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1"/>
  </p:notesMasterIdLst>
  <p:sldIdLst>
    <p:sldId id="256" r:id="rId2"/>
    <p:sldId id="257" r:id="rId3"/>
    <p:sldId id="258" r:id="rId4"/>
    <p:sldId id="273" r:id="rId5"/>
    <p:sldId id="274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6" r:id="rId14"/>
    <p:sldId id="277" r:id="rId15"/>
    <p:sldId id="278" r:id="rId16"/>
    <p:sldId id="279" r:id="rId17"/>
    <p:sldId id="272" r:id="rId18"/>
    <p:sldId id="270" r:id="rId19"/>
    <p:sldId id="271" r:id="rId2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77" autoAdjust="0"/>
    <p:restoredTop sz="94660"/>
  </p:normalViewPr>
  <p:slideViewPr>
    <p:cSldViewPr snapToGrid="0">
      <p:cViewPr>
        <p:scale>
          <a:sx n="103" d="100"/>
          <a:sy n="103" d="100"/>
        </p:scale>
        <p:origin x="-474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022006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5568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109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1255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5502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370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3845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9387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0661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2401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4544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863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488" y="136633"/>
            <a:ext cx="769180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4000" b="1" dirty="0">
                <a:ln w="31550" cmpd="sng">
                  <a:gradFill>
                    <a:gsLst>
                      <a:gs pos="70000">
                        <a:srgbClr val="963334">
                          <a:shade val="50000"/>
                          <a:satMod val="190000"/>
                        </a:srgbClr>
                      </a:gs>
                      <a:gs pos="0">
                        <a:srgbClr val="963334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963334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James Madison’s 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rgbClr val="963334">
                          <a:shade val="50000"/>
                          <a:satMod val="190000"/>
                        </a:srgbClr>
                      </a:gs>
                      <a:gs pos="0">
                        <a:srgbClr val="963334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963334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Presidency:</a:t>
            </a:r>
            <a:endParaRPr lang="en-US" sz="4000" b="1" dirty="0">
              <a:ln w="31550" cmpd="sng">
                <a:gradFill>
                  <a:gsLst>
                    <a:gs pos="70000">
                      <a:srgbClr val="963334">
                        <a:shade val="50000"/>
                        <a:satMod val="190000"/>
                      </a:srgbClr>
                    </a:gs>
                    <a:gs pos="0">
                      <a:srgbClr val="963334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963334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>
              <a:tabLst>
                <a:tab pos="169863" algn="l"/>
              </a:tabLst>
            </a:pP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Transcending Jefferson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2805" y="1550426"/>
            <a:ext cx="7645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*Picking up after Thomas Jefferson since 1809* 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815" y="4543719"/>
            <a:ext cx="7494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Created by: Jodie David, Sarah Barnett,  Scarlett </a:t>
            </a:r>
            <a:r>
              <a:rPr lang="en-US" dirty="0" err="1" smtClean="0">
                <a:solidFill>
                  <a:schemeClr val="bg1"/>
                </a:solidFill>
              </a:rPr>
              <a:t>Bekus</a:t>
            </a:r>
            <a:r>
              <a:rPr lang="en-US" dirty="0" smtClean="0">
                <a:solidFill>
                  <a:schemeClr val="bg1"/>
                </a:solidFill>
              </a:rPr>
              <a:t>, and Jillian Szczepanski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6626" name="Picture 2" descr="http://www.poorwilliam.net/gif-ani/president_james_madison_4_lg_wh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488" y="2179615"/>
            <a:ext cx="2974125" cy="2059010"/>
          </a:xfrm>
          <a:prstGeom prst="rect">
            <a:avLst/>
          </a:prstGeom>
          <a:noFill/>
        </p:spPr>
      </p:pic>
      <p:pic>
        <p:nvPicPr>
          <p:cNvPr id="26632" name="Picture 8" descr="http://prof77.files.wordpress.com/2011/05/5-dollar-james-madis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520" y="2125722"/>
            <a:ext cx="2277784" cy="2239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480875" y="129525"/>
            <a:ext cx="6937500" cy="73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 b="1" u="sng" dirty="0">
                <a:solidFill>
                  <a:schemeClr val="bg1"/>
                </a:solidFill>
              </a:rPr>
              <a:t>Second Term: Major Issues</a:t>
            </a:r>
          </a:p>
          <a:p>
            <a:endParaRPr lang="en" sz="3600" b="1" u="sng" dirty="0">
              <a:solidFill>
                <a:schemeClr val="bg1"/>
              </a:solidFill>
            </a:endParaRPr>
          </a:p>
          <a:p>
            <a:pPr lvl="0" rtl="0">
              <a:buNone/>
            </a:pPr>
            <a:r>
              <a:rPr lang="en" sz="2400" i="1" u="sng" dirty="0">
                <a:solidFill>
                  <a:schemeClr val="bg1"/>
                </a:solidFill>
              </a:rPr>
              <a:t>Domestic:</a:t>
            </a:r>
            <a:r>
              <a:rPr lang="en" sz="2400" dirty="0">
                <a:solidFill>
                  <a:schemeClr val="bg1"/>
                </a:solidFill>
              </a:rPr>
              <a:t> </a:t>
            </a:r>
            <a:r>
              <a:rPr lang="en" sz="2200" dirty="0">
                <a:solidFill>
                  <a:schemeClr val="bg1"/>
                </a:solidFill>
              </a:rPr>
              <a:t>Displease of Federalists in New England</a:t>
            </a:r>
          </a:p>
          <a:p>
            <a:endParaRPr lang="en" sz="2200" dirty="0">
              <a:solidFill>
                <a:schemeClr val="bg1"/>
              </a:solidFill>
            </a:endParaRPr>
          </a:p>
          <a:p>
            <a:pPr marL="457200" lvl="0" indent="-3810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chemeClr val="bg1"/>
                </a:solidFill>
              </a:rPr>
              <a:t>Federalist Party in US: dying </a:t>
            </a:r>
            <a:r>
              <a:rPr lang="en" sz="2400" dirty="0" smtClean="0">
                <a:solidFill>
                  <a:schemeClr val="bg1"/>
                </a:solidFill>
              </a:rPr>
              <a:t>down</a:t>
            </a:r>
            <a:endParaRPr lang="en" sz="2400" dirty="0">
              <a:solidFill>
                <a:schemeClr val="bg1"/>
              </a:solidFill>
            </a:endParaRPr>
          </a:p>
          <a:p>
            <a:pPr marL="457200" lvl="0" indent="-3810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chemeClr val="bg1"/>
                </a:solidFill>
              </a:rPr>
              <a:t>M</a:t>
            </a:r>
            <a:r>
              <a:rPr lang="en" sz="2400" dirty="0" smtClean="0">
                <a:solidFill>
                  <a:schemeClr val="bg1"/>
                </a:solidFill>
              </a:rPr>
              <a:t>ajority </a:t>
            </a:r>
            <a:r>
              <a:rPr lang="en" sz="2400" dirty="0">
                <a:solidFill>
                  <a:schemeClr val="bg1"/>
                </a:solidFill>
              </a:rPr>
              <a:t>of New England still Fed. </a:t>
            </a:r>
          </a:p>
          <a:p>
            <a:pPr marL="914400" lvl="1" indent="-381000" rtl="0"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2400" dirty="0">
                <a:solidFill>
                  <a:schemeClr val="bg1"/>
                </a:solidFill>
              </a:rPr>
              <a:t>Feds. unhappy w/ continuous growing # of </a:t>
            </a:r>
            <a:r>
              <a:rPr lang="en" sz="2400" dirty="0" smtClean="0">
                <a:solidFill>
                  <a:schemeClr val="bg1"/>
                </a:solidFill>
              </a:rPr>
              <a:t>Republicans </a:t>
            </a:r>
            <a:endParaRPr lang="en" sz="2400" dirty="0">
              <a:solidFill>
                <a:schemeClr val="bg1"/>
              </a:solidFill>
            </a:endParaRPr>
          </a:p>
          <a:p>
            <a:pPr marL="1371600" lvl="2" indent="-381000" rtl="0">
              <a:buClr>
                <a:srgbClr val="000000"/>
              </a:buClr>
              <a:buSzPct val="100000"/>
              <a:buFont typeface="Arial"/>
              <a:buChar char="■"/>
            </a:pPr>
            <a:r>
              <a:rPr lang="en" sz="2400" dirty="0">
                <a:solidFill>
                  <a:schemeClr val="bg1"/>
                </a:solidFill>
              </a:rPr>
              <a:t>B</a:t>
            </a:r>
            <a:r>
              <a:rPr lang="en" sz="2400" dirty="0" smtClean="0">
                <a:solidFill>
                  <a:schemeClr val="bg1"/>
                </a:solidFill>
              </a:rPr>
              <a:t>egan </a:t>
            </a:r>
            <a:r>
              <a:rPr lang="en" sz="2400" dirty="0">
                <a:solidFill>
                  <a:schemeClr val="bg1"/>
                </a:solidFill>
              </a:rPr>
              <a:t>to speak of creating a new nation w/ the remaining feds.</a:t>
            </a:r>
          </a:p>
          <a:p>
            <a:endParaRPr lang="en" sz="2400" dirty="0"/>
          </a:p>
          <a:p>
            <a:pPr lvl="0" rtl="0">
              <a:buNone/>
            </a:pPr>
            <a:r>
              <a:rPr lang="en" sz="24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24" y="2698376"/>
            <a:ext cx="3900643" cy="2194112"/>
          </a:xfrm>
          <a:prstGeom prst="rect">
            <a:avLst/>
          </a:prstGeom>
        </p:spPr>
      </p:pic>
      <p:sp>
        <p:nvSpPr>
          <p:cNvPr id="100" name="Shape 100"/>
          <p:cNvSpPr txBox="1"/>
          <p:nvPr/>
        </p:nvSpPr>
        <p:spPr>
          <a:xfrm>
            <a:off x="568700" y="129525"/>
            <a:ext cx="7631999" cy="680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sz="2400" b="1" u="sng" dirty="0" smtClean="0">
                <a:solidFill>
                  <a:schemeClr val="bg1"/>
                </a:solidFill>
              </a:rPr>
              <a:t>How It’s Handled</a:t>
            </a:r>
            <a:r>
              <a:rPr lang="en" sz="2400" b="1" u="sng" dirty="0" smtClean="0">
                <a:solidFill>
                  <a:schemeClr val="bg1"/>
                </a:solidFill>
              </a:rPr>
              <a:t>: </a:t>
            </a:r>
            <a:r>
              <a:rPr lang="en" sz="2400" b="1" u="sng" dirty="0">
                <a:solidFill>
                  <a:schemeClr val="bg1"/>
                </a:solidFill>
              </a:rPr>
              <a:t>The Hartford Convention</a:t>
            </a:r>
          </a:p>
          <a:p>
            <a:endParaRPr lang="en" sz="2400" b="1" u="sng" dirty="0"/>
          </a:p>
        </p:txBody>
      </p:sp>
      <p:sp>
        <p:nvSpPr>
          <p:cNvPr id="101" name="Shape 101"/>
          <p:cNvSpPr txBox="1"/>
          <p:nvPr/>
        </p:nvSpPr>
        <p:spPr>
          <a:xfrm>
            <a:off x="389900" y="809625"/>
            <a:ext cx="7989599" cy="2319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000000"/>
              </a:buClr>
              <a:buSzPct val="100000"/>
              <a:buFont typeface="Arial"/>
              <a:buChar char="★"/>
            </a:pPr>
            <a:r>
              <a:rPr lang="en" sz="1800" dirty="0">
                <a:solidFill>
                  <a:schemeClr val="bg1"/>
                </a:solidFill>
              </a:rPr>
              <a:t>Took place in Connecticut 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 dirty="0">
                <a:solidFill>
                  <a:schemeClr val="bg1"/>
                </a:solidFill>
              </a:rPr>
              <a:t>D</a:t>
            </a:r>
            <a:r>
              <a:rPr lang="en" sz="1800" dirty="0" smtClean="0">
                <a:solidFill>
                  <a:schemeClr val="bg1"/>
                </a:solidFill>
              </a:rPr>
              <a:t>elegates </a:t>
            </a:r>
            <a:r>
              <a:rPr lang="en" sz="1800" dirty="0">
                <a:solidFill>
                  <a:schemeClr val="bg1"/>
                </a:solidFill>
              </a:rPr>
              <a:t>from states in New </a:t>
            </a:r>
            <a:r>
              <a:rPr lang="en" sz="1800" dirty="0" smtClean="0">
                <a:solidFill>
                  <a:schemeClr val="bg1"/>
                </a:solidFill>
              </a:rPr>
              <a:t>England </a:t>
            </a:r>
            <a:endParaRPr lang="en" sz="1800" dirty="0">
              <a:solidFill>
                <a:schemeClr val="bg1"/>
              </a:solidFill>
            </a:endParaRPr>
          </a:p>
          <a:p>
            <a:pPr marL="914400" lvl="1" indent="-342900" rtl="0"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 dirty="0" smtClean="0">
                <a:solidFill>
                  <a:schemeClr val="bg1"/>
                </a:solidFill>
              </a:rPr>
              <a:t>Discuss </a:t>
            </a:r>
            <a:r>
              <a:rPr lang="en" sz="1800" dirty="0">
                <a:solidFill>
                  <a:schemeClr val="bg1"/>
                </a:solidFill>
              </a:rPr>
              <a:t>possibility of secession (separate &amp;</a:t>
            </a:r>
            <a:r>
              <a:rPr lang="en" sz="1800" dirty="0" smtClean="0">
                <a:solidFill>
                  <a:schemeClr val="bg1"/>
                </a:solidFill>
              </a:rPr>
              <a:t> form </a:t>
            </a:r>
            <a:r>
              <a:rPr lang="en" sz="1800" dirty="0">
                <a:solidFill>
                  <a:schemeClr val="bg1"/>
                </a:solidFill>
              </a:rPr>
              <a:t>new nation)</a:t>
            </a:r>
          </a:p>
          <a:p>
            <a:pPr marL="457200" lvl="0" indent="-342900" rtl="0">
              <a:buClr>
                <a:srgbClr val="000000"/>
              </a:buClr>
              <a:buSzPct val="100000"/>
              <a:buFont typeface="Arial"/>
              <a:buChar char="★"/>
            </a:pPr>
            <a:r>
              <a:rPr lang="en" sz="1800" dirty="0">
                <a:solidFill>
                  <a:schemeClr val="bg1"/>
                </a:solidFill>
              </a:rPr>
              <a:t>Idea of Secession=futile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 dirty="0">
                <a:solidFill>
                  <a:schemeClr val="bg1"/>
                </a:solidFill>
              </a:rPr>
              <a:t>7 amendments to Constitution proposed: all denied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 dirty="0" smtClean="0">
                <a:solidFill>
                  <a:schemeClr val="bg1"/>
                </a:solidFill>
              </a:rPr>
              <a:t>Nothing accomplished except demise of </a:t>
            </a:r>
            <a:r>
              <a:rPr lang="en" sz="1800" dirty="0">
                <a:solidFill>
                  <a:schemeClr val="bg1"/>
                </a:solidFill>
              </a:rPr>
              <a:t>Federalist </a:t>
            </a:r>
            <a:r>
              <a:rPr lang="en" sz="1800" dirty="0" smtClean="0">
                <a:solidFill>
                  <a:schemeClr val="bg1"/>
                </a:solidFill>
              </a:rPr>
              <a:t>party </a:t>
            </a:r>
            <a:endParaRPr lang="en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691" y="1038835"/>
            <a:ext cx="827442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en-US" sz="2400" b="1" i="1" u="sng" dirty="0">
                <a:solidFill>
                  <a:schemeClr val="bg1"/>
                </a:solidFill>
              </a:rPr>
              <a:t>War of </a:t>
            </a:r>
            <a:r>
              <a:rPr lang="en-US" sz="2400" b="1" i="1" u="sng" dirty="0" smtClean="0">
                <a:solidFill>
                  <a:schemeClr val="bg1"/>
                </a:solidFill>
              </a:rPr>
              <a:t>1812: </a:t>
            </a:r>
            <a:endParaRPr lang="en-US" sz="2400" b="1" i="1" u="sng" dirty="0">
              <a:solidFill>
                <a:schemeClr val="bg1"/>
              </a:solidFill>
            </a:endParaRPr>
          </a:p>
          <a:p>
            <a:pPr lvl="3"/>
            <a:endParaRPr lang="en-US" sz="1600" dirty="0">
              <a:solidFill>
                <a:schemeClr val="bg1"/>
              </a:solidFill>
            </a:endParaRPr>
          </a:p>
          <a:p>
            <a:pPr lvl="3"/>
            <a:r>
              <a:rPr lang="en-US" sz="1800" b="1" u="sng" dirty="0">
                <a:solidFill>
                  <a:schemeClr val="bg1"/>
                </a:solidFill>
              </a:rPr>
              <a:t>Cause: </a:t>
            </a:r>
          </a:p>
          <a:p>
            <a:pPr lvl="5"/>
            <a:r>
              <a:rPr lang="en-US" sz="1600" dirty="0">
                <a:solidFill>
                  <a:schemeClr val="bg1"/>
                </a:solidFill>
              </a:rPr>
              <a:t>GB: </a:t>
            </a:r>
            <a:r>
              <a:rPr lang="en-US" sz="1600" dirty="0" smtClean="0">
                <a:solidFill>
                  <a:schemeClr val="bg1"/>
                </a:solidFill>
              </a:rPr>
              <a:t>~Impressment </a:t>
            </a:r>
            <a:r>
              <a:rPr lang="en-US" sz="1600" dirty="0">
                <a:solidFill>
                  <a:schemeClr val="bg1"/>
                </a:solidFill>
              </a:rPr>
              <a:t>of American </a:t>
            </a:r>
            <a:r>
              <a:rPr lang="en-US" sz="1600" dirty="0" smtClean="0">
                <a:solidFill>
                  <a:schemeClr val="bg1"/>
                </a:solidFill>
              </a:rPr>
              <a:t>sailors </a:t>
            </a:r>
            <a:r>
              <a:rPr lang="en-US" sz="1600" i="1" dirty="0">
                <a:solidFill>
                  <a:schemeClr val="bg1"/>
                </a:solidFill>
              </a:rPr>
              <a:t>(Impressment: </a:t>
            </a:r>
            <a:r>
              <a:rPr lang="en-US" sz="1600" dirty="0">
                <a:solidFill>
                  <a:schemeClr val="bg1"/>
                </a:solidFill>
              </a:rPr>
              <a:t> serve in British navy or die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  <a:endParaRPr lang="en-US" sz="1600" dirty="0">
              <a:solidFill>
                <a:schemeClr val="bg1"/>
              </a:solidFill>
            </a:endParaRPr>
          </a:p>
          <a:p>
            <a:pPr lvl="3"/>
            <a:r>
              <a:rPr lang="en-US" sz="1600" dirty="0">
                <a:solidFill>
                  <a:schemeClr val="bg1"/>
                </a:solidFill>
              </a:rPr>
              <a:t>       </a:t>
            </a:r>
            <a:r>
              <a:rPr lang="en-US" sz="1600" dirty="0" smtClean="0">
                <a:solidFill>
                  <a:schemeClr val="bg1"/>
                </a:solidFill>
              </a:rPr>
              <a:t>~Provided </a:t>
            </a:r>
            <a:r>
              <a:rPr lang="en-US" sz="1600" dirty="0">
                <a:solidFill>
                  <a:schemeClr val="bg1"/>
                </a:solidFill>
              </a:rPr>
              <a:t>weapons for Native Americans (Native Americans attacked </a:t>
            </a:r>
            <a:r>
              <a:rPr lang="en-US" sz="1600" dirty="0" smtClean="0">
                <a:solidFill>
                  <a:schemeClr val="bg1"/>
                </a:solidFill>
              </a:rPr>
              <a:t>U.S.    	settlements)</a:t>
            </a:r>
            <a:endParaRPr lang="en-US" sz="1600" dirty="0">
              <a:solidFill>
                <a:schemeClr val="bg1"/>
              </a:solidFill>
            </a:endParaRPr>
          </a:p>
          <a:p>
            <a:pPr lvl="3"/>
            <a:r>
              <a:rPr lang="en-US" sz="1600" dirty="0">
                <a:solidFill>
                  <a:schemeClr val="bg1"/>
                </a:solidFill>
              </a:rPr>
              <a:t>       </a:t>
            </a:r>
            <a:r>
              <a:rPr lang="en-US" sz="1600" dirty="0" smtClean="0">
                <a:solidFill>
                  <a:schemeClr val="bg1"/>
                </a:solidFill>
              </a:rPr>
              <a:t>~Placed </a:t>
            </a:r>
            <a:r>
              <a:rPr lang="en-US" sz="1600" dirty="0">
                <a:solidFill>
                  <a:schemeClr val="bg1"/>
                </a:solidFill>
              </a:rPr>
              <a:t>major trade restrictions on </a:t>
            </a:r>
            <a:r>
              <a:rPr lang="en-US" sz="1600" dirty="0" smtClean="0">
                <a:solidFill>
                  <a:schemeClr val="bg1"/>
                </a:solidFill>
              </a:rPr>
              <a:t>U.S.</a:t>
            </a:r>
            <a:endParaRPr lang="en-US" sz="1600" dirty="0">
              <a:solidFill>
                <a:schemeClr val="bg1"/>
              </a:solidFill>
            </a:endParaRPr>
          </a:p>
          <a:p>
            <a:pPr lvl="0"/>
            <a:endParaRPr lang="en-US" sz="2000" b="1" u="sng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792" y="256342"/>
            <a:ext cx="762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u="sng" dirty="0" smtClean="0">
                <a:solidFill>
                  <a:schemeClr val="bg1"/>
                </a:solidFill>
              </a:rPr>
              <a:t>Foreign: The Empire Strikes Back </a:t>
            </a:r>
            <a:endParaRPr lang="en-US" sz="2600" u="sng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odwyerpr.com/site_images/1116war-of-1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38" y="2628557"/>
            <a:ext cx="313372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Madison Handled It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/>
            <a:r>
              <a:rPr lang="en-US" sz="2800" i="1" u="sng" dirty="0" smtClean="0">
                <a:solidFill>
                  <a:schemeClr val="bg1"/>
                </a:solidFill>
              </a:rPr>
              <a:t>Congress: Declare official War w/ Britain -June 18</a:t>
            </a:r>
            <a:r>
              <a:rPr lang="en-US" sz="2800" i="1" u="sng" baseline="30000" dirty="0" smtClean="0">
                <a:solidFill>
                  <a:schemeClr val="bg1"/>
                </a:solidFill>
              </a:rPr>
              <a:t>th,</a:t>
            </a:r>
            <a:r>
              <a:rPr lang="en-US" sz="2800" i="1" u="sng" dirty="0" smtClean="0">
                <a:solidFill>
                  <a:schemeClr val="bg1"/>
                </a:solidFill>
              </a:rPr>
              <a:t> 1812</a:t>
            </a:r>
            <a:r>
              <a:rPr lang="en-US" i="1" u="sng" dirty="0" smtClean="0">
                <a:solidFill>
                  <a:schemeClr val="bg1"/>
                </a:solidFill>
              </a:rPr>
              <a:t>  </a:t>
            </a:r>
          </a:p>
          <a:p>
            <a:pPr marL="285750" lvl="0" indent="-285750"/>
            <a:r>
              <a:rPr lang="en-US" sz="2400" dirty="0" smtClean="0">
                <a:solidFill>
                  <a:schemeClr val="bg1"/>
                </a:solidFill>
              </a:rPr>
              <a:t>~Became known: Second War for Independence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968" y="2706012"/>
            <a:ext cx="3919238" cy="23544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36554" y="3145146"/>
            <a:ext cx="1756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Declaration of War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Battles of the War of 1812: America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792" y="1200150"/>
            <a:ext cx="8428008" cy="3725699"/>
          </a:xfrm>
        </p:spPr>
        <p:txBody>
          <a:bodyPr/>
          <a:lstStyle/>
          <a:p>
            <a:pPr marL="285750" lvl="4" indent="-285750">
              <a:spcBef>
                <a:spcPts val="0"/>
              </a:spcBef>
              <a:buClrTx/>
              <a:buSzTx/>
            </a:pP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Lost many battles </a:t>
            </a:r>
            <a:r>
              <a:rPr lang="en-US" b="1" i="1" u="sng" dirty="0" smtClean="0">
                <a:solidFill>
                  <a:schemeClr val="bg1"/>
                </a:solidFill>
                <a:sym typeface="Wingdings" panose="05000000000000000000" pitchFamily="2" charset="2"/>
              </a:rPr>
              <a:t>but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 won great victories at New Orleans and Lake Champlain</a:t>
            </a:r>
          </a:p>
          <a:p>
            <a:pPr marL="742950" lvl="5" indent="-28575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742950" lvl="5" indent="-285750">
              <a:spcBef>
                <a:spcPts val="0"/>
              </a:spcBef>
              <a:buClrTx/>
              <a:buSzTx/>
            </a:pPr>
            <a:endParaRPr lang="en-US" sz="1400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742950" lvl="5" indent="-285750">
              <a:spcBef>
                <a:spcPts val="0"/>
              </a:spcBef>
              <a:buClrTx/>
              <a:buSzTx/>
            </a:pPr>
            <a:r>
              <a:rPr lang="en-US" sz="1600" b="1" u="sng" dirty="0" smtClean="0">
                <a:solidFill>
                  <a:schemeClr val="bg1"/>
                </a:solidFill>
                <a:sym typeface="Wingdings" panose="05000000000000000000" pitchFamily="2" charset="2"/>
              </a:rPr>
              <a:t>New Orleans-  Jan 8</a:t>
            </a:r>
            <a:r>
              <a:rPr lang="en-US" sz="1600" b="1" u="sng" baseline="30000" dirty="0" smtClean="0">
                <a:solidFill>
                  <a:schemeClr val="bg1"/>
                </a:solidFill>
                <a:sym typeface="Wingdings" panose="05000000000000000000" pitchFamily="2" charset="2"/>
              </a:rPr>
              <a:t>th</a:t>
            </a:r>
            <a:r>
              <a:rPr lang="en-US" sz="1600" b="1" u="sng" dirty="0" smtClean="0">
                <a:solidFill>
                  <a:schemeClr val="bg1"/>
                </a:solidFill>
                <a:sym typeface="Wingdings" panose="05000000000000000000" pitchFamily="2" charset="2"/>
              </a:rPr>
              <a:t> 1815- </a:t>
            </a:r>
          </a:p>
          <a:p>
            <a:pPr marL="742950" lvl="5" indent="-28575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Major General Jackson defeated British attack- </a:t>
            </a:r>
          </a:p>
          <a:p>
            <a:pPr marL="1200150" lvl="6" indent="-28575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sym typeface="Wingdings" panose="05000000000000000000" pitchFamily="2" charset="2"/>
              </a:rPr>
              <a:t>G</a:t>
            </a:r>
            <a:r>
              <a:rPr lang="en-US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reatest victory in War of 1812 </a:t>
            </a:r>
          </a:p>
          <a:p>
            <a:pPr marL="1200150" lvl="6" indent="-28575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Took place while Treaty of Ghent was being signed</a:t>
            </a:r>
          </a:p>
          <a:p>
            <a:pPr marL="742950" lvl="5" indent="-28575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742950" lvl="5" indent="-28575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742950" lvl="5" indent="-285750">
              <a:spcBef>
                <a:spcPts val="0"/>
              </a:spcBef>
              <a:buClrTx/>
              <a:buSzTx/>
            </a:pPr>
            <a:r>
              <a:rPr lang="en-US" sz="1600" b="1" u="sng" dirty="0" smtClean="0">
                <a:solidFill>
                  <a:schemeClr val="bg1"/>
                </a:solidFill>
              </a:rPr>
              <a:t>Lake Champlain- Sept. 11</a:t>
            </a:r>
            <a:r>
              <a:rPr lang="en-US" sz="1600" b="1" u="sng" baseline="30000" dirty="0" smtClean="0">
                <a:solidFill>
                  <a:schemeClr val="bg1"/>
                </a:solidFill>
              </a:rPr>
              <a:t>th</a:t>
            </a:r>
            <a:r>
              <a:rPr lang="en-US" sz="1600" b="1" u="sng" dirty="0" smtClean="0">
                <a:solidFill>
                  <a:schemeClr val="bg1"/>
                </a:solidFill>
              </a:rPr>
              <a:t> 1814-</a:t>
            </a:r>
          </a:p>
          <a:p>
            <a:pPr marL="742950" lvl="5" indent="-28575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</a:t>
            </a:r>
            <a:r>
              <a:rPr lang="en-US" sz="1600" dirty="0" smtClean="0">
                <a:solidFill>
                  <a:schemeClr val="bg1"/>
                </a:solidFill>
              </a:rPr>
              <a:t>stonishing naval victory</a:t>
            </a:r>
          </a:p>
          <a:p>
            <a:pPr marL="742950" lvl="5" indent="-28575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Brought Vermont into the war</a:t>
            </a:r>
          </a:p>
          <a:p>
            <a:pPr marL="457200" lvl="5" indent="0">
              <a:spcBef>
                <a:spcPts val="0"/>
              </a:spcBef>
              <a:buClrTx/>
              <a:buSzTx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457200" lvl="5" indent="0">
              <a:spcBef>
                <a:spcPts val="0"/>
              </a:spcBef>
              <a:buClrTx/>
              <a:buSzTx/>
            </a:pPr>
            <a:endParaRPr lang="en-US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761"/>
            <a:ext cx="8229600" cy="85634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Results of the War of 1812: America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24105"/>
            <a:ext cx="8229600" cy="3725699"/>
          </a:xfrm>
        </p:spPr>
        <p:txBody>
          <a:bodyPr/>
          <a:lstStyle/>
          <a:p>
            <a:pPr lvl="0">
              <a:buClr>
                <a:srgbClr val="000000"/>
              </a:buClr>
            </a:pPr>
            <a:endParaRPr lang="en-US" sz="2400" dirty="0">
              <a:solidFill>
                <a:srgbClr val="FFFFFF"/>
              </a:solidFill>
            </a:endParaRPr>
          </a:p>
          <a:p>
            <a:pPr lvl="0">
              <a:buClr>
                <a:srgbClr val="000000"/>
              </a:buClr>
            </a:pPr>
            <a:r>
              <a:rPr lang="en-US" sz="2400" dirty="0" smtClean="0">
                <a:solidFill>
                  <a:srgbClr val="FFFFFF"/>
                </a:solidFill>
              </a:rPr>
              <a:t>*Resume </a:t>
            </a:r>
            <a:r>
              <a:rPr lang="en-US" sz="2400" dirty="0">
                <a:solidFill>
                  <a:srgbClr val="FFFFFF"/>
                </a:solidFill>
              </a:rPr>
              <a:t>Trade with Britain and </a:t>
            </a:r>
            <a:r>
              <a:rPr lang="en-US" sz="2400" dirty="0" smtClean="0">
                <a:solidFill>
                  <a:srgbClr val="FFFFFF"/>
                </a:solidFill>
              </a:rPr>
              <a:t>France </a:t>
            </a:r>
            <a:r>
              <a:rPr lang="en-US" sz="2400" dirty="0">
                <a:solidFill>
                  <a:srgbClr val="FFFFFF"/>
                </a:solidFill>
              </a:rPr>
              <a:t>(1815</a:t>
            </a:r>
            <a:r>
              <a:rPr lang="en-US" sz="2400" dirty="0" smtClean="0">
                <a:solidFill>
                  <a:srgbClr val="FFFFFF"/>
                </a:solidFill>
              </a:rPr>
              <a:t>)*</a:t>
            </a:r>
          </a:p>
          <a:p>
            <a:pPr lvl="0">
              <a:buClr>
                <a:srgbClr val="000000"/>
              </a:buClr>
            </a:pPr>
            <a:endParaRPr lang="en-US" sz="2400" dirty="0" smtClean="0">
              <a:solidFill>
                <a:srgbClr val="FFFFFF"/>
              </a:solidFill>
            </a:endParaRPr>
          </a:p>
          <a:p>
            <a:pPr lvl="0">
              <a:buClr>
                <a:srgbClr val="000000"/>
              </a:buClr>
            </a:pPr>
            <a:r>
              <a:rPr lang="en-US" sz="2400" u="sng" dirty="0" smtClean="0">
                <a:solidFill>
                  <a:srgbClr val="FFFFFF"/>
                </a:solidFill>
              </a:rPr>
              <a:t>Rush- </a:t>
            </a:r>
            <a:r>
              <a:rPr lang="en-US" sz="2400" u="sng" dirty="0" err="1" smtClean="0">
                <a:solidFill>
                  <a:srgbClr val="FFFFFF"/>
                </a:solidFill>
              </a:rPr>
              <a:t>Bagot</a:t>
            </a:r>
            <a:r>
              <a:rPr lang="en-US" sz="2400" u="sng" dirty="0" smtClean="0">
                <a:solidFill>
                  <a:srgbClr val="FFFFFF"/>
                </a:solidFill>
              </a:rPr>
              <a:t> Treaty (1817)- </a:t>
            </a:r>
            <a:r>
              <a:rPr lang="en-US" sz="2400" dirty="0" smtClean="0">
                <a:solidFill>
                  <a:srgbClr val="FFFFFF"/>
                </a:solidFill>
              </a:rPr>
              <a:t>U.S. and GB- limits naval weapons &amp; equipment on Lake Champlain &amp;Great Lakes</a:t>
            </a:r>
          </a:p>
          <a:p>
            <a:pPr lvl="0">
              <a:buClr>
                <a:srgbClr val="000000"/>
              </a:buClr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8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Results of War of 1812: Land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r>
              <a:rPr lang="en-US" sz="2400" u="sng" dirty="0">
                <a:solidFill>
                  <a:srgbClr val="FFFFFF"/>
                </a:solidFill>
              </a:rPr>
              <a:t>49</a:t>
            </a:r>
            <a:r>
              <a:rPr lang="en-US" sz="2400" u="sng" baseline="30000" dirty="0">
                <a:solidFill>
                  <a:srgbClr val="FFFFFF"/>
                </a:solidFill>
              </a:rPr>
              <a:t>th</a:t>
            </a:r>
            <a:r>
              <a:rPr lang="en-US" sz="2400" u="sng" dirty="0">
                <a:solidFill>
                  <a:srgbClr val="FFFFFF"/>
                </a:solidFill>
              </a:rPr>
              <a:t> Parallel (1818)- </a:t>
            </a:r>
            <a:r>
              <a:rPr lang="en-US" sz="2400" dirty="0">
                <a:solidFill>
                  <a:srgbClr val="FFFFFF"/>
                </a:solidFill>
              </a:rPr>
              <a:t>Distribution of land between U.S. and Canada (U.S. gains more land)</a:t>
            </a:r>
          </a:p>
          <a:p>
            <a:pPr lvl="0">
              <a:buClr>
                <a:srgbClr val="000000"/>
              </a:buClr>
            </a:pPr>
            <a:endParaRPr lang="en-US" sz="2400" dirty="0">
              <a:solidFill>
                <a:srgbClr val="FFFFFF"/>
              </a:solidFill>
            </a:endParaRPr>
          </a:p>
          <a:p>
            <a:pPr lvl="0">
              <a:buClr>
                <a:srgbClr val="000000"/>
              </a:buClr>
            </a:pPr>
            <a:r>
              <a:rPr lang="en-US" sz="2400" u="sng" dirty="0">
                <a:solidFill>
                  <a:srgbClr val="FFFFFF"/>
                </a:solidFill>
              </a:rPr>
              <a:t>Joint Occupation of Oregon Territory (1819)-</a:t>
            </a:r>
            <a:r>
              <a:rPr lang="en-US" sz="2400" dirty="0">
                <a:solidFill>
                  <a:srgbClr val="FFFFFF"/>
                </a:solidFill>
              </a:rPr>
              <a:t> U.S. and GB can’t </a:t>
            </a:r>
            <a:r>
              <a:rPr lang="en-US" sz="2400" dirty="0" smtClean="0">
                <a:solidFill>
                  <a:srgbClr val="FFFFFF"/>
                </a:solidFill>
              </a:rPr>
              <a:t>decide </a:t>
            </a:r>
            <a:r>
              <a:rPr lang="en-US" sz="2400" dirty="0">
                <a:solidFill>
                  <a:srgbClr val="FFFFFF"/>
                </a:solidFill>
              </a:rPr>
              <a:t>who gets territory so both share it for 10 </a:t>
            </a:r>
            <a:r>
              <a:rPr lang="en-US" sz="2400" dirty="0" err="1">
                <a:solidFill>
                  <a:srgbClr val="FFFFFF"/>
                </a:solidFill>
              </a:rPr>
              <a:t>yrs</a:t>
            </a:r>
            <a:r>
              <a:rPr lang="en-US" sz="2400" dirty="0">
                <a:solidFill>
                  <a:srgbClr val="FFFFFF"/>
                </a:solidFill>
              </a:rPr>
              <a:t> to make a  decision in the future</a:t>
            </a:r>
            <a:endParaRPr lang="en-US" sz="2400" u="sng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Results of the War of 1812: Britain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6177" y="910783"/>
            <a:ext cx="8229600" cy="3725699"/>
          </a:xfrm>
        </p:spPr>
        <p:txBody>
          <a:bodyPr/>
          <a:lstStyle/>
          <a:p>
            <a:pPr marL="285750" lvl="4" indent="-285750">
              <a:spcBef>
                <a:spcPts val="0"/>
              </a:spcBef>
              <a:buClrTx/>
              <a:buSzTx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285750" lvl="4" indent="-285750">
              <a:spcBef>
                <a:spcPts val="0"/>
              </a:spcBef>
              <a:buClrTx/>
              <a:buSzTx/>
            </a:pPr>
            <a:r>
              <a:rPr lang="en-US" sz="1600" dirty="0" smtClean="0">
                <a:solidFill>
                  <a:schemeClr val="bg1"/>
                </a:solidFill>
              </a:rPr>
              <a:t>Burned down White </a:t>
            </a:r>
            <a:r>
              <a:rPr lang="en-US" sz="1600" dirty="0">
                <a:solidFill>
                  <a:schemeClr val="bg1"/>
                </a:solidFill>
              </a:rPr>
              <a:t>House and other pol. Buildings</a:t>
            </a:r>
          </a:p>
          <a:p>
            <a:pPr marL="285750" lvl="8" indent="-285750">
              <a:spcBef>
                <a:spcPts val="0"/>
              </a:spcBef>
              <a:buClrTx/>
              <a:buSzTx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285750" lvl="8" indent="-285750">
              <a:spcBef>
                <a:spcPts val="0"/>
              </a:spcBef>
              <a:buClrTx/>
              <a:buSzTx/>
            </a:pPr>
            <a:r>
              <a:rPr lang="en-US" sz="1600" dirty="0" smtClean="0">
                <a:solidFill>
                  <a:schemeClr val="bg1"/>
                </a:solidFill>
              </a:rPr>
              <a:t>Stopped </a:t>
            </a:r>
            <a:r>
              <a:rPr lang="en-US" sz="1600" dirty="0">
                <a:solidFill>
                  <a:schemeClr val="bg1"/>
                </a:solidFill>
              </a:rPr>
              <a:t>at Fort </a:t>
            </a:r>
            <a:r>
              <a:rPr lang="en-US" sz="1600" dirty="0" smtClean="0">
                <a:solidFill>
                  <a:schemeClr val="bg1"/>
                </a:solidFill>
              </a:rPr>
              <a:t>McHenry</a:t>
            </a:r>
          </a:p>
          <a:p>
            <a:pPr marL="285750" lvl="8" indent="-285750">
              <a:spcBef>
                <a:spcPts val="0"/>
              </a:spcBef>
              <a:buClrTx/>
              <a:buSzTx/>
            </a:pPr>
            <a:r>
              <a:rPr lang="en-US" sz="1600" dirty="0" smtClean="0">
                <a:solidFill>
                  <a:schemeClr val="bg1"/>
                </a:solidFill>
              </a:rPr>
              <a:t>	*Inspiration </a:t>
            </a:r>
            <a:r>
              <a:rPr lang="en-US" sz="1600" dirty="0">
                <a:solidFill>
                  <a:schemeClr val="bg1"/>
                </a:solidFill>
              </a:rPr>
              <a:t>for </a:t>
            </a:r>
            <a:r>
              <a:rPr lang="en-US" sz="1600" dirty="0" smtClean="0">
                <a:solidFill>
                  <a:schemeClr val="bg1"/>
                </a:solidFill>
              </a:rPr>
              <a:t> U.S. National anthem, </a:t>
            </a:r>
            <a:r>
              <a:rPr lang="en-US" sz="1600" dirty="0">
                <a:solidFill>
                  <a:schemeClr val="bg1"/>
                </a:solidFill>
              </a:rPr>
              <a:t>“The Star- Spangled Banner</a:t>
            </a:r>
            <a:r>
              <a:rPr lang="en-US" sz="1600" dirty="0" smtClean="0">
                <a:solidFill>
                  <a:schemeClr val="bg1"/>
                </a:solidFill>
              </a:rPr>
              <a:t>”</a:t>
            </a:r>
            <a:endParaRPr lang="en-US" sz="1600" dirty="0">
              <a:solidFill>
                <a:schemeClr val="bg1"/>
              </a:solidFill>
            </a:endParaRPr>
          </a:p>
          <a:p>
            <a:pPr marL="285750" lvl="8" indent="-285750">
              <a:spcBef>
                <a:spcPts val="0"/>
              </a:spcBef>
              <a:buClrTx/>
              <a:buSzTx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285750" lvl="8" indent="-285750">
              <a:spcBef>
                <a:spcPts val="0"/>
              </a:spcBef>
              <a:buClrTx/>
              <a:buSzTx/>
            </a:pPr>
            <a:r>
              <a:rPr lang="en-US" sz="1600" u="sng" dirty="0" smtClean="0">
                <a:solidFill>
                  <a:schemeClr val="bg1"/>
                </a:solidFill>
              </a:rPr>
              <a:t>Treaty of Ghent (1814) </a:t>
            </a:r>
            <a:r>
              <a:rPr lang="en-US" sz="1600" dirty="0" smtClean="0">
                <a:solidFill>
                  <a:schemeClr val="bg1"/>
                </a:solidFill>
              </a:rPr>
              <a:t>U.S. and GB- Ends War- nothing major gained either side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contrast="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7819" y="3382807"/>
            <a:ext cx="2200511" cy="1627198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 extrusionH="152400">
            <a:extrusionClr>
              <a:schemeClr val="tx1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568210" y="4702228"/>
            <a:ext cx="2017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Battle Of New Orleans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676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zquotes.com/quotes-pictures/quote-liberty-may-be-endangered-by-the-abuse-of-liberty-but-also-by-the-abuse-of-power-james-madison-1173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501" y="0"/>
            <a:ext cx="97125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3080" y="1617711"/>
            <a:ext cx="243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“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23760" y="2120630"/>
            <a:ext cx="359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“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ctrTitle"/>
          </p:nvPr>
        </p:nvSpPr>
        <p:spPr>
          <a:xfrm>
            <a:off x="169091" y="197962"/>
            <a:ext cx="7772400" cy="8807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>
                <a:solidFill>
                  <a:schemeClr val="bg1"/>
                </a:solidFill>
              </a:rPr>
              <a:t>Bibliography</a:t>
            </a:r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ubTitle" idx="1"/>
          </p:nvPr>
        </p:nvSpPr>
        <p:spPr>
          <a:xfrm>
            <a:off x="325227" y="3883844"/>
            <a:ext cx="7772400" cy="31108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/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Wikipedia." </a:t>
            </a:r>
            <a:r>
              <a:rPr lang="en-US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Wikipedia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N.p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n.d.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Web. 03 Dec. 2013</a:t>
            </a:r>
            <a:r>
              <a:rPr lang="en" sz="1200" i="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l"/>
            <a:endParaRPr lang="en-US" sz="1200" dirty="0" smtClean="0">
              <a:solidFill>
                <a:schemeClr val="bg1"/>
              </a:solidFill>
            </a:endParaRPr>
          </a:p>
          <a:p>
            <a:pPr algn="l"/>
            <a:endParaRPr lang="en-US" sz="1200" i="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algn="l"/>
            <a:endParaRPr lang="sv-SE" sz="1200" dirty="0" smtClean="0">
              <a:solidFill>
                <a:schemeClr val="bg1"/>
              </a:solidFill>
            </a:endParaRPr>
          </a:p>
          <a:p>
            <a:pPr algn="l"/>
            <a:endParaRPr lang="sv-SE" sz="1200" i="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algn="l"/>
            <a:endParaRPr lang="en" sz="1200" i="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>
              <a:buNone/>
            </a:pPr>
            <a:endParaRPr lang="en" sz="1200" i="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None/>
            </a:pPr>
            <a:endParaRPr lang="en"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None/>
            </a:pPr>
            <a:endParaRPr lang="en" sz="1200" i="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154" y="2453804"/>
            <a:ext cx="5970494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"Miller Center." </a:t>
            </a:r>
            <a:r>
              <a:rPr lang="en-US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 President: James Madison: Foreign Affairs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University of Virginia, </a:t>
            </a:r>
            <a:r>
              <a:rPr lang="en-US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n.d.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Web. 03 Dec. 2013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050" dirty="0">
                <a:solidFill>
                  <a:schemeClr val="bg1"/>
                </a:solidFill>
              </a:rPr>
              <a:t>"Beyond the Bubble." </a:t>
            </a:r>
            <a:r>
              <a:rPr lang="en-US" sz="1050" i="1" dirty="0">
                <a:solidFill>
                  <a:schemeClr val="bg1"/>
                </a:solidFill>
              </a:rPr>
              <a:t>The War of 1812</a:t>
            </a:r>
            <a:r>
              <a:rPr lang="en-US" sz="1050" dirty="0">
                <a:solidFill>
                  <a:schemeClr val="bg1"/>
                </a:solidFill>
              </a:rPr>
              <a:t>. </a:t>
            </a:r>
            <a:r>
              <a:rPr lang="en-US" sz="1050" dirty="0" err="1">
                <a:solidFill>
                  <a:schemeClr val="bg1"/>
                </a:solidFill>
              </a:rPr>
              <a:t>N.p</a:t>
            </a:r>
            <a:r>
              <a:rPr lang="en-US" sz="1050" dirty="0">
                <a:solidFill>
                  <a:schemeClr val="bg1"/>
                </a:solidFill>
              </a:rPr>
              <a:t>., </a:t>
            </a:r>
            <a:r>
              <a:rPr lang="en-US" sz="1050" dirty="0" err="1">
                <a:solidFill>
                  <a:schemeClr val="bg1"/>
                </a:solidFill>
              </a:rPr>
              <a:t>n.d.</a:t>
            </a:r>
            <a:r>
              <a:rPr lang="en-US" sz="1050" dirty="0">
                <a:solidFill>
                  <a:schemeClr val="bg1"/>
                </a:solidFill>
              </a:rPr>
              <a:t> Web. 9 Dec. 2013. &lt;https:/</a:t>
            </a:r>
            <a:r>
              <a:rPr lang="en-US" sz="1050" dirty="0" smtClean="0">
                <a:solidFill>
                  <a:schemeClr val="bg1"/>
                </a:solidFill>
              </a:rPr>
              <a:t>/</a:t>
            </a:r>
            <a:endParaRPr lang="en-US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515" y="1433447"/>
            <a:ext cx="6254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"I_beta/blog." </a:t>
            </a:r>
            <a:r>
              <a:rPr lang="sv-SE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Darth Vader on TEDxEutropolis</a:t>
            </a:r>
            <a:r>
              <a:rPr lang="sv-SE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I_beta/blog, n.d. Web. 09 Dec. 2013.</a:t>
            </a:r>
            <a:endParaRPr lang="en-US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"James Madison." </a:t>
            </a:r>
            <a:r>
              <a:rPr lang="en-US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History.com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A&amp;E Television Networks,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n.d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Web. 09 Dec. 2013.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</a:p>
          <a:p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883" y="1133986"/>
            <a:ext cx="87771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"ConnecticutHistory.org." </a:t>
            </a:r>
            <a:r>
              <a:rPr lang="en-US" sz="12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ConnecticutHistoryorg</a:t>
            </a:r>
            <a:r>
              <a:rPr 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The Hartford Convention or Leap No Leap Comments</a:t>
            </a:r>
            <a:r>
              <a:rPr 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N.p</a:t>
            </a:r>
            <a:r>
              <a:rPr 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12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n.d</a:t>
            </a:r>
            <a:r>
              <a:rPr 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Web. 04 Dec. 2013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9366" y="3339035"/>
            <a:ext cx="8102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"Poor William's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Almanack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March 16, 2013, Self-deprecation." </a:t>
            </a:r>
            <a:r>
              <a:rPr lang="en-US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Poor William's </a:t>
            </a:r>
            <a:r>
              <a:rPr lang="en-US" sz="1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Almanack</a:t>
            </a:r>
            <a:r>
              <a:rPr lang="en-US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March 16, 2013, Self-deprecation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ABC Internet.,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n.d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Web. 09 Dec. 2013.</a:t>
            </a:r>
          </a:p>
          <a:p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1157" y="3116983"/>
            <a:ext cx="78195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"Posts Tagged With: Bankers." </a:t>
            </a:r>
            <a:r>
              <a:rPr lang="en-US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Conspiracies Fact or Fiction Truth or Lie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N.p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n.d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Web. 09 Dec. 2013.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798" y="209332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"James Madison Quote." </a:t>
            </a:r>
            <a:r>
              <a:rPr lang="en-US" sz="1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Quotes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N.p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n.d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Web. 09 Dec. 2013.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8794" y="4713975"/>
            <a:ext cx="6188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"1812 Presidential Election." </a:t>
            </a:r>
            <a:r>
              <a:rPr lang="en-US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1812 Presidential Election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N.p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n.d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Web. 09 Dec. 2013.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9366" y="4238608"/>
            <a:ext cx="791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"War of 1812 Bicentennial Plans Fall Flat - November 17, 2010." </a:t>
            </a:r>
            <a:r>
              <a:rPr lang="en-US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War of 1812 Bicentennial Plans Fall Flat - November 17, 2010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N.p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n.d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Web. 09 Dec. 2013.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189275" y="1514525"/>
            <a:ext cx="4234499" cy="32169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4" name="Shape 34"/>
          <p:cNvSpPr/>
          <p:nvPr/>
        </p:nvSpPr>
        <p:spPr>
          <a:xfrm>
            <a:off x="4503600" y="260000"/>
            <a:ext cx="3079199" cy="2087099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I am your father……. </a:t>
            </a:r>
          </a:p>
        </p:txBody>
      </p:sp>
      <p:sp>
        <p:nvSpPr>
          <p:cNvPr id="35" name="Shape 35"/>
          <p:cNvSpPr/>
          <p:nvPr/>
        </p:nvSpPr>
        <p:spPr>
          <a:xfrm>
            <a:off x="4845750" y="3179600"/>
            <a:ext cx="273600" cy="752700"/>
          </a:xfrm>
          <a:prstGeom prst="leftBracket">
            <a:avLst>
              <a:gd name="adj" fmla="val 8333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" name="Shape 36"/>
          <p:cNvSpPr/>
          <p:nvPr/>
        </p:nvSpPr>
        <p:spPr>
          <a:xfrm>
            <a:off x="6761775" y="3179600"/>
            <a:ext cx="273600" cy="752700"/>
          </a:xfrm>
          <a:prstGeom prst="rightBracket">
            <a:avLst>
              <a:gd name="adj" fmla="val 8333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" name="Shape 37"/>
          <p:cNvSpPr txBox="1"/>
          <p:nvPr/>
        </p:nvSpPr>
        <p:spPr>
          <a:xfrm>
            <a:off x="5313350" y="3316450"/>
            <a:ext cx="1665000" cy="54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dirty="0">
                <a:solidFill>
                  <a:schemeClr val="bg1"/>
                </a:solidFill>
              </a:rPr>
              <a:t>Of </a:t>
            </a:r>
            <a:r>
              <a:rPr lang="en" dirty="0" smtClean="0">
                <a:solidFill>
                  <a:schemeClr val="bg1"/>
                </a:solidFill>
              </a:rPr>
              <a:t>the Constitution </a:t>
            </a:r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38" name="Shape 38"/>
          <p:cNvSpPr/>
          <p:nvPr/>
        </p:nvSpPr>
        <p:spPr>
          <a:xfrm>
            <a:off x="1277862" y="1696826"/>
            <a:ext cx="2466975" cy="23145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8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9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38347" y="14941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112713" indent="-112713" algn="ctr">
              <a:buNone/>
            </a:pPr>
            <a:r>
              <a:rPr lang="en" sz="3200" b="0" u="sng" dirty="0" smtClean="0">
                <a:solidFill>
                  <a:schemeClr val="bg1"/>
                </a:solidFill>
              </a:rPr>
              <a:t>The Name’s Madison, James Madison</a:t>
            </a:r>
            <a:endParaRPr lang="en" sz="3200" b="0" u="sng" dirty="0">
              <a:solidFill>
                <a:schemeClr val="bg1"/>
              </a:solidFill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259237" y="1073691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b="1" dirty="0">
                <a:solidFill>
                  <a:schemeClr val="bg1"/>
                </a:solidFill>
              </a:rPr>
              <a:t>Born:</a:t>
            </a:r>
            <a:r>
              <a:rPr lang="en" sz="2400" dirty="0">
                <a:solidFill>
                  <a:schemeClr val="bg1"/>
                </a:solidFill>
              </a:rPr>
              <a:t> March 16th, 1751 in Port Conway </a:t>
            </a:r>
            <a:r>
              <a:rPr lang="en" sz="2400" dirty="0" smtClean="0">
                <a:solidFill>
                  <a:schemeClr val="bg1"/>
                </a:solidFill>
              </a:rPr>
              <a:t>VA</a:t>
            </a:r>
            <a:endParaRPr lang="en" sz="2000" b="1" dirty="0" smtClean="0">
              <a:solidFill>
                <a:schemeClr val="bg1"/>
              </a:solidFill>
            </a:endParaRPr>
          </a:p>
          <a:p>
            <a:pPr marL="190500" marR="38100" lvl="0" indent="0" rtl="0">
              <a:lnSpc>
                <a:spcPct val="140000"/>
              </a:lnSpc>
              <a:spcBef>
                <a:spcPts val="400"/>
              </a:spcBef>
            </a:pPr>
            <a:r>
              <a:rPr lang="en" sz="2000" b="1" dirty="0" smtClean="0">
                <a:solidFill>
                  <a:schemeClr val="bg1"/>
                </a:solidFill>
              </a:rPr>
              <a:t>Education:</a:t>
            </a:r>
            <a:r>
              <a:rPr lang="en" sz="2000" dirty="0" smtClean="0">
                <a:solidFill>
                  <a:schemeClr val="bg1"/>
                </a:solidFill>
              </a:rPr>
              <a:t> </a:t>
            </a:r>
            <a:r>
              <a:rPr lang="en" sz="2000" dirty="0">
                <a:solidFill>
                  <a:schemeClr val="bg1"/>
                </a:solidFill>
              </a:rPr>
              <a:t>Princeton </a:t>
            </a:r>
            <a:r>
              <a:rPr lang="en" sz="2000" dirty="0" smtClean="0">
                <a:solidFill>
                  <a:schemeClr val="bg1"/>
                </a:solidFill>
              </a:rPr>
              <a:t>University</a:t>
            </a:r>
          </a:p>
          <a:p>
            <a:pPr marL="190500" marR="38100" lvl="0" indent="0" rtl="0">
              <a:lnSpc>
                <a:spcPct val="140000"/>
              </a:lnSpc>
              <a:spcBef>
                <a:spcPts val="400"/>
              </a:spcBef>
            </a:pPr>
            <a:r>
              <a:rPr lang="en" sz="2000" b="1" dirty="0" smtClean="0">
                <a:solidFill>
                  <a:schemeClr val="bg1"/>
                </a:solidFill>
              </a:rPr>
              <a:t>Political Experiences:</a:t>
            </a:r>
          </a:p>
          <a:p>
            <a:pPr marL="533400" marR="38100" lvl="0" indent="-342900" rtl="0">
              <a:lnSpc>
                <a:spcPct val="140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O</a:t>
            </a:r>
            <a:r>
              <a:rPr lang="en" sz="2000" dirty="0" smtClean="0">
                <a:solidFill>
                  <a:schemeClr val="bg1"/>
                </a:solidFill>
              </a:rPr>
              <a:t>utlined VA’s Constitution</a:t>
            </a:r>
          </a:p>
          <a:p>
            <a:pPr marL="533400" marR="38100" lvl="0" indent="-342900" rtl="0">
              <a:lnSpc>
                <a:spcPct val="140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Wrote the U.S. Constitution, “Father of the Constitution”</a:t>
            </a:r>
          </a:p>
          <a:p>
            <a:pPr marL="533400" marR="38100" lvl="0" indent="-342900" rtl="0">
              <a:lnSpc>
                <a:spcPct val="140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Secretary of State under Jefferson’s presidency          </a:t>
            </a:r>
            <a:endParaRPr lang="en" sz="2000" dirty="0" smtClean="0">
              <a:solidFill>
                <a:schemeClr val="bg1"/>
              </a:solidFill>
            </a:endParaRPr>
          </a:p>
          <a:p>
            <a:pPr marL="533400" marR="38100" lvl="0" indent="-342900" rtl="0">
              <a:lnSpc>
                <a:spcPct val="140000"/>
              </a:lnSpc>
              <a:spcBef>
                <a:spcPts val="400"/>
              </a:spcBef>
              <a:buFont typeface="Arial" pitchFamily="34" charset="0"/>
              <a:buChar char="•"/>
            </a:pPr>
            <a:endParaRPr lang="en" sz="2000" b="1" dirty="0" smtClean="0">
              <a:solidFill>
                <a:srgbClr val="000000"/>
              </a:solidFill>
            </a:endParaRPr>
          </a:p>
          <a:p>
            <a:pPr marL="190500" marR="38100" lvl="0" indent="0" rtl="0">
              <a:lnSpc>
                <a:spcPct val="140000"/>
              </a:lnSpc>
              <a:spcBef>
                <a:spcPts val="400"/>
              </a:spcBef>
            </a:pPr>
            <a:endParaRPr lang="en" sz="2000" dirty="0">
              <a:solidFill>
                <a:srgbClr val="000000"/>
              </a:solidFill>
            </a:endParaRPr>
          </a:p>
          <a:p>
            <a:endParaRPr lang="en" sz="2400" dirty="0">
              <a:solidFill>
                <a:srgbClr val="000000"/>
              </a:solidFill>
            </a:endParaRPr>
          </a:p>
          <a:p>
            <a:endParaRPr lang="en" sz="2400" dirty="0">
              <a:solidFill>
                <a:srgbClr val="000000"/>
              </a:solidFill>
            </a:endParaRPr>
          </a:p>
          <a:p>
            <a:endParaRPr lang="en" sz="2400" dirty="0">
              <a:solidFill>
                <a:srgbClr val="000000"/>
              </a:solidFill>
            </a:endParaRPr>
          </a:p>
          <a:p>
            <a:endParaRPr lang="en" sz="2400" dirty="0">
              <a:solidFill>
                <a:srgbClr val="000000"/>
              </a:solidFill>
            </a:endParaRPr>
          </a:p>
          <a:p>
            <a:endParaRPr lang="en" sz="2400" dirty="0">
              <a:solidFill>
                <a:srgbClr val="000000"/>
              </a:solidFill>
            </a:endParaRPr>
          </a:p>
          <a:p>
            <a:endParaRPr lang="en" sz="2400" dirty="0">
              <a:solidFill>
                <a:srgbClr val="000000"/>
              </a:solidFill>
            </a:endParaRPr>
          </a:p>
          <a:p>
            <a:endParaRPr lang="en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chemeClr val="bg1"/>
                </a:solidFill>
              </a:rPr>
              <a:t>Election of 1808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Major Candidates:</a:t>
            </a:r>
          </a:p>
          <a:p>
            <a:pPr marL="515938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Madison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(Republican)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Winner</a:t>
            </a:r>
          </a:p>
          <a:p>
            <a:pPr marL="515938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C.C. Pinckney </a:t>
            </a:r>
            <a:r>
              <a:rPr lang="en-US" dirty="0" smtClean="0">
                <a:solidFill>
                  <a:srgbClr val="FFC000"/>
                </a:solidFill>
              </a:rPr>
              <a:t>(Federalist) </a:t>
            </a:r>
          </a:p>
          <a:p>
            <a:pPr marL="282575" indent="-20478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George Clinton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(Republican)</a:t>
            </a:r>
          </a:p>
          <a:p>
            <a:pPr marL="190500" indent="0"/>
            <a:endParaRPr lang="en-US" dirty="0" smtClean="0">
              <a:solidFill>
                <a:schemeClr val="bg1"/>
              </a:solidFill>
            </a:endParaRPr>
          </a:p>
          <a:p>
            <a:pPr marL="190500" indent="0"/>
            <a:r>
              <a:rPr lang="en-US" dirty="0" smtClean="0">
                <a:solidFill>
                  <a:schemeClr val="bg1"/>
                </a:solidFill>
              </a:rPr>
              <a:t>Major Issues: Foreign Relations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1808 Electoral College Ma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2" t="3271" b="24680"/>
          <a:stretch/>
        </p:blipFill>
        <p:spPr bwMode="auto">
          <a:xfrm>
            <a:off x="6702458" y="480767"/>
            <a:ext cx="2184694" cy="264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06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u="sng" dirty="0">
                <a:solidFill>
                  <a:schemeClr val="bg1"/>
                </a:solidFill>
              </a:rPr>
              <a:t>Election of 1812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Major Candidates:</a:t>
            </a:r>
          </a:p>
          <a:p>
            <a:pPr marL="647700" indent="-457200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6477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Dewitt Clinton </a:t>
            </a:r>
            <a:r>
              <a:rPr lang="en-US" dirty="0" smtClean="0">
                <a:solidFill>
                  <a:srgbClr val="FFC000"/>
                </a:solidFill>
              </a:rPr>
              <a:t>(Federalist)</a:t>
            </a:r>
          </a:p>
          <a:p>
            <a:pPr marL="6477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James Madison </a:t>
            </a:r>
            <a:r>
              <a:rPr lang="en-US" dirty="0" smtClean="0">
                <a:solidFill>
                  <a:schemeClr val="accent1"/>
                </a:solidFill>
              </a:rPr>
              <a:t>(Republican) </a:t>
            </a:r>
            <a:r>
              <a:rPr lang="en-US" b="1" dirty="0" smtClean="0">
                <a:solidFill>
                  <a:schemeClr val="bg1"/>
                </a:solidFill>
              </a:rPr>
              <a:t>Winner</a:t>
            </a:r>
            <a:endParaRPr lang="en-US" dirty="0" smtClean="0">
              <a:solidFill>
                <a:schemeClr val="bg1"/>
              </a:solidFill>
            </a:endParaRPr>
          </a:p>
          <a:p>
            <a:pPr marL="190500" indent="0"/>
            <a:endParaRPr lang="en-US" dirty="0" smtClean="0">
              <a:solidFill>
                <a:schemeClr val="bg1"/>
              </a:solidFill>
            </a:endParaRPr>
          </a:p>
          <a:p>
            <a:pPr marL="190500" indent="0"/>
            <a:r>
              <a:rPr lang="en-US" dirty="0" smtClean="0">
                <a:solidFill>
                  <a:schemeClr val="bg1"/>
                </a:solidFill>
              </a:rPr>
              <a:t>Major Issue: War of 1812</a:t>
            </a:r>
          </a:p>
          <a:p>
            <a:pPr marL="190500" indent="0"/>
            <a:endParaRPr lang="en-US" dirty="0" smtClean="0"/>
          </a:p>
          <a:p>
            <a:pPr marL="647700" indent="-45720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4" t="3127" b="15852"/>
          <a:stretch/>
        </p:blipFill>
        <p:spPr bwMode="auto">
          <a:xfrm>
            <a:off x="6402055" y="452487"/>
            <a:ext cx="1997226" cy="225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5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685800" y="224700"/>
            <a:ext cx="7595400" cy="735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600" u="sng" dirty="0">
                <a:solidFill>
                  <a:schemeClr val="bg1"/>
                </a:solidFill>
              </a:rPr>
              <a:t>First Term’s Main Issues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849750" y="1164475"/>
            <a:ext cx="7267499" cy="85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000" b="1" dirty="0">
                <a:solidFill>
                  <a:schemeClr val="bg1"/>
                </a:solidFill>
              </a:rPr>
              <a:t>Domestic:</a:t>
            </a:r>
            <a:r>
              <a:rPr lang="en" sz="3000" dirty="0">
                <a:solidFill>
                  <a:schemeClr val="bg1"/>
                </a:solidFill>
              </a:rPr>
              <a:t> Rechartering of the Bank of the U.S.</a:t>
            </a:r>
          </a:p>
          <a:p>
            <a:pPr marL="282575" indent="-282575"/>
            <a:r>
              <a:rPr lang="en-US" sz="3000" dirty="0" smtClean="0">
                <a:solidFill>
                  <a:schemeClr val="bg1"/>
                </a:solidFill>
              </a:rPr>
              <a:t>•</a:t>
            </a:r>
            <a:r>
              <a:rPr lang="en-US" sz="3000" dirty="0">
                <a:solidFill>
                  <a:schemeClr val="bg1"/>
                </a:solidFill>
              </a:rPr>
              <a:t>O</a:t>
            </a:r>
            <a:r>
              <a:rPr lang="en-US" sz="3000" dirty="0" smtClean="0">
                <a:solidFill>
                  <a:schemeClr val="bg1"/>
                </a:solidFill>
              </a:rPr>
              <a:t>pposition </a:t>
            </a:r>
            <a:r>
              <a:rPr lang="en-US" sz="3000" dirty="0">
                <a:solidFill>
                  <a:schemeClr val="bg1"/>
                </a:solidFill>
              </a:rPr>
              <a:t>from </a:t>
            </a:r>
            <a:r>
              <a:rPr lang="en-US" sz="3000" dirty="0" smtClean="0">
                <a:solidFill>
                  <a:schemeClr val="bg1"/>
                </a:solidFill>
              </a:rPr>
              <a:t>Republicans </a:t>
            </a:r>
          </a:p>
          <a:p>
            <a:pPr marL="457200" lvl="2" indent="-230188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thought </a:t>
            </a:r>
            <a:r>
              <a:rPr lang="en-US" sz="3000" dirty="0">
                <a:solidFill>
                  <a:schemeClr val="bg1"/>
                </a:solidFill>
              </a:rPr>
              <a:t>bank was unconstitutional &amp; </a:t>
            </a:r>
            <a:r>
              <a:rPr lang="en-US" sz="3000" dirty="0" smtClean="0">
                <a:solidFill>
                  <a:schemeClr val="bg1"/>
                </a:solidFill>
              </a:rPr>
              <a:t>	 too </a:t>
            </a:r>
            <a:r>
              <a:rPr lang="en-US" sz="3000" dirty="0">
                <a:solidFill>
                  <a:schemeClr val="bg1"/>
                </a:solidFill>
              </a:rPr>
              <a:t>much Hamiltonian power </a:t>
            </a:r>
          </a:p>
          <a:p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**Anti-British </a:t>
            </a:r>
            <a:r>
              <a:rPr lang="en-US" sz="3000" dirty="0">
                <a:solidFill>
                  <a:schemeClr val="bg1"/>
                </a:solidFill>
              </a:rPr>
              <a:t>objected to bank stock held by British &amp; state </a:t>
            </a:r>
            <a:r>
              <a:rPr lang="en-US" sz="3000" dirty="0" smtClean="0">
                <a:solidFill>
                  <a:schemeClr val="bg1"/>
                </a:solidFill>
              </a:rPr>
              <a:t>banks**</a:t>
            </a:r>
            <a:endParaRPr lang="en-US" sz="3000" dirty="0">
              <a:solidFill>
                <a:schemeClr val="bg1"/>
              </a:solidFill>
            </a:endParaRPr>
          </a:p>
          <a:p>
            <a:endParaRPr lang="en-US" sz="3000" dirty="0"/>
          </a:p>
          <a:p>
            <a:endParaRPr lang="en" sz="3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/>
        </p:nvSpPr>
        <p:spPr>
          <a:xfrm>
            <a:off x="731249" y="214325"/>
            <a:ext cx="7681499" cy="1263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 sz="3000" b="1" u="sng" dirty="0" smtClean="0">
                <a:solidFill>
                  <a:schemeClr val="bg1"/>
                </a:solidFill>
              </a:rPr>
              <a:t>Saving the Bank</a:t>
            </a:r>
            <a:endParaRPr lang="en" sz="3000" b="1" u="sng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370" y="676292"/>
            <a:ext cx="8229600" cy="3725699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•Re-charter stopped </a:t>
            </a:r>
            <a:r>
              <a:rPr lang="en-US" b="1" dirty="0">
                <a:solidFill>
                  <a:schemeClr val="bg1"/>
                </a:solidFill>
              </a:rPr>
              <a:t>at first by anti-Bank forces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•1816 </a:t>
            </a:r>
            <a:r>
              <a:rPr lang="en-US" dirty="0">
                <a:solidFill>
                  <a:schemeClr val="bg1"/>
                </a:solidFill>
              </a:rPr>
              <a:t>(2nd term), the 2nd Bank chartered w/ a 20 year </a:t>
            </a:r>
            <a:r>
              <a:rPr lang="en-US" dirty="0" smtClean="0">
                <a:solidFill>
                  <a:schemeClr val="bg1"/>
                </a:solidFill>
              </a:rPr>
              <a:t>term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•Critics thought re-charter showed pro-Federalist compassion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787200" y="431325"/>
            <a:ext cx="7569600" cy="115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en" sz="3000" b="1" dirty="0"/>
          </a:p>
        </p:txBody>
      </p:sp>
      <p:sp>
        <p:nvSpPr>
          <p:cNvPr id="2" name="Rectangle 1"/>
          <p:cNvSpPr/>
          <p:nvPr/>
        </p:nvSpPr>
        <p:spPr>
          <a:xfrm>
            <a:off x="183776" y="431325"/>
            <a:ext cx="877644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Arial" panose="020B0604020202020204" pitchFamily="34" charset="0"/>
              </a:rPr>
              <a:t>Foreign: </a:t>
            </a:r>
            <a:r>
              <a:rPr lang="en-US" sz="3600" u="sng" dirty="0">
                <a:solidFill>
                  <a:schemeClr val="bg1"/>
                </a:solidFill>
                <a:latin typeface="Arial" panose="020B0604020202020204" pitchFamily="34" charset="0"/>
              </a:rPr>
              <a:t>France and </a:t>
            </a:r>
            <a:r>
              <a:rPr lang="en-US" sz="3600" u="sng" dirty="0" smtClean="0">
                <a:solidFill>
                  <a:schemeClr val="bg1"/>
                </a:solidFill>
                <a:latin typeface="Arial" panose="020B0604020202020204" pitchFamily="34" charset="0"/>
              </a:rPr>
              <a:t>Britain</a:t>
            </a:r>
          </a:p>
          <a:p>
            <a:pPr algn="ctr"/>
            <a:endParaRPr lang="en-US" sz="3600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Non-Intercourse Act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1809)</a:t>
            </a:r>
          </a:p>
          <a:p>
            <a:pPr marL="1314450" lvl="2" indent="-457200" fontAlgn="base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Replaced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Jefferson’s embargo, trade w/ all countries except France and Britain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Macon’s Bill No.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  <a:p>
            <a:pPr marL="1374775" indent="-457200" fontAlgn="base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Free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commerce w/ GB and F only if neutral ships were respected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**Ineffective b/c GB doesn’t listen- War of 1812**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676775" y="315825"/>
            <a:ext cx="7647600" cy="1443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endParaRPr lang="en" sz="3000" b="1" dirty="0"/>
          </a:p>
        </p:txBody>
      </p:sp>
      <p:sp>
        <p:nvSpPr>
          <p:cNvPr id="2" name="Rectangle 1"/>
          <p:cNvSpPr/>
          <p:nvPr/>
        </p:nvSpPr>
        <p:spPr>
          <a:xfrm>
            <a:off x="242047" y="163425"/>
            <a:ext cx="848061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latin typeface="Arial" panose="020B0604020202020204" pitchFamily="34" charset="0"/>
              </a:rPr>
              <a:t>Foreign</a:t>
            </a:r>
            <a:r>
              <a:rPr lang="en-US" sz="3600" b="1" u="sng" dirty="0" smtClean="0">
                <a:solidFill>
                  <a:schemeClr val="bg1"/>
                </a:solidFill>
                <a:latin typeface="Arial" panose="020B0604020202020204" pitchFamily="34" charset="0"/>
              </a:rPr>
              <a:t>: The British </a:t>
            </a:r>
            <a:endParaRPr lang="en-US" sz="32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Chesapeake Incident (1807)</a:t>
            </a:r>
          </a:p>
          <a:p>
            <a:pPr marL="461963" lvl="2" indent="-66675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rime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example of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impressment</a:t>
            </a:r>
          </a:p>
          <a:p>
            <a:pPr marL="461963" lvl="2" indent="-66675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British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seized American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sailors &amp; forced service on Brit. Ships</a:t>
            </a:r>
          </a:p>
          <a:p>
            <a:pPr marL="395288" lvl="2" fontAlgn="base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**Major factor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leading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to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War of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1812**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War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Hawks</a:t>
            </a:r>
          </a:p>
          <a:p>
            <a:pPr marL="395288" lvl="1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Group of Republicans led by </a:t>
            </a:r>
            <a:r>
              <a:rPr lang="en-US" sz="2400" dirty="0" smtClean="0">
                <a:solidFill>
                  <a:schemeClr val="bg1"/>
                </a:solidFill>
              </a:rPr>
              <a:t>John </a:t>
            </a:r>
            <a:r>
              <a:rPr lang="en-US" sz="2400" dirty="0">
                <a:solidFill>
                  <a:schemeClr val="bg1"/>
                </a:solidFill>
              </a:rPr>
              <a:t>C. Calhoun</a:t>
            </a: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95288" lvl="1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Rallied for war w/ Britain 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Successful</a:t>
            </a:r>
          </a:p>
          <a:p>
            <a:pPr marL="395288" lvl="1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W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anted to invade Brit. Canada &amp; take Spanish out of FL 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796</Words>
  <Application>Microsoft Office PowerPoint</Application>
  <PresentationFormat>On-screen Show (16:9)</PresentationFormat>
  <Paragraphs>142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simple-light</vt:lpstr>
      <vt:lpstr>PowerPoint Presentation</vt:lpstr>
      <vt:lpstr>PowerPoint Presentation</vt:lpstr>
      <vt:lpstr>The Name’s Madison, James Madison</vt:lpstr>
      <vt:lpstr>Election of 1808</vt:lpstr>
      <vt:lpstr>Election of 1812</vt:lpstr>
      <vt:lpstr>First Term’s Main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Madison Handled It </vt:lpstr>
      <vt:lpstr>Battles of the War of 1812: America </vt:lpstr>
      <vt:lpstr>Results of the War of 1812: America</vt:lpstr>
      <vt:lpstr>Results of War of 1812: Land </vt:lpstr>
      <vt:lpstr>Results of the War of 1812: Britain </vt:lpstr>
      <vt:lpstr>PowerPoint Presentation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Bekus</dc:creator>
  <cp:lastModifiedBy>Stemmler, Paul</cp:lastModifiedBy>
  <cp:revision>61</cp:revision>
  <dcterms:modified xsi:type="dcterms:W3CDTF">2013-12-12T14:26:06Z</dcterms:modified>
</cp:coreProperties>
</file>