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sldIdLst>
    <p:sldId id="256" r:id="rId3"/>
    <p:sldId id="257" r:id="rId4"/>
    <p:sldId id="259" r:id="rId5"/>
    <p:sldId id="261" r:id="rId6"/>
    <p:sldId id="263" r:id="rId7"/>
    <p:sldId id="265" r:id="rId8"/>
    <p:sldId id="266" r:id="rId9"/>
    <p:sldId id="264" r:id="rId10"/>
    <p:sldId id="267" r:id="rId11"/>
    <p:sldId id="268" r:id="rId12"/>
    <p:sldId id="272" r:id="rId13"/>
    <p:sldId id="270" r:id="rId14"/>
    <p:sldId id="269" r:id="rId15"/>
    <p:sldId id="276" r:id="rId16"/>
    <p:sldId id="271" r:id="rId17"/>
    <p:sldId id="273" r:id="rId18"/>
    <p:sldId id="275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7411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2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7413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4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5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6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7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8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9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0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1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2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3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24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7425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6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7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8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9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0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1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2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3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4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5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6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7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8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9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0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1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2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43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7444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5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6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7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8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9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0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1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2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3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4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5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6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7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8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59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0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61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7462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3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4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5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6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7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68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469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7470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7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7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7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747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7475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7476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7477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7478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EE94AAC-A23C-42B1-A8E8-7B7FE0C768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85451-ED7A-4AE9-923D-809E709BB4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10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7EA66-50BD-4CE8-95F9-CEC33C5606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419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E1956D-98A5-4E73-B6F9-4DC6491972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955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617033-936E-42A3-8862-5EA312919D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086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17539-A7D8-4FFF-818A-17DB86AEFD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258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914B0-B008-42C9-984C-AE725EABFF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659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DFB12-C4DA-4013-B6C5-8E38F1A4BB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471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08626-6C91-410C-BF56-5C9EAC86C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4601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EBAA6-DC8A-4E2C-9EFC-304810E41E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098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69A4-A1B5-4464-9FB9-739CE0EBC3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9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65E2A-5C57-4BC3-9FDA-AC350BFB53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094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E3613-E6D0-4E5E-A375-2F939E3592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818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A23CE-5EA9-44AE-914D-205FB24D4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5642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D77D8-8493-4457-83A8-489CCA36EB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6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40DAE-8333-43A9-8FE2-9882AC7DC3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0817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B8F6A-0729-47C9-A562-A500A9666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6290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B0AD8A-302A-4A0A-B114-EB7DBC9C95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44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D98BC-30F7-4BED-B503-0EA08B7B80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2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97D1A-08B3-4F0E-9F1E-4C13527DB4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99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66A80-BD8F-4C6D-A1DE-D61C88D094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04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D63AB-3ADE-4981-A716-6E05D998F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42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4C2AA-6A28-4747-BA33-01BFB9B7F1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92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651AB-3F8F-4DB4-A938-B9539F0EA0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51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86089-6C40-4FE0-A10A-E97282139F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43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89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6390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1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2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3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4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0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01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6402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4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5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8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9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0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1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2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3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2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6421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3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4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5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6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7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8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9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0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1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2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3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4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5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6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7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438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6439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0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1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2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3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4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5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446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44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4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50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6451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6452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53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6454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6455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16EFC48-A10D-4495-A16E-6703E820D79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81" r:id="rId12"/>
    <p:sldLayoutId id="2147483682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44360C7-CB78-4DE2-A35B-780B805613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effectLst/>
              </a:rPr>
              <a:t>Chapter 4</a:t>
            </a:r>
            <a:br>
              <a:rPr lang="en-US" altLang="en-US" dirty="0">
                <a:effectLst/>
              </a:rPr>
            </a:br>
            <a:r>
              <a:rPr lang="en-US" altLang="en-US" dirty="0">
                <a:effectLst/>
              </a:rPr>
              <a:t>Electron Configurations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>
                <a:effectLst/>
              </a:rPr>
              <a:t>By Mr. English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C=</a:t>
            </a:r>
            <a:r>
              <a:rPr lang="en-US" altLang="en-US">
                <a:latin typeface="Symbol" panose="05050102010706020507" pitchFamily="18" charset="2"/>
              </a:rPr>
              <a:t>ln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 = 3.00 x 10</a:t>
            </a:r>
            <a:r>
              <a:rPr lang="en-US" altLang="en-US" baseline="30000"/>
              <a:t>8</a:t>
            </a:r>
            <a:r>
              <a:rPr lang="en-US" altLang="en-US"/>
              <a:t> m/sec, the speed of EM waves</a:t>
            </a:r>
          </a:p>
          <a:p>
            <a:r>
              <a:rPr lang="en-US" altLang="en-US">
                <a:latin typeface="Symbol" panose="05050102010706020507" pitchFamily="18" charset="2"/>
              </a:rPr>
              <a:t>l </a:t>
            </a:r>
            <a:r>
              <a:rPr lang="en-US" altLang="en-US"/>
              <a:t>is lamda, the wavelength</a:t>
            </a:r>
          </a:p>
          <a:p>
            <a:r>
              <a:rPr lang="en-US" altLang="en-US">
                <a:latin typeface="Symbol" panose="05050102010706020507" pitchFamily="18" charset="2"/>
              </a:rPr>
              <a:t>n </a:t>
            </a:r>
            <a:r>
              <a:rPr lang="en-US" altLang="en-US"/>
              <a:t>is nu, the frequency</a:t>
            </a:r>
          </a:p>
          <a:p>
            <a:r>
              <a:rPr lang="en-US" altLang="en-US"/>
              <a:t>nm (nanometers)=10</a:t>
            </a:r>
            <a:r>
              <a:rPr lang="en-US" altLang="en-US" baseline="30000"/>
              <a:t>-9</a:t>
            </a:r>
            <a:r>
              <a:rPr lang="en-US" altLang="en-US"/>
              <a:t> meters</a:t>
            </a:r>
          </a:p>
          <a:p>
            <a:r>
              <a:rPr lang="en-US" altLang="en-US"/>
              <a:t>What is the frequency of a red light, 625nm?</a:t>
            </a:r>
          </a:p>
          <a:p>
            <a:r>
              <a:rPr lang="en-US" altLang="en-US"/>
              <a:t>Solve by dimensional analysis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effectLst/>
              </a:rPr>
              <a:t>What is the frequency of a red light, 625nm?</a:t>
            </a:r>
            <a:br>
              <a:rPr lang="en-US" altLang="en-US" sz="4000" dirty="0">
                <a:effectLst/>
              </a:rPr>
            </a:br>
            <a:endParaRPr lang="en-US" altLang="en-US" sz="4000" dirty="0">
              <a:effectLst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>
                <a:effectLst/>
              </a:rPr>
              <a:t>First record all “given” information, or relevant info from other sources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effectLst/>
                <a:latin typeface="Symbol" panose="05050102010706020507" pitchFamily="18" charset="2"/>
              </a:rPr>
              <a:t>l</a:t>
            </a:r>
            <a:r>
              <a:rPr lang="en-US" altLang="en-US" sz="2000" dirty="0">
                <a:effectLst/>
              </a:rPr>
              <a:t>=625 nm,    c=3.00 x 10</a:t>
            </a:r>
            <a:r>
              <a:rPr lang="en-US" altLang="en-US" sz="2000" b="1" baseline="30000" dirty="0">
                <a:effectLst/>
              </a:rPr>
              <a:t>8</a:t>
            </a:r>
            <a:r>
              <a:rPr lang="en-US" altLang="en-US" sz="2000" dirty="0">
                <a:effectLst/>
              </a:rPr>
              <a:t> m/sec,     10</a:t>
            </a:r>
            <a:r>
              <a:rPr lang="en-US" altLang="en-US" sz="2000" b="1" baseline="30000" dirty="0">
                <a:effectLst/>
              </a:rPr>
              <a:t>9</a:t>
            </a:r>
            <a:r>
              <a:rPr lang="en-US" altLang="en-US" sz="2000" dirty="0">
                <a:effectLst/>
              </a:rPr>
              <a:t> nm = 1 m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effectLst/>
              </a:rPr>
              <a:t>Identify relevant formulas or relationships between variables. 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effectLst/>
              </a:rPr>
              <a:t>c=</a:t>
            </a:r>
            <a:r>
              <a:rPr lang="en-US" altLang="en-US" sz="2000" dirty="0">
                <a:effectLst/>
                <a:latin typeface="Symbol" panose="05050102010706020507" pitchFamily="18" charset="2"/>
              </a:rPr>
              <a:t>ln, </a:t>
            </a:r>
            <a:r>
              <a:rPr lang="en-US" altLang="en-US" sz="2000" dirty="0">
                <a:solidFill>
                  <a:srgbClr val="FFFF00"/>
                </a:solidFill>
                <a:effectLst/>
                <a:latin typeface="Symbol" panose="05050102010706020507" pitchFamily="18" charset="2"/>
              </a:rPr>
              <a:t>n</a:t>
            </a:r>
            <a:r>
              <a:rPr lang="en-US" altLang="en-US" sz="2000" dirty="0">
                <a:solidFill>
                  <a:srgbClr val="FFFF00"/>
                </a:solidFill>
                <a:effectLst/>
              </a:rPr>
              <a:t>=c/</a:t>
            </a:r>
            <a:r>
              <a:rPr lang="en-US" altLang="en-US" sz="2000" dirty="0">
                <a:solidFill>
                  <a:srgbClr val="FFFF00"/>
                </a:solidFill>
                <a:effectLst/>
                <a:latin typeface="Symbol" panose="05050102010706020507" pitchFamily="18" charset="2"/>
              </a:rPr>
              <a:t>l</a:t>
            </a:r>
            <a:r>
              <a:rPr lang="en-US" altLang="en-US" sz="2000" dirty="0">
                <a:effectLst/>
              </a:rPr>
              <a:t> </a:t>
            </a:r>
            <a:r>
              <a:rPr lang="en-US" altLang="en-US" sz="2000" dirty="0">
                <a:effectLst/>
                <a:latin typeface="Symbol" panose="05050102010706020507" pitchFamily="18" charset="2"/>
              </a:rPr>
              <a:t>, l</a:t>
            </a:r>
            <a:r>
              <a:rPr lang="en-US" altLang="en-US" sz="2000" dirty="0">
                <a:effectLst/>
              </a:rPr>
              <a:t>=</a:t>
            </a:r>
            <a:r>
              <a:rPr lang="en-US" altLang="en-US" sz="2000" dirty="0" err="1">
                <a:effectLst/>
              </a:rPr>
              <a:t>c/</a:t>
            </a:r>
            <a:r>
              <a:rPr lang="en-US" altLang="en-US" sz="2000" dirty="0" err="1">
                <a:effectLst/>
                <a:latin typeface="Symbol" panose="05050102010706020507" pitchFamily="18" charset="2"/>
              </a:rPr>
              <a:t>n</a:t>
            </a:r>
            <a:endParaRPr lang="en-US" altLang="en-US" sz="20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effectLst/>
              </a:rPr>
              <a:t>The units must balance when you solve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solidFill>
                  <a:srgbClr val="FFFF00"/>
                </a:solidFill>
                <a:effectLst/>
                <a:latin typeface="Symbol" panose="05050102010706020507" pitchFamily="18" charset="2"/>
              </a:rPr>
              <a:t>n</a:t>
            </a:r>
            <a:r>
              <a:rPr lang="en-US" altLang="en-US" sz="2000" dirty="0">
                <a:solidFill>
                  <a:srgbClr val="FFFF00"/>
                </a:solidFill>
                <a:effectLst/>
              </a:rPr>
              <a:t>=c/</a:t>
            </a:r>
            <a:r>
              <a:rPr lang="en-US" altLang="en-US" sz="2000" dirty="0">
                <a:solidFill>
                  <a:srgbClr val="FFFF00"/>
                </a:solidFill>
                <a:effectLst/>
                <a:latin typeface="Symbol" panose="05050102010706020507" pitchFamily="18" charset="2"/>
              </a:rPr>
              <a:t>l</a:t>
            </a:r>
            <a:r>
              <a:rPr lang="en-US" altLang="en-US" sz="2000" dirty="0">
                <a:solidFill>
                  <a:srgbClr val="FF0000"/>
                </a:solidFill>
                <a:effectLst/>
                <a:latin typeface="Symbol" panose="05050102010706020507" pitchFamily="18" charset="2"/>
              </a:rPr>
              <a:t> </a:t>
            </a:r>
            <a:r>
              <a:rPr lang="en-US" altLang="en-US" sz="2000" dirty="0">
                <a:effectLst/>
              </a:rPr>
              <a:t>= </a:t>
            </a:r>
            <a:r>
              <a:rPr lang="en-US" altLang="en-US" sz="2000" u="sng" dirty="0">
                <a:effectLst/>
              </a:rPr>
              <a:t>3.00 x 10</a:t>
            </a:r>
            <a:r>
              <a:rPr lang="en-US" altLang="en-US" sz="2000" b="1" u="sng" baseline="30000" dirty="0">
                <a:effectLst/>
              </a:rPr>
              <a:t>8</a:t>
            </a:r>
            <a:r>
              <a:rPr lang="en-US" altLang="en-US" sz="2000" u="sng" dirty="0">
                <a:effectLst/>
              </a:rPr>
              <a:t>m</a:t>
            </a:r>
            <a:r>
              <a:rPr lang="en-US" altLang="en-US" sz="2000" dirty="0">
                <a:effectLst/>
              </a:rPr>
              <a:t>   </a:t>
            </a:r>
            <a:r>
              <a:rPr lang="en-US" altLang="en-US" sz="2000" u="sng" dirty="0">
                <a:effectLst/>
              </a:rPr>
              <a:t>1_____</a:t>
            </a:r>
            <a:r>
              <a:rPr lang="en-US" altLang="en-US" sz="2000" dirty="0">
                <a:effectLst/>
              </a:rPr>
              <a:t>   </a:t>
            </a:r>
            <a:r>
              <a:rPr lang="en-US" altLang="en-US" sz="2000" u="sng" dirty="0">
                <a:effectLst/>
              </a:rPr>
              <a:t>10</a:t>
            </a:r>
            <a:r>
              <a:rPr lang="en-US" altLang="en-US" sz="2000" b="1" u="sng" baseline="30000" dirty="0">
                <a:effectLst/>
              </a:rPr>
              <a:t>9</a:t>
            </a:r>
            <a:r>
              <a:rPr lang="en-US" altLang="en-US" sz="2000" u="sng" dirty="0">
                <a:effectLst/>
              </a:rPr>
              <a:t> nm</a:t>
            </a:r>
            <a:r>
              <a:rPr lang="en-US" altLang="en-US" sz="2000" dirty="0">
                <a:effectLst/>
              </a:rPr>
              <a:t>  = 4.80 x 10</a:t>
            </a:r>
            <a:r>
              <a:rPr lang="en-US" altLang="en-US" sz="2000" b="1" baseline="30000" dirty="0">
                <a:effectLst/>
              </a:rPr>
              <a:t>14</a:t>
            </a:r>
            <a:r>
              <a:rPr lang="en-US" altLang="en-US" sz="2000" dirty="0">
                <a:effectLst/>
              </a:rPr>
              <a:t> sec</a:t>
            </a:r>
            <a:r>
              <a:rPr lang="en-US" altLang="en-US" sz="2000" b="1" baseline="30000" dirty="0">
                <a:effectLst/>
              </a:rPr>
              <a:t>-1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effectLst/>
              </a:rPr>
              <a:t>                 sec                625 nm      1 m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effectLst/>
              </a:rPr>
              <a:t>Evaluate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>
                <a:effectLst/>
              </a:rPr>
              <a:t>Is the answer reasonable, is it written with correct significant digits, does it have a correct unit, is it the answer that was requested in the problem.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problems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/>
              <a:t>What is the wavelength of an x-ray with a frequency of 2.55 Hz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What is the frequency of a EM wave with a length of 2.00 meters.  What part of the EM spectrum is this in?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Determine the fastest rate you might be able to shake a handheld magnet.  What frequency?  What wavelength is this?  What part of the spectrum?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How fast would you have to wag the magnet to generate visible light?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Light as a particle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4.2 Objectives</a:t>
            </a:r>
          </a:p>
          <a:p>
            <a:pPr lvl="1"/>
            <a:r>
              <a:rPr lang="en-US" altLang="en-US"/>
              <a:t>Explain what is meant by quantum energy</a:t>
            </a:r>
          </a:p>
          <a:p>
            <a:pPr lvl="1"/>
            <a:r>
              <a:rPr lang="en-US" altLang="en-US"/>
              <a:t>Solve problems relating energy of radiation, wavelength, and frequency</a:t>
            </a:r>
          </a:p>
          <a:p>
            <a:pPr lvl="1"/>
            <a:r>
              <a:rPr lang="en-US" altLang="en-US"/>
              <a:t>Discuss the dual nature of radiant energy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Hot!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Heated objects give off radiant energy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Study the picture below to answer the questions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/>
              <a:t>What temperature is a star which emits with a maximum intensity at 0.9 microns (900 nm)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A candle flame burns at around 2000 K.  Is its maximum intensity above, below, or within the visible range of wavelengths?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/>
          </a:p>
        </p:txBody>
      </p:sp>
      <p:pic>
        <p:nvPicPr>
          <p:cNvPr id="35850" name="Picture 10" descr="image" title="image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3200400"/>
            <a:ext cx="70866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Max Planck’s Theory (~1900)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Planck proposed an explanation for the relationship between temperature and distribution of radiant wavelengths.</a:t>
            </a:r>
          </a:p>
          <a:p>
            <a:r>
              <a:rPr lang="en-US" altLang="en-US" sz="2800" dirty="0"/>
              <a:t>His explanation required that energy is made up of small indivisible parts he called “quanta”</a:t>
            </a:r>
          </a:p>
          <a:p>
            <a:r>
              <a:rPr lang="en-US" altLang="en-US" sz="2800" dirty="0"/>
              <a:t>How is this similar to atomic theory?</a:t>
            </a:r>
          </a:p>
          <a:p>
            <a:r>
              <a:rPr lang="en-US" altLang="en-US" sz="2800" dirty="0"/>
              <a:t>Plank’s equation:   E=</a:t>
            </a:r>
            <a:r>
              <a:rPr lang="en-US" altLang="en-US" sz="2800" dirty="0" err="1"/>
              <a:t>h</a:t>
            </a:r>
            <a:r>
              <a:rPr lang="en-US" altLang="en-US" sz="2800" dirty="0" err="1">
                <a:latin typeface="Symbol" panose="05050102010706020507" pitchFamily="18" charset="2"/>
              </a:rPr>
              <a:t>n</a:t>
            </a:r>
            <a:endParaRPr lang="en-US" altLang="en-US" sz="2800" dirty="0">
              <a:latin typeface="Symbol" panose="05050102010706020507" pitchFamily="18" charset="2"/>
            </a:endParaRPr>
          </a:p>
          <a:p>
            <a:pPr lvl="1">
              <a:buClr>
                <a:schemeClr val="tx1"/>
              </a:buClr>
            </a:pPr>
            <a:r>
              <a:rPr lang="en-US" altLang="en-US" sz="2400" dirty="0">
                <a:effectLst/>
              </a:rPr>
              <a:t>Relates frequency to the size of the quanta</a:t>
            </a:r>
          </a:p>
          <a:p>
            <a:pPr lvl="1">
              <a:buClr>
                <a:schemeClr val="tx1"/>
              </a:buClr>
            </a:pPr>
            <a:r>
              <a:rPr lang="en-US" altLang="en-US" sz="2400" dirty="0">
                <a:effectLst/>
              </a:rPr>
              <a:t>h</a:t>
            </a:r>
            <a:r>
              <a:rPr lang="en-US" altLang="en-US" sz="2400" dirty="0"/>
              <a:t> (Plank’s constant) = 6.6261 x 10</a:t>
            </a:r>
            <a:r>
              <a:rPr lang="en-US" altLang="en-US" sz="2400" baseline="30000" dirty="0"/>
              <a:t>-34 </a:t>
            </a:r>
            <a:r>
              <a:rPr lang="en-US" altLang="en-US" sz="2400" dirty="0" err="1"/>
              <a:t>Jsec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FF0000"/>
                </a:solidFill>
              </a:rPr>
              <a:t>Can any color be used to charge a glowing object?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 sz="28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altLang="en-US" sz="28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</a:rPr>
              <a:t>Red</a:t>
            </a:r>
            <a:r>
              <a:rPr lang="en-US" altLang="en-US" sz="2800" dirty="0"/>
              <a:t>	  </a:t>
            </a:r>
            <a:r>
              <a:rPr lang="en-US" altLang="en-US" sz="2800" dirty="0">
                <a:solidFill>
                  <a:schemeClr val="folHlink"/>
                </a:solidFill>
              </a:rPr>
              <a:t>Yellow</a:t>
            </a:r>
            <a:r>
              <a:rPr lang="en-US" altLang="en-US" sz="2800" dirty="0"/>
              <a:t>	</a:t>
            </a:r>
            <a:r>
              <a:rPr lang="en-US" altLang="en-US" sz="2800" dirty="0">
                <a:solidFill>
                  <a:srgbClr val="00FF00"/>
                </a:solidFill>
              </a:rPr>
              <a:t>Green</a:t>
            </a:r>
            <a:r>
              <a:rPr lang="en-US" altLang="en-US" sz="2800" dirty="0"/>
              <a:t>	</a:t>
            </a:r>
            <a:r>
              <a:rPr lang="en-US" altLang="en-US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Blue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Photoelectric effect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Photoelectric effect is similar to the glowing paint effect</a:t>
            </a:r>
          </a:p>
          <a:p>
            <a:r>
              <a:rPr lang="en-US" altLang="en-US" sz="2800"/>
              <a:t>Electrons are ejected from the surface of certain metals when light shines on the metal</a:t>
            </a:r>
          </a:p>
          <a:p>
            <a:r>
              <a:rPr lang="en-US" altLang="en-US" sz="2800"/>
              <a:t>This can be used to generate an electric current, as in solar batteries.</a:t>
            </a:r>
          </a:p>
          <a:p>
            <a:r>
              <a:rPr lang="en-US" altLang="en-US" sz="2800"/>
              <a:t>But there is a minimum threshold frequency, below which the solar battery will not work at all, REGARDLESS OF THE LIGHTS INTENSITY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Einstein’s Explanation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Quanta can be thought of as “particles of light” which Einstein called photons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An individual photon either has enough energy to knock the electron off the surface of the metal, or it doesn’t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If the size of the individual photons are too small, it doesn’t matter how many of them strike the metal (how intense the light), the electrons will not be ejected.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E=h</a:t>
            </a:r>
            <a:r>
              <a:rPr lang="en-US" altLang="en-US" sz="2800">
                <a:latin typeface="Symbol" panose="05050102010706020507" pitchFamily="18" charset="2"/>
              </a:rPr>
              <a:t>n </a:t>
            </a:r>
            <a:r>
              <a:rPr lang="en-US" altLang="en-US" sz="2800"/>
              <a:t>is the formula to determine if the light has achieved the minimum threshold frequency to eject an electron.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Light as a wave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4.1 Objectives</a:t>
            </a:r>
          </a:p>
          <a:p>
            <a:pPr lvl="1"/>
            <a:r>
              <a:rPr lang="en-US" altLang="en-US"/>
              <a:t>Describe wave in terms of frequency, speed, wavelength and amplitude</a:t>
            </a:r>
          </a:p>
          <a:p>
            <a:pPr lvl="1"/>
            <a:r>
              <a:rPr lang="en-US" altLang="en-US"/>
              <a:t>List and explain the wave-like properties of light</a:t>
            </a:r>
          </a:p>
          <a:p>
            <a:pPr lvl="1"/>
            <a:r>
              <a:rPr lang="en-US" altLang="en-US"/>
              <a:t>Identify the major regions of the electromagnetic spectrum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n-US" altLang="en-US"/>
              <a:t>Aspects of a wave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914400"/>
            <a:ext cx="8229600" cy="2185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Wavelength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Typical units: nanometers (nm), meters (m)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Amplitude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Typical units: volts/meter  (this measurement is very important to radio broadcasters.  WHY?)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  <p:pic>
        <p:nvPicPr>
          <p:cNvPr id="19461" name="Picture 5" descr="image" title="image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3124200"/>
            <a:ext cx="75438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n-US" altLang="en-US"/>
              <a:t>Aspects of a moving wave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914400"/>
            <a:ext cx="8229600" cy="2185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effectLst/>
              </a:rPr>
              <a:t>Frequency= number of wave cycles/ unit time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>
                <a:effectLst/>
              </a:rPr>
              <a:t>Typical units: cycles/sec, 1/sec, sec</a:t>
            </a:r>
            <a:r>
              <a:rPr lang="en-US" altLang="en-US" sz="1800" b="1" baseline="30000" dirty="0">
                <a:effectLst/>
              </a:rPr>
              <a:t>-1</a:t>
            </a:r>
            <a:r>
              <a:rPr lang="en-US" altLang="en-US" sz="1800" dirty="0">
                <a:effectLst/>
              </a:rPr>
              <a:t>, Hertz, Hz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>
                <a:effectLst/>
              </a:rPr>
              <a:t>All of the units above mean EXACTLY the same thing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effectLst/>
              </a:rPr>
              <a:t>Period= unit of time per wave cycle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>
                <a:effectLst/>
              </a:rPr>
              <a:t>Typical units: sec/cycle, sec, minutes, hours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effectLst/>
              </a:rPr>
              <a:t>Speed=distance traveled per unit time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>
                <a:effectLst/>
              </a:rPr>
              <a:t>Typical units:  m/sec, cm/sec, miles/hour, (unit length)/(unit time)</a:t>
            </a:r>
          </a:p>
        </p:txBody>
      </p:sp>
      <p:pic>
        <p:nvPicPr>
          <p:cNvPr id="21508" name="Picture 4" descr="image" title="image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3124200"/>
            <a:ext cx="75438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Properties of waves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r>
              <a:rPr lang="en-US" altLang="en-US"/>
              <a:t>Waves can interfere constructively or destructively with themselves</a:t>
            </a:r>
          </a:p>
          <a:p>
            <a:r>
              <a:rPr lang="en-US" altLang="en-US"/>
              <a:t>They can be diffracted</a:t>
            </a:r>
          </a:p>
          <a:p>
            <a:r>
              <a:rPr lang="en-US" altLang="en-US"/>
              <a:t>Waves of different frequencies bend at different angles when they pass through a series of parallel slits</a:t>
            </a:r>
          </a:p>
          <a:p>
            <a:r>
              <a:rPr lang="en-US" altLang="en-US"/>
              <a:t>These are all properties of light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a light wave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3810000"/>
            <a:ext cx="82296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effectLst/>
              </a:rPr>
              <a:t>Vibrating magnetic field generates electricity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effectLst/>
              </a:rPr>
              <a:t>Vibrating electric fields generate magnetism</a:t>
            </a:r>
          </a:p>
          <a:p>
            <a:pPr>
              <a:lnSpc>
                <a:spcPct val="90000"/>
              </a:lnSpc>
            </a:pPr>
            <a:r>
              <a:rPr lang="en-US" altLang="en-US" sz="2800" dirty="0">
                <a:effectLst/>
              </a:rPr>
              <a:t>James Clerk Maxwell (mid 19</a:t>
            </a:r>
            <a:r>
              <a:rPr lang="en-US" altLang="en-US" sz="2800" b="1" baseline="30000" dirty="0">
                <a:effectLst/>
              </a:rPr>
              <a:t>th</a:t>
            </a:r>
            <a:r>
              <a:rPr lang="en-US" altLang="en-US" sz="2800" dirty="0">
                <a:effectLst/>
              </a:rPr>
              <a:t> century) calculated (from simple electrical experiments) the speed of a wave generated from a vibrating electric and magnetic field:  3 x 10</a:t>
            </a:r>
            <a:r>
              <a:rPr lang="en-US" altLang="en-US" sz="2800" baseline="30000" dirty="0">
                <a:effectLst/>
              </a:rPr>
              <a:t>8 </a:t>
            </a:r>
            <a:r>
              <a:rPr lang="en-US" altLang="en-US" sz="2800" dirty="0">
                <a:effectLst/>
              </a:rPr>
              <a:t>m/s</a:t>
            </a:r>
          </a:p>
        </p:txBody>
      </p:sp>
      <p:pic>
        <p:nvPicPr>
          <p:cNvPr id="28678" name="Picture 6" descr="image" title="image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990600"/>
            <a:ext cx="7391400" cy="2971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Electromagnetic Radiation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James Clerk Maxwell (mid 19</a:t>
            </a:r>
            <a:r>
              <a:rPr lang="en-US" altLang="en-US" baseline="30000"/>
              <a:t>th</a:t>
            </a:r>
            <a:r>
              <a:rPr lang="en-US" altLang="en-US"/>
              <a:t> century) calculated (from simple electrical experiments) the speed of a wave generated from a vibrating electric and magnetic field:  3 x 10</a:t>
            </a:r>
            <a:r>
              <a:rPr lang="en-US" altLang="en-US" baseline="30000"/>
              <a:t>8 </a:t>
            </a:r>
            <a:r>
              <a:rPr lang="en-US" altLang="en-US"/>
              <a:t>m/s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This was almost exactly the same as the speed of light, which was known at the time.</a:t>
            </a:r>
          </a:p>
          <a:p>
            <a:pPr>
              <a:lnSpc>
                <a:spcPct val="90000"/>
              </a:lnSpc>
            </a:pPr>
            <a:r>
              <a:rPr lang="en-US" altLang="en-US"/>
              <a:t>What do you think Maxwell concluded?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Electromagnetic spectrum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724400"/>
            <a:ext cx="8229600" cy="1401763"/>
          </a:xfrm>
        </p:spPr>
        <p:txBody>
          <a:bodyPr/>
          <a:lstStyle/>
          <a:p>
            <a:r>
              <a:rPr lang="en-US" altLang="en-US" sz="2800"/>
              <a:t>The electromagnetic spectrum includes many types of energy unknown to Maxwell.</a:t>
            </a:r>
          </a:p>
        </p:txBody>
      </p:sp>
      <p:pic>
        <p:nvPicPr>
          <p:cNvPr id="26632" name="Picture 8" descr="image" title="image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600200"/>
            <a:ext cx="7696200" cy="2971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Electromagnetic spectrum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effectLst/>
              </a:rPr>
              <a:t>What type of equipment (or natural senses) might be used to detect the amplitude of:</a:t>
            </a:r>
          </a:p>
          <a:p>
            <a:pPr lvl="1">
              <a:lnSpc>
                <a:spcPct val="90000"/>
              </a:lnSpc>
              <a:buClrTx/>
            </a:pPr>
            <a:r>
              <a:rPr lang="en-US" altLang="en-US" dirty="0">
                <a:effectLst/>
              </a:rPr>
              <a:t>Shortwave</a:t>
            </a:r>
          </a:p>
          <a:p>
            <a:pPr lvl="1">
              <a:lnSpc>
                <a:spcPct val="90000"/>
              </a:lnSpc>
              <a:buClrTx/>
            </a:pPr>
            <a:r>
              <a:rPr lang="en-US" altLang="en-US" dirty="0">
                <a:effectLst/>
              </a:rPr>
              <a:t>Microwave</a:t>
            </a:r>
          </a:p>
          <a:p>
            <a:pPr lvl="1">
              <a:lnSpc>
                <a:spcPct val="90000"/>
              </a:lnSpc>
              <a:buClrTx/>
            </a:pPr>
            <a:r>
              <a:rPr lang="en-US" altLang="en-US" dirty="0">
                <a:effectLst/>
              </a:rPr>
              <a:t>Radar</a:t>
            </a:r>
          </a:p>
          <a:p>
            <a:pPr lvl="1">
              <a:lnSpc>
                <a:spcPct val="90000"/>
              </a:lnSpc>
              <a:buClrTx/>
            </a:pPr>
            <a:r>
              <a:rPr lang="en-US" altLang="en-US" dirty="0">
                <a:effectLst/>
              </a:rPr>
              <a:t>Visible</a:t>
            </a:r>
          </a:p>
          <a:p>
            <a:pPr lvl="1">
              <a:lnSpc>
                <a:spcPct val="90000"/>
              </a:lnSpc>
              <a:buClrTx/>
            </a:pPr>
            <a:r>
              <a:rPr lang="en-US" altLang="en-US" dirty="0">
                <a:effectLst/>
              </a:rPr>
              <a:t>Ultraviolet</a:t>
            </a:r>
          </a:p>
          <a:p>
            <a:pPr lvl="1">
              <a:lnSpc>
                <a:spcPct val="90000"/>
              </a:lnSpc>
              <a:buClrTx/>
            </a:pPr>
            <a:r>
              <a:rPr lang="en-US" altLang="en-US" dirty="0">
                <a:effectLst/>
              </a:rPr>
              <a:t>X-rays</a:t>
            </a:r>
          </a:p>
          <a:p>
            <a:pPr lvl="1">
              <a:lnSpc>
                <a:spcPct val="90000"/>
              </a:lnSpc>
            </a:pPr>
            <a:endParaRPr lang="en-US" altLang="en-US" dirty="0">
              <a:effectLst/>
            </a:endParaRPr>
          </a:p>
          <a:p>
            <a:pPr lvl="1">
              <a:lnSpc>
                <a:spcPct val="90000"/>
              </a:lnSpc>
            </a:pPr>
            <a:endParaRPr lang="en-US" altLang="en-US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9">
    <a:dk1>
      <a:srgbClr val="336699"/>
    </a:dk1>
    <a:lt1>
      <a:srgbClr val="FFFFFF"/>
    </a:lt1>
    <a:dk2>
      <a:srgbClr val="000000"/>
    </a:dk2>
    <a:lt2>
      <a:srgbClr val="E3EBF1"/>
    </a:lt2>
    <a:accent1>
      <a:srgbClr val="003399"/>
    </a:accent1>
    <a:accent2>
      <a:srgbClr val="468A4B"/>
    </a:accent2>
    <a:accent3>
      <a:srgbClr val="AAAAAA"/>
    </a:accent3>
    <a:accent4>
      <a:srgbClr val="DADADA"/>
    </a:accent4>
    <a:accent5>
      <a:srgbClr val="AAADCA"/>
    </a:accent5>
    <a:accent6>
      <a:srgbClr val="3F7D43"/>
    </a:accent6>
    <a:hlink>
      <a:srgbClr val="66CCFF"/>
    </a:hlink>
    <a:folHlink>
      <a:srgbClr val="F0E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900</Words>
  <Application>Microsoft Office PowerPoint</Application>
  <PresentationFormat>On-screen Show (4:3)</PresentationFormat>
  <Paragraphs>97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Wingdings</vt:lpstr>
      <vt:lpstr>Symbol</vt:lpstr>
      <vt:lpstr>Ripple</vt:lpstr>
      <vt:lpstr>Default Design</vt:lpstr>
      <vt:lpstr>Chapter 4 Electron Configurations</vt:lpstr>
      <vt:lpstr>Light as a wave</vt:lpstr>
      <vt:lpstr>Aspects of a wave</vt:lpstr>
      <vt:lpstr>Aspects of a moving wave</vt:lpstr>
      <vt:lpstr>Properties of waves</vt:lpstr>
      <vt:lpstr>What is a light wave</vt:lpstr>
      <vt:lpstr>Electromagnetic Radiation</vt:lpstr>
      <vt:lpstr>Electromagnetic spectrum</vt:lpstr>
      <vt:lpstr>Electromagnetic spectrum</vt:lpstr>
      <vt:lpstr>C=ln</vt:lpstr>
      <vt:lpstr>What is the frequency of a red light, 625nm? </vt:lpstr>
      <vt:lpstr>More problems</vt:lpstr>
      <vt:lpstr>Light as a particle</vt:lpstr>
      <vt:lpstr>Hot!</vt:lpstr>
      <vt:lpstr>Study the picture below to answer the questions</vt:lpstr>
      <vt:lpstr>Max Planck’s Theory (~1900)</vt:lpstr>
      <vt:lpstr>Can any color be used to charge a glowing object?</vt:lpstr>
      <vt:lpstr>Photoelectric effect</vt:lpstr>
      <vt:lpstr>Einstein’s Explanation</vt:lpstr>
    </vt:vector>
  </TitlesOfParts>
  <Company>mtsd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Electron Configurations</dc:title>
  <dc:creator>teacher</dc:creator>
  <cp:lastModifiedBy>Swerdlow, Greg</cp:lastModifiedBy>
  <cp:revision>14</cp:revision>
  <dcterms:created xsi:type="dcterms:W3CDTF">2006-10-15T22:14:04Z</dcterms:created>
  <dcterms:modified xsi:type="dcterms:W3CDTF">2023-03-16T18:02:47Z</dcterms:modified>
</cp:coreProperties>
</file>