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1"/>
  </p:notesMasterIdLst>
  <p:sldIdLst>
    <p:sldId id="320" r:id="rId2"/>
    <p:sldId id="273" r:id="rId3"/>
    <p:sldId id="274" r:id="rId4"/>
    <p:sldId id="263" r:id="rId5"/>
    <p:sldId id="276" r:id="rId6"/>
    <p:sldId id="256" r:id="rId7"/>
    <p:sldId id="264" r:id="rId8"/>
    <p:sldId id="304" r:id="rId9"/>
    <p:sldId id="306" r:id="rId10"/>
    <p:sldId id="280" r:id="rId11"/>
    <p:sldId id="277" r:id="rId12"/>
    <p:sldId id="278" r:id="rId13"/>
    <p:sldId id="285" r:id="rId14"/>
    <p:sldId id="269" r:id="rId15"/>
    <p:sldId id="279" r:id="rId16"/>
    <p:sldId id="284" r:id="rId17"/>
    <p:sldId id="286" r:id="rId18"/>
    <p:sldId id="265" r:id="rId19"/>
    <p:sldId id="259" r:id="rId20"/>
    <p:sldId id="257" r:id="rId21"/>
    <p:sldId id="268" r:id="rId22"/>
    <p:sldId id="267" r:id="rId23"/>
    <p:sldId id="275" r:id="rId24"/>
    <p:sldId id="287" r:id="rId25"/>
    <p:sldId id="288" r:id="rId26"/>
    <p:sldId id="266" r:id="rId27"/>
    <p:sldId id="292" r:id="rId28"/>
    <p:sldId id="305" r:id="rId29"/>
    <p:sldId id="289" r:id="rId30"/>
    <p:sldId id="293" r:id="rId31"/>
    <p:sldId id="290" r:id="rId32"/>
    <p:sldId id="291" r:id="rId33"/>
    <p:sldId id="296" r:id="rId34"/>
    <p:sldId id="297" r:id="rId35"/>
    <p:sldId id="307" r:id="rId36"/>
    <p:sldId id="308" r:id="rId37"/>
    <p:sldId id="309" r:id="rId38"/>
    <p:sldId id="310" r:id="rId39"/>
    <p:sldId id="302" r:id="rId40"/>
    <p:sldId id="261" r:id="rId41"/>
    <p:sldId id="315" r:id="rId42"/>
    <p:sldId id="311" r:id="rId43"/>
    <p:sldId id="312" r:id="rId44"/>
    <p:sldId id="313" r:id="rId45"/>
    <p:sldId id="314" r:id="rId46"/>
    <p:sldId id="319" r:id="rId47"/>
    <p:sldId id="316" r:id="rId48"/>
    <p:sldId id="317" r:id="rId49"/>
    <p:sldId id="321" r:id="rId50"/>
    <p:sldId id="322" r:id="rId51"/>
    <p:sldId id="325" r:id="rId52"/>
    <p:sldId id="323" r:id="rId53"/>
    <p:sldId id="324" r:id="rId54"/>
    <p:sldId id="326" r:id="rId55"/>
    <p:sldId id="327" r:id="rId56"/>
    <p:sldId id="328" r:id="rId57"/>
    <p:sldId id="329" r:id="rId58"/>
    <p:sldId id="330" r:id="rId59"/>
    <p:sldId id="331" r:id="rId6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33CC33"/>
    <a:srgbClr val="FFFF00"/>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94660"/>
  </p:normalViewPr>
  <p:slideViewPr>
    <p:cSldViewPr>
      <p:cViewPr varScale="1">
        <p:scale>
          <a:sx n="106" d="100"/>
          <a:sy n="106" d="100"/>
        </p:scale>
        <p:origin x="1668" y="96"/>
      </p:cViewPr>
      <p:guideLst>
        <p:guide orient="horz" pos="4319"/>
        <p:guide pos="5759"/>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783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_rels/viewProps.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22.xml"/><Relationship Id="rId1"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501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7BD2E3D-8A7D-4B88-B497-87AFF5C4FC4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C4D32A-0B6D-44B3-A65D-38D2FE2A90E9}" type="slidenum">
              <a:rPr lang="en-US" altLang="en-US"/>
              <a:pPr/>
              <a:t>33</a:t>
            </a:fld>
            <a:endParaRPr lang="en-US" alt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0"/>
            <a:ext cx="9144000" cy="6858000"/>
            <a:chOff x="0" y="0"/>
            <a:chExt cx="5760" cy="4320"/>
          </a:xfrm>
        </p:grpSpPr>
        <p:grpSp>
          <p:nvGrpSpPr>
            <p:cNvPr id="14339" name="Group 3"/>
            <p:cNvGrpSpPr>
              <a:grpSpLocks/>
            </p:cNvGrpSpPr>
            <p:nvPr userDrawn="1"/>
          </p:nvGrpSpPr>
          <p:grpSpPr bwMode="auto">
            <a:xfrm>
              <a:off x="0" y="0"/>
              <a:ext cx="5568" cy="4320"/>
              <a:chOff x="0" y="0"/>
              <a:chExt cx="5568" cy="4320"/>
            </a:xfrm>
          </p:grpSpPr>
          <p:grpSp>
            <p:nvGrpSpPr>
              <p:cNvPr id="14340" name="Group 4"/>
              <p:cNvGrpSpPr>
                <a:grpSpLocks/>
              </p:cNvGrpSpPr>
              <p:nvPr userDrawn="1"/>
            </p:nvGrpSpPr>
            <p:grpSpPr bwMode="auto">
              <a:xfrm>
                <a:off x="0" y="0"/>
                <a:ext cx="3216" cy="3072"/>
                <a:chOff x="0" y="0"/>
                <a:chExt cx="2928" cy="2784"/>
              </a:xfrm>
            </p:grpSpPr>
            <p:sp>
              <p:nvSpPr>
                <p:cNvPr id="14341" name="Oval 5"/>
                <p:cNvSpPr>
                  <a:spLocks noChangeArrowheads="1"/>
                </p:cNvSpPr>
                <p:nvPr userDrawn="1"/>
              </p:nvSpPr>
              <p:spPr bwMode="auto">
                <a:xfrm>
                  <a:off x="0" y="0"/>
                  <a:ext cx="2928" cy="278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Oval 6"/>
                <p:cNvSpPr>
                  <a:spLocks noChangeArrowheads="1"/>
                </p:cNvSpPr>
                <p:nvPr userDrawn="1"/>
              </p:nvSpPr>
              <p:spPr bwMode="auto">
                <a:xfrm>
                  <a:off x="240" y="240"/>
                  <a:ext cx="2448" cy="230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3" name="Oval 7"/>
                <p:cNvSpPr>
                  <a:spLocks noChangeArrowheads="1"/>
                </p:cNvSpPr>
                <p:nvPr userDrawn="1"/>
              </p:nvSpPr>
              <p:spPr bwMode="auto">
                <a:xfrm>
                  <a:off x="480" y="480"/>
                  <a:ext cx="1968" cy="182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4" name="Oval 8"/>
                <p:cNvSpPr>
                  <a:spLocks noChangeArrowheads="1"/>
                </p:cNvSpPr>
                <p:nvPr userDrawn="1"/>
              </p:nvSpPr>
              <p:spPr bwMode="auto">
                <a:xfrm>
                  <a:off x="720" y="720"/>
                  <a:ext cx="1488" cy="134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5" name="Oval 9"/>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346" name="Group 10"/>
              <p:cNvGrpSpPr>
                <a:grpSpLocks/>
              </p:cNvGrpSpPr>
              <p:nvPr userDrawn="1"/>
            </p:nvGrpSpPr>
            <p:grpSpPr bwMode="auto">
              <a:xfrm>
                <a:off x="2016" y="2016"/>
                <a:ext cx="2448" cy="2304"/>
                <a:chOff x="0" y="0"/>
                <a:chExt cx="2928" cy="2784"/>
              </a:xfrm>
            </p:grpSpPr>
            <p:sp>
              <p:nvSpPr>
                <p:cNvPr id="14347" name="Oval 11"/>
                <p:cNvSpPr>
                  <a:spLocks noChangeArrowheads="1"/>
                </p:cNvSpPr>
                <p:nvPr userDrawn="1"/>
              </p:nvSpPr>
              <p:spPr bwMode="auto">
                <a:xfrm>
                  <a:off x="0" y="0"/>
                  <a:ext cx="2928" cy="278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8" name="Oval 12"/>
                <p:cNvSpPr>
                  <a:spLocks noChangeArrowheads="1"/>
                </p:cNvSpPr>
                <p:nvPr userDrawn="1"/>
              </p:nvSpPr>
              <p:spPr bwMode="auto">
                <a:xfrm>
                  <a:off x="240" y="240"/>
                  <a:ext cx="2448" cy="230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9" name="Oval 13"/>
                <p:cNvSpPr>
                  <a:spLocks noChangeArrowheads="1"/>
                </p:cNvSpPr>
                <p:nvPr userDrawn="1"/>
              </p:nvSpPr>
              <p:spPr bwMode="auto">
                <a:xfrm>
                  <a:off x="480" y="480"/>
                  <a:ext cx="1968" cy="182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Oval 14"/>
                <p:cNvSpPr>
                  <a:spLocks noChangeArrowheads="1"/>
                </p:cNvSpPr>
                <p:nvPr userDrawn="1"/>
              </p:nvSpPr>
              <p:spPr bwMode="auto">
                <a:xfrm>
                  <a:off x="720" y="720"/>
                  <a:ext cx="1488" cy="134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1" name="Oval 15"/>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352" name="Group 16"/>
              <p:cNvGrpSpPr>
                <a:grpSpLocks/>
              </p:cNvGrpSpPr>
              <p:nvPr userDrawn="1"/>
            </p:nvGrpSpPr>
            <p:grpSpPr bwMode="auto">
              <a:xfrm>
                <a:off x="2832" y="96"/>
                <a:ext cx="2736" cy="2592"/>
                <a:chOff x="0" y="0"/>
                <a:chExt cx="2928" cy="2784"/>
              </a:xfrm>
            </p:grpSpPr>
            <p:sp>
              <p:nvSpPr>
                <p:cNvPr id="14353" name="Oval 17"/>
                <p:cNvSpPr>
                  <a:spLocks noChangeArrowheads="1"/>
                </p:cNvSpPr>
                <p:nvPr userDrawn="1"/>
              </p:nvSpPr>
              <p:spPr bwMode="auto">
                <a:xfrm>
                  <a:off x="0" y="0"/>
                  <a:ext cx="2928" cy="278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4" name="Oval 18"/>
                <p:cNvSpPr>
                  <a:spLocks noChangeArrowheads="1"/>
                </p:cNvSpPr>
                <p:nvPr userDrawn="1"/>
              </p:nvSpPr>
              <p:spPr bwMode="auto">
                <a:xfrm>
                  <a:off x="240" y="240"/>
                  <a:ext cx="2448" cy="230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5" name="Oval 19"/>
                <p:cNvSpPr>
                  <a:spLocks noChangeArrowheads="1"/>
                </p:cNvSpPr>
                <p:nvPr userDrawn="1"/>
              </p:nvSpPr>
              <p:spPr bwMode="auto">
                <a:xfrm>
                  <a:off x="480" y="480"/>
                  <a:ext cx="1968" cy="182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6" name="Oval 20"/>
                <p:cNvSpPr>
                  <a:spLocks noChangeArrowheads="1"/>
                </p:cNvSpPr>
                <p:nvPr userDrawn="1"/>
              </p:nvSpPr>
              <p:spPr bwMode="auto">
                <a:xfrm>
                  <a:off x="720" y="720"/>
                  <a:ext cx="1488" cy="134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7" name="Oval 21"/>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4358" name="Line 22"/>
            <p:cNvSpPr>
              <a:spLocks noChangeShapeType="1"/>
            </p:cNvSpPr>
            <p:nvPr userDrawn="1"/>
          </p:nvSpPr>
          <p:spPr bwMode="auto">
            <a:xfrm flipH="1">
              <a:off x="0" y="1536"/>
              <a:ext cx="1584" cy="2160"/>
            </a:xfrm>
            <a:prstGeom prst="line">
              <a:avLst/>
            </a:prstGeom>
            <a:noFill/>
            <a:ln w="9525">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9" name="Line 23"/>
            <p:cNvSpPr>
              <a:spLocks noChangeShapeType="1"/>
            </p:cNvSpPr>
            <p:nvPr userDrawn="1"/>
          </p:nvSpPr>
          <p:spPr bwMode="auto">
            <a:xfrm>
              <a:off x="4176" y="1392"/>
              <a:ext cx="1584" cy="1728"/>
            </a:xfrm>
            <a:prstGeom prst="line">
              <a:avLst/>
            </a:prstGeom>
            <a:noFill/>
            <a:ln w="9525">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0" name="Line 24"/>
            <p:cNvSpPr>
              <a:spLocks noChangeShapeType="1"/>
            </p:cNvSpPr>
            <p:nvPr userDrawn="1"/>
          </p:nvSpPr>
          <p:spPr bwMode="auto">
            <a:xfrm flipV="1">
              <a:off x="3216" y="0"/>
              <a:ext cx="240" cy="312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361" name="Rectangle 25"/>
          <p:cNvSpPr>
            <a:spLocks noGrp="1" noChangeArrowheads="1"/>
          </p:cNvSpPr>
          <p:nvPr>
            <p:ph type="ctrTitle"/>
          </p:nvPr>
        </p:nvSpPr>
        <p:spPr>
          <a:xfrm>
            <a:off x="685800" y="2286000"/>
            <a:ext cx="7772400" cy="1143000"/>
          </a:xfrm>
        </p:spPr>
        <p:txBody>
          <a:bodyPr/>
          <a:lstStyle>
            <a:lvl1pPr>
              <a:defRPr/>
            </a:lvl1pPr>
          </a:lstStyle>
          <a:p>
            <a:pPr lvl="0"/>
            <a:r>
              <a:rPr lang="en-US" altLang="en-US" noProof="0" smtClean="0"/>
              <a:t>Click to edit Master title style</a:t>
            </a:r>
          </a:p>
        </p:txBody>
      </p:sp>
      <p:sp>
        <p:nvSpPr>
          <p:cNvPr id="14362" name="Rectangle 26"/>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4363" name="Rectangle 27"/>
          <p:cNvSpPr>
            <a:spLocks noGrp="1" noChangeArrowheads="1"/>
          </p:cNvSpPr>
          <p:nvPr>
            <p:ph type="dt" sz="half" idx="2"/>
          </p:nvPr>
        </p:nvSpPr>
        <p:spPr/>
        <p:txBody>
          <a:bodyPr/>
          <a:lstStyle>
            <a:lvl1pPr>
              <a:defRPr b="0"/>
            </a:lvl1pPr>
          </a:lstStyle>
          <a:p>
            <a:endParaRPr lang="en-US" altLang="en-US"/>
          </a:p>
        </p:txBody>
      </p:sp>
      <p:sp>
        <p:nvSpPr>
          <p:cNvPr id="14364" name="Rectangle 28"/>
          <p:cNvSpPr>
            <a:spLocks noGrp="1" noChangeArrowheads="1"/>
          </p:cNvSpPr>
          <p:nvPr>
            <p:ph type="ftr" sz="quarter" idx="3"/>
          </p:nvPr>
        </p:nvSpPr>
        <p:spPr/>
        <p:txBody>
          <a:bodyPr/>
          <a:lstStyle>
            <a:lvl1pPr>
              <a:defRPr b="0"/>
            </a:lvl1pPr>
          </a:lstStyle>
          <a:p>
            <a:endParaRPr lang="en-US" altLang="en-US"/>
          </a:p>
        </p:txBody>
      </p:sp>
      <p:sp>
        <p:nvSpPr>
          <p:cNvPr id="14365" name="Rectangle 29"/>
          <p:cNvSpPr>
            <a:spLocks noGrp="1" noChangeArrowheads="1"/>
          </p:cNvSpPr>
          <p:nvPr>
            <p:ph type="sldNum" sz="quarter" idx="4"/>
          </p:nvPr>
        </p:nvSpPr>
        <p:spPr/>
        <p:txBody>
          <a:bodyPr/>
          <a:lstStyle>
            <a:lvl1pPr>
              <a:defRPr b="0"/>
            </a:lvl1pPr>
          </a:lstStyle>
          <a:p>
            <a:fld id="{237786E8-1B74-49BF-94B9-069ECAD3C2F4}"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B9FE861-F051-4C31-A7C6-3CDDCEE12977}" type="slidenum">
              <a:rPr lang="en-US" altLang="en-US"/>
              <a:pPr/>
              <a:t>‹#›</a:t>
            </a:fld>
            <a:endParaRPr lang="en-US" altLang="en-US"/>
          </a:p>
        </p:txBody>
      </p:sp>
    </p:spTree>
    <p:extLst>
      <p:ext uri="{BB962C8B-B14F-4D97-AF65-F5344CB8AC3E}">
        <p14:creationId xmlns:p14="http://schemas.microsoft.com/office/powerpoint/2010/main" val="436397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7BE4F9E-3DE8-4572-819F-491BA5C1C543}" type="slidenum">
              <a:rPr lang="en-US" altLang="en-US"/>
              <a:pPr/>
              <a:t>‹#›</a:t>
            </a:fld>
            <a:endParaRPr lang="en-US" altLang="en-US"/>
          </a:p>
        </p:txBody>
      </p:sp>
    </p:spTree>
    <p:extLst>
      <p:ext uri="{BB962C8B-B14F-4D97-AF65-F5344CB8AC3E}">
        <p14:creationId xmlns:p14="http://schemas.microsoft.com/office/powerpoint/2010/main" val="812921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63B91FE1-24A3-490B-B58D-24A80B9873D5}" type="slidenum">
              <a:rPr lang="en-US" altLang="en-US"/>
              <a:pPr/>
              <a:t>‹#›</a:t>
            </a:fld>
            <a:endParaRPr lang="en-US" altLang="en-US"/>
          </a:p>
        </p:txBody>
      </p:sp>
    </p:spTree>
    <p:extLst>
      <p:ext uri="{BB962C8B-B14F-4D97-AF65-F5344CB8AC3E}">
        <p14:creationId xmlns:p14="http://schemas.microsoft.com/office/powerpoint/2010/main" val="2938319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52B9378-9AAD-4B10-AD1B-741ED13ED8ED}" type="slidenum">
              <a:rPr lang="en-US" altLang="en-US"/>
              <a:pPr/>
              <a:t>‹#›</a:t>
            </a:fld>
            <a:endParaRPr lang="en-US" altLang="en-US"/>
          </a:p>
        </p:txBody>
      </p:sp>
    </p:spTree>
    <p:extLst>
      <p:ext uri="{BB962C8B-B14F-4D97-AF65-F5344CB8AC3E}">
        <p14:creationId xmlns:p14="http://schemas.microsoft.com/office/powerpoint/2010/main" val="68933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C33A366-FC30-4256-B511-E2E5F898ED3E}" type="slidenum">
              <a:rPr lang="en-US" altLang="en-US"/>
              <a:pPr/>
              <a:t>‹#›</a:t>
            </a:fld>
            <a:endParaRPr lang="en-US" altLang="en-US"/>
          </a:p>
        </p:txBody>
      </p:sp>
    </p:spTree>
    <p:extLst>
      <p:ext uri="{BB962C8B-B14F-4D97-AF65-F5344CB8AC3E}">
        <p14:creationId xmlns:p14="http://schemas.microsoft.com/office/powerpoint/2010/main" val="2623683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2B04DCA-2953-41AB-9760-30875BB9E4EF}" type="slidenum">
              <a:rPr lang="en-US" altLang="en-US"/>
              <a:pPr/>
              <a:t>‹#›</a:t>
            </a:fld>
            <a:endParaRPr lang="en-US" altLang="en-US"/>
          </a:p>
        </p:txBody>
      </p:sp>
    </p:spTree>
    <p:extLst>
      <p:ext uri="{BB962C8B-B14F-4D97-AF65-F5344CB8AC3E}">
        <p14:creationId xmlns:p14="http://schemas.microsoft.com/office/powerpoint/2010/main" val="1262091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D075B782-31E4-472E-BD9B-73995EEA273C}" type="slidenum">
              <a:rPr lang="en-US" altLang="en-US"/>
              <a:pPr/>
              <a:t>‹#›</a:t>
            </a:fld>
            <a:endParaRPr lang="en-US" altLang="en-US"/>
          </a:p>
        </p:txBody>
      </p:sp>
    </p:spTree>
    <p:extLst>
      <p:ext uri="{BB962C8B-B14F-4D97-AF65-F5344CB8AC3E}">
        <p14:creationId xmlns:p14="http://schemas.microsoft.com/office/powerpoint/2010/main" val="118220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91F692B-2072-4424-A1D1-3812DEC2CD81}" type="slidenum">
              <a:rPr lang="en-US" altLang="en-US"/>
              <a:pPr/>
              <a:t>‹#›</a:t>
            </a:fld>
            <a:endParaRPr lang="en-US" altLang="en-US"/>
          </a:p>
        </p:txBody>
      </p:sp>
    </p:spTree>
    <p:extLst>
      <p:ext uri="{BB962C8B-B14F-4D97-AF65-F5344CB8AC3E}">
        <p14:creationId xmlns:p14="http://schemas.microsoft.com/office/powerpoint/2010/main" val="208952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39D269F8-33B8-4B91-93B1-3BFE29ED4B7A}" type="slidenum">
              <a:rPr lang="en-US" altLang="en-US"/>
              <a:pPr/>
              <a:t>‹#›</a:t>
            </a:fld>
            <a:endParaRPr lang="en-US" altLang="en-US"/>
          </a:p>
        </p:txBody>
      </p:sp>
    </p:spTree>
    <p:extLst>
      <p:ext uri="{BB962C8B-B14F-4D97-AF65-F5344CB8AC3E}">
        <p14:creationId xmlns:p14="http://schemas.microsoft.com/office/powerpoint/2010/main" val="245289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924A4BA-7988-4460-B45D-9865CB089157}" type="slidenum">
              <a:rPr lang="en-US" altLang="en-US"/>
              <a:pPr/>
              <a:t>‹#›</a:t>
            </a:fld>
            <a:endParaRPr lang="en-US" altLang="en-US"/>
          </a:p>
        </p:txBody>
      </p:sp>
    </p:spTree>
    <p:extLst>
      <p:ext uri="{BB962C8B-B14F-4D97-AF65-F5344CB8AC3E}">
        <p14:creationId xmlns:p14="http://schemas.microsoft.com/office/powerpoint/2010/main" val="209079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F5882EC-6C16-4D35-9861-90C451622EFB}" type="slidenum">
              <a:rPr lang="en-US" altLang="en-US"/>
              <a:pPr/>
              <a:t>‹#›</a:t>
            </a:fld>
            <a:endParaRPr lang="en-US" altLang="en-US"/>
          </a:p>
        </p:txBody>
      </p:sp>
    </p:spTree>
    <p:extLst>
      <p:ext uri="{BB962C8B-B14F-4D97-AF65-F5344CB8AC3E}">
        <p14:creationId xmlns:p14="http://schemas.microsoft.com/office/powerpoint/2010/main" val="3890545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0"/>
            <a:ext cx="8839200" cy="6858000"/>
            <a:chOff x="0" y="0"/>
            <a:chExt cx="5568" cy="4320"/>
          </a:xfrm>
        </p:grpSpPr>
        <p:grpSp>
          <p:nvGrpSpPr>
            <p:cNvPr id="13315" name="Group 3"/>
            <p:cNvGrpSpPr>
              <a:grpSpLocks/>
            </p:cNvGrpSpPr>
            <p:nvPr userDrawn="1"/>
          </p:nvGrpSpPr>
          <p:grpSpPr bwMode="auto">
            <a:xfrm>
              <a:off x="0" y="0"/>
              <a:ext cx="3216" cy="3072"/>
              <a:chOff x="0" y="0"/>
              <a:chExt cx="2928" cy="2784"/>
            </a:xfrm>
          </p:grpSpPr>
          <p:sp>
            <p:nvSpPr>
              <p:cNvPr id="13316" name="Oval 4"/>
              <p:cNvSpPr>
                <a:spLocks noChangeArrowheads="1"/>
              </p:cNvSpPr>
              <p:nvPr userDrawn="1"/>
            </p:nvSpPr>
            <p:spPr bwMode="auto">
              <a:xfrm>
                <a:off x="0" y="0"/>
                <a:ext cx="2928" cy="278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Oval 5"/>
              <p:cNvSpPr>
                <a:spLocks noChangeArrowheads="1"/>
              </p:cNvSpPr>
              <p:nvPr userDrawn="1"/>
            </p:nvSpPr>
            <p:spPr bwMode="auto">
              <a:xfrm>
                <a:off x="240" y="240"/>
                <a:ext cx="2448" cy="230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8" name="Oval 6"/>
              <p:cNvSpPr>
                <a:spLocks noChangeArrowheads="1"/>
              </p:cNvSpPr>
              <p:nvPr userDrawn="1"/>
            </p:nvSpPr>
            <p:spPr bwMode="auto">
              <a:xfrm>
                <a:off x="480" y="480"/>
                <a:ext cx="1968" cy="182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Oval 7"/>
              <p:cNvSpPr>
                <a:spLocks noChangeArrowheads="1"/>
              </p:cNvSpPr>
              <p:nvPr userDrawn="1"/>
            </p:nvSpPr>
            <p:spPr bwMode="auto">
              <a:xfrm>
                <a:off x="720" y="720"/>
                <a:ext cx="1488" cy="134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0" name="Oval 8"/>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321" name="Group 9"/>
            <p:cNvGrpSpPr>
              <a:grpSpLocks/>
            </p:cNvGrpSpPr>
            <p:nvPr userDrawn="1"/>
          </p:nvGrpSpPr>
          <p:grpSpPr bwMode="auto">
            <a:xfrm>
              <a:off x="2016" y="2016"/>
              <a:ext cx="2448" cy="2304"/>
              <a:chOff x="0" y="0"/>
              <a:chExt cx="2928" cy="2784"/>
            </a:xfrm>
          </p:grpSpPr>
          <p:sp>
            <p:nvSpPr>
              <p:cNvPr id="13322" name="Oval 10"/>
              <p:cNvSpPr>
                <a:spLocks noChangeArrowheads="1"/>
              </p:cNvSpPr>
              <p:nvPr userDrawn="1"/>
            </p:nvSpPr>
            <p:spPr bwMode="auto">
              <a:xfrm>
                <a:off x="0" y="0"/>
                <a:ext cx="2928" cy="278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3" name="Oval 11"/>
              <p:cNvSpPr>
                <a:spLocks noChangeArrowheads="1"/>
              </p:cNvSpPr>
              <p:nvPr userDrawn="1"/>
            </p:nvSpPr>
            <p:spPr bwMode="auto">
              <a:xfrm>
                <a:off x="240" y="240"/>
                <a:ext cx="2448" cy="230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Oval 12"/>
              <p:cNvSpPr>
                <a:spLocks noChangeArrowheads="1"/>
              </p:cNvSpPr>
              <p:nvPr userDrawn="1"/>
            </p:nvSpPr>
            <p:spPr bwMode="auto">
              <a:xfrm>
                <a:off x="480" y="480"/>
                <a:ext cx="1968" cy="182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Oval 13"/>
              <p:cNvSpPr>
                <a:spLocks noChangeArrowheads="1"/>
              </p:cNvSpPr>
              <p:nvPr userDrawn="1"/>
            </p:nvSpPr>
            <p:spPr bwMode="auto">
              <a:xfrm>
                <a:off x="720" y="720"/>
                <a:ext cx="1488" cy="134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6" name="Oval 14"/>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327" name="Group 15"/>
            <p:cNvGrpSpPr>
              <a:grpSpLocks/>
            </p:cNvGrpSpPr>
            <p:nvPr userDrawn="1"/>
          </p:nvGrpSpPr>
          <p:grpSpPr bwMode="auto">
            <a:xfrm>
              <a:off x="2832" y="96"/>
              <a:ext cx="2736" cy="2592"/>
              <a:chOff x="0" y="0"/>
              <a:chExt cx="2928" cy="2784"/>
            </a:xfrm>
          </p:grpSpPr>
          <p:sp>
            <p:nvSpPr>
              <p:cNvPr id="13328" name="Oval 16"/>
              <p:cNvSpPr>
                <a:spLocks noChangeArrowheads="1"/>
              </p:cNvSpPr>
              <p:nvPr userDrawn="1"/>
            </p:nvSpPr>
            <p:spPr bwMode="auto">
              <a:xfrm>
                <a:off x="0" y="0"/>
                <a:ext cx="2928" cy="278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9" name="Oval 17"/>
              <p:cNvSpPr>
                <a:spLocks noChangeArrowheads="1"/>
              </p:cNvSpPr>
              <p:nvPr userDrawn="1"/>
            </p:nvSpPr>
            <p:spPr bwMode="auto">
              <a:xfrm>
                <a:off x="240" y="240"/>
                <a:ext cx="2448" cy="230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Oval 18"/>
              <p:cNvSpPr>
                <a:spLocks noChangeArrowheads="1"/>
              </p:cNvSpPr>
              <p:nvPr userDrawn="1"/>
            </p:nvSpPr>
            <p:spPr bwMode="auto">
              <a:xfrm>
                <a:off x="480" y="480"/>
                <a:ext cx="1968" cy="182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Oval 19"/>
              <p:cNvSpPr>
                <a:spLocks noChangeArrowheads="1"/>
              </p:cNvSpPr>
              <p:nvPr userDrawn="1"/>
            </p:nvSpPr>
            <p:spPr bwMode="auto">
              <a:xfrm>
                <a:off x="720" y="720"/>
                <a:ext cx="1488" cy="1344"/>
              </a:xfrm>
              <a:prstGeom prst="ellipse">
                <a:avLst/>
              </a:pr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Oval 20"/>
              <p:cNvSpPr>
                <a:spLocks noChangeArrowheads="1"/>
              </p:cNvSpPr>
              <p:nvPr userDrawn="1"/>
            </p:nvSpPr>
            <p:spPr bwMode="auto">
              <a:xfrm>
                <a:off x="912" y="912"/>
                <a:ext cx="1104" cy="960"/>
              </a:xfrm>
              <a:prstGeom prst="ellipse">
                <a:avLst/>
              </a:prstGeom>
              <a:noFill/>
              <a:ln w="9525">
                <a:solidFill>
                  <a:schemeClr val="accent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333" name="Rectangle 21"/>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34" name="Rectangle 22"/>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35" name="Rectangle 23"/>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lvl1pPr>
          </a:lstStyle>
          <a:p>
            <a:endParaRPr lang="en-US" altLang="en-US"/>
          </a:p>
        </p:txBody>
      </p:sp>
      <p:sp>
        <p:nvSpPr>
          <p:cNvPr id="13336"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lvl1pPr>
          </a:lstStyle>
          <a:p>
            <a:endParaRPr lang="en-US" altLang="en-US"/>
          </a:p>
        </p:txBody>
      </p:sp>
      <p:sp>
        <p:nvSpPr>
          <p:cNvPr id="13337" name="Rectangle 25"/>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lvl1pPr>
          </a:lstStyle>
          <a:p>
            <a:fld id="{A640652D-199E-4A89-801A-AAD76BB61AAD}"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4000" kern="1200">
          <a:solidFill>
            <a:schemeClr val="tx2"/>
          </a:solidFill>
          <a:latin typeface="+mj-lt"/>
          <a:ea typeface="+mj-ea"/>
          <a:cs typeface="+mj-cs"/>
        </a:defRPr>
      </a:lvl1pPr>
      <a:lvl2pPr algn="ctr" rtl="0" fontAlgn="base">
        <a:spcBef>
          <a:spcPct val="0"/>
        </a:spcBef>
        <a:spcAft>
          <a:spcPct val="0"/>
        </a:spcAft>
        <a:defRPr sz="4000">
          <a:solidFill>
            <a:schemeClr val="tx2"/>
          </a:solidFill>
          <a:latin typeface="Verdana" panose="020B0604030504040204" pitchFamily="34" charset="0"/>
        </a:defRPr>
      </a:lvl2pPr>
      <a:lvl3pPr algn="ctr" rtl="0" fontAlgn="base">
        <a:spcBef>
          <a:spcPct val="0"/>
        </a:spcBef>
        <a:spcAft>
          <a:spcPct val="0"/>
        </a:spcAft>
        <a:defRPr sz="4000">
          <a:solidFill>
            <a:schemeClr val="tx2"/>
          </a:solidFill>
          <a:latin typeface="Verdana" panose="020B0604030504040204" pitchFamily="34" charset="0"/>
        </a:defRPr>
      </a:lvl3pPr>
      <a:lvl4pPr algn="ctr" rtl="0" fontAlgn="base">
        <a:spcBef>
          <a:spcPct val="0"/>
        </a:spcBef>
        <a:spcAft>
          <a:spcPct val="0"/>
        </a:spcAft>
        <a:defRPr sz="4000">
          <a:solidFill>
            <a:schemeClr val="tx2"/>
          </a:solidFill>
          <a:latin typeface="Verdana" panose="020B0604030504040204" pitchFamily="34" charset="0"/>
        </a:defRPr>
      </a:lvl4pPr>
      <a:lvl5pPr algn="ctr" rtl="0" fontAlgn="base">
        <a:spcBef>
          <a:spcPct val="0"/>
        </a:spcBef>
        <a:spcAft>
          <a:spcPct val="0"/>
        </a:spcAft>
        <a:defRPr sz="4000">
          <a:solidFill>
            <a:schemeClr val="tx2"/>
          </a:solidFill>
          <a:latin typeface="Verdana" panose="020B0604030504040204" pitchFamily="34" charset="0"/>
        </a:defRPr>
      </a:lvl5pPr>
      <a:lvl6pPr marL="457200" algn="ctr" rtl="0" fontAlgn="base">
        <a:spcBef>
          <a:spcPct val="0"/>
        </a:spcBef>
        <a:spcAft>
          <a:spcPct val="0"/>
        </a:spcAft>
        <a:defRPr sz="4000">
          <a:solidFill>
            <a:schemeClr val="tx2"/>
          </a:solidFill>
          <a:latin typeface="Verdana" panose="020B0604030504040204" pitchFamily="34" charset="0"/>
        </a:defRPr>
      </a:lvl6pPr>
      <a:lvl7pPr marL="914400" algn="ctr" rtl="0" fontAlgn="base">
        <a:spcBef>
          <a:spcPct val="0"/>
        </a:spcBef>
        <a:spcAft>
          <a:spcPct val="0"/>
        </a:spcAft>
        <a:defRPr sz="4000">
          <a:solidFill>
            <a:schemeClr val="tx2"/>
          </a:solidFill>
          <a:latin typeface="Verdana" panose="020B0604030504040204" pitchFamily="34" charset="0"/>
        </a:defRPr>
      </a:lvl7pPr>
      <a:lvl8pPr marL="1371600" algn="ctr" rtl="0" fontAlgn="base">
        <a:spcBef>
          <a:spcPct val="0"/>
        </a:spcBef>
        <a:spcAft>
          <a:spcPct val="0"/>
        </a:spcAft>
        <a:defRPr sz="4000">
          <a:solidFill>
            <a:schemeClr val="tx2"/>
          </a:solidFill>
          <a:latin typeface="Verdana" panose="020B0604030504040204" pitchFamily="34" charset="0"/>
        </a:defRPr>
      </a:lvl8pPr>
      <a:lvl9pPr marL="1828800" algn="ctr" rtl="0" fontAlgn="base">
        <a:spcBef>
          <a:spcPct val="0"/>
        </a:spcBef>
        <a:spcAft>
          <a:spcPct val="0"/>
        </a:spcAft>
        <a:defRPr sz="4000">
          <a:solidFill>
            <a:schemeClr val="tx2"/>
          </a:solidFill>
          <a:latin typeface="Verdana" panose="020B0604030504040204" pitchFamily="34" charset="0"/>
        </a:defRPr>
      </a:lvl9pPr>
    </p:titleStyle>
    <p:bodyStyle>
      <a:lvl1pPr marL="342900" indent="-342900" algn="l" rtl="0" fontAlgn="base">
        <a:spcBef>
          <a:spcPct val="20000"/>
        </a:spcBef>
        <a:spcAft>
          <a:spcPct val="0"/>
        </a:spcAft>
        <a:buClr>
          <a:schemeClr val="accent2"/>
        </a:buClr>
        <a:buSzPct val="110000"/>
        <a:buChar char="•"/>
        <a:defRPr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110000"/>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110000"/>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fontAlgn="base">
        <a:spcBef>
          <a:spcPct val="20000"/>
        </a:spcBef>
        <a:spcAft>
          <a:spcPct val="0"/>
        </a:spcAft>
        <a:buClr>
          <a:schemeClr val="tx1"/>
        </a:buClr>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7.wav"/></Relationships>
</file>

<file path=ppt/slides/_rels/slide12.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9.wav"/><Relationship Id="rId4" Type="http://schemas.openxmlformats.org/officeDocument/2006/relationships/audio" Target="../media/audio4.wav"/></Relationships>
</file>

<file path=ppt/slides/_rels/slide13.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8.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4.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olorado.edu/physics/2000/quantumzone/index.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audio" Target="../media/audio7.wav"/></Relationships>
</file>

<file path=ppt/slides/_rels/slide18.xml.rels><?xml version="1.0" encoding="UTF-8" standalone="yes"?>
<Relationships xmlns="http://schemas.openxmlformats.org/package/2006/relationships"><Relationship Id="rId2" Type="http://schemas.openxmlformats.org/officeDocument/2006/relationships/audio" Target="../media/audio10.wav"/><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7.wav"/><Relationship Id="rId1" Type="http://schemas.openxmlformats.org/officeDocument/2006/relationships/slideLayout" Target="../slideLayouts/slideLayout2.xml"/><Relationship Id="rId4" Type="http://schemas.openxmlformats.org/officeDocument/2006/relationships/audio" Target="../media/audio4.wav"/></Relationships>
</file>

<file path=ppt/slides/_rels/slide22.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audio" Target="../media/audio12.wav"/></Relationships>
</file>

<file path=ppt/slides/_rels/slide24.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audio" Target="../media/audio12.wav"/><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6.wav"/><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audio" Target="../media/audio12.wav"/><Relationship Id="rId2" Type="http://schemas.openxmlformats.org/officeDocument/2006/relationships/audio" Target="../media/audio9.wav"/><Relationship Id="rId1" Type="http://schemas.openxmlformats.org/officeDocument/2006/relationships/slideLayout" Target="../slideLayouts/slideLayout6.xml"/><Relationship Id="rId5" Type="http://schemas.openxmlformats.org/officeDocument/2006/relationships/image" Target="../media/image7.wmf"/><Relationship Id="rId4" Type="http://schemas.openxmlformats.org/officeDocument/2006/relationships/audio" Target="../media/audio2.wav"/></Relationships>
</file>

<file path=ppt/slides/_rels/slide31.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audio" Target="../media/audio9.wav"/></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audio" Target="../media/audio6.wav"/><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audio" Target="../media/audio13.wav"/><Relationship Id="rId4" Type="http://schemas.openxmlformats.org/officeDocument/2006/relationships/audio" Target="../media/audio2.wav"/></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9.wav"/><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4.wav"/><Relationship Id="rId1" Type="http://schemas.openxmlformats.org/officeDocument/2006/relationships/slideLayout" Target="../slideLayouts/slideLayout2.xml"/><Relationship Id="rId5" Type="http://schemas.openxmlformats.org/officeDocument/2006/relationships/audio" Target="../media/audio10.wav"/><Relationship Id="rId4" Type="http://schemas.openxmlformats.org/officeDocument/2006/relationships/audio" Target="../media/audio4.wav"/></Relationships>
</file>

<file path=ppt/slides/_rels/slide4.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image" Target="../media/image1.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15.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12.wmf"/><Relationship Id="rId5" Type="http://schemas.openxmlformats.org/officeDocument/2006/relationships/audio" Target="../media/audio11.wav"/><Relationship Id="rId4" Type="http://schemas.openxmlformats.org/officeDocument/2006/relationships/audio" Target="../media/audio15.wav"/></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hfml.ru.nl/pics/Movies/frog.mpg" TargetMode="External"/><Relationship Id="rId2" Type="http://schemas.openxmlformats.org/officeDocument/2006/relationships/hyperlink" Target="http://www.hfml.ru.nl/pics/Movies/strawberry.mpg"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81000"/>
            <a:ext cx="7772400" cy="609600"/>
          </a:xfrm>
        </p:spPr>
        <p:txBody>
          <a:bodyPr/>
          <a:lstStyle/>
          <a:p>
            <a:r>
              <a:rPr lang="en-US" altLang="en-US" sz="3600"/>
              <a:t>OBJECTIVES</a:t>
            </a:r>
          </a:p>
        </p:txBody>
      </p:sp>
      <p:sp>
        <p:nvSpPr>
          <p:cNvPr id="30723" name="Rectangle 3"/>
          <p:cNvSpPr>
            <a:spLocks noGrp="1" noChangeArrowheads="1"/>
          </p:cNvSpPr>
          <p:nvPr>
            <p:ph type="body" idx="1"/>
          </p:nvPr>
        </p:nvSpPr>
        <p:spPr>
          <a:xfrm>
            <a:off x="685800" y="1066800"/>
            <a:ext cx="8001000" cy="5562600"/>
          </a:xfrm>
        </p:spPr>
        <p:txBody>
          <a:bodyPr/>
          <a:lstStyle/>
          <a:p>
            <a:pPr>
              <a:lnSpc>
                <a:spcPct val="90000"/>
              </a:lnSpc>
            </a:pPr>
            <a:r>
              <a:rPr lang="en-US" altLang="en-US" sz="2000"/>
              <a:t>Describe a wave in terms of its frequency, wavelength, speed &amp; amplitude.</a:t>
            </a:r>
          </a:p>
          <a:p>
            <a:pPr>
              <a:lnSpc>
                <a:spcPct val="90000"/>
              </a:lnSpc>
            </a:pPr>
            <a:r>
              <a:rPr lang="en-US" altLang="en-US" sz="2000"/>
              <a:t>Identify the regions of the electromagnetic spectrum.</a:t>
            </a:r>
          </a:p>
          <a:p>
            <a:pPr>
              <a:lnSpc>
                <a:spcPct val="90000"/>
              </a:lnSpc>
            </a:pPr>
            <a:r>
              <a:rPr lang="en-US" altLang="en-US" sz="2000"/>
              <a:t>Relate energy of radiation to its frequency.</a:t>
            </a:r>
          </a:p>
          <a:p>
            <a:pPr>
              <a:lnSpc>
                <a:spcPct val="90000"/>
              </a:lnSpc>
            </a:pPr>
            <a:r>
              <a:rPr lang="en-US" altLang="en-US" sz="2400" b="1">
                <a:solidFill>
                  <a:srgbClr val="FFFF00"/>
                </a:solidFill>
              </a:rPr>
              <a:t>Explain what is meant by a “quantum of energy.”</a:t>
            </a:r>
          </a:p>
          <a:p>
            <a:pPr>
              <a:lnSpc>
                <a:spcPct val="90000"/>
              </a:lnSpc>
            </a:pPr>
            <a:r>
              <a:rPr lang="en-US" altLang="en-US" sz="2400" b="1">
                <a:solidFill>
                  <a:srgbClr val="FFFF00"/>
                </a:solidFill>
              </a:rPr>
              <a:t>Distinguish between a ‘continuous’ spectrum &amp; a ‘line’ spectrum.</a:t>
            </a:r>
          </a:p>
          <a:p>
            <a:pPr>
              <a:lnSpc>
                <a:spcPct val="90000"/>
              </a:lnSpc>
            </a:pPr>
            <a:r>
              <a:rPr lang="en-US" altLang="en-US" sz="2400" b="1">
                <a:solidFill>
                  <a:srgbClr val="FFFF00"/>
                </a:solidFill>
              </a:rPr>
              <a:t>State the main idea in Bohr’s model of the hydrogen atom.</a:t>
            </a:r>
          </a:p>
          <a:p>
            <a:pPr>
              <a:lnSpc>
                <a:spcPct val="90000"/>
              </a:lnSpc>
            </a:pPr>
            <a:r>
              <a:rPr lang="en-US" altLang="en-US" sz="2000"/>
              <a:t>Describe atomic orbitals in terms of shape, size &amp; energy.</a:t>
            </a:r>
          </a:p>
          <a:p>
            <a:pPr>
              <a:lnSpc>
                <a:spcPct val="90000"/>
              </a:lnSpc>
            </a:pPr>
            <a:r>
              <a:rPr lang="en-US" altLang="en-US" sz="2000"/>
              <a:t>Determine the electron configurations of elements using the principles of orbital energy, orbital capacity &amp; electron spin.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p:cTn id="7" dur="500" decel="50000" fill="hold">
                                          <p:stCondLst>
                                            <p:cond delay="0"/>
                                          </p:stCondLst>
                                        </p:cTn>
                                        <p:tgtEl>
                                          <p:spTgt spid="3072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072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072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072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072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072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072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0723">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 calcmode="lin" valueType="num">
                                      <p:cBhvr>
                                        <p:cTn id="17" dur="500" decel="50000" fill="hold">
                                          <p:stCondLst>
                                            <p:cond delay="0"/>
                                          </p:stCondLst>
                                        </p:cTn>
                                        <p:tgtEl>
                                          <p:spTgt spid="30723">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0723">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0723">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30723">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0723">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0723">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0723">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0723">
                                            <p:txEl>
                                              <p:pRg st="1" end="1"/>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30723">
                                            <p:txEl>
                                              <p:pRg st="2" end="2"/>
                                            </p:txEl>
                                          </p:spTgt>
                                        </p:tgtEl>
                                        <p:attrNameLst>
                                          <p:attrName>style.visibility</p:attrName>
                                        </p:attrNameLst>
                                      </p:cBhvr>
                                      <p:to>
                                        <p:strVal val="visible"/>
                                      </p:to>
                                    </p:set>
                                    <p:anim calcmode="lin" valueType="num">
                                      <p:cBhvr>
                                        <p:cTn id="27" dur="500" decel="50000" fill="hold">
                                          <p:stCondLst>
                                            <p:cond delay="0"/>
                                          </p:stCondLst>
                                        </p:cTn>
                                        <p:tgtEl>
                                          <p:spTgt spid="30723">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0723">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0723">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30723">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0723">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0723">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0723">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072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5" presetClass="entr" presetSubtype="0" fill="hold" nodeType="clickEffect">
                                  <p:stCondLst>
                                    <p:cond delay="0"/>
                                  </p:stCondLst>
                                  <p:childTnLst>
                                    <p:set>
                                      <p:cBhvr>
                                        <p:cTn id="38" dur="1" fill="hold">
                                          <p:stCondLst>
                                            <p:cond delay="0"/>
                                          </p:stCondLst>
                                        </p:cTn>
                                        <p:tgtEl>
                                          <p:spTgt spid="30723">
                                            <p:txEl>
                                              <p:pRg st="3" end="3"/>
                                            </p:txEl>
                                          </p:spTgt>
                                        </p:tgtEl>
                                        <p:attrNameLst>
                                          <p:attrName>style.visibility</p:attrName>
                                        </p:attrNameLst>
                                      </p:cBhvr>
                                      <p:to>
                                        <p:strVal val="visible"/>
                                      </p:to>
                                    </p:set>
                                    <p:animEffect transition="in" filter="fade">
                                      <p:cBhvr>
                                        <p:cTn id="39" dur="2000"/>
                                        <p:tgtEl>
                                          <p:spTgt spid="30723">
                                            <p:txEl>
                                              <p:pRg st="3" end="3"/>
                                            </p:txEl>
                                          </p:spTgt>
                                        </p:tgtEl>
                                      </p:cBhvr>
                                    </p:animEffect>
                                    <p:anim calcmode="lin" valueType="num">
                                      <p:cBhvr>
                                        <p:cTn id="40" dur="2000" fill="hold"/>
                                        <p:tgtEl>
                                          <p:spTgt spid="30723">
                                            <p:txEl>
                                              <p:pRg st="3" end="3"/>
                                            </p:txEl>
                                          </p:spTgt>
                                        </p:tgtEl>
                                        <p:attrNameLst>
                                          <p:attrName>style.rotation</p:attrName>
                                        </p:attrNameLst>
                                      </p:cBhvr>
                                      <p:tavLst>
                                        <p:tav tm="0">
                                          <p:val>
                                            <p:fltVal val="720"/>
                                          </p:val>
                                        </p:tav>
                                        <p:tav tm="100000">
                                          <p:val>
                                            <p:fltVal val="0"/>
                                          </p:val>
                                        </p:tav>
                                      </p:tavLst>
                                    </p:anim>
                                    <p:anim calcmode="lin" valueType="num">
                                      <p:cBhvr>
                                        <p:cTn id="41" dur="2000" fill="hold"/>
                                        <p:tgtEl>
                                          <p:spTgt spid="30723">
                                            <p:txEl>
                                              <p:pRg st="3" end="3"/>
                                            </p:txEl>
                                          </p:spTgt>
                                        </p:tgtEl>
                                        <p:attrNameLst>
                                          <p:attrName>ppt_h</p:attrName>
                                        </p:attrNameLst>
                                      </p:cBhvr>
                                      <p:tavLst>
                                        <p:tav tm="0">
                                          <p:val>
                                            <p:fltVal val="0"/>
                                          </p:val>
                                        </p:tav>
                                        <p:tav tm="100000">
                                          <p:val>
                                            <p:strVal val="#ppt_h"/>
                                          </p:val>
                                        </p:tav>
                                      </p:tavLst>
                                    </p:anim>
                                    <p:anim calcmode="lin" valueType="num">
                                      <p:cBhvr>
                                        <p:cTn id="42" dur="2000" fill="hold"/>
                                        <p:tgtEl>
                                          <p:spTgt spid="30723">
                                            <p:txEl>
                                              <p:pRg st="3" end="3"/>
                                            </p:txEl>
                                          </p:spTgt>
                                        </p:tgtEl>
                                        <p:attrNameLst>
                                          <p:attrName>ppt_w</p:attrName>
                                        </p:attrNameLst>
                                      </p:cBhvr>
                                      <p:tavLst>
                                        <p:tav tm="0">
                                          <p:val>
                                            <p:fltVal val="0"/>
                                          </p:val>
                                        </p:tav>
                                        <p:tav tm="100000">
                                          <p:val>
                                            <p:strVal val="#ppt_w"/>
                                          </p:val>
                                        </p:tav>
                                      </p:tavLst>
                                    </p:anim>
                                  </p:childTnLst>
                                </p:cTn>
                              </p:par>
                              <p:par>
                                <p:cTn id="43" presetID="35" presetClass="entr" presetSubtype="0" fill="hold" nodeType="withEffect">
                                  <p:stCondLst>
                                    <p:cond delay="0"/>
                                  </p:stCondLst>
                                  <p:childTnLst>
                                    <p:set>
                                      <p:cBhvr>
                                        <p:cTn id="44" dur="1" fill="hold">
                                          <p:stCondLst>
                                            <p:cond delay="0"/>
                                          </p:stCondLst>
                                        </p:cTn>
                                        <p:tgtEl>
                                          <p:spTgt spid="30723">
                                            <p:txEl>
                                              <p:pRg st="4" end="4"/>
                                            </p:txEl>
                                          </p:spTgt>
                                        </p:tgtEl>
                                        <p:attrNameLst>
                                          <p:attrName>style.visibility</p:attrName>
                                        </p:attrNameLst>
                                      </p:cBhvr>
                                      <p:to>
                                        <p:strVal val="visible"/>
                                      </p:to>
                                    </p:set>
                                    <p:animEffect transition="in" filter="fade">
                                      <p:cBhvr>
                                        <p:cTn id="45" dur="2000"/>
                                        <p:tgtEl>
                                          <p:spTgt spid="30723">
                                            <p:txEl>
                                              <p:pRg st="4" end="4"/>
                                            </p:txEl>
                                          </p:spTgt>
                                        </p:tgtEl>
                                      </p:cBhvr>
                                    </p:animEffect>
                                    <p:anim calcmode="lin" valueType="num">
                                      <p:cBhvr>
                                        <p:cTn id="46" dur="2000" fill="hold"/>
                                        <p:tgtEl>
                                          <p:spTgt spid="30723">
                                            <p:txEl>
                                              <p:pRg st="4" end="4"/>
                                            </p:txEl>
                                          </p:spTgt>
                                        </p:tgtEl>
                                        <p:attrNameLst>
                                          <p:attrName>style.rotation</p:attrName>
                                        </p:attrNameLst>
                                      </p:cBhvr>
                                      <p:tavLst>
                                        <p:tav tm="0">
                                          <p:val>
                                            <p:fltVal val="720"/>
                                          </p:val>
                                        </p:tav>
                                        <p:tav tm="100000">
                                          <p:val>
                                            <p:fltVal val="0"/>
                                          </p:val>
                                        </p:tav>
                                      </p:tavLst>
                                    </p:anim>
                                    <p:anim calcmode="lin" valueType="num">
                                      <p:cBhvr>
                                        <p:cTn id="47" dur="2000" fill="hold"/>
                                        <p:tgtEl>
                                          <p:spTgt spid="30723">
                                            <p:txEl>
                                              <p:pRg st="4" end="4"/>
                                            </p:txEl>
                                          </p:spTgt>
                                        </p:tgtEl>
                                        <p:attrNameLst>
                                          <p:attrName>ppt_h</p:attrName>
                                        </p:attrNameLst>
                                      </p:cBhvr>
                                      <p:tavLst>
                                        <p:tav tm="0">
                                          <p:val>
                                            <p:fltVal val="0"/>
                                          </p:val>
                                        </p:tav>
                                        <p:tav tm="100000">
                                          <p:val>
                                            <p:strVal val="#ppt_h"/>
                                          </p:val>
                                        </p:tav>
                                      </p:tavLst>
                                    </p:anim>
                                    <p:anim calcmode="lin" valueType="num">
                                      <p:cBhvr>
                                        <p:cTn id="48" dur="2000" fill="hold"/>
                                        <p:tgtEl>
                                          <p:spTgt spid="30723">
                                            <p:txEl>
                                              <p:pRg st="4" end="4"/>
                                            </p:txEl>
                                          </p:spTgt>
                                        </p:tgtEl>
                                        <p:attrNameLst>
                                          <p:attrName>ppt_w</p:attrName>
                                        </p:attrNameLst>
                                      </p:cBhvr>
                                      <p:tavLst>
                                        <p:tav tm="0">
                                          <p:val>
                                            <p:fltVal val="0"/>
                                          </p:val>
                                        </p:tav>
                                        <p:tav tm="100000">
                                          <p:val>
                                            <p:strVal val="#ppt_w"/>
                                          </p:val>
                                        </p:tav>
                                      </p:tavLst>
                                    </p:anim>
                                  </p:childTnLst>
                                </p:cTn>
                              </p:par>
                              <p:par>
                                <p:cTn id="49" presetID="35" presetClass="entr" presetSubtype="0" fill="hold" nodeType="withEffect">
                                  <p:stCondLst>
                                    <p:cond delay="0"/>
                                  </p:stCondLst>
                                  <p:childTnLst>
                                    <p:set>
                                      <p:cBhvr>
                                        <p:cTn id="50" dur="1" fill="hold">
                                          <p:stCondLst>
                                            <p:cond delay="0"/>
                                          </p:stCondLst>
                                        </p:cTn>
                                        <p:tgtEl>
                                          <p:spTgt spid="30723">
                                            <p:txEl>
                                              <p:pRg st="5" end="5"/>
                                            </p:txEl>
                                          </p:spTgt>
                                        </p:tgtEl>
                                        <p:attrNameLst>
                                          <p:attrName>style.visibility</p:attrName>
                                        </p:attrNameLst>
                                      </p:cBhvr>
                                      <p:to>
                                        <p:strVal val="visible"/>
                                      </p:to>
                                    </p:set>
                                    <p:animEffect transition="in" filter="fade">
                                      <p:cBhvr>
                                        <p:cTn id="51" dur="2000"/>
                                        <p:tgtEl>
                                          <p:spTgt spid="30723">
                                            <p:txEl>
                                              <p:pRg st="5" end="5"/>
                                            </p:txEl>
                                          </p:spTgt>
                                        </p:tgtEl>
                                      </p:cBhvr>
                                    </p:animEffect>
                                    <p:anim calcmode="lin" valueType="num">
                                      <p:cBhvr>
                                        <p:cTn id="52" dur="2000" fill="hold"/>
                                        <p:tgtEl>
                                          <p:spTgt spid="30723">
                                            <p:txEl>
                                              <p:pRg st="5" end="5"/>
                                            </p:txEl>
                                          </p:spTgt>
                                        </p:tgtEl>
                                        <p:attrNameLst>
                                          <p:attrName>style.rotation</p:attrName>
                                        </p:attrNameLst>
                                      </p:cBhvr>
                                      <p:tavLst>
                                        <p:tav tm="0">
                                          <p:val>
                                            <p:fltVal val="720"/>
                                          </p:val>
                                        </p:tav>
                                        <p:tav tm="100000">
                                          <p:val>
                                            <p:fltVal val="0"/>
                                          </p:val>
                                        </p:tav>
                                      </p:tavLst>
                                    </p:anim>
                                    <p:anim calcmode="lin" valueType="num">
                                      <p:cBhvr>
                                        <p:cTn id="53" dur="2000" fill="hold"/>
                                        <p:tgtEl>
                                          <p:spTgt spid="30723">
                                            <p:txEl>
                                              <p:pRg st="5" end="5"/>
                                            </p:txEl>
                                          </p:spTgt>
                                        </p:tgtEl>
                                        <p:attrNameLst>
                                          <p:attrName>ppt_h</p:attrName>
                                        </p:attrNameLst>
                                      </p:cBhvr>
                                      <p:tavLst>
                                        <p:tav tm="0">
                                          <p:val>
                                            <p:fltVal val="0"/>
                                          </p:val>
                                        </p:tav>
                                        <p:tav tm="100000">
                                          <p:val>
                                            <p:strVal val="#ppt_h"/>
                                          </p:val>
                                        </p:tav>
                                      </p:tavLst>
                                    </p:anim>
                                    <p:anim calcmode="lin" valueType="num">
                                      <p:cBhvr>
                                        <p:cTn id="54" dur="2000" fill="hold"/>
                                        <p:tgtEl>
                                          <p:spTgt spid="30723">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5" presetClass="entr" presetSubtype="0" fill="hold" nodeType="clickEffect">
                                  <p:stCondLst>
                                    <p:cond delay="0"/>
                                  </p:stCondLst>
                                  <p:childTnLst>
                                    <p:set>
                                      <p:cBhvr>
                                        <p:cTn id="58" dur="1" fill="hold">
                                          <p:stCondLst>
                                            <p:cond delay="0"/>
                                          </p:stCondLst>
                                        </p:cTn>
                                        <p:tgtEl>
                                          <p:spTgt spid="30723">
                                            <p:txEl>
                                              <p:pRg st="6" end="6"/>
                                            </p:txEl>
                                          </p:spTgt>
                                        </p:tgtEl>
                                        <p:attrNameLst>
                                          <p:attrName>style.visibility</p:attrName>
                                        </p:attrNameLst>
                                      </p:cBhvr>
                                      <p:to>
                                        <p:strVal val="visible"/>
                                      </p:to>
                                    </p:set>
                                    <p:anim calcmode="lin" valueType="num">
                                      <p:cBhvr>
                                        <p:cTn id="59" dur="500" decel="50000" fill="hold">
                                          <p:stCondLst>
                                            <p:cond delay="0"/>
                                          </p:stCondLst>
                                        </p:cTn>
                                        <p:tgtEl>
                                          <p:spTgt spid="30723">
                                            <p:txEl>
                                              <p:pRg st="6" end="6"/>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30723">
                                            <p:txEl>
                                              <p:pRg st="6" end="6"/>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30723">
                                            <p:txEl>
                                              <p:pRg st="6" end="6"/>
                                            </p:txEl>
                                          </p:spTgt>
                                        </p:tgtEl>
                                        <p:attrNameLst>
                                          <p:attrName>ppt_w</p:attrName>
                                        </p:attrNameLst>
                                      </p:cBhvr>
                                      <p:tavLst>
                                        <p:tav tm="0">
                                          <p:val>
                                            <p:strVal val="#ppt_w*.05"/>
                                          </p:val>
                                        </p:tav>
                                        <p:tav tm="100000">
                                          <p:val>
                                            <p:strVal val="#ppt_w"/>
                                          </p:val>
                                        </p:tav>
                                      </p:tavLst>
                                    </p:anim>
                                    <p:anim calcmode="lin" valueType="num">
                                      <p:cBhvr>
                                        <p:cTn id="62" dur="1000" fill="hold"/>
                                        <p:tgtEl>
                                          <p:spTgt spid="30723">
                                            <p:txEl>
                                              <p:pRg st="6" end="6"/>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30723">
                                            <p:txEl>
                                              <p:pRg st="6" end="6"/>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30723">
                                            <p:txEl>
                                              <p:pRg st="6" end="6"/>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30723">
                                            <p:txEl>
                                              <p:pRg st="6" end="6"/>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30723">
                                            <p:txEl>
                                              <p:pRg st="6" end="6"/>
                                            </p:txEl>
                                          </p:spTgt>
                                        </p:tgtEl>
                                      </p:cBhvr>
                                    </p:animEffect>
                                  </p:childTnLst>
                                </p:cTn>
                              </p:par>
                              <p:par>
                                <p:cTn id="67" presetID="25" presetClass="entr" presetSubtype="0" fill="hold" nodeType="withEffect">
                                  <p:stCondLst>
                                    <p:cond delay="0"/>
                                  </p:stCondLst>
                                  <p:childTnLst>
                                    <p:set>
                                      <p:cBhvr>
                                        <p:cTn id="68" dur="1" fill="hold">
                                          <p:stCondLst>
                                            <p:cond delay="0"/>
                                          </p:stCondLst>
                                        </p:cTn>
                                        <p:tgtEl>
                                          <p:spTgt spid="30723">
                                            <p:txEl>
                                              <p:pRg st="7" end="7"/>
                                            </p:txEl>
                                          </p:spTgt>
                                        </p:tgtEl>
                                        <p:attrNameLst>
                                          <p:attrName>style.visibility</p:attrName>
                                        </p:attrNameLst>
                                      </p:cBhvr>
                                      <p:to>
                                        <p:strVal val="visible"/>
                                      </p:to>
                                    </p:set>
                                    <p:anim calcmode="lin" valueType="num">
                                      <p:cBhvr>
                                        <p:cTn id="69" dur="500" decel="50000" fill="hold">
                                          <p:stCondLst>
                                            <p:cond delay="0"/>
                                          </p:stCondLst>
                                        </p:cTn>
                                        <p:tgtEl>
                                          <p:spTgt spid="30723">
                                            <p:txEl>
                                              <p:pRg st="7" end="7"/>
                                            </p:txEl>
                                          </p:spTgt>
                                        </p:tgtEl>
                                        <p:attrNameLst>
                                          <p:attrName>style.rotation</p:attrName>
                                        </p:attrNameLst>
                                      </p:cBhvr>
                                      <p:tavLst>
                                        <p:tav tm="0">
                                          <p:val>
                                            <p:fltVal val="-90"/>
                                          </p:val>
                                        </p:tav>
                                        <p:tav tm="100000">
                                          <p:val>
                                            <p:fltVal val="0"/>
                                          </p:val>
                                        </p:tav>
                                      </p:tavLst>
                                    </p:anim>
                                    <p:anim calcmode="lin" valueType="num">
                                      <p:cBhvr>
                                        <p:cTn id="70" dur="500" decel="50000" fill="hold">
                                          <p:stCondLst>
                                            <p:cond delay="0"/>
                                          </p:stCondLst>
                                        </p:cTn>
                                        <p:tgtEl>
                                          <p:spTgt spid="30723">
                                            <p:txEl>
                                              <p:pRg st="7" end="7"/>
                                            </p:txEl>
                                          </p:spTgt>
                                        </p:tgtEl>
                                        <p:attrNameLst>
                                          <p:attrName>ppt_w</p:attrName>
                                        </p:attrNameLst>
                                      </p:cBhvr>
                                      <p:tavLst>
                                        <p:tav tm="0">
                                          <p:val>
                                            <p:strVal val="#ppt_w"/>
                                          </p:val>
                                        </p:tav>
                                        <p:tav tm="100000">
                                          <p:val>
                                            <p:strVal val="#ppt_w*.05"/>
                                          </p:val>
                                        </p:tav>
                                      </p:tavLst>
                                    </p:anim>
                                    <p:anim calcmode="lin" valueType="num">
                                      <p:cBhvr>
                                        <p:cTn id="71" dur="500" accel="50000" fill="hold">
                                          <p:stCondLst>
                                            <p:cond delay="500"/>
                                          </p:stCondLst>
                                        </p:cTn>
                                        <p:tgtEl>
                                          <p:spTgt spid="30723">
                                            <p:txEl>
                                              <p:pRg st="7" end="7"/>
                                            </p:txEl>
                                          </p:spTgt>
                                        </p:tgtEl>
                                        <p:attrNameLst>
                                          <p:attrName>ppt_w</p:attrName>
                                        </p:attrNameLst>
                                      </p:cBhvr>
                                      <p:tavLst>
                                        <p:tav tm="0">
                                          <p:val>
                                            <p:strVal val="#ppt_w*.05"/>
                                          </p:val>
                                        </p:tav>
                                        <p:tav tm="100000">
                                          <p:val>
                                            <p:strVal val="#ppt_w"/>
                                          </p:val>
                                        </p:tav>
                                      </p:tavLst>
                                    </p:anim>
                                    <p:anim calcmode="lin" valueType="num">
                                      <p:cBhvr>
                                        <p:cTn id="72" dur="1000" fill="hold"/>
                                        <p:tgtEl>
                                          <p:spTgt spid="30723">
                                            <p:txEl>
                                              <p:pRg st="7" end="7"/>
                                            </p:txEl>
                                          </p:spTgt>
                                        </p:tgtEl>
                                        <p:attrNameLst>
                                          <p:attrName>ppt_h</p:attrName>
                                        </p:attrNameLst>
                                      </p:cBhvr>
                                      <p:tavLst>
                                        <p:tav tm="0">
                                          <p:val>
                                            <p:strVal val="#ppt_h"/>
                                          </p:val>
                                        </p:tav>
                                        <p:tav tm="100000">
                                          <p:val>
                                            <p:strVal val="#ppt_h"/>
                                          </p:val>
                                        </p:tav>
                                      </p:tavLst>
                                    </p:anim>
                                    <p:anim calcmode="lin" valueType="num">
                                      <p:cBhvr>
                                        <p:cTn id="73" dur="500" decel="50000" fill="hold">
                                          <p:stCondLst>
                                            <p:cond delay="0"/>
                                          </p:stCondLst>
                                        </p:cTn>
                                        <p:tgtEl>
                                          <p:spTgt spid="30723">
                                            <p:txEl>
                                              <p:pRg st="7" end="7"/>
                                            </p:txEl>
                                          </p:spTgt>
                                        </p:tgtEl>
                                        <p:attrNameLst>
                                          <p:attrName>ppt_x</p:attrName>
                                        </p:attrNameLst>
                                      </p:cBhvr>
                                      <p:tavLst>
                                        <p:tav tm="0">
                                          <p:val>
                                            <p:strVal val="#ppt_x+.4"/>
                                          </p:val>
                                        </p:tav>
                                        <p:tav tm="100000">
                                          <p:val>
                                            <p:strVal val="#ppt_x"/>
                                          </p:val>
                                        </p:tav>
                                      </p:tavLst>
                                    </p:anim>
                                    <p:anim calcmode="lin" valueType="num">
                                      <p:cBhvr>
                                        <p:cTn id="74" dur="500" decel="50000" fill="hold">
                                          <p:stCondLst>
                                            <p:cond delay="0"/>
                                          </p:stCondLst>
                                        </p:cTn>
                                        <p:tgtEl>
                                          <p:spTgt spid="30723">
                                            <p:txEl>
                                              <p:pRg st="7" end="7"/>
                                            </p:txEl>
                                          </p:spTgt>
                                        </p:tgtEl>
                                        <p:attrNameLst>
                                          <p:attrName>ppt_y</p:attrName>
                                        </p:attrNameLst>
                                      </p:cBhvr>
                                      <p:tavLst>
                                        <p:tav tm="0">
                                          <p:val>
                                            <p:strVal val="#ppt_y-.2"/>
                                          </p:val>
                                        </p:tav>
                                        <p:tav tm="100000">
                                          <p:val>
                                            <p:strVal val="#ppt_y+.1"/>
                                          </p:val>
                                        </p:tav>
                                      </p:tavLst>
                                    </p:anim>
                                    <p:anim calcmode="lin" valueType="num">
                                      <p:cBhvr>
                                        <p:cTn id="75" dur="500" accel="50000" fill="hold">
                                          <p:stCondLst>
                                            <p:cond delay="500"/>
                                          </p:stCondLst>
                                        </p:cTn>
                                        <p:tgtEl>
                                          <p:spTgt spid="30723">
                                            <p:txEl>
                                              <p:pRg st="7" end="7"/>
                                            </p:txEl>
                                          </p:spTgt>
                                        </p:tgtEl>
                                        <p:attrNameLst>
                                          <p:attrName>ppt_y</p:attrName>
                                        </p:attrNameLst>
                                      </p:cBhvr>
                                      <p:tavLst>
                                        <p:tav tm="0">
                                          <p:val>
                                            <p:strVal val="#ppt_y+.1"/>
                                          </p:val>
                                        </p:tav>
                                        <p:tav tm="100000">
                                          <p:val>
                                            <p:strVal val="#ppt_y"/>
                                          </p:val>
                                        </p:tav>
                                      </p:tavLst>
                                    </p:anim>
                                    <p:animEffect transition="in" filter="fade">
                                      <p:cBhvr>
                                        <p:cTn id="76" dur="1000" decel="50000">
                                          <p:stCondLst>
                                            <p:cond delay="0"/>
                                          </p:stCondLst>
                                        </p:cTn>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609600"/>
            <a:ext cx="7772400" cy="762000"/>
          </a:xfrm>
        </p:spPr>
        <p:txBody>
          <a:bodyPr/>
          <a:lstStyle/>
          <a:p>
            <a:r>
              <a:rPr lang="en-US" altLang="en-US"/>
              <a:t>4-2  Quantum Theory</a:t>
            </a:r>
          </a:p>
        </p:txBody>
      </p:sp>
      <p:sp>
        <p:nvSpPr>
          <p:cNvPr id="27651" name="Rectangle 3"/>
          <p:cNvSpPr>
            <a:spLocks noGrp="1" noChangeArrowheads="1"/>
          </p:cNvSpPr>
          <p:nvPr>
            <p:ph type="body" idx="1"/>
          </p:nvPr>
        </p:nvSpPr>
        <p:spPr>
          <a:xfrm>
            <a:off x="304800" y="1524000"/>
            <a:ext cx="8534400" cy="4953000"/>
          </a:xfrm>
        </p:spPr>
        <p:txBody>
          <a:bodyPr/>
          <a:lstStyle/>
          <a:p>
            <a:pPr>
              <a:lnSpc>
                <a:spcPct val="80000"/>
              </a:lnSpc>
            </a:pPr>
            <a:r>
              <a:rPr lang="en-US" altLang="en-US" sz="2800"/>
              <a:t>Wave model of light was generally accepted.</a:t>
            </a:r>
          </a:p>
          <a:p>
            <a:pPr>
              <a:lnSpc>
                <a:spcPct val="80000"/>
              </a:lnSpc>
            </a:pPr>
            <a:r>
              <a:rPr lang="en-US" altLang="en-US" sz="2800"/>
              <a:t>It </a:t>
            </a:r>
            <a:r>
              <a:rPr lang="en-US" altLang="en-US" sz="2800" u="sng"/>
              <a:t>did not</a:t>
            </a:r>
            <a:r>
              <a:rPr lang="en-US" altLang="en-US" sz="2800"/>
              <a:t> account for certain observations.</a:t>
            </a:r>
          </a:p>
          <a:p>
            <a:pPr lvl="1">
              <a:lnSpc>
                <a:spcPct val="80000"/>
              </a:lnSpc>
            </a:pPr>
            <a:r>
              <a:rPr lang="en-US" altLang="en-US" sz="2400"/>
              <a:t>Why do hot object glow different colors?</a:t>
            </a:r>
          </a:p>
          <a:p>
            <a:pPr lvl="1">
              <a:lnSpc>
                <a:spcPct val="80000"/>
              </a:lnSpc>
            </a:pPr>
            <a:r>
              <a:rPr lang="en-US" altLang="en-US" sz="2400"/>
              <a:t>Why do elements emit certain colors (</a:t>
            </a:r>
            <a:r>
              <a:rPr lang="en-US" altLang="en-US" sz="2400" i="1"/>
              <a:t>e.g.</a:t>
            </a:r>
            <a:r>
              <a:rPr lang="en-US" altLang="en-US" sz="2400"/>
              <a:t> neon, sodium, mercury)?</a:t>
            </a:r>
          </a:p>
          <a:p>
            <a:pPr>
              <a:lnSpc>
                <a:spcPct val="80000"/>
              </a:lnSpc>
            </a:pPr>
            <a:r>
              <a:rPr lang="en-US" altLang="en-US" sz="2800"/>
              <a:t>Max Planck proposed…</a:t>
            </a:r>
          </a:p>
          <a:p>
            <a:pPr lvl="1">
              <a:lnSpc>
                <a:spcPct val="80000"/>
              </a:lnSpc>
            </a:pPr>
            <a:r>
              <a:rPr lang="en-US" altLang="en-US" sz="2400"/>
              <a:t>There is a fundamental restriction on the amount of energy an object emit or absorbs, which he called a “</a:t>
            </a:r>
            <a:r>
              <a:rPr lang="en-US" altLang="en-US" sz="2400" i="1">
                <a:solidFill>
                  <a:srgbClr val="FFFF00"/>
                </a:solidFill>
              </a:rPr>
              <a:t>quantum</a:t>
            </a:r>
            <a:r>
              <a:rPr lang="en-US" altLang="en-US" sz="2400"/>
              <a:t>.”</a:t>
            </a:r>
          </a:p>
          <a:p>
            <a:pPr lvl="1">
              <a:lnSpc>
                <a:spcPct val="80000"/>
              </a:lnSpc>
            </a:pPr>
            <a:r>
              <a:rPr lang="en-US" altLang="en-US" b="1" i="1">
                <a:solidFill>
                  <a:srgbClr val="FFFF00"/>
                </a:solidFill>
              </a:rPr>
              <a:t>E</a:t>
            </a:r>
            <a:r>
              <a:rPr lang="en-US" altLang="en-US" b="1">
                <a:solidFill>
                  <a:srgbClr val="FFFF00"/>
                </a:solidFill>
              </a:rPr>
              <a:t>  =  </a:t>
            </a:r>
            <a:r>
              <a:rPr lang="en-US" altLang="en-US" b="1" i="1">
                <a:solidFill>
                  <a:srgbClr val="FFFF00"/>
                </a:solidFill>
              </a:rPr>
              <a:t>h</a:t>
            </a:r>
            <a:r>
              <a:rPr lang="en-US" altLang="en-US" b="1">
                <a:solidFill>
                  <a:srgbClr val="FFFF00"/>
                </a:solidFill>
              </a:rPr>
              <a:t> </a:t>
            </a:r>
            <a:r>
              <a:rPr lang="el-GR" altLang="en-US" b="1" i="1">
                <a:solidFill>
                  <a:srgbClr val="FFFF00"/>
                </a:solidFill>
              </a:rPr>
              <a:t>ν</a:t>
            </a:r>
            <a:r>
              <a:rPr lang="en-US" altLang="en-US" sz="2400" i="1"/>
              <a:t>,</a:t>
            </a:r>
            <a:r>
              <a:rPr lang="en-US" altLang="en-US" sz="2400"/>
              <a:t> where h is Planck’s constant, 6.6262 X 10</a:t>
            </a:r>
            <a:r>
              <a:rPr lang="en-US" altLang="en-US" sz="2400" baseline="30000"/>
              <a:t>-34</a:t>
            </a:r>
            <a:r>
              <a:rPr lang="en-US" altLang="en-US" sz="2400"/>
              <a:t> J-s.</a:t>
            </a:r>
          </a:p>
          <a:p>
            <a:pPr lvl="1">
              <a:lnSpc>
                <a:spcPct val="80000"/>
              </a:lnSpc>
            </a:pPr>
            <a:r>
              <a:rPr lang="en-US" altLang="en-US" sz="2400" i="1"/>
              <a:t>Analogies:  Car acceleration (continuous vs. quanta), and a ramp versus stairs.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7651">
                                            <p:txEl>
                                              <p:pRg st="0" end="0"/>
                                            </p:txEl>
                                          </p:spTgt>
                                        </p:tgtEl>
                                        <p:attrNameLst>
                                          <p:attrName>ppt_x</p:attrName>
                                        </p:attrNameLst>
                                      </p:cBhvr>
                                    </p:anim>
                                    <p:anim from="0" to="-1.0" calcmode="lin" valueType="num">
                                      <p:cBhvr>
                                        <p:cTn id="8" dur="200" decel="50000" autoRev="1" fill="hold">
                                          <p:stCondLst>
                                            <p:cond delay="600"/>
                                          </p:stCondLst>
                                        </p:cTn>
                                        <p:tgtEl>
                                          <p:spTgt spid="27651">
                                            <p:txEl>
                                              <p:pRg st="0" end="0"/>
                                            </p:txEl>
                                          </p:spTgt>
                                        </p:tgtEl>
                                        <p:attrNameLst>
                                          <p:attrName>xshear</p:attrName>
                                        </p:attrNameLst>
                                      </p:cBhvr>
                                    </p:anim>
                                    <p:animScale>
                                      <p:cBhvr>
                                        <p:cTn id="9" dur="200" decel="100000" autoRev="1" fill="hold">
                                          <p:stCondLst>
                                            <p:cond delay="600"/>
                                          </p:stCondLst>
                                        </p:cTn>
                                        <p:tgtEl>
                                          <p:spTgt spid="27651">
                                            <p:txEl>
                                              <p:pRg st="0" end="0"/>
                                            </p:txEl>
                                          </p:spTgt>
                                        </p:tgtEl>
                                      </p:cBhvr>
                                      <p:from x="100000" y="100000"/>
                                      <p:to x="80000" y="100000"/>
                                    </p:animScale>
                                    <p:anim by="(#ppt_h/3+#ppt_w*0.1)" calcmode="lin" valueType="num">
                                      <p:cBhvr additive="sum">
                                        <p:cTn id="10" dur="200" decel="100000" autoRev="1" fill="hold">
                                          <p:stCondLst>
                                            <p:cond delay="600"/>
                                          </p:stCondLst>
                                        </p:cTn>
                                        <p:tgtEl>
                                          <p:spTgt spid="27651">
                                            <p:txEl>
                                              <p:pRg st="0" end="0"/>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27651">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7651">
                                            <p:txEl>
                                              <p:pRg st="1" end="1"/>
                                            </p:txEl>
                                          </p:spTgt>
                                        </p:tgtEl>
                                        <p:attrNameLst>
                                          <p:attrName>ppt_x</p:attrName>
                                        </p:attrNameLst>
                                      </p:cBhvr>
                                    </p:anim>
                                    <p:anim from="0" to="-1.0" calcmode="lin" valueType="num">
                                      <p:cBhvr>
                                        <p:cTn id="16" dur="200" decel="50000" autoRev="1" fill="hold">
                                          <p:stCondLst>
                                            <p:cond delay="600"/>
                                          </p:stCondLst>
                                        </p:cTn>
                                        <p:tgtEl>
                                          <p:spTgt spid="27651">
                                            <p:txEl>
                                              <p:pRg st="1" end="1"/>
                                            </p:txEl>
                                          </p:spTgt>
                                        </p:tgtEl>
                                        <p:attrNameLst>
                                          <p:attrName>xshear</p:attrName>
                                        </p:attrNameLst>
                                      </p:cBhvr>
                                    </p:anim>
                                    <p:animScale>
                                      <p:cBhvr>
                                        <p:cTn id="17" dur="200" decel="100000" autoRev="1" fill="hold">
                                          <p:stCondLst>
                                            <p:cond delay="600"/>
                                          </p:stCondLst>
                                        </p:cTn>
                                        <p:tgtEl>
                                          <p:spTgt spid="27651">
                                            <p:txEl>
                                              <p:pRg st="1" end="1"/>
                                            </p:txEl>
                                          </p:spTgt>
                                        </p:tgtEl>
                                      </p:cBhvr>
                                      <p:from x="100000" y="100000"/>
                                      <p:to x="80000" y="100000"/>
                                    </p:animScale>
                                    <p:anim by="(#ppt_h/3+#ppt_w*0.1)" calcmode="lin" valueType="num">
                                      <p:cBhvr additive="sum">
                                        <p:cTn id="18" dur="200" decel="100000" autoRev="1" fill="hold">
                                          <p:stCondLst>
                                            <p:cond delay="600"/>
                                          </p:stCondLst>
                                        </p:cTn>
                                        <p:tgtEl>
                                          <p:spTgt spid="27651">
                                            <p:txEl>
                                              <p:pRg st="1" end="1"/>
                                            </p:txEl>
                                          </p:spTgt>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27651">
                                            <p:txEl>
                                              <p:pRg st="2" end="2"/>
                                            </p:txEl>
                                          </p:spTgt>
                                        </p:tgtEl>
                                        <p:attrNameLst>
                                          <p:attrName>style.visibility</p:attrName>
                                        </p:attrNameLst>
                                      </p:cBhvr>
                                      <p:to>
                                        <p:strVal val="visible"/>
                                      </p:to>
                                    </p:set>
                                    <p:anim calcmode="lin" valueType="num">
                                      <p:cBhvr>
                                        <p:cTn id="23" dur="1000" fill="hold"/>
                                        <p:tgtEl>
                                          <p:spTgt spid="27651">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7651">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765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7651">
                                            <p:txEl>
                                              <p:pRg st="2" end="2"/>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1"/>
                                            </p:cond>
                                          </p:stCondLst>
                                          <p:endCondLst>
                                            <p:cond evt="onStopAudio" delay="0">
                                              <p:tgtEl>
                                                <p:sldTgt/>
                                              </p:tgtEl>
                                            </p:cond>
                                          </p:endCondLst>
                                        </p:cTn>
                                        <p:tgtEl>
                                          <p:sndTgt r:embed="rId3" name="voltage.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nodeType="clickEffect">
                                  <p:stCondLst>
                                    <p:cond delay="0"/>
                                  </p:stCondLst>
                                  <p:childTnLst>
                                    <p:set>
                                      <p:cBhvr>
                                        <p:cTn id="30" dur="1" fill="hold">
                                          <p:stCondLst>
                                            <p:cond delay="0"/>
                                          </p:stCondLst>
                                        </p:cTn>
                                        <p:tgtEl>
                                          <p:spTgt spid="27651">
                                            <p:txEl>
                                              <p:pRg st="3" end="3"/>
                                            </p:txEl>
                                          </p:spTgt>
                                        </p:tgtEl>
                                        <p:attrNameLst>
                                          <p:attrName>style.visibility</p:attrName>
                                        </p:attrNameLst>
                                      </p:cBhvr>
                                      <p:to>
                                        <p:strVal val="visible"/>
                                      </p:to>
                                    </p:set>
                                    <p:anim calcmode="lin" valueType="num">
                                      <p:cBhvr>
                                        <p:cTn id="31" dur="1000" fill="hold"/>
                                        <p:tgtEl>
                                          <p:spTgt spid="27651">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7651">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765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27651">
                                            <p:txEl>
                                              <p:pRg st="3" end="3"/>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9"/>
                                            </p:cond>
                                          </p:stCondLst>
                                          <p:endCondLst>
                                            <p:cond evt="onStopAudio" delay="0">
                                              <p:tgtEl>
                                                <p:sldTgt/>
                                              </p:tgtEl>
                                            </p:cond>
                                          </p:endCondLst>
                                        </p:cTn>
                                        <p:tgtEl>
                                          <p:sndTgt r:embed="rId3" name="voltage.wav"/>
                                        </p:tgtEl>
                                      </p:cMediaNode>
                                    </p:audio>
                                  </p:subTnLst>
                                </p:cTn>
                              </p:par>
                            </p:childTnLst>
                          </p:cTn>
                        </p:par>
                      </p:childTnLst>
                    </p:cTn>
                  </p:par>
                  <p:par>
                    <p:cTn id="35" fill="hold" nodeType="clickPar">
                      <p:stCondLst>
                        <p:cond delay="indefinite"/>
                      </p:stCondLst>
                      <p:childTnLst>
                        <p:par>
                          <p:cTn id="36" fill="hold" nodeType="withGroup">
                            <p:stCondLst>
                              <p:cond delay="0"/>
                            </p:stCondLst>
                            <p:childTnLst>
                              <p:par>
                                <p:cTn id="37" presetID="26" presetClass="entr" presetSubtype="0" fill="hold" nodeType="clickEffect">
                                  <p:stCondLst>
                                    <p:cond delay="0"/>
                                  </p:stCondLst>
                                  <p:childTnLst>
                                    <p:set>
                                      <p:cBhvr>
                                        <p:cTn id="38" dur="1" fill="hold">
                                          <p:stCondLst>
                                            <p:cond delay="0"/>
                                          </p:stCondLst>
                                        </p:cTn>
                                        <p:tgtEl>
                                          <p:spTgt spid="27651">
                                            <p:txEl>
                                              <p:pRg st="4" end="4"/>
                                            </p:txEl>
                                          </p:spTgt>
                                        </p:tgtEl>
                                        <p:attrNameLst>
                                          <p:attrName>style.visibility</p:attrName>
                                        </p:attrNameLst>
                                      </p:cBhvr>
                                      <p:to>
                                        <p:strVal val="visible"/>
                                      </p:to>
                                    </p:set>
                                    <p:animEffect transition="in" filter="wipe(down)">
                                      <p:cBhvr>
                                        <p:cTn id="39" dur="580">
                                          <p:stCondLst>
                                            <p:cond delay="0"/>
                                          </p:stCondLst>
                                        </p:cTn>
                                        <p:tgtEl>
                                          <p:spTgt spid="27651">
                                            <p:txEl>
                                              <p:pRg st="4" end="4"/>
                                            </p:txEl>
                                          </p:spTgt>
                                        </p:tgtEl>
                                      </p:cBhvr>
                                    </p:animEffect>
                                    <p:anim calcmode="lin" valueType="num">
                                      <p:cBhvr>
                                        <p:cTn id="40" dur="1822" tmFilter="0,0; 0.14,0.36; 0.43,0.73; 0.71,0.91; 1.0,1.0">
                                          <p:stCondLst>
                                            <p:cond delay="0"/>
                                          </p:stCondLst>
                                        </p:cTn>
                                        <p:tgtEl>
                                          <p:spTgt spid="27651">
                                            <p:txEl>
                                              <p:pRg st="4" end="4"/>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7651">
                                            <p:txEl>
                                              <p:pRg st="4" end="4"/>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7651">
                                            <p:txEl>
                                              <p:pRg st="4" end="4"/>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7651">
                                            <p:txEl>
                                              <p:pRg st="4" end="4"/>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7651">
                                            <p:txEl>
                                              <p:pRg st="4" end="4"/>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7651">
                                            <p:txEl>
                                              <p:pRg st="4" end="4"/>
                                            </p:txEl>
                                          </p:spTgt>
                                        </p:tgtEl>
                                      </p:cBhvr>
                                      <p:to x="100000" y="60000"/>
                                    </p:animScale>
                                    <p:animScale>
                                      <p:cBhvr>
                                        <p:cTn id="46" dur="166" decel="50000">
                                          <p:stCondLst>
                                            <p:cond delay="676"/>
                                          </p:stCondLst>
                                        </p:cTn>
                                        <p:tgtEl>
                                          <p:spTgt spid="27651">
                                            <p:txEl>
                                              <p:pRg st="4" end="4"/>
                                            </p:txEl>
                                          </p:spTgt>
                                        </p:tgtEl>
                                      </p:cBhvr>
                                      <p:to x="100000" y="100000"/>
                                    </p:animScale>
                                    <p:animScale>
                                      <p:cBhvr>
                                        <p:cTn id="47" dur="26">
                                          <p:stCondLst>
                                            <p:cond delay="1312"/>
                                          </p:stCondLst>
                                        </p:cTn>
                                        <p:tgtEl>
                                          <p:spTgt spid="27651">
                                            <p:txEl>
                                              <p:pRg st="4" end="4"/>
                                            </p:txEl>
                                          </p:spTgt>
                                        </p:tgtEl>
                                      </p:cBhvr>
                                      <p:to x="100000" y="80000"/>
                                    </p:animScale>
                                    <p:animScale>
                                      <p:cBhvr>
                                        <p:cTn id="48" dur="166" decel="50000">
                                          <p:stCondLst>
                                            <p:cond delay="1338"/>
                                          </p:stCondLst>
                                        </p:cTn>
                                        <p:tgtEl>
                                          <p:spTgt spid="27651">
                                            <p:txEl>
                                              <p:pRg st="4" end="4"/>
                                            </p:txEl>
                                          </p:spTgt>
                                        </p:tgtEl>
                                      </p:cBhvr>
                                      <p:to x="100000" y="100000"/>
                                    </p:animScale>
                                    <p:animScale>
                                      <p:cBhvr>
                                        <p:cTn id="49" dur="26">
                                          <p:stCondLst>
                                            <p:cond delay="1642"/>
                                          </p:stCondLst>
                                        </p:cTn>
                                        <p:tgtEl>
                                          <p:spTgt spid="27651">
                                            <p:txEl>
                                              <p:pRg st="4" end="4"/>
                                            </p:txEl>
                                          </p:spTgt>
                                        </p:tgtEl>
                                      </p:cBhvr>
                                      <p:to x="100000" y="90000"/>
                                    </p:animScale>
                                    <p:animScale>
                                      <p:cBhvr>
                                        <p:cTn id="50" dur="166" decel="50000">
                                          <p:stCondLst>
                                            <p:cond delay="1668"/>
                                          </p:stCondLst>
                                        </p:cTn>
                                        <p:tgtEl>
                                          <p:spTgt spid="27651">
                                            <p:txEl>
                                              <p:pRg st="4" end="4"/>
                                            </p:txEl>
                                          </p:spTgt>
                                        </p:tgtEl>
                                      </p:cBhvr>
                                      <p:to x="100000" y="100000"/>
                                    </p:animScale>
                                    <p:animScale>
                                      <p:cBhvr>
                                        <p:cTn id="51" dur="26">
                                          <p:stCondLst>
                                            <p:cond delay="1808"/>
                                          </p:stCondLst>
                                        </p:cTn>
                                        <p:tgtEl>
                                          <p:spTgt spid="27651">
                                            <p:txEl>
                                              <p:pRg st="4" end="4"/>
                                            </p:txEl>
                                          </p:spTgt>
                                        </p:tgtEl>
                                      </p:cBhvr>
                                      <p:to x="100000" y="95000"/>
                                    </p:animScale>
                                    <p:animScale>
                                      <p:cBhvr>
                                        <p:cTn id="52" dur="166" decel="50000">
                                          <p:stCondLst>
                                            <p:cond delay="1834"/>
                                          </p:stCondLst>
                                        </p:cTn>
                                        <p:tgtEl>
                                          <p:spTgt spid="27651">
                                            <p:txEl>
                                              <p:pRg st="4" end="4"/>
                                            </p:txEl>
                                          </p:spTgt>
                                        </p:tgtEl>
                                      </p:cBhvr>
                                      <p:to x="100000" y="100000"/>
                                    </p:animScale>
                                  </p:childTnLst>
                                  <p:subTnLst>
                                    <p:audio>
                                      <p:cMediaNode>
                                        <p:cTn display="0" masterRel="sameClick">
                                          <p:stCondLst>
                                            <p:cond evt="begin" delay="0">
                                              <p:tn val="37"/>
                                            </p:cond>
                                          </p:stCondLst>
                                          <p:endCondLst>
                                            <p:cond evt="onStopAudio" delay="0">
                                              <p:tgtEl>
                                                <p:sldTgt/>
                                              </p:tgtEl>
                                            </p:cond>
                                          </p:endCondLst>
                                        </p:cTn>
                                        <p:tgtEl>
                                          <p:sndTgt r:embed="rId4" name="bomb.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6" presetClass="entr" presetSubtype="0" fill="hold" nodeType="clickEffect">
                                  <p:stCondLst>
                                    <p:cond delay="0"/>
                                  </p:stCondLst>
                                  <p:childTnLst>
                                    <p:set>
                                      <p:cBhvr>
                                        <p:cTn id="56" dur="1" fill="hold">
                                          <p:stCondLst>
                                            <p:cond delay="0"/>
                                          </p:stCondLst>
                                        </p:cTn>
                                        <p:tgtEl>
                                          <p:spTgt spid="27651">
                                            <p:txEl>
                                              <p:pRg st="5" end="5"/>
                                            </p:txEl>
                                          </p:spTgt>
                                        </p:tgtEl>
                                        <p:attrNameLst>
                                          <p:attrName>style.visibility</p:attrName>
                                        </p:attrNameLst>
                                      </p:cBhvr>
                                      <p:to>
                                        <p:strVal val="visible"/>
                                      </p:to>
                                    </p:set>
                                    <p:animEffect transition="in" filter="wipe(down)">
                                      <p:cBhvr>
                                        <p:cTn id="57" dur="580">
                                          <p:stCondLst>
                                            <p:cond delay="0"/>
                                          </p:stCondLst>
                                        </p:cTn>
                                        <p:tgtEl>
                                          <p:spTgt spid="27651">
                                            <p:txEl>
                                              <p:pRg st="5" end="5"/>
                                            </p:txEl>
                                          </p:spTgt>
                                        </p:tgtEl>
                                      </p:cBhvr>
                                    </p:animEffect>
                                    <p:anim calcmode="lin" valueType="num">
                                      <p:cBhvr>
                                        <p:cTn id="58" dur="1822" tmFilter="0,0; 0.14,0.36; 0.43,0.73; 0.71,0.91; 1.0,1.0">
                                          <p:stCondLst>
                                            <p:cond delay="0"/>
                                          </p:stCondLst>
                                        </p:cTn>
                                        <p:tgtEl>
                                          <p:spTgt spid="27651">
                                            <p:txEl>
                                              <p:pRg st="5" end="5"/>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27651">
                                            <p:txEl>
                                              <p:pRg st="5" end="5"/>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27651">
                                            <p:txEl>
                                              <p:pRg st="5" end="5"/>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27651">
                                            <p:txEl>
                                              <p:pRg st="5" end="5"/>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27651">
                                            <p:txEl>
                                              <p:pRg st="5" end="5"/>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27651">
                                            <p:txEl>
                                              <p:pRg st="5" end="5"/>
                                            </p:txEl>
                                          </p:spTgt>
                                        </p:tgtEl>
                                      </p:cBhvr>
                                      <p:to x="100000" y="60000"/>
                                    </p:animScale>
                                    <p:animScale>
                                      <p:cBhvr>
                                        <p:cTn id="64" dur="166" decel="50000">
                                          <p:stCondLst>
                                            <p:cond delay="676"/>
                                          </p:stCondLst>
                                        </p:cTn>
                                        <p:tgtEl>
                                          <p:spTgt spid="27651">
                                            <p:txEl>
                                              <p:pRg st="5" end="5"/>
                                            </p:txEl>
                                          </p:spTgt>
                                        </p:tgtEl>
                                      </p:cBhvr>
                                      <p:to x="100000" y="100000"/>
                                    </p:animScale>
                                    <p:animScale>
                                      <p:cBhvr>
                                        <p:cTn id="65" dur="26">
                                          <p:stCondLst>
                                            <p:cond delay="1312"/>
                                          </p:stCondLst>
                                        </p:cTn>
                                        <p:tgtEl>
                                          <p:spTgt spid="27651">
                                            <p:txEl>
                                              <p:pRg st="5" end="5"/>
                                            </p:txEl>
                                          </p:spTgt>
                                        </p:tgtEl>
                                      </p:cBhvr>
                                      <p:to x="100000" y="80000"/>
                                    </p:animScale>
                                    <p:animScale>
                                      <p:cBhvr>
                                        <p:cTn id="66" dur="166" decel="50000">
                                          <p:stCondLst>
                                            <p:cond delay="1338"/>
                                          </p:stCondLst>
                                        </p:cTn>
                                        <p:tgtEl>
                                          <p:spTgt spid="27651">
                                            <p:txEl>
                                              <p:pRg st="5" end="5"/>
                                            </p:txEl>
                                          </p:spTgt>
                                        </p:tgtEl>
                                      </p:cBhvr>
                                      <p:to x="100000" y="100000"/>
                                    </p:animScale>
                                    <p:animScale>
                                      <p:cBhvr>
                                        <p:cTn id="67" dur="26">
                                          <p:stCondLst>
                                            <p:cond delay="1642"/>
                                          </p:stCondLst>
                                        </p:cTn>
                                        <p:tgtEl>
                                          <p:spTgt spid="27651">
                                            <p:txEl>
                                              <p:pRg st="5" end="5"/>
                                            </p:txEl>
                                          </p:spTgt>
                                        </p:tgtEl>
                                      </p:cBhvr>
                                      <p:to x="100000" y="90000"/>
                                    </p:animScale>
                                    <p:animScale>
                                      <p:cBhvr>
                                        <p:cTn id="68" dur="166" decel="50000">
                                          <p:stCondLst>
                                            <p:cond delay="1668"/>
                                          </p:stCondLst>
                                        </p:cTn>
                                        <p:tgtEl>
                                          <p:spTgt spid="27651">
                                            <p:txEl>
                                              <p:pRg st="5" end="5"/>
                                            </p:txEl>
                                          </p:spTgt>
                                        </p:tgtEl>
                                      </p:cBhvr>
                                      <p:to x="100000" y="100000"/>
                                    </p:animScale>
                                    <p:animScale>
                                      <p:cBhvr>
                                        <p:cTn id="69" dur="26">
                                          <p:stCondLst>
                                            <p:cond delay="1808"/>
                                          </p:stCondLst>
                                        </p:cTn>
                                        <p:tgtEl>
                                          <p:spTgt spid="27651">
                                            <p:txEl>
                                              <p:pRg st="5" end="5"/>
                                            </p:txEl>
                                          </p:spTgt>
                                        </p:tgtEl>
                                      </p:cBhvr>
                                      <p:to x="100000" y="95000"/>
                                    </p:animScale>
                                    <p:animScale>
                                      <p:cBhvr>
                                        <p:cTn id="70" dur="166" decel="50000">
                                          <p:stCondLst>
                                            <p:cond delay="1834"/>
                                          </p:stCondLst>
                                        </p:cTn>
                                        <p:tgtEl>
                                          <p:spTgt spid="27651">
                                            <p:txEl>
                                              <p:pRg st="5" end="5"/>
                                            </p:txEl>
                                          </p:spTgt>
                                        </p:tgtEl>
                                      </p:cBhvr>
                                      <p:to x="100000" y="100000"/>
                                    </p:animScale>
                                  </p:childTnLst>
                                  <p:subTnLst>
                                    <p:audio>
                                      <p:cMediaNode>
                                        <p:cTn display="0" masterRel="sameClick">
                                          <p:stCondLst>
                                            <p:cond evt="begin" delay="0">
                                              <p:tn val="55"/>
                                            </p:cond>
                                          </p:stCondLst>
                                          <p:endCondLst>
                                            <p:cond evt="onStopAudio" delay="0">
                                              <p:tgtEl>
                                                <p:sldTgt/>
                                              </p:tgtEl>
                                            </p:cond>
                                          </p:endCondLst>
                                        </p:cTn>
                                        <p:tgtEl>
                                          <p:sndTgt r:embed="rId4" name="bomb.wav"/>
                                        </p:tgtEl>
                                      </p:cMediaNode>
                                    </p:audio>
                                  </p:subTnLst>
                                </p:cTn>
                              </p:par>
                            </p:childTnLst>
                          </p:cTn>
                        </p:par>
                      </p:childTnLst>
                    </p:cTn>
                  </p:par>
                  <p:par>
                    <p:cTn id="71" fill="hold" nodeType="clickPar">
                      <p:stCondLst>
                        <p:cond delay="indefinite"/>
                      </p:stCondLst>
                      <p:childTnLst>
                        <p:par>
                          <p:cTn id="72" fill="hold" nodeType="withGroup">
                            <p:stCondLst>
                              <p:cond delay="0"/>
                            </p:stCondLst>
                            <p:childTnLst>
                              <p:par>
                                <p:cTn id="73" presetID="26" presetClass="entr" presetSubtype="0" fill="hold" nodeType="clickEffect">
                                  <p:stCondLst>
                                    <p:cond delay="0"/>
                                  </p:stCondLst>
                                  <p:childTnLst>
                                    <p:set>
                                      <p:cBhvr>
                                        <p:cTn id="74" dur="1" fill="hold">
                                          <p:stCondLst>
                                            <p:cond delay="0"/>
                                          </p:stCondLst>
                                        </p:cTn>
                                        <p:tgtEl>
                                          <p:spTgt spid="27651">
                                            <p:txEl>
                                              <p:pRg st="6" end="6"/>
                                            </p:txEl>
                                          </p:spTgt>
                                        </p:tgtEl>
                                        <p:attrNameLst>
                                          <p:attrName>style.visibility</p:attrName>
                                        </p:attrNameLst>
                                      </p:cBhvr>
                                      <p:to>
                                        <p:strVal val="visible"/>
                                      </p:to>
                                    </p:set>
                                    <p:animEffect transition="in" filter="wipe(down)">
                                      <p:cBhvr>
                                        <p:cTn id="75" dur="580">
                                          <p:stCondLst>
                                            <p:cond delay="0"/>
                                          </p:stCondLst>
                                        </p:cTn>
                                        <p:tgtEl>
                                          <p:spTgt spid="27651">
                                            <p:txEl>
                                              <p:pRg st="6" end="6"/>
                                            </p:txEl>
                                          </p:spTgt>
                                        </p:tgtEl>
                                      </p:cBhvr>
                                    </p:animEffect>
                                    <p:anim calcmode="lin" valueType="num">
                                      <p:cBhvr>
                                        <p:cTn id="76" dur="1822" tmFilter="0,0; 0.14,0.36; 0.43,0.73; 0.71,0.91; 1.0,1.0">
                                          <p:stCondLst>
                                            <p:cond delay="0"/>
                                          </p:stCondLst>
                                        </p:cTn>
                                        <p:tgtEl>
                                          <p:spTgt spid="27651">
                                            <p:txEl>
                                              <p:pRg st="6" end="6"/>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27651">
                                            <p:txEl>
                                              <p:pRg st="6" end="6"/>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27651">
                                            <p:txEl>
                                              <p:pRg st="6" end="6"/>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27651">
                                            <p:txEl>
                                              <p:pRg st="6" end="6"/>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27651">
                                            <p:txEl>
                                              <p:pRg st="6" end="6"/>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27651">
                                            <p:txEl>
                                              <p:pRg st="6" end="6"/>
                                            </p:txEl>
                                          </p:spTgt>
                                        </p:tgtEl>
                                      </p:cBhvr>
                                      <p:to x="100000" y="60000"/>
                                    </p:animScale>
                                    <p:animScale>
                                      <p:cBhvr>
                                        <p:cTn id="82" dur="166" decel="50000">
                                          <p:stCondLst>
                                            <p:cond delay="676"/>
                                          </p:stCondLst>
                                        </p:cTn>
                                        <p:tgtEl>
                                          <p:spTgt spid="27651">
                                            <p:txEl>
                                              <p:pRg st="6" end="6"/>
                                            </p:txEl>
                                          </p:spTgt>
                                        </p:tgtEl>
                                      </p:cBhvr>
                                      <p:to x="100000" y="100000"/>
                                    </p:animScale>
                                    <p:animScale>
                                      <p:cBhvr>
                                        <p:cTn id="83" dur="26">
                                          <p:stCondLst>
                                            <p:cond delay="1312"/>
                                          </p:stCondLst>
                                        </p:cTn>
                                        <p:tgtEl>
                                          <p:spTgt spid="27651">
                                            <p:txEl>
                                              <p:pRg st="6" end="6"/>
                                            </p:txEl>
                                          </p:spTgt>
                                        </p:tgtEl>
                                      </p:cBhvr>
                                      <p:to x="100000" y="80000"/>
                                    </p:animScale>
                                    <p:animScale>
                                      <p:cBhvr>
                                        <p:cTn id="84" dur="166" decel="50000">
                                          <p:stCondLst>
                                            <p:cond delay="1338"/>
                                          </p:stCondLst>
                                        </p:cTn>
                                        <p:tgtEl>
                                          <p:spTgt spid="27651">
                                            <p:txEl>
                                              <p:pRg st="6" end="6"/>
                                            </p:txEl>
                                          </p:spTgt>
                                        </p:tgtEl>
                                      </p:cBhvr>
                                      <p:to x="100000" y="100000"/>
                                    </p:animScale>
                                    <p:animScale>
                                      <p:cBhvr>
                                        <p:cTn id="85" dur="26">
                                          <p:stCondLst>
                                            <p:cond delay="1642"/>
                                          </p:stCondLst>
                                        </p:cTn>
                                        <p:tgtEl>
                                          <p:spTgt spid="27651">
                                            <p:txEl>
                                              <p:pRg st="6" end="6"/>
                                            </p:txEl>
                                          </p:spTgt>
                                        </p:tgtEl>
                                      </p:cBhvr>
                                      <p:to x="100000" y="90000"/>
                                    </p:animScale>
                                    <p:animScale>
                                      <p:cBhvr>
                                        <p:cTn id="86" dur="166" decel="50000">
                                          <p:stCondLst>
                                            <p:cond delay="1668"/>
                                          </p:stCondLst>
                                        </p:cTn>
                                        <p:tgtEl>
                                          <p:spTgt spid="27651">
                                            <p:txEl>
                                              <p:pRg st="6" end="6"/>
                                            </p:txEl>
                                          </p:spTgt>
                                        </p:tgtEl>
                                      </p:cBhvr>
                                      <p:to x="100000" y="100000"/>
                                    </p:animScale>
                                    <p:animScale>
                                      <p:cBhvr>
                                        <p:cTn id="87" dur="26">
                                          <p:stCondLst>
                                            <p:cond delay="1808"/>
                                          </p:stCondLst>
                                        </p:cTn>
                                        <p:tgtEl>
                                          <p:spTgt spid="27651">
                                            <p:txEl>
                                              <p:pRg st="6" end="6"/>
                                            </p:txEl>
                                          </p:spTgt>
                                        </p:tgtEl>
                                      </p:cBhvr>
                                      <p:to x="100000" y="95000"/>
                                    </p:animScale>
                                    <p:animScale>
                                      <p:cBhvr>
                                        <p:cTn id="88" dur="166" decel="50000">
                                          <p:stCondLst>
                                            <p:cond delay="1834"/>
                                          </p:stCondLst>
                                        </p:cTn>
                                        <p:tgtEl>
                                          <p:spTgt spid="27651">
                                            <p:txEl>
                                              <p:pRg st="6" end="6"/>
                                            </p:txEl>
                                          </p:spTgt>
                                        </p:tgtEl>
                                      </p:cBhvr>
                                      <p:to x="100000" y="100000"/>
                                    </p:animScale>
                                  </p:childTnLst>
                                  <p:subTnLst>
                                    <p:audio>
                                      <p:cMediaNode>
                                        <p:cTn display="0" masterRel="sameClick">
                                          <p:stCondLst>
                                            <p:cond evt="begin" delay="0">
                                              <p:tn val="73"/>
                                            </p:cond>
                                          </p:stCondLst>
                                          <p:endCondLst>
                                            <p:cond evt="onStopAudio" delay="0">
                                              <p:tgtEl>
                                                <p:sldTgt/>
                                              </p:tgtEl>
                                            </p:cond>
                                          </p:endCondLst>
                                        </p:cTn>
                                        <p:tgtEl>
                                          <p:sndTgt r:embed="rId4" name="bomb.wav"/>
                                        </p:tgtEl>
                                      </p:cMediaNode>
                                    </p:audio>
                                  </p:subTnLst>
                                </p:cTn>
                              </p:par>
                            </p:childTnLst>
                          </p:cTn>
                        </p:par>
                      </p:childTnLst>
                    </p:cTn>
                  </p:par>
                  <p:par>
                    <p:cTn id="89" fill="hold" nodeType="clickPar">
                      <p:stCondLst>
                        <p:cond delay="indefinite"/>
                      </p:stCondLst>
                      <p:childTnLst>
                        <p:par>
                          <p:cTn id="90" fill="hold" nodeType="withGroup">
                            <p:stCondLst>
                              <p:cond delay="0"/>
                            </p:stCondLst>
                            <p:childTnLst>
                              <p:par>
                                <p:cTn id="91" presetID="37" presetClass="entr" presetSubtype="0" fill="hold" nodeType="clickEffect">
                                  <p:stCondLst>
                                    <p:cond delay="0"/>
                                  </p:stCondLst>
                                  <p:childTnLst>
                                    <p:set>
                                      <p:cBhvr>
                                        <p:cTn id="92" dur="1" fill="hold">
                                          <p:stCondLst>
                                            <p:cond delay="0"/>
                                          </p:stCondLst>
                                        </p:cTn>
                                        <p:tgtEl>
                                          <p:spTgt spid="27651">
                                            <p:txEl>
                                              <p:pRg st="7" end="7"/>
                                            </p:txEl>
                                          </p:spTgt>
                                        </p:tgtEl>
                                        <p:attrNameLst>
                                          <p:attrName>style.visibility</p:attrName>
                                        </p:attrNameLst>
                                      </p:cBhvr>
                                      <p:to>
                                        <p:strVal val="visible"/>
                                      </p:to>
                                    </p:set>
                                    <p:animEffect transition="in" filter="fade">
                                      <p:cBhvr>
                                        <p:cTn id="93" dur="1000"/>
                                        <p:tgtEl>
                                          <p:spTgt spid="27651">
                                            <p:txEl>
                                              <p:pRg st="7" end="7"/>
                                            </p:txEl>
                                          </p:spTgt>
                                        </p:tgtEl>
                                      </p:cBhvr>
                                    </p:animEffect>
                                    <p:anim calcmode="lin" valueType="num">
                                      <p:cBhvr>
                                        <p:cTn id="94" dur="1000" fill="hold"/>
                                        <p:tgtEl>
                                          <p:spTgt spid="27651">
                                            <p:txEl>
                                              <p:pRg st="7" end="7"/>
                                            </p:txEl>
                                          </p:spTgt>
                                        </p:tgtEl>
                                        <p:attrNameLst>
                                          <p:attrName>ppt_x</p:attrName>
                                        </p:attrNameLst>
                                      </p:cBhvr>
                                      <p:tavLst>
                                        <p:tav tm="0">
                                          <p:val>
                                            <p:strVal val="#ppt_x"/>
                                          </p:val>
                                        </p:tav>
                                        <p:tav tm="100000">
                                          <p:val>
                                            <p:strVal val="#ppt_x"/>
                                          </p:val>
                                        </p:tav>
                                      </p:tavLst>
                                    </p:anim>
                                    <p:anim calcmode="lin" valueType="num">
                                      <p:cBhvr>
                                        <p:cTn id="95" dur="900" decel="100000" fill="hold"/>
                                        <p:tgtEl>
                                          <p:spTgt spid="27651">
                                            <p:txEl>
                                              <p:pRg st="7" end="7"/>
                                            </p:txEl>
                                          </p:spTgt>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7651">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7772400" cy="685800"/>
          </a:xfrm>
        </p:spPr>
        <p:txBody>
          <a:bodyPr/>
          <a:lstStyle/>
          <a:p>
            <a:r>
              <a:rPr lang="en-US" altLang="en-US" sz="3200"/>
              <a:t>4-2  Quantum Theory</a:t>
            </a:r>
            <a:r>
              <a:rPr lang="en-US" altLang="en-US" sz="3600"/>
              <a:t> (cont’d)</a:t>
            </a:r>
          </a:p>
        </p:txBody>
      </p:sp>
      <p:sp>
        <p:nvSpPr>
          <p:cNvPr id="28675" name="Rectangle 3"/>
          <p:cNvSpPr>
            <a:spLocks noGrp="1" noChangeArrowheads="1"/>
          </p:cNvSpPr>
          <p:nvPr>
            <p:ph type="body" idx="1"/>
          </p:nvPr>
        </p:nvSpPr>
        <p:spPr>
          <a:xfrm>
            <a:off x="381000" y="1143000"/>
            <a:ext cx="8763000" cy="5410200"/>
          </a:xfrm>
        </p:spPr>
        <p:txBody>
          <a:bodyPr/>
          <a:lstStyle/>
          <a:p>
            <a:r>
              <a:rPr lang="en-US" altLang="en-US" sz="2400" b="1">
                <a:solidFill>
                  <a:srgbClr val="FFFF00"/>
                </a:solidFill>
              </a:rPr>
              <a:t>Photoelectric Effect:</a:t>
            </a:r>
            <a:r>
              <a:rPr lang="en-US" altLang="en-US" sz="2400"/>
              <a:t>  When light hits the surface of a metal, electrons are given off.</a:t>
            </a:r>
          </a:p>
          <a:p>
            <a:r>
              <a:rPr lang="en-US" altLang="en-US" sz="2400"/>
              <a:t>Only certain wavelengths work!  (For example, violet works, but red does not.)</a:t>
            </a:r>
          </a:p>
          <a:p>
            <a:r>
              <a:rPr lang="en-US" altLang="en-US" sz="2400"/>
              <a:t>Einstein used Planck’s equation to explain this puzzling effect:</a:t>
            </a:r>
          </a:p>
          <a:p>
            <a:pPr lvl="1"/>
            <a:r>
              <a:rPr lang="en-US" altLang="en-US" sz="2000"/>
              <a:t>Light consists of energy quanta (photons)!</a:t>
            </a:r>
          </a:p>
          <a:p>
            <a:pPr lvl="1"/>
            <a:r>
              <a:rPr lang="en-US" altLang="en-US" sz="2000"/>
              <a:t>A photon transfers energy to an electrons in the metal atom.</a:t>
            </a:r>
          </a:p>
          <a:p>
            <a:pPr lvl="1"/>
            <a:r>
              <a:rPr lang="en-US" altLang="en-US" sz="2000"/>
              <a:t>The metal absorbs ‘all or nothing’ depending on the wavelength (energy) of light.</a:t>
            </a:r>
          </a:p>
          <a:p>
            <a:pPr lvl="1"/>
            <a:r>
              <a:rPr lang="en-US" altLang="en-US" sz="2000"/>
              <a:t>The intensity of light does not matter;  only the wavelength (color) matters.</a:t>
            </a:r>
          </a:p>
          <a:p>
            <a:endParaRPr lang="en-US" altLang="en-US" sz="2400"/>
          </a:p>
          <a:p>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8675">
                                            <p:txEl>
                                              <p:pRg st="0" end="0"/>
                                            </p:txEl>
                                          </p:spTgt>
                                        </p:tgtEl>
                                        <p:attrNameLst>
                                          <p:attrName>ppt_x</p:attrName>
                                        </p:attrNameLst>
                                      </p:cBhvr>
                                    </p:anim>
                                    <p:anim from="0" to="-1.0" calcmode="lin" valueType="num">
                                      <p:cBhvr>
                                        <p:cTn id="8" dur="200" decel="50000" autoRev="1" fill="hold">
                                          <p:stCondLst>
                                            <p:cond delay="600"/>
                                          </p:stCondLst>
                                        </p:cTn>
                                        <p:tgtEl>
                                          <p:spTgt spid="28675">
                                            <p:txEl>
                                              <p:pRg st="0" end="0"/>
                                            </p:txEl>
                                          </p:spTgt>
                                        </p:tgtEl>
                                        <p:attrNameLst>
                                          <p:attrName>xshear</p:attrName>
                                        </p:attrNameLst>
                                      </p:cBhvr>
                                    </p:anim>
                                    <p:animScale>
                                      <p:cBhvr>
                                        <p:cTn id="9" dur="200" decel="100000" autoRev="1" fill="hold">
                                          <p:stCondLst>
                                            <p:cond delay="600"/>
                                          </p:stCondLst>
                                        </p:cTn>
                                        <p:tgtEl>
                                          <p:spTgt spid="28675">
                                            <p:txEl>
                                              <p:pRg st="0" end="0"/>
                                            </p:txEl>
                                          </p:spTgt>
                                        </p:tgtEl>
                                      </p:cBhvr>
                                      <p:from x="100000" y="100000"/>
                                      <p:to x="80000" y="100000"/>
                                    </p:animScale>
                                    <p:anim by="(#ppt_h/3+#ppt_w*0.1)" calcmode="lin" valueType="num">
                                      <p:cBhvr additive="sum">
                                        <p:cTn id="10" dur="200" decel="100000" autoRev="1" fill="hold">
                                          <p:stCondLst>
                                            <p:cond delay="600"/>
                                          </p:stCondLst>
                                        </p:cTn>
                                        <p:tgtEl>
                                          <p:spTgt spid="28675">
                                            <p:txEl>
                                              <p:pRg st="0" end="0"/>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28675">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8675">
                                            <p:txEl>
                                              <p:pRg st="1" end="1"/>
                                            </p:txEl>
                                          </p:spTgt>
                                        </p:tgtEl>
                                        <p:attrNameLst>
                                          <p:attrName>ppt_x</p:attrName>
                                        </p:attrNameLst>
                                      </p:cBhvr>
                                    </p:anim>
                                    <p:anim from="0" to="-1.0" calcmode="lin" valueType="num">
                                      <p:cBhvr>
                                        <p:cTn id="16" dur="200" decel="50000" autoRev="1" fill="hold">
                                          <p:stCondLst>
                                            <p:cond delay="600"/>
                                          </p:stCondLst>
                                        </p:cTn>
                                        <p:tgtEl>
                                          <p:spTgt spid="28675">
                                            <p:txEl>
                                              <p:pRg st="1" end="1"/>
                                            </p:txEl>
                                          </p:spTgt>
                                        </p:tgtEl>
                                        <p:attrNameLst>
                                          <p:attrName>xshear</p:attrName>
                                        </p:attrNameLst>
                                      </p:cBhvr>
                                    </p:anim>
                                    <p:animScale>
                                      <p:cBhvr>
                                        <p:cTn id="17" dur="200" decel="100000" autoRev="1" fill="hold">
                                          <p:stCondLst>
                                            <p:cond delay="600"/>
                                          </p:stCondLst>
                                        </p:cTn>
                                        <p:tgtEl>
                                          <p:spTgt spid="28675">
                                            <p:txEl>
                                              <p:pRg st="1" end="1"/>
                                            </p:txEl>
                                          </p:spTgt>
                                        </p:tgtEl>
                                      </p:cBhvr>
                                      <p:from x="100000" y="100000"/>
                                      <p:to x="80000" y="100000"/>
                                    </p:animScale>
                                    <p:anim by="(#ppt_h/3+#ppt_w*0.1)" calcmode="lin" valueType="num">
                                      <p:cBhvr additive="sum">
                                        <p:cTn id="18" dur="200" decel="100000" autoRev="1" fill="hold">
                                          <p:stCondLst>
                                            <p:cond delay="600"/>
                                          </p:stCondLst>
                                        </p:cTn>
                                        <p:tgtEl>
                                          <p:spTgt spid="28675">
                                            <p:txEl>
                                              <p:pRg st="1" end="1"/>
                                            </p:txEl>
                                          </p:spTgt>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26" presetClass="entr" presetSubtype="0" fill="hold" nodeType="clickEffect">
                                  <p:stCondLst>
                                    <p:cond delay="0"/>
                                  </p:stCondLst>
                                  <p:childTnLst>
                                    <p:set>
                                      <p:cBhvr>
                                        <p:cTn id="22" dur="1" fill="hold">
                                          <p:stCondLst>
                                            <p:cond delay="0"/>
                                          </p:stCondLst>
                                        </p:cTn>
                                        <p:tgtEl>
                                          <p:spTgt spid="28675">
                                            <p:txEl>
                                              <p:pRg st="2" end="2"/>
                                            </p:txEl>
                                          </p:spTgt>
                                        </p:tgtEl>
                                        <p:attrNameLst>
                                          <p:attrName>style.visibility</p:attrName>
                                        </p:attrNameLst>
                                      </p:cBhvr>
                                      <p:to>
                                        <p:strVal val="visible"/>
                                      </p:to>
                                    </p:set>
                                    <p:animEffect transition="in" filter="wipe(down)">
                                      <p:cBhvr>
                                        <p:cTn id="23" dur="580">
                                          <p:stCondLst>
                                            <p:cond delay="0"/>
                                          </p:stCondLst>
                                        </p:cTn>
                                        <p:tgtEl>
                                          <p:spTgt spid="28675">
                                            <p:txEl>
                                              <p:pRg st="2" end="2"/>
                                            </p:txEl>
                                          </p:spTgt>
                                        </p:tgtEl>
                                      </p:cBhvr>
                                    </p:animEffect>
                                    <p:anim calcmode="lin" valueType="num">
                                      <p:cBhvr>
                                        <p:cTn id="24" dur="1822" tmFilter="0,0; 0.14,0.36; 0.43,0.73; 0.71,0.91; 1.0,1.0">
                                          <p:stCondLst>
                                            <p:cond delay="0"/>
                                          </p:stCondLst>
                                        </p:cTn>
                                        <p:tgtEl>
                                          <p:spTgt spid="28675">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8675">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8675">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8675">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8675">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8675">
                                            <p:txEl>
                                              <p:pRg st="2" end="2"/>
                                            </p:txEl>
                                          </p:spTgt>
                                        </p:tgtEl>
                                      </p:cBhvr>
                                      <p:to x="100000" y="60000"/>
                                    </p:animScale>
                                    <p:animScale>
                                      <p:cBhvr>
                                        <p:cTn id="30" dur="166" decel="50000">
                                          <p:stCondLst>
                                            <p:cond delay="676"/>
                                          </p:stCondLst>
                                        </p:cTn>
                                        <p:tgtEl>
                                          <p:spTgt spid="28675">
                                            <p:txEl>
                                              <p:pRg st="2" end="2"/>
                                            </p:txEl>
                                          </p:spTgt>
                                        </p:tgtEl>
                                      </p:cBhvr>
                                      <p:to x="100000" y="100000"/>
                                    </p:animScale>
                                    <p:animScale>
                                      <p:cBhvr>
                                        <p:cTn id="31" dur="26">
                                          <p:stCondLst>
                                            <p:cond delay="1312"/>
                                          </p:stCondLst>
                                        </p:cTn>
                                        <p:tgtEl>
                                          <p:spTgt spid="28675">
                                            <p:txEl>
                                              <p:pRg st="2" end="2"/>
                                            </p:txEl>
                                          </p:spTgt>
                                        </p:tgtEl>
                                      </p:cBhvr>
                                      <p:to x="100000" y="80000"/>
                                    </p:animScale>
                                    <p:animScale>
                                      <p:cBhvr>
                                        <p:cTn id="32" dur="166" decel="50000">
                                          <p:stCondLst>
                                            <p:cond delay="1338"/>
                                          </p:stCondLst>
                                        </p:cTn>
                                        <p:tgtEl>
                                          <p:spTgt spid="28675">
                                            <p:txEl>
                                              <p:pRg st="2" end="2"/>
                                            </p:txEl>
                                          </p:spTgt>
                                        </p:tgtEl>
                                      </p:cBhvr>
                                      <p:to x="100000" y="100000"/>
                                    </p:animScale>
                                    <p:animScale>
                                      <p:cBhvr>
                                        <p:cTn id="33" dur="26">
                                          <p:stCondLst>
                                            <p:cond delay="1642"/>
                                          </p:stCondLst>
                                        </p:cTn>
                                        <p:tgtEl>
                                          <p:spTgt spid="28675">
                                            <p:txEl>
                                              <p:pRg st="2" end="2"/>
                                            </p:txEl>
                                          </p:spTgt>
                                        </p:tgtEl>
                                      </p:cBhvr>
                                      <p:to x="100000" y="90000"/>
                                    </p:animScale>
                                    <p:animScale>
                                      <p:cBhvr>
                                        <p:cTn id="34" dur="166" decel="50000">
                                          <p:stCondLst>
                                            <p:cond delay="1668"/>
                                          </p:stCondLst>
                                        </p:cTn>
                                        <p:tgtEl>
                                          <p:spTgt spid="28675">
                                            <p:txEl>
                                              <p:pRg st="2" end="2"/>
                                            </p:txEl>
                                          </p:spTgt>
                                        </p:tgtEl>
                                      </p:cBhvr>
                                      <p:to x="100000" y="100000"/>
                                    </p:animScale>
                                    <p:animScale>
                                      <p:cBhvr>
                                        <p:cTn id="35" dur="26">
                                          <p:stCondLst>
                                            <p:cond delay="1808"/>
                                          </p:stCondLst>
                                        </p:cTn>
                                        <p:tgtEl>
                                          <p:spTgt spid="28675">
                                            <p:txEl>
                                              <p:pRg st="2" end="2"/>
                                            </p:txEl>
                                          </p:spTgt>
                                        </p:tgtEl>
                                      </p:cBhvr>
                                      <p:to x="100000" y="95000"/>
                                    </p:animScale>
                                    <p:animScale>
                                      <p:cBhvr>
                                        <p:cTn id="36" dur="166" decel="50000">
                                          <p:stCondLst>
                                            <p:cond delay="1834"/>
                                          </p:stCondLst>
                                        </p:cTn>
                                        <p:tgtEl>
                                          <p:spTgt spid="28675">
                                            <p:txEl>
                                              <p:pRg st="2" end="2"/>
                                            </p:txEl>
                                          </p:spTgt>
                                        </p:tgtEl>
                                      </p:cBhvr>
                                      <p:to x="100000" y="100000"/>
                                    </p:animScale>
                                  </p:childTnLst>
                                  <p:subTnLst>
                                    <p:audio>
                                      <p:cMediaNode>
                                        <p:cTn display="0" masterRel="sameClick">
                                          <p:stCondLst>
                                            <p:cond evt="begin" delay="0">
                                              <p:tn val="21"/>
                                            </p:cond>
                                          </p:stCondLst>
                                          <p:endCondLst>
                                            <p:cond evt="onStopAudio" delay="0">
                                              <p:tgtEl>
                                                <p:sldTgt/>
                                              </p:tgtEl>
                                            </p:cond>
                                          </p:endCondLst>
                                        </p:cTn>
                                        <p:tgtEl>
                                          <p:sndTgt r:embed="rId3" name="explode.wav"/>
                                        </p:tgtEl>
                                      </p:cMediaNode>
                                    </p:audio>
                                  </p:subTnLst>
                                </p:cTn>
                              </p:par>
                            </p:childTnLst>
                          </p:cTn>
                        </p:par>
                      </p:childTnLst>
                    </p:cTn>
                  </p:par>
                  <p:par>
                    <p:cTn id="37" fill="hold" nodeType="clickPar">
                      <p:stCondLst>
                        <p:cond delay="indefinite"/>
                      </p:stCondLst>
                      <p:childTnLst>
                        <p:par>
                          <p:cTn id="38" fill="hold" nodeType="withGroup">
                            <p:stCondLst>
                              <p:cond delay="0"/>
                            </p:stCondLst>
                            <p:childTnLst>
                              <p:par>
                                <p:cTn id="39" presetID="35" presetClass="entr" presetSubtype="0" fill="hold" nodeType="clickEffect">
                                  <p:stCondLst>
                                    <p:cond delay="0"/>
                                  </p:stCondLst>
                                  <p:childTnLst>
                                    <p:set>
                                      <p:cBhvr>
                                        <p:cTn id="40" dur="1" fill="hold">
                                          <p:stCondLst>
                                            <p:cond delay="0"/>
                                          </p:stCondLst>
                                        </p:cTn>
                                        <p:tgtEl>
                                          <p:spTgt spid="28675">
                                            <p:txEl>
                                              <p:pRg st="3" end="3"/>
                                            </p:txEl>
                                          </p:spTgt>
                                        </p:tgtEl>
                                        <p:attrNameLst>
                                          <p:attrName>style.visibility</p:attrName>
                                        </p:attrNameLst>
                                      </p:cBhvr>
                                      <p:to>
                                        <p:strVal val="visible"/>
                                      </p:to>
                                    </p:set>
                                    <p:animEffect transition="in" filter="fade">
                                      <p:cBhvr>
                                        <p:cTn id="41" dur="2000"/>
                                        <p:tgtEl>
                                          <p:spTgt spid="28675">
                                            <p:txEl>
                                              <p:pRg st="3" end="3"/>
                                            </p:txEl>
                                          </p:spTgt>
                                        </p:tgtEl>
                                      </p:cBhvr>
                                    </p:animEffect>
                                    <p:anim calcmode="lin" valueType="num">
                                      <p:cBhvr>
                                        <p:cTn id="42" dur="2000" fill="hold"/>
                                        <p:tgtEl>
                                          <p:spTgt spid="28675">
                                            <p:txEl>
                                              <p:pRg st="3" end="3"/>
                                            </p:txEl>
                                          </p:spTgt>
                                        </p:tgtEl>
                                        <p:attrNameLst>
                                          <p:attrName>style.rotation</p:attrName>
                                        </p:attrNameLst>
                                      </p:cBhvr>
                                      <p:tavLst>
                                        <p:tav tm="0">
                                          <p:val>
                                            <p:fltVal val="720"/>
                                          </p:val>
                                        </p:tav>
                                        <p:tav tm="100000">
                                          <p:val>
                                            <p:fltVal val="0"/>
                                          </p:val>
                                        </p:tav>
                                      </p:tavLst>
                                    </p:anim>
                                    <p:anim calcmode="lin" valueType="num">
                                      <p:cBhvr>
                                        <p:cTn id="43" dur="2000" fill="hold"/>
                                        <p:tgtEl>
                                          <p:spTgt spid="28675">
                                            <p:txEl>
                                              <p:pRg st="3" end="3"/>
                                            </p:txEl>
                                          </p:spTgt>
                                        </p:tgtEl>
                                        <p:attrNameLst>
                                          <p:attrName>ppt_h</p:attrName>
                                        </p:attrNameLst>
                                      </p:cBhvr>
                                      <p:tavLst>
                                        <p:tav tm="0">
                                          <p:val>
                                            <p:fltVal val="0"/>
                                          </p:val>
                                        </p:tav>
                                        <p:tav tm="100000">
                                          <p:val>
                                            <p:strVal val="#ppt_h"/>
                                          </p:val>
                                        </p:tav>
                                      </p:tavLst>
                                    </p:anim>
                                    <p:anim calcmode="lin" valueType="num">
                                      <p:cBhvr>
                                        <p:cTn id="44" dur="2000" fill="hold"/>
                                        <p:tgtEl>
                                          <p:spTgt spid="28675">
                                            <p:txEl>
                                              <p:pRg st="3" end="3"/>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39"/>
                                            </p:cond>
                                          </p:stCondLst>
                                          <p:endCondLst>
                                            <p:cond evt="onStopAudio" delay="0">
                                              <p:tgtEl>
                                                <p:sldTgt/>
                                              </p:tgtEl>
                                            </p:cond>
                                          </p:endCondLst>
                                        </p:cTn>
                                        <p:tgtEl>
                                          <p:sndTgt r:embed="rId4" name="suction.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35" presetClass="entr" presetSubtype="0" fill="hold" nodeType="clickEffect">
                                  <p:stCondLst>
                                    <p:cond delay="0"/>
                                  </p:stCondLst>
                                  <p:childTnLst>
                                    <p:set>
                                      <p:cBhvr>
                                        <p:cTn id="48" dur="1" fill="hold">
                                          <p:stCondLst>
                                            <p:cond delay="0"/>
                                          </p:stCondLst>
                                        </p:cTn>
                                        <p:tgtEl>
                                          <p:spTgt spid="28675">
                                            <p:txEl>
                                              <p:pRg st="4" end="4"/>
                                            </p:txEl>
                                          </p:spTgt>
                                        </p:tgtEl>
                                        <p:attrNameLst>
                                          <p:attrName>style.visibility</p:attrName>
                                        </p:attrNameLst>
                                      </p:cBhvr>
                                      <p:to>
                                        <p:strVal val="visible"/>
                                      </p:to>
                                    </p:set>
                                    <p:animEffect transition="in" filter="fade">
                                      <p:cBhvr>
                                        <p:cTn id="49" dur="2000"/>
                                        <p:tgtEl>
                                          <p:spTgt spid="28675">
                                            <p:txEl>
                                              <p:pRg st="4" end="4"/>
                                            </p:txEl>
                                          </p:spTgt>
                                        </p:tgtEl>
                                      </p:cBhvr>
                                    </p:animEffect>
                                    <p:anim calcmode="lin" valueType="num">
                                      <p:cBhvr>
                                        <p:cTn id="50" dur="2000" fill="hold"/>
                                        <p:tgtEl>
                                          <p:spTgt spid="28675">
                                            <p:txEl>
                                              <p:pRg st="4" end="4"/>
                                            </p:txEl>
                                          </p:spTgt>
                                        </p:tgtEl>
                                        <p:attrNameLst>
                                          <p:attrName>style.rotation</p:attrName>
                                        </p:attrNameLst>
                                      </p:cBhvr>
                                      <p:tavLst>
                                        <p:tav tm="0">
                                          <p:val>
                                            <p:fltVal val="720"/>
                                          </p:val>
                                        </p:tav>
                                        <p:tav tm="100000">
                                          <p:val>
                                            <p:fltVal val="0"/>
                                          </p:val>
                                        </p:tav>
                                      </p:tavLst>
                                    </p:anim>
                                    <p:anim calcmode="lin" valueType="num">
                                      <p:cBhvr>
                                        <p:cTn id="51" dur="2000" fill="hold"/>
                                        <p:tgtEl>
                                          <p:spTgt spid="28675">
                                            <p:txEl>
                                              <p:pRg st="4" end="4"/>
                                            </p:txEl>
                                          </p:spTgt>
                                        </p:tgtEl>
                                        <p:attrNameLst>
                                          <p:attrName>ppt_h</p:attrName>
                                        </p:attrNameLst>
                                      </p:cBhvr>
                                      <p:tavLst>
                                        <p:tav tm="0">
                                          <p:val>
                                            <p:fltVal val="0"/>
                                          </p:val>
                                        </p:tav>
                                        <p:tav tm="100000">
                                          <p:val>
                                            <p:strVal val="#ppt_h"/>
                                          </p:val>
                                        </p:tav>
                                      </p:tavLst>
                                    </p:anim>
                                    <p:anim calcmode="lin" valueType="num">
                                      <p:cBhvr>
                                        <p:cTn id="52" dur="2000" fill="hold"/>
                                        <p:tgtEl>
                                          <p:spTgt spid="28675">
                                            <p:txEl>
                                              <p:pRg st="4" end="4"/>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47"/>
                                            </p:cond>
                                          </p:stCondLst>
                                          <p:endCondLst>
                                            <p:cond evt="onStopAudio" delay="0">
                                              <p:tgtEl>
                                                <p:sldTgt/>
                                              </p:tgtEl>
                                            </p:cond>
                                          </p:endCondLst>
                                        </p:cTn>
                                        <p:tgtEl>
                                          <p:sndTgt r:embed="rId5" name="push.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35" presetClass="entr" presetSubtype="0" fill="hold" nodeType="clickEffect">
                                  <p:stCondLst>
                                    <p:cond delay="0"/>
                                  </p:stCondLst>
                                  <p:childTnLst>
                                    <p:set>
                                      <p:cBhvr>
                                        <p:cTn id="56" dur="1" fill="hold">
                                          <p:stCondLst>
                                            <p:cond delay="0"/>
                                          </p:stCondLst>
                                        </p:cTn>
                                        <p:tgtEl>
                                          <p:spTgt spid="28675">
                                            <p:txEl>
                                              <p:pRg st="5" end="5"/>
                                            </p:txEl>
                                          </p:spTgt>
                                        </p:tgtEl>
                                        <p:attrNameLst>
                                          <p:attrName>style.visibility</p:attrName>
                                        </p:attrNameLst>
                                      </p:cBhvr>
                                      <p:to>
                                        <p:strVal val="visible"/>
                                      </p:to>
                                    </p:set>
                                    <p:animEffect transition="in" filter="fade">
                                      <p:cBhvr>
                                        <p:cTn id="57" dur="2000"/>
                                        <p:tgtEl>
                                          <p:spTgt spid="28675">
                                            <p:txEl>
                                              <p:pRg st="5" end="5"/>
                                            </p:txEl>
                                          </p:spTgt>
                                        </p:tgtEl>
                                      </p:cBhvr>
                                    </p:animEffect>
                                    <p:anim calcmode="lin" valueType="num">
                                      <p:cBhvr>
                                        <p:cTn id="58" dur="2000" fill="hold"/>
                                        <p:tgtEl>
                                          <p:spTgt spid="28675">
                                            <p:txEl>
                                              <p:pRg st="5" end="5"/>
                                            </p:txEl>
                                          </p:spTgt>
                                        </p:tgtEl>
                                        <p:attrNameLst>
                                          <p:attrName>style.rotation</p:attrName>
                                        </p:attrNameLst>
                                      </p:cBhvr>
                                      <p:tavLst>
                                        <p:tav tm="0">
                                          <p:val>
                                            <p:fltVal val="720"/>
                                          </p:val>
                                        </p:tav>
                                        <p:tav tm="100000">
                                          <p:val>
                                            <p:fltVal val="0"/>
                                          </p:val>
                                        </p:tav>
                                      </p:tavLst>
                                    </p:anim>
                                    <p:anim calcmode="lin" valueType="num">
                                      <p:cBhvr>
                                        <p:cTn id="59" dur="2000" fill="hold"/>
                                        <p:tgtEl>
                                          <p:spTgt spid="28675">
                                            <p:txEl>
                                              <p:pRg st="5" end="5"/>
                                            </p:txEl>
                                          </p:spTgt>
                                        </p:tgtEl>
                                        <p:attrNameLst>
                                          <p:attrName>ppt_h</p:attrName>
                                        </p:attrNameLst>
                                      </p:cBhvr>
                                      <p:tavLst>
                                        <p:tav tm="0">
                                          <p:val>
                                            <p:fltVal val="0"/>
                                          </p:val>
                                        </p:tav>
                                        <p:tav tm="100000">
                                          <p:val>
                                            <p:strVal val="#ppt_h"/>
                                          </p:val>
                                        </p:tav>
                                      </p:tavLst>
                                    </p:anim>
                                    <p:anim calcmode="lin" valueType="num">
                                      <p:cBhvr>
                                        <p:cTn id="60" dur="2000" fill="hold"/>
                                        <p:tgtEl>
                                          <p:spTgt spid="28675">
                                            <p:txEl>
                                              <p:pRg st="5" end="5"/>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55"/>
                                            </p:cond>
                                          </p:stCondLst>
                                          <p:endCondLst>
                                            <p:cond evt="onStopAudio" delay="0">
                                              <p:tgtEl>
                                                <p:sldTgt/>
                                              </p:tgtEl>
                                            </p:cond>
                                          </p:endCondLst>
                                        </p:cTn>
                                        <p:tgtEl>
                                          <p:sndTgt r:embed="rId4" name="suction.wav"/>
                                        </p:tgtEl>
                                      </p:cMediaNode>
                                    </p:audio>
                                  </p:subTnLst>
                                </p:cTn>
                              </p:par>
                            </p:childTnLst>
                          </p:cTn>
                        </p:par>
                      </p:childTnLst>
                    </p:cTn>
                  </p:par>
                  <p:par>
                    <p:cTn id="61" fill="hold" nodeType="clickPar">
                      <p:stCondLst>
                        <p:cond delay="indefinite"/>
                      </p:stCondLst>
                      <p:childTnLst>
                        <p:par>
                          <p:cTn id="62" fill="hold" nodeType="withGroup">
                            <p:stCondLst>
                              <p:cond delay="0"/>
                            </p:stCondLst>
                            <p:childTnLst>
                              <p:par>
                                <p:cTn id="63" presetID="15" presetClass="entr" presetSubtype="0" fill="hold" nodeType="clickEffect">
                                  <p:stCondLst>
                                    <p:cond delay="0"/>
                                  </p:stCondLst>
                                  <p:childTnLst>
                                    <p:set>
                                      <p:cBhvr>
                                        <p:cTn id="64" dur="1" fill="hold">
                                          <p:stCondLst>
                                            <p:cond delay="0"/>
                                          </p:stCondLst>
                                        </p:cTn>
                                        <p:tgtEl>
                                          <p:spTgt spid="28675">
                                            <p:txEl>
                                              <p:pRg st="6" end="6"/>
                                            </p:txEl>
                                          </p:spTgt>
                                        </p:tgtEl>
                                        <p:attrNameLst>
                                          <p:attrName>style.visibility</p:attrName>
                                        </p:attrNameLst>
                                      </p:cBhvr>
                                      <p:to>
                                        <p:strVal val="visible"/>
                                      </p:to>
                                    </p:set>
                                    <p:anim calcmode="lin" valueType="num">
                                      <p:cBhvr>
                                        <p:cTn id="65" dur="1000" fill="hold"/>
                                        <p:tgtEl>
                                          <p:spTgt spid="28675">
                                            <p:txEl>
                                              <p:pRg st="6" end="6"/>
                                            </p:txEl>
                                          </p:spTgt>
                                        </p:tgtEl>
                                        <p:attrNameLst>
                                          <p:attrName>ppt_w</p:attrName>
                                        </p:attrNameLst>
                                      </p:cBhvr>
                                      <p:tavLst>
                                        <p:tav tm="0">
                                          <p:val>
                                            <p:fltVal val="0"/>
                                          </p:val>
                                        </p:tav>
                                        <p:tav tm="100000">
                                          <p:val>
                                            <p:strVal val="#ppt_w"/>
                                          </p:val>
                                        </p:tav>
                                      </p:tavLst>
                                    </p:anim>
                                    <p:anim calcmode="lin" valueType="num">
                                      <p:cBhvr>
                                        <p:cTn id="66" dur="1000" fill="hold"/>
                                        <p:tgtEl>
                                          <p:spTgt spid="28675">
                                            <p:txEl>
                                              <p:pRg st="6" end="6"/>
                                            </p:txEl>
                                          </p:spTgt>
                                        </p:tgtEl>
                                        <p:attrNameLst>
                                          <p:attrName>ppt_h</p:attrName>
                                        </p:attrNameLst>
                                      </p:cBhvr>
                                      <p:tavLst>
                                        <p:tav tm="0">
                                          <p:val>
                                            <p:fltVal val="0"/>
                                          </p:val>
                                        </p:tav>
                                        <p:tav tm="100000">
                                          <p:val>
                                            <p:strVal val="#ppt_h"/>
                                          </p:val>
                                        </p:tav>
                                      </p:tavLst>
                                    </p:anim>
                                    <p:anim calcmode="lin" valueType="num">
                                      <p:cBhvr>
                                        <p:cTn id="67" dur="1000" fill="hold"/>
                                        <p:tgtEl>
                                          <p:spTgt spid="28675">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68" dur="1000" fill="hold"/>
                                        <p:tgtEl>
                                          <p:spTgt spid="28675">
                                            <p:txEl>
                                              <p:pRg st="6" end="6"/>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63"/>
                                            </p:cond>
                                          </p:stCondLst>
                                          <p:endCondLst>
                                            <p:cond evt="onStopAudio" delay="0">
                                              <p:tgtEl>
                                                <p:sldTgt/>
                                              </p:tgtEl>
                                            </p:cond>
                                          </p:endCondLst>
                                        </p:cTn>
                                        <p:tgtEl>
                                          <p:sndTgt r:embed="rId5" name="pu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609600"/>
            <a:ext cx="7772400" cy="762000"/>
          </a:xfrm>
        </p:spPr>
        <p:txBody>
          <a:bodyPr/>
          <a:lstStyle/>
          <a:p>
            <a:r>
              <a:rPr lang="en-US" altLang="en-US" sz="3200"/>
              <a:t>4-2  Quantum Theory (cont’d)</a:t>
            </a:r>
          </a:p>
        </p:txBody>
      </p:sp>
      <p:sp>
        <p:nvSpPr>
          <p:cNvPr id="37891" name="Rectangle 3"/>
          <p:cNvSpPr>
            <a:spLocks noGrp="1" noChangeArrowheads="1"/>
          </p:cNvSpPr>
          <p:nvPr>
            <p:ph type="body" idx="1"/>
          </p:nvPr>
        </p:nvSpPr>
        <p:spPr/>
        <p:txBody>
          <a:bodyPr/>
          <a:lstStyle/>
          <a:p>
            <a:r>
              <a:rPr lang="en-US" altLang="en-US" sz="2400" b="1">
                <a:solidFill>
                  <a:srgbClr val="FFFF00"/>
                </a:solidFill>
              </a:rPr>
              <a:t>Compton Effect:</a:t>
            </a:r>
            <a:r>
              <a:rPr lang="en-US" altLang="en-US" sz="2400"/>
              <a:t>  A photon of light can hit an electron, causing a change in motion of each.</a:t>
            </a:r>
          </a:p>
          <a:p>
            <a:pPr lvl="1"/>
            <a:r>
              <a:rPr lang="en-US" altLang="en-US" sz="2000"/>
              <a:t>Similar to billiard balls colliding.</a:t>
            </a:r>
          </a:p>
          <a:p>
            <a:pPr lvl="1"/>
            <a:r>
              <a:rPr lang="en-US" altLang="en-US" sz="2000"/>
              <a:t>This effect clearly showed the </a:t>
            </a:r>
            <a:r>
              <a:rPr lang="en-US" altLang="en-US" sz="2000">
                <a:solidFill>
                  <a:srgbClr val="FFFF00"/>
                </a:solidFill>
              </a:rPr>
              <a:t>double nature of radiant energy</a:t>
            </a:r>
            <a:r>
              <a:rPr lang="en-US" altLang="en-US" sz="2000"/>
              <a:t>.</a:t>
            </a:r>
          </a:p>
          <a:p>
            <a:pPr lvl="1"/>
            <a:r>
              <a:rPr lang="en-US" altLang="en-US" sz="2000"/>
              <a:t>Light has properties of BOTH waves and particles (</a:t>
            </a:r>
            <a:r>
              <a:rPr lang="en-US" altLang="en-US" sz="2000" i="1">
                <a:solidFill>
                  <a:srgbClr val="FFFF00"/>
                </a:solidFill>
              </a:rPr>
              <a:t>duality</a:t>
            </a:r>
            <a:r>
              <a:rPr lang="en-US" altLang="en-US" sz="2000"/>
              <a:t>).</a:t>
            </a:r>
          </a:p>
          <a:p>
            <a:r>
              <a:rPr lang="en-US" altLang="en-US" sz="2400"/>
              <a:t>So what?  Let’s see how these experiments and ideas improved our understanding of the atom.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wipe(down)">
                                      <p:cBhvr>
                                        <p:cTn id="7" dur="580">
                                          <p:stCondLst>
                                            <p:cond delay="0"/>
                                          </p:stCondLst>
                                        </p:cTn>
                                        <p:tgtEl>
                                          <p:spTgt spid="37891">
                                            <p:txEl>
                                              <p:pRg st="0" end="0"/>
                                            </p:txEl>
                                          </p:spTgt>
                                        </p:tgtEl>
                                      </p:cBhvr>
                                    </p:animEffect>
                                    <p:anim calcmode="lin" valueType="num">
                                      <p:cBhvr>
                                        <p:cTn id="8" dur="1822" tmFilter="0,0; 0.14,0.36; 0.43,0.73; 0.71,0.91; 1.0,1.0">
                                          <p:stCondLst>
                                            <p:cond delay="0"/>
                                          </p:stCondLst>
                                        </p:cTn>
                                        <p:tgtEl>
                                          <p:spTgt spid="37891">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7891">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7891">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7891">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7891">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7891">
                                            <p:txEl>
                                              <p:pRg st="0" end="0"/>
                                            </p:txEl>
                                          </p:spTgt>
                                        </p:tgtEl>
                                      </p:cBhvr>
                                      <p:to x="100000" y="60000"/>
                                    </p:animScale>
                                    <p:animScale>
                                      <p:cBhvr>
                                        <p:cTn id="14" dur="166" decel="50000">
                                          <p:stCondLst>
                                            <p:cond delay="676"/>
                                          </p:stCondLst>
                                        </p:cTn>
                                        <p:tgtEl>
                                          <p:spTgt spid="37891">
                                            <p:txEl>
                                              <p:pRg st="0" end="0"/>
                                            </p:txEl>
                                          </p:spTgt>
                                        </p:tgtEl>
                                      </p:cBhvr>
                                      <p:to x="100000" y="100000"/>
                                    </p:animScale>
                                    <p:animScale>
                                      <p:cBhvr>
                                        <p:cTn id="15" dur="26">
                                          <p:stCondLst>
                                            <p:cond delay="1312"/>
                                          </p:stCondLst>
                                        </p:cTn>
                                        <p:tgtEl>
                                          <p:spTgt spid="37891">
                                            <p:txEl>
                                              <p:pRg st="0" end="0"/>
                                            </p:txEl>
                                          </p:spTgt>
                                        </p:tgtEl>
                                      </p:cBhvr>
                                      <p:to x="100000" y="80000"/>
                                    </p:animScale>
                                    <p:animScale>
                                      <p:cBhvr>
                                        <p:cTn id="16" dur="166" decel="50000">
                                          <p:stCondLst>
                                            <p:cond delay="1338"/>
                                          </p:stCondLst>
                                        </p:cTn>
                                        <p:tgtEl>
                                          <p:spTgt spid="37891">
                                            <p:txEl>
                                              <p:pRg st="0" end="0"/>
                                            </p:txEl>
                                          </p:spTgt>
                                        </p:tgtEl>
                                      </p:cBhvr>
                                      <p:to x="100000" y="100000"/>
                                    </p:animScale>
                                    <p:animScale>
                                      <p:cBhvr>
                                        <p:cTn id="17" dur="26">
                                          <p:stCondLst>
                                            <p:cond delay="1642"/>
                                          </p:stCondLst>
                                        </p:cTn>
                                        <p:tgtEl>
                                          <p:spTgt spid="37891">
                                            <p:txEl>
                                              <p:pRg st="0" end="0"/>
                                            </p:txEl>
                                          </p:spTgt>
                                        </p:tgtEl>
                                      </p:cBhvr>
                                      <p:to x="100000" y="90000"/>
                                    </p:animScale>
                                    <p:animScale>
                                      <p:cBhvr>
                                        <p:cTn id="18" dur="166" decel="50000">
                                          <p:stCondLst>
                                            <p:cond delay="1668"/>
                                          </p:stCondLst>
                                        </p:cTn>
                                        <p:tgtEl>
                                          <p:spTgt spid="37891">
                                            <p:txEl>
                                              <p:pRg st="0" end="0"/>
                                            </p:txEl>
                                          </p:spTgt>
                                        </p:tgtEl>
                                      </p:cBhvr>
                                      <p:to x="100000" y="100000"/>
                                    </p:animScale>
                                    <p:animScale>
                                      <p:cBhvr>
                                        <p:cTn id="19" dur="26">
                                          <p:stCondLst>
                                            <p:cond delay="1808"/>
                                          </p:stCondLst>
                                        </p:cTn>
                                        <p:tgtEl>
                                          <p:spTgt spid="37891">
                                            <p:txEl>
                                              <p:pRg st="0" end="0"/>
                                            </p:txEl>
                                          </p:spTgt>
                                        </p:tgtEl>
                                      </p:cBhvr>
                                      <p:to x="100000" y="95000"/>
                                    </p:animScale>
                                    <p:animScale>
                                      <p:cBhvr>
                                        <p:cTn id="20" dur="166" decel="50000">
                                          <p:stCondLst>
                                            <p:cond delay="1834"/>
                                          </p:stCondLst>
                                        </p:cTn>
                                        <p:tgtEl>
                                          <p:spTgt spid="37891">
                                            <p:txEl>
                                              <p:pRg st="0" end="0"/>
                                            </p:txEl>
                                          </p:spTgt>
                                        </p:tgtEl>
                                      </p:cBhvr>
                                      <p:to x="100000" y="100000"/>
                                    </p:animScale>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37891">
                                            <p:txEl>
                                              <p:pRg st="1" end="1"/>
                                            </p:txEl>
                                          </p:spTgt>
                                        </p:tgtEl>
                                        <p:attrNameLst>
                                          <p:attrName>style.visibility</p:attrName>
                                        </p:attrNameLst>
                                      </p:cBhvr>
                                      <p:to>
                                        <p:strVal val="visible"/>
                                      </p:to>
                                    </p:set>
                                    <p:animEffect transition="in" filter="wipe(down)">
                                      <p:cBhvr>
                                        <p:cTn id="25" dur="580">
                                          <p:stCondLst>
                                            <p:cond delay="0"/>
                                          </p:stCondLst>
                                        </p:cTn>
                                        <p:tgtEl>
                                          <p:spTgt spid="37891">
                                            <p:txEl>
                                              <p:pRg st="1" end="1"/>
                                            </p:txEl>
                                          </p:spTgt>
                                        </p:tgtEl>
                                      </p:cBhvr>
                                    </p:animEffect>
                                    <p:anim calcmode="lin" valueType="num">
                                      <p:cBhvr>
                                        <p:cTn id="26" dur="1822" tmFilter="0,0; 0.14,0.36; 0.43,0.73; 0.71,0.91; 1.0,1.0">
                                          <p:stCondLst>
                                            <p:cond delay="0"/>
                                          </p:stCondLst>
                                        </p:cTn>
                                        <p:tgtEl>
                                          <p:spTgt spid="37891">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7891">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7891">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7891">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7891">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7891">
                                            <p:txEl>
                                              <p:pRg st="1" end="1"/>
                                            </p:txEl>
                                          </p:spTgt>
                                        </p:tgtEl>
                                      </p:cBhvr>
                                      <p:to x="100000" y="60000"/>
                                    </p:animScale>
                                    <p:animScale>
                                      <p:cBhvr>
                                        <p:cTn id="32" dur="166" decel="50000">
                                          <p:stCondLst>
                                            <p:cond delay="676"/>
                                          </p:stCondLst>
                                        </p:cTn>
                                        <p:tgtEl>
                                          <p:spTgt spid="37891">
                                            <p:txEl>
                                              <p:pRg st="1" end="1"/>
                                            </p:txEl>
                                          </p:spTgt>
                                        </p:tgtEl>
                                      </p:cBhvr>
                                      <p:to x="100000" y="100000"/>
                                    </p:animScale>
                                    <p:animScale>
                                      <p:cBhvr>
                                        <p:cTn id="33" dur="26">
                                          <p:stCondLst>
                                            <p:cond delay="1312"/>
                                          </p:stCondLst>
                                        </p:cTn>
                                        <p:tgtEl>
                                          <p:spTgt spid="37891">
                                            <p:txEl>
                                              <p:pRg st="1" end="1"/>
                                            </p:txEl>
                                          </p:spTgt>
                                        </p:tgtEl>
                                      </p:cBhvr>
                                      <p:to x="100000" y="80000"/>
                                    </p:animScale>
                                    <p:animScale>
                                      <p:cBhvr>
                                        <p:cTn id="34" dur="166" decel="50000">
                                          <p:stCondLst>
                                            <p:cond delay="1338"/>
                                          </p:stCondLst>
                                        </p:cTn>
                                        <p:tgtEl>
                                          <p:spTgt spid="37891">
                                            <p:txEl>
                                              <p:pRg st="1" end="1"/>
                                            </p:txEl>
                                          </p:spTgt>
                                        </p:tgtEl>
                                      </p:cBhvr>
                                      <p:to x="100000" y="100000"/>
                                    </p:animScale>
                                    <p:animScale>
                                      <p:cBhvr>
                                        <p:cTn id="35" dur="26">
                                          <p:stCondLst>
                                            <p:cond delay="1642"/>
                                          </p:stCondLst>
                                        </p:cTn>
                                        <p:tgtEl>
                                          <p:spTgt spid="37891">
                                            <p:txEl>
                                              <p:pRg st="1" end="1"/>
                                            </p:txEl>
                                          </p:spTgt>
                                        </p:tgtEl>
                                      </p:cBhvr>
                                      <p:to x="100000" y="90000"/>
                                    </p:animScale>
                                    <p:animScale>
                                      <p:cBhvr>
                                        <p:cTn id="36" dur="166" decel="50000">
                                          <p:stCondLst>
                                            <p:cond delay="1668"/>
                                          </p:stCondLst>
                                        </p:cTn>
                                        <p:tgtEl>
                                          <p:spTgt spid="37891">
                                            <p:txEl>
                                              <p:pRg st="1" end="1"/>
                                            </p:txEl>
                                          </p:spTgt>
                                        </p:tgtEl>
                                      </p:cBhvr>
                                      <p:to x="100000" y="100000"/>
                                    </p:animScale>
                                    <p:animScale>
                                      <p:cBhvr>
                                        <p:cTn id="37" dur="26">
                                          <p:stCondLst>
                                            <p:cond delay="1808"/>
                                          </p:stCondLst>
                                        </p:cTn>
                                        <p:tgtEl>
                                          <p:spTgt spid="37891">
                                            <p:txEl>
                                              <p:pRg st="1" end="1"/>
                                            </p:txEl>
                                          </p:spTgt>
                                        </p:tgtEl>
                                      </p:cBhvr>
                                      <p:to x="100000" y="95000"/>
                                    </p:animScale>
                                    <p:animScale>
                                      <p:cBhvr>
                                        <p:cTn id="38" dur="166" decel="50000">
                                          <p:stCondLst>
                                            <p:cond delay="1834"/>
                                          </p:stCondLst>
                                        </p:cTn>
                                        <p:tgtEl>
                                          <p:spTgt spid="37891">
                                            <p:txEl>
                                              <p:pRg st="1" end="1"/>
                                            </p:txEl>
                                          </p:spTgt>
                                        </p:tgtEl>
                                      </p:cBhvr>
                                      <p:to x="100000" y="100000"/>
                                    </p:animScale>
                                  </p:childTnLst>
                                  <p:subTnLst>
                                    <p:audio>
                                      <p:cMediaNode>
                                        <p:cTn display="0" masterRel="sameClick">
                                          <p:stCondLst>
                                            <p:cond evt="begin" delay="0">
                                              <p:tn val="23"/>
                                            </p:cond>
                                          </p:stCondLst>
                                          <p:endCondLst>
                                            <p:cond evt="onStopAudio" delay="0">
                                              <p:tgtEl>
                                                <p:sldTgt/>
                                              </p:tgtEl>
                                            </p:cond>
                                          </p:endCondLst>
                                        </p:cTn>
                                        <p:tgtEl>
                                          <p:sndTgt r:embed="rId3" name="bomb.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34" presetClass="entr" presetSubtype="0" fill="hold" nodeType="clickEffect">
                                  <p:stCondLst>
                                    <p:cond delay="0"/>
                                  </p:stCondLst>
                                  <p:childTnLst>
                                    <p:set>
                                      <p:cBhvr>
                                        <p:cTn id="42" dur="1" fill="hold">
                                          <p:stCondLst>
                                            <p:cond delay="0"/>
                                          </p:stCondLst>
                                        </p:cTn>
                                        <p:tgtEl>
                                          <p:spTgt spid="37891">
                                            <p:txEl>
                                              <p:pRg st="2" end="2"/>
                                            </p:txEl>
                                          </p:spTgt>
                                        </p:tgtEl>
                                        <p:attrNameLst>
                                          <p:attrName>style.visibility</p:attrName>
                                        </p:attrNameLst>
                                      </p:cBhvr>
                                      <p:to>
                                        <p:strVal val="visible"/>
                                      </p:to>
                                    </p:set>
                                    <p:anim from="(-#ppt_w/2)" to="(#ppt_x)" calcmode="lin" valueType="num">
                                      <p:cBhvr>
                                        <p:cTn id="43" dur="600" fill="hold">
                                          <p:stCondLst>
                                            <p:cond delay="0"/>
                                          </p:stCondLst>
                                        </p:cTn>
                                        <p:tgtEl>
                                          <p:spTgt spid="37891">
                                            <p:txEl>
                                              <p:pRg st="2" end="2"/>
                                            </p:txEl>
                                          </p:spTgt>
                                        </p:tgtEl>
                                        <p:attrNameLst>
                                          <p:attrName>ppt_x</p:attrName>
                                        </p:attrNameLst>
                                      </p:cBhvr>
                                    </p:anim>
                                    <p:anim from="0" to="-1.0" calcmode="lin" valueType="num">
                                      <p:cBhvr>
                                        <p:cTn id="44" dur="200" decel="50000" autoRev="1" fill="hold">
                                          <p:stCondLst>
                                            <p:cond delay="600"/>
                                          </p:stCondLst>
                                        </p:cTn>
                                        <p:tgtEl>
                                          <p:spTgt spid="37891">
                                            <p:txEl>
                                              <p:pRg st="2" end="2"/>
                                            </p:txEl>
                                          </p:spTgt>
                                        </p:tgtEl>
                                        <p:attrNameLst>
                                          <p:attrName>xshear</p:attrName>
                                        </p:attrNameLst>
                                      </p:cBhvr>
                                    </p:anim>
                                    <p:animScale>
                                      <p:cBhvr>
                                        <p:cTn id="45" dur="200" decel="100000" autoRev="1" fill="hold">
                                          <p:stCondLst>
                                            <p:cond delay="600"/>
                                          </p:stCondLst>
                                        </p:cTn>
                                        <p:tgtEl>
                                          <p:spTgt spid="37891">
                                            <p:txEl>
                                              <p:pRg st="2" end="2"/>
                                            </p:txEl>
                                          </p:spTgt>
                                        </p:tgtEl>
                                      </p:cBhvr>
                                      <p:from x="100000" y="100000"/>
                                      <p:to x="80000" y="100000"/>
                                    </p:animScale>
                                    <p:anim by="(#ppt_h/3+#ppt_w*0.1)" calcmode="lin" valueType="num">
                                      <p:cBhvr additive="sum">
                                        <p:cTn id="46" dur="200" decel="100000" autoRev="1" fill="hold">
                                          <p:stCondLst>
                                            <p:cond delay="600"/>
                                          </p:stCondLst>
                                        </p:cTn>
                                        <p:tgtEl>
                                          <p:spTgt spid="37891">
                                            <p:txEl>
                                              <p:pRg st="2" end="2"/>
                                            </p:txEl>
                                          </p:spTgt>
                                        </p:tgtEl>
                                        <p:attrNameLst>
                                          <p:attrName>ppt_x</p:attrName>
                                        </p:attrNameLst>
                                      </p:cBhvr>
                                    </p:anim>
                                  </p:childTnLst>
                                  <p:subTnLst>
                                    <p:audio>
                                      <p:cMediaNode>
                                        <p:cTn display="0" masterRel="sameClick">
                                          <p:stCondLst>
                                            <p:cond evt="begin" delay="0">
                                              <p:tn val="41"/>
                                            </p:cond>
                                          </p:stCondLst>
                                          <p:endCondLst>
                                            <p:cond evt="onStopAudio" delay="0">
                                              <p:tgtEl>
                                                <p:sldTgt/>
                                              </p:tgtEl>
                                            </p:cond>
                                          </p:endCondLst>
                                        </p:cTn>
                                        <p:tgtEl>
                                          <p:sndTgt r:embed="rId3" name="bomb.wav"/>
                                        </p:tgtEl>
                                      </p:cMediaNode>
                                    </p:audio>
                                  </p:subTnLst>
                                </p:cTn>
                              </p:par>
                            </p:childTnLst>
                          </p:cTn>
                        </p:par>
                      </p:childTnLst>
                    </p:cTn>
                  </p:par>
                  <p:par>
                    <p:cTn id="47" fill="hold" nodeType="clickPar">
                      <p:stCondLst>
                        <p:cond delay="indefinite"/>
                      </p:stCondLst>
                      <p:childTnLst>
                        <p:par>
                          <p:cTn id="48" fill="hold" nodeType="withGroup">
                            <p:stCondLst>
                              <p:cond delay="0"/>
                            </p:stCondLst>
                            <p:childTnLst>
                              <p:par>
                                <p:cTn id="49" presetID="34" presetClass="entr" presetSubtype="0" fill="hold" nodeType="clickEffect">
                                  <p:stCondLst>
                                    <p:cond delay="0"/>
                                  </p:stCondLst>
                                  <p:childTnLst>
                                    <p:set>
                                      <p:cBhvr>
                                        <p:cTn id="50" dur="1" fill="hold">
                                          <p:stCondLst>
                                            <p:cond delay="0"/>
                                          </p:stCondLst>
                                        </p:cTn>
                                        <p:tgtEl>
                                          <p:spTgt spid="37891">
                                            <p:txEl>
                                              <p:pRg st="3" end="3"/>
                                            </p:txEl>
                                          </p:spTgt>
                                        </p:tgtEl>
                                        <p:attrNameLst>
                                          <p:attrName>style.visibility</p:attrName>
                                        </p:attrNameLst>
                                      </p:cBhvr>
                                      <p:to>
                                        <p:strVal val="visible"/>
                                      </p:to>
                                    </p:set>
                                    <p:anim from="(-#ppt_w/2)" to="(#ppt_x)" calcmode="lin" valueType="num">
                                      <p:cBhvr>
                                        <p:cTn id="51" dur="600" fill="hold">
                                          <p:stCondLst>
                                            <p:cond delay="0"/>
                                          </p:stCondLst>
                                        </p:cTn>
                                        <p:tgtEl>
                                          <p:spTgt spid="37891">
                                            <p:txEl>
                                              <p:pRg st="3" end="3"/>
                                            </p:txEl>
                                          </p:spTgt>
                                        </p:tgtEl>
                                        <p:attrNameLst>
                                          <p:attrName>ppt_x</p:attrName>
                                        </p:attrNameLst>
                                      </p:cBhvr>
                                    </p:anim>
                                    <p:anim from="0" to="-1.0" calcmode="lin" valueType="num">
                                      <p:cBhvr>
                                        <p:cTn id="52" dur="200" decel="50000" autoRev="1" fill="hold">
                                          <p:stCondLst>
                                            <p:cond delay="600"/>
                                          </p:stCondLst>
                                        </p:cTn>
                                        <p:tgtEl>
                                          <p:spTgt spid="37891">
                                            <p:txEl>
                                              <p:pRg st="3" end="3"/>
                                            </p:txEl>
                                          </p:spTgt>
                                        </p:tgtEl>
                                        <p:attrNameLst>
                                          <p:attrName>xshear</p:attrName>
                                        </p:attrNameLst>
                                      </p:cBhvr>
                                    </p:anim>
                                    <p:animScale>
                                      <p:cBhvr>
                                        <p:cTn id="53" dur="200" decel="100000" autoRev="1" fill="hold">
                                          <p:stCondLst>
                                            <p:cond delay="600"/>
                                          </p:stCondLst>
                                        </p:cTn>
                                        <p:tgtEl>
                                          <p:spTgt spid="37891">
                                            <p:txEl>
                                              <p:pRg st="3" end="3"/>
                                            </p:txEl>
                                          </p:spTgt>
                                        </p:tgtEl>
                                      </p:cBhvr>
                                      <p:from x="100000" y="100000"/>
                                      <p:to x="80000" y="100000"/>
                                    </p:animScale>
                                    <p:anim by="(#ppt_h/3+#ppt_w*0.1)" calcmode="lin" valueType="num">
                                      <p:cBhvr additive="sum">
                                        <p:cTn id="54" dur="200" decel="100000" autoRev="1" fill="hold">
                                          <p:stCondLst>
                                            <p:cond delay="600"/>
                                          </p:stCondLst>
                                        </p:cTn>
                                        <p:tgtEl>
                                          <p:spTgt spid="37891">
                                            <p:txEl>
                                              <p:pRg st="3" end="3"/>
                                            </p:txEl>
                                          </p:spTgt>
                                        </p:tgtEl>
                                        <p:attrNameLst>
                                          <p:attrName>ppt_x</p:attrName>
                                        </p:attrNameLst>
                                      </p:cBhvr>
                                    </p:anim>
                                  </p:childTnLst>
                                  <p:subTnLst>
                                    <p:audio>
                                      <p:cMediaNode>
                                        <p:cTn display="0" masterRel="sameClick">
                                          <p:stCondLst>
                                            <p:cond evt="begin" delay="0">
                                              <p:tn val="49"/>
                                            </p:cond>
                                          </p:stCondLst>
                                          <p:endCondLst>
                                            <p:cond evt="onStopAudio" delay="0">
                                              <p:tgtEl>
                                                <p:sldTgt/>
                                              </p:tgtEl>
                                            </p:cond>
                                          </p:endCondLst>
                                        </p:cTn>
                                        <p:tgtEl>
                                          <p:sndTgt r:embed="rId3" name="bomb.wav"/>
                                        </p:tgtEl>
                                      </p:cMediaNode>
                                    </p:audio>
                                  </p:subTnLst>
                                </p:cTn>
                              </p:par>
                            </p:childTnLst>
                          </p:cTn>
                        </p:par>
                      </p:childTnLst>
                    </p:cTn>
                  </p:par>
                  <p:par>
                    <p:cTn id="55" fill="hold" nodeType="clickPar">
                      <p:stCondLst>
                        <p:cond delay="indefinite"/>
                      </p:stCondLst>
                      <p:childTnLst>
                        <p:par>
                          <p:cTn id="56" fill="hold" nodeType="withGroup">
                            <p:stCondLst>
                              <p:cond delay="0"/>
                            </p:stCondLst>
                            <p:childTnLst>
                              <p:par>
                                <p:cTn id="57" presetID="4" presetClass="entr" presetSubtype="16" fill="hold" nodeType="clickEffect">
                                  <p:stCondLst>
                                    <p:cond delay="0"/>
                                  </p:stCondLst>
                                  <p:childTnLst>
                                    <p:set>
                                      <p:cBhvr>
                                        <p:cTn id="58" dur="1" fill="hold">
                                          <p:stCondLst>
                                            <p:cond delay="0"/>
                                          </p:stCondLst>
                                        </p:cTn>
                                        <p:tgtEl>
                                          <p:spTgt spid="37891">
                                            <p:txEl>
                                              <p:pRg st="4" end="4"/>
                                            </p:txEl>
                                          </p:spTgt>
                                        </p:tgtEl>
                                        <p:attrNameLst>
                                          <p:attrName>style.visibility</p:attrName>
                                        </p:attrNameLst>
                                      </p:cBhvr>
                                      <p:to>
                                        <p:strVal val="visible"/>
                                      </p:to>
                                    </p:set>
                                    <p:animEffect transition="in" filter="box(in)">
                                      <p:cBhvr>
                                        <p:cTn id="59" dur="500"/>
                                        <p:tgtEl>
                                          <p:spTgt spid="37891">
                                            <p:txEl>
                                              <p:pRg st="4" end="4"/>
                                            </p:txEl>
                                          </p:spTgt>
                                        </p:tgtEl>
                                      </p:cBhvr>
                                    </p:animEffect>
                                  </p:childTnLst>
                                  <p:subTnLst>
                                    <p:audio>
                                      <p:cMediaNode>
                                        <p:cTn display="0" masterRel="sameClick">
                                          <p:stCondLst>
                                            <p:cond evt="begin" delay="0">
                                              <p:tn val="57"/>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609600"/>
            <a:ext cx="7772400" cy="838200"/>
          </a:xfrm>
        </p:spPr>
        <p:txBody>
          <a:bodyPr/>
          <a:lstStyle/>
          <a:p>
            <a:r>
              <a:rPr lang="en-US" altLang="en-US" sz="3600"/>
              <a:t>Light &amp; Electrons Compared</a:t>
            </a:r>
          </a:p>
        </p:txBody>
      </p:sp>
      <p:sp>
        <p:nvSpPr>
          <p:cNvPr id="18435" name="Rectangle 3"/>
          <p:cNvSpPr>
            <a:spLocks noGrp="1" noChangeArrowheads="1"/>
          </p:cNvSpPr>
          <p:nvPr>
            <p:ph type="body" idx="1"/>
          </p:nvPr>
        </p:nvSpPr>
        <p:spPr>
          <a:xfrm>
            <a:off x="685800" y="1676400"/>
            <a:ext cx="8001000" cy="4419600"/>
          </a:xfrm>
        </p:spPr>
        <p:txBody>
          <a:bodyPr/>
          <a:lstStyle/>
          <a:p>
            <a:pPr>
              <a:lnSpc>
                <a:spcPct val="80000"/>
              </a:lnSpc>
            </a:pPr>
            <a:r>
              <a:rPr lang="en-US" altLang="en-US" sz="2400"/>
              <a:t>Light behaves mostly like a wave, but a little like a particle.</a:t>
            </a:r>
          </a:p>
          <a:p>
            <a:pPr>
              <a:lnSpc>
                <a:spcPct val="80000"/>
              </a:lnSpc>
            </a:pPr>
            <a:endParaRPr lang="en-US" altLang="en-US" sz="2400"/>
          </a:p>
          <a:p>
            <a:pPr>
              <a:lnSpc>
                <a:spcPct val="80000"/>
              </a:lnSpc>
            </a:pPr>
            <a:r>
              <a:rPr lang="en-US" altLang="en-US" sz="2400" u="sng"/>
              <a:t>Evidence:</a:t>
            </a:r>
            <a:r>
              <a:rPr lang="en-US" altLang="en-US" sz="2400"/>
              <a:t>  Einstein predicted, and scientists confirmed, that light is bent by the sun’s gravity;  also, the Compton effect illustrates this property of light (photons).</a:t>
            </a:r>
          </a:p>
          <a:p>
            <a:pPr>
              <a:lnSpc>
                <a:spcPct val="80000"/>
              </a:lnSpc>
            </a:pPr>
            <a:endParaRPr lang="en-US" altLang="en-US" sz="2400"/>
          </a:p>
          <a:p>
            <a:pPr>
              <a:lnSpc>
                <a:spcPct val="80000"/>
              </a:lnSpc>
            </a:pPr>
            <a:r>
              <a:rPr lang="en-US" altLang="en-US" sz="2400"/>
              <a:t>Electrons have a </a:t>
            </a:r>
            <a:r>
              <a:rPr lang="en-US" altLang="en-US" sz="2400" i="1"/>
              <a:t>wave-particle</a:t>
            </a:r>
            <a:r>
              <a:rPr lang="en-US" altLang="en-US" sz="2400"/>
              <a:t> </a:t>
            </a:r>
            <a:r>
              <a:rPr lang="en-US" altLang="en-US" sz="2400" i="1"/>
              <a:t>duality</a:t>
            </a:r>
            <a:r>
              <a:rPr lang="en-US" altLang="en-US" sz="2400"/>
              <a:t>.</a:t>
            </a:r>
          </a:p>
          <a:p>
            <a:pPr>
              <a:lnSpc>
                <a:spcPct val="80000"/>
              </a:lnSpc>
            </a:pPr>
            <a:endParaRPr lang="en-US" altLang="en-US" sz="2400"/>
          </a:p>
          <a:p>
            <a:pPr>
              <a:lnSpc>
                <a:spcPct val="80000"/>
              </a:lnSpc>
            </a:pPr>
            <a:r>
              <a:rPr lang="en-US" altLang="en-US" sz="2400"/>
              <a:t>Electrons have their momentum changed by light waves.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anim calcmode="lin" valueType="num">
                                      <p:cBhvr>
                                        <p:cTn id="8" dur="2000" fill="hold"/>
                                        <p:tgtEl>
                                          <p:spTgt spid="18435">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8435">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8435">
                                            <p:txEl>
                                              <p:pRg st="0" end="0"/>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fade">
                                      <p:cBhvr>
                                        <p:cTn id="15" dur="2000"/>
                                        <p:tgtEl>
                                          <p:spTgt spid="18435">
                                            <p:txEl>
                                              <p:pRg st="2" end="2"/>
                                            </p:txEl>
                                          </p:spTgt>
                                        </p:tgtEl>
                                      </p:cBhvr>
                                    </p:animEffect>
                                    <p:anim calcmode="lin" valueType="num">
                                      <p:cBhvr>
                                        <p:cTn id="16" dur="2000" fill="hold"/>
                                        <p:tgtEl>
                                          <p:spTgt spid="18435">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18435">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18435">
                                            <p:txEl>
                                              <p:pRg st="2" end="2"/>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13"/>
                                            </p:cond>
                                          </p:stCondLst>
                                          <p:endCondLst>
                                            <p:cond evt="onStopAudio" delay="0">
                                              <p:tgtEl>
                                                <p:sldTgt/>
                                              </p:tgtEl>
                                            </p:cond>
                                          </p:endCondLst>
                                        </p:cTn>
                                        <p:tgtEl>
                                          <p:sndTgt r:embed="rId2" name="voltage.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35" presetClass="entr" presetSubtype="0" fill="hold"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Effect transition="in" filter="fade">
                                      <p:cBhvr>
                                        <p:cTn id="23" dur="2000"/>
                                        <p:tgtEl>
                                          <p:spTgt spid="18435">
                                            <p:txEl>
                                              <p:pRg st="4" end="4"/>
                                            </p:txEl>
                                          </p:spTgt>
                                        </p:tgtEl>
                                      </p:cBhvr>
                                    </p:animEffect>
                                    <p:anim calcmode="lin" valueType="num">
                                      <p:cBhvr>
                                        <p:cTn id="24" dur="2000" fill="hold"/>
                                        <p:tgtEl>
                                          <p:spTgt spid="18435">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18435">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18435">
                                            <p:txEl>
                                              <p:pRg st="4" end="4"/>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21"/>
                                            </p:cond>
                                          </p:stCondLst>
                                          <p:endCondLst>
                                            <p:cond evt="onStopAudio" delay="0">
                                              <p:tgtEl>
                                                <p:sldTgt/>
                                              </p:tgtEl>
                                            </p:cond>
                                          </p:endCondLst>
                                        </p:cTn>
                                        <p:tgtEl>
                                          <p:sndTgt r:embed="rId2" name="voltage.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35" presetClass="entr" presetSubtype="0" fill="hold" nodeType="click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animEffect transition="in" filter="fade">
                                      <p:cBhvr>
                                        <p:cTn id="31" dur="2000"/>
                                        <p:tgtEl>
                                          <p:spTgt spid="18435">
                                            <p:txEl>
                                              <p:pRg st="6" end="6"/>
                                            </p:txEl>
                                          </p:spTgt>
                                        </p:tgtEl>
                                      </p:cBhvr>
                                    </p:animEffect>
                                    <p:anim calcmode="lin" valueType="num">
                                      <p:cBhvr>
                                        <p:cTn id="32" dur="2000" fill="hold"/>
                                        <p:tgtEl>
                                          <p:spTgt spid="18435">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18435">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18435">
                                            <p:txEl>
                                              <p:pRg st="6" end="6"/>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29"/>
                                            </p:cond>
                                          </p:stCondLst>
                                          <p:endCondLst>
                                            <p:cond evt="onStopAudio" delay="0">
                                              <p:tgtEl>
                                                <p:sldTgt/>
                                              </p:tgtEl>
                                            </p:cond>
                                          </p:endCondLst>
                                        </p:cTn>
                                        <p:tgtEl>
                                          <p:sndTgt r:embed="rId2"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609600"/>
            <a:ext cx="7772400" cy="609600"/>
          </a:xfrm>
        </p:spPr>
        <p:txBody>
          <a:bodyPr/>
          <a:lstStyle/>
          <a:p>
            <a:r>
              <a:rPr lang="en-US" altLang="en-US" sz="3600"/>
              <a:t>4-3  Another Look at the Atom</a:t>
            </a:r>
          </a:p>
        </p:txBody>
      </p:sp>
      <p:sp>
        <p:nvSpPr>
          <p:cNvPr id="29699" name="Rectangle 3"/>
          <p:cNvSpPr>
            <a:spLocks noGrp="1" noChangeArrowheads="1"/>
          </p:cNvSpPr>
          <p:nvPr>
            <p:ph type="body" idx="1"/>
          </p:nvPr>
        </p:nvSpPr>
        <p:spPr>
          <a:xfrm>
            <a:off x="685800" y="1219200"/>
            <a:ext cx="7772400" cy="5257800"/>
          </a:xfrm>
        </p:spPr>
        <p:txBody>
          <a:bodyPr/>
          <a:lstStyle/>
          <a:p>
            <a:pPr>
              <a:lnSpc>
                <a:spcPct val="90000"/>
              </a:lnSpc>
              <a:buFontTx/>
              <a:buNone/>
            </a:pPr>
            <a:endParaRPr lang="en-US" altLang="en-US" sz="2800" dirty="0"/>
          </a:p>
          <a:p>
            <a:pPr>
              <a:lnSpc>
                <a:spcPct val="90000"/>
              </a:lnSpc>
            </a:pPr>
            <a:r>
              <a:rPr lang="en-US" altLang="en-US" sz="2400" dirty="0"/>
              <a:t>Incandescent light bulbs give a </a:t>
            </a:r>
            <a:r>
              <a:rPr lang="en-US" altLang="en-US" sz="2400" i="1" dirty="0"/>
              <a:t>‘</a:t>
            </a:r>
            <a:r>
              <a:rPr lang="en-US" altLang="en-US" sz="2400" i="1" dirty="0">
                <a:solidFill>
                  <a:srgbClr val="FF0000"/>
                </a:solidFill>
              </a:rPr>
              <a:t>con</a:t>
            </a:r>
            <a:r>
              <a:rPr lang="en-US" altLang="en-US" sz="2400" i="1" dirty="0">
                <a:solidFill>
                  <a:srgbClr val="FF9900"/>
                </a:solidFill>
              </a:rPr>
              <a:t>tin</a:t>
            </a:r>
            <a:r>
              <a:rPr lang="en-US" altLang="en-US" sz="2400" i="1" dirty="0">
                <a:solidFill>
                  <a:srgbClr val="FFFF00"/>
                </a:solidFill>
              </a:rPr>
              <a:t>uou</a:t>
            </a:r>
            <a:r>
              <a:rPr lang="en-US" altLang="en-US" sz="2400" i="1" dirty="0">
                <a:solidFill>
                  <a:srgbClr val="33CC33"/>
                </a:solidFill>
              </a:rPr>
              <a:t>s</a:t>
            </a:r>
            <a:r>
              <a:rPr lang="en-US" altLang="en-US" sz="2400" i="1" dirty="0"/>
              <a:t> </a:t>
            </a:r>
            <a:r>
              <a:rPr lang="en-US" altLang="en-US" sz="2400" i="1" dirty="0">
                <a:solidFill>
                  <a:schemeClr val="tx2"/>
                </a:solidFill>
              </a:rPr>
              <a:t>spectrum</a:t>
            </a:r>
            <a:r>
              <a:rPr lang="en-US" altLang="en-US" sz="2400" i="1" dirty="0"/>
              <a:t>’</a:t>
            </a:r>
            <a:r>
              <a:rPr lang="en-US" altLang="en-US" sz="2400" dirty="0"/>
              <a:t> of all visible colors.</a:t>
            </a:r>
          </a:p>
          <a:p>
            <a:pPr lvl="1">
              <a:lnSpc>
                <a:spcPct val="90000"/>
              </a:lnSpc>
            </a:pPr>
            <a:r>
              <a:rPr lang="en-US" altLang="en-US" sz="2000" dirty="0"/>
              <a:t>This is what we call “white light.”</a:t>
            </a:r>
          </a:p>
          <a:p>
            <a:pPr>
              <a:lnSpc>
                <a:spcPct val="90000"/>
              </a:lnSpc>
            </a:pPr>
            <a:r>
              <a:rPr lang="en-US" altLang="en-US" sz="2400" dirty="0"/>
              <a:t>Neon bulbs do not!  They produce bright colors and specific </a:t>
            </a:r>
            <a:r>
              <a:rPr lang="en-US" altLang="en-US" sz="2400" u="sng" dirty="0">
                <a:solidFill>
                  <a:srgbClr val="FF0000"/>
                </a:solidFill>
              </a:rPr>
              <a:t>sp</a:t>
            </a:r>
            <a:r>
              <a:rPr lang="en-US" altLang="en-US" sz="2400" u="sng" dirty="0"/>
              <a:t>ect</a:t>
            </a:r>
            <a:r>
              <a:rPr lang="en-US" altLang="en-US" sz="2400" u="sng" dirty="0">
                <a:solidFill>
                  <a:srgbClr val="FFFF00"/>
                </a:solidFill>
              </a:rPr>
              <a:t>ra</a:t>
            </a:r>
            <a:r>
              <a:rPr lang="en-US" altLang="en-US" sz="2400" u="sng" dirty="0"/>
              <a:t>l lines</a:t>
            </a:r>
            <a:r>
              <a:rPr lang="en-US" altLang="en-US" sz="2400" dirty="0"/>
              <a:t>.</a:t>
            </a:r>
          </a:p>
          <a:p>
            <a:pPr>
              <a:lnSpc>
                <a:spcPct val="90000"/>
              </a:lnSpc>
            </a:pPr>
            <a:r>
              <a:rPr lang="en-US" altLang="en-US" sz="2400" dirty="0"/>
              <a:t>Mercury vapor and sodium vapor lamps also have characteristic colors and definite </a:t>
            </a:r>
            <a:r>
              <a:rPr lang="en-US" altLang="en-US" sz="2400" u="sng" dirty="0"/>
              <a:t>sp</a:t>
            </a:r>
            <a:r>
              <a:rPr lang="en-US" altLang="en-US" sz="2400" u="sng" dirty="0">
                <a:solidFill>
                  <a:srgbClr val="33CC33"/>
                </a:solidFill>
              </a:rPr>
              <a:t>ec</a:t>
            </a:r>
            <a:r>
              <a:rPr lang="en-US" altLang="en-US" sz="2400" u="sng" dirty="0"/>
              <a:t>tr</a:t>
            </a:r>
            <a:r>
              <a:rPr lang="en-US" altLang="en-US" sz="2400" u="sng" dirty="0">
                <a:solidFill>
                  <a:schemeClr val="tx2"/>
                </a:solidFill>
              </a:rPr>
              <a:t>al </a:t>
            </a:r>
            <a:r>
              <a:rPr lang="en-US" altLang="en-US" sz="2400" u="sng" dirty="0"/>
              <a:t>lines</a:t>
            </a:r>
            <a:r>
              <a:rPr lang="en-US" altLang="en-US" sz="2400" dirty="0"/>
              <a:t> as well.</a:t>
            </a:r>
          </a:p>
          <a:p>
            <a:pPr>
              <a:lnSpc>
                <a:spcPct val="90000"/>
              </a:lnSpc>
            </a:pPr>
            <a:r>
              <a:rPr lang="en-US" altLang="en-US" sz="2400" dirty="0"/>
              <a:t>Salt solutions of certain elements also emit certain </a:t>
            </a:r>
            <a:r>
              <a:rPr lang="en-US" altLang="en-US" sz="2400" dirty="0">
                <a:solidFill>
                  <a:srgbClr val="FF0000"/>
                </a:solidFill>
              </a:rPr>
              <a:t>c</a:t>
            </a:r>
            <a:r>
              <a:rPr lang="en-US" altLang="en-US" sz="2400" dirty="0"/>
              <a:t>olo</a:t>
            </a:r>
            <a:r>
              <a:rPr lang="en-US" altLang="en-US" sz="2400" dirty="0">
                <a:solidFill>
                  <a:srgbClr val="FFFF00"/>
                </a:solidFill>
              </a:rPr>
              <a:t>r</a:t>
            </a:r>
            <a:r>
              <a:rPr lang="en-US" altLang="en-US" sz="2400" dirty="0"/>
              <a:t>s (and lines).</a:t>
            </a:r>
          </a:p>
          <a:p>
            <a:pPr>
              <a:lnSpc>
                <a:spcPct val="90000"/>
              </a:lnSpc>
            </a:pPr>
            <a:r>
              <a:rPr lang="en-US" altLang="en-US" sz="2400" dirty="0"/>
              <a:t>Why do these </a:t>
            </a:r>
            <a:r>
              <a:rPr lang="en-US" altLang="en-US" sz="2400" i="1" dirty="0"/>
              <a:t>‘line spectra’</a:t>
            </a:r>
            <a:r>
              <a:rPr lang="en-US" altLang="en-US" sz="2400" dirty="0"/>
              <a:t> occur?  Let’s look at some examples.</a:t>
            </a:r>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 from="(-#ppt_w/2)" to="(#ppt_x)" calcmode="lin" valueType="num">
                                      <p:cBhvr>
                                        <p:cTn id="7" dur="600" fill="hold">
                                          <p:stCondLst>
                                            <p:cond delay="0"/>
                                          </p:stCondLst>
                                        </p:cTn>
                                        <p:tgtEl>
                                          <p:spTgt spid="29699">
                                            <p:txEl>
                                              <p:pRg st="1" end="1"/>
                                            </p:txEl>
                                          </p:spTgt>
                                        </p:tgtEl>
                                        <p:attrNameLst>
                                          <p:attrName>ppt_x</p:attrName>
                                        </p:attrNameLst>
                                      </p:cBhvr>
                                    </p:anim>
                                    <p:anim from="0" to="-1.0" calcmode="lin" valueType="num">
                                      <p:cBhvr>
                                        <p:cTn id="8" dur="200" decel="50000" autoRev="1" fill="hold">
                                          <p:stCondLst>
                                            <p:cond delay="600"/>
                                          </p:stCondLst>
                                        </p:cTn>
                                        <p:tgtEl>
                                          <p:spTgt spid="29699">
                                            <p:txEl>
                                              <p:pRg st="1" end="1"/>
                                            </p:txEl>
                                          </p:spTgt>
                                        </p:tgtEl>
                                        <p:attrNameLst>
                                          <p:attrName>xshear</p:attrName>
                                        </p:attrNameLst>
                                      </p:cBhvr>
                                    </p:anim>
                                    <p:animScale>
                                      <p:cBhvr>
                                        <p:cTn id="9" dur="200" decel="100000" autoRev="1" fill="hold">
                                          <p:stCondLst>
                                            <p:cond delay="600"/>
                                          </p:stCondLst>
                                        </p:cTn>
                                        <p:tgtEl>
                                          <p:spTgt spid="29699">
                                            <p:txEl>
                                              <p:pRg st="1" end="1"/>
                                            </p:txEl>
                                          </p:spTgt>
                                        </p:tgtEl>
                                      </p:cBhvr>
                                      <p:from x="100000" y="100000"/>
                                      <p:to x="80000" y="100000"/>
                                    </p:animScale>
                                    <p:anim by="(#ppt_h/3+#ppt_w*0.1)" calcmode="lin" valueType="num">
                                      <p:cBhvr additive="sum">
                                        <p:cTn id="10" dur="200" decel="100000" autoRev="1" fill="hold">
                                          <p:stCondLst>
                                            <p:cond delay="600"/>
                                          </p:stCondLst>
                                        </p:cTn>
                                        <p:tgtEl>
                                          <p:spTgt spid="29699">
                                            <p:txEl>
                                              <p:pRg st="1" end="1"/>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par>
                                <p:cTn id="11" presetID="34" presetClass="entr" presetSubtype="0" fill="hold"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 from="(-#ppt_w/2)" to="(#ppt_x)" calcmode="lin" valueType="num">
                                      <p:cBhvr>
                                        <p:cTn id="13" dur="600" fill="hold">
                                          <p:stCondLst>
                                            <p:cond delay="0"/>
                                          </p:stCondLst>
                                        </p:cTn>
                                        <p:tgtEl>
                                          <p:spTgt spid="29699">
                                            <p:txEl>
                                              <p:pRg st="2" end="2"/>
                                            </p:txEl>
                                          </p:spTgt>
                                        </p:tgtEl>
                                        <p:attrNameLst>
                                          <p:attrName>ppt_x</p:attrName>
                                        </p:attrNameLst>
                                      </p:cBhvr>
                                    </p:anim>
                                    <p:anim from="0" to="-1.0" calcmode="lin" valueType="num">
                                      <p:cBhvr>
                                        <p:cTn id="14" dur="200" decel="50000" autoRev="1" fill="hold">
                                          <p:stCondLst>
                                            <p:cond delay="600"/>
                                          </p:stCondLst>
                                        </p:cTn>
                                        <p:tgtEl>
                                          <p:spTgt spid="29699">
                                            <p:txEl>
                                              <p:pRg st="2" end="2"/>
                                            </p:txEl>
                                          </p:spTgt>
                                        </p:tgtEl>
                                        <p:attrNameLst>
                                          <p:attrName>xshear</p:attrName>
                                        </p:attrNameLst>
                                      </p:cBhvr>
                                    </p:anim>
                                    <p:animScale>
                                      <p:cBhvr>
                                        <p:cTn id="15" dur="200" decel="100000" autoRev="1" fill="hold">
                                          <p:stCondLst>
                                            <p:cond delay="600"/>
                                          </p:stCondLst>
                                        </p:cTn>
                                        <p:tgtEl>
                                          <p:spTgt spid="29699">
                                            <p:txEl>
                                              <p:pRg st="2" end="2"/>
                                            </p:txEl>
                                          </p:spTgt>
                                        </p:tgtEl>
                                      </p:cBhvr>
                                      <p:from x="100000" y="100000"/>
                                      <p:to x="80000" y="100000"/>
                                    </p:animScale>
                                    <p:anim by="(#ppt_h/3+#ppt_w*0.1)" calcmode="lin" valueType="num">
                                      <p:cBhvr additive="sum">
                                        <p:cTn id="16" dur="200" decel="100000" autoRev="1" fill="hold">
                                          <p:stCondLst>
                                            <p:cond delay="600"/>
                                          </p:stCondLst>
                                        </p:cTn>
                                        <p:tgtEl>
                                          <p:spTgt spid="29699">
                                            <p:txEl>
                                              <p:pRg st="2" end="2"/>
                                            </p:txEl>
                                          </p:spTgt>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nodeType="clickEffect">
                                  <p:stCondLst>
                                    <p:cond delay="0"/>
                                  </p:stCondLst>
                                  <p:childTnLst>
                                    <p:set>
                                      <p:cBhvr>
                                        <p:cTn id="20" dur="1" fill="hold">
                                          <p:stCondLst>
                                            <p:cond delay="0"/>
                                          </p:stCondLst>
                                        </p:cTn>
                                        <p:tgtEl>
                                          <p:spTgt spid="29699">
                                            <p:txEl>
                                              <p:pRg st="3" end="3"/>
                                            </p:txEl>
                                          </p:spTgt>
                                        </p:tgtEl>
                                        <p:attrNameLst>
                                          <p:attrName>style.visibility</p:attrName>
                                        </p:attrNameLst>
                                      </p:cBhvr>
                                      <p:to>
                                        <p:strVal val="visible"/>
                                      </p:to>
                                    </p:set>
                                    <p:anim from="(-#ppt_w/2)" to="(#ppt_x)" calcmode="lin" valueType="num">
                                      <p:cBhvr>
                                        <p:cTn id="21" dur="600" fill="hold">
                                          <p:stCondLst>
                                            <p:cond delay="0"/>
                                          </p:stCondLst>
                                        </p:cTn>
                                        <p:tgtEl>
                                          <p:spTgt spid="29699">
                                            <p:txEl>
                                              <p:pRg st="3" end="3"/>
                                            </p:txEl>
                                          </p:spTgt>
                                        </p:tgtEl>
                                        <p:attrNameLst>
                                          <p:attrName>ppt_x</p:attrName>
                                        </p:attrNameLst>
                                      </p:cBhvr>
                                    </p:anim>
                                    <p:anim from="0" to="-1.0" calcmode="lin" valueType="num">
                                      <p:cBhvr>
                                        <p:cTn id="22" dur="200" decel="50000" autoRev="1" fill="hold">
                                          <p:stCondLst>
                                            <p:cond delay="600"/>
                                          </p:stCondLst>
                                        </p:cTn>
                                        <p:tgtEl>
                                          <p:spTgt spid="29699">
                                            <p:txEl>
                                              <p:pRg st="3" end="3"/>
                                            </p:txEl>
                                          </p:spTgt>
                                        </p:tgtEl>
                                        <p:attrNameLst>
                                          <p:attrName>xshear</p:attrName>
                                        </p:attrNameLst>
                                      </p:cBhvr>
                                    </p:anim>
                                    <p:animScale>
                                      <p:cBhvr>
                                        <p:cTn id="23" dur="200" decel="100000" autoRev="1" fill="hold">
                                          <p:stCondLst>
                                            <p:cond delay="600"/>
                                          </p:stCondLst>
                                        </p:cTn>
                                        <p:tgtEl>
                                          <p:spTgt spid="29699">
                                            <p:txEl>
                                              <p:pRg st="3" end="3"/>
                                            </p:txEl>
                                          </p:spTgt>
                                        </p:tgtEl>
                                      </p:cBhvr>
                                      <p:from x="100000" y="100000"/>
                                      <p:to x="80000" y="100000"/>
                                    </p:animScale>
                                    <p:anim by="(#ppt_h/3+#ppt_w*0.1)" calcmode="lin" valueType="num">
                                      <p:cBhvr additive="sum">
                                        <p:cTn id="24" dur="200" decel="100000" autoRev="1" fill="hold">
                                          <p:stCondLst>
                                            <p:cond delay="600"/>
                                          </p:stCondLst>
                                        </p:cTn>
                                        <p:tgtEl>
                                          <p:spTgt spid="29699">
                                            <p:txEl>
                                              <p:pRg st="3" end="3"/>
                                            </p:txEl>
                                          </p:spTgt>
                                        </p:tgtEl>
                                        <p:attrNameLst>
                                          <p:attrName>ppt_x</p:attrName>
                                        </p:attrNameLst>
                                      </p:cBhvr>
                                    </p:anim>
                                  </p:childTnLst>
                                  <p:subTnLst>
                                    <p:audio>
                                      <p:cMediaNode>
                                        <p:cTn display="0" masterRel="sameClick">
                                          <p:stCondLst>
                                            <p:cond evt="begin" delay="0">
                                              <p:tn val="19"/>
                                            </p:cond>
                                          </p:stCondLst>
                                          <p:endCondLst>
                                            <p:cond evt="onStopAudio" delay="0">
                                              <p:tgtEl>
                                                <p:sldTgt/>
                                              </p:tgtEl>
                                            </p:cond>
                                          </p:endCondLst>
                                        </p:cTn>
                                        <p:tgtEl>
                                          <p:sndTgt r:embed="rId2" name="laser.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34" presetClass="entr" presetSubtype="0" fill="hold" nodeType="clickEffect">
                                  <p:stCondLst>
                                    <p:cond delay="0"/>
                                  </p:stCondLst>
                                  <p:childTnLst>
                                    <p:set>
                                      <p:cBhvr>
                                        <p:cTn id="28" dur="1" fill="hold">
                                          <p:stCondLst>
                                            <p:cond delay="0"/>
                                          </p:stCondLst>
                                        </p:cTn>
                                        <p:tgtEl>
                                          <p:spTgt spid="29699">
                                            <p:txEl>
                                              <p:pRg st="4" end="4"/>
                                            </p:txEl>
                                          </p:spTgt>
                                        </p:tgtEl>
                                        <p:attrNameLst>
                                          <p:attrName>style.visibility</p:attrName>
                                        </p:attrNameLst>
                                      </p:cBhvr>
                                      <p:to>
                                        <p:strVal val="visible"/>
                                      </p:to>
                                    </p:set>
                                    <p:anim from="(-#ppt_w/2)" to="(#ppt_x)" calcmode="lin" valueType="num">
                                      <p:cBhvr>
                                        <p:cTn id="29" dur="600" fill="hold">
                                          <p:stCondLst>
                                            <p:cond delay="0"/>
                                          </p:stCondLst>
                                        </p:cTn>
                                        <p:tgtEl>
                                          <p:spTgt spid="29699">
                                            <p:txEl>
                                              <p:pRg st="4" end="4"/>
                                            </p:txEl>
                                          </p:spTgt>
                                        </p:tgtEl>
                                        <p:attrNameLst>
                                          <p:attrName>ppt_x</p:attrName>
                                        </p:attrNameLst>
                                      </p:cBhvr>
                                    </p:anim>
                                    <p:anim from="0" to="-1.0" calcmode="lin" valueType="num">
                                      <p:cBhvr>
                                        <p:cTn id="30" dur="200" decel="50000" autoRev="1" fill="hold">
                                          <p:stCondLst>
                                            <p:cond delay="600"/>
                                          </p:stCondLst>
                                        </p:cTn>
                                        <p:tgtEl>
                                          <p:spTgt spid="29699">
                                            <p:txEl>
                                              <p:pRg st="4" end="4"/>
                                            </p:txEl>
                                          </p:spTgt>
                                        </p:tgtEl>
                                        <p:attrNameLst>
                                          <p:attrName>xshear</p:attrName>
                                        </p:attrNameLst>
                                      </p:cBhvr>
                                    </p:anim>
                                    <p:animScale>
                                      <p:cBhvr>
                                        <p:cTn id="31" dur="200" decel="100000" autoRev="1" fill="hold">
                                          <p:stCondLst>
                                            <p:cond delay="600"/>
                                          </p:stCondLst>
                                        </p:cTn>
                                        <p:tgtEl>
                                          <p:spTgt spid="29699">
                                            <p:txEl>
                                              <p:pRg st="4" end="4"/>
                                            </p:txEl>
                                          </p:spTgt>
                                        </p:tgtEl>
                                      </p:cBhvr>
                                      <p:from x="100000" y="100000"/>
                                      <p:to x="80000" y="100000"/>
                                    </p:animScale>
                                    <p:anim by="(#ppt_h/3+#ppt_w*0.1)" calcmode="lin" valueType="num">
                                      <p:cBhvr additive="sum">
                                        <p:cTn id="32" dur="200" decel="100000" autoRev="1" fill="hold">
                                          <p:stCondLst>
                                            <p:cond delay="600"/>
                                          </p:stCondLst>
                                        </p:cTn>
                                        <p:tgtEl>
                                          <p:spTgt spid="29699">
                                            <p:txEl>
                                              <p:pRg st="4" end="4"/>
                                            </p:txEl>
                                          </p:spTgt>
                                        </p:tgtEl>
                                        <p:attrNameLst>
                                          <p:attrName>ppt_x</p:attrName>
                                        </p:attrNameLst>
                                      </p:cBhvr>
                                    </p:anim>
                                  </p:childTnLst>
                                  <p:subTnLst>
                                    <p:audio>
                                      <p:cMediaNode>
                                        <p:cTn display="0" masterRel="sameClick">
                                          <p:stCondLst>
                                            <p:cond evt="begin" delay="0">
                                              <p:tn val="27"/>
                                            </p:cond>
                                          </p:stCondLst>
                                          <p:endCondLst>
                                            <p:cond evt="onStopAudio" delay="0">
                                              <p:tgtEl>
                                                <p:sldTgt/>
                                              </p:tgtEl>
                                            </p:cond>
                                          </p:endCondLst>
                                        </p:cTn>
                                        <p:tgtEl>
                                          <p:sndTgt r:embed="rId2" name="laser.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34" presetClass="entr" presetSubtype="0" fill="hold" nodeType="clickEffect">
                                  <p:stCondLst>
                                    <p:cond delay="0"/>
                                  </p:stCondLst>
                                  <p:childTnLst>
                                    <p:set>
                                      <p:cBhvr>
                                        <p:cTn id="36" dur="1" fill="hold">
                                          <p:stCondLst>
                                            <p:cond delay="0"/>
                                          </p:stCondLst>
                                        </p:cTn>
                                        <p:tgtEl>
                                          <p:spTgt spid="29699">
                                            <p:txEl>
                                              <p:pRg st="5" end="5"/>
                                            </p:txEl>
                                          </p:spTgt>
                                        </p:tgtEl>
                                        <p:attrNameLst>
                                          <p:attrName>style.visibility</p:attrName>
                                        </p:attrNameLst>
                                      </p:cBhvr>
                                      <p:to>
                                        <p:strVal val="visible"/>
                                      </p:to>
                                    </p:set>
                                    <p:anim from="(-#ppt_w/2)" to="(#ppt_x)" calcmode="lin" valueType="num">
                                      <p:cBhvr>
                                        <p:cTn id="37" dur="600" fill="hold">
                                          <p:stCondLst>
                                            <p:cond delay="0"/>
                                          </p:stCondLst>
                                        </p:cTn>
                                        <p:tgtEl>
                                          <p:spTgt spid="29699">
                                            <p:txEl>
                                              <p:pRg st="5" end="5"/>
                                            </p:txEl>
                                          </p:spTgt>
                                        </p:tgtEl>
                                        <p:attrNameLst>
                                          <p:attrName>ppt_x</p:attrName>
                                        </p:attrNameLst>
                                      </p:cBhvr>
                                    </p:anim>
                                    <p:anim from="0" to="-1.0" calcmode="lin" valueType="num">
                                      <p:cBhvr>
                                        <p:cTn id="38" dur="200" decel="50000" autoRev="1" fill="hold">
                                          <p:stCondLst>
                                            <p:cond delay="600"/>
                                          </p:stCondLst>
                                        </p:cTn>
                                        <p:tgtEl>
                                          <p:spTgt spid="29699">
                                            <p:txEl>
                                              <p:pRg st="5" end="5"/>
                                            </p:txEl>
                                          </p:spTgt>
                                        </p:tgtEl>
                                        <p:attrNameLst>
                                          <p:attrName>xshear</p:attrName>
                                        </p:attrNameLst>
                                      </p:cBhvr>
                                    </p:anim>
                                    <p:animScale>
                                      <p:cBhvr>
                                        <p:cTn id="39" dur="200" decel="100000" autoRev="1" fill="hold">
                                          <p:stCondLst>
                                            <p:cond delay="600"/>
                                          </p:stCondLst>
                                        </p:cTn>
                                        <p:tgtEl>
                                          <p:spTgt spid="29699">
                                            <p:txEl>
                                              <p:pRg st="5" end="5"/>
                                            </p:txEl>
                                          </p:spTgt>
                                        </p:tgtEl>
                                      </p:cBhvr>
                                      <p:from x="100000" y="100000"/>
                                      <p:to x="80000" y="100000"/>
                                    </p:animScale>
                                    <p:anim by="(#ppt_h/3+#ppt_w*0.1)" calcmode="lin" valueType="num">
                                      <p:cBhvr additive="sum">
                                        <p:cTn id="40" dur="200" decel="100000" autoRev="1" fill="hold">
                                          <p:stCondLst>
                                            <p:cond delay="600"/>
                                          </p:stCondLst>
                                        </p:cTn>
                                        <p:tgtEl>
                                          <p:spTgt spid="29699">
                                            <p:txEl>
                                              <p:pRg st="5" end="5"/>
                                            </p:txEl>
                                          </p:spTgt>
                                        </p:tgtEl>
                                        <p:attrNameLst>
                                          <p:attrName>ppt_x</p:attrName>
                                        </p:attrNameLst>
                                      </p:cBhvr>
                                    </p:anim>
                                  </p:childTnLst>
                                  <p:subTnLst>
                                    <p:audio>
                                      <p:cMediaNode>
                                        <p:cTn display="0" masterRel="sameClick">
                                          <p:stCondLst>
                                            <p:cond evt="begin" delay="0">
                                              <p:tn val="35"/>
                                            </p:cond>
                                          </p:stCondLst>
                                          <p:endCondLst>
                                            <p:cond evt="onStopAudio" delay="0">
                                              <p:tgtEl>
                                                <p:sldTgt/>
                                              </p:tgtEl>
                                            </p:cond>
                                          </p:endCondLst>
                                        </p:cTn>
                                        <p:tgtEl>
                                          <p:sndTgt r:embed="rId2" name="laser.wav"/>
                                        </p:tgtEl>
                                      </p:cMediaNode>
                                    </p:audio>
                                  </p:subTnLst>
                                </p:cTn>
                              </p:par>
                            </p:childTnLst>
                          </p:cTn>
                        </p:par>
                      </p:childTnLst>
                    </p:cTn>
                  </p:par>
                  <p:par>
                    <p:cTn id="41" fill="hold" nodeType="clickPar">
                      <p:stCondLst>
                        <p:cond delay="indefinite"/>
                      </p:stCondLst>
                      <p:childTnLst>
                        <p:par>
                          <p:cTn id="42" fill="hold" nodeType="withGroup">
                            <p:stCondLst>
                              <p:cond delay="0"/>
                            </p:stCondLst>
                            <p:childTnLst>
                              <p:par>
                                <p:cTn id="43" presetID="26" presetClass="entr" presetSubtype="0" fill="hold" nodeType="clickEffect">
                                  <p:stCondLst>
                                    <p:cond delay="0"/>
                                  </p:stCondLst>
                                  <p:childTnLst>
                                    <p:set>
                                      <p:cBhvr>
                                        <p:cTn id="44" dur="1" fill="hold">
                                          <p:stCondLst>
                                            <p:cond delay="0"/>
                                          </p:stCondLst>
                                        </p:cTn>
                                        <p:tgtEl>
                                          <p:spTgt spid="29699">
                                            <p:txEl>
                                              <p:pRg st="6" end="6"/>
                                            </p:txEl>
                                          </p:spTgt>
                                        </p:tgtEl>
                                        <p:attrNameLst>
                                          <p:attrName>style.visibility</p:attrName>
                                        </p:attrNameLst>
                                      </p:cBhvr>
                                      <p:to>
                                        <p:strVal val="visible"/>
                                      </p:to>
                                    </p:set>
                                    <p:animEffect transition="in" filter="wipe(down)">
                                      <p:cBhvr>
                                        <p:cTn id="45" dur="580">
                                          <p:stCondLst>
                                            <p:cond delay="0"/>
                                          </p:stCondLst>
                                        </p:cTn>
                                        <p:tgtEl>
                                          <p:spTgt spid="29699">
                                            <p:txEl>
                                              <p:pRg st="6" end="6"/>
                                            </p:txEl>
                                          </p:spTgt>
                                        </p:tgtEl>
                                      </p:cBhvr>
                                    </p:animEffect>
                                    <p:anim calcmode="lin" valueType="num">
                                      <p:cBhvr>
                                        <p:cTn id="46" dur="1822" tmFilter="0,0; 0.14,0.36; 0.43,0.73; 0.71,0.91; 1.0,1.0">
                                          <p:stCondLst>
                                            <p:cond delay="0"/>
                                          </p:stCondLst>
                                        </p:cTn>
                                        <p:tgtEl>
                                          <p:spTgt spid="29699">
                                            <p:txEl>
                                              <p:pRg st="6" end="6"/>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29699">
                                            <p:txEl>
                                              <p:pRg st="6" end="6"/>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29699">
                                            <p:txEl>
                                              <p:pRg st="6" end="6"/>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29699">
                                            <p:txEl>
                                              <p:pRg st="6" end="6"/>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29699">
                                            <p:txEl>
                                              <p:pRg st="6" end="6"/>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29699">
                                            <p:txEl>
                                              <p:pRg st="6" end="6"/>
                                            </p:txEl>
                                          </p:spTgt>
                                        </p:tgtEl>
                                      </p:cBhvr>
                                      <p:to x="100000" y="60000"/>
                                    </p:animScale>
                                    <p:animScale>
                                      <p:cBhvr>
                                        <p:cTn id="52" dur="166" decel="50000">
                                          <p:stCondLst>
                                            <p:cond delay="676"/>
                                          </p:stCondLst>
                                        </p:cTn>
                                        <p:tgtEl>
                                          <p:spTgt spid="29699">
                                            <p:txEl>
                                              <p:pRg st="6" end="6"/>
                                            </p:txEl>
                                          </p:spTgt>
                                        </p:tgtEl>
                                      </p:cBhvr>
                                      <p:to x="100000" y="100000"/>
                                    </p:animScale>
                                    <p:animScale>
                                      <p:cBhvr>
                                        <p:cTn id="53" dur="26">
                                          <p:stCondLst>
                                            <p:cond delay="1312"/>
                                          </p:stCondLst>
                                        </p:cTn>
                                        <p:tgtEl>
                                          <p:spTgt spid="29699">
                                            <p:txEl>
                                              <p:pRg st="6" end="6"/>
                                            </p:txEl>
                                          </p:spTgt>
                                        </p:tgtEl>
                                      </p:cBhvr>
                                      <p:to x="100000" y="80000"/>
                                    </p:animScale>
                                    <p:animScale>
                                      <p:cBhvr>
                                        <p:cTn id="54" dur="166" decel="50000">
                                          <p:stCondLst>
                                            <p:cond delay="1338"/>
                                          </p:stCondLst>
                                        </p:cTn>
                                        <p:tgtEl>
                                          <p:spTgt spid="29699">
                                            <p:txEl>
                                              <p:pRg st="6" end="6"/>
                                            </p:txEl>
                                          </p:spTgt>
                                        </p:tgtEl>
                                      </p:cBhvr>
                                      <p:to x="100000" y="100000"/>
                                    </p:animScale>
                                    <p:animScale>
                                      <p:cBhvr>
                                        <p:cTn id="55" dur="26">
                                          <p:stCondLst>
                                            <p:cond delay="1642"/>
                                          </p:stCondLst>
                                        </p:cTn>
                                        <p:tgtEl>
                                          <p:spTgt spid="29699">
                                            <p:txEl>
                                              <p:pRg st="6" end="6"/>
                                            </p:txEl>
                                          </p:spTgt>
                                        </p:tgtEl>
                                      </p:cBhvr>
                                      <p:to x="100000" y="90000"/>
                                    </p:animScale>
                                    <p:animScale>
                                      <p:cBhvr>
                                        <p:cTn id="56" dur="166" decel="50000">
                                          <p:stCondLst>
                                            <p:cond delay="1668"/>
                                          </p:stCondLst>
                                        </p:cTn>
                                        <p:tgtEl>
                                          <p:spTgt spid="29699">
                                            <p:txEl>
                                              <p:pRg st="6" end="6"/>
                                            </p:txEl>
                                          </p:spTgt>
                                        </p:tgtEl>
                                      </p:cBhvr>
                                      <p:to x="100000" y="100000"/>
                                    </p:animScale>
                                    <p:animScale>
                                      <p:cBhvr>
                                        <p:cTn id="57" dur="26">
                                          <p:stCondLst>
                                            <p:cond delay="1808"/>
                                          </p:stCondLst>
                                        </p:cTn>
                                        <p:tgtEl>
                                          <p:spTgt spid="29699">
                                            <p:txEl>
                                              <p:pRg st="6" end="6"/>
                                            </p:txEl>
                                          </p:spTgt>
                                        </p:tgtEl>
                                      </p:cBhvr>
                                      <p:to x="100000" y="95000"/>
                                    </p:animScale>
                                    <p:animScale>
                                      <p:cBhvr>
                                        <p:cTn id="58" dur="166" decel="50000">
                                          <p:stCondLst>
                                            <p:cond delay="1834"/>
                                          </p:stCondLst>
                                        </p:cTn>
                                        <p:tgtEl>
                                          <p:spTgt spid="29699">
                                            <p:txEl>
                                              <p:pRg st="6" end="6"/>
                                            </p:txEl>
                                          </p:spTgt>
                                        </p:tgtEl>
                                      </p:cBhvr>
                                      <p:to x="100000" y="100000"/>
                                    </p:animScale>
                                  </p:childTnLst>
                                  <p:subTnLst>
                                    <p:audio>
                                      <p:cMediaNode>
                                        <p:cTn display="0" masterRel="sameClick">
                                          <p:stCondLst>
                                            <p:cond evt="begin" delay="0">
                                              <p:tn val="43"/>
                                            </p:cond>
                                          </p:stCondLst>
                                          <p:endCondLst>
                                            <p:cond evt="onStopAudio" delay="0">
                                              <p:tgtEl>
                                                <p:sldTgt/>
                                              </p:tgtEl>
                                            </p:cond>
                                          </p:endCondLst>
                                        </p:cTn>
                                        <p:tgtEl>
                                          <p:sndTgt r:embed="rId3"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609600"/>
            <a:ext cx="7772400" cy="914400"/>
          </a:xfrm>
        </p:spPr>
        <p:txBody>
          <a:bodyPr/>
          <a:lstStyle/>
          <a:p>
            <a:r>
              <a:rPr lang="en-US" altLang="en-US"/>
              <a:t>Examples of “Line” Spectra</a:t>
            </a:r>
          </a:p>
        </p:txBody>
      </p:sp>
      <p:sp>
        <p:nvSpPr>
          <p:cNvPr id="36867" name="Rectangle 3"/>
          <p:cNvSpPr>
            <a:spLocks noGrp="1" noChangeArrowheads="1"/>
          </p:cNvSpPr>
          <p:nvPr>
            <p:ph type="body" idx="1"/>
          </p:nvPr>
        </p:nvSpPr>
        <p:spPr>
          <a:xfrm>
            <a:off x="381000" y="1676400"/>
            <a:ext cx="8382000" cy="4419600"/>
          </a:xfrm>
        </p:spPr>
        <p:txBody>
          <a:bodyPr/>
          <a:lstStyle/>
          <a:p>
            <a:r>
              <a:rPr lang="en-US" altLang="en-US">
                <a:hlinkClick r:id="rId2"/>
              </a:rPr>
              <a:t>http://www.colorado.edu/physics/2000/quantumzone/index.html</a:t>
            </a:r>
            <a:endParaRPr lang="en-US" altLang="en-US"/>
          </a:p>
          <a:p>
            <a:endParaRPr lang="en-US" altLang="en-US"/>
          </a:p>
          <a:p>
            <a:r>
              <a:rPr lang="en-US" altLang="en-US"/>
              <a:t>Activity &amp; Lab:  Gas discharge tubes and flame tests.</a:t>
            </a:r>
          </a:p>
          <a:p>
            <a:endParaRPr lang="en-US" altLang="en-US"/>
          </a:p>
          <a:p>
            <a:r>
              <a:rPr lang="en-US" altLang="en-US"/>
              <a:t>The explanation lies in understanding the hydrogen atom.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6867">
                                            <p:txEl>
                                              <p:pRg st="2" end="2"/>
                                            </p:txEl>
                                          </p:spTgt>
                                        </p:tgtEl>
                                        <p:attrNameLst>
                                          <p:attrName>style.visibility</p:attrName>
                                        </p:attrNameLst>
                                      </p:cBhvr>
                                      <p:to>
                                        <p:strVal val="visible"/>
                                      </p:to>
                                    </p:set>
                                    <p:animEffect transition="in" filter="box(in)">
                                      <p:cBhvr>
                                        <p:cTn id="7" dur="500"/>
                                        <p:tgtEl>
                                          <p:spTgt spid="3686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6867">
                                            <p:txEl>
                                              <p:pRg st="4" end="4"/>
                                            </p:txEl>
                                          </p:spTgt>
                                        </p:tgtEl>
                                        <p:attrNameLst>
                                          <p:attrName>style.visibility</p:attrName>
                                        </p:attrNameLst>
                                      </p:cBhvr>
                                      <p:to>
                                        <p:strVal val="visible"/>
                                      </p:to>
                                    </p:set>
                                    <p:animEffect transition="in" filter="box(in)">
                                      <p:cBhvr>
                                        <p:cTn id="12" dur="500"/>
                                        <p:tgtEl>
                                          <p:spTgt spid="36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609600"/>
            <a:ext cx="7772400" cy="914400"/>
          </a:xfrm>
        </p:spPr>
        <p:txBody>
          <a:bodyPr/>
          <a:lstStyle/>
          <a:p>
            <a:r>
              <a:rPr lang="en-US" altLang="en-US"/>
              <a:t>The Hydrogen Atom</a:t>
            </a:r>
          </a:p>
        </p:txBody>
      </p:sp>
      <p:sp>
        <p:nvSpPr>
          <p:cNvPr id="38915" name="Rectangle 3"/>
          <p:cNvSpPr>
            <a:spLocks noGrp="1" noChangeArrowheads="1"/>
          </p:cNvSpPr>
          <p:nvPr>
            <p:ph type="body" idx="1"/>
          </p:nvPr>
        </p:nvSpPr>
        <p:spPr>
          <a:xfrm>
            <a:off x="685800" y="1752600"/>
            <a:ext cx="7772400" cy="4191000"/>
          </a:xfrm>
        </p:spPr>
        <p:txBody>
          <a:bodyPr/>
          <a:lstStyle/>
          <a:p>
            <a:r>
              <a:rPr lang="en-US" altLang="en-US" sz="2800" dirty="0"/>
              <a:t>The hydrogen atom has only one proton &amp; one electron.</a:t>
            </a:r>
          </a:p>
          <a:p>
            <a:r>
              <a:rPr lang="en-US" altLang="en-US" sz="2800" dirty="0"/>
              <a:t>Hydrogen gives line spectra</a:t>
            </a:r>
          </a:p>
          <a:p>
            <a:pPr lvl="1"/>
            <a:r>
              <a:rPr lang="en-US" altLang="en-US" sz="2400" dirty="0" err="1"/>
              <a:t>Paschen</a:t>
            </a:r>
            <a:r>
              <a:rPr lang="en-US" altLang="en-US" sz="2400" dirty="0"/>
              <a:t> series (infrared lines)</a:t>
            </a:r>
          </a:p>
          <a:p>
            <a:pPr lvl="1"/>
            <a:r>
              <a:rPr lang="en-US" altLang="en-US" sz="2400" dirty="0" err="1"/>
              <a:t>Balmer</a:t>
            </a:r>
            <a:r>
              <a:rPr lang="en-US" altLang="en-US" sz="2400" dirty="0"/>
              <a:t> series (</a:t>
            </a:r>
            <a:r>
              <a:rPr lang="en-US" altLang="en-US" sz="2400" dirty="0">
                <a:solidFill>
                  <a:srgbClr val="FF0000"/>
                </a:solidFill>
              </a:rPr>
              <a:t>red</a:t>
            </a:r>
            <a:r>
              <a:rPr lang="en-US" altLang="en-US" sz="2400" dirty="0"/>
              <a:t>, </a:t>
            </a:r>
            <a:r>
              <a:rPr lang="en-US" altLang="en-US" sz="2400" dirty="0">
                <a:solidFill>
                  <a:srgbClr val="33CC33"/>
                </a:solidFill>
              </a:rPr>
              <a:t>green</a:t>
            </a:r>
            <a:r>
              <a:rPr lang="en-US" altLang="en-US" sz="2400" dirty="0"/>
              <a:t>, </a:t>
            </a:r>
            <a:r>
              <a:rPr lang="en-US" altLang="en-US" sz="2400" dirty="0">
                <a:solidFill>
                  <a:schemeClr val="accent2"/>
                </a:solidFill>
              </a:rPr>
              <a:t>blue</a:t>
            </a:r>
            <a:r>
              <a:rPr lang="en-US" altLang="en-US" sz="2400" dirty="0"/>
              <a:t>, </a:t>
            </a:r>
            <a:r>
              <a:rPr lang="en-US" altLang="en-US" sz="2400" dirty="0">
                <a:solidFill>
                  <a:schemeClr val="tx2"/>
                </a:solidFill>
              </a:rPr>
              <a:t>purple</a:t>
            </a:r>
            <a:r>
              <a:rPr lang="en-US" altLang="en-US" sz="2400" dirty="0"/>
              <a:t> lines)</a:t>
            </a:r>
          </a:p>
          <a:p>
            <a:pPr lvl="1"/>
            <a:r>
              <a:rPr lang="en-US" altLang="en-US" sz="2400" dirty="0"/>
              <a:t>Lyman series (ultraviolet lines)</a:t>
            </a:r>
          </a:p>
          <a:p>
            <a:r>
              <a:rPr lang="en-US" altLang="en-US" sz="2800" dirty="0"/>
              <a:t>Why are there lines rather than a continuous spectrum?</a:t>
            </a:r>
          </a:p>
          <a:p>
            <a:pPr lvl="1"/>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ox(in)">
                                      <p:cBhvr>
                                        <p:cTn id="7" dur="500"/>
                                        <p:tgtEl>
                                          <p:spTgt spid="3891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34" presetClass="entr" presetSubtype="0"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 from="(-#ppt_w/2)" to="(#ppt_x)" calcmode="lin" valueType="num">
                                      <p:cBhvr>
                                        <p:cTn id="12" dur="600" fill="hold">
                                          <p:stCondLst>
                                            <p:cond delay="0"/>
                                          </p:stCondLst>
                                        </p:cTn>
                                        <p:tgtEl>
                                          <p:spTgt spid="38915">
                                            <p:txEl>
                                              <p:pRg st="1" end="1"/>
                                            </p:txEl>
                                          </p:spTgt>
                                        </p:tgtEl>
                                        <p:attrNameLst>
                                          <p:attrName>ppt_x</p:attrName>
                                        </p:attrNameLst>
                                      </p:cBhvr>
                                    </p:anim>
                                    <p:anim from="0" to="-1.0" calcmode="lin" valueType="num">
                                      <p:cBhvr>
                                        <p:cTn id="13" dur="200" decel="50000" autoRev="1" fill="hold">
                                          <p:stCondLst>
                                            <p:cond delay="600"/>
                                          </p:stCondLst>
                                        </p:cTn>
                                        <p:tgtEl>
                                          <p:spTgt spid="38915">
                                            <p:txEl>
                                              <p:pRg st="1" end="1"/>
                                            </p:txEl>
                                          </p:spTgt>
                                        </p:tgtEl>
                                        <p:attrNameLst>
                                          <p:attrName>xshear</p:attrName>
                                        </p:attrNameLst>
                                      </p:cBhvr>
                                    </p:anim>
                                    <p:animScale>
                                      <p:cBhvr>
                                        <p:cTn id="14" dur="200" decel="100000" autoRev="1" fill="hold">
                                          <p:stCondLst>
                                            <p:cond delay="600"/>
                                          </p:stCondLst>
                                        </p:cTn>
                                        <p:tgtEl>
                                          <p:spTgt spid="38915">
                                            <p:txEl>
                                              <p:pRg st="1" end="1"/>
                                            </p:txEl>
                                          </p:spTgt>
                                        </p:tgtEl>
                                      </p:cBhvr>
                                      <p:from x="100000" y="100000"/>
                                      <p:to x="80000" y="100000"/>
                                    </p:animScale>
                                    <p:anim by="(#ppt_h/3+#ppt_w*0.1)" calcmode="lin" valueType="num">
                                      <p:cBhvr additive="sum">
                                        <p:cTn id="15" dur="200" decel="100000" autoRev="1" fill="hold">
                                          <p:stCondLst>
                                            <p:cond delay="600"/>
                                          </p:stCondLst>
                                        </p:cTn>
                                        <p:tgtEl>
                                          <p:spTgt spid="38915">
                                            <p:txEl>
                                              <p:pRg st="1" end="1"/>
                                            </p:txEl>
                                          </p:spTgt>
                                        </p:tgtEl>
                                        <p:attrNameLst>
                                          <p:attrName>ppt_x</p:attrName>
                                        </p:attrNameLst>
                                      </p:cBhvr>
                                    </p:anim>
                                  </p:childTnLst>
                                  <p:subTnLst>
                                    <p:audio>
                                      <p:cMediaNode>
                                        <p:cTn display="0" masterRel="sameClick">
                                          <p:stCondLst>
                                            <p:cond evt="begin" delay="0">
                                              <p:tn val="10"/>
                                            </p:cond>
                                          </p:stCondLst>
                                          <p:endCondLst>
                                            <p:cond evt="onStopAudio" delay="0">
                                              <p:tgtEl>
                                                <p:sldTgt/>
                                              </p:tgtEl>
                                            </p:cond>
                                          </p:endCondLst>
                                        </p:cTn>
                                        <p:tgtEl>
                                          <p:sndTgt r:embed="rId3" name="laser.wav"/>
                                        </p:tgtEl>
                                      </p:cMediaNode>
                                    </p:audio>
                                  </p:subTnLst>
                                </p:cTn>
                              </p:par>
                              <p:par>
                                <p:cTn id="16" presetID="34" presetClass="entr" presetSubtype="0" fill="hold" nodeType="withEffect">
                                  <p:stCondLst>
                                    <p:cond delay="0"/>
                                  </p:stCondLst>
                                  <p:childTnLst>
                                    <p:set>
                                      <p:cBhvr>
                                        <p:cTn id="17" dur="1" fill="hold">
                                          <p:stCondLst>
                                            <p:cond delay="0"/>
                                          </p:stCondLst>
                                        </p:cTn>
                                        <p:tgtEl>
                                          <p:spTgt spid="38915">
                                            <p:txEl>
                                              <p:pRg st="2" end="2"/>
                                            </p:txEl>
                                          </p:spTgt>
                                        </p:tgtEl>
                                        <p:attrNameLst>
                                          <p:attrName>style.visibility</p:attrName>
                                        </p:attrNameLst>
                                      </p:cBhvr>
                                      <p:to>
                                        <p:strVal val="visible"/>
                                      </p:to>
                                    </p:set>
                                    <p:anim from="(-#ppt_w/2)" to="(#ppt_x)" calcmode="lin" valueType="num">
                                      <p:cBhvr>
                                        <p:cTn id="18" dur="600" fill="hold">
                                          <p:stCondLst>
                                            <p:cond delay="0"/>
                                          </p:stCondLst>
                                        </p:cTn>
                                        <p:tgtEl>
                                          <p:spTgt spid="38915">
                                            <p:txEl>
                                              <p:pRg st="2" end="2"/>
                                            </p:txEl>
                                          </p:spTgt>
                                        </p:tgtEl>
                                        <p:attrNameLst>
                                          <p:attrName>ppt_x</p:attrName>
                                        </p:attrNameLst>
                                      </p:cBhvr>
                                    </p:anim>
                                    <p:anim from="0" to="-1.0" calcmode="lin" valueType="num">
                                      <p:cBhvr>
                                        <p:cTn id="19" dur="200" decel="50000" autoRev="1" fill="hold">
                                          <p:stCondLst>
                                            <p:cond delay="600"/>
                                          </p:stCondLst>
                                        </p:cTn>
                                        <p:tgtEl>
                                          <p:spTgt spid="38915">
                                            <p:txEl>
                                              <p:pRg st="2" end="2"/>
                                            </p:txEl>
                                          </p:spTgt>
                                        </p:tgtEl>
                                        <p:attrNameLst>
                                          <p:attrName>xshear</p:attrName>
                                        </p:attrNameLst>
                                      </p:cBhvr>
                                    </p:anim>
                                    <p:animScale>
                                      <p:cBhvr>
                                        <p:cTn id="20" dur="200" decel="100000" autoRev="1" fill="hold">
                                          <p:stCondLst>
                                            <p:cond delay="600"/>
                                          </p:stCondLst>
                                        </p:cTn>
                                        <p:tgtEl>
                                          <p:spTgt spid="38915">
                                            <p:txEl>
                                              <p:pRg st="2" end="2"/>
                                            </p:txEl>
                                          </p:spTgt>
                                        </p:tgtEl>
                                      </p:cBhvr>
                                      <p:from x="100000" y="100000"/>
                                      <p:to x="80000" y="100000"/>
                                    </p:animScale>
                                    <p:anim by="(#ppt_h/3+#ppt_w*0.1)" calcmode="lin" valueType="num">
                                      <p:cBhvr additive="sum">
                                        <p:cTn id="21" dur="200" decel="100000" autoRev="1" fill="hold">
                                          <p:stCondLst>
                                            <p:cond delay="600"/>
                                          </p:stCondLst>
                                        </p:cTn>
                                        <p:tgtEl>
                                          <p:spTgt spid="38915">
                                            <p:txEl>
                                              <p:pRg st="2" end="2"/>
                                            </p:txEl>
                                          </p:spTgt>
                                        </p:tgtEl>
                                        <p:attrNameLst>
                                          <p:attrName>ppt_x</p:attrName>
                                        </p:attrNameLst>
                                      </p:cBhvr>
                                    </p:anim>
                                  </p:childTnLst>
                                </p:cTn>
                              </p:par>
                              <p:par>
                                <p:cTn id="22" presetID="34" presetClass="entr" presetSubtype="0" fill="hold" nodeType="withEffect">
                                  <p:stCondLst>
                                    <p:cond delay="0"/>
                                  </p:stCondLst>
                                  <p:childTnLst>
                                    <p:set>
                                      <p:cBhvr>
                                        <p:cTn id="23" dur="1" fill="hold">
                                          <p:stCondLst>
                                            <p:cond delay="0"/>
                                          </p:stCondLst>
                                        </p:cTn>
                                        <p:tgtEl>
                                          <p:spTgt spid="38915">
                                            <p:txEl>
                                              <p:pRg st="3" end="3"/>
                                            </p:txEl>
                                          </p:spTgt>
                                        </p:tgtEl>
                                        <p:attrNameLst>
                                          <p:attrName>style.visibility</p:attrName>
                                        </p:attrNameLst>
                                      </p:cBhvr>
                                      <p:to>
                                        <p:strVal val="visible"/>
                                      </p:to>
                                    </p:set>
                                    <p:anim from="(-#ppt_w/2)" to="(#ppt_x)" calcmode="lin" valueType="num">
                                      <p:cBhvr>
                                        <p:cTn id="24" dur="600" fill="hold">
                                          <p:stCondLst>
                                            <p:cond delay="0"/>
                                          </p:stCondLst>
                                        </p:cTn>
                                        <p:tgtEl>
                                          <p:spTgt spid="38915">
                                            <p:txEl>
                                              <p:pRg st="3" end="3"/>
                                            </p:txEl>
                                          </p:spTgt>
                                        </p:tgtEl>
                                        <p:attrNameLst>
                                          <p:attrName>ppt_x</p:attrName>
                                        </p:attrNameLst>
                                      </p:cBhvr>
                                    </p:anim>
                                    <p:anim from="0" to="-1.0" calcmode="lin" valueType="num">
                                      <p:cBhvr>
                                        <p:cTn id="25" dur="200" decel="50000" autoRev="1" fill="hold">
                                          <p:stCondLst>
                                            <p:cond delay="600"/>
                                          </p:stCondLst>
                                        </p:cTn>
                                        <p:tgtEl>
                                          <p:spTgt spid="38915">
                                            <p:txEl>
                                              <p:pRg st="3" end="3"/>
                                            </p:txEl>
                                          </p:spTgt>
                                        </p:tgtEl>
                                        <p:attrNameLst>
                                          <p:attrName>xshear</p:attrName>
                                        </p:attrNameLst>
                                      </p:cBhvr>
                                    </p:anim>
                                    <p:animScale>
                                      <p:cBhvr>
                                        <p:cTn id="26" dur="200" decel="100000" autoRev="1" fill="hold">
                                          <p:stCondLst>
                                            <p:cond delay="600"/>
                                          </p:stCondLst>
                                        </p:cTn>
                                        <p:tgtEl>
                                          <p:spTgt spid="38915">
                                            <p:txEl>
                                              <p:pRg st="3" end="3"/>
                                            </p:txEl>
                                          </p:spTgt>
                                        </p:tgtEl>
                                      </p:cBhvr>
                                      <p:from x="100000" y="100000"/>
                                      <p:to x="80000" y="100000"/>
                                    </p:animScale>
                                    <p:anim by="(#ppt_h/3+#ppt_w*0.1)" calcmode="lin" valueType="num">
                                      <p:cBhvr additive="sum">
                                        <p:cTn id="27" dur="200" decel="100000" autoRev="1" fill="hold">
                                          <p:stCondLst>
                                            <p:cond delay="600"/>
                                          </p:stCondLst>
                                        </p:cTn>
                                        <p:tgtEl>
                                          <p:spTgt spid="38915">
                                            <p:txEl>
                                              <p:pRg st="3" end="3"/>
                                            </p:txEl>
                                          </p:spTgt>
                                        </p:tgtEl>
                                        <p:attrNameLst>
                                          <p:attrName>ppt_x</p:attrName>
                                        </p:attrNameLst>
                                      </p:cBhvr>
                                    </p:anim>
                                  </p:childTnLst>
                                  <p:subTnLst>
                                    <p:audio>
                                      <p:cMediaNode>
                                        <p:cTn display="0" masterRel="sameClick">
                                          <p:stCondLst>
                                            <p:cond evt="begin" delay="0">
                                              <p:tn val="22"/>
                                            </p:cond>
                                          </p:stCondLst>
                                          <p:endCondLst>
                                            <p:cond evt="onStopAudio" delay="0">
                                              <p:tgtEl>
                                                <p:sldTgt/>
                                              </p:tgtEl>
                                            </p:cond>
                                          </p:endCondLst>
                                        </p:cTn>
                                        <p:tgtEl>
                                          <p:sndTgt r:embed="rId3" name="laser.wav"/>
                                        </p:tgtEl>
                                      </p:cMediaNode>
                                    </p:audio>
                                  </p:subTnLst>
                                </p:cTn>
                              </p:par>
                              <p:par>
                                <p:cTn id="28" presetID="34" presetClass="entr" presetSubtype="0" fill="hold" nodeType="withEffect">
                                  <p:stCondLst>
                                    <p:cond delay="0"/>
                                  </p:stCondLst>
                                  <p:childTnLst>
                                    <p:set>
                                      <p:cBhvr>
                                        <p:cTn id="29" dur="1" fill="hold">
                                          <p:stCondLst>
                                            <p:cond delay="0"/>
                                          </p:stCondLst>
                                        </p:cTn>
                                        <p:tgtEl>
                                          <p:spTgt spid="38915">
                                            <p:txEl>
                                              <p:pRg st="4" end="4"/>
                                            </p:txEl>
                                          </p:spTgt>
                                        </p:tgtEl>
                                        <p:attrNameLst>
                                          <p:attrName>style.visibility</p:attrName>
                                        </p:attrNameLst>
                                      </p:cBhvr>
                                      <p:to>
                                        <p:strVal val="visible"/>
                                      </p:to>
                                    </p:set>
                                    <p:anim from="(-#ppt_w/2)" to="(#ppt_x)" calcmode="lin" valueType="num">
                                      <p:cBhvr>
                                        <p:cTn id="30" dur="600" fill="hold">
                                          <p:stCondLst>
                                            <p:cond delay="0"/>
                                          </p:stCondLst>
                                        </p:cTn>
                                        <p:tgtEl>
                                          <p:spTgt spid="38915">
                                            <p:txEl>
                                              <p:pRg st="4" end="4"/>
                                            </p:txEl>
                                          </p:spTgt>
                                        </p:tgtEl>
                                        <p:attrNameLst>
                                          <p:attrName>ppt_x</p:attrName>
                                        </p:attrNameLst>
                                      </p:cBhvr>
                                    </p:anim>
                                    <p:anim from="0" to="-1.0" calcmode="lin" valueType="num">
                                      <p:cBhvr>
                                        <p:cTn id="31" dur="200" decel="50000" autoRev="1" fill="hold">
                                          <p:stCondLst>
                                            <p:cond delay="600"/>
                                          </p:stCondLst>
                                        </p:cTn>
                                        <p:tgtEl>
                                          <p:spTgt spid="38915">
                                            <p:txEl>
                                              <p:pRg st="4" end="4"/>
                                            </p:txEl>
                                          </p:spTgt>
                                        </p:tgtEl>
                                        <p:attrNameLst>
                                          <p:attrName>xshear</p:attrName>
                                        </p:attrNameLst>
                                      </p:cBhvr>
                                    </p:anim>
                                    <p:animScale>
                                      <p:cBhvr>
                                        <p:cTn id="32" dur="200" decel="100000" autoRev="1" fill="hold">
                                          <p:stCondLst>
                                            <p:cond delay="600"/>
                                          </p:stCondLst>
                                        </p:cTn>
                                        <p:tgtEl>
                                          <p:spTgt spid="38915">
                                            <p:txEl>
                                              <p:pRg st="4" end="4"/>
                                            </p:txEl>
                                          </p:spTgt>
                                        </p:tgtEl>
                                      </p:cBhvr>
                                      <p:from x="100000" y="100000"/>
                                      <p:to x="80000" y="100000"/>
                                    </p:animScale>
                                    <p:anim by="(#ppt_h/3+#ppt_w*0.1)" calcmode="lin" valueType="num">
                                      <p:cBhvr additive="sum">
                                        <p:cTn id="33" dur="200" decel="100000" autoRev="1" fill="hold">
                                          <p:stCondLst>
                                            <p:cond delay="600"/>
                                          </p:stCondLst>
                                        </p:cTn>
                                        <p:tgtEl>
                                          <p:spTgt spid="38915">
                                            <p:txEl>
                                              <p:pRg st="4" end="4"/>
                                            </p:txEl>
                                          </p:spTgt>
                                        </p:tgtEl>
                                        <p:attrNameLst>
                                          <p:attrName>ppt_x</p:attrName>
                                        </p:attrNameLst>
                                      </p:cBhvr>
                                    </p:anim>
                                  </p:childTnLst>
                                  <p:subTnLst>
                                    <p:audio>
                                      <p:cMediaNode>
                                        <p:cTn display="0" masterRel="sameClick">
                                          <p:stCondLst>
                                            <p:cond evt="begin" delay="0">
                                              <p:tn val="28"/>
                                            </p:cond>
                                          </p:stCondLst>
                                          <p:endCondLst>
                                            <p:cond evt="onStopAudio" delay="0">
                                              <p:tgtEl>
                                                <p:sldTgt/>
                                              </p:tgtEl>
                                            </p:cond>
                                          </p:endCondLst>
                                        </p:cTn>
                                        <p:tgtEl>
                                          <p:sndTgt r:embed="rId3" name="laser.wav"/>
                                        </p:tgtEl>
                                      </p:cMediaNode>
                                    </p:audio>
                                  </p:subTnLst>
                                </p:cTn>
                              </p:par>
                            </p:childTnLst>
                          </p:cTn>
                        </p:par>
                      </p:childTnLst>
                    </p:cTn>
                  </p:par>
                  <p:par>
                    <p:cTn id="34" fill="hold" nodeType="clickPar">
                      <p:stCondLst>
                        <p:cond delay="indefinite"/>
                      </p:stCondLst>
                      <p:childTnLst>
                        <p:par>
                          <p:cTn id="35" fill="hold" nodeType="withGroup">
                            <p:stCondLst>
                              <p:cond delay="0"/>
                            </p:stCondLst>
                            <p:childTnLst>
                              <p:par>
                                <p:cTn id="36" presetID="26" presetClass="entr" presetSubtype="0" fill="hold" nodeType="clickEffect">
                                  <p:stCondLst>
                                    <p:cond delay="0"/>
                                  </p:stCondLst>
                                  <p:childTnLst>
                                    <p:set>
                                      <p:cBhvr>
                                        <p:cTn id="37" dur="1" fill="hold">
                                          <p:stCondLst>
                                            <p:cond delay="0"/>
                                          </p:stCondLst>
                                        </p:cTn>
                                        <p:tgtEl>
                                          <p:spTgt spid="38915">
                                            <p:txEl>
                                              <p:pRg st="5" end="5"/>
                                            </p:txEl>
                                          </p:spTgt>
                                        </p:tgtEl>
                                        <p:attrNameLst>
                                          <p:attrName>style.visibility</p:attrName>
                                        </p:attrNameLst>
                                      </p:cBhvr>
                                      <p:to>
                                        <p:strVal val="visible"/>
                                      </p:to>
                                    </p:set>
                                    <p:animEffect transition="in" filter="wipe(down)">
                                      <p:cBhvr>
                                        <p:cTn id="38" dur="580">
                                          <p:stCondLst>
                                            <p:cond delay="0"/>
                                          </p:stCondLst>
                                        </p:cTn>
                                        <p:tgtEl>
                                          <p:spTgt spid="38915">
                                            <p:txEl>
                                              <p:pRg st="5" end="5"/>
                                            </p:txEl>
                                          </p:spTgt>
                                        </p:tgtEl>
                                      </p:cBhvr>
                                    </p:animEffect>
                                    <p:anim calcmode="lin" valueType="num">
                                      <p:cBhvr>
                                        <p:cTn id="39" dur="1822" tmFilter="0,0; 0.14,0.36; 0.43,0.73; 0.71,0.91; 1.0,1.0">
                                          <p:stCondLst>
                                            <p:cond delay="0"/>
                                          </p:stCondLst>
                                        </p:cTn>
                                        <p:tgtEl>
                                          <p:spTgt spid="38915">
                                            <p:txEl>
                                              <p:pRg st="5" end="5"/>
                                            </p:txEl>
                                          </p:spTgt>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38915">
                                            <p:txEl>
                                              <p:pRg st="5" end="5"/>
                                            </p:txEl>
                                          </p:spTgt>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38915">
                                            <p:txEl>
                                              <p:pRg st="5" end="5"/>
                                            </p:txEl>
                                          </p:spTgt>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38915">
                                            <p:txEl>
                                              <p:pRg st="5" end="5"/>
                                            </p:txEl>
                                          </p:spTgt>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38915">
                                            <p:txEl>
                                              <p:pRg st="5" end="5"/>
                                            </p:txEl>
                                          </p:spTgt>
                                        </p:tgtEl>
                                        <p:attrNameLst>
                                          <p:attrName>ppt_y</p:attrName>
                                        </p:attrNameLst>
                                      </p:cBhvr>
                                      <p:tavLst>
                                        <p:tav tm="0" fmla="#ppt_y-sin(pi*$)/81">
                                          <p:val>
                                            <p:fltVal val="0"/>
                                          </p:val>
                                        </p:tav>
                                        <p:tav tm="100000">
                                          <p:val>
                                            <p:fltVal val="1"/>
                                          </p:val>
                                        </p:tav>
                                      </p:tavLst>
                                    </p:anim>
                                    <p:animScale>
                                      <p:cBhvr>
                                        <p:cTn id="44" dur="26">
                                          <p:stCondLst>
                                            <p:cond delay="650"/>
                                          </p:stCondLst>
                                        </p:cTn>
                                        <p:tgtEl>
                                          <p:spTgt spid="38915">
                                            <p:txEl>
                                              <p:pRg st="5" end="5"/>
                                            </p:txEl>
                                          </p:spTgt>
                                        </p:tgtEl>
                                      </p:cBhvr>
                                      <p:to x="100000" y="60000"/>
                                    </p:animScale>
                                    <p:animScale>
                                      <p:cBhvr>
                                        <p:cTn id="45" dur="166" decel="50000">
                                          <p:stCondLst>
                                            <p:cond delay="676"/>
                                          </p:stCondLst>
                                        </p:cTn>
                                        <p:tgtEl>
                                          <p:spTgt spid="38915">
                                            <p:txEl>
                                              <p:pRg st="5" end="5"/>
                                            </p:txEl>
                                          </p:spTgt>
                                        </p:tgtEl>
                                      </p:cBhvr>
                                      <p:to x="100000" y="100000"/>
                                    </p:animScale>
                                    <p:animScale>
                                      <p:cBhvr>
                                        <p:cTn id="46" dur="26">
                                          <p:stCondLst>
                                            <p:cond delay="1312"/>
                                          </p:stCondLst>
                                        </p:cTn>
                                        <p:tgtEl>
                                          <p:spTgt spid="38915">
                                            <p:txEl>
                                              <p:pRg st="5" end="5"/>
                                            </p:txEl>
                                          </p:spTgt>
                                        </p:tgtEl>
                                      </p:cBhvr>
                                      <p:to x="100000" y="80000"/>
                                    </p:animScale>
                                    <p:animScale>
                                      <p:cBhvr>
                                        <p:cTn id="47" dur="166" decel="50000">
                                          <p:stCondLst>
                                            <p:cond delay="1338"/>
                                          </p:stCondLst>
                                        </p:cTn>
                                        <p:tgtEl>
                                          <p:spTgt spid="38915">
                                            <p:txEl>
                                              <p:pRg st="5" end="5"/>
                                            </p:txEl>
                                          </p:spTgt>
                                        </p:tgtEl>
                                      </p:cBhvr>
                                      <p:to x="100000" y="100000"/>
                                    </p:animScale>
                                    <p:animScale>
                                      <p:cBhvr>
                                        <p:cTn id="48" dur="26">
                                          <p:stCondLst>
                                            <p:cond delay="1642"/>
                                          </p:stCondLst>
                                        </p:cTn>
                                        <p:tgtEl>
                                          <p:spTgt spid="38915">
                                            <p:txEl>
                                              <p:pRg st="5" end="5"/>
                                            </p:txEl>
                                          </p:spTgt>
                                        </p:tgtEl>
                                      </p:cBhvr>
                                      <p:to x="100000" y="90000"/>
                                    </p:animScale>
                                    <p:animScale>
                                      <p:cBhvr>
                                        <p:cTn id="49" dur="166" decel="50000">
                                          <p:stCondLst>
                                            <p:cond delay="1668"/>
                                          </p:stCondLst>
                                        </p:cTn>
                                        <p:tgtEl>
                                          <p:spTgt spid="38915">
                                            <p:txEl>
                                              <p:pRg st="5" end="5"/>
                                            </p:txEl>
                                          </p:spTgt>
                                        </p:tgtEl>
                                      </p:cBhvr>
                                      <p:to x="100000" y="100000"/>
                                    </p:animScale>
                                    <p:animScale>
                                      <p:cBhvr>
                                        <p:cTn id="50" dur="26">
                                          <p:stCondLst>
                                            <p:cond delay="1808"/>
                                          </p:stCondLst>
                                        </p:cTn>
                                        <p:tgtEl>
                                          <p:spTgt spid="38915">
                                            <p:txEl>
                                              <p:pRg st="5" end="5"/>
                                            </p:txEl>
                                          </p:spTgt>
                                        </p:tgtEl>
                                      </p:cBhvr>
                                      <p:to x="100000" y="95000"/>
                                    </p:animScale>
                                    <p:animScale>
                                      <p:cBhvr>
                                        <p:cTn id="51" dur="166" decel="50000">
                                          <p:stCondLst>
                                            <p:cond delay="1834"/>
                                          </p:stCondLst>
                                        </p:cTn>
                                        <p:tgtEl>
                                          <p:spTgt spid="38915">
                                            <p:txEl>
                                              <p:pRg st="5" end="5"/>
                                            </p:txEl>
                                          </p:spTgt>
                                        </p:tgtEl>
                                      </p:cBhvr>
                                      <p:to x="100000" y="100000"/>
                                    </p:animScale>
                                  </p:childTnLst>
                                  <p:subTnLst>
                                    <p:audio>
                                      <p:cMediaNode>
                                        <p:cTn display="0" masterRel="sameClick">
                                          <p:stCondLst>
                                            <p:cond evt="begin" delay="0">
                                              <p:tn val="36"/>
                                            </p:cond>
                                          </p:stCondLst>
                                          <p:endCondLst>
                                            <p:cond evt="onStopAudio" delay="0">
                                              <p:tgtEl>
                                                <p:sldTgt/>
                                              </p:tgtEl>
                                            </p:cond>
                                          </p:endCondLst>
                                        </p:cTn>
                                        <p:tgtEl>
                                          <p:sndTgt r:embed="rId4"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533400"/>
            <a:ext cx="7772400" cy="1066800"/>
          </a:xfrm>
        </p:spPr>
        <p:txBody>
          <a:bodyPr/>
          <a:lstStyle/>
          <a:p>
            <a:r>
              <a:rPr lang="en-US" altLang="en-US" sz="4400"/>
              <a:t>Bohr’s Proposal</a:t>
            </a:r>
          </a:p>
        </p:txBody>
      </p:sp>
      <p:sp>
        <p:nvSpPr>
          <p:cNvPr id="12291" name="Rectangle 3"/>
          <p:cNvSpPr>
            <a:spLocks noGrp="1" noChangeArrowheads="1"/>
          </p:cNvSpPr>
          <p:nvPr>
            <p:ph type="subTitle" idx="1"/>
          </p:nvPr>
        </p:nvSpPr>
        <p:spPr>
          <a:xfrm>
            <a:off x="762000" y="1828800"/>
            <a:ext cx="7543800" cy="2971800"/>
          </a:xfrm>
        </p:spPr>
        <p:txBody>
          <a:bodyPr/>
          <a:lstStyle/>
          <a:p>
            <a:pPr>
              <a:lnSpc>
                <a:spcPct val="90000"/>
              </a:lnSpc>
            </a:pPr>
            <a:r>
              <a:rPr lang="en-US" altLang="en-US"/>
              <a:t>Rutherford’s planetary model of the atom, with electrons circling the nucleus, suggested to Niels Bohr a dramatically different model that incorporated Plancks’ idea of quantization…</a:t>
            </a:r>
          </a:p>
        </p:txBody>
      </p:sp>
      <p:sp>
        <p:nvSpPr>
          <p:cNvPr id="12292" name="Text Box 4"/>
          <p:cNvSpPr txBox="1">
            <a:spLocks noChangeArrowheads="1"/>
          </p:cNvSpPr>
          <p:nvPr/>
        </p:nvSpPr>
        <p:spPr bwMode="auto">
          <a:xfrm>
            <a:off x="2971800" y="5181600"/>
            <a:ext cx="2968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FFFF00"/>
                </a:solidFill>
                <a:latin typeface="Verdana" panose="020B0604030504040204" pitchFamily="34" charset="0"/>
              </a:rPr>
              <a:t>…fixed orbits!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edge">
                                      <p:cBhvr>
                                        <p:cTn id="7" dur="20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4" presetClass="entr" presetSubtype="0" fill="hold" nodeType="clickEffect">
                                  <p:stCondLst>
                                    <p:cond delay="0"/>
                                  </p:stCondLst>
                                  <p:childTnLst>
                                    <p:set>
                                      <p:cBhvr>
                                        <p:cTn id="11" dur="1" fill="hold">
                                          <p:stCondLst>
                                            <p:cond delay="0"/>
                                          </p:stCondLst>
                                        </p:cTn>
                                        <p:tgtEl>
                                          <p:spTgt spid="12292">
                                            <p:txEl>
                                              <p:pRg st="0" end="0"/>
                                            </p:txEl>
                                          </p:spTgt>
                                        </p:tgtEl>
                                        <p:attrNameLst>
                                          <p:attrName>style.visibility</p:attrName>
                                        </p:attrNameLst>
                                      </p:cBhvr>
                                      <p:to>
                                        <p:strVal val="visible"/>
                                      </p:to>
                                    </p:set>
                                    <p:anim from="(-#ppt_w/2)" to="(#ppt_x)" calcmode="lin" valueType="num">
                                      <p:cBhvr>
                                        <p:cTn id="12" dur="600" fill="hold">
                                          <p:stCondLst>
                                            <p:cond delay="0"/>
                                          </p:stCondLst>
                                        </p:cTn>
                                        <p:tgtEl>
                                          <p:spTgt spid="12292">
                                            <p:txEl>
                                              <p:pRg st="0" end="0"/>
                                            </p:txEl>
                                          </p:spTgt>
                                        </p:tgtEl>
                                        <p:attrNameLst>
                                          <p:attrName>ppt_x</p:attrName>
                                        </p:attrNameLst>
                                      </p:cBhvr>
                                    </p:anim>
                                    <p:anim from="0" to="-1.0" calcmode="lin" valueType="num">
                                      <p:cBhvr>
                                        <p:cTn id="13" dur="200" decel="50000" autoRev="1" fill="hold">
                                          <p:stCondLst>
                                            <p:cond delay="600"/>
                                          </p:stCondLst>
                                        </p:cTn>
                                        <p:tgtEl>
                                          <p:spTgt spid="12292">
                                            <p:txEl>
                                              <p:pRg st="0" end="0"/>
                                            </p:txEl>
                                          </p:spTgt>
                                        </p:tgtEl>
                                        <p:attrNameLst>
                                          <p:attrName>xshear</p:attrName>
                                        </p:attrNameLst>
                                      </p:cBhvr>
                                    </p:anim>
                                    <p:animScale>
                                      <p:cBhvr>
                                        <p:cTn id="14" dur="200" decel="100000" autoRev="1" fill="hold">
                                          <p:stCondLst>
                                            <p:cond delay="600"/>
                                          </p:stCondLst>
                                        </p:cTn>
                                        <p:tgtEl>
                                          <p:spTgt spid="12292">
                                            <p:txEl>
                                              <p:pRg st="0" end="0"/>
                                            </p:txEl>
                                          </p:spTgt>
                                        </p:tgtEl>
                                      </p:cBhvr>
                                      <p:from x="100000" y="100000"/>
                                      <p:to x="80000" y="100000"/>
                                    </p:animScale>
                                    <p:anim by="(#ppt_h/3+#ppt_w*0.1)" calcmode="lin" valueType="num">
                                      <p:cBhvr additive="sum">
                                        <p:cTn id="15" dur="200" decel="100000" autoRev="1" fill="hold">
                                          <p:stCondLst>
                                            <p:cond delay="600"/>
                                          </p:stCondLst>
                                        </p:cTn>
                                        <p:tgtEl>
                                          <p:spTgt spid="12292">
                                            <p:txEl>
                                              <p:pRg st="0" end="0"/>
                                            </p:txEl>
                                          </p:spTgt>
                                        </p:tgtEl>
                                        <p:attrNameLst>
                                          <p:attrName>ppt_x</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The Bohr Model</a:t>
            </a:r>
            <a:br>
              <a:rPr lang="en-US" altLang="en-US"/>
            </a:br>
            <a:endParaRPr lang="en-US" altLang="en-US"/>
          </a:p>
        </p:txBody>
      </p:sp>
      <p:sp>
        <p:nvSpPr>
          <p:cNvPr id="5124" name="Rectangle 4"/>
          <p:cNvSpPr>
            <a:spLocks noChangeArrowheads="1"/>
          </p:cNvSpPr>
          <p:nvPr/>
        </p:nvSpPr>
        <p:spPr bwMode="auto">
          <a:xfrm>
            <a:off x="3070225" y="22717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5131" name="Picture 11" descr="image" title="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676400"/>
            <a:ext cx="4572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5132" name="Text Box 12"/>
          <p:cNvSpPr txBox="1">
            <a:spLocks noChangeArrowheads="1"/>
          </p:cNvSpPr>
          <p:nvPr/>
        </p:nvSpPr>
        <p:spPr bwMode="auto">
          <a:xfrm>
            <a:off x="228600" y="3698875"/>
            <a:ext cx="1539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Verdana" panose="020B0604030504040204" pitchFamily="34" charset="0"/>
              </a:rPr>
              <a:t>NUCLEUS</a:t>
            </a:r>
          </a:p>
          <a:p>
            <a:r>
              <a:rPr lang="en-US" altLang="en-US" sz="2000">
                <a:latin typeface="Verdana" panose="020B0604030504040204" pitchFamily="34" charset="0"/>
              </a:rPr>
              <a:t>(protons &amp;</a:t>
            </a:r>
          </a:p>
          <a:p>
            <a:r>
              <a:rPr lang="en-US" altLang="en-US" sz="2000">
                <a:latin typeface="Verdana" panose="020B0604030504040204" pitchFamily="34" charset="0"/>
              </a:rPr>
              <a:t>neutrons).</a:t>
            </a:r>
          </a:p>
        </p:txBody>
      </p:sp>
      <p:sp>
        <p:nvSpPr>
          <p:cNvPr id="5133" name="Text Box 13"/>
          <p:cNvSpPr txBox="1">
            <a:spLocks noChangeArrowheads="1"/>
          </p:cNvSpPr>
          <p:nvPr/>
        </p:nvSpPr>
        <p:spPr bwMode="auto">
          <a:xfrm>
            <a:off x="7162800" y="1793875"/>
            <a:ext cx="17589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FFFF00"/>
                </a:solidFill>
                <a:latin typeface="Verdana" panose="020B0604030504040204" pitchFamily="34" charset="0"/>
              </a:rPr>
              <a:t>Electrons in </a:t>
            </a:r>
          </a:p>
          <a:p>
            <a:r>
              <a:rPr lang="en-US" altLang="en-US" sz="2000" u="sng">
                <a:solidFill>
                  <a:srgbClr val="FFFF00"/>
                </a:solidFill>
                <a:latin typeface="Verdana" panose="020B0604030504040204" pitchFamily="34" charset="0"/>
              </a:rPr>
              <a:t>fixed</a:t>
            </a:r>
            <a:r>
              <a:rPr lang="en-US" altLang="en-US" sz="2000">
                <a:solidFill>
                  <a:srgbClr val="FFFF00"/>
                </a:solidFill>
                <a:latin typeface="Verdana" panose="020B0604030504040204" pitchFamily="34" charset="0"/>
              </a:rPr>
              <a:t> orbits</a:t>
            </a:r>
          </a:p>
          <a:p>
            <a:r>
              <a:rPr lang="en-US" altLang="en-US" sz="2000">
                <a:solidFill>
                  <a:srgbClr val="FFFF00"/>
                </a:solidFill>
                <a:latin typeface="Verdana" panose="020B0604030504040204" pitchFamily="34" charset="0"/>
              </a:rPr>
              <a:t>(quanta).</a:t>
            </a:r>
          </a:p>
        </p:txBody>
      </p:sp>
      <p:sp>
        <p:nvSpPr>
          <p:cNvPr id="5137" name="Line 17"/>
          <p:cNvSpPr>
            <a:spLocks noChangeShapeType="1"/>
          </p:cNvSpPr>
          <p:nvPr/>
        </p:nvSpPr>
        <p:spPr bwMode="auto">
          <a:xfrm>
            <a:off x="1981200" y="3886200"/>
            <a:ext cx="2057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138" name="Line 18"/>
          <p:cNvSpPr>
            <a:spLocks noChangeShapeType="1"/>
          </p:cNvSpPr>
          <p:nvPr/>
        </p:nvSpPr>
        <p:spPr bwMode="auto">
          <a:xfrm flipH="1">
            <a:off x="5181600" y="1981200"/>
            <a:ext cx="19050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133"/>
                                        </p:tgtEl>
                                        <p:attrNameLst>
                                          <p:attrName>style.visibility</p:attrName>
                                        </p:attrNameLst>
                                      </p:cBhvr>
                                      <p:to>
                                        <p:strVal val="visible"/>
                                      </p:to>
                                    </p:set>
                                    <p:anim from="(-#ppt_w/2)" to="(#ppt_x)" calcmode="lin" valueType="num">
                                      <p:cBhvr>
                                        <p:cTn id="7" dur="600" fill="hold">
                                          <p:stCondLst>
                                            <p:cond delay="0"/>
                                          </p:stCondLst>
                                        </p:cTn>
                                        <p:tgtEl>
                                          <p:spTgt spid="5133"/>
                                        </p:tgtEl>
                                        <p:attrNameLst>
                                          <p:attrName>ppt_x</p:attrName>
                                        </p:attrNameLst>
                                      </p:cBhvr>
                                    </p:anim>
                                    <p:anim from="0" to="-1.0" calcmode="lin" valueType="num">
                                      <p:cBhvr>
                                        <p:cTn id="8" dur="200" decel="50000" autoRev="1" fill="hold">
                                          <p:stCondLst>
                                            <p:cond delay="600"/>
                                          </p:stCondLst>
                                        </p:cTn>
                                        <p:tgtEl>
                                          <p:spTgt spid="5133"/>
                                        </p:tgtEl>
                                        <p:attrNameLst>
                                          <p:attrName>xshear</p:attrName>
                                        </p:attrNameLst>
                                      </p:cBhvr>
                                    </p:anim>
                                    <p:animScale>
                                      <p:cBhvr>
                                        <p:cTn id="9" dur="200" decel="100000" autoRev="1" fill="hold">
                                          <p:stCondLst>
                                            <p:cond delay="600"/>
                                          </p:stCondLst>
                                        </p:cTn>
                                        <p:tgtEl>
                                          <p:spTgt spid="5133"/>
                                        </p:tgtEl>
                                      </p:cBhvr>
                                      <p:from x="100000" y="100000"/>
                                      <p:to x="80000" y="100000"/>
                                    </p:animScale>
                                    <p:anim by="(#ppt_h/3+#ppt_w*0.1)" calcmode="lin" valueType="num">
                                      <p:cBhvr additive="sum">
                                        <p:cTn id="10" dur="200" decel="100000" autoRev="1" fill="hold">
                                          <p:stCondLst>
                                            <p:cond delay="600"/>
                                          </p:stCondLst>
                                        </p:cTn>
                                        <p:tgtEl>
                                          <p:spTgt spid="5133"/>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24000"/>
            <a:ext cx="7772400" cy="1143000"/>
          </a:xfrm>
        </p:spPr>
        <p:txBody>
          <a:bodyPr/>
          <a:lstStyle/>
          <a:p>
            <a:r>
              <a:rPr lang="en-US" altLang="en-US" sz="3600"/>
              <a:t>Chapter 4</a:t>
            </a:r>
            <a:br>
              <a:rPr lang="en-US" altLang="en-US" sz="3600"/>
            </a:br>
            <a:r>
              <a:rPr lang="en-US" altLang="en-US" sz="3600"/>
              <a:t>“Electron Configurations”</a:t>
            </a:r>
          </a:p>
        </p:txBody>
      </p:sp>
      <p:sp>
        <p:nvSpPr>
          <p:cNvPr id="23555" name="Rectangle 3"/>
          <p:cNvSpPr>
            <a:spLocks noGrp="1" noChangeArrowheads="1"/>
          </p:cNvSpPr>
          <p:nvPr>
            <p:ph type="subTitle" idx="1"/>
          </p:nvPr>
        </p:nvSpPr>
        <p:spPr>
          <a:xfrm>
            <a:off x="457200" y="4267200"/>
            <a:ext cx="8382000" cy="1066800"/>
          </a:xfrm>
        </p:spPr>
        <p:txBody>
          <a:bodyPr/>
          <a:lstStyle/>
          <a:p>
            <a:r>
              <a:rPr lang="en-US" altLang="en-US"/>
              <a:t>The Key to Understanding Chemistry*</a:t>
            </a:r>
          </a:p>
        </p:txBody>
      </p:sp>
      <p:sp>
        <p:nvSpPr>
          <p:cNvPr id="23556" name="Text Box 4"/>
          <p:cNvSpPr txBox="1">
            <a:spLocks noChangeArrowheads="1"/>
          </p:cNvSpPr>
          <p:nvPr/>
        </p:nvSpPr>
        <p:spPr bwMode="auto">
          <a:xfrm>
            <a:off x="4648200" y="5791200"/>
            <a:ext cx="401796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latin typeface="Verdana" panose="020B0604030504040204" pitchFamily="34" charset="0"/>
              </a:rPr>
              <a:t>*Modified extensively from slides</a:t>
            </a:r>
          </a:p>
          <a:p>
            <a:r>
              <a:rPr lang="en-US" altLang="en-US" sz="1600" b="1">
                <a:latin typeface="Verdana" panose="020B0604030504040204" pitchFamily="34" charset="0"/>
              </a:rPr>
              <a:t> by Mr. Matt Davis.</a:t>
            </a:r>
          </a:p>
        </p:txBody>
      </p:sp>
      <p:pic>
        <p:nvPicPr>
          <p:cNvPr id="23561" name="Picture 9" descr="image" title="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2363" y="2752725"/>
            <a:ext cx="1817687" cy="1352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p:cTn id="7" dur="1000" fill="hold"/>
                                        <p:tgtEl>
                                          <p:spTgt spid="2355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355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355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3555">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3556"/>
                                        </p:tgtEl>
                                        <p:attrNameLst>
                                          <p:attrName>style.visibility</p:attrName>
                                        </p:attrNameLst>
                                      </p:cBhvr>
                                      <p:to>
                                        <p:strVal val="visible"/>
                                      </p:to>
                                    </p:set>
                                    <p:animEffect transition="in" filter="fade">
                                      <p:cBhvr>
                                        <p:cTn id="15" dur="1000"/>
                                        <p:tgtEl>
                                          <p:spTgt spid="23556"/>
                                        </p:tgtEl>
                                      </p:cBhvr>
                                    </p:animEffect>
                                    <p:anim calcmode="lin" valueType="num">
                                      <p:cBhvr>
                                        <p:cTn id="16" dur="1000" fill="hold"/>
                                        <p:tgtEl>
                                          <p:spTgt spid="23556"/>
                                        </p:tgtEl>
                                        <p:attrNameLst>
                                          <p:attrName>ppt_x</p:attrName>
                                        </p:attrNameLst>
                                      </p:cBhvr>
                                      <p:tavLst>
                                        <p:tav tm="0">
                                          <p:val>
                                            <p:strVal val="#ppt_x"/>
                                          </p:val>
                                        </p:tav>
                                        <p:tav tm="100000">
                                          <p:val>
                                            <p:strVal val="#ppt_x"/>
                                          </p:val>
                                        </p:tav>
                                      </p:tavLst>
                                    </p:anim>
                                    <p:anim calcmode="lin" valueType="num">
                                      <p:cBhvr>
                                        <p:cTn id="17" dur="900" decel="100000" fill="hold"/>
                                        <p:tgtEl>
                                          <p:spTgt spid="2355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35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2355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609600"/>
            <a:ext cx="8458200" cy="838200"/>
          </a:xfrm>
        </p:spPr>
        <p:txBody>
          <a:bodyPr/>
          <a:lstStyle/>
          <a:p>
            <a:pPr algn="l"/>
            <a:r>
              <a:rPr lang="en-US" altLang="en-US"/>
              <a:t>    	    The Bohr Model </a:t>
            </a:r>
            <a:r>
              <a:rPr lang="en-US" altLang="en-US" sz="3200"/>
              <a:t>(cont’d)</a:t>
            </a:r>
            <a:r>
              <a:rPr lang="en-US" altLang="en-US"/>
              <a:t> </a:t>
            </a:r>
          </a:p>
        </p:txBody>
      </p:sp>
      <p:sp>
        <p:nvSpPr>
          <p:cNvPr id="3078" name="Text Box 6"/>
          <p:cNvSpPr txBox="1">
            <a:spLocks noChangeArrowheads="1"/>
          </p:cNvSpPr>
          <p:nvPr/>
        </p:nvSpPr>
        <p:spPr bwMode="auto">
          <a:xfrm>
            <a:off x="381000" y="1905000"/>
            <a:ext cx="8077200"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b="1">
                <a:latin typeface="Verdana" panose="020B0604030504040204" pitchFamily="34" charset="0"/>
              </a:rPr>
              <a:t>The basic ideas behind Bohr's model of the hydrogen atom are:</a:t>
            </a:r>
            <a:r>
              <a:rPr lang="en-US" altLang="en-US" sz="2000">
                <a:latin typeface="Verdana" panose="020B0604030504040204" pitchFamily="34" charset="0"/>
              </a:rPr>
              <a:t> </a:t>
            </a:r>
          </a:p>
          <a:p>
            <a:pPr>
              <a:spcBef>
                <a:spcPct val="50000"/>
              </a:spcBef>
              <a:buFontTx/>
              <a:buAutoNum type="arabicPeriod"/>
            </a:pPr>
            <a:r>
              <a:rPr lang="en-US" altLang="en-US" sz="2000">
                <a:latin typeface="Verdana" panose="020B0604030504040204" pitchFamily="34" charset="0"/>
              </a:rPr>
              <a:t>The electron moves in a </a:t>
            </a:r>
            <a:r>
              <a:rPr lang="en-US" altLang="en-US" sz="2000" u="sng">
                <a:latin typeface="Verdana" panose="020B0604030504040204" pitchFamily="34" charset="0"/>
              </a:rPr>
              <a:t>circular orbit</a:t>
            </a:r>
            <a:r>
              <a:rPr lang="en-US" altLang="en-US" sz="2000">
                <a:latin typeface="Verdana" panose="020B0604030504040204" pitchFamily="34" charset="0"/>
              </a:rPr>
              <a:t> around the proton. </a:t>
            </a:r>
          </a:p>
          <a:p>
            <a:pPr>
              <a:spcBef>
                <a:spcPct val="50000"/>
              </a:spcBef>
              <a:buFontTx/>
              <a:buAutoNum type="arabicPeriod"/>
            </a:pPr>
            <a:r>
              <a:rPr lang="en-US" altLang="en-US" sz="2000">
                <a:latin typeface="Verdana" panose="020B0604030504040204" pitchFamily="34" charset="0"/>
              </a:rPr>
              <a:t>Only certain orbits are stable. This means there are </a:t>
            </a:r>
            <a:r>
              <a:rPr lang="en-US" altLang="en-US" sz="2000" u="sng">
                <a:solidFill>
                  <a:srgbClr val="FFFF00"/>
                </a:solidFill>
                <a:latin typeface="Verdana" panose="020B0604030504040204" pitchFamily="34" charset="0"/>
              </a:rPr>
              <a:t>fixed, ‘</a:t>
            </a:r>
            <a:r>
              <a:rPr lang="en-US" altLang="en-US" sz="2000" i="1" u="sng">
                <a:solidFill>
                  <a:srgbClr val="FFFF00"/>
                </a:solidFill>
                <a:latin typeface="Verdana" panose="020B0604030504040204" pitchFamily="34" charset="0"/>
              </a:rPr>
              <a:t>quantized</a:t>
            </a:r>
            <a:r>
              <a:rPr lang="en-US" altLang="en-US" sz="2000" u="sng">
                <a:solidFill>
                  <a:srgbClr val="FFFF00"/>
                </a:solidFill>
                <a:latin typeface="Verdana" panose="020B0604030504040204" pitchFamily="34" charset="0"/>
              </a:rPr>
              <a:t>’ orbits</a:t>
            </a:r>
            <a:r>
              <a:rPr lang="en-US" altLang="en-US" sz="2000">
                <a:latin typeface="Verdana" panose="020B0604030504040204" pitchFamily="34" charset="0"/>
              </a:rPr>
              <a:t> where the electron can be found. The electron will never be found or be able to exist anywhere between these orbits.</a:t>
            </a:r>
          </a:p>
          <a:p>
            <a:pPr>
              <a:spcBef>
                <a:spcPct val="50000"/>
              </a:spcBef>
              <a:buFontTx/>
              <a:buAutoNum type="arabicPeriod"/>
            </a:pPr>
            <a:r>
              <a:rPr lang="en-US" altLang="en-US" sz="2000">
                <a:latin typeface="Verdana" panose="020B0604030504040204" pitchFamily="34" charset="0"/>
              </a:rPr>
              <a:t>Each orbit has a different energy level, and each is labeled by a </a:t>
            </a:r>
            <a:r>
              <a:rPr lang="en-US" altLang="en-US" sz="2000">
                <a:solidFill>
                  <a:srgbClr val="FFFF00"/>
                </a:solidFill>
                <a:latin typeface="Verdana" panose="020B0604030504040204" pitchFamily="34" charset="0"/>
              </a:rPr>
              <a:t>quantum number</a:t>
            </a:r>
            <a:r>
              <a:rPr lang="en-US" altLang="en-US" sz="2000">
                <a:latin typeface="Verdana" panose="020B0604030504040204" pitchFamily="34" charset="0"/>
              </a:rPr>
              <a:t>, </a:t>
            </a:r>
            <a:r>
              <a:rPr lang="en-US" altLang="en-US" sz="2000" i="1">
                <a:solidFill>
                  <a:srgbClr val="FFFF00"/>
                </a:solidFill>
                <a:latin typeface="Verdana" panose="020B0604030504040204" pitchFamily="34" charset="0"/>
              </a:rPr>
              <a:t>n</a:t>
            </a:r>
            <a:r>
              <a:rPr lang="en-US" altLang="en-US" sz="2000">
                <a:latin typeface="Verdana" panose="020B0604030504040204" pitchFamily="34" charset="0"/>
              </a:rPr>
              <a:t>, with the lowest energy level assigned </a:t>
            </a:r>
            <a:r>
              <a:rPr lang="en-US" altLang="en-US" sz="2000">
                <a:solidFill>
                  <a:srgbClr val="FFFF00"/>
                </a:solidFill>
                <a:latin typeface="Verdana" panose="020B0604030504040204" pitchFamily="34" charset="0"/>
              </a:rPr>
              <a:t>n</a:t>
            </a:r>
            <a:r>
              <a:rPr lang="en-US" altLang="en-US" sz="2000">
                <a:latin typeface="Verdana" panose="020B0604030504040204" pitchFamily="34" charset="0"/>
              </a:rPr>
              <a:t> = 1, followed by 2, 3, etc.</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3078">
                                            <p:txEl>
                                              <p:pRg st="1" end="1"/>
                                            </p:txEl>
                                          </p:spTgt>
                                        </p:tgtEl>
                                        <p:attrNameLst>
                                          <p:attrName>style.visibility</p:attrName>
                                        </p:attrNameLst>
                                      </p:cBhvr>
                                      <p:to>
                                        <p:strVal val="visible"/>
                                      </p:to>
                                    </p:set>
                                    <p:anim from="(-#ppt_w/2)" to="(#ppt_x)" calcmode="lin" valueType="num">
                                      <p:cBhvr>
                                        <p:cTn id="7" dur="600" fill="hold">
                                          <p:stCondLst>
                                            <p:cond delay="0"/>
                                          </p:stCondLst>
                                        </p:cTn>
                                        <p:tgtEl>
                                          <p:spTgt spid="3078">
                                            <p:txEl>
                                              <p:pRg st="1" end="1"/>
                                            </p:txEl>
                                          </p:spTgt>
                                        </p:tgtEl>
                                        <p:attrNameLst>
                                          <p:attrName>ppt_x</p:attrName>
                                        </p:attrNameLst>
                                      </p:cBhvr>
                                    </p:anim>
                                    <p:anim from="0" to="-1.0" calcmode="lin" valueType="num">
                                      <p:cBhvr>
                                        <p:cTn id="8" dur="200" decel="50000" autoRev="1" fill="hold">
                                          <p:stCondLst>
                                            <p:cond delay="600"/>
                                          </p:stCondLst>
                                        </p:cTn>
                                        <p:tgtEl>
                                          <p:spTgt spid="3078">
                                            <p:txEl>
                                              <p:pRg st="1" end="1"/>
                                            </p:txEl>
                                          </p:spTgt>
                                        </p:tgtEl>
                                        <p:attrNameLst>
                                          <p:attrName>xshear</p:attrName>
                                        </p:attrNameLst>
                                      </p:cBhvr>
                                    </p:anim>
                                    <p:animScale>
                                      <p:cBhvr>
                                        <p:cTn id="9" dur="200" decel="100000" autoRev="1" fill="hold">
                                          <p:stCondLst>
                                            <p:cond delay="600"/>
                                          </p:stCondLst>
                                        </p:cTn>
                                        <p:tgtEl>
                                          <p:spTgt spid="3078">
                                            <p:txEl>
                                              <p:pRg st="1" end="1"/>
                                            </p:txEl>
                                          </p:spTgt>
                                        </p:tgtEl>
                                      </p:cBhvr>
                                      <p:from x="100000" y="100000"/>
                                      <p:to x="80000" y="100000"/>
                                    </p:animScale>
                                    <p:anim by="(#ppt_h/3+#ppt_w*0.1)" calcmode="lin" valueType="num">
                                      <p:cBhvr additive="sum">
                                        <p:cTn id="10" dur="200" decel="100000" autoRev="1" fill="hold">
                                          <p:stCondLst>
                                            <p:cond delay="600"/>
                                          </p:stCondLst>
                                        </p:cTn>
                                        <p:tgtEl>
                                          <p:spTgt spid="3078">
                                            <p:txEl>
                                              <p:pRg st="1" end="1"/>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078">
                                            <p:txEl>
                                              <p:pRg st="2" end="2"/>
                                            </p:txEl>
                                          </p:spTgt>
                                        </p:tgtEl>
                                        <p:attrNameLst>
                                          <p:attrName>style.visibility</p:attrName>
                                        </p:attrNameLst>
                                      </p:cBhvr>
                                      <p:to>
                                        <p:strVal val="visible"/>
                                      </p:to>
                                    </p:set>
                                    <p:anim from="(-#ppt_w/2)" to="(#ppt_x)" calcmode="lin" valueType="num">
                                      <p:cBhvr>
                                        <p:cTn id="15" dur="600" fill="hold">
                                          <p:stCondLst>
                                            <p:cond delay="0"/>
                                          </p:stCondLst>
                                        </p:cTn>
                                        <p:tgtEl>
                                          <p:spTgt spid="3078">
                                            <p:txEl>
                                              <p:pRg st="2" end="2"/>
                                            </p:txEl>
                                          </p:spTgt>
                                        </p:tgtEl>
                                        <p:attrNameLst>
                                          <p:attrName>ppt_x</p:attrName>
                                        </p:attrNameLst>
                                      </p:cBhvr>
                                    </p:anim>
                                    <p:anim from="0" to="-1.0" calcmode="lin" valueType="num">
                                      <p:cBhvr>
                                        <p:cTn id="16" dur="200" decel="50000" autoRev="1" fill="hold">
                                          <p:stCondLst>
                                            <p:cond delay="600"/>
                                          </p:stCondLst>
                                        </p:cTn>
                                        <p:tgtEl>
                                          <p:spTgt spid="3078">
                                            <p:txEl>
                                              <p:pRg st="2" end="2"/>
                                            </p:txEl>
                                          </p:spTgt>
                                        </p:tgtEl>
                                        <p:attrNameLst>
                                          <p:attrName>xshear</p:attrName>
                                        </p:attrNameLst>
                                      </p:cBhvr>
                                    </p:anim>
                                    <p:animScale>
                                      <p:cBhvr>
                                        <p:cTn id="17" dur="200" decel="100000" autoRev="1" fill="hold">
                                          <p:stCondLst>
                                            <p:cond delay="600"/>
                                          </p:stCondLst>
                                        </p:cTn>
                                        <p:tgtEl>
                                          <p:spTgt spid="3078">
                                            <p:txEl>
                                              <p:pRg st="2" end="2"/>
                                            </p:txEl>
                                          </p:spTgt>
                                        </p:tgtEl>
                                      </p:cBhvr>
                                      <p:from x="100000" y="100000"/>
                                      <p:to x="80000" y="100000"/>
                                    </p:animScale>
                                    <p:anim by="(#ppt_h/3+#ppt_w*0.1)" calcmode="lin" valueType="num">
                                      <p:cBhvr additive="sum">
                                        <p:cTn id="18" dur="200" decel="100000" autoRev="1" fill="hold">
                                          <p:stCondLst>
                                            <p:cond delay="600"/>
                                          </p:stCondLst>
                                        </p:cTn>
                                        <p:tgtEl>
                                          <p:spTgt spid="3078">
                                            <p:txEl>
                                              <p:pRg st="2" end="2"/>
                                            </p:txEl>
                                          </p:spTgt>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3" name="explode.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078">
                                            <p:txEl>
                                              <p:pRg st="3" end="3"/>
                                            </p:txEl>
                                          </p:spTgt>
                                        </p:tgtEl>
                                        <p:attrNameLst>
                                          <p:attrName>style.visibility</p:attrName>
                                        </p:attrNameLst>
                                      </p:cBhvr>
                                      <p:to>
                                        <p:strVal val="visible"/>
                                      </p:to>
                                    </p:set>
                                    <p:anim from="(-#ppt_w/2)" to="(#ppt_x)" calcmode="lin" valueType="num">
                                      <p:cBhvr>
                                        <p:cTn id="23" dur="600" fill="hold">
                                          <p:stCondLst>
                                            <p:cond delay="0"/>
                                          </p:stCondLst>
                                        </p:cTn>
                                        <p:tgtEl>
                                          <p:spTgt spid="3078">
                                            <p:txEl>
                                              <p:pRg st="3" end="3"/>
                                            </p:txEl>
                                          </p:spTgt>
                                        </p:tgtEl>
                                        <p:attrNameLst>
                                          <p:attrName>ppt_x</p:attrName>
                                        </p:attrNameLst>
                                      </p:cBhvr>
                                    </p:anim>
                                    <p:anim from="0" to="-1.0" calcmode="lin" valueType="num">
                                      <p:cBhvr>
                                        <p:cTn id="24" dur="200" decel="50000" autoRev="1" fill="hold">
                                          <p:stCondLst>
                                            <p:cond delay="600"/>
                                          </p:stCondLst>
                                        </p:cTn>
                                        <p:tgtEl>
                                          <p:spTgt spid="3078">
                                            <p:txEl>
                                              <p:pRg st="3" end="3"/>
                                            </p:txEl>
                                          </p:spTgt>
                                        </p:tgtEl>
                                        <p:attrNameLst>
                                          <p:attrName>xshear</p:attrName>
                                        </p:attrNameLst>
                                      </p:cBhvr>
                                    </p:anim>
                                    <p:animScale>
                                      <p:cBhvr>
                                        <p:cTn id="25" dur="200" decel="100000" autoRev="1" fill="hold">
                                          <p:stCondLst>
                                            <p:cond delay="600"/>
                                          </p:stCondLst>
                                        </p:cTn>
                                        <p:tgtEl>
                                          <p:spTgt spid="3078">
                                            <p:txEl>
                                              <p:pRg st="3" end="3"/>
                                            </p:txEl>
                                          </p:spTgt>
                                        </p:tgtEl>
                                      </p:cBhvr>
                                      <p:from x="100000" y="100000"/>
                                      <p:to x="80000" y="100000"/>
                                    </p:animScale>
                                    <p:anim by="(#ppt_h/3+#ppt_w*0.1)" calcmode="lin" valueType="num">
                                      <p:cBhvr additive="sum">
                                        <p:cTn id="26" dur="200" decel="100000" autoRev="1" fill="hold">
                                          <p:stCondLst>
                                            <p:cond delay="600"/>
                                          </p:stCondLst>
                                        </p:cTn>
                                        <p:tgtEl>
                                          <p:spTgt spid="3078">
                                            <p:txEl>
                                              <p:pRg st="3" end="3"/>
                                            </p:txEl>
                                          </p:spTgt>
                                        </p:tgtEl>
                                        <p:attrNameLst>
                                          <p:attrName>ppt_x</p:attrName>
                                        </p:attrNameLst>
                                      </p:cBhvr>
                                    </p:anim>
                                  </p:childTnLst>
                                  <p:subTnLst>
                                    <p:audio>
                                      <p:cMediaNode>
                                        <p:cTn display="0" masterRel="sameClick">
                                          <p:stCondLst>
                                            <p:cond evt="begin" delay="0">
                                              <p:tn val="21"/>
                                            </p:cond>
                                          </p:stCondLst>
                                          <p:endCondLst>
                                            <p:cond evt="onStopAudio" delay="0">
                                              <p:tgtEl>
                                                <p:sldTgt/>
                                              </p:tgtEl>
                                            </p:cond>
                                          </p:endCondLst>
                                        </p:cTn>
                                        <p:tgtEl>
                                          <p:sndTgt r:embed="rId2"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609600"/>
            <a:ext cx="8305800" cy="1143000"/>
          </a:xfrm>
        </p:spPr>
        <p:txBody>
          <a:bodyPr/>
          <a:lstStyle/>
          <a:p>
            <a:r>
              <a:rPr lang="en-US" altLang="en-US" sz="2800"/>
              <a:t>Electron Locations &amp; Quantum Numbers (</a:t>
            </a:r>
            <a:r>
              <a:rPr lang="en-US" altLang="en-US" sz="2800" i="1"/>
              <a:t>n</a:t>
            </a:r>
            <a:r>
              <a:rPr lang="en-US" altLang="en-US" sz="2800"/>
              <a:t>)</a:t>
            </a:r>
          </a:p>
        </p:txBody>
      </p:sp>
      <p:sp>
        <p:nvSpPr>
          <p:cNvPr id="16387" name="Rectangle 3"/>
          <p:cNvSpPr>
            <a:spLocks noGrp="1" noChangeArrowheads="1"/>
          </p:cNvSpPr>
          <p:nvPr>
            <p:ph type="body" idx="1"/>
          </p:nvPr>
        </p:nvSpPr>
        <p:spPr>
          <a:xfrm>
            <a:off x="685800" y="1676400"/>
            <a:ext cx="7772400" cy="4419600"/>
          </a:xfrm>
        </p:spPr>
        <p:txBody>
          <a:bodyPr/>
          <a:lstStyle/>
          <a:p>
            <a:pPr>
              <a:lnSpc>
                <a:spcPct val="90000"/>
              </a:lnSpc>
            </a:pPr>
            <a:r>
              <a:rPr lang="en-US" altLang="en-US" sz="2400" b="1">
                <a:solidFill>
                  <a:srgbClr val="FFFF00"/>
                </a:solidFill>
              </a:rPr>
              <a:t>Ground State</a:t>
            </a:r>
            <a:r>
              <a:rPr lang="en-US" altLang="en-US" sz="2400"/>
              <a:t> – the lowest energy level of an electron in an atom (closest to the nucleus).</a:t>
            </a:r>
          </a:p>
          <a:p>
            <a:pPr lvl="1">
              <a:lnSpc>
                <a:spcPct val="90000"/>
              </a:lnSpc>
            </a:pPr>
            <a:r>
              <a:rPr lang="en-US" altLang="en-US" sz="2000"/>
              <a:t>Corresponds to </a:t>
            </a:r>
            <a:r>
              <a:rPr lang="en-US" altLang="en-US" sz="2000" i="1"/>
              <a:t>Quantum Number</a:t>
            </a:r>
            <a:r>
              <a:rPr lang="en-US" altLang="en-US" sz="2000"/>
              <a:t> </a:t>
            </a:r>
            <a:r>
              <a:rPr lang="en-US" altLang="en-US" sz="2000" i="1"/>
              <a:t>n</a:t>
            </a:r>
            <a:r>
              <a:rPr lang="en-US" altLang="en-US" sz="2000"/>
              <a:t> = 1.</a:t>
            </a:r>
          </a:p>
          <a:p>
            <a:pPr lvl="1">
              <a:lnSpc>
                <a:spcPct val="90000"/>
              </a:lnSpc>
            </a:pPr>
            <a:endParaRPr lang="en-US" altLang="en-US" sz="2000"/>
          </a:p>
          <a:p>
            <a:pPr>
              <a:lnSpc>
                <a:spcPct val="90000"/>
              </a:lnSpc>
            </a:pPr>
            <a:r>
              <a:rPr lang="en-US" altLang="en-US" sz="2400" b="1">
                <a:solidFill>
                  <a:srgbClr val="FFFF00"/>
                </a:solidFill>
              </a:rPr>
              <a:t>Excited State</a:t>
            </a:r>
            <a:r>
              <a:rPr lang="en-US" altLang="en-US" sz="2400"/>
              <a:t> – a level of higher energy, reached by the absorption of an appropriate amount of energy (quantum).</a:t>
            </a:r>
          </a:p>
          <a:p>
            <a:pPr lvl="1">
              <a:lnSpc>
                <a:spcPct val="90000"/>
              </a:lnSpc>
            </a:pPr>
            <a:r>
              <a:rPr lang="en-US" altLang="en-US" sz="2000"/>
              <a:t>Correspond to </a:t>
            </a:r>
            <a:r>
              <a:rPr lang="en-US" altLang="en-US" sz="2000" i="1"/>
              <a:t>Quantum Number</a:t>
            </a:r>
            <a:r>
              <a:rPr lang="en-US" altLang="en-US" sz="2000"/>
              <a:t> </a:t>
            </a:r>
            <a:r>
              <a:rPr lang="en-US" altLang="en-US" sz="2000" i="1"/>
              <a:t>n</a:t>
            </a:r>
            <a:r>
              <a:rPr lang="en-US" altLang="en-US" sz="2000"/>
              <a:t> = 2, 3, 4, etc.</a:t>
            </a:r>
          </a:p>
          <a:p>
            <a:pPr>
              <a:lnSpc>
                <a:spcPct val="90000"/>
              </a:lnSpc>
            </a:pPr>
            <a:endParaRPr lang="en-US" altLang="en-US" sz="2400"/>
          </a:p>
          <a:p>
            <a:pPr>
              <a:lnSpc>
                <a:spcPct val="90000"/>
              </a:lnSpc>
            </a:pPr>
            <a:r>
              <a:rPr lang="en-US" altLang="en-US" sz="2400"/>
              <a:t>But how do electrons get from the Ground State to an Excited State?</a:t>
            </a:r>
          </a:p>
          <a:p>
            <a:pPr>
              <a:lnSpc>
                <a:spcPct val="90000"/>
              </a:lnSpc>
            </a:pPr>
            <a:r>
              <a:rPr lang="en-US" altLang="en-US" sz="2400"/>
              <a:t>And what happens when they get there?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down)">
                                      <p:cBhvr>
                                        <p:cTn id="7" dur="580">
                                          <p:stCondLst>
                                            <p:cond delay="0"/>
                                          </p:stCondLst>
                                        </p:cTn>
                                        <p:tgtEl>
                                          <p:spTgt spid="16387">
                                            <p:txEl>
                                              <p:pRg st="0" end="0"/>
                                            </p:txEl>
                                          </p:spTgt>
                                        </p:tgtEl>
                                      </p:cBhvr>
                                    </p:animEffect>
                                    <p:anim calcmode="lin" valueType="num">
                                      <p:cBhvr>
                                        <p:cTn id="8" dur="1822" tmFilter="0,0; 0.14,0.36; 0.43,0.73; 0.71,0.91; 1.0,1.0">
                                          <p:stCondLst>
                                            <p:cond delay="0"/>
                                          </p:stCondLst>
                                        </p:cTn>
                                        <p:tgtEl>
                                          <p:spTgt spid="1638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38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38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38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38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6387">
                                            <p:txEl>
                                              <p:pRg st="0" end="0"/>
                                            </p:txEl>
                                          </p:spTgt>
                                        </p:tgtEl>
                                      </p:cBhvr>
                                      <p:to x="100000" y="60000"/>
                                    </p:animScale>
                                    <p:animScale>
                                      <p:cBhvr>
                                        <p:cTn id="14" dur="166" decel="50000">
                                          <p:stCondLst>
                                            <p:cond delay="676"/>
                                          </p:stCondLst>
                                        </p:cTn>
                                        <p:tgtEl>
                                          <p:spTgt spid="16387">
                                            <p:txEl>
                                              <p:pRg st="0" end="0"/>
                                            </p:txEl>
                                          </p:spTgt>
                                        </p:tgtEl>
                                      </p:cBhvr>
                                      <p:to x="100000" y="100000"/>
                                    </p:animScale>
                                    <p:animScale>
                                      <p:cBhvr>
                                        <p:cTn id="15" dur="26">
                                          <p:stCondLst>
                                            <p:cond delay="1312"/>
                                          </p:stCondLst>
                                        </p:cTn>
                                        <p:tgtEl>
                                          <p:spTgt spid="16387">
                                            <p:txEl>
                                              <p:pRg st="0" end="0"/>
                                            </p:txEl>
                                          </p:spTgt>
                                        </p:tgtEl>
                                      </p:cBhvr>
                                      <p:to x="100000" y="80000"/>
                                    </p:animScale>
                                    <p:animScale>
                                      <p:cBhvr>
                                        <p:cTn id="16" dur="166" decel="50000">
                                          <p:stCondLst>
                                            <p:cond delay="1338"/>
                                          </p:stCondLst>
                                        </p:cTn>
                                        <p:tgtEl>
                                          <p:spTgt spid="16387">
                                            <p:txEl>
                                              <p:pRg st="0" end="0"/>
                                            </p:txEl>
                                          </p:spTgt>
                                        </p:tgtEl>
                                      </p:cBhvr>
                                      <p:to x="100000" y="100000"/>
                                    </p:animScale>
                                    <p:animScale>
                                      <p:cBhvr>
                                        <p:cTn id="17" dur="26">
                                          <p:stCondLst>
                                            <p:cond delay="1642"/>
                                          </p:stCondLst>
                                        </p:cTn>
                                        <p:tgtEl>
                                          <p:spTgt spid="16387">
                                            <p:txEl>
                                              <p:pRg st="0" end="0"/>
                                            </p:txEl>
                                          </p:spTgt>
                                        </p:tgtEl>
                                      </p:cBhvr>
                                      <p:to x="100000" y="90000"/>
                                    </p:animScale>
                                    <p:animScale>
                                      <p:cBhvr>
                                        <p:cTn id="18" dur="166" decel="50000">
                                          <p:stCondLst>
                                            <p:cond delay="1668"/>
                                          </p:stCondLst>
                                        </p:cTn>
                                        <p:tgtEl>
                                          <p:spTgt spid="16387">
                                            <p:txEl>
                                              <p:pRg st="0" end="0"/>
                                            </p:txEl>
                                          </p:spTgt>
                                        </p:tgtEl>
                                      </p:cBhvr>
                                      <p:to x="100000" y="100000"/>
                                    </p:animScale>
                                    <p:animScale>
                                      <p:cBhvr>
                                        <p:cTn id="19" dur="26">
                                          <p:stCondLst>
                                            <p:cond delay="1808"/>
                                          </p:stCondLst>
                                        </p:cTn>
                                        <p:tgtEl>
                                          <p:spTgt spid="16387">
                                            <p:txEl>
                                              <p:pRg st="0" end="0"/>
                                            </p:txEl>
                                          </p:spTgt>
                                        </p:tgtEl>
                                      </p:cBhvr>
                                      <p:to x="100000" y="95000"/>
                                    </p:animScale>
                                    <p:animScale>
                                      <p:cBhvr>
                                        <p:cTn id="20" dur="166" decel="50000">
                                          <p:stCondLst>
                                            <p:cond delay="1834"/>
                                          </p:stCondLst>
                                        </p:cTn>
                                        <p:tgtEl>
                                          <p:spTgt spid="16387">
                                            <p:txEl>
                                              <p:pRg st="0" end="0"/>
                                            </p:txEl>
                                          </p:spTgt>
                                        </p:tgtEl>
                                      </p:cBhvr>
                                      <p:to x="100000" y="100000"/>
                                    </p:animScale>
                                  </p:childTnLst>
                                  <p:subTnLst>
                                    <p:audio>
                                      <p:cMediaNode>
                                        <p:cTn display="0" masterRel="sameClick">
                                          <p:stCondLst>
                                            <p:cond evt="begin" delay="0">
                                              <p:tn val="5"/>
                                            </p:cond>
                                          </p:stCondLst>
                                          <p:endCondLst>
                                            <p:cond evt="onStopAudio" delay="0">
                                              <p:tgtEl>
                                                <p:sldTgt/>
                                              </p:tgtEl>
                                            </p:cond>
                                          </p:endCondLst>
                                        </p:cTn>
                                        <p:tgtEl>
                                          <p:sndTgt r:embed="rId2" name="bomb.wav"/>
                                        </p:tgtEl>
                                      </p:cMediaNode>
                                    </p:audio>
                                  </p:subTnLst>
                                </p:cTn>
                              </p:par>
                              <p:par>
                                <p:cTn id="21" presetID="26" presetClass="entr" presetSubtype="0" fill="hold" nodeType="withEffect">
                                  <p:stCondLst>
                                    <p:cond delay="0"/>
                                  </p:stCondLst>
                                  <p:childTnLst>
                                    <p:set>
                                      <p:cBhvr>
                                        <p:cTn id="22" dur="1" fill="hold">
                                          <p:stCondLst>
                                            <p:cond delay="0"/>
                                          </p:stCondLst>
                                        </p:cTn>
                                        <p:tgtEl>
                                          <p:spTgt spid="16387">
                                            <p:txEl>
                                              <p:pRg st="1" end="1"/>
                                            </p:txEl>
                                          </p:spTgt>
                                        </p:tgtEl>
                                        <p:attrNameLst>
                                          <p:attrName>style.visibility</p:attrName>
                                        </p:attrNameLst>
                                      </p:cBhvr>
                                      <p:to>
                                        <p:strVal val="visible"/>
                                      </p:to>
                                    </p:set>
                                    <p:animEffect transition="in" filter="wipe(down)">
                                      <p:cBhvr>
                                        <p:cTn id="23" dur="580">
                                          <p:stCondLst>
                                            <p:cond delay="0"/>
                                          </p:stCondLst>
                                        </p:cTn>
                                        <p:tgtEl>
                                          <p:spTgt spid="16387">
                                            <p:txEl>
                                              <p:pRg st="1" end="1"/>
                                            </p:txEl>
                                          </p:spTgt>
                                        </p:tgtEl>
                                      </p:cBhvr>
                                    </p:animEffect>
                                    <p:anim calcmode="lin" valueType="num">
                                      <p:cBhvr>
                                        <p:cTn id="24" dur="1822" tmFilter="0,0; 0.14,0.36; 0.43,0.73; 0.71,0.91; 1.0,1.0">
                                          <p:stCondLst>
                                            <p:cond delay="0"/>
                                          </p:stCondLst>
                                        </p:cTn>
                                        <p:tgtEl>
                                          <p:spTgt spid="16387">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6387">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6387">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6387">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6387">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16387">
                                            <p:txEl>
                                              <p:pRg st="1" end="1"/>
                                            </p:txEl>
                                          </p:spTgt>
                                        </p:tgtEl>
                                      </p:cBhvr>
                                      <p:to x="100000" y="60000"/>
                                    </p:animScale>
                                    <p:animScale>
                                      <p:cBhvr>
                                        <p:cTn id="30" dur="166" decel="50000">
                                          <p:stCondLst>
                                            <p:cond delay="676"/>
                                          </p:stCondLst>
                                        </p:cTn>
                                        <p:tgtEl>
                                          <p:spTgt spid="16387">
                                            <p:txEl>
                                              <p:pRg st="1" end="1"/>
                                            </p:txEl>
                                          </p:spTgt>
                                        </p:tgtEl>
                                      </p:cBhvr>
                                      <p:to x="100000" y="100000"/>
                                    </p:animScale>
                                    <p:animScale>
                                      <p:cBhvr>
                                        <p:cTn id="31" dur="26">
                                          <p:stCondLst>
                                            <p:cond delay="1312"/>
                                          </p:stCondLst>
                                        </p:cTn>
                                        <p:tgtEl>
                                          <p:spTgt spid="16387">
                                            <p:txEl>
                                              <p:pRg st="1" end="1"/>
                                            </p:txEl>
                                          </p:spTgt>
                                        </p:tgtEl>
                                      </p:cBhvr>
                                      <p:to x="100000" y="80000"/>
                                    </p:animScale>
                                    <p:animScale>
                                      <p:cBhvr>
                                        <p:cTn id="32" dur="166" decel="50000">
                                          <p:stCondLst>
                                            <p:cond delay="1338"/>
                                          </p:stCondLst>
                                        </p:cTn>
                                        <p:tgtEl>
                                          <p:spTgt spid="16387">
                                            <p:txEl>
                                              <p:pRg st="1" end="1"/>
                                            </p:txEl>
                                          </p:spTgt>
                                        </p:tgtEl>
                                      </p:cBhvr>
                                      <p:to x="100000" y="100000"/>
                                    </p:animScale>
                                    <p:animScale>
                                      <p:cBhvr>
                                        <p:cTn id="33" dur="26">
                                          <p:stCondLst>
                                            <p:cond delay="1642"/>
                                          </p:stCondLst>
                                        </p:cTn>
                                        <p:tgtEl>
                                          <p:spTgt spid="16387">
                                            <p:txEl>
                                              <p:pRg st="1" end="1"/>
                                            </p:txEl>
                                          </p:spTgt>
                                        </p:tgtEl>
                                      </p:cBhvr>
                                      <p:to x="100000" y="90000"/>
                                    </p:animScale>
                                    <p:animScale>
                                      <p:cBhvr>
                                        <p:cTn id="34" dur="166" decel="50000">
                                          <p:stCondLst>
                                            <p:cond delay="1668"/>
                                          </p:stCondLst>
                                        </p:cTn>
                                        <p:tgtEl>
                                          <p:spTgt spid="16387">
                                            <p:txEl>
                                              <p:pRg st="1" end="1"/>
                                            </p:txEl>
                                          </p:spTgt>
                                        </p:tgtEl>
                                      </p:cBhvr>
                                      <p:to x="100000" y="100000"/>
                                    </p:animScale>
                                    <p:animScale>
                                      <p:cBhvr>
                                        <p:cTn id="35" dur="26">
                                          <p:stCondLst>
                                            <p:cond delay="1808"/>
                                          </p:stCondLst>
                                        </p:cTn>
                                        <p:tgtEl>
                                          <p:spTgt spid="16387">
                                            <p:txEl>
                                              <p:pRg st="1" end="1"/>
                                            </p:txEl>
                                          </p:spTgt>
                                        </p:tgtEl>
                                      </p:cBhvr>
                                      <p:to x="100000" y="95000"/>
                                    </p:animScale>
                                    <p:animScale>
                                      <p:cBhvr>
                                        <p:cTn id="36" dur="166" decel="50000">
                                          <p:stCondLst>
                                            <p:cond delay="1834"/>
                                          </p:stCondLst>
                                        </p:cTn>
                                        <p:tgtEl>
                                          <p:spTgt spid="16387">
                                            <p:txEl>
                                              <p:pRg st="1" end="1"/>
                                            </p:txEl>
                                          </p:spTgt>
                                        </p:tgtEl>
                                      </p:cBhvr>
                                      <p:to x="100000" y="100000"/>
                                    </p:animScale>
                                  </p:childTnLst>
                                </p:cTn>
                              </p:par>
                            </p:childTnLst>
                          </p:cTn>
                        </p:par>
                      </p:childTnLst>
                    </p:cTn>
                  </p:par>
                  <p:par>
                    <p:cTn id="37" fill="hold" nodeType="clickPar">
                      <p:stCondLst>
                        <p:cond delay="indefinite"/>
                      </p:stCondLst>
                      <p:childTnLst>
                        <p:par>
                          <p:cTn id="38" fill="hold" nodeType="withGroup">
                            <p:stCondLst>
                              <p:cond delay="0"/>
                            </p:stCondLst>
                            <p:childTnLst>
                              <p:par>
                                <p:cTn id="39" presetID="35" presetClass="entr" presetSubtype="0" fill="hold" nodeType="clickEffect">
                                  <p:stCondLst>
                                    <p:cond delay="0"/>
                                  </p:stCondLst>
                                  <p:childTnLst>
                                    <p:set>
                                      <p:cBhvr>
                                        <p:cTn id="40" dur="1" fill="hold">
                                          <p:stCondLst>
                                            <p:cond delay="0"/>
                                          </p:stCondLst>
                                        </p:cTn>
                                        <p:tgtEl>
                                          <p:spTgt spid="16387">
                                            <p:txEl>
                                              <p:pRg st="3" end="3"/>
                                            </p:txEl>
                                          </p:spTgt>
                                        </p:tgtEl>
                                        <p:attrNameLst>
                                          <p:attrName>style.visibility</p:attrName>
                                        </p:attrNameLst>
                                      </p:cBhvr>
                                      <p:to>
                                        <p:strVal val="visible"/>
                                      </p:to>
                                    </p:set>
                                    <p:animEffect transition="in" filter="fade">
                                      <p:cBhvr>
                                        <p:cTn id="41" dur="2000"/>
                                        <p:tgtEl>
                                          <p:spTgt spid="16387">
                                            <p:txEl>
                                              <p:pRg st="3" end="3"/>
                                            </p:txEl>
                                          </p:spTgt>
                                        </p:tgtEl>
                                      </p:cBhvr>
                                    </p:animEffect>
                                    <p:anim calcmode="lin" valueType="num">
                                      <p:cBhvr>
                                        <p:cTn id="42" dur="2000" fill="hold"/>
                                        <p:tgtEl>
                                          <p:spTgt spid="16387">
                                            <p:txEl>
                                              <p:pRg st="3" end="3"/>
                                            </p:txEl>
                                          </p:spTgt>
                                        </p:tgtEl>
                                        <p:attrNameLst>
                                          <p:attrName>style.rotation</p:attrName>
                                        </p:attrNameLst>
                                      </p:cBhvr>
                                      <p:tavLst>
                                        <p:tav tm="0">
                                          <p:val>
                                            <p:fltVal val="720"/>
                                          </p:val>
                                        </p:tav>
                                        <p:tav tm="100000">
                                          <p:val>
                                            <p:fltVal val="0"/>
                                          </p:val>
                                        </p:tav>
                                      </p:tavLst>
                                    </p:anim>
                                    <p:anim calcmode="lin" valueType="num">
                                      <p:cBhvr>
                                        <p:cTn id="43" dur="2000" fill="hold"/>
                                        <p:tgtEl>
                                          <p:spTgt spid="16387">
                                            <p:txEl>
                                              <p:pRg st="3" end="3"/>
                                            </p:txEl>
                                          </p:spTgt>
                                        </p:tgtEl>
                                        <p:attrNameLst>
                                          <p:attrName>ppt_h</p:attrName>
                                        </p:attrNameLst>
                                      </p:cBhvr>
                                      <p:tavLst>
                                        <p:tav tm="0">
                                          <p:val>
                                            <p:fltVal val="0"/>
                                          </p:val>
                                        </p:tav>
                                        <p:tav tm="100000">
                                          <p:val>
                                            <p:strVal val="#ppt_h"/>
                                          </p:val>
                                        </p:tav>
                                      </p:tavLst>
                                    </p:anim>
                                    <p:anim calcmode="lin" valueType="num">
                                      <p:cBhvr>
                                        <p:cTn id="44" dur="2000" fill="hold"/>
                                        <p:tgtEl>
                                          <p:spTgt spid="16387">
                                            <p:txEl>
                                              <p:pRg st="3" end="3"/>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39"/>
                                            </p:cond>
                                          </p:stCondLst>
                                          <p:endCondLst>
                                            <p:cond evt="onStopAudio" delay="0">
                                              <p:tgtEl>
                                                <p:sldTgt/>
                                              </p:tgtEl>
                                            </p:cond>
                                          </p:endCondLst>
                                        </p:cTn>
                                        <p:tgtEl>
                                          <p:sndTgt r:embed="rId3" name="voltage.wav"/>
                                        </p:tgtEl>
                                      </p:cMediaNode>
                                    </p:audio>
                                  </p:subTnLst>
                                </p:cTn>
                              </p:par>
                            </p:childTnLst>
                          </p:cTn>
                        </p:par>
                        <p:par>
                          <p:cTn id="45" fill="hold" nodeType="afterGroup">
                            <p:stCondLst>
                              <p:cond delay="2000"/>
                            </p:stCondLst>
                            <p:childTnLst>
                              <p:par>
                                <p:cTn id="46" presetID="15" presetClass="entr" presetSubtype="0" fill="hold" nodeType="afterEffect">
                                  <p:stCondLst>
                                    <p:cond delay="1000"/>
                                  </p:stCondLst>
                                  <p:childTnLst>
                                    <p:set>
                                      <p:cBhvr>
                                        <p:cTn id="47" dur="1" fill="hold">
                                          <p:stCondLst>
                                            <p:cond delay="0"/>
                                          </p:stCondLst>
                                        </p:cTn>
                                        <p:tgtEl>
                                          <p:spTgt spid="16387">
                                            <p:txEl>
                                              <p:pRg st="4" end="4"/>
                                            </p:txEl>
                                          </p:spTgt>
                                        </p:tgtEl>
                                        <p:attrNameLst>
                                          <p:attrName>style.visibility</p:attrName>
                                        </p:attrNameLst>
                                      </p:cBhvr>
                                      <p:to>
                                        <p:strVal val="visible"/>
                                      </p:to>
                                    </p:set>
                                    <p:anim calcmode="lin" valueType="num">
                                      <p:cBhvr>
                                        <p:cTn id="48" dur="1000" fill="hold"/>
                                        <p:tgtEl>
                                          <p:spTgt spid="16387">
                                            <p:txEl>
                                              <p:pRg st="4" end="4"/>
                                            </p:txEl>
                                          </p:spTgt>
                                        </p:tgtEl>
                                        <p:attrNameLst>
                                          <p:attrName>ppt_w</p:attrName>
                                        </p:attrNameLst>
                                      </p:cBhvr>
                                      <p:tavLst>
                                        <p:tav tm="0">
                                          <p:val>
                                            <p:fltVal val="0"/>
                                          </p:val>
                                        </p:tav>
                                        <p:tav tm="100000">
                                          <p:val>
                                            <p:strVal val="#ppt_w"/>
                                          </p:val>
                                        </p:tav>
                                      </p:tavLst>
                                    </p:anim>
                                    <p:anim calcmode="lin" valueType="num">
                                      <p:cBhvr>
                                        <p:cTn id="49" dur="1000" fill="hold"/>
                                        <p:tgtEl>
                                          <p:spTgt spid="16387">
                                            <p:txEl>
                                              <p:pRg st="4" end="4"/>
                                            </p:txEl>
                                          </p:spTgt>
                                        </p:tgtEl>
                                        <p:attrNameLst>
                                          <p:attrName>ppt_h</p:attrName>
                                        </p:attrNameLst>
                                      </p:cBhvr>
                                      <p:tavLst>
                                        <p:tav tm="0">
                                          <p:val>
                                            <p:fltVal val="0"/>
                                          </p:val>
                                        </p:tav>
                                        <p:tav tm="100000">
                                          <p:val>
                                            <p:strVal val="#ppt_h"/>
                                          </p:val>
                                        </p:tav>
                                      </p:tavLst>
                                    </p:anim>
                                    <p:anim calcmode="lin" valueType="num">
                                      <p:cBhvr>
                                        <p:cTn id="50" dur="1000" fill="hold"/>
                                        <p:tgtEl>
                                          <p:spTgt spid="1638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1638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37" presetClass="entr" presetSubtype="0" fill="hold" nodeType="clickEffect">
                                  <p:stCondLst>
                                    <p:cond delay="0"/>
                                  </p:stCondLst>
                                  <p:childTnLst>
                                    <p:set>
                                      <p:cBhvr>
                                        <p:cTn id="55" dur="1" fill="hold">
                                          <p:stCondLst>
                                            <p:cond delay="0"/>
                                          </p:stCondLst>
                                        </p:cTn>
                                        <p:tgtEl>
                                          <p:spTgt spid="16387">
                                            <p:txEl>
                                              <p:pRg st="6" end="6"/>
                                            </p:txEl>
                                          </p:spTgt>
                                        </p:tgtEl>
                                        <p:attrNameLst>
                                          <p:attrName>style.visibility</p:attrName>
                                        </p:attrNameLst>
                                      </p:cBhvr>
                                      <p:to>
                                        <p:strVal val="visible"/>
                                      </p:to>
                                    </p:set>
                                    <p:animEffect transition="in" filter="fade">
                                      <p:cBhvr>
                                        <p:cTn id="56" dur="1000"/>
                                        <p:tgtEl>
                                          <p:spTgt spid="16387">
                                            <p:txEl>
                                              <p:pRg st="6" end="6"/>
                                            </p:txEl>
                                          </p:spTgt>
                                        </p:tgtEl>
                                      </p:cBhvr>
                                    </p:animEffect>
                                    <p:anim calcmode="lin" valueType="num">
                                      <p:cBhvr>
                                        <p:cTn id="57"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58" dur="900" decel="100000" fill="hold"/>
                                        <p:tgtEl>
                                          <p:spTgt spid="16387">
                                            <p:txEl>
                                              <p:pRg st="6" end="6"/>
                                            </p:txEl>
                                          </p:spTgt>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6387">
                                            <p:txEl>
                                              <p:pRg st="6" end="6"/>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4"/>
                                            </p:cond>
                                          </p:stCondLst>
                                          <p:endCondLst>
                                            <p:cond evt="onStopAudio" delay="0">
                                              <p:tgtEl>
                                                <p:sldTgt/>
                                              </p:tgtEl>
                                            </p:cond>
                                          </p:endCondLst>
                                        </p:cTn>
                                        <p:tgtEl>
                                          <p:sndTgt r:embed="rId4" name="suction.wav"/>
                                        </p:tgtEl>
                                      </p:cMediaNode>
                                    </p:audio>
                                  </p:subTnLst>
                                </p:cTn>
                              </p:par>
                              <p:par>
                                <p:cTn id="60" presetID="37" presetClass="entr" presetSubtype="0" fill="hold" nodeType="withEffect">
                                  <p:stCondLst>
                                    <p:cond delay="0"/>
                                  </p:stCondLst>
                                  <p:childTnLst>
                                    <p:set>
                                      <p:cBhvr>
                                        <p:cTn id="61" dur="1" fill="hold">
                                          <p:stCondLst>
                                            <p:cond delay="0"/>
                                          </p:stCondLst>
                                        </p:cTn>
                                        <p:tgtEl>
                                          <p:spTgt spid="16387">
                                            <p:txEl>
                                              <p:pRg st="7" end="7"/>
                                            </p:txEl>
                                          </p:spTgt>
                                        </p:tgtEl>
                                        <p:attrNameLst>
                                          <p:attrName>style.visibility</p:attrName>
                                        </p:attrNameLst>
                                      </p:cBhvr>
                                      <p:to>
                                        <p:strVal val="visible"/>
                                      </p:to>
                                    </p:set>
                                    <p:animEffect transition="in" filter="fade">
                                      <p:cBhvr>
                                        <p:cTn id="62" dur="1000"/>
                                        <p:tgtEl>
                                          <p:spTgt spid="16387">
                                            <p:txEl>
                                              <p:pRg st="7" end="7"/>
                                            </p:txEl>
                                          </p:spTgt>
                                        </p:tgtEl>
                                      </p:cBhvr>
                                    </p:animEffect>
                                    <p:anim calcmode="lin" valueType="num">
                                      <p:cBhvr>
                                        <p:cTn id="63" dur="1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64" dur="900" decel="100000" fill="hold"/>
                                        <p:tgtEl>
                                          <p:spTgt spid="16387">
                                            <p:txEl>
                                              <p:pRg st="7" end="7"/>
                                            </p:txEl>
                                          </p:spTgt>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16387">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457200"/>
            <a:ext cx="7772400" cy="685800"/>
          </a:xfrm>
        </p:spPr>
        <p:txBody>
          <a:bodyPr/>
          <a:lstStyle/>
          <a:p>
            <a:r>
              <a:rPr lang="en-US" altLang="en-US" sz="2800"/>
              <a:t>Quantum Leaps</a:t>
            </a:r>
            <a:r>
              <a:rPr lang="en-US" altLang="en-US" sz="3600"/>
              <a:t>	</a:t>
            </a:r>
          </a:p>
        </p:txBody>
      </p:sp>
      <p:sp>
        <p:nvSpPr>
          <p:cNvPr id="15363" name="Rectangle 3"/>
          <p:cNvSpPr>
            <a:spLocks noGrp="1" noChangeArrowheads="1"/>
          </p:cNvSpPr>
          <p:nvPr>
            <p:ph type="subTitle" idx="1"/>
          </p:nvPr>
        </p:nvSpPr>
        <p:spPr>
          <a:xfrm>
            <a:off x="990600" y="1295400"/>
            <a:ext cx="7391400" cy="5257800"/>
          </a:xfrm>
        </p:spPr>
        <p:txBody>
          <a:bodyPr/>
          <a:lstStyle/>
          <a:p>
            <a:pPr algn="l">
              <a:lnSpc>
                <a:spcPct val="80000"/>
              </a:lnSpc>
            </a:pPr>
            <a:r>
              <a:rPr lang="en-US" altLang="en-US" sz="2000" dirty="0"/>
              <a:t>-These are the jumps that electrons make when moving from one energy level to another.</a:t>
            </a:r>
          </a:p>
          <a:p>
            <a:pPr algn="l">
              <a:lnSpc>
                <a:spcPct val="80000"/>
              </a:lnSpc>
            </a:pPr>
            <a:endParaRPr lang="en-US" altLang="en-US" sz="2000" dirty="0"/>
          </a:p>
          <a:p>
            <a:pPr algn="l">
              <a:lnSpc>
                <a:spcPct val="80000"/>
              </a:lnSpc>
            </a:pPr>
            <a:r>
              <a:rPr lang="en-US" altLang="en-US" sz="2000" dirty="0"/>
              <a:t>-An electron has to </a:t>
            </a:r>
            <a:r>
              <a:rPr lang="en-US" altLang="en-US" sz="2000" u="sng" dirty="0">
                <a:solidFill>
                  <a:srgbClr val="FFFF00"/>
                </a:solidFill>
              </a:rPr>
              <a:t>absorb</a:t>
            </a:r>
            <a:r>
              <a:rPr lang="en-US" altLang="en-US" sz="2000" dirty="0"/>
              <a:t> a certain </a:t>
            </a:r>
            <a:r>
              <a:rPr lang="en-US" altLang="en-US" sz="2000" u="sng" dirty="0"/>
              <a:t>quantum</a:t>
            </a:r>
            <a:r>
              <a:rPr lang="en-US" altLang="en-US" sz="2000" dirty="0"/>
              <a:t> of energy to get from the ground state to an excited state.</a:t>
            </a:r>
          </a:p>
          <a:p>
            <a:pPr algn="l">
              <a:lnSpc>
                <a:spcPct val="80000"/>
              </a:lnSpc>
            </a:pPr>
            <a:endParaRPr lang="en-US" altLang="en-US" sz="2000" dirty="0"/>
          </a:p>
          <a:p>
            <a:pPr algn="l">
              <a:lnSpc>
                <a:spcPct val="80000"/>
              </a:lnSpc>
            </a:pPr>
            <a:r>
              <a:rPr lang="en-US" altLang="en-US" sz="2000" dirty="0"/>
              <a:t>-But an excited state is </a:t>
            </a:r>
            <a:r>
              <a:rPr lang="en-US" altLang="en-US" sz="2000" u="sng" dirty="0"/>
              <a:t>not stable</a:t>
            </a:r>
            <a:r>
              <a:rPr lang="en-US" altLang="en-US" sz="2000" dirty="0"/>
              <a:t>, so the electron eventually </a:t>
            </a:r>
            <a:r>
              <a:rPr lang="en-US" altLang="en-US" sz="2000" u="sng" dirty="0">
                <a:solidFill>
                  <a:srgbClr val="FFFF00"/>
                </a:solidFill>
              </a:rPr>
              <a:t>releases</a:t>
            </a:r>
            <a:r>
              <a:rPr lang="en-US" altLang="en-US" sz="2000" dirty="0"/>
              <a:t> energy (radiation) and returns to the stable ground state.</a:t>
            </a:r>
          </a:p>
          <a:p>
            <a:pPr algn="l">
              <a:lnSpc>
                <a:spcPct val="80000"/>
              </a:lnSpc>
            </a:pPr>
            <a:endParaRPr lang="en-US" altLang="en-US" sz="2000" dirty="0"/>
          </a:p>
          <a:p>
            <a:pPr algn="l">
              <a:lnSpc>
                <a:spcPct val="80000"/>
              </a:lnSpc>
            </a:pPr>
            <a:r>
              <a:rPr lang="en-US" altLang="en-US" sz="2000" dirty="0"/>
              <a:t>-We see </a:t>
            </a:r>
            <a:r>
              <a:rPr lang="en-US" altLang="en-US" sz="2000" dirty="0">
                <a:solidFill>
                  <a:srgbClr val="FF0000"/>
                </a:solidFill>
              </a:rPr>
              <a:t>c</a:t>
            </a:r>
            <a:r>
              <a:rPr lang="en-US" altLang="en-US" sz="2000" dirty="0">
                <a:solidFill>
                  <a:srgbClr val="FF9900"/>
                </a:solidFill>
              </a:rPr>
              <a:t>o</a:t>
            </a:r>
            <a:r>
              <a:rPr lang="en-US" altLang="en-US" sz="2000" dirty="0">
                <a:solidFill>
                  <a:srgbClr val="FFFF00"/>
                </a:solidFill>
              </a:rPr>
              <a:t>l</a:t>
            </a:r>
            <a:r>
              <a:rPr lang="en-US" altLang="en-US" sz="2000" dirty="0">
                <a:solidFill>
                  <a:srgbClr val="33CC33"/>
                </a:solidFill>
              </a:rPr>
              <a:t>o</a:t>
            </a:r>
            <a:r>
              <a:rPr lang="en-US" altLang="en-US" sz="2000" dirty="0">
                <a:solidFill>
                  <a:schemeClr val="tx2"/>
                </a:solidFill>
              </a:rPr>
              <a:t>rs</a:t>
            </a:r>
            <a:r>
              <a:rPr lang="en-US" altLang="en-US" sz="2000" dirty="0"/>
              <a:t> emitted when electrons with certain energy levels fall back from the excited state to the ground state. (Not all frequencies are visible, though.)</a:t>
            </a:r>
          </a:p>
          <a:p>
            <a:pPr algn="l">
              <a:lnSpc>
                <a:spcPct val="80000"/>
              </a:lnSpc>
            </a:pPr>
            <a:endParaRPr lang="en-US" altLang="en-US" sz="2000" dirty="0"/>
          </a:p>
          <a:p>
            <a:pPr algn="l">
              <a:lnSpc>
                <a:spcPct val="80000"/>
              </a:lnSpc>
            </a:pPr>
            <a:r>
              <a:rPr lang="en-US" altLang="en-US" sz="2000" dirty="0"/>
              <a:t>-Bohr used this model and Planck’s equation (</a:t>
            </a:r>
            <a:r>
              <a:rPr lang="en-US" altLang="en-US" sz="2000" i="1" dirty="0"/>
              <a:t>E</a:t>
            </a:r>
            <a:r>
              <a:rPr lang="en-US" altLang="en-US" sz="2000" dirty="0"/>
              <a:t> = </a:t>
            </a:r>
            <a:r>
              <a:rPr lang="en-US" altLang="en-US" sz="2000" i="1" dirty="0"/>
              <a:t>h</a:t>
            </a:r>
            <a:r>
              <a:rPr lang="el-GR" altLang="en-US" sz="2000" i="1" dirty="0"/>
              <a:t>ν</a:t>
            </a:r>
            <a:r>
              <a:rPr lang="en-US" altLang="en-US" sz="2000" dirty="0"/>
              <a:t>) to predict the frequencies in the line spectrum of the hydrogen atom.  </a:t>
            </a:r>
            <a:r>
              <a:rPr lang="en-US" altLang="en-US" sz="2000" dirty="0">
                <a:solidFill>
                  <a:srgbClr val="FFFF00"/>
                </a:solidFill>
              </a:rPr>
              <a:t>The calculations matched the experimental results, supporting the model!</a:t>
            </a:r>
          </a:p>
          <a:p>
            <a:pPr algn="l">
              <a:lnSpc>
                <a:spcPct val="80000"/>
              </a:lnSpc>
            </a:pPr>
            <a:endParaRPr lang="en-US"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5363">
                                            <p:txEl>
                                              <p:pRg st="0" end="0"/>
                                            </p:txEl>
                                          </p:spTgt>
                                        </p:tgtEl>
                                        <p:attrNameLst>
                                          <p:attrName>ppt_x</p:attrName>
                                        </p:attrNameLst>
                                      </p:cBhvr>
                                    </p:anim>
                                    <p:anim from="0" to="-1.0" calcmode="lin" valueType="num">
                                      <p:cBhvr>
                                        <p:cTn id="8" dur="200" decel="50000" autoRev="1" fill="hold">
                                          <p:stCondLst>
                                            <p:cond delay="600"/>
                                          </p:stCondLst>
                                        </p:cTn>
                                        <p:tgtEl>
                                          <p:spTgt spid="15363">
                                            <p:txEl>
                                              <p:pRg st="0" end="0"/>
                                            </p:txEl>
                                          </p:spTgt>
                                        </p:tgtEl>
                                        <p:attrNameLst>
                                          <p:attrName>xshear</p:attrName>
                                        </p:attrNameLst>
                                      </p:cBhvr>
                                    </p:anim>
                                    <p:animScale>
                                      <p:cBhvr>
                                        <p:cTn id="9" dur="200" decel="100000" autoRev="1" fill="hold">
                                          <p:stCondLst>
                                            <p:cond delay="600"/>
                                          </p:stCondLst>
                                        </p:cTn>
                                        <p:tgtEl>
                                          <p:spTgt spid="15363">
                                            <p:txEl>
                                              <p:pRg st="0" end="0"/>
                                            </p:txEl>
                                          </p:spTgt>
                                        </p:tgtEl>
                                      </p:cBhvr>
                                      <p:from x="100000" y="100000"/>
                                      <p:to x="80000" y="100000"/>
                                    </p:animScale>
                                    <p:anim by="(#ppt_h/3+#ppt_w*0.1)" calcmode="lin" valueType="num">
                                      <p:cBhvr additive="sum">
                                        <p:cTn id="10" dur="200" decel="100000" autoRev="1" fill="hold">
                                          <p:stCondLst>
                                            <p:cond delay="600"/>
                                          </p:stCondLst>
                                        </p:cTn>
                                        <p:tgtEl>
                                          <p:spTgt spid="15363">
                                            <p:txEl>
                                              <p:pRg st="0" end="0"/>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 from="(-#ppt_w/2)" to="(#ppt_x)" calcmode="lin" valueType="num">
                                      <p:cBhvr>
                                        <p:cTn id="15" dur="600" fill="hold">
                                          <p:stCondLst>
                                            <p:cond delay="0"/>
                                          </p:stCondLst>
                                        </p:cTn>
                                        <p:tgtEl>
                                          <p:spTgt spid="15363">
                                            <p:txEl>
                                              <p:pRg st="2" end="2"/>
                                            </p:txEl>
                                          </p:spTgt>
                                        </p:tgtEl>
                                        <p:attrNameLst>
                                          <p:attrName>ppt_x</p:attrName>
                                        </p:attrNameLst>
                                      </p:cBhvr>
                                    </p:anim>
                                    <p:anim from="0" to="-1.0" calcmode="lin" valueType="num">
                                      <p:cBhvr>
                                        <p:cTn id="16" dur="200" decel="50000" autoRev="1" fill="hold">
                                          <p:stCondLst>
                                            <p:cond delay="600"/>
                                          </p:stCondLst>
                                        </p:cTn>
                                        <p:tgtEl>
                                          <p:spTgt spid="15363">
                                            <p:txEl>
                                              <p:pRg st="2" end="2"/>
                                            </p:txEl>
                                          </p:spTgt>
                                        </p:tgtEl>
                                        <p:attrNameLst>
                                          <p:attrName>xshear</p:attrName>
                                        </p:attrNameLst>
                                      </p:cBhvr>
                                    </p:anim>
                                    <p:animScale>
                                      <p:cBhvr>
                                        <p:cTn id="17" dur="200" decel="100000" autoRev="1" fill="hold">
                                          <p:stCondLst>
                                            <p:cond delay="600"/>
                                          </p:stCondLst>
                                        </p:cTn>
                                        <p:tgtEl>
                                          <p:spTgt spid="15363">
                                            <p:txEl>
                                              <p:pRg st="2" end="2"/>
                                            </p:txEl>
                                          </p:spTgt>
                                        </p:tgtEl>
                                      </p:cBhvr>
                                      <p:from x="100000" y="100000"/>
                                      <p:to x="80000" y="100000"/>
                                    </p:animScale>
                                    <p:anim by="(#ppt_h/3+#ppt_w*0.1)" calcmode="lin" valueType="num">
                                      <p:cBhvr additive="sum">
                                        <p:cTn id="18" dur="200" decel="100000" autoRev="1" fill="hold">
                                          <p:stCondLst>
                                            <p:cond delay="600"/>
                                          </p:stCondLst>
                                        </p:cTn>
                                        <p:tgtEl>
                                          <p:spTgt spid="15363">
                                            <p:txEl>
                                              <p:pRg st="2" end="2"/>
                                            </p:txEl>
                                          </p:spTgt>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 from="(-#ppt_w/2)" to="(#ppt_x)" calcmode="lin" valueType="num">
                                      <p:cBhvr>
                                        <p:cTn id="23" dur="600" fill="hold">
                                          <p:stCondLst>
                                            <p:cond delay="0"/>
                                          </p:stCondLst>
                                        </p:cTn>
                                        <p:tgtEl>
                                          <p:spTgt spid="15363">
                                            <p:txEl>
                                              <p:pRg st="4" end="4"/>
                                            </p:txEl>
                                          </p:spTgt>
                                        </p:tgtEl>
                                        <p:attrNameLst>
                                          <p:attrName>ppt_x</p:attrName>
                                        </p:attrNameLst>
                                      </p:cBhvr>
                                    </p:anim>
                                    <p:anim from="0" to="-1.0" calcmode="lin" valueType="num">
                                      <p:cBhvr>
                                        <p:cTn id="24" dur="200" decel="50000" autoRev="1" fill="hold">
                                          <p:stCondLst>
                                            <p:cond delay="600"/>
                                          </p:stCondLst>
                                        </p:cTn>
                                        <p:tgtEl>
                                          <p:spTgt spid="15363">
                                            <p:txEl>
                                              <p:pRg st="4" end="4"/>
                                            </p:txEl>
                                          </p:spTgt>
                                        </p:tgtEl>
                                        <p:attrNameLst>
                                          <p:attrName>xshear</p:attrName>
                                        </p:attrNameLst>
                                      </p:cBhvr>
                                    </p:anim>
                                    <p:animScale>
                                      <p:cBhvr>
                                        <p:cTn id="25" dur="200" decel="100000" autoRev="1" fill="hold">
                                          <p:stCondLst>
                                            <p:cond delay="600"/>
                                          </p:stCondLst>
                                        </p:cTn>
                                        <p:tgtEl>
                                          <p:spTgt spid="15363">
                                            <p:txEl>
                                              <p:pRg st="4" end="4"/>
                                            </p:txEl>
                                          </p:spTgt>
                                        </p:tgtEl>
                                      </p:cBhvr>
                                      <p:from x="100000" y="100000"/>
                                      <p:to x="80000" y="100000"/>
                                    </p:animScale>
                                    <p:anim by="(#ppt_h/3+#ppt_w*0.1)" calcmode="lin" valueType="num">
                                      <p:cBhvr additive="sum">
                                        <p:cTn id="26" dur="200" decel="100000" autoRev="1" fill="hold">
                                          <p:stCondLst>
                                            <p:cond delay="600"/>
                                          </p:stCondLst>
                                        </p:cTn>
                                        <p:tgtEl>
                                          <p:spTgt spid="15363">
                                            <p:txEl>
                                              <p:pRg st="4" end="4"/>
                                            </p:txEl>
                                          </p:spTgt>
                                        </p:tgtEl>
                                        <p:attrNameLst>
                                          <p:attrName>ppt_x</p:attrName>
                                        </p:attrNameLst>
                                      </p:cBhvr>
                                    </p:anim>
                                  </p:childTnLst>
                                  <p:subTnLst>
                                    <p:audio>
                                      <p:cMediaNode>
                                        <p:cTn display="0" masterRel="sameClick">
                                          <p:stCondLst>
                                            <p:cond evt="begin" delay="0">
                                              <p:tn val="21"/>
                                            </p:cond>
                                          </p:stCondLst>
                                          <p:endCondLst>
                                            <p:cond evt="onStopAudio" delay="0">
                                              <p:tgtEl>
                                                <p:sldTgt/>
                                              </p:tgtEl>
                                            </p:cond>
                                          </p:endCondLst>
                                        </p:cTn>
                                        <p:tgtEl>
                                          <p:sndTgt r:embed="rId2" name="laser.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anim from="(-#ppt_w/2)" to="(#ppt_x)" calcmode="lin" valueType="num">
                                      <p:cBhvr>
                                        <p:cTn id="31" dur="600" fill="hold">
                                          <p:stCondLst>
                                            <p:cond delay="0"/>
                                          </p:stCondLst>
                                        </p:cTn>
                                        <p:tgtEl>
                                          <p:spTgt spid="15363">
                                            <p:txEl>
                                              <p:pRg st="6" end="6"/>
                                            </p:txEl>
                                          </p:spTgt>
                                        </p:tgtEl>
                                        <p:attrNameLst>
                                          <p:attrName>ppt_x</p:attrName>
                                        </p:attrNameLst>
                                      </p:cBhvr>
                                    </p:anim>
                                    <p:anim from="0" to="-1.0" calcmode="lin" valueType="num">
                                      <p:cBhvr>
                                        <p:cTn id="32" dur="200" decel="50000" autoRev="1" fill="hold">
                                          <p:stCondLst>
                                            <p:cond delay="600"/>
                                          </p:stCondLst>
                                        </p:cTn>
                                        <p:tgtEl>
                                          <p:spTgt spid="15363">
                                            <p:txEl>
                                              <p:pRg st="6" end="6"/>
                                            </p:txEl>
                                          </p:spTgt>
                                        </p:tgtEl>
                                        <p:attrNameLst>
                                          <p:attrName>xshear</p:attrName>
                                        </p:attrNameLst>
                                      </p:cBhvr>
                                    </p:anim>
                                    <p:animScale>
                                      <p:cBhvr>
                                        <p:cTn id="33" dur="200" decel="100000" autoRev="1" fill="hold">
                                          <p:stCondLst>
                                            <p:cond delay="600"/>
                                          </p:stCondLst>
                                        </p:cTn>
                                        <p:tgtEl>
                                          <p:spTgt spid="15363">
                                            <p:txEl>
                                              <p:pRg st="6" end="6"/>
                                            </p:txEl>
                                          </p:spTgt>
                                        </p:tgtEl>
                                      </p:cBhvr>
                                      <p:from x="100000" y="100000"/>
                                      <p:to x="80000" y="100000"/>
                                    </p:animScale>
                                    <p:anim by="(#ppt_h/3+#ppt_w*0.1)" calcmode="lin" valueType="num">
                                      <p:cBhvr additive="sum">
                                        <p:cTn id="34" dur="200" decel="100000" autoRev="1" fill="hold">
                                          <p:stCondLst>
                                            <p:cond delay="600"/>
                                          </p:stCondLst>
                                        </p:cTn>
                                        <p:tgtEl>
                                          <p:spTgt spid="15363">
                                            <p:txEl>
                                              <p:pRg st="6" end="6"/>
                                            </p:txEl>
                                          </p:spTgt>
                                        </p:tgtEl>
                                        <p:attrNameLst>
                                          <p:attrName>ppt_x</p:attrName>
                                        </p:attrNameLst>
                                      </p:cBhvr>
                                    </p:anim>
                                  </p:childTnLst>
                                  <p:subTnLst>
                                    <p:audio>
                                      <p:cMediaNode>
                                        <p:cTn display="0" masterRel="sameClick">
                                          <p:stCondLst>
                                            <p:cond evt="begin" delay="0">
                                              <p:tn val="29"/>
                                            </p:cond>
                                          </p:stCondLst>
                                          <p:endCondLst>
                                            <p:cond evt="onStopAudio" delay="0">
                                              <p:tgtEl>
                                                <p:sldTgt/>
                                              </p:tgtEl>
                                            </p:cond>
                                          </p:endCondLst>
                                        </p:cTn>
                                        <p:tgtEl>
                                          <p:sndTgt r:embed="rId2" name="laser.wav"/>
                                        </p:tgtEl>
                                      </p:cMediaNode>
                                    </p:audio>
                                  </p:sub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nodeType="clickEffect">
                                  <p:stCondLst>
                                    <p:cond delay="0"/>
                                  </p:stCondLst>
                                  <p:childTnLst>
                                    <p:set>
                                      <p:cBhvr>
                                        <p:cTn id="38" dur="1" fill="hold">
                                          <p:stCondLst>
                                            <p:cond delay="0"/>
                                          </p:stCondLst>
                                        </p:cTn>
                                        <p:tgtEl>
                                          <p:spTgt spid="15363">
                                            <p:txEl>
                                              <p:pRg st="8" end="8"/>
                                            </p:txEl>
                                          </p:spTgt>
                                        </p:tgtEl>
                                        <p:attrNameLst>
                                          <p:attrName>style.visibility</p:attrName>
                                        </p:attrNameLst>
                                      </p:cBhvr>
                                      <p:to>
                                        <p:strVal val="visible"/>
                                      </p:to>
                                    </p:set>
                                    <p:anim from="(-#ppt_w/2)" to="(#ppt_x)" calcmode="lin" valueType="num">
                                      <p:cBhvr>
                                        <p:cTn id="39" dur="600" fill="hold">
                                          <p:stCondLst>
                                            <p:cond delay="0"/>
                                          </p:stCondLst>
                                        </p:cTn>
                                        <p:tgtEl>
                                          <p:spTgt spid="15363">
                                            <p:txEl>
                                              <p:pRg st="8" end="8"/>
                                            </p:txEl>
                                          </p:spTgt>
                                        </p:tgtEl>
                                        <p:attrNameLst>
                                          <p:attrName>ppt_x</p:attrName>
                                        </p:attrNameLst>
                                      </p:cBhvr>
                                    </p:anim>
                                    <p:anim from="0" to="-1.0" calcmode="lin" valueType="num">
                                      <p:cBhvr>
                                        <p:cTn id="40" dur="200" decel="50000" autoRev="1" fill="hold">
                                          <p:stCondLst>
                                            <p:cond delay="600"/>
                                          </p:stCondLst>
                                        </p:cTn>
                                        <p:tgtEl>
                                          <p:spTgt spid="15363">
                                            <p:txEl>
                                              <p:pRg st="8" end="8"/>
                                            </p:txEl>
                                          </p:spTgt>
                                        </p:tgtEl>
                                        <p:attrNameLst>
                                          <p:attrName>xshear</p:attrName>
                                        </p:attrNameLst>
                                      </p:cBhvr>
                                    </p:anim>
                                    <p:animScale>
                                      <p:cBhvr>
                                        <p:cTn id="41" dur="200" decel="100000" autoRev="1" fill="hold">
                                          <p:stCondLst>
                                            <p:cond delay="600"/>
                                          </p:stCondLst>
                                        </p:cTn>
                                        <p:tgtEl>
                                          <p:spTgt spid="15363">
                                            <p:txEl>
                                              <p:pRg st="8" end="8"/>
                                            </p:txEl>
                                          </p:spTgt>
                                        </p:tgtEl>
                                      </p:cBhvr>
                                      <p:from x="100000" y="100000"/>
                                      <p:to x="80000" y="100000"/>
                                    </p:animScale>
                                    <p:anim by="(#ppt_h/3+#ppt_w*0.1)" calcmode="lin" valueType="num">
                                      <p:cBhvr additive="sum">
                                        <p:cTn id="42" dur="200" decel="100000" autoRev="1" fill="hold">
                                          <p:stCondLst>
                                            <p:cond delay="600"/>
                                          </p:stCondLst>
                                        </p:cTn>
                                        <p:tgtEl>
                                          <p:spTgt spid="15363">
                                            <p:txEl>
                                              <p:pRg st="8" end="8"/>
                                            </p:txEl>
                                          </p:spTgt>
                                        </p:tgtEl>
                                        <p:attrNameLst>
                                          <p:attrName>ppt_x</p:attrName>
                                        </p:attrNameLst>
                                      </p:cBhvr>
                                    </p:anim>
                                  </p:childTnLst>
                                  <p:subTnLst>
                                    <p:audio>
                                      <p:cMediaNode>
                                        <p:cTn display="0" masterRel="sameClick">
                                          <p:stCondLst>
                                            <p:cond evt="begin" delay="0">
                                              <p:tn val="37"/>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457200"/>
            <a:ext cx="7772400" cy="1066800"/>
          </a:xfrm>
        </p:spPr>
        <p:txBody>
          <a:bodyPr/>
          <a:lstStyle/>
          <a:p>
            <a:r>
              <a:rPr lang="en-US" altLang="en-US" sz="3600"/>
              <a:t>Refining the Bohr Model of the Atom</a:t>
            </a:r>
          </a:p>
        </p:txBody>
      </p:sp>
      <p:sp>
        <p:nvSpPr>
          <p:cNvPr id="25603" name="Rectangle 3"/>
          <p:cNvSpPr>
            <a:spLocks noGrp="1" noChangeArrowheads="1"/>
          </p:cNvSpPr>
          <p:nvPr>
            <p:ph type="body" idx="1"/>
          </p:nvPr>
        </p:nvSpPr>
        <p:spPr>
          <a:xfrm>
            <a:off x="685800" y="1905000"/>
            <a:ext cx="7772400" cy="4419600"/>
          </a:xfrm>
        </p:spPr>
        <p:txBody>
          <a:bodyPr/>
          <a:lstStyle/>
          <a:p>
            <a:r>
              <a:rPr lang="en-US" altLang="en-US" sz="2800"/>
              <a:t>Bohr’s model </a:t>
            </a:r>
            <a:r>
              <a:rPr lang="en-US" altLang="en-US" sz="2800" u="sng">
                <a:solidFill>
                  <a:srgbClr val="33CC33"/>
                </a:solidFill>
              </a:rPr>
              <a:t>correctly</a:t>
            </a:r>
            <a:r>
              <a:rPr lang="en-US" altLang="en-US" sz="2800">
                <a:solidFill>
                  <a:srgbClr val="33CC33"/>
                </a:solidFill>
              </a:rPr>
              <a:t> </a:t>
            </a:r>
            <a:r>
              <a:rPr lang="en-US" altLang="en-US" sz="2800" u="sng">
                <a:solidFill>
                  <a:srgbClr val="33CC33"/>
                </a:solidFill>
              </a:rPr>
              <a:t>predicts</a:t>
            </a:r>
            <a:r>
              <a:rPr lang="en-US" altLang="en-US" sz="2800"/>
              <a:t> the line spectrum of </a:t>
            </a:r>
            <a:r>
              <a:rPr lang="en-US" altLang="en-US" sz="2800" i="1"/>
              <a:t>hydrogen</a:t>
            </a:r>
            <a:r>
              <a:rPr lang="en-US" altLang="en-US" sz="2800"/>
              <a:t>.</a:t>
            </a:r>
          </a:p>
          <a:p>
            <a:r>
              <a:rPr lang="en-US" altLang="en-US" sz="2800"/>
              <a:t>But it </a:t>
            </a:r>
            <a:r>
              <a:rPr lang="en-US" altLang="en-US" sz="2800" u="sng">
                <a:solidFill>
                  <a:srgbClr val="FF0000"/>
                </a:solidFill>
              </a:rPr>
              <a:t>fails to predict</a:t>
            </a:r>
            <a:r>
              <a:rPr lang="en-US" altLang="en-US" sz="2800"/>
              <a:t> the line spectrum of </a:t>
            </a:r>
            <a:r>
              <a:rPr lang="en-US" altLang="en-US" sz="2800" i="1"/>
              <a:t>larger</a:t>
            </a:r>
            <a:r>
              <a:rPr lang="en-US" altLang="en-US" sz="2800"/>
              <a:t> atoms like the ones we observed earlier.</a:t>
            </a:r>
          </a:p>
          <a:p>
            <a:r>
              <a:rPr lang="en-US" altLang="en-US" sz="2800"/>
              <a:t>Nevertheless this was an important step in our understanding the atom!</a:t>
            </a:r>
          </a:p>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1000" fill="hold"/>
                                        <p:tgtEl>
                                          <p:spTgt spid="2560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560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560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5603">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6" presetClass="entr" presetSubtype="0" fill="hold" nodeType="clickEffect">
                                  <p:stCondLst>
                                    <p:cond delay="0"/>
                                  </p:stCondLst>
                                  <p:childTnLst>
                                    <p:set>
                                      <p:cBhvr>
                                        <p:cTn id="14" dur="1" fill="hold">
                                          <p:stCondLst>
                                            <p:cond delay="0"/>
                                          </p:stCondLst>
                                        </p:cTn>
                                        <p:tgtEl>
                                          <p:spTgt spid="25603">
                                            <p:txEl>
                                              <p:pRg st="1" end="1"/>
                                            </p:txEl>
                                          </p:spTgt>
                                        </p:tgtEl>
                                        <p:attrNameLst>
                                          <p:attrName>style.visibility</p:attrName>
                                        </p:attrNameLst>
                                      </p:cBhvr>
                                      <p:to>
                                        <p:strVal val="visible"/>
                                      </p:to>
                                    </p:set>
                                    <p:animEffect transition="in" filter="wipe(down)">
                                      <p:cBhvr>
                                        <p:cTn id="15" dur="580">
                                          <p:stCondLst>
                                            <p:cond delay="0"/>
                                          </p:stCondLst>
                                        </p:cTn>
                                        <p:tgtEl>
                                          <p:spTgt spid="25603">
                                            <p:txEl>
                                              <p:pRg st="1" end="1"/>
                                            </p:txEl>
                                          </p:spTgt>
                                        </p:tgtEl>
                                      </p:cBhvr>
                                    </p:animEffect>
                                    <p:anim calcmode="lin" valueType="num">
                                      <p:cBhvr>
                                        <p:cTn id="16" dur="1822" tmFilter="0,0; 0.14,0.36; 0.43,0.73; 0.71,0.91; 1.0,1.0">
                                          <p:stCondLst>
                                            <p:cond delay="0"/>
                                          </p:stCondLst>
                                        </p:cTn>
                                        <p:tgtEl>
                                          <p:spTgt spid="25603">
                                            <p:txEl>
                                              <p:pRg st="1" end="1"/>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25603">
                                            <p:txEl>
                                              <p:pRg st="1" end="1"/>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25603">
                                            <p:txEl>
                                              <p:pRg st="1" end="1"/>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25603">
                                            <p:txEl>
                                              <p:pRg st="1" end="1"/>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25603">
                                            <p:txEl>
                                              <p:pRg st="1" end="1"/>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25603">
                                            <p:txEl>
                                              <p:pRg st="1" end="1"/>
                                            </p:txEl>
                                          </p:spTgt>
                                        </p:tgtEl>
                                      </p:cBhvr>
                                      <p:to x="100000" y="60000"/>
                                    </p:animScale>
                                    <p:animScale>
                                      <p:cBhvr>
                                        <p:cTn id="22" dur="166" decel="50000">
                                          <p:stCondLst>
                                            <p:cond delay="676"/>
                                          </p:stCondLst>
                                        </p:cTn>
                                        <p:tgtEl>
                                          <p:spTgt spid="25603">
                                            <p:txEl>
                                              <p:pRg st="1" end="1"/>
                                            </p:txEl>
                                          </p:spTgt>
                                        </p:tgtEl>
                                      </p:cBhvr>
                                      <p:to x="100000" y="100000"/>
                                    </p:animScale>
                                    <p:animScale>
                                      <p:cBhvr>
                                        <p:cTn id="23" dur="26">
                                          <p:stCondLst>
                                            <p:cond delay="1312"/>
                                          </p:stCondLst>
                                        </p:cTn>
                                        <p:tgtEl>
                                          <p:spTgt spid="25603">
                                            <p:txEl>
                                              <p:pRg st="1" end="1"/>
                                            </p:txEl>
                                          </p:spTgt>
                                        </p:tgtEl>
                                      </p:cBhvr>
                                      <p:to x="100000" y="80000"/>
                                    </p:animScale>
                                    <p:animScale>
                                      <p:cBhvr>
                                        <p:cTn id="24" dur="166" decel="50000">
                                          <p:stCondLst>
                                            <p:cond delay="1338"/>
                                          </p:stCondLst>
                                        </p:cTn>
                                        <p:tgtEl>
                                          <p:spTgt spid="25603">
                                            <p:txEl>
                                              <p:pRg st="1" end="1"/>
                                            </p:txEl>
                                          </p:spTgt>
                                        </p:tgtEl>
                                      </p:cBhvr>
                                      <p:to x="100000" y="100000"/>
                                    </p:animScale>
                                    <p:animScale>
                                      <p:cBhvr>
                                        <p:cTn id="25" dur="26">
                                          <p:stCondLst>
                                            <p:cond delay="1642"/>
                                          </p:stCondLst>
                                        </p:cTn>
                                        <p:tgtEl>
                                          <p:spTgt spid="25603">
                                            <p:txEl>
                                              <p:pRg st="1" end="1"/>
                                            </p:txEl>
                                          </p:spTgt>
                                        </p:tgtEl>
                                      </p:cBhvr>
                                      <p:to x="100000" y="90000"/>
                                    </p:animScale>
                                    <p:animScale>
                                      <p:cBhvr>
                                        <p:cTn id="26" dur="166" decel="50000">
                                          <p:stCondLst>
                                            <p:cond delay="1668"/>
                                          </p:stCondLst>
                                        </p:cTn>
                                        <p:tgtEl>
                                          <p:spTgt spid="25603">
                                            <p:txEl>
                                              <p:pRg st="1" end="1"/>
                                            </p:txEl>
                                          </p:spTgt>
                                        </p:tgtEl>
                                      </p:cBhvr>
                                      <p:to x="100000" y="100000"/>
                                    </p:animScale>
                                    <p:animScale>
                                      <p:cBhvr>
                                        <p:cTn id="27" dur="26">
                                          <p:stCondLst>
                                            <p:cond delay="1808"/>
                                          </p:stCondLst>
                                        </p:cTn>
                                        <p:tgtEl>
                                          <p:spTgt spid="25603">
                                            <p:txEl>
                                              <p:pRg st="1" end="1"/>
                                            </p:txEl>
                                          </p:spTgt>
                                        </p:tgtEl>
                                      </p:cBhvr>
                                      <p:to x="100000" y="95000"/>
                                    </p:animScale>
                                    <p:animScale>
                                      <p:cBhvr>
                                        <p:cTn id="28" dur="166" decel="50000">
                                          <p:stCondLst>
                                            <p:cond delay="1834"/>
                                          </p:stCondLst>
                                        </p:cTn>
                                        <p:tgtEl>
                                          <p:spTgt spid="25603">
                                            <p:txEl>
                                              <p:pRg st="1" end="1"/>
                                            </p:txEl>
                                          </p:spTgt>
                                        </p:tgtEl>
                                      </p:cBhvr>
                                      <p:to x="100000" y="100000"/>
                                    </p:animScale>
                                  </p:childTnLst>
                                  <p:subTnLst>
                                    <p:audio>
                                      <p:cMediaNode>
                                        <p:cTn display="0" masterRel="sameClick">
                                          <p:stCondLst>
                                            <p:cond evt="begin" delay="0">
                                              <p:tn val="13"/>
                                            </p:cond>
                                          </p:stCondLst>
                                          <p:endCondLst>
                                            <p:cond evt="onStopAudio" delay="0">
                                              <p:tgtEl>
                                                <p:sldTgt/>
                                              </p:tgtEl>
                                            </p:cond>
                                          </p:endCondLst>
                                        </p:cTn>
                                        <p:tgtEl>
                                          <p:sndTgt r:embed="rId3" name="bomb.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14" presetClass="entr" presetSubtype="10" fill="hold" nodeType="clickEffect">
                                  <p:stCondLst>
                                    <p:cond delay="0"/>
                                  </p:stCondLst>
                                  <p:childTnLst>
                                    <p:set>
                                      <p:cBhvr>
                                        <p:cTn id="32" dur="1" fill="hold">
                                          <p:stCondLst>
                                            <p:cond delay="0"/>
                                          </p:stCondLst>
                                        </p:cTn>
                                        <p:tgtEl>
                                          <p:spTgt spid="25603">
                                            <p:txEl>
                                              <p:pRg st="2" end="2"/>
                                            </p:txEl>
                                          </p:spTgt>
                                        </p:tgtEl>
                                        <p:attrNameLst>
                                          <p:attrName>style.visibility</p:attrName>
                                        </p:attrNameLst>
                                      </p:cBhvr>
                                      <p:to>
                                        <p:strVal val="visible"/>
                                      </p:to>
                                    </p:set>
                                    <p:animEffect transition="in" filter="randombar(horizontal)">
                                      <p:cBhvr>
                                        <p:cTn id="33" dur="500"/>
                                        <p:tgtEl>
                                          <p:spTgt spid="25603">
                                            <p:txEl>
                                              <p:pRg st="2" end="2"/>
                                            </p:txEl>
                                          </p:spTgt>
                                        </p:tgtEl>
                                      </p:cBhvr>
                                    </p:animEffect>
                                  </p:childTnLst>
                                  <p:subTnLst>
                                    <p:audio>
                                      <p:cMediaNode>
                                        <p:cTn display="0" masterRel="sameClick">
                                          <p:stCondLst>
                                            <p:cond evt="begin" delay="0">
                                              <p:tn val="31"/>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457200"/>
            <a:ext cx="7772400" cy="762000"/>
          </a:xfrm>
        </p:spPr>
        <p:txBody>
          <a:bodyPr/>
          <a:lstStyle/>
          <a:p>
            <a:r>
              <a:rPr lang="en-US" altLang="en-US"/>
              <a:t>Matter Waves</a:t>
            </a:r>
          </a:p>
        </p:txBody>
      </p:sp>
      <p:sp>
        <p:nvSpPr>
          <p:cNvPr id="39939" name="Rectangle 3"/>
          <p:cNvSpPr>
            <a:spLocks noGrp="1" noChangeArrowheads="1"/>
          </p:cNvSpPr>
          <p:nvPr>
            <p:ph type="body" idx="1"/>
          </p:nvPr>
        </p:nvSpPr>
        <p:spPr>
          <a:xfrm>
            <a:off x="304800" y="1295400"/>
            <a:ext cx="8458200" cy="5334000"/>
          </a:xfrm>
        </p:spPr>
        <p:txBody>
          <a:bodyPr/>
          <a:lstStyle/>
          <a:p>
            <a:pPr>
              <a:lnSpc>
                <a:spcPct val="80000"/>
              </a:lnSpc>
            </a:pPr>
            <a:r>
              <a:rPr lang="en-US" altLang="en-US" sz="2800"/>
              <a:t>Before 1900, matter (such as electrons) was thought of in terms of particles, and energy was considered to be waves.</a:t>
            </a:r>
          </a:p>
          <a:p>
            <a:pPr>
              <a:lnSpc>
                <a:spcPct val="80000"/>
              </a:lnSpc>
            </a:pPr>
            <a:r>
              <a:rPr lang="en-US" altLang="en-US" sz="2800"/>
              <a:t>But light was shown to behave like particles (photons with quanta of energy).</a:t>
            </a:r>
          </a:p>
          <a:p>
            <a:pPr>
              <a:lnSpc>
                <a:spcPct val="80000"/>
              </a:lnSpc>
            </a:pPr>
            <a:r>
              <a:rPr lang="en-US" altLang="en-US" sz="2800">
                <a:solidFill>
                  <a:srgbClr val="FFFF00"/>
                </a:solidFill>
              </a:rPr>
              <a:t>Louis De Broglie suggested that matter behaves like waves, just as waves of light behave like particles (photons)!</a:t>
            </a:r>
          </a:p>
          <a:p>
            <a:pPr>
              <a:lnSpc>
                <a:spcPct val="80000"/>
              </a:lnSpc>
            </a:pPr>
            <a:r>
              <a:rPr lang="en-US" altLang="en-US" sz="2800"/>
              <a:t>This is the concept of “</a:t>
            </a:r>
            <a:r>
              <a:rPr lang="en-US" altLang="en-US" sz="2800" i="1">
                <a:solidFill>
                  <a:srgbClr val="FFFF00"/>
                </a:solidFill>
              </a:rPr>
              <a:t>matter waves</a:t>
            </a:r>
            <a:r>
              <a:rPr lang="en-US" altLang="en-US" sz="2800"/>
              <a:t>.”</a:t>
            </a:r>
          </a:p>
          <a:p>
            <a:pPr lvl="1">
              <a:lnSpc>
                <a:spcPct val="80000"/>
              </a:lnSpc>
            </a:pPr>
            <a:r>
              <a:rPr lang="en-US" altLang="en-US" sz="2400"/>
              <a:t>Concept was verified by experiments when electrons (thought to be particles) were shown to behave like waves!  (Electron microscopes.)</a:t>
            </a:r>
          </a:p>
          <a:p>
            <a:pPr lvl="1">
              <a:lnSpc>
                <a:spcPct val="80000"/>
              </a:lnSpc>
            </a:pPr>
            <a:r>
              <a:rPr lang="en-US" altLang="en-US" sz="2400"/>
              <a:t>All moving objects have a wavelike behavior, but the effect is only observable for very small particles like electrons.</a:t>
            </a:r>
          </a:p>
          <a:p>
            <a:pPr>
              <a:lnSpc>
                <a:spcPct val="80000"/>
              </a:lnSpc>
            </a:pP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box(in)">
                                      <p:cBhvr>
                                        <p:cTn id="7" dur="500"/>
                                        <p:tgtEl>
                                          <p:spTgt spid="3993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box(in)">
                                      <p:cBhvr>
                                        <p:cTn id="12" dur="500"/>
                                        <p:tgtEl>
                                          <p:spTgt spid="3993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5" presetClass="entr" presetSubtype="0" fill="hold"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 calcmode="lin" valueType="num">
                                      <p:cBhvr>
                                        <p:cTn id="17" dur="500" decel="50000" fill="hold">
                                          <p:stCondLst>
                                            <p:cond delay="0"/>
                                          </p:stCondLst>
                                        </p:cTn>
                                        <p:tgtEl>
                                          <p:spTgt spid="39939">
                                            <p:txEl>
                                              <p:pRg st="2" end="2"/>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9939">
                                            <p:txEl>
                                              <p:pRg st="2" end="2"/>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9939">
                                            <p:txEl>
                                              <p:pRg st="2" end="2"/>
                                            </p:txEl>
                                          </p:spTgt>
                                        </p:tgtEl>
                                        <p:attrNameLst>
                                          <p:attrName>ppt_w</p:attrName>
                                        </p:attrNameLst>
                                      </p:cBhvr>
                                      <p:tavLst>
                                        <p:tav tm="0">
                                          <p:val>
                                            <p:strVal val="#ppt_w*.05"/>
                                          </p:val>
                                        </p:tav>
                                        <p:tav tm="100000">
                                          <p:val>
                                            <p:strVal val="#ppt_w"/>
                                          </p:val>
                                        </p:tav>
                                      </p:tavLst>
                                    </p:anim>
                                    <p:anim calcmode="lin" valueType="num">
                                      <p:cBhvr>
                                        <p:cTn id="20" dur="1000" fill="hold"/>
                                        <p:tgtEl>
                                          <p:spTgt spid="39939">
                                            <p:txEl>
                                              <p:pRg st="2" end="2"/>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9939">
                                            <p:txEl>
                                              <p:pRg st="2" end="2"/>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9939">
                                            <p:txEl>
                                              <p:pRg st="2" end="2"/>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9939">
                                            <p:txEl>
                                              <p:pRg st="2" end="2"/>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993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drumroll.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25" presetClass="entr" presetSubtype="0" fill="hold" nodeType="clickEffect">
                                  <p:stCondLst>
                                    <p:cond delay="0"/>
                                  </p:stCondLst>
                                  <p:childTnLst>
                                    <p:set>
                                      <p:cBhvr>
                                        <p:cTn id="28" dur="1" fill="hold">
                                          <p:stCondLst>
                                            <p:cond delay="0"/>
                                          </p:stCondLst>
                                        </p:cTn>
                                        <p:tgtEl>
                                          <p:spTgt spid="39939">
                                            <p:txEl>
                                              <p:pRg st="3" end="3"/>
                                            </p:txEl>
                                          </p:spTgt>
                                        </p:tgtEl>
                                        <p:attrNameLst>
                                          <p:attrName>style.visibility</p:attrName>
                                        </p:attrNameLst>
                                      </p:cBhvr>
                                      <p:to>
                                        <p:strVal val="visible"/>
                                      </p:to>
                                    </p:set>
                                    <p:anim calcmode="lin" valueType="num">
                                      <p:cBhvr>
                                        <p:cTn id="29" dur="500" decel="50000" fill="hold">
                                          <p:stCondLst>
                                            <p:cond delay="0"/>
                                          </p:stCondLst>
                                        </p:cTn>
                                        <p:tgtEl>
                                          <p:spTgt spid="39939">
                                            <p:txEl>
                                              <p:pRg st="3" end="3"/>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9939">
                                            <p:txEl>
                                              <p:pRg st="3" end="3"/>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9939">
                                            <p:txEl>
                                              <p:pRg st="3" end="3"/>
                                            </p:txEl>
                                          </p:spTgt>
                                        </p:tgtEl>
                                        <p:attrNameLst>
                                          <p:attrName>ppt_w</p:attrName>
                                        </p:attrNameLst>
                                      </p:cBhvr>
                                      <p:tavLst>
                                        <p:tav tm="0">
                                          <p:val>
                                            <p:strVal val="#ppt_w*.05"/>
                                          </p:val>
                                        </p:tav>
                                        <p:tav tm="100000">
                                          <p:val>
                                            <p:strVal val="#ppt_w"/>
                                          </p:val>
                                        </p:tav>
                                      </p:tavLst>
                                    </p:anim>
                                    <p:anim calcmode="lin" valueType="num">
                                      <p:cBhvr>
                                        <p:cTn id="32" dur="1000" fill="hold"/>
                                        <p:tgtEl>
                                          <p:spTgt spid="39939">
                                            <p:txEl>
                                              <p:pRg st="3" end="3"/>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9939">
                                            <p:txEl>
                                              <p:pRg st="3" end="3"/>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9939">
                                            <p:txEl>
                                              <p:pRg st="3" end="3"/>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9939">
                                            <p:txEl>
                                              <p:pRg st="3" end="3"/>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9939">
                                            <p:txEl>
                                              <p:pRg st="3" end="3"/>
                                            </p:txEl>
                                          </p:spTgt>
                                        </p:tgtEl>
                                      </p:cBhvr>
                                    </p:animEffect>
                                  </p:childTnLst>
                                  <p:subTnLst>
                                    <p:audio>
                                      <p:cMediaNode>
                                        <p:cTn display="0" masterRel="sameClick">
                                          <p:stCondLst>
                                            <p:cond evt="begin" delay="0">
                                              <p:tn val="27"/>
                                            </p:cond>
                                          </p:stCondLst>
                                          <p:endCondLst>
                                            <p:cond evt="onStopAudio" delay="0">
                                              <p:tgtEl>
                                                <p:sldTgt/>
                                              </p:tgtEl>
                                            </p:cond>
                                          </p:endCondLst>
                                        </p:cTn>
                                        <p:tgtEl>
                                          <p:sndTgt r:embed="rId4" name="breeze.wav"/>
                                        </p:tgtEl>
                                      </p:cMediaNode>
                                    </p:audio>
                                  </p:subTnLst>
                                </p:cTn>
                              </p:par>
                            </p:childTnLst>
                          </p:cTn>
                        </p:par>
                      </p:childTnLst>
                    </p:cTn>
                  </p:par>
                  <p:par>
                    <p:cTn id="37" fill="hold" nodeType="clickPar">
                      <p:stCondLst>
                        <p:cond delay="indefinite"/>
                      </p:stCondLst>
                      <p:childTnLst>
                        <p:par>
                          <p:cTn id="38" fill="hold" nodeType="withGroup">
                            <p:stCondLst>
                              <p:cond delay="0"/>
                            </p:stCondLst>
                            <p:childTnLst>
                              <p:par>
                                <p:cTn id="39" presetID="37" presetClass="entr" presetSubtype="0" fill="hold" nodeType="clickEffect">
                                  <p:stCondLst>
                                    <p:cond delay="0"/>
                                  </p:stCondLst>
                                  <p:childTnLst>
                                    <p:set>
                                      <p:cBhvr>
                                        <p:cTn id="40" dur="1" fill="hold">
                                          <p:stCondLst>
                                            <p:cond delay="0"/>
                                          </p:stCondLst>
                                        </p:cTn>
                                        <p:tgtEl>
                                          <p:spTgt spid="39939">
                                            <p:txEl>
                                              <p:pRg st="4" end="4"/>
                                            </p:txEl>
                                          </p:spTgt>
                                        </p:tgtEl>
                                        <p:attrNameLst>
                                          <p:attrName>style.visibility</p:attrName>
                                        </p:attrNameLst>
                                      </p:cBhvr>
                                      <p:to>
                                        <p:strVal val="visible"/>
                                      </p:to>
                                    </p:set>
                                    <p:animEffect transition="in" filter="fade">
                                      <p:cBhvr>
                                        <p:cTn id="41" dur="1000"/>
                                        <p:tgtEl>
                                          <p:spTgt spid="39939">
                                            <p:txEl>
                                              <p:pRg st="4" end="4"/>
                                            </p:txEl>
                                          </p:spTgt>
                                        </p:tgtEl>
                                      </p:cBhvr>
                                    </p:animEffect>
                                    <p:anim calcmode="lin" valueType="num">
                                      <p:cBhvr>
                                        <p:cTn id="42" dur="1000" fill="hold"/>
                                        <p:tgtEl>
                                          <p:spTgt spid="39939">
                                            <p:txEl>
                                              <p:pRg st="4" end="4"/>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9939">
                                            <p:txEl>
                                              <p:pRg st="4" end="4"/>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9939">
                                            <p:txEl>
                                              <p:pRg st="4" end="4"/>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4" name="breeze.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37" presetClass="entr" presetSubtype="0" fill="hold" nodeType="clickEffect">
                                  <p:stCondLst>
                                    <p:cond delay="0"/>
                                  </p:stCondLst>
                                  <p:childTnLst>
                                    <p:set>
                                      <p:cBhvr>
                                        <p:cTn id="48" dur="1" fill="hold">
                                          <p:stCondLst>
                                            <p:cond delay="0"/>
                                          </p:stCondLst>
                                        </p:cTn>
                                        <p:tgtEl>
                                          <p:spTgt spid="39939">
                                            <p:txEl>
                                              <p:pRg st="5" end="5"/>
                                            </p:txEl>
                                          </p:spTgt>
                                        </p:tgtEl>
                                        <p:attrNameLst>
                                          <p:attrName>style.visibility</p:attrName>
                                        </p:attrNameLst>
                                      </p:cBhvr>
                                      <p:to>
                                        <p:strVal val="visible"/>
                                      </p:to>
                                    </p:set>
                                    <p:animEffect transition="in" filter="fade">
                                      <p:cBhvr>
                                        <p:cTn id="49" dur="1000"/>
                                        <p:tgtEl>
                                          <p:spTgt spid="39939">
                                            <p:txEl>
                                              <p:pRg st="5" end="5"/>
                                            </p:txEl>
                                          </p:spTgt>
                                        </p:tgtEl>
                                      </p:cBhvr>
                                    </p:animEffect>
                                    <p:anim calcmode="lin" valueType="num">
                                      <p:cBhvr>
                                        <p:cTn id="50" dur="1000" fill="hold"/>
                                        <p:tgtEl>
                                          <p:spTgt spid="39939">
                                            <p:txEl>
                                              <p:pRg st="5" end="5"/>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9939">
                                            <p:txEl>
                                              <p:pRg st="5" end="5"/>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9939">
                                            <p:txEl>
                                              <p:pRg st="5" end="5"/>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4"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t>Pulling it Together</a:t>
            </a:r>
          </a:p>
        </p:txBody>
      </p:sp>
      <p:sp>
        <p:nvSpPr>
          <p:cNvPr id="40963" name="Rectangle 3"/>
          <p:cNvSpPr>
            <a:spLocks noGrp="1" noChangeArrowheads="1"/>
          </p:cNvSpPr>
          <p:nvPr>
            <p:ph type="body" idx="1"/>
          </p:nvPr>
        </p:nvSpPr>
        <p:spPr/>
        <p:txBody>
          <a:bodyPr/>
          <a:lstStyle/>
          <a:p>
            <a:r>
              <a:rPr lang="en-US" altLang="en-US">
                <a:solidFill>
                  <a:srgbClr val="FFFF00"/>
                </a:solidFill>
              </a:rPr>
              <a:t>Matter and energy simultaneously have the properties of both particles and waves!</a:t>
            </a:r>
          </a:p>
          <a:p>
            <a:r>
              <a:rPr lang="en-US" altLang="en-US">
                <a:solidFill>
                  <a:srgbClr val="FFFF00"/>
                </a:solidFill>
              </a:rPr>
              <a:t>Duality of nature.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0963">
                                            <p:txEl>
                                              <p:pRg st="0" end="0"/>
                                            </p:txEl>
                                          </p:spTgt>
                                        </p:tgtEl>
                                        <p:attrNameLst>
                                          <p:attrName>ppt_x</p:attrName>
                                        </p:attrNameLst>
                                      </p:cBhvr>
                                    </p:anim>
                                    <p:anim from="0" to="-1.0" calcmode="lin" valueType="num">
                                      <p:cBhvr>
                                        <p:cTn id="8" dur="200" decel="50000" autoRev="1" fill="hold">
                                          <p:stCondLst>
                                            <p:cond delay="600"/>
                                          </p:stCondLst>
                                        </p:cTn>
                                        <p:tgtEl>
                                          <p:spTgt spid="40963">
                                            <p:txEl>
                                              <p:pRg st="0" end="0"/>
                                            </p:txEl>
                                          </p:spTgt>
                                        </p:tgtEl>
                                        <p:attrNameLst>
                                          <p:attrName>xshear</p:attrName>
                                        </p:attrNameLst>
                                      </p:cBhvr>
                                    </p:anim>
                                    <p:animScale>
                                      <p:cBhvr>
                                        <p:cTn id="9" dur="200" decel="100000" autoRev="1" fill="hold">
                                          <p:stCondLst>
                                            <p:cond delay="600"/>
                                          </p:stCondLst>
                                        </p:cTn>
                                        <p:tgtEl>
                                          <p:spTgt spid="40963">
                                            <p:txEl>
                                              <p:pRg st="0" end="0"/>
                                            </p:txEl>
                                          </p:spTgt>
                                        </p:tgtEl>
                                      </p:cBhvr>
                                      <p:from x="100000" y="100000"/>
                                      <p:to x="80000" y="100000"/>
                                    </p:animScale>
                                    <p:anim by="(#ppt_h/3+#ppt_w*0.1)" calcmode="lin" valueType="num">
                                      <p:cBhvr additive="sum">
                                        <p:cTn id="10" dur="200" decel="100000" autoRev="1" fill="hold">
                                          <p:stCondLst>
                                            <p:cond delay="600"/>
                                          </p:stCondLst>
                                        </p:cTn>
                                        <p:tgtEl>
                                          <p:spTgt spid="40963">
                                            <p:txEl>
                                              <p:pRg st="0" end="0"/>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4096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40963">
                                            <p:txEl>
                                              <p:pRg st="1" end="1"/>
                                            </p:txEl>
                                          </p:spTgt>
                                        </p:tgtEl>
                                        <p:attrNameLst>
                                          <p:attrName>ppt_x</p:attrName>
                                        </p:attrNameLst>
                                      </p:cBhvr>
                                    </p:anim>
                                    <p:anim from="0" to="-1.0" calcmode="lin" valueType="num">
                                      <p:cBhvr>
                                        <p:cTn id="16" dur="200" decel="50000" autoRev="1" fill="hold">
                                          <p:stCondLst>
                                            <p:cond delay="600"/>
                                          </p:stCondLst>
                                        </p:cTn>
                                        <p:tgtEl>
                                          <p:spTgt spid="40963">
                                            <p:txEl>
                                              <p:pRg st="1" end="1"/>
                                            </p:txEl>
                                          </p:spTgt>
                                        </p:tgtEl>
                                        <p:attrNameLst>
                                          <p:attrName>xshear</p:attrName>
                                        </p:attrNameLst>
                                      </p:cBhvr>
                                    </p:anim>
                                    <p:animScale>
                                      <p:cBhvr>
                                        <p:cTn id="17" dur="200" decel="100000" autoRev="1" fill="hold">
                                          <p:stCondLst>
                                            <p:cond delay="600"/>
                                          </p:stCondLst>
                                        </p:cTn>
                                        <p:tgtEl>
                                          <p:spTgt spid="40963">
                                            <p:txEl>
                                              <p:pRg st="1" end="1"/>
                                            </p:txEl>
                                          </p:spTgt>
                                        </p:tgtEl>
                                      </p:cBhvr>
                                      <p:from x="100000" y="100000"/>
                                      <p:to x="80000" y="100000"/>
                                    </p:animScale>
                                    <p:anim by="(#ppt_h/3+#ppt_w*0.1)" calcmode="lin" valueType="num">
                                      <p:cBhvr additive="sum">
                                        <p:cTn id="18" dur="200" decel="100000" autoRev="1" fill="hold">
                                          <p:stCondLst>
                                            <p:cond delay="600"/>
                                          </p:stCondLst>
                                        </p:cTn>
                                        <p:tgtEl>
                                          <p:spTgt spid="40963">
                                            <p:txEl>
                                              <p:pRg st="1" end="1"/>
                                            </p:txEl>
                                          </p:spTgt>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ctrTitle"/>
          </p:nvPr>
        </p:nvSpPr>
        <p:spPr>
          <a:xfrm>
            <a:off x="685800" y="762000"/>
            <a:ext cx="7772400" cy="1143000"/>
          </a:xfrm>
        </p:spPr>
        <p:txBody>
          <a:bodyPr/>
          <a:lstStyle/>
          <a:p>
            <a:r>
              <a:rPr lang="en-US" altLang="en-US" sz="3600"/>
              <a:t>One more idea helps…</a:t>
            </a:r>
          </a:p>
        </p:txBody>
      </p:sp>
      <p:sp>
        <p:nvSpPr>
          <p:cNvPr id="1027" name="Rectangle 3"/>
          <p:cNvSpPr>
            <a:spLocks noGrp="1" noChangeArrowheads="1"/>
          </p:cNvSpPr>
          <p:nvPr>
            <p:ph type="subTitle" idx="1"/>
          </p:nvPr>
        </p:nvSpPr>
        <p:spPr>
          <a:xfrm>
            <a:off x="1371600" y="3124200"/>
            <a:ext cx="6400800" cy="3276600"/>
          </a:xfrm>
        </p:spPr>
        <p:txBody>
          <a:bodyPr/>
          <a:lstStyle/>
          <a:p>
            <a:pPr>
              <a:lnSpc>
                <a:spcPct val="80000"/>
              </a:lnSpc>
            </a:pPr>
            <a:r>
              <a:rPr lang="en-US" altLang="en-US" sz="2000"/>
              <a:t>It is impossible to know both the </a:t>
            </a:r>
            <a:r>
              <a:rPr lang="en-US" altLang="en-US" sz="2000" u="sng"/>
              <a:t>location</a:t>
            </a:r>
            <a:r>
              <a:rPr lang="en-US" altLang="en-US" sz="2000"/>
              <a:t> and </a:t>
            </a:r>
            <a:r>
              <a:rPr lang="en-US" altLang="en-US" sz="2000" u="sng"/>
              <a:t>momentum</a:t>
            </a:r>
            <a:r>
              <a:rPr lang="en-US" altLang="en-US" sz="2000"/>
              <a:t> of an electron at the same time.</a:t>
            </a:r>
          </a:p>
          <a:p>
            <a:pPr>
              <a:lnSpc>
                <a:spcPct val="80000"/>
              </a:lnSpc>
            </a:pPr>
            <a:endParaRPr lang="en-US" altLang="en-US" sz="2000"/>
          </a:p>
          <a:p>
            <a:pPr>
              <a:lnSpc>
                <a:spcPct val="80000"/>
              </a:lnSpc>
            </a:pPr>
            <a:r>
              <a:rPr lang="en-US" altLang="en-US" sz="2000"/>
              <a:t>(The very act of making the measurement affects the electron’s position, as in the Compton effect!)</a:t>
            </a:r>
          </a:p>
          <a:p>
            <a:pPr>
              <a:lnSpc>
                <a:spcPct val="80000"/>
              </a:lnSpc>
            </a:pPr>
            <a:r>
              <a:rPr lang="en-US" altLang="en-US" sz="2000"/>
              <a:t> </a:t>
            </a:r>
          </a:p>
          <a:p>
            <a:pPr>
              <a:lnSpc>
                <a:spcPct val="80000"/>
              </a:lnSpc>
            </a:pPr>
            <a:r>
              <a:rPr lang="en-US" altLang="en-US" sz="2000"/>
              <a:t>But, we know we are LIKELY to find an electron somewhere around an atom.</a:t>
            </a:r>
          </a:p>
          <a:p>
            <a:pPr>
              <a:lnSpc>
                <a:spcPct val="80000"/>
              </a:lnSpc>
            </a:pPr>
            <a:endParaRPr lang="en-US" altLang="en-US" sz="2000"/>
          </a:p>
        </p:txBody>
      </p:sp>
      <p:sp>
        <p:nvSpPr>
          <p:cNvPr id="1028" name="Text Box 4"/>
          <p:cNvSpPr txBox="1">
            <a:spLocks noChangeArrowheads="1"/>
          </p:cNvSpPr>
          <p:nvPr/>
        </p:nvSpPr>
        <p:spPr bwMode="auto">
          <a:xfrm>
            <a:off x="457200" y="1981200"/>
            <a:ext cx="7451725"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
            </a:r>
            <a:br>
              <a:rPr lang="en-US" altLang="en-US">
                <a:solidFill>
                  <a:schemeClr val="tx2"/>
                </a:solidFill>
              </a:rPr>
            </a:br>
            <a:r>
              <a:rPr lang="en-US" altLang="en-US" sz="2800">
                <a:solidFill>
                  <a:schemeClr val="tx2"/>
                </a:solidFill>
                <a:latin typeface="Verdana" panose="020B0604030504040204" pitchFamily="34" charset="0"/>
              </a:rPr>
              <a:t>…the Heisenberg “</a:t>
            </a:r>
            <a:r>
              <a:rPr lang="en-US" altLang="en-US" sz="2800">
                <a:solidFill>
                  <a:srgbClr val="FFFF00"/>
                </a:solidFill>
                <a:latin typeface="Verdana" panose="020B0604030504040204" pitchFamily="34" charset="0"/>
              </a:rPr>
              <a:t>Uncertainty Principle.</a:t>
            </a:r>
            <a:r>
              <a:rPr lang="en-US" altLang="en-US" sz="2800">
                <a:solidFill>
                  <a:schemeClr val="tx2"/>
                </a:solidFill>
                <a:latin typeface="Verdan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animEffect transition="in" filter="fade">
                                      <p:cBhvr>
                                        <p:cTn id="7" dur="2000"/>
                                        <p:tgtEl>
                                          <p:spTgt spid="1028">
                                            <p:txEl>
                                              <p:pRg st="0" end="0"/>
                                            </p:txEl>
                                          </p:spTgt>
                                        </p:tgtEl>
                                      </p:cBhvr>
                                    </p:animEffect>
                                    <p:anim calcmode="lin" valueType="num">
                                      <p:cBhvr>
                                        <p:cTn id="8" dur="2000" fill="hold"/>
                                        <p:tgtEl>
                                          <p:spTgt spid="1028">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028">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028">
                                            <p:txEl>
                                              <p:pRg st="0" end="0"/>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6" presetClass="entr" presetSubtype="0" fill="hold" nodeType="clickEffect">
                                  <p:stCondLst>
                                    <p:cond delay="0"/>
                                  </p:stCondLst>
                                  <p:childTnLst>
                                    <p:set>
                                      <p:cBhvr>
                                        <p:cTn id="14" dur="1" fill="hold">
                                          <p:stCondLst>
                                            <p:cond delay="0"/>
                                          </p:stCondLst>
                                        </p:cTn>
                                        <p:tgtEl>
                                          <p:spTgt spid="1027">
                                            <p:txEl>
                                              <p:pRg st="0" end="0"/>
                                            </p:txEl>
                                          </p:spTgt>
                                        </p:tgtEl>
                                        <p:attrNameLst>
                                          <p:attrName>style.visibility</p:attrName>
                                        </p:attrNameLst>
                                      </p:cBhvr>
                                      <p:to>
                                        <p:strVal val="visible"/>
                                      </p:to>
                                    </p:set>
                                    <p:animEffect transition="in" filter="wipe(down)">
                                      <p:cBhvr>
                                        <p:cTn id="15" dur="580">
                                          <p:stCondLst>
                                            <p:cond delay="0"/>
                                          </p:stCondLst>
                                        </p:cTn>
                                        <p:tgtEl>
                                          <p:spTgt spid="1027">
                                            <p:txEl>
                                              <p:pRg st="0" end="0"/>
                                            </p:txEl>
                                          </p:spTgt>
                                        </p:tgtEl>
                                      </p:cBhvr>
                                    </p:animEffect>
                                    <p:anim calcmode="lin" valueType="num">
                                      <p:cBhvr>
                                        <p:cTn id="16" dur="1822" tmFilter="0,0; 0.14,0.36; 0.43,0.73; 0.71,0.91; 1.0,1.0">
                                          <p:stCondLst>
                                            <p:cond delay="0"/>
                                          </p:stCondLst>
                                        </p:cTn>
                                        <p:tgtEl>
                                          <p:spTgt spid="1027">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027">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027">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027">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027">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1027">
                                            <p:txEl>
                                              <p:pRg st="0" end="0"/>
                                            </p:txEl>
                                          </p:spTgt>
                                        </p:tgtEl>
                                      </p:cBhvr>
                                      <p:to x="100000" y="60000"/>
                                    </p:animScale>
                                    <p:animScale>
                                      <p:cBhvr>
                                        <p:cTn id="22" dur="166" decel="50000">
                                          <p:stCondLst>
                                            <p:cond delay="676"/>
                                          </p:stCondLst>
                                        </p:cTn>
                                        <p:tgtEl>
                                          <p:spTgt spid="1027">
                                            <p:txEl>
                                              <p:pRg st="0" end="0"/>
                                            </p:txEl>
                                          </p:spTgt>
                                        </p:tgtEl>
                                      </p:cBhvr>
                                      <p:to x="100000" y="100000"/>
                                    </p:animScale>
                                    <p:animScale>
                                      <p:cBhvr>
                                        <p:cTn id="23" dur="26">
                                          <p:stCondLst>
                                            <p:cond delay="1312"/>
                                          </p:stCondLst>
                                        </p:cTn>
                                        <p:tgtEl>
                                          <p:spTgt spid="1027">
                                            <p:txEl>
                                              <p:pRg st="0" end="0"/>
                                            </p:txEl>
                                          </p:spTgt>
                                        </p:tgtEl>
                                      </p:cBhvr>
                                      <p:to x="100000" y="80000"/>
                                    </p:animScale>
                                    <p:animScale>
                                      <p:cBhvr>
                                        <p:cTn id="24" dur="166" decel="50000">
                                          <p:stCondLst>
                                            <p:cond delay="1338"/>
                                          </p:stCondLst>
                                        </p:cTn>
                                        <p:tgtEl>
                                          <p:spTgt spid="1027">
                                            <p:txEl>
                                              <p:pRg st="0" end="0"/>
                                            </p:txEl>
                                          </p:spTgt>
                                        </p:tgtEl>
                                      </p:cBhvr>
                                      <p:to x="100000" y="100000"/>
                                    </p:animScale>
                                    <p:animScale>
                                      <p:cBhvr>
                                        <p:cTn id="25" dur="26">
                                          <p:stCondLst>
                                            <p:cond delay="1642"/>
                                          </p:stCondLst>
                                        </p:cTn>
                                        <p:tgtEl>
                                          <p:spTgt spid="1027">
                                            <p:txEl>
                                              <p:pRg st="0" end="0"/>
                                            </p:txEl>
                                          </p:spTgt>
                                        </p:tgtEl>
                                      </p:cBhvr>
                                      <p:to x="100000" y="90000"/>
                                    </p:animScale>
                                    <p:animScale>
                                      <p:cBhvr>
                                        <p:cTn id="26" dur="166" decel="50000">
                                          <p:stCondLst>
                                            <p:cond delay="1668"/>
                                          </p:stCondLst>
                                        </p:cTn>
                                        <p:tgtEl>
                                          <p:spTgt spid="1027">
                                            <p:txEl>
                                              <p:pRg st="0" end="0"/>
                                            </p:txEl>
                                          </p:spTgt>
                                        </p:tgtEl>
                                      </p:cBhvr>
                                      <p:to x="100000" y="100000"/>
                                    </p:animScale>
                                    <p:animScale>
                                      <p:cBhvr>
                                        <p:cTn id="27" dur="26">
                                          <p:stCondLst>
                                            <p:cond delay="1808"/>
                                          </p:stCondLst>
                                        </p:cTn>
                                        <p:tgtEl>
                                          <p:spTgt spid="1027">
                                            <p:txEl>
                                              <p:pRg st="0" end="0"/>
                                            </p:txEl>
                                          </p:spTgt>
                                        </p:tgtEl>
                                      </p:cBhvr>
                                      <p:to x="100000" y="95000"/>
                                    </p:animScale>
                                    <p:animScale>
                                      <p:cBhvr>
                                        <p:cTn id="28" dur="166" decel="50000">
                                          <p:stCondLst>
                                            <p:cond delay="1834"/>
                                          </p:stCondLst>
                                        </p:cTn>
                                        <p:tgtEl>
                                          <p:spTgt spid="1027">
                                            <p:txEl>
                                              <p:pRg st="0" end="0"/>
                                            </p:txEl>
                                          </p:spTgt>
                                        </p:tgtEl>
                                      </p:cBhvr>
                                      <p:to x="100000" y="100000"/>
                                    </p:animScale>
                                  </p:childTnLst>
                                  <p:subTnLst>
                                    <p:audio>
                                      <p:cMediaNode>
                                        <p:cTn display="0" masterRel="sameClick">
                                          <p:stCondLst>
                                            <p:cond evt="begin" delay="0">
                                              <p:tn val="13"/>
                                            </p:cond>
                                          </p:stCondLst>
                                          <p:endCondLst>
                                            <p:cond evt="onStopAudio" delay="0">
                                              <p:tgtEl>
                                                <p:sldTgt/>
                                              </p:tgtEl>
                                            </p:cond>
                                          </p:endCondLst>
                                        </p:cTn>
                                        <p:tgtEl>
                                          <p:sndTgt r:embed="rId3" name="bomb.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ntr" presetSubtype="0" fill="hold" nodeType="clickEffect">
                                  <p:stCondLst>
                                    <p:cond delay="0"/>
                                  </p:stCondLst>
                                  <p:childTnLst>
                                    <p:set>
                                      <p:cBhvr>
                                        <p:cTn id="32" dur="1" fill="hold">
                                          <p:stCondLst>
                                            <p:cond delay="0"/>
                                          </p:stCondLst>
                                        </p:cTn>
                                        <p:tgtEl>
                                          <p:spTgt spid="1027">
                                            <p:txEl>
                                              <p:pRg st="2" end="2"/>
                                            </p:txEl>
                                          </p:spTgt>
                                        </p:tgtEl>
                                        <p:attrNameLst>
                                          <p:attrName>style.visibility</p:attrName>
                                        </p:attrNameLst>
                                      </p:cBhvr>
                                      <p:to>
                                        <p:strVal val="visible"/>
                                      </p:to>
                                    </p:set>
                                    <p:animEffect transition="in" filter="wipe(down)">
                                      <p:cBhvr>
                                        <p:cTn id="33" dur="580">
                                          <p:stCondLst>
                                            <p:cond delay="0"/>
                                          </p:stCondLst>
                                        </p:cTn>
                                        <p:tgtEl>
                                          <p:spTgt spid="1027">
                                            <p:txEl>
                                              <p:pRg st="2" end="2"/>
                                            </p:txEl>
                                          </p:spTgt>
                                        </p:tgtEl>
                                      </p:cBhvr>
                                    </p:animEffect>
                                    <p:anim calcmode="lin" valueType="num">
                                      <p:cBhvr>
                                        <p:cTn id="34" dur="1822" tmFilter="0,0; 0.14,0.36; 0.43,0.73; 0.71,0.91; 1.0,1.0">
                                          <p:stCondLst>
                                            <p:cond delay="0"/>
                                          </p:stCondLst>
                                        </p:cTn>
                                        <p:tgtEl>
                                          <p:spTgt spid="1027">
                                            <p:txEl>
                                              <p:pRg st="2" end="2"/>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027">
                                            <p:txEl>
                                              <p:pRg st="2" end="2"/>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027">
                                            <p:txEl>
                                              <p:pRg st="2" end="2"/>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027">
                                            <p:txEl>
                                              <p:pRg st="2" end="2"/>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027">
                                            <p:txEl>
                                              <p:pRg st="2" end="2"/>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1027">
                                            <p:txEl>
                                              <p:pRg st="2" end="2"/>
                                            </p:txEl>
                                          </p:spTgt>
                                        </p:tgtEl>
                                      </p:cBhvr>
                                      <p:to x="100000" y="60000"/>
                                    </p:animScale>
                                    <p:animScale>
                                      <p:cBhvr>
                                        <p:cTn id="40" dur="166" decel="50000">
                                          <p:stCondLst>
                                            <p:cond delay="676"/>
                                          </p:stCondLst>
                                        </p:cTn>
                                        <p:tgtEl>
                                          <p:spTgt spid="1027">
                                            <p:txEl>
                                              <p:pRg st="2" end="2"/>
                                            </p:txEl>
                                          </p:spTgt>
                                        </p:tgtEl>
                                      </p:cBhvr>
                                      <p:to x="100000" y="100000"/>
                                    </p:animScale>
                                    <p:animScale>
                                      <p:cBhvr>
                                        <p:cTn id="41" dur="26">
                                          <p:stCondLst>
                                            <p:cond delay="1312"/>
                                          </p:stCondLst>
                                        </p:cTn>
                                        <p:tgtEl>
                                          <p:spTgt spid="1027">
                                            <p:txEl>
                                              <p:pRg st="2" end="2"/>
                                            </p:txEl>
                                          </p:spTgt>
                                        </p:tgtEl>
                                      </p:cBhvr>
                                      <p:to x="100000" y="80000"/>
                                    </p:animScale>
                                    <p:animScale>
                                      <p:cBhvr>
                                        <p:cTn id="42" dur="166" decel="50000">
                                          <p:stCondLst>
                                            <p:cond delay="1338"/>
                                          </p:stCondLst>
                                        </p:cTn>
                                        <p:tgtEl>
                                          <p:spTgt spid="1027">
                                            <p:txEl>
                                              <p:pRg st="2" end="2"/>
                                            </p:txEl>
                                          </p:spTgt>
                                        </p:tgtEl>
                                      </p:cBhvr>
                                      <p:to x="100000" y="100000"/>
                                    </p:animScale>
                                    <p:animScale>
                                      <p:cBhvr>
                                        <p:cTn id="43" dur="26">
                                          <p:stCondLst>
                                            <p:cond delay="1642"/>
                                          </p:stCondLst>
                                        </p:cTn>
                                        <p:tgtEl>
                                          <p:spTgt spid="1027">
                                            <p:txEl>
                                              <p:pRg st="2" end="2"/>
                                            </p:txEl>
                                          </p:spTgt>
                                        </p:tgtEl>
                                      </p:cBhvr>
                                      <p:to x="100000" y="90000"/>
                                    </p:animScale>
                                    <p:animScale>
                                      <p:cBhvr>
                                        <p:cTn id="44" dur="166" decel="50000">
                                          <p:stCondLst>
                                            <p:cond delay="1668"/>
                                          </p:stCondLst>
                                        </p:cTn>
                                        <p:tgtEl>
                                          <p:spTgt spid="1027">
                                            <p:txEl>
                                              <p:pRg st="2" end="2"/>
                                            </p:txEl>
                                          </p:spTgt>
                                        </p:tgtEl>
                                      </p:cBhvr>
                                      <p:to x="100000" y="100000"/>
                                    </p:animScale>
                                    <p:animScale>
                                      <p:cBhvr>
                                        <p:cTn id="45" dur="26">
                                          <p:stCondLst>
                                            <p:cond delay="1808"/>
                                          </p:stCondLst>
                                        </p:cTn>
                                        <p:tgtEl>
                                          <p:spTgt spid="1027">
                                            <p:txEl>
                                              <p:pRg st="2" end="2"/>
                                            </p:txEl>
                                          </p:spTgt>
                                        </p:tgtEl>
                                      </p:cBhvr>
                                      <p:to x="100000" y="95000"/>
                                    </p:animScale>
                                    <p:animScale>
                                      <p:cBhvr>
                                        <p:cTn id="46" dur="166" decel="50000">
                                          <p:stCondLst>
                                            <p:cond delay="1834"/>
                                          </p:stCondLst>
                                        </p:cTn>
                                        <p:tgtEl>
                                          <p:spTgt spid="1027">
                                            <p:txEl>
                                              <p:pRg st="2" end="2"/>
                                            </p:txEl>
                                          </p:spTgt>
                                        </p:tgtEl>
                                      </p:cBhvr>
                                      <p:to x="100000" y="100000"/>
                                    </p:animScale>
                                  </p:childTnLst>
                                  <p:subTnLst>
                                    <p:audio>
                                      <p:cMediaNode>
                                        <p:cTn display="0" masterRel="sameClick">
                                          <p:stCondLst>
                                            <p:cond evt="begin" delay="0">
                                              <p:tn val="31"/>
                                            </p:cond>
                                          </p:stCondLst>
                                          <p:endCondLst>
                                            <p:cond evt="onStopAudio" delay="0">
                                              <p:tgtEl>
                                                <p:sldTgt/>
                                              </p:tgtEl>
                                            </p:cond>
                                          </p:endCondLst>
                                        </p:cTn>
                                        <p:tgtEl>
                                          <p:sndTgt r:embed="rId3" name="bomb.wav"/>
                                        </p:tgtEl>
                                      </p:cMediaNode>
                                    </p:audio>
                                  </p:subTnLst>
                                </p:cTn>
                              </p:par>
                            </p:childTnLst>
                          </p:cTn>
                        </p:par>
                      </p:childTnLst>
                    </p:cTn>
                  </p:par>
                  <p:par>
                    <p:cTn id="47" fill="hold" nodeType="clickPar">
                      <p:stCondLst>
                        <p:cond delay="indefinite"/>
                      </p:stCondLst>
                      <p:childTnLst>
                        <p:par>
                          <p:cTn id="48" fill="hold" nodeType="withGroup">
                            <p:stCondLst>
                              <p:cond delay="0"/>
                            </p:stCondLst>
                            <p:childTnLst>
                              <p:par>
                                <p:cTn id="49" presetID="26" presetClass="entr" presetSubtype="0" fill="hold" nodeType="clickEffect">
                                  <p:stCondLst>
                                    <p:cond delay="0"/>
                                  </p:stCondLst>
                                  <p:childTnLst>
                                    <p:set>
                                      <p:cBhvr>
                                        <p:cTn id="50" dur="1" fill="hold">
                                          <p:stCondLst>
                                            <p:cond delay="0"/>
                                          </p:stCondLst>
                                        </p:cTn>
                                        <p:tgtEl>
                                          <p:spTgt spid="1027">
                                            <p:txEl>
                                              <p:pRg st="4" end="4"/>
                                            </p:txEl>
                                          </p:spTgt>
                                        </p:tgtEl>
                                        <p:attrNameLst>
                                          <p:attrName>style.visibility</p:attrName>
                                        </p:attrNameLst>
                                      </p:cBhvr>
                                      <p:to>
                                        <p:strVal val="visible"/>
                                      </p:to>
                                    </p:set>
                                    <p:animEffect transition="in" filter="wipe(down)">
                                      <p:cBhvr>
                                        <p:cTn id="51" dur="580">
                                          <p:stCondLst>
                                            <p:cond delay="0"/>
                                          </p:stCondLst>
                                        </p:cTn>
                                        <p:tgtEl>
                                          <p:spTgt spid="1027">
                                            <p:txEl>
                                              <p:pRg st="4" end="4"/>
                                            </p:txEl>
                                          </p:spTgt>
                                        </p:tgtEl>
                                      </p:cBhvr>
                                    </p:animEffect>
                                    <p:anim calcmode="lin" valueType="num">
                                      <p:cBhvr>
                                        <p:cTn id="52" dur="1822" tmFilter="0,0; 0.14,0.36; 0.43,0.73; 0.71,0.91; 1.0,1.0">
                                          <p:stCondLst>
                                            <p:cond delay="0"/>
                                          </p:stCondLst>
                                        </p:cTn>
                                        <p:tgtEl>
                                          <p:spTgt spid="1027">
                                            <p:txEl>
                                              <p:pRg st="4" end="4"/>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1027">
                                            <p:txEl>
                                              <p:pRg st="4" end="4"/>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1027">
                                            <p:txEl>
                                              <p:pRg st="4" end="4"/>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1027">
                                            <p:txEl>
                                              <p:pRg st="4" end="4"/>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1027">
                                            <p:txEl>
                                              <p:pRg st="4" end="4"/>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1027">
                                            <p:txEl>
                                              <p:pRg st="4" end="4"/>
                                            </p:txEl>
                                          </p:spTgt>
                                        </p:tgtEl>
                                      </p:cBhvr>
                                      <p:to x="100000" y="60000"/>
                                    </p:animScale>
                                    <p:animScale>
                                      <p:cBhvr>
                                        <p:cTn id="58" dur="166" decel="50000">
                                          <p:stCondLst>
                                            <p:cond delay="676"/>
                                          </p:stCondLst>
                                        </p:cTn>
                                        <p:tgtEl>
                                          <p:spTgt spid="1027">
                                            <p:txEl>
                                              <p:pRg st="4" end="4"/>
                                            </p:txEl>
                                          </p:spTgt>
                                        </p:tgtEl>
                                      </p:cBhvr>
                                      <p:to x="100000" y="100000"/>
                                    </p:animScale>
                                    <p:animScale>
                                      <p:cBhvr>
                                        <p:cTn id="59" dur="26">
                                          <p:stCondLst>
                                            <p:cond delay="1312"/>
                                          </p:stCondLst>
                                        </p:cTn>
                                        <p:tgtEl>
                                          <p:spTgt spid="1027">
                                            <p:txEl>
                                              <p:pRg st="4" end="4"/>
                                            </p:txEl>
                                          </p:spTgt>
                                        </p:tgtEl>
                                      </p:cBhvr>
                                      <p:to x="100000" y="80000"/>
                                    </p:animScale>
                                    <p:animScale>
                                      <p:cBhvr>
                                        <p:cTn id="60" dur="166" decel="50000">
                                          <p:stCondLst>
                                            <p:cond delay="1338"/>
                                          </p:stCondLst>
                                        </p:cTn>
                                        <p:tgtEl>
                                          <p:spTgt spid="1027">
                                            <p:txEl>
                                              <p:pRg st="4" end="4"/>
                                            </p:txEl>
                                          </p:spTgt>
                                        </p:tgtEl>
                                      </p:cBhvr>
                                      <p:to x="100000" y="100000"/>
                                    </p:animScale>
                                    <p:animScale>
                                      <p:cBhvr>
                                        <p:cTn id="61" dur="26">
                                          <p:stCondLst>
                                            <p:cond delay="1642"/>
                                          </p:stCondLst>
                                        </p:cTn>
                                        <p:tgtEl>
                                          <p:spTgt spid="1027">
                                            <p:txEl>
                                              <p:pRg st="4" end="4"/>
                                            </p:txEl>
                                          </p:spTgt>
                                        </p:tgtEl>
                                      </p:cBhvr>
                                      <p:to x="100000" y="90000"/>
                                    </p:animScale>
                                    <p:animScale>
                                      <p:cBhvr>
                                        <p:cTn id="62" dur="166" decel="50000">
                                          <p:stCondLst>
                                            <p:cond delay="1668"/>
                                          </p:stCondLst>
                                        </p:cTn>
                                        <p:tgtEl>
                                          <p:spTgt spid="1027">
                                            <p:txEl>
                                              <p:pRg st="4" end="4"/>
                                            </p:txEl>
                                          </p:spTgt>
                                        </p:tgtEl>
                                      </p:cBhvr>
                                      <p:to x="100000" y="100000"/>
                                    </p:animScale>
                                    <p:animScale>
                                      <p:cBhvr>
                                        <p:cTn id="63" dur="26">
                                          <p:stCondLst>
                                            <p:cond delay="1808"/>
                                          </p:stCondLst>
                                        </p:cTn>
                                        <p:tgtEl>
                                          <p:spTgt spid="1027">
                                            <p:txEl>
                                              <p:pRg st="4" end="4"/>
                                            </p:txEl>
                                          </p:spTgt>
                                        </p:tgtEl>
                                      </p:cBhvr>
                                      <p:to x="100000" y="95000"/>
                                    </p:animScale>
                                    <p:animScale>
                                      <p:cBhvr>
                                        <p:cTn id="64" dur="166" decel="50000">
                                          <p:stCondLst>
                                            <p:cond delay="1834"/>
                                          </p:stCondLst>
                                        </p:cTn>
                                        <p:tgtEl>
                                          <p:spTgt spid="1027">
                                            <p:txEl>
                                              <p:pRg st="4" end="4"/>
                                            </p:txEl>
                                          </p:spTgt>
                                        </p:tgtEl>
                                      </p:cBhvr>
                                      <p:to x="100000" y="100000"/>
                                    </p:animScale>
                                  </p:childTnLst>
                                  <p:subTnLst>
                                    <p:audio>
                                      <p:cMediaNode>
                                        <p:cTn display="0" masterRel="sameClick">
                                          <p:stCondLst>
                                            <p:cond evt="begin" delay="0">
                                              <p:tn val="49"/>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381000"/>
            <a:ext cx="7772400" cy="609600"/>
          </a:xfrm>
        </p:spPr>
        <p:txBody>
          <a:bodyPr/>
          <a:lstStyle/>
          <a:p>
            <a:r>
              <a:rPr lang="en-US" altLang="en-US" sz="3600"/>
              <a:t>OBJECTIVES</a:t>
            </a:r>
          </a:p>
        </p:txBody>
      </p:sp>
      <p:sp>
        <p:nvSpPr>
          <p:cNvPr id="61443" name="Rectangle 3"/>
          <p:cNvSpPr>
            <a:spLocks noGrp="1" noChangeArrowheads="1"/>
          </p:cNvSpPr>
          <p:nvPr>
            <p:ph type="body" idx="1"/>
          </p:nvPr>
        </p:nvSpPr>
        <p:spPr>
          <a:xfrm>
            <a:off x="685800" y="1066800"/>
            <a:ext cx="8001000" cy="5562600"/>
          </a:xfrm>
        </p:spPr>
        <p:txBody>
          <a:bodyPr/>
          <a:lstStyle/>
          <a:p>
            <a:pPr>
              <a:lnSpc>
                <a:spcPct val="80000"/>
              </a:lnSpc>
            </a:pPr>
            <a:r>
              <a:rPr lang="en-US" altLang="en-US" sz="2000">
                <a:solidFill>
                  <a:schemeClr val="tx2"/>
                </a:solidFill>
              </a:rPr>
              <a:t>Describe a wave in terms of its frequency, wavelength, speed &amp; amplitude.</a:t>
            </a:r>
          </a:p>
          <a:p>
            <a:pPr>
              <a:lnSpc>
                <a:spcPct val="80000"/>
              </a:lnSpc>
            </a:pPr>
            <a:r>
              <a:rPr lang="en-US" altLang="en-US" sz="2000">
                <a:solidFill>
                  <a:schemeClr val="tx2"/>
                </a:solidFill>
              </a:rPr>
              <a:t>Identify the regions of the electromagnetic spectrum.</a:t>
            </a:r>
          </a:p>
          <a:p>
            <a:pPr>
              <a:lnSpc>
                <a:spcPct val="80000"/>
              </a:lnSpc>
            </a:pPr>
            <a:r>
              <a:rPr lang="en-US" altLang="en-US" sz="2000">
                <a:solidFill>
                  <a:schemeClr val="tx2"/>
                </a:solidFill>
              </a:rPr>
              <a:t>Relate energy of radiation to its frequency.</a:t>
            </a:r>
          </a:p>
          <a:p>
            <a:pPr>
              <a:lnSpc>
                <a:spcPct val="80000"/>
              </a:lnSpc>
            </a:pPr>
            <a:r>
              <a:rPr lang="en-US" altLang="en-US" sz="2000">
                <a:solidFill>
                  <a:schemeClr val="tx2"/>
                </a:solidFill>
              </a:rPr>
              <a:t>Explain what is meant by a “quantum of energy.”</a:t>
            </a:r>
          </a:p>
          <a:p>
            <a:pPr>
              <a:lnSpc>
                <a:spcPct val="80000"/>
              </a:lnSpc>
            </a:pPr>
            <a:r>
              <a:rPr lang="en-US" altLang="en-US" sz="2000">
                <a:solidFill>
                  <a:schemeClr val="tx2"/>
                </a:solidFill>
              </a:rPr>
              <a:t>Distinguish between a ‘continuous’ spectrum &amp; a ‘line’ spectrum.</a:t>
            </a:r>
          </a:p>
          <a:p>
            <a:pPr>
              <a:lnSpc>
                <a:spcPct val="80000"/>
              </a:lnSpc>
            </a:pPr>
            <a:r>
              <a:rPr lang="en-US" altLang="en-US" sz="2000">
                <a:solidFill>
                  <a:schemeClr val="tx2"/>
                </a:solidFill>
              </a:rPr>
              <a:t>State the main idea in Bohr’s model of the hydrogen atom.</a:t>
            </a:r>
          </a:p>
          <a:p>
            <a:pPr>
              <a:lnSpc>
                <a:spcPct val="80000"/>
              </a:lnSpc>
            </a:pPr>
            <a:r>
              <a:rPr lang="en-US" altLang="en-US" sz="2400" b="1">
                <a:solidFill>
                  <a:srgbClr val="FFFF00"/>
                </a:solidFill>
              </a:rPr>
              <a:t>Describe atomic orbitals in terms of shape, size &amp; energy.</a:t>
            </a:r>
          </a:p>
          <a:p>
            <a:pPr>
              <a:lnSpc>
                <a:spcPct val="80000"/>
              </a:lnSpc>
            </a:pPr>
            <a:r>
              <a:rPr lang="en-US" altLang="en-US" sz="2400" b="1">
                <a:solidFill>
                  <a:srgbClr val="FFFF00"/>
                </a:solidFill>
              </a:rPr>
              <a:t>Determine the electron configurations of elements using the principles of orbital energy, orbital capacity &amp; electron spin.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p:cTn id="7" dur="500" decel="50000" fill="hold">
                                          <p:stCondLst>
                                            <p:cond delay="0"/>
                                          </p:stCondLst>
                                        </p:cTn>
                                        <p:tgtEl>
                                          <p:spTgt spid="6144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144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144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6144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144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144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144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1443">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61443">
                                            <p:txEl>
                                              <p:pRg st="1" end="1"/>
                                            </p:txEl>
                                          </p:spTgt>
                                        </p:tgtEl>
                                        <p:attrNameLst>
                                          <p:attrName>style.visibility</p:attrName>
                                        </p:attrNameLst>
                                      </p:cBhvr>
                                      <p:to>
                                        <p:strVal val="visible"/>
                                      </p:to>
                                    </p:set>
                                    <p:anim calcmode="lin" valueType="num">
                                      <p:cBhvr>
                                        <p:cTn id="17" dur="500" decel="50000" fill="hold">
                                          <p:stCondLst>
                                            <p:cond delay="0"/>
                                          </p:stCondLst>
                                        </p:cTn>
                                        <p:tgtEl>
                                          <p:spTgt spid="61443">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61443">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61443">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61443">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61443">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61443">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61443">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61443">
                                            <p:txEl>
                                              <p:pRg st="1" end="1"/>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61443">
                                            <p:txEl>
                                              <p:pRg st="2" end="2"/>
                                            </p:txEl>
                                          </p:spTgt>
                                        </p:tgtEl>
                                        <p:attrNameLst>
                                          <p:attrName>style.visibility</p:attrName>
                                        </p:attrNameLst>
                                      </p:cBhvr>
                                      <p:to>
                                        <p:strVal val="visible"/>
                                      </p:to>
                                    </p:set>
                                    <p:anim calcmode="lin" valueType="num">
                                      <p:cBhvr>
                                        <p:cTn id="27" dur="500" decel="50000" fill="hold">
                                          <p:stCondLst>
                                            <p:cond delay="0"/>
                                          </p:stCondLst>
                                        </p:cTn>
                                        <p:tgtEl>
                                          <p:spTgt spid="61443">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61443">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61443">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61443">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61443">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61443">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61443">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6144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5" presetClass="entr" presetSubtype="0" fill="hold" nodeType="clickEffect">
                                  <p:stCondLst>
                                    <p:cond delay="0"/>
                                  </p:stCondLst>
                                  <p:childTnLst>
                                    <p:set>
                                      <p:cBhvr>
                                        <p:cTn id="38" dur="1" fill="hold">
                                          <p:stCondLst>
                                            <p:cond delay="0"/>
                                          </p:stCondLst>
                                        </p:cTn>
                                        <p:tgtEl>
                                          <p:spTgt spid="61443">
                                            <p:txEl>
                                              <p:pRg st="3" end="3"/>
                                            </p:txEl>
                                          </p:spTgt>
                                        </p:tgtEl>
                                        <p:attrNameLst>
                                          <p:attrName>style.visibility</p:attrName>
                                        </p:attrNameLst>
                                      </p:cBhvr>
                                      <p:to>
                                        <p:strVal val="visible"/>
                                      </p:to>
                                    </p:set>
                                    <p:anim calcmode="lin" valueType="num">
                                      <p:cBhvr>
                                        <p:cTn id="39" dur="500" decel="50000" fill="hold">
                                          <p:stCondLst>
                                            <p:cond delay="0"/>
                                          </p:stCondLst>
                                        </p:cTn>
                                        <p:tgtEl>
                                          <p:spTgt spid="61443">
                                            <p:txEl>
                                              <p:pRg st="3" end="3"/>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61443">
                                            <p:txEl>
                                              <p:pRg st="3" end="3"/>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61443">
                                            <p:txEl>
                                              <p:pRg st="3" end="3"/>
                                            </p:txEl>
                                          </p:spTgt>
                                        </p:tgtEl>
                                        <p:attrNameLst>
                                          <p:attrName>ppt_w</p:attrName>
                                        </p:attrNameLst>
                                      </p:cBhvr>
                                      <p:tavLst>
                                        <p:tav tm="0">
                                          <p:val>
                                            <p:strVal val="#ppt_w*.05"/>
                                          </p:val>
                                        </p:tav>
                                        <p:tav tm="100000">
                                          <p:val>
                                            <p:strVal val="#ppt_w"/>
                                          </p:val>
                                        </p:tav>
                                      </p:tavLst>
                                    </p:anim>
                                    <p:anim calcmode="lin" valueType="num">
                                      <p:cBhvr>
                                        <p:cTn id="42" dur="1000" fill="hold"/>
                                        <p:tgtEl>
                                          <p:spTgt spid="61443">
                                            <p:txEl>
                                              <p:pRg st="3" end="3"/>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61443">
                                            <p:txEl>
                                              <p:pRg st="3" end="3"/>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61443">
                                            <p:txEl>
                                              <p:pRg st="3" end="3"/>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61443">
                                            <p:txEl>
                                              <p:pRg st="3" end="3"/>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61443">
                                            <p:txEl>
                                              <p:pRg st="3" end="3"/>
                                            </p:txEl>
                                          </p:spTgt>
                                        </p:tgtEl>
                                      </p:cBhvr>
                                    </p:animEffect>
                                  </p:childTnLst>
                                </p:cTn>
                              </p:par>
                              <p:par>
                                <p:cTn id="47" presetID="25" presetClass="entr" presetSubtype="0" fill="hold" nodeType="withEffect">
                                  <p:stCondLst>
                                    <p:cond delay="0"/>
                                  </p:stCondLst>
                                  <p:childTnLst>
                                    <p:set>
                                      <p:cBhvr>
                                        <p:cTn id="48" dur="1" fill="hold">
                                          <p:stCondLst>
                                            <p:cond delay="0"/>
                                          </p:stCondLst>
                                        </p:cTn>
                                        <p:tgtEl>
                                          <p:spTgt spid="61443">
                                            <p:txEl>
                                              <p:pRg st="4" end="4"/>
                                            </p:txEl>
                                          </p:spTgt>
                                        </p:tgtEl>
                                        <p:attrNameLst>
                                          <p:attrName>style.visibility</p:attrName>
                                        </p:attrNameLst>
                                      </p:cBhvr>
                                      <p:to>
                                        <p:strVal val="visible"/>
                                      </p:to>
                                    </p:set>
                                    <p:anim calcmode="lin" valueType="num">
                                      <p:cBhvr>
                                        <p:cTn id="49" dur="500" decel="50000" fill="hold">
                                          <p:stCondLst>
                                            <p:cond delay="0"/>
                                          </p:stCondLst>
                                        </p:cTn>
                                        <p:tgtEl>
                                          <p:spTgt spid="61443">
                                            <p:txEl>
                                              <p:pRg st="4" end="4"/>
                                            </p:txEl>
                                          </p:spTgt>
                                        </p:tgtEl>
                                        <p:attrNameLst>
                                          <p:attrName>style.rotation</p:attrName>
                                        </p:attrNameLst>
                                      </p:cBhvr>
                                      <p:tavLst>
                                        <p:tav tm="0">
                                          <p:val>
                                            <p:fltVal val="-90"/>
                                          </p:val>
                                        </p:tav>
                                        <p:tav tm="100000">
                                          <p:val>
                                            <p:fltVal val="0"/>
                                          </p:val>
                                        </p:tav>
                                      </p:tavLst>
                                    </p:anim>
                                    <p:anim calcmode="lin" valueType="num">
                                      <p:cBhvr>
                                        <p:cTn id="50" dur="500" decel="50000" fill="hold">
                                          <p:stCondLst>
                                            <p:cond delay="0"/>
                                          </p:stCondLst>
                                        </p:cTn>
                                        <p:tgtEl>
                                          <p:spTgt spid="61443">
                                            <p:txEl>
                                              <p:pRg st="4" end="4"/>
                                            </p:txEl>
                                          </p:spTgt>
                                        </p:tgtEl>
                                        <p:attrNameLst>
                                          <p:attrName>ppt_w</p:attrName>
                                        </p:attrNameLst>
                                      </p:cBhvr>
                                      <p:tavLst>
                                        <p:tav tm="0">
                                          <p:val>
                                            <p:strVal val="#ppt_w"/>
                                          </p:val>
                                        </p:tav>
                                        <p:tav tm="100000">
                                          <p:val>
                                            <p:strVal val="#ppt_w*.05"/>
                                          </p:val>
                                        </p:tav>
                                      </p:tavLst>
                                    </p:anim>
                                    <p:anim calcmode="lin" valueType="num">
                                      <p:cBhvr>
                                        <p:cTn id="51" dur="500" accel="50000" fill="hold">
                                          <p:stCondLst>
                                            <p:cond delay="500"/>
                                          </p:stCondLst>
                                        </p:cTn>
                                        <p:tgtEl>
                                          <p:spTgt spid="61443">
                                            <p:txEl>
                                              <p:pRg st="4" end="4"/>
                                            </p:txEl>
                                          </p:spTgt>
                                        </p:tgtEl>
                                        <p:attrNameLst>
                                          <p:attrName>ppt_w</p:attrName>
                                        </p:attrNameLst>
                                      </p:cBhvr>
                                      <p:tavLst>
                                        <p:tav tm="0">
                                          <p:val>
                                            <p:strVal val="#ppt_w*.05"/>
                                          </p:val>
                                        </p:tav>
                                        <p:tav tm="100000">
                                          <p:val>
                                            <p:strVal val="#ppt_w"/>
                                          </p:val>
                                        </p:tav>
                                      </p:tavLst>
                                    </p:anim>
                                    <p:anim calcmode="lin" valueType="num">
                                      <p:cBhvr>
                                        <p:cTn id="52" dur="1000" fill="hold"/>
                                        <p:tgtEl>
                                          <p:spTgt spid="61443">
                                            <p:txEl>
                                              <p:pRg st="4" end="4"/>
                                            </p:txEl>
                                          </p:spTgt>
                                        </p:tgtEl>
                                        <p:attrNameLst>
                                          <p:attrName>ppt_h</p:attrName>
                                        </p:attrNameLst>
                                      </p:cBhvr>
                                      <p:tavLst>
                                        <p:tav tm="0">
                                          <p:val>
                                            <p:strVal val="#ppt_h"/>
                                          </p:val>
                                        </p:tav>
                                        <p:tav tm="100000">
                                          <p:val>
                                            <p:strVal val="#ppt_h"/>
                                          </p:val>
                                        </p:tav>
                                      </p:tavLst>
                                    </p:anim>
                                    <p:anim calcmode="lin" valueType="num">
                                      <p:cBhvr>
                                        <p:cTn id="53" dur="500" decel="50000" fill="hold">
                                          <p:stCondLst>
                                            <p:cond delay="0"/>
                                          </p:stCondLst>
                                        </p:cTn>
                                        <p:tgtEl>
                                          <p:spTgt spid="61443">
                                            <p:txEl>
                                              <p:pRg st="4" end="4"/>
                                            </p:txEl>
                                          </p:spTgt>
                                        </p:tgtEl>
                                        <p:attrNameLst>
                                          <p:attrName>ppt_x</p:attrName>
                                        </p:attrNameLst>
                                      </p:cBhvr>
                                      <p:tavLst>
                                        <p:tav tm="0">
                                          <p:val>
                                            <p:strVal val="#ppt_x+.4"/>
                                          </p:val>
                                        </p:tav>
                                        <p:tav tm="100000">
                                          <p:val>
                                            <p:strVal val="#ppt_x"/>
                                          </p:val>
                                        </p:tav>
                                      </p:tavLst>
                                    </p:anim>
                                    <p:anim calcmode="lin" valueType="num">
                                      <p:cBhvr>
                                        <p:cTn id="54" dur="500" decel="50000" fill="hold">
                                          <p:stCondLst>
                                            <p:cond delay="0"/>
                                          </p:stCondLst>
                                        </p:cTn>
                                        <p:tgtEl>
                                          <p:spTgt spid="61443">
                                            <p:txEl>
                                              <p:pRg st="4" end="4"/>
                                            </p:txEl>
                                          </p:spTgt>
                                        </p:tgtEl>
                                        <p:attrNameLst>
                                          <p:attrName>ppt_y</p:attrName>
                                        </p:attrNameLst>
                                      </p:cBhvr>
                                      <p:tavLst>
                                        <p:tav tm="0">
                                          <p:val>
                                            <p:strVal val="#ppt_y-.2"/>
                                          </p:val>
                                        </p:tav>
                                        <p:tav tm="100000">
                                          <p:val>
                                            <p:strVal val="#ppt_y+.1"/>
                                          </p:val>
                                        </p:tav>
                                      </p:tavLst>
                                    </p:anim>
                                    <p:anim calcmode="lin" valueType="num">
                                      <p:cBhvr>
                                        <p:cTn id="55" dur="500" accel="50000" fill="hold">
                                          <p:stCondLst>
                                            <p:cond delay="500"/>
                                          </p:stCondLst>
                                        </p:cTn>
                                        <p:tgtEl>
                                          <p:spTgt spid="61443">
                                            <p:txEl>
                                              <p:pRg st="4" end="4"/>
                                            </p:txEl>
                                          </p:spTgt>
                                        </p:tgtEl>
                                        <p:attrNameLst>
                                          <p:attrName>ppt_y</p:attrName>
                                        </p:attrNameLst>
                                      </p:cBhvr>
                                      <p:tavLst>
                                        <p:tav tm="0">
                                          <p:val>
                                            <p:strVal val="#ppt_y+.1"/>
                                          </p:val>
                                        </p:tav>
                                        <p:tav tm="100000">
                                          <p:val>
                                            <p:strVal val="#ppt_y"/>
                                          </p:val>
                                        </p:tav>
                                      </p:tavLst>
                                    </p:anim>
                                    <p:animEffect transition="in" filter="fade">
                                      <p:cBhvr>
                                        <p:cTn id="56" dur="1000" decel="50000">
                                          <p:stCondLst>
                                            <p:cond delay="0"/>
                                          </p:stCondLst>
                                        </p:cTn>
                                        <p:tgtEl>
                                          <p:spTgt spid="61443">
                                            <p:txEl>
                                              <p:pRg st="4" end="4"/>
                                            </p:txEl>
                                          </p:spTgt>
                                        </p:tgtEl>
                                      </p:cBhvr>
                                    </p:animEffect>
                                  </p:childTnLst>
                                </p:cTn>
                              </p:par>
                              <p:par>
                                <p:cTn id="57" presetID="25" presetClass="entr" presetSubtype="0" fill="hold" nodeType="withEffect">
                                  <p:stCondLst>
                                    <p:cond delay="0"/>
                                  </p:stCondLst>
                                  <p:childTnLst>
                                    <p:set>
                                      <p:cBhvr>
                                        <p:cTn id="58" dur="1" fill="hold">
                                          <p:stCondLst>
                                            <p:cond delay="0"/>
                                          </p:stCondLst>
                                        </p:cTn>
                                        <p:tgtEl>
                                          <p:spTgt spid="61443">
                                            <p:txEl>
                                              <p:pRg st="5" end="5"/>
                                            </p:txEl>
                                          </p:spTgt>
                                        </p:tgtEl>
                                        <p:attrNameLst>
                                          <p:attrName>style.visibility</p:attrName>
                                        </p:attrNameLst>
                                      </p:cBhvr>
                                      <p:to>
                                        <p:strVal val="visible"/>
                                      </p:to>
                                    </p:set>
                                    <p:anim calcmode="lin" valueType="num">
                                      <p:cBhvr>
                                        <p:cTn id="59" dur="500" decel="50000" fill="hold">
                                          <p:stCondLst>
                                            <p:cond delay="0"/>
                                          </p:stCondLst>
                                        </p:cTn>
                                        <p:tgtEl>
                                          <p:spTgt spid="61443">
                                            <p:txEl>
                                              <p:pRg st="5" end="5"/>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61443">
                                            <p:txEl>
                                              <p:pRg st="5" end="5"/>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61443">
                                            <p:txEl>
                                              <p:pRg st="5" end="5"/>
                                            </p:txEl>
                                          </p:spTgt>
                                        </p:tgtEl>
                                        <p:attrNameLst>
                                          <p:attrName>ppt_w</p:attrName>
                                        </p:attrNameLst>
                                      </p:cBhvr>
                                      <p:tavLst>
                                        <p:tav tm="0">
                                          <p:val>
                                            <p:strVal val="#ppt_w*.05"/>
                                          </p:val>
                                        </p:tav>
                                        <p:tav tm="100000">
                                          <p:val>
                                            <p:strVal val="#ppt_w"/>
                                          </p:val>
                                        </p:tav>
                                      </p:tavLst>
                                    </p:anim>
                                    <p:anim calcmode="lin" valueType="num">
                                      <p:cBhvr>
                                        <p:cTn id="62" dur="1000" fill="hold"/>
                                        <p:tgtEl>
                                          <p:spTgt spid="61443">
                                            <p:txEl>
                                              <p:pRg st="5" end="5"/>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61443">
                                            <p:txEl>
                                              <p:pRg st="5" end="5"/>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61443">
                                            <p:txEl>
                                              <p:pRg st="5" end="5"/>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61443">
                                            <p:txEl>
                                              <p:pRg st="5" end="5"/>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61443">
                                            <p:txEl>
                                              <p:pRg st="5" end="5"/>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5" presetClass="entr" presetSubtype="0" fill="hold" nodeType="clickEffect">
                                  <p:stCondLst>
                                    <p:cond delay="0"/>
                                  </p:stCondLst>
                                  <p:childTnLst>
                                    <p:set>
                                      <p:cBhvr>
                                        <p:cTn id="70" dur="1" fill="hold">
                                          <p:stCondLst>
                                            <p:cond delay="0"/>
                                          </p:stCondLst>
                                        </p:cTn>
                                        <p:tgtEl>
                                          <p:spTgt spid="61443">
                                            <p:txEl>
                                              <p:pRg st="6" end="6"/>
                                            </p:txEl>
                                          </p:spTgt>
                                        </p:tgtEl>
                                        <p:attrNameLst>
                                          <p:attrName>style.visibility</p:attrName>
                                        </p:attrNameLst>
                                      </p:cBhvr>
                                      <p:to>
                                        <p:strVal val="visible"/>
                                      </p:to>
                                    </p:set>
                                    <p:anim calcmode="lin" valueType="num">
                                      <p:cBhvr>
                                        <p:cTn id="71" dur="1000" fill="hold"/>
                                        <p:tgtEl>
                                          <p:spTgt spid="61443">
                                            <p:txEl>
                                              <p:pRg st="6" end="6"/>
                                            </p:txEl>
                                          </p:spTgt>
                                        </p:tgtEl>
                                        <p:attrNameLst>
                                          <p:attrName>ppt_w</p:attrName>
                                        </p:attrNameLst>
                                      </p:cBhvr>
                                      <p:tavLst>
                                        <p:tav tm="0">
                                          <p:val>
                                            <p:fltVal val="0"/>
                                          </p:val>
                                        </p:tav>
                                        <p:tav tm="100000">
                                          <p:val>
                                            <p:strVal val="#ppt_w"/>
                                          </p:val>
                                        </p:tav>
                                      </p:tavLst>
                                    </p:anim>
                                    <p:anim calcmode="lin" valueType="num">
                                      <p:cBhvr>
                                        <p:cTn id="72" dur="1000" fill="hold"/>
                                        <p:tgtEl>
                                          <p:spTgt spid="61443">
                                            <p:txEl>
                                              <p:pRg st="6" end="6"/>
                                            </p:txEl>
                                          </p:spTgt>
                                        </p:tgtEl>
                                        <p:attrNameLst>
                                          <p:attrName>ppt_h</p:attrName>
                                        </p:attrNameLst>
                                      </p:cBhvr>
                                      <p:tavLst>
                                        <p:tav tm="0">
                                          <p:val>
                                            <p:fltVal val="0"/>
                                          </p:val>
                                        </p:tav>
                                        <p:tav tm="100000">
                                          <p:val>
                                            <p:strVal val="#ppt_h"/>
                                          </p:val>
                                        </p:tav>
                                      </p:tavLst>
                                    </p:anim>
                                    <p:anim calcmode="lin" valueType="num">
                                      <p:cBhvr>
                                        <p:cTn id="73" dur="1000" fill="hold"/>
                                        <p:tgtEl>
                                          <p:spTgt spid="6144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74" dur="1000" fill="hold"/>
                                        <p:tgtEl>
                                          <p:spTgt spid="61443">
                                            <p:txEl>
                                              <p:pRg st="6" end="6"/>
                                            </p:txEl>
                                          </p:spTgt>
                                        </p:tgtEl>
                                        <p:attrNameLst>
                                          <p:attrName>ppt_y</p:attrName>
                                        </p:attrNameLst>
                                      </p:cBhvr>
                                      <p:tavLst>
                                        <p:tav tm="0" fmla="#ppt_y+(sin(-2*pi*(1-$))*-#ppt_x+cos(-2*pi*(1-$))*(1-#ppt_y))*(1-$)">
                                          <p:val>
                                            <p:fltVal val="0"/>
                                          </p:val>
                                        </p:tav>
                                        <p:tav tm="100000">
                                          <p:val>
                                            <p:fltVal val="1"/>
                                          </p:val>
                                        </p:tav>
                                      </p:tavLst>
                                    </p:anim>
                                  </p:childTnLst>
                                </p:cTn>
                              </p:par>
                              <p:par>
                                <p:cTn id="75" presetID="15" presetClass="entr" presetSubtype="0" fill="hold" nodeType="withEffect">
                                  <p:stCondLst>
                                    <p:cond delay="0"/>
                                  </p:stCondLst>
                                  <p:childTnLst>
                                    <p:set>
                                      <p:cBhvr>
                                        <p:cTn id="76" dur="1" fill="hold">
                                          <p:stCondLst>
                                            <p:cond delay="0"/>
                                          </p:stCondLst>
                                        </p:cTn>
                                        <p:tgtEl>
                                          <p:spTgt spid="61443">
                                            <p:txEl>
                                              <p:pRg st="7" end="7"/>
                                            </p:txEl>
                                          </p:spTgt>
                                        </p:tgtEl>
                                        <p:attrNameLst>
                                          <p:attrName>style.visibility</p:attrName>
                                        </p:attrNameLst>
                                      </p:cBhvr>
                                      <p:to>
                                        <p:strVal val="visible"/>
                                      </p:to>
                                    </p:set>
                                    <p:anim calcmode="lin" valueType="num">
                                      <p:cBhvr>
                                        <p:cTn id="77" dur="1000" fill="hold"/>
                                        <p:tgtEl>
                                          <p:spTgt spid="61443">
                                            <p:txEl>
                                              <p:pRg st="7" end="7"/>
                                            </p:txEl>
                                          </p:spTgt>
                                        </p:tgtEl>
                                        <p:attrNameLst>
                                          <p:attrName>ppt_w</p:attrName>
                                        </p:attrNameLst>
                                      </p:cBhvr>
                                      <p:tavLst>
                                        <p:tav tm="0">
                                          <p:val>
                                            <p:fltVal val="0"/>
                                          </p:val>
                                        </p:tav>
                                        <p:tav tm="100000">
                                          <p:val>
                                            <p:strVal val="#ppt_w"/>
                                          </p:val>
                                        </p:tav>
                                      </p:tavLst>
                                    </p:anim>
                                    <p:anim calcmode="lin" valueType="num">
                                      <p:cBhvr>
                                        <p:cTn id="78" dur="1000" fill="hold"/>
                                        <p:tgtEl>
                                          <p:spTgt spid="61443">
                                            <p:txEl>
                                              <p:pRg st="7" end="7"/>
                                            </p:txEl>
                                          </p:spTgt>
                                        </p:tgtEl>
                                        <p:attrNameLst>
                                          <p:attrName>ppt_h</p:attrName>
                                        </p:attrNameLst>
                                      </p:cBhvr>
                                      <p:tavLst>
                                        <p:tav tm="0">
                                          <p:val>
                                            <p:fltVal val="0"/>
                                          </p:val>
                                        </p:tav>
                                        <p:tav tm="100000">
                                          <p:val>
                                            <p:strVal val="#ppt_h"/>
                                          </p:val>
                                        </p:tav>
                                      </p:tavLst>
                                    </p:anim>
                                    <p:anim calcmode="lin" valueType="num">
                                      <p:cBhvr>
                                        <p:cTn id="79" dur="1000" fill="hold"/>
                                        <p:tgtEl>
                                          <p:spTgt spid="6144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80" dur="1000" fill="hold"/>
                                        <p:tgtEl>
                                          <p:spTgt spid="6144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28600"/>
            <a:ext cx="8534400" cy="914400"/>
          </a:xfrm>
        </p:spPr>
        <p:txBody>
          <a:bodyPr/>
          <a:lstStyle/>
          <a:p>
            <a:r>
              <a:rPr lang="en-US" altLang="en-US" sz="3600"/>
              <a:t>4-4 A New Approach to the Atom</a:t>
            </a:r>
          </a:p>
        </p:txBody>
      </p:sp>
      <p:sp>
        <p:nvSpPr>
          <p:cNvPr id="41987" name="Rectangle 3"/>
          <p:cNvSpPr>
            <a:spLocks noGrp="1" noChangeArrowheads="1"/>
          </p:cNvSpPr>
          <p:nvPr>
            <p:ph type="body" idx="1"/>
          </p:nvPr>
        </p:nvSpPr>
        <p:spPr>
          <a:xfrm>
            <a:off x="685800" y="1447800"/>
            <a:ext cx="7772400" cy="5181600"/>
          </a:xfrm>
        </p:spPr>
        <p:txBody>
          <a:bodyPr/>
          <a:lstStyle/>
          <a:p>
            <a:pPr>
              <a:lnSpc>
                <a:spcPct val="90000"/>
              </a:lnSpc>
            </a:pPr>
            <a:r>
              <a:rPr lang="en-US" altLang="en-US" sz="2400"/>
              <a:t>Let’s review what we know:</a:t>
            </a:r>
          </a:p>
          <a:p>
            <a:pPr lvl="1">
              <a:lnSpc>
                <a:spcPct val="90000"/>
              </a:lnSpc>
            </a:pPr>
            <a:r>
              <a:rPr lang="en-US" altLang="en-US" sz="2000"/>
              <a:t>Atoms consist of a dense positive core (nucleus) containing protons (1+) &amp; neutrons (0 charge).</a:t>
            </a:r>
          </a:p>
          <a:p>
            <a:pPr lvl="1">
              <a:lnSpc>
                <a:spcPct val="90000"/>
              </a:lnSpc>
            </a:pPr>
            <a:r>
              <a:rPr lang="en-US" altLang="en-US" sz="2000"/>
              <a:t>Electrons (1-) are around the nucleus.</a:t>
            </a:r>
          </a:p>
          <a:p>
            <a:pPr lvl="1">
              <a:lnSpc>
                <a:spcPct val="90000"/>
              </a:lnSpc>
            </a:pPr>
            <a:r>
              <a:rPr lang="en-US" altLang="en-US" sz="2000"/>
              <a:t>Most of the atom is just empty space.</a:t>
            </a:r>
          </a:p>
          <a:p>
            <a:pPr lvl="1">
              <a:lnSpc>
                <a:spcPct val="90000"/>
              </a:lnSpc>
            </a:pPr>
            <a:r>
              <a:rPr lang="en-US" altLang="en-US" sz="2000"/>
              <a:t>Electron energy is quantized.</a:t>
            </a:r>
          </a:p>
          <a:p>
            <a:pPr lvl="1">
              <a:lnSpc>
                <a:spcPct val="90000"/>
              </a:lnSpc>
            </a:pPr>
            <a:r>
              <a:rPr lang="en-US" altLang="en-US" sz="2000"/>
              <a:t>Light is </a:t>
            </a:r>
            <a:r>
              <a:rPr lang="en-US" altLang="en-US" sz="2000" u="sng"/>
              <a:t>absorbed</a:t>
            </a:r>
            <a:r>
              <a:rPr lang="en-US" altLang="en-US" sz="2000"/>
              <a:t> as an electron moves from one energy level to a higher energy level.</a:t>
            </a:r>
          </a:p>
          <a:p>
            <a:pPr lvl="1">
              <a:lnSpc>
                <a:spcPct val="90000"/>
              </a:lnSpc>
            </a:pPr>
            <a:r>
              <a:rPr lang="en-US" altLang="en-US" sz="2000"/>
              <a:t>Light is </a:t>
            </a:r>
            <a:r>
              <a:rPr lang="en-US" altLang="en-US" sz="2000" u="sng"/>
              <a:t>emitted</a:t>
            </a:r>
            <a:r>
              <a:rPr lang="en-US" altLang="en-US" sz="2000"/>
              <a:t> as an electron returns to a lower energy level.</a:t>
            </a:r>
          </a:p>
          <a:p>
            <a:pPr lvl="1">
              <a:lnSpc>
                <a:spcPct val="90000"/>
              </a:lnSpc>
            </a:pPr>
            <a:r>
              <a:rPr lang="en-US" altLang="en-US" sz="2000"/>
              <a:t>Electrons have wavelike behavior.</a:t>
            </a:r>
          </a:p>
          <a:p>
            <a:pPr lvl="1">
              <a:lnSpc>
                <a:spcPct val="90000"/>
              </a:lnSpc>
            </a:pPr>
            <a:r>
              <a:rPr lang="en-US" altLang="en-US" sz="2000"/>
              <a:t>One cannot measure the momentum &amp; position of an electron simultaneously.</a:t>
            </a:r>
          </a:p>
          <a:p>
            <a:pPr lvl="1">
              <a:lnSpc>
                <a:spcPct val="90000"/>
              </a:lnSpc>
            </a:pPr>
            <a:r>
              <a:rPr lang="en-US" altLang="en-US" sz="2000"/>
              <a:t>There is a certain </a:t>
            </a:r>
            <a:r>
              <a:rPr lang="en-US" altLang="en-US" sz="2000" u="sng">
                <a:solidFill>
                  <a:srgbClr val="FFFF00"/>
                </a:solidFill>
              </a:rPr>
              <a:t>probability</a:t>
            </a:r>
            <a:r>
              <a:rPr lang="en-US" altLang="en-US" sz="2000"/>
              <a:t> (likelihood) of finding an electron around an atom.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 from="(-#ppt_w/2)" to="(#ppt_x)" calcmode="lin" valueType="num">
                                      <p:cBhvr>
                                        <p:cTn id="7" dur="600" fill="hold">
                                          <p:stCondLst>
                                            <p:cond delay="0"/>
                                          </p:stCondLst>
                                        </p:cTn>
                                        <p:tgtEl>
                                          <p:spTgt spid="41987">
                                            <p:txEl>
                                              <p:pRg st="1" end="1"/>
                                            </p:txEl>
                                          </p:spTgt>
                                        </p:tgtEl>
                                        <p:attrNameLst>
                                          <p:attrName>ppt_x</p:attrName>
                                        </p:attrNameLst>
                                      </p:cBhvr>
                                    </p:anim>
                                    <p:anim from="0" to="-1.0" calcmode="lin" valueType="num">
                                      <p:cBhvr>
                                        <p:cTn id="8" dur="200" decel="50000" autoRev="1" fill="hold">
                                          <p:stCondLst>
                                            <p:cond delay="600"/>
                                          </p:stCondLst>
                                        </p:cTn>
                                        <p:tgtEl>
                                          <p:spTgt spid="41987">
                                            <p:txEl>
                                              <p:pRg st="1" end="1"/>
                                            </p:txEl>
                                          </p:spTgt>
                                        </p:tgtEl>
                                        <p:attrNameLst>
                                          <p:attrName>xshear</p:attrName>
                                        </p:attrNameLst>
                                      </p:cBhvr>
                                    </p:anim>
                                    <p:animScale>
                                      <p:cBhvr>
                                        <p:cTn id="9" dur="200" decel="100000" autoRev="1" fill="hold">
                                          <p:stCondLst>
                                            <p:cond delay="600"/>
                                          </p:stCondLst>
                                        </p:cTn>
                                        <p:tgtEl>
                                          <p:spTgt spid="41987">
                                            <p:txEl>
                                              <p:pRg st="1" end="1"/>
                                            </p:txEl>
                                          </p:spTgt>
                                        </p:tgtEl>
                                      </p:cBhvr>
                                      <p:from x="100000" y="100000"/>
                                      <p:to x="80000" y="100000"/>
                                    </p:animScale>
                                    <p:anim by="(#ppt_h/3+#ppt_w*0.1)" calcmode="lin" valueType="num">
                                      <p:cBhvr additive="sum">
                                        <p:cTn id="10" dur="200" decel="100000" autoRev="1" fill="hold">
                                          <p:stCondLst>
                                            <p:cond delay="600"/>
                                          </p:stCondLst>
                                        </p:cTn>
                                        <p:tgtEl>
                                          <p:spTgt spid="41987">
                                            <p:txEl>
                                              <p:pRg st="1" end="1"/>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anim from="(-#ppt_w/2)" to="(#ppt_x)" calcmode="lin" valueType="num">
                                      <p:cBhvr>
                                        <p:cTn id="15" dur="600" fill="hold">
                                          <p:stCondLst>
                                            <p:cond delay="0"/>
                                          </p:stCondLst>
                                        </p:cTn>
                                        <p:tgtEl>
                                          <p:spTgt spid="41987">
                                            <p:txEl>
                                              <p:pRg st="2" end="2"/>
                                            </p:txEl>
                                          </p:spTgt>
                                        </p:tgtEl>
                                        <p:attrNameLst>
                                          <p:attrName>ppt_x</p:attrName>
                                        </p:attrNameLst>
                                      </p:cBhvr>
                                    </p:anim>
                                    <p:anim from="0" to="-1.0" calcmode="lin" valueType="num">
                                      <p:cBhvr>
                                        <p:cTn id="16" dur="200" decel="50000" autoRev="1" fill="hold">
                                          <p:stCondLst>
                                            <p:cond delay="600"/>
                                          </p:stCondLst>
                                        </p:cTn>
                                        <p:tgtEl>
                                          <p:spTgt spid="41987">
                                            <p:txEl>
                                              <p:pRg st="2" end="2"/>
                                            </p:txEl>
                                          </p:spTgt>
                                        </p:tgtEl>
                                        <p:attrNameLst>
                                          <p:attrName>xshear</p:attrName>
                                        </p:attrNameLst>
                                      </p:cBhvr>
                                    </p:anim>
                                    <p:animScale>
                                      <p:cBhvr>
                                        <p:cTn id="17" dur="200" decel="100000" autoRev="1" fill="hold">
                                          <p:stCondLst>
                                            <p:cond delay="600"/>
                                          </p:stCondLst>
                                        </p:cTn>
                                        <p:tgtEl>
                                          <p:spTgt spid="41987">
                                            <p:txEl>
                                              <p:pRg st="2" end="2"/>
                                            </p:txEl>
                                          </p:spTgt>
                                        </p:tgtEl>
                                      </p:cBhvr>
                                      <p:from x="100000" y="100000"/>
                                      <p:to x="80000" y="100000"/>
                                    </p:animScale>
                                    <p:anim by="(#ppt_h/3+#ppt_w*0.1)" calcmode="lin" valueType="num">
                                      <p:cBhvr additive="sum">
                                        <p:cTn id="18" dur="200" decel="100000" autoRev="1" fill="hold">
                                          <p:stCondLst>
                                            <p:cond delay="600"/>
                                          </p:stCondLst>
                                        </p:cTn>
                                        <p:tgtEl>
                                          <p:spTgt spid="41987">
                                            <p:txEl>
                                              <p:pRg st="2" end="2"/>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41987">
                                            <p:txEl>
                                              <p:pRg st="3" end="3"/>
                                            </p:txEl>
                                          </p:spTgt>
                                        </p:tgtEl>
                                        <p:attrNameLst>
                                          <p:attrName>style.visibility</p:attrName>
                                        </p:attrNameLst>
                                      </p:cBhvr>
                                      <p:to>
                                        <p:strVal val="visible"/>
                                      </p:to>
                                    </p:set>
                                    <p:anim from="(-#ppt_w/2)" to="(#ppt_x)" calcmode="lin" valueType="num">
                                      <p:cBhvr>
                                        <p:cTn id="23" dur="600" fill="hold">
                                          <p:stCondLst>
                                            <p:cond delay="0"/>
                                          </p:stCondLst>
                                        </p:cTn>
                                        <p:tgtEl>
                                          <p:spTgt spid="41987">
                                            <p:txEl>
                                              <p:pRg st="3" end="3"/>
                                            </p:txEl>
                                          </p:spTgt>
                                        </p:tgtEl>
                                        <p:attrNameLst>
                                          <p:attrName>ppt_x</p:attrName>
                                        </p:attrNameLst>
                                      </p:cBhvr>
                                    </p:anim>
                                    <p:anim from="0" to="-1.0" calcmode="lin" valueType="num">
                                      <p:cBhvr>
                                        <p:cTn id="24" dur="200" decel="50000" autoRev="1" fill="hold">
                                          <p:stCondLst>
                                            <p:cond delay="600"/>
                                          </p:stCondLst>
                                        </p:cTn>
                                        <p:tgtEl>
                                          <p:spTgt spid="41987">
                                            <p:txEl>
                                              <p:pRg st="3" end="3"/>
                                            </p:txEl>
                                          </p:spTgt>
                                        </p:tgtEl>
                                        <p:attrNameLst>
                                          <p:attrName>xshear</p:attrName>
                                        </p:attrNameLst>
                                      </p:cBhvr>
                                    </p:anim>
                                    <p:animScale>
                                      <p:cBhvr>
                                        <p:cTn id="25" dur="200" decel="100000" autoRev="1" fill="hold">
                                          <p:stCondLst>
                                            <p:cond delay="600"/>
                                          </p:stCondLst>
                                        </p:cTn>
                                        <p:tgtEl>
                                          <p:spTgt spid="41987">
                                            <p:txEl>
                                              <p:pRg st="3" end="3"/>
                                            </p:txEl>
                                          </p:spTgt>
                                        </p:tgtEl>
                                      </p:cBhvr>
                                      <p:from x="100000" y="100000"/>
                                      <p:to x="80000" y="100000"/>
                                    </p:animScale>
                                    <p:anim by="(#ppt_h/3+#ppt_w*0.1)" calcmode="lin" valueType="num">
                                      <p:cBhvr additive="sum">
                                        <p:cTn id="26" dur="200" decel="100000" autoRev="1" fill="hold">
                                          <p:stCondLst>
                                            <p:cond delay="600"/>
                                          </p:stCondLst>
                                        </p:cTn>
                                        <p:tgtEl>
                                          <p:spTgt spid="41987">
                                            <p:txEl>
                                              <p:pRg st="3" end="3"/>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nodeType="clickEffect">
                                  <p:stCondLst>
                                    <p:cond delay="0"/>
                                  </p:stCondLst>
                                  <p:childTnLst>
                                    <p:set>
                                      <p:cBhvr>
                                        <p:cTn id="30" dur="1" fill="hold">
                                          <p:stCondLst>
                                            <p:cond delay="0"/>
                                          </p:stCondLst>
                                        </p:cTn>
                                        <p:tgtEl>
                                          <p:spTgt spid="41987">
                                            <p:txEl>
                                              <p:pRg st="4" end="4"/>
                                            </p:txEl>
                                          </p:spTgt>
                                        </p:tgtEl>
                                        <p:attrNameLst>
                                          <p:attrName>style.visibility</p:attrName>
                                        </p:attrNameLst>
                                      </p:cBhvr>
                                      <p:to>
                                        <p:strVal val="visible"/>
                                      </p:to>
                                    </p:set>
                                    <p:anim calcmode="lin" valueType="num">
                                      <p:cBhvr>
                                        <p:cTn id="31" dur="500" decel="50000" fill="hold">
                                          <p:stCondLst>
                                            <p:cond delay="0"/>
                                          </p:stCondLst>
                                        </p:cTn>
                                        <p:tgtEl>
                                          <p:spTgt spid="41987">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1987">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1987">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41987">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1987">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1987">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1987">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1987">
                                            <p:txEl>
                                              <p:pRg st="4" end="4"/>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ntr" presetSubtype="0" fill="hold" nodeType="clickEffect">
                                  <p:stCondLst>
                                    <p:cond delay="0"/>
                                  </p:stCondLst>
                                  <p:childTnLst>
                                    <p:set>
                                      <p:cBhvr>
                                        <p:cTn id="42" dur="1" fill="hold">
                                          <p:stCondLst>
                                            <p:cond delay="0"/>
                                          </p:stCondLst>
                                        </p:cTn>
                                        <p:tgtEl>
                                          <p:spTgt spid="41987">
                                            <p:txEl>
                                              <p:pRg st="5" end="5"/>
                                            </p:txEl>
                                          </p:spTgt>
                                        </p:tgtEl>
                                        <p:attrNameLst>
                                          <p:attrName>style.visibility</p:attrName>
                                        </p:attrNameLst>
                                      </p:cBhvr>
                                      <p:to>
                                        <p:strVal val="visible"/>
                                      </p:to>
                                    </p:set>
                                    <p:anim calcmode="lin" valueType="num">
                                      <p:cBhvr>
                                        <p:cTn id="43" dur="500" decel="50000" fill="hold">
                                          <p:stCondLst>
                                            <p:cond delay="0"/>
                                          </p:stCondLst>
                                        </p:cTn>
                                        <p:tgtEl>
                                          <p:spTgt spid="41987">
                                            <p:txEl>
                                              <p:pRg st="5" end="5"/>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41987">
                                            <p:txEl>
                                              <p:pRg st="5" end="5"/>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41987">
                                            <p:txEl>
                                              <p:pRg st="5" end="5"/>
                                            </p:txEl>
                                          </p:spTgt>
                                        </p:tgtEl>
                                        <p:attrNameLst>
                                          <p:attrName>ppt_w</p:attrName>
                                        </p:attrNameLst>
                                      </p:cBhvr>
                                      <p:tavLst>
                                        <p:tav tm="0">
                                          <p:val>
                                            <p:strVal val="#ppt_w*.05"/>
                                          </p:val>
                                        </p:tav>
                                        <p:tav tm="100000">
                                          <p:val>
                                            <p:strVal val="#ppt_w"/>
                                          </p:val>
                                        </p:tav>
                                      </p:tavLst>
                                    </p:anim>
                                    <p:anim calcmode="lin" valueType="num">
                                      <p:cBhvr>
                                        <p:cTn id="46" dur="1000" fill="hold"/>
                                        <p:tgtEl>
                                          <p:spTgt spid="41987">
                                            <p:txEl>
                                              <p:pRg st="5" end="5"/>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41987">
                                            <p:txEl>
                                              <p:pRg st="5" end="5"/>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41987">
                                            <p:txEl>
                                              <p:pRg st="5" end="5"/>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41987">
                                            <p:txEl>
                                              <p:pRg st="5" end="5"/>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41987">
                                            <p:txEl>
                                              <p:pRg st="5" end="5"/>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5" presetClass="entr" presetSubtype="0" fill="hold" nodeType="clickEffect">
                                  <p:stCondLst>
                                    <p:cond delay="0"/>
                                  </p:stCondLst>
                                  <p:childTnLst>
                                    <p:set>
                                      <p:cBhvr>
                                        <p:cTn id="54" dur="1" fill="hold">
                                          <p:stCondLst>
                                            <p:cond delay="0"/>
                                          </p:stCondLst>
                                        </p:cTn>
                                        <p:tgtEl>
                                          <p:spTgt spid="41987">
                                            <p:txEl>
                                              <p:pRg st="6" end="6"/>
                                            </p:txEl>
                                          </p:spTgt>
                                        </p:tgtEl>
                                        <p:attrNameLst>
                                          <p:attrName>style.visibility</p:attrName>
                                        </p:attrNameLst>
                                      </p:cBhvr>
                                      <p:to>
                                        <p:strVal val="visible"/>
                                      </p:to>
                                    </p:set>
                                    <p:anim calcmode="lin" valueType="num">
                                      <p:cBhvr>
                                        <p:cTn id="55" dur="500" decel="50000" fill="hold">
                                          <p:stCondLst>
                                            <p:cond delay="0"/>
                                          </p:stCondLst>
                                        </p:cTn>
                                        <p:tgtEl>
                                          <p:spTgt spid="41987">
                                            <p:txEl>
                                              <p:pRg st="6" end="6"/>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41987">
                                            <p:txEl>
                                              <p:pRg st="6" end="6"/>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41987">
                                            <p:txEl>
                                              <p:pRg st="6" end="6"/>
                                            </p:txEl>
                                          </p:spTgt>
                                        </p:tgtEl>
                                        <p:attrNameLst>
                                          <p:attrName>ppt_w</p:attrName>
                                        </p:attrNameLst>
                                      </p:cBhvr>
                                      <p:tavLst>
                                        <p:tav tm="0">
                                          <p:val>
                                            <p:strVal val="#ppt_w*.05"/>
                                          </p:val>
                                        </p:tav>
                                        <p:tav tm="100000">
                                          <p:val>
                                            <p:strVal val="#ppt_w"/>
                                          </p:val>
                                        </p:tav>
                                      </p:tavLst>
                                    </p:anim>
                                    <p:anim calcmode="lin" valueType="num">
                                      <p:cBhvr>
                                        <p:cTn id="58" dur="1000" fill="hold"/>
                                        <p:tgtEl>
                                          <p:spTgt spid="41987">
                                            <p:txEl>
                                              <p:pRg st="6" end="6"/>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41987">
                                            <p:txEl>
                                              <p:pRg st="6" end="6"/>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41987">
                                            <p:txEl>
                                              <p:pRg st="6" end="6"/>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41987">
                                            <p:txEl>
                                              <p:pRg st="6" end="6"/>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41987">
                                            <p:txEl>
                                              <p:pRg st="6" end="6"/>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5" presetClass="entr" presetSubtype="0" fill="hold" nodeType="clickEffect">
                                  <p:stCondLst>
                                    <p:cond delay="0"/>
                                  </p:stCondLst>
                                  <p:childTnLst>
                                    <p:set>
                                      <p:cBhvr>
                                        <p:cTn id="66" dur="1" fill="hold">
                                          <p:stCondLst>
                                            <p:cond delay="0"/>
                                          </p:stCondLst>
                                        </p:cTn>
                                        <p:tgtEl>
                                          <p:spTgt spid="41987">
                                            <p:txEl>
                                              <p:pRg st="7" end="7"/>
                                            </p:txEl>
                                          </p:spTgt>
                                        </p:tgtEl>
                                        <p:attrNameLst>
                                          <p:attrName>style.visibility</p:attrName>
                                        </p:attrNameLst>
                                      </p:cBhvr>
                                      <p:to>
                                        <p:strVal val="visible"/>
                                      </p:to>
                                    </p:set>
                                    <p:anim calcmode="lin" valueType="num">
                                      <p:cBhvr>
                                        <p:cTn id="67" dur="1000" fill="hold"/>
                                        <p:tgtEl>
                                          <p:spTgt spid="41987">
                                            <p:txEl>
                                              <p:pRg st="7" end="7"/>
                                            </p:txEl>
                                          </p:spTgt>
                                        </p:tgtEl>
                                        <p:attrNameLst>
                                          <p:attrName>ppt_w</p:attrName>
                                        </p:attrNameLst>
                                      </p:cBhvr>
                                      <p:tavLst>
                                        <p:tav tm="0">
                                          <p:val>
                                            <p:fltVal val="0"/>
                                          </p:val>
                                        </p:tav>
                                        <p:tav tm="100000">
                                          <p:val>
                                            <p:strVal val="#ppt_w"/>
                                          </p:val>
                                        </p:tav>
                                      </p:tavLst>
                                    </p:anim>
                                    <p:anim calcmode="lin" valueType="num">
                                      <p:cBhvr>
                                        <p:cTn id="68" dur="1000" fill="hold"/>
                                        <p:tgtEl>
                                          <p:spTgt spid="41987">
                                            <p:txEl>
                                              <p:pRg st="7" end="7"/>
                                            </p:txEl>
                                          </p:spTgt>
                                        </p:tgtEl>
                                        <p:attrNameLst>
                                          <p:attrName>ppt_h</p:attrName>
                                        </p:attrNameLst>
                                      </p:cBhvr>
                                      <p:tavLst>
                                        <p:tav tm="0">
                                          <p:val>
                                            <p:fltVal val="0"/>
                                          </p:val>
                                        </p:tav>
                                        <p:tav tm="100000">
                                          <p:val>
                                            <p:strVal val="#ppt_h"/>
                                          </p:val>
                                        </p:tav>
                                      </p:tavLst>
                                    </p:anim>
                                    <p:anim calcmode="lin" valueType="num">
                                      <p:cBhvr>
                                        <p:cTn id="69" dur="1000" fill="hold"/>
                                        <p:tgtEl>
                                          <p:spTgt spid="41987">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41987">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15" presetClass="entr" presetSubtype="0" fill="hold" nodeType="clickEffect">
                                  <p:stCondLst>
                                    <p:cond delay="0"/>
                                  </p:stCondLst>
                                  <p:childTnLst>
                                    <p:set>
                                      <p:cBhvr>
                                        <p:cTn id="74" dur="1" fill="hold">
                                          <p:stCondLst>
                                            <p:cond delay="0"/>
                                          </p:stCondLst>
                                        </p:cTn>
                                        <p:tgtEl>
                                          <p:spTgt spid="41987">
                                            <p:txEl>
                                              <p:pRg st="8" end="8"/>
                                            </p:txEl>
                                          </p:spTgt>
                                        </p:tgtEl>
                                        <p:attrNameLst>
                                          <p:attrName>style.visibility</p:attrName>
                                        </p:attrNameLst>
                                      </p:cBhvr>
                                      <p:to>
                                        <p:strVal val="visible"/>
                                      </p:to>
                                    </p:set>
                                    <p:anim calcmode="lin" valueType="num">
                                      <p:cBhvr>
                                        <p:cTn id="75" dur="1000" fill="hold"/>
                                        <p:tgtEl>
                                          <p:spTgt spid="41987">
                                            <p:txEl>
                                              <p:pRg st="8" end="8"/>
                                            </p:txEl>
                                          </p:spTgt>
                                        </p:tgtEl>
                                        <p:attrNameLst>
                                          <p:attrName>ppt_w</p:attrName>
                                        </p:attrNameLst>
                                      </p:cBhvr>
                                      <p:tavLst>
                                        <p:tav tm="0">
                                          <p:val>
                                            <p:fltVal val="0"/>
                                          </p:val>
                                        </p:tav>
                                        <p:tav tm="100000">
                                          <p:val>
                                            <p:strVal val="#ppt_w"/>
                                          </p:val>
                                        </p:tav>
                                      </p:tavLst>
                                    </p:anim>
                                    <p:anim calcmode="lin" valueType="num">
                                      <p:cBhvr>
                                        <p:cTn id="76" dur="1000" fill="hold"/>
                                        <p:tgtEl>
                                          <p:spTgt spid="41987">
                                            <p:txEl>
                                              <p:pRg st="8" end="8"/>
                                            </p:txEl>
                                          </p:spTgt>
                                        </p:tgtEl>
                                        <p:attrNameLst>
                                          <p:attrName>ppt_h</p:attrName>
                                        </p:attrNameLst>
                                      </p:cBhvr>
                                      <p:tavLst>
                                        <p:tav tm="0">
                                          <p:val>
                                            <p:fltVal val="0"/>
                                          </p:val>
                                        </p:tav>
                                        <p:tav tm="100000">
                                          <p:val>
                                            <p:strVal val="#ppt_h"/>
                                          </p:val>
                                        </p:tav>
                                      </p:tavLst>
                                    </p:anim>
                                    <p:anim calcmode="lin" valueType="num">
                                      <p:cBhvr>
                                        <p:cTn id="77" dur="1000" fill="hold"/>
                                        <p:tgtEl>
                                          <p:spTgt spid="41987">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78" dur="1000" fill="hold"/>
                                        <p:tgtEl>
                                          <p:spTgt spid="41987">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15" presetClass="entr" presetSubtype="0" fill="hold" nodeType="clickEffect">
                                  <p:stCondLst>
                                    <p:cond delay="0"/>
                                  </p:stCondLst>
                                  <p:childTnLst>
                                    <p:set>
                                      <p:cBhvr>
                                        <p:cTn id="82" dur="1" fill="hold">
                                          <p:stCondLst>
                                            <p:cond delay="0"/>
                                          </p:stCondLst>
                                        </p:cTn>
                                        <p:tgtEl>
                                          <p:spTgt spid="41987">
                                            <p:txEl>
                                              <p:pRg st="9" end="9"/>
                                            </p:txEl>
                                          </p:spTgt>
                                        </p:tgtEl>
                                        <p:attrNameLst>
                                          <p:attrName>style.visibility</p:attrName>
                                        </p:attrNameLst>
                                      </p:cBhvr>
                                      <p:to>
                                        <p:strVal val="visible"/>
                                      </p:to>
                                    </p:set>
                                    <p:anim calcmode="lin" valueType="num">
                                      <p:cBhvr>
                                        <p:cTn id="83" dur="1000" fill="hold"/>
                                        <p:tgtEl>
                                          <p:spTgt spid="41987">
                                            <p:txEl>
                                              <p:pRg st="9" end="9"/>
                                            </p:txEl>
                                          </p:spTgt>
                                        </p:tgtEl>
                                        <p:attrNameLst>
                                          <p:attrName>ppt_w</p:attrName>
                                        </p:attrNameLst>
                                      </p:cBhvr>
                                      <p:tavLst>
                                        <p:tav tm="0">
                                          <p:val>
                                            <p:fltVal val="0"/>
                                          </p:val>
                                        </p:tav>
                                        <p:tav tm="100000">
                                          <p:val>
                                            <p:strVal val="#ppt_w"/>
                                          </p:val>
                                        </p:tav>
                                      </p:tavLst>
                                    </p:anim>
                                    <p:anim calcmode="lin" valueType="num">
                                      <p:cBhvr>
                                        <p:cTn id="84" dur="1000" fill="hold"/>
                                        <p:tgtEl>
                                          <p:spTgt spid="41987">
                                            <p:txEl>
                                              <p:pRg st="9" end="9"/>
                                            </p:txEl>
                                          </p:spTgt>
                                        </p:tgtEl>
                                        <p:attrNameLst>
                                          <p:attrName>ppt_h</p:attrName>
                                        </p:attrNameLst>
                                      </p:cBhvr>
                                      <p:tavLst>
                                        <p:tav tm="0">
                                          <p:val>
                                            <p:fltVal val="0"/>
                                          </p:val>
                                        </p:tav>
                                        <p:tav tm="100000">
                                          <p:val>
                                            <p:strVal val="#ppt_h"/>
                                          </p:val>
                                        </p:tav>
                                      </p:tavLst>
                                    </p:anim>
                                    <p:anim calcmode="lin" valueType="num">
                                      <p:cBhvr>
                                        <p:cTn id="85" dur="1000" fill="hold"/>
                                        <p:tgtEl>
                                          <p:spTgt spid="41987">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86" dur="1000" fill="hold"/>
                                        <p:tgtEl>
                                          <p:spTgt spid="41987">
                                            <p:txEl>
                                              <p:pRg st="9" end="9"/>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81000"/>
            <a:ext cx="7772400" cy="609600"/>
          </a:xfrm>
        </p:spPr>
        <p:txBody>
          <a:bodyPr/>
          <a:lstStyle/>
          <a:p>
            <a:r>
              <a:rPr lang="en-US" altLang="en-US" sz="3600"/>
              <a:t>OBJECTIVES</a:t>
            </a:r>
          </a:p>
        </p:txBody>
      </p:sp>
      <p:sp>
        <p:nvSpPr>
          <p:cNvPr id="24579" name="Rectangle 3"/>
          <p:cNvSpPr>
            <a:spLocks noGrp="1" noChangeArrowheads="1"/>
          </p:cNvSpPr>
          <p:nvPr>
            <p:ph type="body" idx="1"/>
          </p:nvPr>
        </p:nvSpPr>
        <p:spPr>
          <a:xfrm>
            <a:off x="685800" y="1066800"/>
            <a:ext cx="8001000" cy="5562600"/>
          </a:xfrm>
        </p:spPr>
        <p:txBody>
          <a:bodyPr/>
          <a:lstStyle/>
          <a:p>
            <a:pPr>
              <a:lnSpc>
                <a:spcPct val="90000"/>
              </a:lnSpc>
            </a:pPr>
            <a:r>
              <a:rPr lang="en-US" altLang="en-US" sz="2400" b="1">
                <a:solidFill>
                  <a:srgbClr val="FFFF00"/>
                </a:solidFill>
              </a:rPr>
              <a:t>Describe a wave in terms of its frequency, wavelength, speed &amp; amplitude.</a:t>
            </a:r>
          </a:p>
          <a:p>
            <a:pPr>
              <a:lnSpc>
                <a:spcPct val="90000"/>
              </a:lnSpc>
            </a:pPr>
            <a:r>
              <a:rPr lang="en-US" altLang="en-US" sz="2400" b="1">
                <a:solidFill>
                  <a:srgbClr val="FFFF00"/>
                </a:solidFill>
              </a:rPr>
              <a:t>Identify the regions of the electromagnetic spectrum.</a:t>
            </a:r>
          </a:p>
          <a:p>
            <a:pPr>
              <a:lnSpc>
                <a:spcPct val="90000"/>
              </a:lnSpc>
            </a:pPr>
            <a:r>
              <a:rPr lang="en-US" altLang="en-US" sz="2400" b="1">
                <a:solidFill>
                  <a:srgbClr val="FFFF00"/>
                </a:solidFill>
              </a:rPr>
              <a:t>Relate energy of radiation to its frequency.</a:t>
            </a:r>
          </a:p>
          <a:p>
            <a:pPr>
              <a:lnSpc>
                <a:spcPct val="90000"/>
              </a:lnSpc>
            </a:pPr>
            <a:r>
              <a:rPr lang="en-US" altLang="en-US" sz="2000"/>
              <a:t>Explain what is meant by a “quantum of energy.”</a:t>
            </a:r>
          </a:p>
          <a:p>
            <a:pPr>
              <a:lnSpc>
                <a:spcPct val="90000"/>
              </a:lnSpc>
            </a:pPr>
            <a:r>
              <a:rPr lang="en-US" altLang="en-US" sz="2000"/>
              <a:t>Distinguish between a ‘continuous’ spectrum &amp; a ‘line’ spectrum.</a:t>
            </a:r>
          </a:p>
          <a:p>
            <a:pPr>
              <a:lnSpc>
                <a:spcPct val="90000"/>
              </a:lnSpc>
            </a:pPr>
            <a:r>
              <a:rPr lang="en-US" altLang="en-US" sz="2000"/>
              <a:t>State the main idea in Bohr’s model of the hydrogen atom.</a:t>
            </a:r>
          </a:p>
          <a:p>
            <a:pPr>
              <a:lnSpc>
                <a:spcPct val="90000"/>
              </a:lnSpc>
            </a:pPr>
            <a:r>
              <a:rPr lang="en-US" altLang="en-US" sz="2000"/>
              <a:t>Describe atomic orbitals in terms of shape, size &amp; energy.</a:t>
            </a:r>
          </a:p>
          <a:p>
            <a:pPr>
              <a:lnSpc>
                <a:spcPct val="90000"/>
              </a:lnSpc>
            </a:pPr>
            <a:r>
              <a:rPr lang="en-US" altLang="en-US" sz="2000"/>
              <a:t>Determine the electron configurations of elements using the principles of orbital energy, orbital capacity &amp; electron spin.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anim calcmode="lin" valueType="num">
                                      <p:cBhvr additive="base">
                                        <p:cTn id="11"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457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 calcmode="lin" valueType="num">
                                      <p:cBhvr additive="base">
                                        <p:cTn id="15"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24579">
                                            <p:txEl>
                                              <p:pRg st="3" end="3"/>
                                            </p:txEl>
                                          </p:spTgt>
                                        </p:tgtEl>
                                        <p:attrNameLst>
                                          <p:attrName>style.visibility</p:attrName>
                                        </p:attrNameLst>
                                      </p:cBhvr>
                                      <p:to>
                                        <p:strVal val="visible"/>
                                      </p:to>
                                    </p:set>
                                    <p:anim calcmode="lin" valueType="num">
                                      <p:cBhvr additive="base">
                                        <p:cTn id="21"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4579">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4579">
                                            <p:txEl>
                                              <p:pRg st="4" end="4"/>
                                            </p:txEl>
                                          </p:spTgt>
                                        </p:tgtEl>
                                        <p:attrNameLst>
                                          <p:attrName>style.visibility</p:attrName>
                                        </p:attrNameLst>
                                      </p:cBhvr>
                                      <p:to>
                                        <p:strVal val="visible"/>
                                      </p:to>
                                    </p:set>
                                    <p:anim calcmode="lin" valueType="num">
                                      <p:cBhvr additive="base">
                                        <p:cTn id="25"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4579">
                                            <p:txEl>
                                              <p:pRg st="5" end="5"/>
                                            </p:txEl>
                                          </p:spTgt>
                                        </p:tgtEl>
                                        <p:attrNameLst>
                                          <p:attrName>style.visibility</p:attrName>
                                        </p:attrNameLst>
                                      </p:cBhvr>
                                      <p:to>
                                        <p:strVal val="visible"/>
                                      </p:to>
                                    </p:set>
                                    <p:anim calcmode="lin" valueType="num">
                                      <p:cBhvr additive="base">
                                        <p:cTn id="29"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4579">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4579">
                                            <p:txEl>
                                              <p:pRg st="6" end="6"/>
                                            </p:txEl>
                                          </p:spTgt>
                                        </p:tgtEl>
                                        <p:attrNameLst>
                                          <p:attrName>style.visibility</p:attrName>
                                        </p:attrNameLst>
                                      </p:cBhvr>
                                      <p:to>
                                        <p:strVal val="visible"/>
                                      </p:to>
                                    </p:set>
                                    <p:anim calcmode="lin" valueType="num">
                                      <p:cBhvr additive="base">
                                        <p:cTn id="33" dur="500" fill="hold"/>
                                        <p:tgtEl>
                                          <p:spTgt spid="24579">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4579">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4579">
                                            <p:txEl>
                                              <p:pRg st="7" end="7"/>
                                            </p:txEl>
                                          </p:spTgt>
                                        </p:tgtEl>
                                        <p:attrNameLst>
                                          <p:attrName>style.visibility</p:attrName>
                                        </p:attrNameLst>
                                      </p:cBhvr>
                                      <p:to>
                                        <p:strVal val="visible"/>
                                      </p:to>
                                    </p:set>
                                    <p:anim calcmode="lin" valueType="num">
                                      <p:cBhvr additive="base">
                                        <p:cTn id="37" dur="500" fill="hold"/>
                                        <p:tgtEl>
                                          <p:spTgt spid="24579">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57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sz="3600"/>
              <a:t>Bohr Model </a:t>
            </a:r>
            <a:r>
              <a:rPr lang="en-US" altLang="en-US" sz="3600" i="1"/>
              <a:t>vs.</a:t>
            </a:r>
            <a:r>
              <a:rPr lang="en-US" altLang="en-US" sz="3600"/>
              <a:t> Quantum Mechanical (Q-M) Model</a:t>
            </a:r>
          </a:p>
        </p:txBody>
      </p:sp>
      <p:pic>
        <p:nvPicPr>
          <p:cNvPr id="46083" name="Picture 3" descr="image" title="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133600"/>
            <a:ext cx="2743200" cy="2619375"/>
          </a:xfrm>
          <a:prstGeom prst="rect">
            <a:avLst/>
          </a:prstGeom>
          <a:noFill/>
          <a:extLst>
            <a:ext uri="{909E8E84-426E-40DD-AFC4-6F175D3DCCD1}">
              <a14:hiddenFill xmlns:a14="http://schemas.microsoft.com/office/drawing/2010/main">
                <a:solidFill>
                  <a:srgbClr val="FFFFFF"/>
                </a:solidFill>
              </a14:hiddenFill>
            </a:ext>
          </a:extLst>
        </p:spPr>
      </p:pic>
      <p:sp>
        <p:nvSpPr>
          <p:cNvPr id="46087" name="Text Box 7"/>
          <p:cNvSpPr txBox="1">
            <a:spLocks noChangeArrowheads="1"/>
          </p:cNvSpPr>
          <p:nvPr/>
        </p:nvSpPr>
        <p:spPr bwMode="auto">
          <a:xfrm>
            <a:off x="228600" y="5029200"/>
            <a:ext cx="38195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solidFill>
                  <a:srgbClr val="FFFF00"/>
                </a:solidFill>
                <a:latin typeface="Verdana" panose="020B0604030504040204" pitchFamily="34" charset="0"/>
              </a:rPr>
              <a:t>Bohr:</a:t>
            </a:r>
            <a:r>
              <a:rPr lang="en-US" altLang="en-US" sz="1800" b="1">
                <a:latin typeface="Verdana" panose="020B0604030504040204" pitchFamily="34" charset="0"/>
              </a:rPr>
              <a:t>  nuclear atom, but</a:t>
            </a:r>
          </a:p>
          <a:p>
            <a:r>
              <a:rPr lang="en-US" altLang="en-US" sz="1800" b="1">
                <a:latin typeface="Verdana" panose="020B0604030504040204" pitchFamily="34" charset="0"/>
              </a:rPr>
              <a:t>electrons are in fixed </a:t>
            </a:r>
            <a:r>
              <a:rPr lang="en-US" altLang="en-US" sz="1800" b="1">
                <a:solidFill>
                  <a:srgbClr val="FFFF00"/>
                </a:solidFill>
                <a:latin typeface="Verdana" panose="020B0604030504040204" pitchFamily="34" charset="0"/>
              </a:rPr>
              <a:t>orbits</a:t>
            </a:r>
            <a:r>
              <a:rPr lang="en-US" altLang="en-US" sz="1800" b="1">
                <a:latin typeface="Verdana" panose="020B0604030504040204" pitchFamily="34" charset="0"/>
              </a:rPr>
              <a:t>.</a:t>
            </a:r>
          </a:p>
        </p:txBody>
      </p:sp>
      <p:sp>
        <p:nvSpPr>
          <p:cNvPr id="46088" name="Text Box 8"/>
          <p:cNvSpPr txBox="1">
            <a:spLocks noChangeArrowheads="1"/>
          </p:cNvSpPr>
          <p:nvPr/>
        </p:nvSpPr>
        <p:spPr bwMode="auto">
          <a:xfrm>
            <a:off x="4419600" y="5105400"/>
            <a:ext cx="45021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solidFill>
                  <a:schemeClr val="accent2"/>
                </a:solidFill>
                <a:latin typeface="Verdana" panose="020B0604030504040204" pitchFamily="34" charset="0"/>
              </a:rPr>
              <a:t>Q-M:</a:t>
            </a:r>
            <a:r>
              <a:rPr lang="en-US" altLang="en-US" sz="1800" b="1">
                <a:latin typeface="Verdana" panose="020B0604030504040204" pitchFamily="34" charset="0"/>
              </a:rPr>
              <a:t>  nuclear atom, but electrons</a:t>
            </a:r>
          </a:p>
          <a:p>
            <a:r>
              <a:rPr lang="en-US" altLang="en-US" sz="1800" b="1">
                <a:latin typeface="Verdana" panose="020B0604030504040204" pitchFamily="34" charset="0"/>
              </a:rPr>
              <a:t>are in </a:t>
            </a:r>
            <a:r>
              <a:rPr lang="en-US" altLang="en-US" sz="1800" b="1">
                <a:solidFill>
                  <a:schemeClr val="accent2"/>
                </a:solidFill>
                <a:latin typeface="Verdana" panose="020B0604030504040204" pitchFamily="34" charset="0"/>
              </a:rPr>
              <a:t>orbitals</a:t>
            </a:r>
            <a:r>
              <a:rPr lang="en-US" altLang="en-US" sz="1800" b="1">
                <a:latin typeface="Verdana" panose="020B0604030504040204" pitchFamily="34" charset="0"/>
              </a:rPr>
              <a:t>, which describe</a:t>
            </a:r>
          </a:p>
          <a:p>
            <a:r>
              <a:rPr lang="en-US" altLang="en-US" sz="1800" b="1">
                <a:latin typeface="Verdana" panose="020B0604030504040204" pitchFamily="34" charset="0"/>
              </a:rPr>
              <a:t>the </a:t>
            </a:r>
            <a:r>
              <a:rPr lang="en-US" altLang="en-US" sz="1800" b="1">
                <a:solidFill>
                  <a:schemeClr val="accent2"/>
                </a:solidFill>
                <a:latin typeface="Verdana" panose="020B0604030504040204" pitchFamily="34" charset="0"/>
              </a:rPr>
              <a:t>probability</a:t>
            </a:r>
            <a:r>
              <a:rPr lang="en-US" altLang="en-US" sz="1800" b="1">
                <a:latin typeface="Verdana" panose="020B0604030504040204" pitchFamily="34" charset="0"/>
              </a:rPr>
              <a:t> of finding</a:t>
            </a:r>
          </a:p>
          <a:p>
            <a:r>
              <a:rPr lang="en-US" altLang="en-US" sz="1800" b="1">
                <a:latin typeface="Verdana" panose="020B0604030504040204" pitchFamily="34" charset="0"/>
              </a:rPr>
              <a:t>an electron in that space.</a:t>
            </a:r>
          </a:p>
        </p:txBody>
      </p:sp>
      <p:sp>
        <p:nvSpPr>
          <p:cNvPr id="46091" name="AutoShape 11" descr="image" title="image"/>
          <p:cNvSpPr>
            <a:spLocks noChangeArrowheads="1"/>
          </p:cNvSpPr>
          <p:nvPr/>
        </p:nvSpPr>
        <p:spPr bwMode="auto">
          <a:xfrm>
            <a:off x="5334000" y="2438400"/>
            <a:ext cx="2209800" cy="2209800"/>
          </a:xfrm>
          <a:custGeom>
            <a:avLst/>
            <a:gdLst>
              <a:gd name="G0" fmla="+- 9217 0 0"/>
              <a:gd name="G1" fmla="+- 21600 0 9217"/>
              <a:gd name="G2" fmla="+- 21600 0 921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217" y="10800"/>
                </a:moveTo>
                <a:cubicBezTo>
                  <a:pt x="9217" y="11674"/>
                  <a:pt x="9926" y="12383"/>
                  <a:pt x="10800" y="12383"/>
                </a:cubicBezTo>
                <a:cubicBezTo>
                  <a:pt x="11674" y="12383"/>
                  <a:pt x="12383" y="11674"/>
                  <a:pt x="12383" y="10800"/>
                </a:cubicBezTo>
                <a:cubicBezTo>
                  <a:pt x="12383" y="9926"/>
                  <a:pt x="11674" y="9217"/>
                  <a:pt x="10800" y="9217"/>
                </a:cubicBezTo>
                <a:cubicBezTo>
                  <a:pt x="9926" y="9217"/>
                  <a:pt x="9217" y="9926"/>
                  <a:pt x="9217" y="10800"/>
                </a:cubicBezTo>
                <a:close/>
              </a:path>
            </a:pathLst>
          </a:cu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2" name="AutoShape 12"/>
          <p:cNvSpPr>
            <a:spLocks noChangeArrowheads="1"/>
          </p:cNvSpPr>
          <p:nvPr/>
        </p:nvSpPr>
        <p:spPr bwMode="auto">
          <a:xfrm>
            <a:off x="6324600" y="3429000"/>
            <a:ext cx="228600" cy="228600"/>
          </a:xfrm>
          <a:custGeom>
            <a:avLst/>
            <a:gdLst>
              <a:gd name="G0" fmla="+- 9519 0 0"/>
              <a:gd name="G1" fmla="+- 21600 0 9519"/>
              <a:gd name="G2" fmla="+- 21600 0 9519"/>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519" y="10800"/>
                </a:moveTo>
                <a:cubicBezTo>
                  <a:pt x="9519" y="11507"/>
                  <a:pt x="10093" y="12081"/>
                  <a:pt x="10800" y="12081"/>
                </a:cubicBezTo>
                <a:cubicBezTo>
                  <a:pt x="11507" y="12081"/>
                  <a:pt x="12081" y="11507"/>
                  <a:pt x="12081" y="10800"/>
                </a:cubicBezTo>
                <a:cubicBezTo>
                  <a:pt x="12081" y="10093"/>
                  <a:pt x="11507" y="9519"/>
                  <a:pt x="10800" y="9519"/>
                </a:cubicBezTo>
                <a:cubicBezTo>
                  <a:pt x="10093" y="9519"/>
                  <a:pt x="9519" y="10093"/>
                  <a:pt x="9519" y="10800"/>
                </a:cubicBezTo>
                <a:close/>
              </a:path>
            </a:pathLst>
          </a:cu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3" name="Text Box 13"/>
          <p:cNvSpPr txBox="1">
            <a:spLocks noChangeArrowheads="1"/>
          </p:cNvSpPr>
          <p:nvPr/>
        </p:nvSpPr>
        <p:spPr bwMode="auto">
          <a:xfrm>
            <a:off x="6540500" y="2057400"/>
            <a:ext cx="26035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FFFF00"/>
                </a:solidFill>
                <a:latin typeface="Verdana" panose="020B0604030504040204" pitchFamily="34" charset="0"/>
              </a:rPr>
              <a:t>90% probability line.</a:t>
            </a:r>
          </a:p>
          <a:p>
            <a:r>
              <a:rPr lang="en-US" altLang="en-US" sz="1600" b="1">
                <a:solidFill>
                  <a:srgbClr val="FFFF00"/>
                </a:solidFill>
                <a:latin typeface="Verdana" panose="020B0604030504040204" pitchFamily="34" charset="0"/>
              </a:rPr>
              <a:t>     </a:t>
            </a:r>
            <a:r>
              <a:rPr lang="en-US" altLang="en-US" sz="1600" b="1">
                <a:solidFill>
                  <a:srgbClr val="FFFF00"/>
                </a:solidFill>
                <a:latin typeface="Verdana" panose="020B0604030504040204" pitchFamily="34" charset="0"/>
                <a:sym typeface="Wingdings" panose="05000000000000000000" pitchFamily="2" charset="2"/>
              </a:rPr>
              <a:t></a:t>
            </a:r>
            <a:endParaRPr lang="en-US" altLang="en-US" sz="1600" b="1">
              <a:solidFill>
                <a:srgbClr val="FFFF00"/>
              </a:solidFill>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46083"/>
                                        </p:tgtEl>
                                        <p:attrNameLst>
                                          <p:attrName>style.visibility</p:attrName>
                                        </p:attrNameLst>
                                      </p:cBhvr>
                                      <p:to>
                                        <p:strVal val="visible"/>
                                      </p:to>
                                    </p:set>
                                    <p:animEffect transition="in" filter="wedge">
                                      <p:cBhvr>
                                        <p:cTn id="7" dur="2000"/>
                                        <p:tgtEl>
                                          <p:spTgt spid="46083"/>
                                        </p:tgtEl>
                                      </p:cBhvr>
                                    </p:animEffect>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46087"/>
                                        </p:tgtEl>
                                        <p:attrNameLst>
                                          <p:attrName>style.visibility</p:attrName>
                                        </p:attrNameLst>
                                      </p:cBhvr>
                                      <p:to>
                                        <p:strVal val="visible"/>
                                      </p:to>
                                    </p:set>
                                    <p:animEffect transition="in" filter="fade">
                                      <p:cBhvr>
                                        <p:cTn id="12" dur="1000"/>
                                        <p:tgtEl>
                                          <p:spTgt spid="46087"/>
                                        </p:tgtEl>
                                      </p:cBhvr>
                                    </p:animEffect>
                                    <p:anim calcmode="lin" valueType="num">
                                      <p:cBhvr>
                                        <p:cTn id="13" dur="1000" fill="hold"/>
                                        <p:tgtEl>
                                          <p:spTgt spid="46087"/>
                                        </p:tgtEl>
                                        <p:attrNameLst>
                                          <p:attrName>ppt_x</p:attrName>
                                        </p:attrNameLst>
                                      </p:cBhvr>
                                      <p:tavLst>
                                        <p:tav tm="0">
                                          <p:val>
                                            <p:strVal val="#ppt_x"/>
                                          </p:val>
                                        </p:tav>
                                        <p:tav tm="100000">
                                          <p:val>
                                            <p:strVal val="#ppt_x"/>
                                          </p:val>
                                        </p:tav>
                                      </p:tavLst>
                                    </p:anim>
                                    <p:anim calcmode="lin" valueType="num">
                                      <p:cBhvr>
                                        <p:cTn id="14" dur="900" decel="100000" fill="hold"/>
                                        <p:tgtEl>
                                          <p:spTgt spid="46087"/>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46087"/>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20" presetClass="entr" presetSubtype="0" fill="hold" nodeType="clickEffect">
                                  <p:stCondLst>
                                    <p:cond delay="0"/>
                                  </p:stCondLst>
                                  <p:childTnLst>
                                    <p:set>
                                      <p:cBhvr>
                                        <p:cTn id="19" dur="1" fill="hold">
                                          <p:stCondLst>
                                            <p:cond delay="0"/>
                                          </p:stCondLst>
                                        </p:cTn>
                                        <p:tgtEl>
                                          <p:spTgt spid="46092"/>
                                        </p:tgtEl>
                                        <p:attrNameLst>
                                          <p:attrName>style.visibility</p:attrName>
                                        </p:attrNameLst>
                                      </p:cBhvr>
                                      <p:to>
                                        <p:strVal val="visible"/>
                                      </p:to>
                                    </p:set>
                                    <p:animEffect transition="in" filter="wedge">
                                      <p:cBhvr>
                                        <p:cTn id="20" dur="2000"/>
                                        <p:tgtEl>
                                          <p:spTgt spid="46092"/>
                                        </p:tgtEl>
                                      </p:cBhvr>
                                    </p:animEffect>
                                  </p:childTnLst>
                                  <p:subTnLst>
                                    <p:audio>
                                      <p:cMediaNode>
                                        <p:cTn display="0" masterRel="sameClick">
                                          <p:stCondLst>
                                            <p:cond evt="begin" delay="0">
                                              <p:tn val="18"/>
                                            </p:cond>
                                          </p:stCondLst>
                                          <p:endCondLst>
                                            <p:cond evt="onStopAudio" delay="0">
                                              <p:tgtEl>
                                                <p:sldTgt/>
                                              </p:tgtEl>
                                            </p:cond>
                                          </p:endCondLst>
                                        </p:cTn>
                                        <p:tgtEl>
                                          <p:sndTgt r:embed="rId2" name="push.wav"/>
                                        </p:tgtEl>
                                      </p:cMediaNode>
                                    </p:audio>
                                  </p:subTnLst>
                                </p:cTn>
                              </p:par>
                              <p:par>
                                <p:cTn id="21" presetID="20" presetClass="entr" presetSubtype="0" fill="hold" nodeType="withEffect">
                                  <p:stCondLst>
                                    <p:cond delay="0"/>
                                  </p:stCondLst>
                                  <p:childTnLst>
                                    <p:set>
                                      <p:cBhvr>
                                        <p:cTn id="22" dur="1" fill="hold">
                                          <p:stCondLst>
                                            <p:cond delay="0"/>
                                          </p:stCondLst>
                                        </p:cTn>
                                        <p:tgtEl>
                                          <p:spTgt spid="46091"/>
                                        </p:tgtEl>
                                        <p:attrNameLst>
                                          <p:attrName>style.visibility</p:attrName>
                                        </p:attrNameLst>
                                      </p:cBhvr>
                                      <p:to>
                                        <p:strVal val="visible"/>
                                      </p:to>
                                    </p:set>
                                    <p:animEffect transition="in" filter="wedge">
                                      <p:cBhvr>
                                        <p:cTn id="23" dur="2000"/>
                                        <p:tgtEl>
                                          <p:spTgt spid="46091"/>
                                        </p:tgtEl>
                                      </p:cBhvr>
                                    </p:animEffect>
                                  </p:childTnLst>
                                  <p:subTnLst>
                                    <p:audio>
                                      <p:cMediaNode>
                                        <p:cTn display="0" masterRel="sameClick">
                                          <p:stCondLst>
                                            <p:cond evt="begin" delay="0">
                                              <p:tn val="21"/>
                                            </p:cond>
                                          </p:stCondLst>
                                          <p:endCondLst>
                                            <p:cond evt="onStopAudio" delay="0">
                                              <p:tgtEl>
                                                <p:sldTgt/>
                                              </p:tgtEl>
                                            </p:cond>
                                          </p:endCondLst>
                                        </p:cTn>
                                        <p:tgtEl>
                                          <p:sndTgt r:embed="rId2" name="push.wav"/>
                                        </p:tgtEl>
                                      </p:cMediaNode>
                                    </p:audio>
                                  </p:subTnLst>
                                </p:cTn>
                              </p:par>
                            </p:childTnLst>
                          </p:cTn>
                        </p:par>
                      </p:childTnLst>
                    </p:cTn>
                  </p:par>
                  <p:par>
                    <p:cTn id="24" fill="hold" nodeType="clickPar">
                      <p:stCondLst>
                        <p:cond delay="indefinite"/>
                      </p:stCondLst>
                      <p:childTnLst>
                        <p:par>
                          <p:cTn id="25" fill="hold" nodeType="withGroup">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46088"/>
                                        </p:tgtEl>
                                        <p:attrNameLst>
                                          <p:attrName>style.visibility</p:attrName>
                                        </p:attrNameLst>
                                      </p:cBhvr>
                                      <p:to>
                                        <p:strVal val="visible"/>
                                      </p:to>
                                    </p:set>
                                    <p:animEffect transition="in" filter="fade">
                                      <p:cBhvr>
                                        <p:cTn id="28" dur="1000"/>
                                        <p:tgtEl>
                                          <p:spTgt spid="46088"/>
                                        </p:tgtEl>
                                      </p:cBhvr>
                                    </p:animEffect>
                                    <p:anim calcmode="lin" valueType="num">
                                      <p:cBhvr>
                                        <p:cTn id="29" dur="1000" fill="hold"/>
                                        <p:tgtEl>
                                          <p:spTgt spid="46088"/>
                                        </p:tgtEl>
                                        <p:attrNameLst>
                                          <p:attrName>ppt_x</p:attrName>
                                        </p:attrNameLst>
                                      </p:cBhvr>
                                      <p:tavLst>
                                        <p:tav tm="0">
                                          <p:val>
                                            <p:strVal val="#ppt_x"/>
                                          </p:val>
                                        </p:tav>
                                        <p:tav tm="100000">
                                          <p:val>
                                            <p:strVal val="#ppt_x"/>
                                          </p:val>
                                        </p:tav>
                                      </p:tavLst>
                                    </p:anim>
                                    <p:anim calcmode="lin" valueType="num">
                                      <p:cBhvr>
                                        <p:cTn id="30" dur="900" decel="100000" fill="hold"/>
                                        <p:tgtEl>
                                          <p:spTgt spid="4608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46088"/>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camera.wav"/>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46093"/>
                                        </p:tgtEl>
                                        <p:attrNameLst>
                                          <p:attrName>style.visibility</p:attrName>
                                        </p:attrNameLst>
                                      </p:cBhvr>
                                      <p:to>
                                        <p:strVal val="visible"/>
                                      </p:to>
                                    </p:set>
                                    <p:anim calcmode="lin" valueType="num">
                                      <p:cBhvr>
                                        <p:cTn id="36" dur="1000" fill="hold"/>
                                        <p:tgtEl>
                                          <p:spTgt spid="46093"/>
                                        </p:tgtEl>
                                        <p:attrNameLst>
                                          <p:attrName>ppt_w</p:attrName>
                                        </p:attrNameLst>
                                      </p:cBhvr>
                                      <p:tavLst>
                                        <p:tav tm="0">
                                          <p:val>
                                            <p:fltVal val="0"/>
                                          </p:val>
                                        </p:tav>
                                        <p:tav tm="100000">
                                          <p:val>
                                            <p:strVal val="#ppt_w"/>
                                          </p:val>
                                        </p:tav>
                                      </p:tavLst>
                                    </p:anim>
                                    <p:anim calcmode="lin" valueType="num">
                                      <p:cBhvr>
                                        <p:cTn id="37" dur="1000" fill="hold"/>
                                        <p:tgtEl>
                                          <p:spTgt spid="46093"/>
                                        </p:tgtEl>
                                        <p:attrNameLst>
                                          <p:attrName>ppt_h</p:attrName>
                                        </p:attrNameLst>
                                      </p:cBhvr>
                                      <p:tavLst>
                                        <p:tav tm="0">
                                          <p:val>
                                            <p:fltVal val="0"/>
                                          </p:val>
                                        </p:tav>
                                        <p:tav tm="100000">
                                          <p:val>
                                            <p:strVal val="#ppt_h"/>
                                          </p:val>
                                        </p:tav>
                                      </p:tavLst>
                                    </p:anim>
                                    <p:anim calcmode="lin" valueType="num">
                                      <p:cBhvr>
                                        <p:cTn id="38" dur="1000" fill="hold"/>
                                        <p:tgtEl>
                                          <p:spTgt spid="46093"/>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46093"/>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34"/>
                                            </p:cond>
                                          </p:stCondLst>
                                          <p:endCondLst>
                                            <p:cond evt="onStopAudio" delay="0">
                                              <p:tgtEl>
                                                <p:sldTgt/>
                                              </p:tgtEl>
                                            </p:cond>
                                          </p:endCondLst>
                                        </p:cTn>
                                        <p:tgtEl>
                                          <p:sndTgt r:embed="rId4"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p:bldP spid="46088" grpId="0"/>
      <p:bldP spid="4609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609600"/>
            <a:ext cx="7772400" cy="838200"/>
          </a:xfrm>
        </p:spPr>
        <p:txBody>
          <a:bodyPr/>
          <a:lstStyle/>
          <a:p>
            <a:r>
              <a:rPr lang="en-US" altLang="en-US"/>
              <a:t>Probability &amp; Orbitals</a:t>
            </a:r>
          </a:p>
        </p:txBody>
      </p:sp>
      <p:sp>
        <p:nvSpPr>
          <p:cNvPr id="43011" name="Rectangle 3"/>
          <p:cNvSpPr>
            <a:spLocks noGrp="1" noChangeArrowheads="1"/>
          </p:cNvSpPr>
          <p:nvPr>
            <p:ph type="body" idx="1"/>
          </p:nvPr>
        </p:nvSpPr>
        <p:spPr>
          <a:xfrm>
            <a:off x="685800" y="1676400"/>
            <a:ext cx="8077200" cy="4800600"/>
          </a:xfrm>
        </p:spPr>
        <p:txBody>
          <a:bodyPr/>
          <a:lstStyle/>
          <a:p>
            <a:pPr>
              <a:lnSpc>
                <a:spcPct val="80000"/>
              </a:lnSpc>
            </a:pPr>
            <a:r>
              <a:rPr lang="en-US" altLang="en-US" sz="2400"/>
              <a:t>Probability of finding an electron around a nucleus can be viewed as a “fuzzy cloud” of negative charge.</a:t>
            </a:r>
          </a:p>
          <a:p>
            <a:pPr>
              <a:lnSpc>
                <a:spcPct val="80000"/>
              </a:lnSpc>
            </a:pPr>
            <a:r>
              <a:rPr lang="en-US" altLang="en-US" sz="2400"/>
              <a:t>High electron density describes the regions of highest probability.</a:t>
            </a:r>
          </a:p>
          <a:p>
            <a:pPr>
              <a:lnSpc>
                <a:spcPct val="80000"/>
              </a:lnSpc>
            </a:pPr>
            <a:r>
              <a:rPr lang="en-US" altLang="en-US" sz="2400">
                <a:solidFill>
                  <a:srgbClr val="FFFF00"/>
                </a:solidFill>
              </a:rPr>
              <a:t>Atomic Orbital – region around the nucleus of an atom where an electron of given energy is likely to be found.</a:t>
            </a:r>
          </a:p>
          <a:p>
            <a:pPr>
              <a:lnSpc>
                <a:spcPct val="80000"/>
              </a:lnSpc>
            </a:pPr>
            <a:r>
              <a:rPr lang="en-US" altLang="en-US" sz="2400" u="sng"/>
              <a:t>Orbitals</a:t>
            </a:r>
            <a:r>
              <a:rPr lang="en-US" altLang="en-US" sz="2400"/>
              <a:t> differ from </a:t>
            </a:r>
            <a:r>
              <a:rPr lang="en-US" altLang="en-US" sz="2400" u="sng"/>
              <a:t>orbits</a:t>
            </a:r>
            <a:r>
              <a:rPr lang="en-US" altLang="en-US" sz="2400"/>
              <a:t>.</a:t>
            </a:r>
          </a:p>
          <a:p>
            <a:pPr lvl="1">
              <a:lnSpc>
                <a:spcPct val="80000"/>
              </a:lnSpc>
            </a:pPr>
            <a:r>
              <a:rPr lang="en-US" altLang="en-US" sz="2000">
                <a:solidFill>
                  <a:srgbClr val="FFFF00"/>
                </a:solidFill>
              </a:rPr>
              <a:t>Orbitals</a:t>
            </a:r>
            <a:r>
              <a:rPr lang="en-US" altLang="en-US" sz="2000"/>
              <a:t> do not tell how the electron moves.</a:t>
            </a:r>
          </a:p>
          <a:p>
            <a:pPr>
              <a:lnSpc>
                <a:spcPct val="80000"/>
              </a:lnSpc>
            </a:pPr>
            <a:r>
              <a:rPr lang="en-US" altLang="en-US" sz="2400"/>
              <a:t>Contour surfaces are used to describe orbitals.  </a:t>
            </a:r>
            <a:r>
              <a:rPr lang="en-US" altLang="en-US" sz="2000"/>
              <a:t>(See pages 141 - 142.)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2000"/>
                                        <p:tgtEl>
                                          <p:spTgt spid="43011">
                                            <p:txEl>
                                              <p:pRg st="0" end="0"/>
                                            </p:txEl>
                                          </p:spTgt>
                                        </p:tgtEl>
                                      </p:cBhvr>
                                    </p:animEffect>
                                    <p:anim calcmode="lin" valueType="num">
                                      <p:cBhvr>
                                        <p:cTn id="8" dur="2000" fill="hold"/>
                                        <p:tgtEl>
                                          <p:spTgt spid="43011">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43011">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43011">
                                            <p:txEl>
                                              <p:pRg st="0" end="0"/>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nodeType="clickEffect">
                                  <p:stCondLst>
                                    <p:cond delay="0"/>
                                  </p:stCondLst>
                                  <p:childTnLst>
                                    <p:set>
                                      <p:cBhvr>
                                        <p:cTn id="14" dur="1" fill="hold">
                                          <p:stCondLst>
                                            <p:cond delay="0"/>
                                          </p:stCondLst>
                                        </p:cTn>
                                        <p:tgtEl>
                                          <p:spTgt spid="43011">
                                            <p:txEl>
                                              <p:pRg st="1" end="1"/>
                                            </p:txEl>
                                          </p:spTgt>
                                        </p:tgtEl>
                                        <p:attrNameLst>
                                          <p:attrName>style.visibility</p:attrName>
                                        </p:attrNameLst>
                                      </p:cBhvr>
                                      <p:to>
                                        <p:strVal val="visible"/>
                                      </p:to>
                                    </p:set>
                                    <p:animEffect transition="in" filter="fade">
                                      <p:cBhvr>
                                        <p:cTn id="15" dur="2000"/>
                                        <p:tgtEl>
                                          <p:spTgt spid="43011">
                                            <p:txEl>
                                              <p:pRg st="1" end="1"/>
                                            </p:txEl>
                                          </p:spTgt>
                                        </p:tgtEl>
                                      </p:cBhvr>
                                    </p:animEffect>
                                    <p:anim calcmode="lin" valueType="num">
                                      <p:cBhvr>
                                        <p:cTn id="16" dur="2000" fill="hold"/>
                                        <p:tgtEl>
                                          <p:spTgt spid="43011">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43011">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43011">
                                            <p:txEl>
                                              <p:pRg st="1" end="1"/>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13"/>
                                            </p:cond>
                                          </p:stCondLst>
                                          <p:endCondLst>
                                            <p:cond evt="onStopAudio" delay="0">
                                              <p:tgtEl>
                                                <p:sldTgt/>
                                              </p:tgtEl>
                                            </p:cond>
                                          </p:endCondLst>
                                        </p:cTn>
                                        <p:tgtEl>
                                          <p:sndTgt r:embed="rId2" name="breeze.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43011">
                                            <p:txEl>
                                              <p:pRg st="2" end="2"/>
                                            </p:txEl>
                                          </p:spTgt>
                                        </p:tgtEl>
                                        <p:attrNameLst>
                                          <p:attrName>style.visibility</p:attrName>
                                        </p:attrNameLst>
                                      </p:cBhvr>
                                      <p:to>
                                        <p:strVal val="visible"/>
                                      </p:to>
                                    </p:set>
                                    <p:animEffect transition="in" filter="fade">
                                      <p:cBhvr>
                                        <p:cTn id="23" dur="1000"/>
                                        <p:tgtEl>
                                          <p:spTgt spid="43011">
                                            <p:txEl>
                                              <p:pRg st="2" end="2"/>
                                            </p:txEl>
                                          </p:spTgt>
                                        </p:tgtEl>
                                      </p:cBhvr>
                                    </p:animEffect>
                                    <p:anim calcmode="lin" valueType="num">
                                      <p:cBhvr>
                                        <p:cTn id="24" dur="10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3011">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3011">
                                            <p:txEl>
                                              <p:pRg st="2" end="2"/>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cashreg.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nodeType="clickEffect">
                                  <p:stCondLst>
                                    <p:cond delay="0"/>
                                  </p:stCondLst>
                                  <p:childTnLst>
                                    <p:set>
                                      <p:cBhvr>
                                        <p:cTn id="30" dur="1" fill="hold">
                                          <p:stCondLst>
                                            <p:cond delay="0"/>
                                          </p:stCondLst>
                                        </p:cTn>
                                        <p:tgtEl>
                                          <p:spTgt spid="43011">
                                            <p:txEl>
                                              <p:pRg st="3" end="3"/>
                                            </p:txEl>
                                          </p:spTgt>
                                        </p:tgtEl>
                                        <p:attrNameLst>
                                          <p:attrName>style.visibility</p:attrName>
                                        </p:attrNameLst>
                                      </p:cBhvr>
                                      <p:to>
                                        <p:strVal val="visible"/>
                                      </p:to>
                                    </p:set>
                                    <p:anim calcmode="lin" valueType="num">
                                      <p:cBhvr>
                                        <p:cTn id="31" dur="500" decel="50000" fill="hold">
                                          <p:stCondLst>
                                            <p:cond delay="0"/>
                                          </p:stCondLst>
                                        </p:cTn>
                                        <p:tgtEl>
                                          <p:spTgt spid="43011">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3011">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3011">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43011">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3011">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3011">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3011">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3011">
                                            <p:txEl>
                                              <p:pRg st="3" end="3"/>
                                            </p:txEl>
                                          </p:spTgt>
                                        </p:tgtEl>
                                      </p:cBhvr>
                                    </p:animEffect>
                                  </p:childTnLst>
                                  <p:subTnLst>
                                    <p:audio>
                                      <p:cMediaNode>
                                        <p:cTn display="0" masterRel="sameClick">
                                          <p:stCondLst>
                                            <p:cond evt="begin" delay="0">
                                              <p:tn val="29"/>
                                            </p:cond>
                                          </p:stCondLst>
                                          <p:endCondLst>
                                            <p:cond evt="onStopAudio" delay="0">
                                              <p:tgtEl>
                                                <p:sldTgt/>
                                              </p:tgtEl>
                                            </p:cond>
                                          </p:endCondLst>
                                        </p:cTn>
                                        <p:tgtEl>
                                          <p:sndTgt r:embed="rId3" name="cashreg.wav"/>
                                        </p:tgtEl>
                                      </p:cMediaNode>
                                    </p:audio>
                                  </p:subTnLst>
                                </p:cTn>
                              </p:par>
                              <p:par>
                                <p:cTn id="39" presetID="25" presetClass="entr" presetSubtype="0" fill="hold" nodeType="withEffect">
                                  <p:stCondLst>
                                    <p:cond delay="0"/>
                                  </p:stCondLst>
                                  <p:childTnLst>
                                    <p:set>
                                      <p:cBhvr>
                                        <p:cTn id="40" dur="1" fill="hold">
                                          <p:stCondLst>
                                            <p:cond delay="0"/>
                                          </p:stCondLst>
                                        </p:cTn>
                                        <p:tgtEl>
                                          <p:spTgt spid="43011">
                                            <p:txEl>
                                              <p:pRg st="4" end="4"/>
                                            </p:txEl>
                                          </p:spTgt>
                                        </p:tgtEl>
                                        <p:attrNameLst>
                                          <p:attrName>style.visibility</p:attrName>
                                        </p:attrNameLst>
                                      </p:cBhvr>
                                      <p:to>
                                        <p:strVal val="visible"/>
                                      </p:to>
                                    </p:set>
                                    <p:anim calcmode="lin" valueType="num">
                                      <p:cBhvr>
                                        <p:cTn id="41" dur="500" decel="50000" fill="hold">
                                          <p:stCondLst>
                                            <p:cond delay="0"/>
                                          </p:stCondLst>
                                        </p:cTn>
                                        <p:tgtEl>
                                          <p:spTgt spid="43011">
                                            <p:txEl>
                                              <p:pRg st="4" end="4"/>
                                            </p:txEl>
                                          </p:spTgt>
                                        </p:tgtEl>
                                        <p:attrNameLst>
                                          <p:attrName>style.rotation</p:attrName>
                                        </p:attrNameLst>
                                      </p:cBhvr>
                                      <p:tavLst>
                                        <p:tav tm="0">
                                          <p:val>
                                            <p:fltVal val="-90"/>
                                          </p:val>
                                        </p:tav>
                                        <p:tav tm="100000">
                                          <p:val>
                                            <p:fltVal val="0"/>
                                          </p:val>
                                        </p:tav>
                                      </p:tavLst>
                                    </p:anim>
                                    <p:anim calcmode="lin" valueType="num">
                                      <p:cBhvr>
                                        <p:cTn id="42" dur="500" decel="50000" fill="hold">
                                          <p:stCondLst>
                                            <p:cond delay="0"/>
                                          </p:stCondLst>
                                        </p:cTn>
                                        <p:tgtEl>
                                          <p:spTgt spid="43011">
                                            <p:txEl>
                                              <p:pRg st="4" end="4"/>
                                            </p:txEl>
                                          </p:spTgt>
                                        </p:tgtEl>
                                        <p:attrNameLst>
                                          <p:attrName>ppt_w</p:attrName>
                                        </p:attrNameLst>
                                      </p:cBhvr>
                                      <p:tavLst>
                                        <p:tav tm="0">
                                          <p:val>
                                            <p:strVal val="#ppt_w"/>
                                          </p:val>
                                        </p:tav>
                                        <p:tav tm="100000">
                                          <p:val>
                                            <p:strVal val="#ppt_w*.05"/>
                                          </p:val>
                                        </p:tav>
                                      </p:tavLst>
                                    </p:anim>
                                    <p:anim calcmode="lin" valueType="num">
                                      <p:cBhvr>
                                        <p:cTn id="43" dur="500" accel="50000" fill="hold">
                                          <p:stCondLst>
                                            <p:cond delay="500"/>
                                          </p:stCondLst>
                                        </p:cTn>
                                        <p:tgtEl>
                                          <p:spTgt spid="43011">
                                            <p:txEl>
                                              <p:pRg st="4" end="4"/>
                                            </p:txEl>
                                          </p:spTgt>
                                        </p:tgtEl>
                                        <p:attrNameLst>
                                          <p:attrName>ppt_w</p:attrName>
                                        </p:attrNameLst>
                                      </p:cBhvr>
                                      <p:tavLst>
                                        <p:tav tm="0">
                                          <p:val>
                                            <p:strVal val="#ppt_w*.05"/>
                                          </p:val>
                                        </p:tav>
                                        <p:tav tm="100000">
                                          <p:val>
                                            <p:strVal val="#ppt_w"/>
                                          </p:val>
                                        </p:tav>
                                      </p:tavLst>
                                    </p:anim>
                                    <p:anim calcmode="lin" valueType="num">
                                      <p:cBhvr>
                                        <p:cTn id="44" dur="1000" fill="hold"/>
                                        <p:tgtEl>
                                          <p:spTgt spid="43011">
                                            <p:txEl>
                                              <p:pRg st="4" end="4"/>
                                            </p:txEl>
                                          </p:spTgt>
                                        </p:tgtEl>
                                        <p:attrNameLst>
                                          <p:attrName>ppt_h</p:attrName>
                                        </p:attrNameLst>
                                      </p:cBhvr>
                                      <p:tavLst>
                                        <p:tav tm="0">
                                          <p:val>
                                            <p:strVal val="#ppt_h"/>
                                          </p:val>
                                        </p:tav>
                                        <p:tav tm="100000">
                                          <p:val>
                                            <p:strVal val="#ppt_h"/>
                                          </p:val>
                                        </p:tav>
                                      </p:tavLst>
                                    </p:anim>
                                    <p:anim calcmode="lin" valueType="num">
                                      <p:cBhvr>
                                        <p:cTn id="45" dur="500" decel="50000" fill="hold">
                                          <p:stCondLst>
                                            <p:cond delay="0"/>
                                          </p:stCondLst>
                                        </p:cTn>
                                        <p:tgtEl>
                                          <p:spTgt spid="43011">
                                            <p:txEl>
                                              <p:pRg st="4" end="4"/>
                                            </p:txEl>
                                          </p:spTgt>
                                        </p:tgtEl>
                                        <p:attrNameLst>
                                          <p:attrName>ppt_x</p:attrName>
                                        </p:attrNameLst>
                                      </p:cBhvr>
                                      <p:tavLst>
                                        <p:tav tm="0">
                                          <p:val>
                                            <p:strVal val="#ppt_x+.4"/>
                                          </p:val>
                                        </p:tav>
                                        <p:tav tm="100000">
                                          <p:val>
                                            <p:strVal val="#ppt_x"/>
                                          </p:val>
                                        </p:tav>
                                      </p:tavLst>
                                    </p:anim>
                                    <p:anim calcmode="lin" valueType="num">
                                      <p:cBhvr>
                                        <p:cTn id="46" dur="500" decel="50000" fill="hold">
                                          <p:stCondLst>
                                            <p:cond delay="0"/>
                                          </p:stCondLst>
                                        </p:cTn>
                                        <p:tgtEl>
                                          <p:spTgt spid="43011">
                                            <p:txEl>
                                              <p:pRg st="4" end="4"/>
                                            </p:txEl>
                                          </p:spTgt>
                                        </p:tgtEl>
                                        <p:attrNameLst>
                                          <p:attrName>ppt_y</p:attrName>
                                        </p:attrNameLst>
                                      </p:cBhvr>
                                      <p:tavLst>
                                        <p:tav tm="0">
                                          <p:val>
                                            <p:strVal val="#ppt_y-.2"/>
                                          </p:val>
                                        </p:tav>
                                        <p:tav tm="100000">
                                          <p:val>
                                            <p:strVal val="#ppt_y+.1"/>
                                          </p:val>
                                        </p:tav>
                                      </p:tavLst>
                                    </p:anim>
                                    <p:anim calcmode="lin" valueType="num">
                                      <p:cBhvr>
                                        <p:cTn id="47" dur="500" accel="50000" fill="hold">
                                          <p:stCondLst>
                                            <p:cond delay="500"/>
                                          </p:stCondLst>
                                        </p:cTn>
                                        <p:tgtEl>
                                          <p:spTgt spid="43011">
                                            <p:txEl>
                                              <p:pRg st="4" end="4"/>
                                            </p:txEl>
                                          </p:spTgt>
                                        </p:tgtEl>
                                        <p:attrNameLst>
                                          <p:attrName>ppt_y</p:attrName>
                                        </p:attrNameLst>
                                      </p:cBhvr>
                                      <p:tavLst>
                                        <p:tav tm="0">
                                          <p:val>
                                            <p:strVal val="#ppt_y+.1"/>
                                          </p:val>
                                        </p:tav>
                                        <p:tav tm="100000">
                                          <p:val>
                                            <p:strVal val="#ppt_y"/>
                                          </p:val>
                                        </p:tav>
                                      </p:tavLst>
                                    </p:anim>
                                    <p:animEffect transition="in" filter="fade">
                                      <p:cBhvr>
                                        <p:cTn id="48" dur="1000" decel="50000">
                                          <p:stCondLst>
                                            <p:cond delay="0"/>
                                          </p:stCondLst>
                                        </p:cTn>
                                        <p:tgtEl>
                                          <p:spTgt spid="43011">
                                            <p:txEl>
                                              <p:pRg st="4" end="4"/>
                                            </p:txEl>
                                          </p:spTgt>
                                        </p:tgtEl>
                                      </p:cBhvr>
                                    </p:animEffect>
                                  </p:childTnLst>
                                  <p:subTnLst>
                                    <p:audio>
                                      <p:cMediaNode>
                                        <p:cTn display="0" masterRel="sameClick">
                                          <p:stCondLst>
                                            <p:cond evt="begin" delay="0">
                                              <p:tn val="39"/>
                                            </p:cond>
                                          </p:stCondLst>
                                          <p:endCondLst>
                                            <p:cond evt="onStopAudio" delay="0">
                                              <p:tgtEl>
                                                <p:sldTgt/>
                                              </p:tgtEl>
                                            </p:cond>
                                          </p:endCondLst>
                                        </p:cTn>
                                        <p:tgtEl>
                                          <p:sndTgt r:embed="rId3" name="cashreg.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37" presetClass="entr" presetSubtype="0" fill="hold" nodeType="clickEffect">
                                  <p:stCondLst>
                                    <p:cond delay="0"/>
                                  </p:stCondLst>
                                  <p:childTnLst>
                                    <p:set>
                                      <p:cBhvr>
                                        <p:cTn id="52" dur="1" fill="hold">
                                          <p:stCondLst>
                                            <p:cond delay="0"/>
                                          </p:stCondLst>
                                        </p:cTn>
                                        <p:tgtEl>
                                          <p:spTgt spid="43011">
                                            <p:txEl>
                                              <p:pRg st="5" end="5"/>
                                            </p:txEl>
                                          </p:spTgt>
                                        </p:tgtEl>
                                        <p:attrNameLst>
                                          <p:attrName>style.visibility</p:attrName>
                                        </p:attrNameLst>
                                      </p:cBhvr>
                                      <p:to>
                                        <p:strVal val="visible"/>
                                      </p:to>
                                    </p:set>
                                    <p:animEffect transition="in" filter="fade">
                                      <p:cBhvr>
                                        <p:cTn id="53" dur="1000"/>
                                        <p:tgtEl>
                                          <p:spTgt spid="43011">
                                            <p:txEl>
                                              <p:pRg st="5" end="5"/>
                                            </p:txEl>
                                          </p:spTgt>
                                        </p:tgtEl>
                                      </p:cBhvr>
                                    </p:animEffect>
                                    <p:anim calcmode="lin" valueType="num">
                                      <p:cBhvr>
                                        <p:cTn id="54" dur="1000" fill="hold"/>
                                        <p:tgtEl>
                                          <p:spTgt spid="43011">
                                            <p:txEl>
                                              <p:pRg st="5" end="5"/>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43011">
                                            <p:txEl>
                                              <p:pRg st="5" end="5"/>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43011">
                                            <p:txEl>
                                              <p:pRg st="5" end="5"/>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4" name="pu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sz="3600"/>
              <a:t>Orbital Shapes</a:t>
            </a:r>
          </a:p>
        </p:txBody>
      </p:sp>
      <p:sp>
        <p:nvSpPr>
          <p:cNvPr id="44035" name="Rectangle 3"/>
          <p:cNvSpPr>
            <a:spLocks noGrp="1" noChangeArrowheads="1"/>
          </p:cNvSpPr>
          <p:nvPr>
            <p:ph type="body" idx="1"/>
          </p:nvPr>
        </p:nvSpPr>
        <p:spPr>
          <a:xfrm>
            <a:off x="685800" y="1981200"/>
            <a:ext cx="7772400" cy="4419600"/>
          </a:xfrm>
        </p:spPr>
        <p:txBody>
          <a:bodyPr/>
          <a:lstStyle/>
          <a:p>
            <a:r>
              <a:rPr lang="en-US" altLang="en-US" sz="2800"/>
              <a:t>Orbitals are labeled…</a:t>
            </a:r>
          </a:p>
          <a:p>
            <a:pPr lvl="1"/>
            <a:r>
              <a:rPr lang="en-US" altLang="en-US" sz="2400" i="1"/>
              <a:t>s (sharp)</a:t>
            </a:r>
          </a:p>
          <a:p>
            <a:pPr lvl="1"/>
            <a:r>
              <a:rPr lang="en-US" altLang="en-US" sz="2400" i="1"/>
              <a:t>p (principal)</a:t>
            </a:r>
          </a:p>
          <a:p>
            <a:pPr lvl="1"/>
            <a:r>
              <a:rPr lang="en-US" altLang="en-US" sz="2400" i="1"/>
              <a:t>d (diffuse)</a:t>
            </a:r>
          </a:p>
          <a:p>
            <a:pPr lvl="1"/>
            <a:r>
              <a:rPr lang="en-US" altLang="en-US" sz="2400" i="1"/>
              <a:t>f (fundamental)</a:t>
            </a:r>
            <a:r>
              <a:rPr lang="en-US" altLang="en-US" sz="2400"/>
              <a:t>…</a:t>
            </a:r>
          </a:p>
          <a:p>
            <a:r>
              <a:rPr lang="en-US" altLang="en-US" sz="2800" i="1"/>
              <a:t>s</a:t>
            </a:r>
            <a:r>
              <a:rPr lang="en-US" altLang="en-US" sz="2800"/>
              <a:t> orbitals are always spherical.</a:t>
            </a:r>
          </a:p>
          <a:p>
            <a:r>
              <a:rPr lang="en-US" altLang="en-US" sz="2800" i="1"/>
              <a:t>p</a:t>
            </a:r>
            <a:r>
              <a:rPr lang="en-US" altLang="en-US" sz="2800"/>
              <a:t> orbitals are always like dumbbells.</a:t>
            </a:r>
          </a:p>
          <a:p>
            <a:r>
              <a:rPr lang="en-US" altLang="en-US" sz="2800" i="1"/>
              <a:t>d, f</a:t>
            </a:r>
            <a:r>
              <a:rPr lang="en-US" altLang="en-US" sz="2800"/>
              <a:t> &amp; above are more complex.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arn(inHorizontal)">
                                      <p:cBhvr>
                                        <p:cTn id="7" dur="500"/>
                                        <p:tgtEl>
                                          <p:spTgt spid="44035">
                                            <p:txEl>
                                              <p:pRg st="0" end="0"/>
                                            </p:txEl>
                                          </p:spTgt>
                                        </p:tgtEl>
                                      </p:cBhvr>
                                    </p:animEffect>
                                  </p:childTnLst>
                                </p:cTn>
                              </p:par>
                              <p:par>
                                <p:cTn id="8" presetID="16" presetClass="entr" presetSubtype="26" fill="hold" nodeType="withEffect">
                                  <p:stCondLst>
                                    <p:cond delay="0"/>
                                  </p:stCondLst>
                                  <p:childTnLst>
                                    <p:set>
                                      <p:cBhvr>
                                        <p:cTn id="9" dur="1" fill="hold">
                                          <p:stCondLst>
                                            <p:cond delay="0"/>
                                          </p:stCondLst>
                                        </p:cTn>
                                        <p:tgtEl>
                                          <p:spTgt spid="44035">
                                            <p:txEl>
                                              <p:pRg st="1" end="1"/>
                                            </p:txEl>
                                          </p:spTgt>
                                        </p:tgtEl>
                                        <p:attrNameLst>
                                          <p:attrName>style.visibility</p:attrName>
                                        </p:attrNameLst>
                                      </p:cBhvr>
                                      <p:to>
                                        <p:strVal val="visible"/>
                                      </p:to>
                                    </p:set>
                                    <p:animEffect transition="in" filter="barn(inHorizontal)">
                                      <p:cBhvr>
                                        <p:cTn id="10" dur="500"/>
                                        <p:tgtEl>
                                          <p:spTgt spid="44035">
                                            <p:txEl>
                                              <p:pRg st="1" end="1"/>
                                            </p:txEl>
                                          </p:spTgt>
                                        </p:tgtEl>
                                      </p:cBhvr>
                                    </p:animEffect>
                                  </p:childTnLst>
                                </p:cTn>
                              </p:par>
                              <p:par>
                                <p:cTn id="11" presetID="16" presetClass="entr" presetSubtype="26" fill="hold"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animEffect transition="in" filter="barn(inHorizontal)">
                                      <p:cBhvr>
                                        <p:cTn id="13" dur="500"/>
                                        <p:tgtEl>
                                          <p:spTgt spid="44035">
                                            <p:txEl>
                                              <p:pRg st="2" end="2"/>
                                            </p:txEl>
                                          </p:spTgt>
                                        </p:tgtEl>
                                      </p:cBhvr>
                                    </p:animEffect>
                                  </p:childTnLst>
                                </p:cTn>
                              </p:par>
                              <p:par>
                                <p:cTn id="14" presetID="16" presetClass="entr" presetSubtype="26" fill="hold" nodeType="withEffect">
                                  <p:stCondLst>
                                    <p:cond delay="0"/>
                                  </p:stCondLst>
                                  <p:childTnLst>
                                    <p:set>
                                      <p:cBhvr>
                                        <p:cTn id="15" dur="1" fill="hold">
                                          <p:stCondLst>
                                            <p:cond delay="0"/>
                                          </p:stCondLst>
                                        </p:cTn>
                                        <p:tgtEl>
                                          <p:spTgt spid="44035">
                                            <p:txEl>
                                              <p:pRg st="3" end="3"/>
                                            </p:txEl>
                                          </p:spTgt>
                                        </p:tgtEl>
                                        <p:attrNameLst>
                                          <p:attrName>style.visibility</p:attrName>
                                        </p:attrNameLst>
                                      </p:cBhvr>
                                      <p:to>
                                        <p:strVal val="visible"/>
                                      </p:to>
                                    </p:set>
                                    <p:animEffect transition="in" filter="barn(inHorizontal)">
                                      <p:cBhvr>
                                        <p:cTn id="16" dur="500"/>
                                        <p:tgtEl>
                                          <p:spTgt spid="44035">
                                            <p:txEl>
                                              <p:pRg st="3" end="3"/>
                                            </p:txEl>
                                          </p:spTgt>
                                        </p:tgtEl>
                                      </p:cBhvr>
                                    </p:animEffect>
                                  </p:childTnLst>
                                </p:cTn>
                              </p:par>
                              <p:par>
                                <p:cTn id="17" presetID="16" presetClass="entr" presetSubtype="26" fill="hold" nodeType="withEffect">
                                  <p:stCondLst>
                                    <p:cond delay="0"/>
                                  </p:stCondLst>
                                  <p:childTnLst>
                                    <p:set>
                                      <p:cBhvr>
                                        <p:cTn id="18" dur="1" fill="hold">
                                          <p:stCondLst>
                                            <p:cond delay="0"/>
                                          </p:stCondLst>
                                        </p:cTn>
                                        <p:tgtEl>
                                          <p:spTgt spid="44035">
                                            <p:txEl>
                                              <p:pRg st="4" end="4"/>
                                            </p:txEl>
                                          </p:spTgt>
                                        </p:tgtEl>
                                        <p:attrNameLst>
                                          <p:attrName>style.visibility</p:attrName>
                                        </p:attrNameLst>
                                      </p:cBhvr>
                                      <p:to>
                                        <p:strVal val="visible"/>
                                      </p:to>
                                    </p:set>
                                    <p:animEffect transition="in" filter="barn(inHorizontal)">
                                      <p:cBhvr>
                                        <p:cTn id="19" dur="500"/>
                                        <p:tgtEl>
                                          <p:spTgt spid="44035">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0" presetClass="entr" presetSubtype="0" fill="hold" nodeType="clickEffect">
                                  <p:stCondLst>
                                    <p:cond delay="0"/>
                                  </p:stCondLst>
                                  <p:childTnLst>
                                    <p:set>
                                      <p:cBhvr>
                                        <p:cTn id="23" dur="1" fill="hold">
                                          <p:stCondLst>
                                            <p:cond delay="0"/>
                                          </p:stCondLst>
                                        </p:cTn>
                                        <p:tgtEl>
                                          <p:spTgt spid="44035">
                                            <p:txEl>
                                              <p:pRg st="5" end="5"/>
                                            </p:txEl>
                                          </p:spTgt>
                                        </p:tgtEl>
                                        <p:attrNameLst>
                                          <p:attrName>style.visibility</p:attrName>
                                        </p:attrNameLst>
                                      </p:cBhvr>
                                      <p:to>
                                        <p:strVal val="visible"/>
                                      </p:to>
                                    </p:set>
                                    <p:animEffect transition="in" filter="wedge">
                                      <p:cBhvr>
                                        <p:cTn id="24" dur="2000"/>
                                        <p:tgtEl>
                                          <p:spTgt spid="44035">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0" presetClass="entr" presetSubtype="0" fill="hold" nodeType="clickEffect">
                                  <p:stCondLst>
                                    <p:cond delay="0"/>
                                  </p:stCondLst>
                                  <p:childTnLst>
                                    <p:set>
                                      <p:cBhvr>
                                        <p:cTn id="28" dur="1" fill="hold">
                                          <p:stCondLst>
                                            <p:cond delay="0"/>
                                          </p:stCondLst>
                                        </p:cTn>
                                        <p:tgtEl>
                                          <p:spTgt spid="44035">
                                            <p:txEl>
                                              <p:pRg st="6" end="6"/>
                                            </p:txEl>
                                          </p:spTgt>
                                        </p:tgtEl>
                                        <p:attrNameLst>
                                          <p:attrName>style.visibility</p:attrName>
                                        </p:attrNameLst>
                                      </p:cBhvr>
                                      <p:to>
                                        <p:strVal val="visible"/>
                                      </p:to>
                                    </p:set>
                                    <p:animEffect transition="in" filter="wedge">
                                      <p:cBhvr>
                                        <p:cTn id="29" dur="2000"/>
                                        <p:tgtEl>
                                          <p:spTgt spid="44035">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0" presetClass="entr" presetSubtype="0" fill="hold" nodeType="clickEffect">
                                  <p:stCondLst>
                                    <p:cond delay="0"/>
                                  </p:stCondLst>
                                  <p:childTnLst>
                                    <p:set>
                                      <p:cBhvr>
                                        <p:cTn id="33" dur="1" fill="hold">
                                          <p:stCondLst>
                                            <p:cond delay="0"/>
                                          </p:stCondLst>
                                        </p:cTn>
                                        <p:tgtEl>
                                          <p:spTgt spid="44035">
                                            <p:txEl>
                                              <p:pRg st="7" end="7"/>
                                            </p:txEl>
                                          </p:spTgt>
                                        </p:tgtEl>
                                        <p:attrNameLst>
                                          <p:attrName>style.visibility</p:attrName>
                                        </p:attrNameLst>
                                      </p:cBhvr>
                                      <p:to>
                                        <p:strVal val="visible"/>
                                      </p:to>
                                    </p:set>
                                    <p:animEffect transition="in" filter="wedge">
                                      <p:cBhvr>
                                        <p:cTn id="34" dur="2000"/>
                                        <p:tgtEl>
                                          <p:spTgt spid="440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image" title="im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1676400"/>
            <a:ext cx="1371600"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5" name="Picture 3" descr="image" title="ima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9200" y="3657600"/>
            <a:ext cx="6705600" cy="2516188"/>
          </a:xfrm>
          <a:prstGeom prst="rect">
            <a:avLst/>
          </a:prstGeom>
          <a:noFill/>
          <a:extLst>
            <a:ext uri="{909E8E84-426E-40DD-AFC4-6F175D3DCCD1}">
              <a14:hiddenFill xmlns:a14="http://schemas.microsoft.com/office/drawing/2010/main">
                <a:solidFill>
                  <a:srgbClr val="FFFFFF"/>
                </a:solidFill>
              </a14:hiddenFill>
            </a:ext>
          </a:extLst>
        </p:spPr>
      </p:pic>
      <p:sp>
        <p:nvSpPr>
          <p:cNvPr id="49156" name="Text Box 4"/>
          <p:cNvSpPr txBox="1">
            <a:spLocks noChangeArrowheads="1"/>
          </p:cNvSpPr>
          <p:nvPr/>
        </p:nvSpPr>
        <p:spPr bwMode="auto">
          <a:xfrm>
            <a:off x="381000" y="3108325"/>
            <a:ext cx="2971800" cy="519113"/>
          </a:xfrm>
          <a:prstGeom prst="rect">
            <a:avLst/>
          </a:prstGeom>
          <a:noFill/>
          <a:ln>
            <a:noFill/>
          </a:ln>
          <a:effectLst/>
          <a:extLst>
            <a:ext uri="{909E8E84-426E-40DD-AFC4-6F175D3DCCD1}">
              <a14:hiddenFill xmlns:a14="http://schemas.microsoft.com/office/drawing/2010/main">
                <a:gradFill rotWithShape="0">
                  <a:gsLst>
                    <a:gs pos="0">
                      <a:srgbClr val="FF3300"/>
                    </a:gs>
                    <a:gs pos="100000">
                      <a:srgbClr val="FF3300">
                        <a:gamma/>
                        <a:shade val="65882"/>
                        <a:invGamma/>
                      </a:srgbClr>
                    </a:gs>
                  </a:gsLst>
                  <a:lin ang="5400000" scaled="1"/>
                </a:gra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altLang="en-US" sz="2800" i="1">
                <a:latin typeface="Verdana" panose="020B0604030504040204" pitchFamily="34" charset="0"/>
              </a:rPr>
              <a:t>p</a:t>
            </a:r>
            <a:r>
              <a:rPr lang="en-US" altLang="en-US" sz="2800">
                <a:latin typeface="Verdana" panose="020B0604030504040204" pitchFamily="34" charset="0"/>
              </a:rPr>
              <a:t> Orbitals:</a:t>
            </a:r>
          </a:p>
        </p:txBody>
      </p:sp>
      <p:sp>
        <p:nvSpPr>
          <p:cNvPr id="49157" name="Rectangle 5"/>
          <p:cNvSpPr>
            <a:spLocks noGrp="1" noChangeArrowheads="1"/>
          </p:cNvSpPr>
          <p:nvPr>
            <p:ph type="title" idx="4294967295"/>
          </p:nvPr>
        </p:nvSpPr>
        <p:spPr>
          <a:xfrm>
            <a:off x="2819400" y="1371600"/>
            <a:ext cx="2743200" cy="762000"/>
          </a:xfrm>
        </p:spPr>
        <p:txBody>
          <a:bodyPr/>
          <a:lstStyle/>
          <a:p>
            <a:r>
              <a:rPr lang="en-US" altLang="en-US" sz="2800" i="1"/>
              <a:t>s</a:t>
            </a:r>
            <a:r>
              <a:rPr lang="en-US" altLang="en-US" sz="2800"/>
              <a:t> Orbitals:</a:t>
            </a:r>
          </a:p>
        </p:txBody>
      </p:sp>
      <p:sp>
        <p:nvSpPr>
          <p:cNvPr id="49158" name="Text Box 6"/>
          <p:cNvSpPr txBox="1">
            <a:spLocks noChangeArrowheads="1"/>
          </p:cNvSpPr>
          <p:nvPr/>
        </p:nvSpPr>
        <p:spPr bwMode="auto">
          <a:xfrm>
            <a:off x="1447800" y="381000"/>
            <a:ext cx="6248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a:latin typeface="Verdana" panose="020B0604030504040204" pitchFamily="34" charset="0"/>
              </a:rPr>
              <a:t>Shapes of </a:t>
            </a:r>
            <a:r>
              <a:rPr lang="en-US" altLang="en-US" sz="3600" i="1">
                <a:latin typeface="Verdana" panose="020B0604030504040204" pitchFamily="34" charset="0"/>
              </a:rPr>
              <a:t>s</a:t>
            </a:r>
            <a:r>
              <a:rPr lang="en-US" altLang="en-US" sz="3600">
                <a:latin typeface="Verdana" panose="020B0604030504040204" pitchFamily="34" charset="0"/>
              </a:rPr>
              <a:t> and </a:t>
            </a:r>
            <a:r>
              <a:rPr lang="en-US" altLang="en-US" sz="3600" i="1">
                <a:latin typeface="Verdana" panose="020B0604030504040204" pitchFamily="34" charset="0"/>
              </a:rPr>
              <a:t>p</a:t>
            </a:r>
            <a:r>
              <a:rPr lang="en-US" altLang="en-US" sz="3600">
                <a:latin typeface="Verdana" panose="020B0604030504040204" pitchFamily="34" charset="0"/>
              </a:rPr>
              <a:t> Orbitals</a:t>
            </a:r>
          </a:p>
        </p:txBody>
      </p:sp>
      <p:sp>
        <p:nvSpPr>
          <p:cNvPr id="49160" name="Text Box 8"/>
          <p:cNvSpPr txBox="1">
            <a:spLocks noChangeArrowheads="1"/>
          </p:cNvSpPr>
          <p:nvPr/>
        </p:nvSpPr>
        <p:spPr bwMode="auto">
          <a:xfrm>
            <a:off x="381000" y="6172200"/>
            <a:ext cx="7480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FFFF00"/>
                </a:solidFill>
                <a:latin typeface="Verdana" panose="020B0604030504040204" pitchFamily="34" charset="0"/>
              </a:rPr>
              <a:t>Note:</a:t>
            </a:r>
            <a:r>
              <a:rPr lang="en-US" altLang="en-US" sz="2000">
                <a:latin typeface="Verdana" panose="020B0604030504040204" pitchFamily="34" charset="0"/>
              </a:rPr>
              <a:t>  The </a:t>
            </a:r>
            <a:r>
              <a:rPr lang="en-US" altLang="en-US" sz="2000" i="1">
                <a:latin typeface="Verdana" panose="020B0604030504040204" pitchFamily="34" charset="0"/>
              </a:rPr>
              <a:t>p</a:t>
            </a:r>
            <a:r>
              <a:rPr lang="en-US" altLang="en-US" sz="2000">
                <a:latin typeface="Verdana" panose="020B0604030504040204" pitchFamily="34" charset="0"/>
              </a:rPr>
              <a:t> orbitals are oriented along an </a:t>
            </a:r>
            <a:r>
              <a:rPr lang="en-US" altLang="en-US" sz="2000" i="1">
                <a:latin typeface="Verdana" panose="020B0604030504040204" pitchFamily="34" charset="0"/>
              </a:rPr>
              <a:t>x, y</a:t>
            </a:r>
            <a:r>
              <a:rPr lang="en-US" altLang="en-US" sz="2000">
                <a:latin typeface="Verdana" panose="020B0604030504040204" pitchFamily="34" charset="0"/>
              </a:rPr>
              <a:t> or </a:t>
            </a:r>
            <a:r>
              <a:rPr lang="en-US" altLang="en-US" sz="2000" i="1">
                <a:latin typeface="Verdana" panose="020B0604030504040204" pitchFamily="34" charset="0"/>
              </a:rPr>
              <a:t>z</a:t>
            </a:r>
            <a:r>
              <a:rPr lang="en-US" altLang="en-US" sz="2000">
                <a:latin typeface="Verdana" panose="020B0604030504040204" pitchFamily="34" charset="0"/>
              </a:rPr>
              <a:t> axis.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9157"/>
                                        </p:tgtEl>
                                        <p:attrNameLst>
                                          <p:attrName>style.visibility</p:attrName>
                                        </p:attrNameLst>
                                      </p:cBhvr>
                                      <p:to>
                                        <p:strVal val="visible"/>
                                      </p:to>
                                    </p:set>
                                    <p:anim from="(-#ppt_w/2)" to="(#ppt_x)" calcmode="lin" valueType="num">
                                      <p:cBhvr>
                                        <p:cTn id="7" dur="600" fill="hold">
                                          <p:stCondLst>
                                            <p:cond delay="0"/>
                                          </p:stCondLst>
                                        </p:cTn>
                                        <p:tgtEl>
                                          <p:spTgt spid="49157"/>
                                        </p:tgtEl>
                                        <p:attrNameLst>
                                          <p:attrName>ppt_x</p:attrName>
                                        </p:attrNameLst>
                                      </p:cBhvr>
                                    </p:anim>
                                    <p:anim from="0" to="-1.0" calcmode="lin" valueType="num">
                                      <p:cBhvr>
                                        <p:cTn id="8" dur="200" decel="50000" autoRev="1" fill="hold">
                                          <p:stCondLst>
                                            <p:cond delay="600"/>
                                          </p:stCondLst>
                                        </p:cTn>
                                        <p:tgtEl>
                                          <p:spTgt spid="49157"/>
                                        </p:tgtEl>
                                        <p:attrNameLst>
                                          <p:attrName>xshear</p:attrName>
                                        </p:attrNameLst>
                                      </p:cBhvr>
                                    </p:anim>
                                    <p:animScale>
                                      <p:cBhvr>
                                        <p:cTn id="9" dur="200" decel="100000" autoRev="1" fill="hold">
                                          <p:stCondLst>
                                            <p:cond delay="600"/>
                                          </p:stCondLst>
                                        </p:cTn>
                                        <p:tgtEl>
                                          <p:spTgt spid="49157"/>
                                        </p:tgtEl>
                                      </p:cBhvr>
                                      <p:from x="100000" y="100000"/>
                                      <p:to x="80000" y="100000"/>
                                    </p:animScale>
                                    <p:anim by="(#ppt_h/3+#ppt_w*0.1)" calcmode="lin" valueType="num">
                                      <p:cBhvr additive="sum">
                                        <p:cTn id="10" dur="200" decel="100000" autoRev="1" fill="hold">
                                          <p:stCondLst>
                                            <p:cond delay="600"/>
                                          </p:stCondLst>
                                        </p:cTn>
                                        <p:tgtEl>
                                          <p:spTgt spid="49157"/>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animEffect transition="in" filter="box(out)">
                                      <p:cBhvr>
                                        <p:cTn id="15" dur="500"/>
                                        <p:tgtEl>
                                          <p:spTgt spid="49154"/>
                                        </p:tgtEl>
                                      </p:cBhvr>
                                    </p:animEffect>
                                  </p:childTnLst>
                                  <p:subTnLst>
                                    <p:audio>
                                      <p:cMediaNode>
                                        <p:cTn display="0" masterRel="sameClick">
                                          <p:stCondLst>
                                            <p:cond evt="begin" delay="0">
                                              <p:tn val="13"/>
                                            </p:cond>
                                          </p:stCondLst>
                                          <p:endCondLst>
                                            <p:cond evt="onStopAudio" delay="0">
                                              <p:tgtEl>
                                                <p:sldTgt/>
                                              </p:tgtEl>
                                            </p:cond>
                                          </p:endCondLst>
                                        </p:cTn>
                                        <p:tgtEl>
                                          <p:sndTgt r:embed="rId4" name="breeze.wav"/>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34" presetClass="entr" presetSubtype="0" fill="hold" grpId="0" nodeType="clickEffect">
                                  <p:stCondLst>
                                    <p:cond delay="0"/>
                                  </p:stCondLst>
                                  <p:childTnLst>
                                    <p:set>
                                      <p:cBhvr>
                                        <p:cTn id="19" dur="1" fill="hold">
                                          <p:stCondLst>
                                            <p:cond delay="0"/>
                                          </p:stCondLst>
                                        </p:cTn>
                                        <p:tgtEl>
                                          <p:spTgt spid="49156"/>
                                        </p:tgtEl>
                                        <p:attrNameLst>
                                          <p:attrName>style.visibility</p:attrName>
                                        </p:attrNameLst>
                                      </p:cBhvr>
                                      <p:to>
                                        <p:strVal val="visible"/>
                                      </p:to>
                                    </p:set>
                                    <p:anim from="(-#ppt_w/2)" to="(#ppt_x)" calcmode="lin" valueType="num">
                                      <p:cBhvr>
                                        <p:cTn id="20" dur="600" fill="hold">
                                          <p:stCondLst>
                                            <p:cond delay="0"/>
                                          </p:stCondLst>
                                        </p:cTn>
                                        <p:tgtEl>
                                          <p:spTgt spid="49156"/>
                                        </p:tgtEl>
                                        <p:attrNameLst>
                                          <p:attrName>ppt_x</p:attrName>
                                        </p:attrNameLst>
                                      </p:cBhvr>
                                    </p:anim>
                                    <p:anim from="0" to="-1.0" calcmode="lin" valueType="num">
                                      <p:cBhvr>
                                        <p:cTn id="21" dur="200" decel="50000" autoRev="1" fill="hold">
                                          <p:stCondLst>
                                            <p:cond delay="600"/>
                                          </p:stCondLst>
                                        </p:cTn>
                                        <p:tgtEl>
                                          <p:spTgt spid="49156"/>
                                        </p:tgtEl>
                                        <p:attrNameLst>
                                          <p:attrName>xshear</p:attrName>
                                        </p:attrNameLst>
                                      </p:cBhvr>
                                    </p:anim>
                                    <p:animScale>
                                      <p:cBhvr>
                                        <p:cTn id="22" dur="200" decel="100000" autoRev="1" fill="hold">
                                          <p:stCondLst>
                                            <p:cond delay="600"/>
                                          </p:stCondLst>
                                        </p:cTn>
                                        <p:tgtEl>
                                          <p:spTgt spid="49156"/>
                                        </p:tgtEl>
                                      </p:cBhvr>
                                      <p:from x="100000" y="100000"/>
                                      <p:to x="80000" y="100000"/>
                                    </p:animScale>
                                    <p:anim by="(#ppt_h/3+#ppt_w*0.1)" calcmode="lin" valueType="num">
                                      <p:cBhvr additive="sum">
                                        <p:cTn id="23" dur="200" decel="100000" autoRev="1" fill="hold">
                                          <p:stCondLst>
                                            <p:cond delay="600"/>
                                          </p:stCondLst>
                                        </p:cTn>
                                        <p:tgtEl>
                                          <p:spTgt spid="49156"/>
                                        </p:tgtEl>
                                        <p:attrNameLst>
                                          <p:attrName>ppt_x</p:attrName>
                                        </p:attrNameLst>
                                      </p:cBhvr>
                                    </p:anim>
                                  </p:childTnLst>
                                  <p:subTnLst>
                                    <p:audio>
                                      <p:cMediaNode>
                                        <p:cTn display="0" masterRel="sameClick">
                                          <p:stCondLst>
                                            <p:cond evt="begin" delay="0">
                                              <p:tn val="18"/>
                                            </p:cond>
                                          </p:stCondLst>
                                          <p:endCondLst>
                                            <p:cond evt="onStopAudio" delay="0">
                                              <p:tgtEl>
                                                <p:sldTgt/>
                                              </p:tgtEl>
                                            </p:cond>
                                          </p:endCondLst>
                                        </p:cTn>
                                        <p:tgtEl>
                                          <p:sndTgt r:embed="rId3" name="voltage.wav"/>
                                        </p:tgtEl>
                                      </p:cMediaNode>
                                    </p:audio>
                                  </p:sub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32" fill="hold" nodeType="clickEffect">
                                  <p:stCondLst>
                                    <p:cond delay="0"/>
                                  </p:stCondLst>
                                  <p:childTnLst>
                                    <p:set>
                                      <p:cBhvr>
                                        <p:cTn id="27" dur="1" fill="hold">
                                          <p:stCondLst>
                                            <p:cond delay="0"/>
                                          </p:stCondLst>
                                        </p:cTn>
                                        <p:tgtEl>
                                          <p:spTgt spid="49155"/>
                                        </p:tgtEl>
                                        <p:attrNameLst>
                                          <p:attrName>style.visibility</p:attrName>
                                        </p:attrNameLst>
                                      </p:cBhvr>
                                      <p:to>
                                        <p:strVal val="visible"/>
                                      </p:to>
                                    </p:set>
                                    <p:animEffect transition="in" filter="box(out)">
                                      <p:cBhvr>
                                        <p:cTn id="28" dur="500"/>
                                        <p:tgtEl>
                                          <p:spTgt spid="49155"/>
                                        </p:tgtEl>
                                      </p:cBhvr>
                                    </p:animEffect>
                                  </p:childTnLst>
                                  <p:subTnLst>
                                    <p:audio>
                                      <p:cMediaNode>
                                        <p:cTn display="0" masterRel="sameClick">
                                          <p:stCondLst>
                                            <p:cond evt="begin" delay="0">
                                              <p:tn val="26"/>
                                            </p:cond>
                                          </p:stCondLst>
                                          <p:endCondLst>
                                            <p:cond evt="onStopAudio" delay="0">
                                              <p:tgtEl>
                                                <p:sldTgt/>
                                              </p:tgtEl>
                                            </p:cond>
                                          </p:endCondLst>
                                        </p:cTn>
                                        <p:tgtEl>
                                          <p:sndTgt r:embed="rId4" name="breeze.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37" presetClass="entr" presetSubtype="0" fill="hold" grpId="0" nodeType="clickEffect">
                                  <p:stCondLst>
                                    <p:cond delay="0"/>
                                  </p:stCondLst>
                                  <p:childTnLst>
                                    <p:set>
                                      <p:cBhvr>
                                        <p:cTn id="32" dur="1" fill="hold">
                                          <p:stCondLst>
                                            <p:cond delay="0"/>
                                          </p:stCondLst>
                                        </p:cTn>
                                        <p:tgtEl>
                                          <p:spTgt spid="49160"/>
                                        </p:tgtEl>
                                        <p:attrNameLst>
                                          <p:attrName>style.visibility</p:attrName>
                                        </p:attrNameLst>
                                      </p:cBhvr>
                                      <p:to>
                                        <p:strVal val="visible"/>
                                      </p:to>
                                    </p:set>
                                    <p:animEffect transition="in" filter="fade">
                                      <p:cBhvr>
                                        <p:cTn id="33" dur="1000"/>
                                        <p:tgtEl>
                                          <p:spTgt spid="49160"/>
                                        </p:tgtEl>
                                      </p:cBhvr>
                                    </p:animEffect>
                                    <p:anim calcmode="lin" valueType="num">
                                      <p:cBhvr>
                                        <p:cTn id="34" dur="1000" fill="hold"/>
                                        <p:tgtEl>
                                          <p:spTgt spid="49160"/>
                                        </p:tgtEl>
                                        <p:attrNameLst>
                                          <p:attrName>ppt_x</p:attrName>
                                        </p:attrNameLst>
                                      </p:cBhvr>
                                      <p:tavLst>
                                        <p:tav tm="0">
                                          <p:val>
                                            <p:strVal val="#ppt_x"/>
                                          </p:val>
                                        </p:tav>
                                        <p:tav tm="100000">
                                          <p:val>
                                            <p:strVal val="#ppt_x"/>
                                          </p:val>
                                        </p:tav>
                                      </p:tavLst>
                                    </p:anim>
                                    <p:anim calcmode="lin" valueType="num">
                                      <p:cBhvr>
                                        <p:cTn id="35" dur="900" decel="100000" fill="hold"/>
                                        <p:tgtEl>
                                          <p:spTgt spid="49160"/>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49160"/>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5"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7" grpId="0"/>
      <p:bldP spid="4916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z="3600"/>
              <a:t>Shapes of </a:t>
            </a:r>
            <a:r>
              <a:rPr lang="en-US" altLang="en-US" sz="3600" i="1"/>
              <a:t>d</a:t>
            </a:r>
            <a:r>
              <a:rPr lang="en-US" altLang="en-US" sz="3600"/>
              <a:t> Orbitals:</a:t>
            </a:r>
          </a:p>
        </p:txBody>
      </p:sp>
      <p:pic>
        <p:nvPicPr>
          <p:cNvPr id="52227" name="Picture 3" descr="image" title="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752600"/>
            <a:ext cx="6477000" cy="4416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52227"/>
                                        </p:tgtEl>
                                        <p:attrNameLst>
                                          <p:attrName>style.visibility</p:attrName>
                                        </p:attrNameLst>
                                      </p:cBhvr>
                                      <p:to>
                                        <p:strVal val="visible"/>
                                      </p:to>
                                    </p:set>
                                    <p:animEffect transition="in" filter="box(out)">
                                      <p:cBhvr>
                                        <p:cTn id="7" dur="500"/>
                                        <p:tgtEl>
                                          <p:spTgt spid="52227"/>
                                        </p:tgtEl>
                                      </p:cBhvr>
                                    </p:animEffect>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609600"/>
            <a:ext cx="7772400" cy="685800"/>
          </a:xfrm>
        </p:spPr>
        <p:txBody>
          <a:bodyPr/>
          <a:lstStyle/>
          <a:p>
            <a:r>
              <a:rPr lang="en-US" altLang="en-US" sz="3600"/>
              <a:t>Orbitals and Energy </a:t>
            </a:r>
            <a:r>
              <a:rPr lang="en-US" altLang="en-US" sz="2000"/>
              <a:t>(See Fig. 4-24)</a:t>
            </a:r>
          </a:p>
        </p:txBody>
      </p:sp>
      <p:sp>
        <p:nvSpPr>
          <p:cNvPr id="63491" name="Rectangle 3"/>
          <p:cNvSpPr>
            <a:spLocks noGrp="1" noChangeArrowheads="1"/>
          </p:cNvSpPr>
          <p:nvPr>
            <p:ph type="body" idx="1"/>
          </p:nvPr>
        </p:nvSpPr>
        <p:spPr>
          <a:xfrm>
            <a:off x="685800" y="1524000"/>
            <a:ext cx="7772400" cy="4572000"/>
          </a:xfrm>
        </p:spPr>
        <p:txBody>
          <a:bodyPr/>
          <a:lstStyle/>
          <a:p>
            <a:pPr>
              <a:lnSpc>
                <a:spcPct val="80000"/>
              </a:lnSpc>
            </a:pPr>
            <a:r>
              <a:rPr lang="en-US" altLang="en-US" sz="2800"/>
              <a:t>The principal energy levels are designated by the principal quantum number, </a:t>
            </a:r>
            <a:r>
              <a:rPr lang="en-US" altLang="en-US" sz="2800" i="1"/>
              <a:t>n</a:t>
            </a:r>
            <a:r>
              <a:rPr lang="en-US" altLang="en-US" sz="2800"/>
              <a:t>.</a:t>
            </a:r>
          </a:p>
          <a:p>
            <a:pPr>
              <a:lnSpc>
                <a:spcPct val="80000"/>
              </a:lnSpc>
            </a:pPr>
            <a:r>
              <a:rPr lang="en-US" altLang="en-US" sz="2800"/>
              <a:t>Energy level increases with </a:t>
            </a:r>
            <a:r>
              <a:rPr lang="en-US" altLang="en-US" sz="2800" i="1"/>
              <a:t>n</a:t>
            </a:r>
            <a:r>
              <a:rPr lang="en-US" altLang="en-US" sz="2800"/>
              <a:t>.</a:t>
            </a:r>
          </a:p>
          <a:p>
            <a:pPr lvl="1">
              <a:lnSpc>
                <a:spcPct val="80000"/>
              </a:lnSpc>
            </a:pPr>
            <a:r>
              <a:rPr lang="en-US" altLang="en-US" sz="2400" i="1"/>
              <a:t>n</a:t>
            </a:r>
            <a:r>
              <a:rPr lang="en-US" altLang="en-US" sz="2400"/>
              <a:t> =1 is lowest energy, then </a:t>
            </a:r>
            <a:r>
              <a:rPr lang="en-US" altLang="en-US" sz="2400" i="1"/>
              <a:t>n</a:t>
            </a:r>
            <a:r>
              <a:rPr lang="en-US" altLang="en-US" sz="2400"/>
              <a:t> = 2, </a:t>
            </a:r>
            <a:r>
              <a:rPr lang="en-US" altLang="en-US" sz="2400" i="1"/>
              <a:t>n</a:t>
            </a:r>
            <a:r>
              <a:rPr lang="en-US" altLang="en-US" sz="2400"/>
              <a:t> = 3…</a:t>
            </a:r>
          </a:p>
          <a:p>
            <a:pPr>
              <a:lnSpc>
                <a:spcPct val="80000"/>
              </a:lnSpc>
            </a:pPr>
            <a:r>
              <a:rPr lang="en-US" altLang="en-US" sz="2800"/>
              <a:t>Each principal energy level is divided into one or more sublevels.</a:t>
            </a:r>
          </a:p>
          <a:p>
            <a:pPr lvl="1">
              <a:lnSpc>
                <a:spcPct val="80000"/>
              </a:lnSpc>
            </a:pPr>
            <a:r>
              <a:rPr lang="en-US" altLang="en-US" sz="2400" i="1"/>
              <a:t>n</a:t>
            </a:r>
            <a:r>
              <a:rPr lang="en-US" altLang="en-US" sz="2400"/>
              <a:t> = 1 has only one sublevel.</a:t>
            </a:r>
          </a:p>
          <a:p>
            <a:pPr lvl="1">
              <a:lnSpc>
                <a:spcPct val="80000"/>
              </a:lnSpc>
            </a:pPr>
            <a:r>
              <a:rPr lang="en-US" altLang="en-US" sz="2400" i="1"/>
              <a:t>n</a:t>
            </a:r>
            <a:r>
              <a:rPr lang="en-US" altLang="en-US" sz="2400"/>
              <a:t> = 2 has two sublevels.</a:t>
            </a:r>
          </a:p>
          <a:p>
            <a:pPr lvl="1">
              <a:lnSpc>
                <a:spcPct val="80000"/>
              </a:lnSpc>
            </a:pPr>
            <a:r>
              <a:rPr lang="en-US" altLang="en-US" sz="2400" i="1"/>
              <a:t>n</a:t>
            </a:r>
            <a:r>
              <a:rPr lang="en-US" altLang="en-US" sz="2400"/>
              <a:t> = 3 has three sublevels.</a:t>
            </a:r>
          </a:p>
          <a:p>
            <a:pPr lvl="1">
              <a:lnSpc>
                <a:spcPct val="80000"/>
              </a:lnSpc>
            </a:pPr>
            <a:r>
              <a:rPr lang="en-US" altLang="en-US" sz="2400" i="1"/>
              <a:t>n</a:t>
            </a:r>
            <a:r>
              <a:rPr lang="en-US" altLang="en-US" sz="2400"/>
              <a:t> = 4 has four sublevels</a:t>
            </a:r>
          </a:p>
          <a:p>
            <a:pPr lvl="1">
              <a:lnSpc>
                <a:spcPct val="80000"/>
              </a:lnSpc>
            </a:pPr>
            <a:r>
              <a:rPr lang="en-US" altLang="en-US" sz="2400"/>
              <a:t>etc.</a:t>
            </a:r>
          </a:p>
          <a:p>
            <a:pPr lvl="1">
              <a:lnSpc>
                <a:spcPct val="80000"/>
              </a:lnSpc>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p:cTn id="7" dur="500" decel="50000" fill="hold">
                                          <p:stCondLst>
                                            <p:cond delay="0"/>
                                          </p:stCondLst>
                                        </p:cTn>
                                        <p:tgtEl>
                                          <p:spTgt spid="63491">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3491">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3491">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63491">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3491">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3491">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3491">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349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nodeType="clickEffect">
                                  <p:stCondLst>
                                    <p:cond delay="0"/>
                                  </p:stCondLst>
                                  <p:childTnLst>
                                    <p:set>
                                      <p:cBhvr>
                                        <p:cTn id="18" dur="1" fill="hold">
                                          <p:stCondLst>
                                            <p:cond delay="0"/>
                                          </p:stCondLst>
                                        </p:cTn>
                                        <p:tgtEl>
                                          <p:spTgt spid="63491">
                                            <p:txEl>
                                              <p:pRg st="1" end="1"/>
                                            </p:txEl>
                                          </p:spTgt>
                                        </p:tgtEl>
                                        <p:attrNameLst>
                                          <p:attrName>style.visibility</p:attrName>
                                        </p:attrNameLst>
                                      </p:cBhvr>
                                      <p:to>
                                        <p:strVal val="visible"/>
                                      </p:to>
                                    </p:set>
                                    <p:anim calcmode="lin" valueType="num">
                                      <p:cBhvr>
                                        <p:cTn id="19" dur="500" decel="50000" fill="hold">
                                          <p:stCondLst>
                                            <p:cond delay="0"/>
                                          </p:stCondLst>
                                        </p:cTn>
                                        <p:tgtEl>
                                          <p:spTgt spid="63491">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63491">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63491">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63491">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63491">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63491">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63491">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63491">
                                            <p:txEl>
                                              <p:pRg st="1" end="1"/>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par>
                                <p:cTn id="27" presetID="25" presetClass="entr" presetSubtype="0" fill="hold" nodeType="withEffect">
                                  <p:stCondLst>
                                    <p:cond delay="0"/>
                                  </p:stCondLst>
                                  <p:childTnLst>
                                    <p:set>
                                      <p:cBhvr>
                                        <p:cTn id="28" dur="1" fill="hold">
                                          <p:stCondLst>
                                            <p:cond delay="0"/>
                                          </p:stCondLst>
                                        </p:cTn>
                                        <p:tgtEl>
                                          <p:spTgt spid="63491">
                                            <p:txEl>
                                              <p:pRg st="2" end="2"/>
                                            </p:txEl>
                                          </p:spTgt>
                                        </p:tgtEl>
                                        <p:attrNameLst>
                                          <p:attrName>style.visibility</p:attrName>
                                        </p:attrNameLst>
                                      </p:cBhvr>
                                      <p:to>
                                        <p:strVal val="visible"/>
                                      </p:to>
                                    </p:set>
                                    <p:anim calcmode="lin" valueType="num">
                                      <p:cBhvr>
                                        <p:cTn id="29" dur="500" decel="50000" fill="hold">
                                          <p:stCondLst>
                                            <p:cond delay="0"/>
                                          </p:stCondLst>
                                        </p:cTn>
                                        <p:tgtEl>
                                          <p:spTgt spid="63491">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63491">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63491">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63491">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63491">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63491">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63491">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63491">
                                            <p:txEl>
                                              <p:pRg st="2" end="2"/>
                                            </p:txEl>
                                          </p:spTgt>
                                        </p:tgtEl>
                                      </p:cBhvr>
                                    </p:animEffect>
                                  </p:childTnLst>
                                  <p:subTnLst>
                                    <p:audio>
                                      <p:cMediaNode>
                                        <p:cTn display="0" masterRel="sameClick">
                                          <p:stCondLst>
                                            <p:cond evt="begin" delay="0">
                                              <p:tn val="27"/>
                                            </p:cond>
                                          </p:stCondLst>
                                          <p:endCondLst>
                                            <p:cond evt="onStopAudio" delay="0">
                                              <p:tgtEl>
                                                <p:sldTgt/>
                                              </p:tgtEl>
                                            </p:cond>
                                          </p:endCondLst>
                                        </p:cTn>
                                        <p:tgtEl>
                                          <p:sndTgt r:embed="rId3" name="cashreg.wav"/>
                                        </p:tgtEl>
                                      </p:cMediaNode>
                                    </p:audio>
                                  </p:subTnLst>
                                </p:cTn>
                              </p:par>
                            </p:childTnLst>
                          </p:cTn>
                        </p:par>
                      </p:childTnLst>
                    </p:cTn>
                  </p:par>
                  <p:par>
                    <p:cTn id="37" fill="hold" nodeType="clickPar">
                      <p:stCondLst>
                        <p:cond delay="indefinite"/>
                      </p:stCondLst>
                      <p:childTnLst>
                        <p:par>
                          <p:cTn id="38" fill="hold" nodeType="withGroup">
                            <p:stCondLst>
                              <p:cond delay="0"/>
                            </p:stCondLst>
                            <p:childTnLst>
                              <p:par>
                                <p:cTn id="39" presetID="15" presetClass="entr" presetSubtype="0" fill="hold" nodeType="clickEffect">
                                  <p:stCondLst>
                                    <p:cond delay="0"/>
                                  </p:stCondLst>
                                  <p:childTnLst>
                                    <p:set>
                                      <p:cBhvr>
                                        <p:cTn id="40" dur="1" fill="hold">
                                          <p:stCondLst>
                                            <p:cond delay="0"/>
                                          </p:stCondLst>
                                        </p:cTn>
                                        <p:tgtEl>
                                          <p:spTgt spid="63491">
                                            <p:txEl>
                                              <p:pRg st="3" end="3"/>
                                            </p:txEl>
                                          </p:spTgt>
                                        </p:tgtEl>
                                        <p:attrNameLst>
                                          <p:attrName>style.visibility</p:attrName>
                                        </p:attrNameLst>
                                      </p:cBhvr>
                                      <p:to>
                                        <p:strVal val="visible"/>
                                      </p:to>
                                    </p:set>
                                    <p:anim calcmode="lin" valueType="num">
                                      <p:cBhvr>
                                        <p:cTn id="41" dur="1000" fill="hold"/>
                                        <p:tgtEl>
                                          <p:spTgt spid="63491">
                                            <p:txEl>
                                              <p:pRg st="3" end="3"/>
                                            </p:txEl>
                                          </p:spTgt>
                                        </p:tgtEl>
                                        <p:attrNameLst>
                                          <p:attrName>ppt_w</p:attrName>
                                        </p:attrNameLst>
                                      </p:cBhvr>
                                      <p:tavLst>
                                        <p:tav tm="0">
                                          <p:val>
                                            <p:fltVal val="0"/>
                                          </p:val>
                                        </p:tav>
                                        <p:tav tm="100000">
                                          <p:val>
                                            <p:strVal val="#ppt_w"/>
                                          </p:val>
                                        </p:tav>
                                      </p:tavLst>
                                    </p:anim>
                                    <p:anim calcmode="lin" valueType="num">
                                      <p:cBhvr>
                                        <p:cTn id="42" dur="1000" fill="hold"/>
                                        <p:tgtEl>
                                          <p:spTgt spid="63491">
                                            <p:txEl>
                                              <p:pRg st="3" end="3"/>
                                            </p:txEl>
                                          </p:spTgt>
                                        </p:tgtEl>
                                        <p:attrNameLst>
                                          <p:attrName>ppt_h</p:attrName>
                                        </p:attrNameLst>
                                      </p:cBhvr>
                                      <p:tavLst>
                                        <p:tav tm="0">
                                          <p:val>
                                            <p:fltVal val="0"/>
                                          </p:val>
                                        </p:tav>
                                        <p:tav tm="100000">
                                          <p:val>
                                            <p:strVal val="#ppt_h"/>
                                          </p:val>
                                        </p:tav>
                                      </p:tavLst>
                                    </p:anim>
                                    <p:anim calcmode="lin" valueType="num">
                                      <p:cBhvr>
                                        <p:cTn id="43" dur="1000" fill="hold"/>
                                        <p:tgtEl>
                                          <p:spTgt spid="6349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63491">
                                            <p:txEl>
                                              <p:pRg st="3" end="3"/>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39"/>
                                            </p:cond>
                                          </p:stCondLst>
                                          <p:endCondLst>
                                            <p:cond evt="onStopAudio" delay="0">
                                              <p:tgtEl>
                                                <p:sldTgt/>
                                              </p:tgtEl>
                                            </p:cond>
                                          </p:endCondLst>
                                        </p:cTn>
                                        <p:tgtEl>
                                          <p:sndTgt r:embed="rId2" name="chimes.wav"/>
                                        </p:tgtEl>
                                      </p:cMediaNode>
                                    </p:audio>
                                  </p:subTnLst>
                                </p:cTn>
                              </p:par>
                              <p:par>
                                <p:cTn id="45" presetID="15" presetClass="entr" presetSubtype="0" fill="hold" nodeType="withEffect">
                                  <p:stCondLst>
                                    <p:cond delay="0"/>
                                  </p:stCondLst>
                                  <p:childTnLst>
                                    <p:set>
                                      <p:cBhvr>
                                        <p:cTn id="46" dur="1" fill="hold">
                                          <p:stCondLst>
                                            <p:cond delay="0"/>
                                          </p:stCondLst>
                                        </p:cTn>
                                        <p:tgtEl>
                                          <p:spTgt spid="63491">
                                            <p:txEl>
                                              <p:pRg st="4" end="4"/>
                                            </p:txEl>
                                          </p:spTgt>
                                        </p:tgtEl>
                                        <p:attrNameLst>
                                          <p:attrName>style.visibility</p:attrName>
                                        </p:attrNameLst>
                                      </p:cBhvr>
                                      <p:to>
                                        <p:strVal val="visible"/>
                                      </p:to>
                                    </p:set>
                                    <p:anim calcmode="lin" valueType="num">
                                      <p:cBhvr>
                                        <p:cTn id="47" dur="1000" fill="hold"/>
                                        <p:tgtEl>
                                          <p:spTgt spid="63491">
                                            <p:txEl>
                                              <p:pRg st="4" end="4"/>
                                            </p:txEl>
                                          </p:spTgt>
                                        </p:tgtEl>
                                        <p:attrNameLst>
                                          <p:attrName>ppt_w</p:attrName>
                                        </p:attrNameLst>
                                      </p:cBhvr>
                                      <p:tavLst>
                                        <p:tav tm="0">
                                          <p:val>
                                            <p:fltVal val="0"/>
                                          </p:val>
                                        </p:tav>
                                        <p:tav tm="100000">
                                          <p:val>
                                            <p:strVal val="#ppt_w"/>
                                          </p:val>
                                        </p:tav>
                                      </p:tavLst>
                                    </p:anim>
                                    <p:anim calcmode="lin" valueType="num">
                                      <p:cBhvr>
                                        <p:cTn id="48" dur="1000" fill="hold"/>
                                        <p:tgtEl>
                                          <p:spTgt spid="63491">
                                            <p:txEl>
                                              <p:pRg st="4" end="4"/>
                                            </p:txEl>
                                          </p:spTgt>
                                        </p:tgtEl>
                                        <p:attrNameLst>
                                          <p:attrName>ppt_h</p:attrName>
                                        </p:attrNameLst>
                                      </p:cBhvr>
                                      <p:tavLst>
                                        <p:tav tm="0">
                                          <p:val>
                                            <p:fltVal val="0"/>
                                          </p:val>
                                        </p:tav>
                                        <p:tav tm="100000">
                                          <p:val>
                                            <p:strVal val="#ppt_h"/>
                                          </p:val>
                                        </p:tav>
                                      </p:tavLst>
                                    </p:anim>
                                    <p:anim calcmode="lin" valueType="num">
                                      <p:cBhvr>
                                        <p:cTn id="49" dur="1000" fill="hold"/>
                                        <p:tgtEl>
                                          <p:spTgt spid="6349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63491">
                                            <p:txEl>
                                              <p:pRg st="4" end="4"/>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45"/>
                                            </p:cond>
                                          </p:stCondLst>
                                          <p:endCondLst>
                                            <p:cond evt="onStopAudio" delay="0">
                                              <p:tgtEl>
                                                <p:sldTgt/>
                                              </p:tgtEl>
                                            </p:cond>
                                          </p:endCondLst>
                                        </p:cTn>
                                        <p:tgtEl>
                                          <p:sndTgt r:embed="rId3" name="cashreg.wav"/>
                                        </p:tgtEl>
                                      </p:cMediaNode>
                                    </p:audio>
                                  </p:subTnLst>
                                </p:cTn>
                              </p:par>
                              <p:par>
                                <p:cTn id="51" presetID="15" presetClass="entr" presetSubtype="0" fill="hold" nodeType="withEffect">
                                  <p:stCondLst>
                                    <p:cond delay="0"/>
                                  </p:stCondLst>
                                  <p:childTnLst>
                                    <p:set>
                                      <p:cBhvr>
                                        <p:cTn id="52" dur="1" fill="hold">
                                          <p:stCondLst>
                                            <p:cond delay="0"/>
                                          </p:stCondLst>
                                        </p:cTn>
                                        <p:tgtEl>
                                          <p:spTgt spid="63491">
                                            <p:txEl>
                                              <p:pRg st="5" end="5"/>
                                            </p:txEl>
                                          </p:spTgt>
                                        </p:tgtEl>
                                        <p:attrNameLst>
                                          <p:attrName>style.visibility</p:attrName>
                                        </p:attrNameLst>
                                      </p:cBhvr>
                                      <p:to>
                                        <p:strVal val="visible"/>
                                      </p:to>
                                    </p:set>
                                    <p:anim calcmode="lin" valueType="num">
                                      <p:cBhvr>
                                        <p:cTn id="53" dur="1000" fill="hold"/>
                                        <p:tgtEl>
                                          <p:spTgt spid="63491">
                                            <p:txEl>
                                              <p:pRg st="5" end="5"/>
                                            </p:txEl>
                                          </p:spTgt>
                                        </p:tgtEl>
                                        <p:attrNameLst>
                                          <p:attrName>ppt_w</p:attrName>
                                        </p:attrNameLst>
                                      </p:cBhvr>
                                      <p:tavLst>
                                        <p:tav tm="0">
                                          <p:val>
                                            <p:fltVal val="0"/>
                                          </p:val>
                                        </p:tav>
                                        <p:tav tm="100000">
                                          <p:val>
                                            <p:strVal val="#ppt_w"/>
                                          </p:val>
                                        </p:tav>
                                      </p:tavLst>
                                    </p:anim>
                                    <p:anim calcmode="lin" valueType="num">
                                      <p:cBhvr>
                                        <p:cTn id="54" dur="1000" fill="hold"/>
                                        <p:tgtEl>
                                          <p:spTgt spid="63491">
                                            <p:txEl>
                                              <p:pRg st="5" end="5"/>
                                            </p:txEl>
                                          </p:spTgt>
                                        </p:tgtEl>
                                        <p:attrNameLst>
                                          <p:attrName>ppt_h</p:attrName>
                                        </p:attrNameLst>
                                      </p:cBhvr>
                                      <p:tavLst>
                                        <p:tav tm="0">
                                          <p:val>
                                            <p:fltVal val="0"/>
                                          </p:val>
                                        </p:tav>
                                        <p:tav tm="100000">
                                          <p:val>
                                            <p:strVal val="#ppt_h"/>
                                          </p:val>
                                        </p:tav>
                                      </p:tavLst>
                                    </p:anim>
                                    <p:anim calcmode="lin" valueType="num">
                                      <p:cBhvr>
                                        <p:cTn id="55" dur="1000" fill="hold"/>
                                        <p:tgtEl>
                                          <p:spTgt spid="63491">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63491">
                                            <p:txEl>
                                              <p:pRg st="5" end="5"/>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1"/>
                                            </p:cond>
                                          </p:stCondLst>
                                          <p:endCondLst>
                                            <p:cond evt="onStopAudio" delay="0">
                                              <p:tgtEl>
                                                <p:sldTgt/>
                                              </p:tgtEl>
                                            </p:cond>
                                          </p:endCondLst>
                                        </p:cTn>
                                        <p:tgtEl>
                                          <p:sndTgt r:embed="rId3" name="cashreg.wav"/>
                                        </p:tgtEl>
                                      </p:cMediaNode>
                                    </p:audio>
                                  </p:subTnLst>
                                </p:cTn>
                              </p:par>
                              <p:par>
                                <p:cTn id="57" presetID="15" presetClass="entr" presetSubtype="0" fill="hold" nodeType="withEffect">
                                  <p:stCondLst>
                                    <p:cond delay="0"/>
                                  </p:stCondLst>
                                  <p:childTnLst>
                                    <p:set>
                                      <p:cBhvr>
                                        <p:cTn id="58" dur="1" fill="hold">
                                          <p:stCondLst>
                                            <p:cond delay="0"/>
                                          </p:stCondLst>
                                        </p:cTn>
                                        <p:tgtEl>
                                          <p:spTgt spid="63491">
                                            <p:txEl>
                                              <p:pRg st="6" end="6"/>
                                            </p:txEl>
                                          </p:spTgt>
                                        </p:tgtEl>
                                        <p:attrNameLst>
                                          <p:attrName>style.visibility</p:attrName>
                                        </p:attrNameLst>
                                      </p:cBhvr>
                                      <p:to>
                                        <p:strVal val="visible"/>
                                      </p:to>
                                    </p:set>
                                    <p:anim calcmode="lin" valueType="num">
                                      <p:cBhvr>
                                        <p:cTn id="59" dur="1000" fill="hold"/>
                                        <p:tgtEl>
                                          <p:spTgt spid="63491">
                                            <p:txEl>
                                              <p:pRg st="6" end="6"/>
                                            </p:txEl>
                                          </p:spTgt>
                                        </p:tgtEl>
                                        <p:attrNameLst>
                                          <p:attrName>ppt_w</p:attrName>
                                        </p:attrNameLst>
                                      </p:cBhvr>
                                      <p:tavLst>
                                        <p:tav tm="0">
                                          <p:val>
                                            <p:fltVal val="0"/>
                                          </p:val>
                                        </p:tav>
                                        <p:tav tm="100000">
                                          <p:val>
                                            <p:strVal val="#ppt_w"/>
                                          </p:val>
                                        </p:tav>
                                      </p:tavLst>
                                    </p:anim>
                                    <p:anim calcmode="lin" valueType="num">
                                      <p:cBhvr>
                                        <p:cTn id="60" dur="1000" fill="hold"/>
                                        <p:tgtEl>
                                          <p:spTgt spid="63491">
                                            <p:txEl>
                                              <p:pRg st="6" end="6"/>
                                            </p:txEl>
                                          </p:spTgt>
                                        </p:tgtEl>
                                        <p:attrNameLst>
                                          <p:attrName>ppt_h</p:attrName>
                                        </p:attrNameLst>
                                      </p:cBhvr>
                                      <p:tavLst>
                                        <p:tav tm="0">
                                          <p:val>
                                            <p:fltVal val="0"/>
                                          </p:val>
                                        </p:tav>
                                        <p:tav tm="100000">
                                          <p:val>
                                            <p:strVal val="#ppt_h"/>
                                          </p:val>
                                        </p:tav>
                                      </p:tavLst>
                                    </p:anim>
                                    <p:anim calcmode="lin" valueType="num">
                                      <p:cBhvr>
                                        <p:cTn id="61" dur="1000" fill="hold"/>
                                        <p:tgtEl>
                                          <p:spTgt spid="63491">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62" dur="1000" fill="hold"/>
                                        <p:tgtEl>
                                          <p:spTgt spid="63491">
                                            <p:txEl>
                                              <p:pRg st="6" end="6"/>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7"/>
                                            </p:cond>
                                          </p:stCondLst>
                                          <p:endCondLst>
                                            <p:cond evt="onStopAudio" delay="0">
                                              <p:tgtEl>
                                                <p:sldTgt/>
                                              </p:tgtEl>
                                            </p:cond>
                                          </p:endCondLst>
                                        </p:cTn>
                                        <p:tgtEl>
                                          <p:sndTgt r:embed="rId3" name="cashreg.wav"/>
                                        </p:tgtEl>
                                      </p:cMediaNode>
                                    </p:audio>
                                  </p:subTnLst>
                                </p:cTn>
                              </p:par>
                              <p:par>
                                <p:cTn id="63" presetID="15" presetClass="entr" presetSubtype="0" fill="hold" nodeType="withEffect">
                                  <p:stCondLst>
                                    <p:cond delay="0"/>
                                  </p:stCondLst>
                                  <p:childTnLst>
                                    <p:set>
                                      <p:cBhvr>
                                        <p:cTn id="64" dur="1" fill="hold">
                                          <p:stCondLst>
                                            <p:cond delay="0"/>
                                          </p:stCondLst>
                                        </p:cTn>
                                        <p:tgtEl>
                                          <p:spTgt spid="63491">
                                            <p:txEl>
                                              <p:pRg st="7" end="7"/>
                                            </p:txEl>
                                          </p:spTgt>
                                        </p:tgtEl>
                                        <p:attrNameLst>
                                          <p:attrName>style.visibility</p:attrName>
                                        </p:attrNameLst>
                                      </p:cBhvr>
                                      <p:to>
                                        <p:strVal val="visible"/>
                                      </p:to>
                                    </p:set>
                                    <p:anim calcmode="lin" valueType="num">
                                      <p:cBhvr>
                                        <p:cTn id="65" dur="1000" fill="hold"/>
                                        <p:tgtEl>
                                          <p:spTgt spid="63491">
                                            <p:txEl>
                                              <p:pRg st="7" end="7"/>
                                            </p:txEl>
                                          </p:spTgt>
                                        </p:tgtEl>
                                        <p:attrNameLst>
                                          <p:attrName>ppt_w</p:attrName>
                                        </p:attrNameLst>
                                      </p:cBhvr>
                                      <p:tavLst>
                                        <p:tav tm="0">
                                          <p:val>
                                            <p:fltVal val="0"/>
                                          </p:val>
                                        </p:tav>
                                        <p:tav tm="100000">
                                          <p:val>
                                            <p:strVal val="#ppt_w"/>
                                          </p:val>
                                        </p:tav>
                                      </p:tavLst>
                                    </p:anim>
                                    <p:anim calcmode="lin" valueType="num">
                                      <p:cBhvr>
                                        <p:cTn id="66" dur="1000" fill="hold"/>
                                        <p:tgtEl>
                                          <p:spTgt spid="63491">
                                            <p:txEl>
                                              <p:pRg st="7" end="7"/>
                                            </p:txEl>
                                          </p:spTgt>
                                        </p:tgtEl>
                                        <p:attrNameLst>
                                          <p:attrName>ppt_h</p:attrName>
                                        </p:attrNameLst>
                                      </p:cBhvr>
                                      <p:tavLst>
                                        <p:tav tm="0">
                                          <p:val>
                                            <p:fltVal val="0"/>
                                          </p:val>
                                        </p:tav>
                                        <p:tav tm="100000">
                                          <p:val>
                                            <p:strVal val="#ppt_h"/>
                                          </p:val>
                                        </p:tav>
                                      </p:tavLst>
                                    </p:anim>
                                    <p:anim calcmode="lin" valueType="num">
                                      <p:cBhvr>
                                        <p:cTn id="67" dur="1000" fill="hold"/>
                                        <p:tgtEl>
                                          <p:spTgt spid="63491">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68" dur="1000" fill="hold"/>
                                        <p:tgtEl>
                                          <p:spTgt spid="63491">
                                            <p:txEl>
                                              <p:pRg st="7" end="7"/>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63"/>
                                            </p:cond>
                                          </p:stCondLst>
                                          <p:endCondLst>
                                            <p:cond evt="onStopAudio" delay="0">
                                              <p:tgtEl>
                                                <p:sldTgt/>
                                              </p:tgtEl>
                                            </p:cond>
                                          </p:endCondLst>
                                        </p:cTn>
                                        <p:tgtEl>
                                          <p:sndTgt r:embed="rId3" name="cashreg.wav"/>
                                        </p:tgtEl>
                                      </p:cMediaNode>
                                    </p:audio>
                                  </p:subTnLst>
                                </p:cTn>
                              </p:par>
                              <p:par>
                                <p:cTn id="69" presetID="15" presetClass="entr" presetSubtype="0" fill="hold" nodeType="withEffect">
                                  <p:stCondLst>
                                    <p:cond delay="0"/>
                                  </p:stCondLst>
                                  <p:childTnLst>
                                    <p:set>
                                      <p:cBhvr>
                                        <p:cTn id="70" dur="1" fill="hold">
                                          <p:stCondLst>
                                            <p:cond delay="0"/>
                                          </p:stCondLst>
                                        </p:cTn>
                                        <p:tgtEl>
                                          <p:spTgt spid="63491">
                                            <p:txEl>
                                              <p:pRg st="8" end="8"/>
                                            </p:txEl>
                                          </p:spTgt>
                                        </p:tgtEl>
                                        <p:attrNameLst>
                                          <p:attrName>style.visibility</p:attrName>
                                        </p:attrNameLst>
                                      </p:cBhvr>
                                      <p:to>
                                        <p:strVal val="visible"/>
                                      </p:to>
                                    </p:set>
                                    <p:anim calcmode="lin" valueType="num">
                                      <p:cBhvr>
                                        <p:cTn id="71" dur="1000" fill="hold"/>
                                        <p:tgtEl>
                                          <p:spTgt spid="63491">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63491">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63491">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74" dur="1000" fill="hold"/>
                                        <p:tgtEl>
                                          <p:spTgt spid="63491">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title"/>
          </p:nvPr>
        </p:nvSpPr>
        <p:spPr>
          <a:xfrm>
            <a:off x="304800" y="228600"/>
            <a:ext cx="8610600" cy="533400"/>
          </a:xfrm>
          <a:noFill/>
          <a:ln/>
        </p:spPr>
        <p:txBody>
          <a:bodyPr/>
          <a:lstStyle/>
          <a:p>
            <a:r>
              <a:rPr lang="en-US" altLang="en-US" sz="2400" b="1"/>
              <a:t>Summary of Energy Levels, Sublevels &amp; Orbitals</a:t>
            </a:r>
          </a:p>
        </p:txBody>
      </p:sp>
      <p:graphicFrame>
        <p:nvGraphicFramePr>
          <p:cNvPr id="65649" name="Group 113"/>
          <p:cNvGraphicFramePr>
            <a:graphicFrameLocks noGrp="1"/>
          </p:cNvGraphicFramePr>
          <p:nvPr>
            <p:ph idx="1"/>
            <p:extLst>
              <p:ext uri="{D42A27DB-BD31-4B8C-83A1-F6EECF244321}">
                <p14:modId xmlns:p14="http://schemas.microsoft.com/office/powerpoint/2010/main" val="994042636"/>
              </p:ext>
            </p:extLst>
          </p:nvPr>
        </p:nvGraphicFramePr>
        <p:xfrm>
          <a:off x="685800" y="914400"/>
          <a:ext cx="7772400" cy="5029518"/>
        </p:xfrm>
        <a:graphic>
          <a:graphicData uri="http://schemas.openxmlformats.org/drawingml/2006/table">
            <a:tbl>
              <a:tblPr firstRow="1"/>
              <a:tblGrid>
                <a:gridCol w="1943100">
                  <a:extLst>
                    <a:ext uri="{9D8B030D-6E8A-4147-A177-3AD203B41FA5}">
                      <a16:colId xmlns:a16="http://schemas.microsoft.com/office/drawing/2014/main" val="407595595"/>
                    </a:ext>
                  </a:extLst>
                </a:gridCol>
                <a:gridCol w="1943100">
                  <a:extLst>
                    <a:ext uri="{9D8B030D-6E8A-4147-A177-3AD203B41FA5}">
                      <a16:colId xmlns:a16="http://schemas.microsoft.com/office/drawing/2014/main" val="2147742638"/>
                    </a:ext>
                  </a:extLst>
                </a:gridCol>
                <a:gridCol w="1943100">
                  <a:extLst>
                    <a:ext uri="{9D8B030D-6E8A-4147-A177-3AD203B41FA5}">
                      <a16:colId xmlns:a16="http://schemas.microsoft.com/office/drawing/2014/main" val="639419168"/>
                    </a:ext>
                  </a:extLst>
                </a:gridCol>
                <a:gridCol w="1943100">
                  <a:extLst>
                    <a:ext uri="{9D8B030D-6E8A-4147-A177-3AD203B41FA5}">
                      <a16:colId xmlns:a16="http://schemas.microsoft.com/office/drawing/2014/main" val="2013592093"/>
                    </a:ext>
                  </a:extLst>
                </a:gridCol>
              </a:tblGrid>
              <a:tr h="822325">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1" i="0" u="none" strike="noStrike" cap="none" normalizeH="0" baseline="0" dirty="0" smtClean="0">
                          <a:ln>
                            <a:noFill/>
                          </a:ln>
                          <a:solidFill>
                            <a:schemeClr val="tx1"/>
                          </a:solidFill>
                          <a:effectLst/>
                          <a:latin typeface="Verdana" panose="020B0604030504040204" pitchFamily="34" charset="0"/>
                        </a:rPr>
                        <a:t>Principal Energy Level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1" i="0"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1" i="0" u="none" strike="noStrike" cap="none" normalizeH="0" baseline="0" smtClean="0">
                          <a:ln>
                            <a:noFill/>
                          </a:ln>
                          <a:solidFill>
                            <a:schemeClr val="tx1"/>
                          </a:solidFill>
                          <a:effectLst/>
                          <a:latin typeface="Verdana" panose="020B0604030504040204" pitchFamily="34" charset="0"/>
                        </a:rPr>
                        <a:t>Sublevels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1" i="0" u="none" strike="noStrike" cap="none" normalizeH="0" baseline="0" smtClean="0">
                          <a:ln>
                            <a:noFill/>
                          </a:ln>
                          <a:solidFill>
                            <a:schemeClr val="tx1"/>
                          </a:solidFill>
                          <a:effectLst/>
                          <a:latin typeface="Verdana" panose="020B0604030504040204" pitchFamily="34" charset="0"/>
                        </a:rPr>
                        <a:t>Total Number of</a:t>
                      </a: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1" i="0" u="none" strike="noStrike" cap="none" normalizeH="0" baseline="0" smtClean="0">
                          <a:ln>
                            <a:noFill/>
                          </a:ln>
                          <a:solidFill>
                            <a:schemeClr val="tx1"/>
                          </a:solidFill>
                          <a:effectLst/>
                          <a:latin typeface="Verdana" panose="020B0604030504040204" pitchFamily="34" charset="0"/>
                        </a:rPr>
                        <a:t>Orbitals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1" i="0" u="none" strike="noStrike" cap="none" normalizeH="0" baseline="0" smtClean="0">
                          <a:ln>
                            <a:noFill/>
                          </a:ln>
                          <a:solidFill>
                            <a:schemeClr val="tx1"/>
                          </a:solidFill>
                          <a:effectLst/>
                          <a:latin typeface="Verdana" panose="020B0604030504040204" pitchFamily="34" charset="0"/>
                        </a:rPr>
                        <a:t>Total Number of Electrons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4852806"/>
                  </a:ext>
                </a:extLst>
              </a:tr>
              <a:tr h="823913">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n =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1s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1s (one)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1" i="1" u="none" strike="noStrike" cap="none" normalizeH="0" baseline="0" smtClean="0">
                          <a:ln>
                            <a:noFill/>
                          </a:ln>
                          <a:solidFill>
                            <a:srgbClr val="FFFF00"/>
                          </a:solidFill>
                          <a:effectLst/>
                          <a:latin typeface="Verdana" panose="020B0604030504040204"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723222"/>
                  </a:ext>
                </a:extLst>
              </a:tr>
              <a:tr h="822325">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n =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2s + 2p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2s (one) + 2p (three)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2 + 6 = </a:t>
                      </a:r>
                      <a:r>
                        <a:rPr kumimoji="0" lang="en-US" altLang="en-US" sz="2000" b="1" i="1" u="none" strike="noStrike" cap="none" normalizeH="0" baseline="0" smtClean="0">
                          <a:ln>
                            <a:noFill/>
                          </a:ln>
                          <a:solidFill>
                            <a:srgbClr val="FFFF00"/>
                          </a:solidFill>
                          <a:effectLst/>
                          <a:latin typeface="Verdana" panose="020B0604030504040204" pitchFamily="34" charset="0"/>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5967267"/>
                  </a:ext>
                </a:extLst>
              </a:tr>
              <a:tr h="823913">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n =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3s + 3p + 3d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3s (one) + 3p (three) + 3d (five)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2 + 6 + 10 = </a:t>
                      </a:r>
                      <a:r>
                        <a:rPr kumimoji="0" lang="en-US" altLang="en-US" sz="2000" b="1" i="1" u="none" strike="noStrike" cap="none" normalizeH="0" baseline="0" smtClean="0">
                          <a:ln>
                            <a:noFill/>
                          </a:ln>
                          <a:solidFill>
                            <a:srgbClr val="FFFF00"/>
                          </a:solidFill>
                          <a:effectLst/>
                          <a:latin typeface="Verdana" panose="020B0604030504040204" pitchFamily="34" charset="0"/>
                        </a:rPr>
                        <a:t>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2937609"/>
                  </a:ext>
                </a:extLst>
              </a:tr>
              <a:tr h="822325">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n = 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4s + 4p + 4d + 4f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4s (one) + 4p (three) + 4d (five) + 4f (seven)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dirty="0" smtClean="0">
                          <a:ln>
                            <a:noFill/>
                          </a:ln>
                          <a:solidFill>
                            <a:schemeClr val="tx1"/>
                          </a:solidFill>
                          <a:effectLst/>
                          <a:latin typeface="Verdana" panose="020B0604030504040204" pitchFamily="34" charset="0"/>
                        </a:rPr>
                        <a:t>2 + 6 + 10 + 14 = </a:t>
                      </a:r>
                      <a:r>
                        <a:rPr kumimoji="0" lang="en-US" altLang="en-US" sz="2000" b="1" i="1" u="none" strike="noStrike" cap="none" normalizeH="0" baseline="0" dirty="0" smtClean="0">
                          <a:ln>
                            <a:noFill/>
                          </a:ln>
                          <a:solidFill>
                            <a:srgbClr val="FFFF00"/>
                          </a:solidFill>
                          <a:effectLst/>
                          <a:latin typeface="Verdana" panose="020B0604030504040204" pitchFamily="34" charset="0"/>
                        </a:rPr>
                        <a:t>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6262826"/>
                  </a:ext>
                </a:extLst>
              </a:tr>
            </a:tbl>
          </a:graphicData>
        </a:graphic>
      </p:graphicFrame>
      <p:sp>
        <p:nvSpPr>
          <p:cNvPr id="65636" name="Rectangle 100"/>
          <p:cNvSpPr>
            <a:spLocks noChangeArrowheads="1"/>
          </p:cNvSpPr>
          <p:nvPr/>
        </p:nvSpPr>
        <p:spPr bwMode="auto">
          <a:xfrm>
            <a:off x="609600" y="6019800"/>
            <a:ext cx="8305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a:solidFill>
                  <a:srgbClr val="FFFF00"/>
                </a:solidFill>
                <a:latin typeface="Verdana" panose="020B0604030504040204" pitchFamily="34" charset="0"/>
              </a:rPr>
              <a:t>Notes:</a:t>
            </a:r>
            <a:r>
              <a:rPr lang="en-US" altLang="en-US" sz="1600" b="1">
                <a:latin typeface="Verdana" panose="020B0604030504040204" pitchFamily="34" charset="0"/>
              </a:rPr>
              <a:t>  The number of sublevels equals the value of </a:t>
            </a:r>
            <a:r>
              <a:rPr lang="en-US" altLang="en-US" sz="1600" b="1" i="1">
                <a:latin typeface="Verdana" panose="020B0604030504040204" pitchFamily="34" charset="0"/>
              </a:rPr>
              <a:t>n</a:t>
            </a:r>
            <a:r>
              <a:rPr lang="en-US" altLang="en-US" sz="1600" b="1">
                <a:latin typeface="Verdana" panose="020B0604030504040204" pitchFamily="34" charset="0"/>
              </a:rPr>
              <a:t>, the</a:t>
            </a:r>
          </a:p>
          <a:p>
            <a:r>
              <a:rPr lang="en-US" altLang="en-US" sz="1600" b="1">
                <a:latin typeface="Verdana" panose="020B0604030504040204" pitchFamily="34" charset="0"/>
              </a:rPr>
              <a:t>principal quantum number;  each orbital can hold only </a:t>
            </a:r>
            <a:r>
              <a:rPr lang="en-US" altLang="en-US" sz="1600" b="1" u="sng">
                <a:latin typeface="Verdana" panose="020B0604030504040204" pitchFamily="34" charset="0"/>
              </a:rPr>
              <a:t>two</a:t>
            </a:r>
            <a:r>
              <a:rPr lang="en-US" altLang="en-US" sz="1600" b="1">
                <a:latin typeface="Verdana" panose="020B0604030504040204" pitchFamily="34" charset="0"/>
              </a:rPr>
              <a:t> electrons.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65649"/>
                                        </p:tgtEl>
                                        <p:attrNameLst>
                                          <p:attrName>style.visibility</p:attrName>
                                        </p:attrNameLst>
                                      </p:cBhvr>
                                      <p:to>
                                        <p:strVal val="visible"/>
                                      </p:to>
                                    </p:set>
                                    <p:animEffect transition="in" filter="wedge">
                                      <p:cBhvr>
                                        <p:cTn id="7" dur="2000"/>
                                        <p:tgtEl>
                                          <p:spTgt spid="656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5636"/>
                                        </p:tgtEl>
                                        <p:attrNameLst>
                                          <p:attrName>style.visibility</p:attrName>
                                        </p:attrNameLst>
                                      </p:cBhvr>
                                      <p:to>
                                        <p:strVal val="visible"/>
                                      </p:to>
                                    </p:set>
                                    <p:animEffect transition="in" filter="randombar(horizontal)">
                                      <p:cBhvr>
                                        <p:cTn id="12" dur="500"/>
                                        <p:tgtEl>
                                          <p:spTgt spid="65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63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381000"/>
            <a:ext cx="7772400" cy="609600"/>
          </a:xfrm>
        </p:spPr>
        <p:txBody>
          <a:bodyPr/>
          <a:lstStyle/>
          <a:p>
            <a:r>
              <a:rPr lang="en-US" altLang="en-US" sz="3600"/>
              <a:t>Energy Diagram  </a:t>
            </a:r>
            <a:r>
              <a:rPr lang="en-US" altLang="en-US" sz="1800"/>
              <a:t>(See p 143)</a:t>
            </a:r>
          </a:p>
        </p:txBody>
      </p:sp>
      <p:graphicFrame>
        <p:nvGraphicFramePr>
          <p:cNvPr id="68735" name="Group 127"/>
          <p:cNvGraphicFramePr>
            <a:graphicFrameLocks noGrp="1"/>
          </p:cNvGraphicFramePr>
          <p:nvPr>
            <p:ph idx="1"/>
            <p:extLst>
              <p:ext uri="{D42A27DB-BD31-4B8C-83A1-F6EECF244321}">
                <p14:modId xmlns:p14="http://schemas.microsoft.com/office/powerpoint/2010/main" val="221869501"/>
              </p:ext>
            </p:extLst>
          </p:nvPr>
        </p:nvGraphicFramePr>
        <p:xfrm>
          <a:off x="1752600" y="1752600"/>
          <a:ext cx="6553200" cy="4541520"/>
        </p:xfrm>
        <a:graphic>
          <a:graphicData uri="http://schemas.openxmlformats.org/drawingml/2006/table">
            <a:tbl>
              <a:tblPr firstRow="1"/>
              <a:tblGrid>
                <a:gridCol w="1219200">
                  <a:extLst>
                    <a:ext uri="{9D8B030D-6E8A-4147-A177-3AD203B41FA5}">
                      <a16:colId xmlns:a16="http://schemas.microsoft.com/office/drawing/2014/main" val="1179143922"/>
                    </a:ext>
                  </a:extLst>
                </a:gridCol>
                <a:gridCol w="1295400">
                  <a:extLst>
                    <a:ext uri="{9D8B030D-6E8A-4147-A177-3AD203B41FA5}">
                      <a16:colId xmlns:a16="http://schemas.microsoft.com/office/drawing/2014/main" val="475949873"/>
                    </a:ext>
                  </a:extLst>
                </a:gridCol>
                <a:gridCol w="1828800">
                  <a:extLst>
                    <a:ext uri="{9D8B030D-6E8A-4147-A177-3AD203B41FA5}">
                      <a16:colId xmlns:a16="http://schemas.microsoft.com/office/drawing/2014/main" val="453779665"/>
                    </a:ext>
                  </a:extLst>
                </a:gridCol>
                <a:gridCol w="2209800">
                  <a:extLst>
                    <a:ext uri="{9D8B030D-6E8A-4147-A177-3AD203B41FA5}">
                      <a16:colId xmlns:a16="http://schemas.microsoft.com/office/drawing/2014/main" val="1078429433"/>
                    </a:ext>
                  </a:extLst>
                </a:gridCol>
              </a:tblGrid>
              <a:tr h="1257300">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horzOverflow="overflow">
                    <a:lnL cap="flat">
                      <a:noFill/>
                    </a:lnL>
                    <a:lnR>
                      <a:noFill/>
                    </a:lnR>
                    <a:lnT cap="flat">
                      <a:noFill/>
                    </a:lnT>
                    <a:lnB>
                      <a:noFill/>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horzOverflow="overflow">
                    <a:lnL>
                      <a:noFill/>
                    </a:lnL>
                    <a:lnR>
                      <a:noFill/>
                    </a:lnR>
                    <a:lnT cap="flat">
                      <a:noFill/>
                    </a:lnT>
                    <a:lnB>
                      <a:noFill/>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1"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n</a:t>
                      </a:r>
                      <a:r>
                        <a:rPr kumimoji="0" lang="en-US" altLang="en-US" sz="2000" b="0" i="0" u="none" strike="noStrike" cap="none" normalizeH="0" baseline="0" smtClean="0">
                          <a:ln>
                            <a:noFill/>
                          </a:ln>
                          <a:solidFill>
                            <a:schemeClr val="tx1"/>
                          </a:solidFill>
                          <a:effectLst/>
                          <a:latin typeface="Verdana" panose="020B0604030504040204" pitchFamily="34" charset="0"/>
                        </a:rPr>
                        <a:t>= 3</a:t>
                      </a:r>
                    </a:p>
                  </a:txBody>
                  <a:tcP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dirty="0" smtClean="0">
                          <a:ln>
                            <a:noFill/>
                          </a:ln>
                          <a:solidFill>
                            <a:schemeClr val="tx1"/>
                          </a:solidFill>
                          <a:effectLst/>
                          <a:latin typeface="Verdana" panose="020B0604030504040204" pitchFamily="34" charset="0"/>
                        </a:rPr>
                        <a:t>_ _ _ _ _ _ _ 4</a:t>
                      </a:r>
                      <a:r>
                        <a:rPr kumimoji="0" lang="en-US" altLang="en-US" sz="2000" b="0" i="1" u="none" strike="noStrike" cap="none" normalizeH="0" baseline="0" dirty="0" smtClean="0">
                          <a:ln>
                            <a:noFill/>
                          </a:ln>
                          <a:solidFill>
                            <a:schemeClr val="tx1"/>
                          </a:solidFill>
                          <a:effectLst/>
                          <a:latin typeface="Verdana" panose="020B0604030504040204" pitchFamily="34" charset="0"/>
                        </a:rPr>
                        <a:t>f</a:t>
                      </a: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dirty="0" smtClean="0">
                          <a:ln>
                            <a:noFill/>
                          </a:ln>
                          <a:solidFill>
                            <a:schemeClr val="tx1"/>
                          </a:solidFill>
                          <a:effectLst/>
                          <a:latin typeface="Verdana" panose="020B0604030504040204" pitchFamily="34" charset="0"/>
                        </a:rPr>
                        <a:t>_ _ _ _ _ 4d</a:t>
                      </a: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dirty="0" smtClean="0">
                          <a:ln>
                            <a:noFill/>
                          </a:ln>
                          <a:solidFill>
                            <a:schemeClr val="tx1"/>
                          </a:solidFill>
                          <a:effectLst/>
                          <a:latin typeface="Verdana" panose="020B0604030504040204" pitchFamily="34" charset="0"/>
                        </a:rPr>
                        <a:t>_ _ _ 4</a:t>
                      </a:r>
                      <a:r>
                        <a:rPr kumimoji="0" lang="en-US" altLang="en-US" sz="2000" b="0" i="1" u="none" strike="noStrike" cap="none" normalizeH="0" baseline="0" dirty="0" smtClean="0">
                          <a:ln>
                            <a:noFill/>
                          </a:ln>
                          <a:solidFill>
                            <a:schemeClr val="tx1"/>
                          </a:solidFill>
                          <a:effectLst/>
                          <a:latin typeface="Verdana" panose="020B0604030504040204" pitchFamily="34" charset="0"/>
                        </a:rPr>
                        <a:t>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259119249"/>
                  </a:ext>
                </a:extLst>
              </a:tr>
              <a:tr h="1104900">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horzOverflow="overflow">
                    <a:lnL cap="flat">
                      <a:noFill/>
                    </a:lnL>
                    <a:lnR>
                      <a:noFill/>
                    </a:lnR>
                    <a:lnT>
                      <a:noFill/>
                    </a:lnT>
                    <a:lnB>
                      <a:noFill/>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1"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n</a:t>
                      </a:r>
                      <a:r>
                        <a:rPr kumimoji="0" lang="en-US" altLang="en-US" sz="2000" b="0" i="0" u="none" strike="noStrike" cap="none" normalizeH="0" baseline="0" smtClean="0">
                          <a:ln>
                            <a:noFill/>
                          </a:ln>
                          <a:solidFill>
                            <a:schemeClr val="tx1"/>
                          </a:solidFill>
                          <a:effectLst/>
                          <a:latin typeface="Verdana" panose="020B0604030504040204" pitchFamily="34" charset="0"/>
                        </a:rPr>
                        <a:t> = 2</a:t>
                      </a: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_ _ _ _ _ 3</a:t>
                      </a:r>
                      <a:r>
                        <a:rPr kumimoji="0" lang="en-US" altLang="en-US" sz="2000" b="0" i="1" u="none" strike="noStrike" cap="none" normalizeH="0" baseline="0" smtClean="0">
                          <a:ln>
                            <a:noFill/>
                          </a:ln>
                          <a:solidFill>
                            <a:schemeClr val="tx1"/>
                          </a:solidFill>
                          <a:effectLst/>
                          <a:latin typeface="Verdana" panose="020B0604030504040204" pitchFamily="34" charset="0"/>
                        </a:rPr>
                        <a:t>d</a:t>
                      </a: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_ _ _ 3</a:t>
                      </a:r>
                      <a:r>
                        <a:rPr kumimoji="0" lang="en-US" altLang="en-US" sz="2000" b="0" i="1" u="none" strike="noStrike" cap="none" normalizeH="0" baseline="0" smtClean="0">
                          <a:ln>
                            <a:noFill/>
                          </a:ln>
                          <a:solidFill>
                            <a:schemeClr val="tx1"/>
                          </a:solidFill>
                          <a:effectLst/>
                          <a:latin typeface="Verdana" panose="020B0604030504040204" pitchFamily="34" charset="0"/>
                        </a:rPr>
                        <a:t>p</a:t>
                      </a: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__ 3</a:t>
                      </a:r>
                      <a:r>
                        <a:rPr kumimoji="0" lang="en-US" altLang="en-US" sz="2000" b="0" i="1" u="none" strike="noStrike" cap="none" normalizeH="0" baseline="0" smtClean="0">
                          <a:ln>
                            <a:noFill/>
                          </a:ln>
                          <a:solidFill>
                            <a:schemeClr val="tx1"/>
                          </a:solidFill>
                          <a:effectLst/>
                          <a:latin typeface="Verdana" panose="020B0604030504040204"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__ 4</a:t>
                      </a:r>
                      <a:r>
                        <a:rPr kumimoji="0" lang="en-US" altLang="en-US" sz="2000" b="0" i="1" u="none" strike="noStrike" cap="none" normalizeH="0" baseline="0" smtClean="0">
                          <a:ln>
                            <a:noFill/>
                          </a:ln>
                          <a:solidFill>
                            <a:schemeClr val="tx1"/>
                          </a:solidFill>
                          <a:effectLst/>
                          <a:latin typeface="Verdana" panose="020B0604030504040204"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92329884"/>
                  </a:ext>
                </a:extLst>
              </a:tr>
              <a:tr h="1028700">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1"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1" u="none" strike="noStrike" cap="none" normalizeH="0" baseline="0" smtClean="0">
                          <a:ln>
                            <a:noFill/>
                          </a:ln>
                          <a:solidFill>
                            <a:schemeClr val="tx1"/>
                          </a:solidFill>
                          <a:effectLst/>
                          <a:latin typeface="Verdana" panose="020B0604030504040204" pitchFamily="34" charset="0"/>
                        </a:rPr>
                        <a:t>n</a:t>
                      </a:r>
                      <a:r>
                        <a:rPr kumimoji="0" lang="en-US" altLang="en-US" sz="2000" b="0" i="0" u="none" strike="noStrike" cap="none" normalizeH="0" baseline="0" smtClean="0">
                          <a:ln>
                            <a:noFill/>
                          </a:ln>
                          <a:solidFill>
                            <a:schemeClr val="tx1"/>
                          </a:solidFill>
                          <a:effectLst/>
                          <a:latin typeface="Verdana" panose="020B0604030504040204" pitchFamily="34" charset="0"/>
                        </a:rPr>
                        <a:t> = 1</a:t>
                      </a:r>
                    </a:p>
                  </a:txBody>
                  <a:tcPr horzOverflow="overflow">
                    <a:lnL cap="flat">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_ _ _ 2</a:t>
                      </a:r>
                      <a:r>
                        <a:rPr kumimoji="0" lang="en-US" altLang="en-US" sz="2000" b="0" i="1" u="none" strike="noStrike" cap="none" normalizeH="0" baseline="0" smtClean="0">
                          <a:ln>
                            <a:noFill/>
                          </a:ln>
                          <a:solidFill>
                            <a:schemeClr val="tx1"/>
                          </a:solidFill>
                          <a:effectLst/>
                          <a:latin typeface="Verdana" panose="020B0604030504040204" pitchFamily="34" charset="0"/>
                        </a:rPr>
                        <a:t>p</a:t>
                      </a: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__ 2</a:t>
                      </a:r>
                      <a:r>
                        <a:rPr kumimoji="0" lang="en-US" altLang="en-US" sz="2000" b="0" i="1" u="none" strike="noStrike" cap="none" normalizeH="0" baseline="0" smtClean="0">
                          <a:ln>
                            <a:noFill/>
                          </a:ln>
                          <a:solidFill>
                            <a:schemeClr val="tx1"/>
                          </a:solidFill>
                          <a:effectLst/>
                          <a:latin typeface="Verdana" panose="020B0604030504040204"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3508501339"/>
                  </a:ext>
                </a:extLst>
              </a:tr>
              <a:tr h="1028700">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r>
                        <a:rPr kumimoji="0" lang="en-US" altLang="en-US" sz="2000" b="0" i="0" u="none" strike="noStrike" cap="none" normalizeH="0" baseline="0" smtClean="0">
                          <a:ln>
                            <a:noFill/>
                          </a:ln>
                          <a:solidFill>
                            <a:schemeClr val="tx1"/>
                          </a:solidFill>
                          <a:effectLst/>
                          <a:latin typeface="Verdana" panose="020B0604030504040204" pitchFamily="34" charset="0"/>
                        </a:rPr>
                        <a:t>__ 1</a:t>
                      </a:r>
                      <a:r>
                        <a:rPr kumimoji="0" lang="en-US" altLang="en-US" sz="2000" b="0" i="1" u="none" strike="noStrike" cap="none" normalizeH="0" baseline="0" smtClean="0">
                          <a:ln>
                            <a:noFill/>
                          </a:ln>
                          <a:solidFill>
                            <a:schemeClr val="tx1"/>
                          </a:solidFill>
                          <a:effectLst/>
                          <a:latin typeface="Verdana" panose="020B0604030504040204" pitchFamily="34"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smtClean="0">
                        <a:ln>
                          <a:noFill/>
                        </a:ln>
                        <a:solidFill>
                          <a:schemeClr val="tx1"/>
                        </a:solidFill>
                        <a:effectLst/>
                        <a:latin typeface="Verdana" panose="020B0604030504040204" pitchFamily="34" charset="0"/>
                      </a:endParaRPr>
                    </a:p>
                  </a:txBody>
                  <a:tcPr horzOverflow="overflow">
                    <a:lnL>
                      <a:noFill/>
                    </a:lnL>
                    <a:lnR>
                      <a:noFill/>
                    </a:lnR>
                    <a:lnT>
                      <a:noFill/>
                    </a:lnT>
                    <a:lnB cap="flat">
                      <a:noFill/>
                    </a:lnB>
                    <a:lnTlToBr>
                      <a:noFill/>
                    </a:lnTlToBr>
                    <a:lnBlToTr>
                      <a:noFill/>
                    </a:lnBlToTr>
                    <a:noFill/>
                  </a:tcPr>
                </a:tc>
                <a:tc>
                  <a:txBody>
                    <a:bodyPr/>
                    <a:lstStyle>
                      <a:lvl1pPr>
                        <a:spcBef>
                          <a:spcPct val="20000"/>
                        </a:spcBef>
                        <a:buClr>
                          <a:schemeClr val="accent2"/>
                        </a:buClr>
                        <a:buSzPct val="110000"/>
                        <a:defRPr sz="2800">
                          <a:solidFill>
                            <a:schemeClr val="tx1"/>
                          </a:solidFill>
                          <a:latin typeface="Verdana" panose="020B0604030504040204" pitchFamily="34" charset="0"/>
                        </a:defRPr>
                      </a:lvl1pPr>
                      <a:lvl2pPr>
                        <a:spcBef>
                          <a:spcPct val="20000"/>
                        </a:spcBef>
                        <a:buClr>
                          <a:schemeClr val="hlink"/>
                        </a:buClr>
                        <a:buSzPct val="110000"/>
                        <a:defRPr sz="2400">
                          <a:solidFill>
                            <a:schemeClr val="tx1"/>
                          </a:solidFill>
                          <a:latin typeface="Verdana" panose="020B0604030504040204" pitchFamily="34" charset="0"/>
                        </a:defRPr>
                      </a:lvl2pPr>
                      <a:lvl3pPr>
                        <a:spcBef>
                          <a:spcPct val="20000"/>
                        </a:spcBef>
                        <a:buClr>
                          <a:schemeClr val="folHlink"/>
                        </a:buClr>
                        <a:buSzPct val="110000"/>
                        <a:defRPr sz="2000">
                          <a:solidFill>
                            <a:schemeClr val="tx1"/>
                          </a:solidFill>
                          <a:latin typeface="Verdana" panose="020B0604030504040204" pitchFamily="34" charset="0"/>
                        </a:defRPr>
                      </a:lvl3pPr>
                      <a:lvl4pPr>
                        <a:spcBef>
                          <a:spcPct val="20000"/>
                        </a:spcBef>
                        <a:defRPr>
                          <a:solidFill>
                            <a:schemeClr val="tx1"/>
                          </a:solidFill>
                          <a:latin typeface="Times New Roman" panose="02020603050405020304" pitchFamily="18" charset="0"/>
                        </a:defRPr>
                      </a:lvl4pPr>
                      <a:lvl5pPr>
                        <a:spcBef>
                          <a:spcPct val="20000"/>
                        </a:spcBef>
                        <a:buClr>
                          <a:schemeClr val="tx1"/>
                        </a:buClr>
                        <a:defRPr>
                          <a:solidFill>
                            <a:schemeClr val="tx1"/>
                          </a:solidFill>
                          <a:latin typeface="Times New Roman" panose="02020603050405020304" pitchFamily="18" charset="0"/>
                        </a:defRPr>
                      </a:lvl5pPr>
                      <a:lvl6pPr fontAlgn="base">
                        <a:spcBef>
                          <a:spcPct val="20000"/>
                        </a:spcBef>
                        <a:spcAft>
                          <a:spcPct val="0"/>
                        </a:spcAft>
                        <a:buClr>
                          <a:schemeClr val="tx1"/>
                        </a:buClr>
                        <a:defRPr>
                          <a:solidFill>
                            <a:schemeClr val="tx1"/>
                          </a:solidFill>
                          <a:latin typeface="Times New Roman" panose="02020603050405020304" pitchFamily="18" charset="0"/>
                        </a:defRPr>
                      </a:lvl6pPr>
                      <a:lvl7pPr fontAlgn="base">
                        <a:spcBef>
                          <a:spcPct val="20000"/>
                        </a:spcBef>
                        <a:spcAft>
                          <a:spcPct val="0"/>
                        </a:spcAft>
                        <a:buClr>
                          <a:schemeClr val="tx1"/>
                        </a:buClr>
                        <a:defRPr>
                          <a:solidFill>
                            <a:schemeClr val="tx1"/>
                          </a:solidFill>
                          <a:latin typeface="Times New Roman" panose="02020603050405020304" pitchFamily="18" charset="0"/>
                        </a:defRPr>
                      </a:lvl7pPr>
                      <a:lvl8pPr fontAlgn="base">
                        <a:spcBef>
                          <a:spcPct val="20000"/>
                        </a:spcBef>
                        <a:spcAft>
                          <a:spcPct val="0"/>
                        </a:spcAft>
                        <a:buClr>
                          <a:schemeClr val="tx1"/>
                        </a:buClr>
                        <a:defRPr>
                          <a:solidFill>
                            <a:schemeClr val="tx1"/>
                          </a:solidFill>
                          <a:latin typeface="Times New Roman" panose="02020603050405020304" pitchFamily="18" charset="0"/>
                        </a:defRPr>
                      </a:lvl8pPr>
                      <a:lvl9pPr fontAlgn="base">
                        <a:spcBef>
                          <a:spcPct val="20000"/>
                        </a:spcBef>
                        <a:spcAft>
                          <a:spcPct val="0"/>
                        </a:spcAft>
                        <a:buClr>
                          <a:schemeClr val="tx1"/>
                        </a:buClr>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10000"/>
                        <a:buFontTx/>
                        <a:buNone/>
                        <a:tabLst/>
                      </a:pPr>
                      <a:endParaRPr kumimoji="0" lang="en-US" altLang="en-US" sz="2000" b="0" i="0" u="none" strike="noStrike" cap="none" normalizeH="0" baseline="0" dirty="0" smtClean="0">
                        <a:ln>
                          <a:noFill/>
                        </a:ln>
                        <a:solidFill>
                          <a:schemeClr val="tx1"/>
                        </a:solidFill>
                        <a:effectLst/>
                        <a:latin typeface="Verdana" panose="020B0604030504040204"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2320634121"/>
                  </a:ext>
                </a:extLst>
              </a:tr>
            </a:tbl>
          </a:graphicData>
        </a:graphic>
      </p:graphicFrame>
      <p:sp>
        <p:nvSpPr>
          <p:cNvPr id="68708" name="Text Box 100"/>
          <p:cNvSpPr txBox="1">
            <a:spLocks noChangeArrowheads="1"/>
          </p:cNvSpPr>
          <p:nvPr/>
        </p:nvSpPr>
        <p:spPr bwMode="auto">
          <a:xfrm>
            <a:off x="6096000" y="1371600"/>
            <a:ext cx="892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i="1">
                <a:latin typeface="Verdana" panose="020B0604030504040204" pitchFamily="34" charset="0"/>
              </a:rPr>
              <a:t>n</a:t>
            </a:r>
            <a:r>
              <a:rPr lang="en-US" altLang="en-US" sz="2000">
                <a:latin typeface="Verdana" panose="020B0604030504040204" pitchFamily="34" charset="0"/>
              </a:rPr>
              <a:t> = 4</a:t>
            </a:r>
          </a:p>
        </p:txBody>
      </p:sp>
      <p:sp>
        <p:nvSpPr>
          <p:cNvPr id="68736" name="AutoShape 128"/>
          <p:cNvSpPr>
            <a:spLocks noChangeArrowheads="1"/>
          </p:cNvSpPr>
          <p:nvPr/>
        </p:nvSpPr>
        <p:spPr bwMode="auto">
          <a:xfrm>
            <a:off x="838200" y="1905000"/>
            <a:ext cx="485775" cy="4114800"/>
          </a:xfrm>
          <a:prstGeom prst="upArrow">
            <a:avLst>
              <a:gd name="adj1" fmla="val 50000"/>
              <a:gd name="adj2" fmla="val 211765"/>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737" name="Text Box 129"/>
          <p:cNvSpPr txBox="1">
            <a:spLocks noChangeArrowheads="1"/>
          </p:cNvSpPr>
          <p:nvPr/>
        </p:nvSpPr>
        <p:spPr bwMode="auto">
          <a:xfrm rot="16200000">
            <a:off x="-380206" y="4114006"/>
            <a:ext cx="2193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FFFF00"/>
                </a:solidFill>
                <a:latin typeface="Verdana" panose="020B0604030504040204" pitchFamily="34" charset="0"/>
              </a:rPr>
              <a:t>Increased Energy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5800" y="609600"/>
            <a:ext cx="7772400" cy="762000"/>
          </a:xfrm>
        </p:spPr>
        <p:txBody>
          <a:bodyPr/>
          <a:lstStyle/>
          <a:p>
            <a:r>
              <a:rPr lang="en-US" altLang="en-US" sz="3600"/>
              <a:t>Important Facts About Orbitals</a:t>
            </a:r>
          </a:p>
        </p:txBody>
      </p:sp>
      <p:sp>
        <p:nvSpPr>
          <p:cNvPr id="70659" name="Rectangle 3"/>
          <p:cNvSpPr>
            <a:spLocks noGrp="1" noChangeArrowheads="1"/>
          </p:cNvSpPr>
          <p:nvPr>
            <p:ph type="body" idx="1"/>
          </p:nvPr>
        </p:nvSpPr>
        <p:spPr>
          <a:xfrm>
            <a:off x="304800" y="1600200"/>
            <a:ext cx="8610600" cy="4495800"/>
          </a:xfrm>
        </p:spPr>
        <p:txBody>
          <a:bodyPr/>
          <a:lstStyle/>
          <a:p>
            <a:pPr>
              <a:lnSpc>
                <a:spcPct val="90000"/>
              </a:lnSpc>
            </a:pPr>
            <a:r>
              <a:rPr lang="en-US" altLang="en-US" sz="2400"/>
              <a:t>As </a:t>
            </a:r>
            <a:r>
              <a:rPr lang="en-US" altLang="en-US" sz="2400" i="1"/>
              <a:t>n</a:t>
            </a:r>
            <a:r>
              <a:rPr lang="en-US" altLang="en-US" sz="2400"/>
              <a:t> increases, the energy of the orbital increases (as does the energy of electrons in those orbitals).</a:t>
            </a:r>
          </a:p>
          <a:p>
            <a:pPr>
              <a:lnSpc>
                <a:spcPct val="90000"/>
              </a:lnSpc>
            </a:pPr>
            <a:r>
              <a:rPr lang="en-US" altLang="en-US" sz="2400"/>
              <a:t>Higher energy orbitals are farther away from the nucleus.</a:t>
            </a:r>
          </a:p>
          <a:p>
            <a:pPr>
              <a:lnSpc>
                <a:spcPct val="90000"/>
              </a:lnSpc>
            </a:pPr>
            <a:r>
              <a:rPr lang="en-US" altLang="en-US" sz="2400"/>
              <a:t>The size of orbitals increases as </a:t>
            </a:r>
            <a:r>
              <a:rPr lang="en-US" altLang="en-US" sz="2400" i="1"/>
              <a:t>n</a:t>
            </a:r>
            <a:r>
              <a:rPr lang="en-US" altLang="en-US" sz="2400"/>
              <a:t> increases, but they retain their basic shape.</a:t>
            </a:r>
          </a:p>
          <a:p>
            <a:pPr>
              <a:lnSpc>
                <a:spcPct val="90000"/>
              </a:lnSpc>
            </a:pPr>
            <a:r>
              <a:rPr lang="en-US" altLang="en-US" sz="2400"/>
              <a:t>The overall electron density of an atom is a </a:t>
            </a:r>
            <a:r>
              <a:rPr lang="en-US" altLang="en-US" sz="2400" i="1"/>
              <a:t>superimposition</a:t>
            </a:r>
            <a:r>
              <a:rPr lang="en-US" altLang="en-US" sz="2400"/>
              <a:t> of all orbitals in the atom.</a:t>
            </a:r>
          </a:p>
          <a:p>
            <a:pPr>
              <a:lnSpc>
                <a:spcPct val="90000"/>
              </a:lnSpc>
            </a:pPr>
            <a:r>
              <a:rPr lang="en-US" altLang="en-US" sz="2400"/>
              <a:t>Certain orbitals, such as 3</a:t>
            </a:r>
            <a:r>
              <a:rPr lang="en-US" altLang="en-US" sz="2400" i="1"/>
              <a:t>d</a:t>
            </a:r>
            <a:r>
              <a:rPr lang="en-US" altLang="en-US" sz="2400"/>
              <a:t> and 4</a:t>
            </a:r>
            <a:r>
              <a:rPr lang="en-US" altLang="en-US" sz="2400" i="1"/>
              <a:t>s</a:t>
            </a:r>
            <a:r>
              <a:rPr lang="en-US" altLang="en-US" sz="2400"/>
              <a:t>, are very close in energy.  (The 4</a:t>
            </a:r>
            <a:r>
              <a:rPr lang="en-US" altLang="en-US" sz="2400" i="1"/>
              <a:t>s</a:t>
            </a:r>
            <a:r>
              <a:rPr lang="en-US" altLang="en-US" sz="2400"/>
              <a:t> is slightly lower than the 3</a:t>
            </a:r>
            <a:r>
              <a:rPr lang="en-US" altLang="en-US" sz="2400" i="1"/>
              <a:t>d</a:t>
            </a:r>
            <a:r>
              <a:rPr lang="en-US" altLang="en-US" sz="2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fade">
                                      <p:cBhvr>
                                        <p:cTn id="7" dur="2000"/>
                                        <p:tgtEl>
                                          <p:spTgt spid="70659">
                                            <p:txEl>
                                              <p:pRg st="0" end="0"/>
                                            </p:txEl>
                                          </p:spTgt>
                                        </p:tgtEl>
                                      </p:cBhvr>
                                    </p:animEffect>
                                    <p:anim calcmode="lin" valueType="num">
                                      <p:cBhvr>
                                        <p:cTn id="8" dur="2000" fill="hold"/>
                                        <p:tgtEl>
                                          <p:spTgt spid="70659">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70659">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70659">
                                            <p:txEl>
                                              <p:pRg st="0" end="0"/>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5" presetClass="entr" presetSubtype="0" fill="hold" nodeType="clickEffect">
                                  <p:stCondLst>
                                    <p:cond delay="0"/>
                                  </p:stCondLst>
                                  <p:childTnLst>
                                    <p:set>
                                      <p:cBhvr>
                                        <p:cTn id="14" dur="1" fill="hold">
                                          <p:stCondLst>
                                            <p:cond delay="0"/>
                                          </p:stCondLst>
                                        </p:cTn>
                                        <p:tgtEl>
                                          <p:spTgt spid="70659">
                                            <p:txEl>
                                              <p:pRg st="1" end="1"/>
                                            </p:txEl>
                                          </p:spTgt>
                                        </p:tgtEl>
                                        <p:attrNameLst>
                                          <p:attrName>style.visibility</p:attrName>
                                        </p:attrNameLst>
                                      </p:cBhvr>
                                      <p:to>
                                        <p:strVal val="visible"/>
                                      </p:to>
                                    </p:set>
                                    <p:anim calcmode="lin" valueType="num">
                                      <p:cBhvr>
                                        <p:cTn id="15" dur="500" decel="50000" fill="hold">
                                          <p:stCondLst>
                                            <p:cond delay="0"/>
                                          </p:stCondLst>
                                        </p:cTn>
                                        <p:tgtEl>
                                          <p:spTgt spid="70659">
                                            <p:txEl>
                                              <p:pRg st="1" end="1"/>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70659">
                                            <p:txEl>
                                              <p:pRg st="1" end="1"/>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70659">
                                            <p:txEl>
                                              <p:pRg st="1" end="1"/>
                                            </p:txEl>
                                          </p:spTgt>
                                        </p:tgtEl>
                                        <p:attrNameLst>
                                          <p:attrName>ppt_w</p:attrName>
                                        </p:attrNameLst>
                                      </p:cBhvr>
                                      <p:tavLst>
                                        <p:tav tm="0">
                                          <p:val>
                                            <p:strVal val="#ppt_w*.05"/>
                                          </p:val>
                                        </p:tav>
                                        <p:tav tm="100000">
                                          <p:val>
                                            <p:strVal val="#ppt_w"/>
                                          </p:val>
                                        </p:tav>
                                      </p:tavLst>
                                    </p:anim>
                                    <p:anim calcmode="lin" valueType="num">
                                      <p:cBhvr>
                                        <p:cTn id="18" dur="1000" fill="hold"/>
                                        <p:tgtEl>
                                          <p:spTgt spid="70659">
                                            <p:txEl>
                                              <p:pRg st="1" end="1"/>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70659">
                                            <p:txEl>
                                              <p:pRg st="1" end="1"/>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70659">
                                            <p:txEl>
                                              <p:pRg st="1" end="1"/>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70659">
                                            <p:txEl>
                                              <p:pRg st="1" end="1"/>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70659">
                                            <p:txEl>
                                              <p:pRg st="1" end="1"/>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2" name="drumroll.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5" presetClass="entr" presetSubtype="0" fill="hold" nodeType="clickEffect">
                                  <p:stCondLst>
                                    <p:cond delay="0"/>
                                  </p:stCondLst>
                                  <p:childTnLst>
                                    <p:set>
                                      <p:cBhvr>
                                        <p:cTn id="26" dur="1" fill="hold">
                                          <p:stCondLst>
                                            <p:cond delay="0"/>
                                          </p:stCondLst>
                                        </p:cTn>
                                        <p:tgtEl>
                                          <p:spTgt spid="70659">
                                            <p:txEl>
                                              <p:pRg st="2" end="2"/>
                                            </p:txEl>
                                          </p:spTgt>
                                        </p:tgtEl>
                                        <p:attrNameLst>
                                          <p:attrName>style.visibility</p:attrName>
                                        </p:attrNameLst>
                                      </p:cBhvr>
                                      <p:to>
                                        <p:strVal val="visible"/>
                                      </p:to>
                                    </p:set>
                                    <p:anim calcmode="lin" valueType="num">
                                      <p:cBhvr>
                                        <p:cTn id="27" dur="500" decel="50000" fill="hold">
                                          <p:stCondLst>
                                            <p:cond delay="0"/>
                                          </p:stCondLst>
                                        </p:cTn>
                                        <p:tgtEl>
                                          <p:spTgt spid="70659">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70659">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70659">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70659">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70659">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70659">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70659">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70659">
                                            <p:txEl>
                                              <p:pRg st="2" end="2"/>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drumroll.wav"/>
                                        </p:tgtEl>
                                      </p:cMediaNode>
                                    </p:audio>
                                  </p:subTnLst>
                                </p:cTn>
                              </p:par>
                            </p:childTnLst>
                          </p:cTn>
                        </p:par>
                      </p:childTnLst>
                    </p:cTn>
                  </p:par>
                  <p:par>
                    <p:cTn id="35" fill="hold" nodeType="clickPar">
                      <p:stCondLst>
                        <p:cond delay="indefinite"/>
                      </p:stCondLst>
                      <p:childTnLst>
                        <p:par>
                          <p:cTn id="36" fill="hold" nodeType="withGroup">
                            <p:stCondLst>
                              <p:cond delay="0"/>
                            </p:stCondLst>
                            <p:childTnLst>
                              <p:par>
                                <p:cTn id="37" presetID="25" presetClass="entr" presetSubtype="0" fill="hold" nodeType="clickEffect">
                                  <p:stCondLst>
                                    <p:cond delay="0"/>
                                  </p:stCondLst>
                                  <p:childTnLst>
                                    <p:set>
                                      <p:cBhvr>
                                        <p:cTn id="38" dur="1" fill="hold">
                                          <p:stCondLst>
                                            <p:cond delay="0"/>
                                          </p:stCondLst>
                                        </p:cTn>
                                        <p:tgtEl>
                                          <p:spTgt spid="70659">
                                            <p:txEl>
                                              <p:pRg st="3" end="3"/>
                                            </p:txEl>
                                          </p:spTgt>
                                        </p:tgtEl>
                                        <p:attrNameLst>
                                          <p:attrName>style.visibility</p:attrName>
                                        </p:attrNameLst>
                                      </p:cBhvr>
                                      <p:to>
                                        <p:strVal val="visible"/>
                                      </p:to>
                                    </p:set>
                                    <p:anim calcmode="lin" valueType="num">
                                      <p:cBhvr>
                                        <p:cTn id="39" dur="500" decel="50000" fill="hold">
                                          <p:stCondLst>
                                            <p:cond delay="0"/>
                                          </p:stCondLst>
                                        </p:cTn>
                                        <p:tgtEl>
                                          <p:spTgt spid="70659">
                                            <p:txEl>
                                              <p:pRg st="3" end="3"/>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70659">
                                            <p:txEl>
                                              <p:pRg st="3" end="3"/>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70659">
                                            <p:txEl>
                                              <p:pRg st="3" end="3"/>
                                            </p:txEl>
                                          </p:spTgt>
                                        </p:tgtEl>
                                        <p:attrNameLst>
                                          <p:attrName>ppt_w</p:attrName>
                                        </p:attrNameLst>
                                      </p:cBhvr>
                                      <p:tavLst>
                                        <p:tav tm="0">
                                          <p:val>
                                            <p:strVal val="#ppt_w*.05"/>
                                          </p:val>
                                        </p:tav>
                                        <p:tav tm="100000">
                                          <p:val>
                                            <p:strVal val="#ppt_w"/>
                                          </p:val>
                                        </p:tav>
                                      </p:tavLst>
                                    </p:anim>
                                    <p:anim calcmode="lin" valueType="num">
                                      <p:cBhvr>
                                        <p:cTn id="42" dur="1000" fill="hold"/>
                                        <p:tgtEl>
                                          <p:spTgt spid="70659">
                                            <p:txEl>
                                              <p:pRg st="3" end="3"/>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70659">
                                            <p:txEl>
                                              <p:pRg st="3" end="3"/>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70659">
                                            <p:txEl>
                                              <p:pRg st="3" end="3"/>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70659">
                                            <p:txEl>
                                              <p:pRg st="3" end="3"/>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70659">
                                            <p:txEl>
                                              <p:pRg st="3" end="3"/>
                                            </p:txEl>
                                          </p:spTgt>
                                        </p:tgtEl>
                                      </p:cBhvr>
                                    </p:animEffect>
                                  </p:childTnLst>
                                  <p:subTnLst>
                                    <p:audio>
                                      <p:cMediaNode>
                                        <p:cTn display="0" masterRel="sameClick">
                                          <p:stCondLst>
                                            <p:cond evt="begin" delay="0">
                                              <p:tn val="37"/>
                                            </p:cond>
                                          </p:stCondLst>
                                          <p:endCondLst>
                                            <p:cond evt="onStopAudio" delay="0">
                                              <p:tgtEl>
                                                <p:sldTgt/>
                                              </p:tgtEl>
                                            </p:cond>
                                          </p:endCondLst>
                                        </p:cTn>
                                        <p:tgtEl>
                                          <p:sndTgt r:embed="rId2" name="drumroll.wav"/>
                                        </p:tgtEl>
                                      </p:cMediaNode>
                                    </p:audio>
                                  </p:subTnLst>
                                </p:cTn>
                              </p:par>
                            </p:childTnLst>
                          </p:cTn>
                        </p:par>
                      </p:childTnLst>
                    </p:cTn>
                  </p:par>
                  <p:par>
                    <p:cTn id="47" fill="hold" nodeType="clickPar">
                      <p:stCondLst>
                        <p:cond delay="indefinite"/>
                      </p:stCondLst>
                      <p:childTnLst>
                        <p:par>
                          <p:cTn id="48" fill="hold" nodeType="withGroup">
                            <p:stCondLst>
                              <p:cond delay="0"/>
                            </p:stCondLst>
                            <p:childTnLst>
                              <p:par>
                                <p:cTn id="49" presetID="25" presetClass="entr" presetSubtype="0" fill="hold" nodeType="clickEffect">
                                  <p:stCondLst>
                                    <p:cond delay="0"/>
                                  </p:stCondLst>
                                  <p:childTnLst>
                                    <p:set>
                                      <p:cBhvr>
                                        <p:cTn id="50" dur="1" fill="hold">
                                          <p:stCondLst>
                                            <p:cond delay="0"/>
                                          </p:stCondLst>
                                        </p:cTn>
                                        <p:tgtEl>
                                          <p:spTgt spid="70659">
                                            <p:txEl>
                                              <p:pRg st="4" end="4"/>
                                            </p:txEl>
                                          </p:spTgt>
                                        </p:tgtEl>
                                        <p:attrNameLst>
                                          <p:attrName>style.visibility</p:attrName>
                                        </p:attrNameLst>
                                      </p:cBhvr>
                                      <p:to>
                                        <p:strVal val="visible"/>
                                      </p:to>
                                    </p:set>
                                    <p:anim calcmode="lin" valueType="num">
                                      <p:cBhvr>
                                        <p:cTn id="51" dur="500" decel="50000" fill="hold">
                                          <p:stCondLst>
                                            <p:cond delay="0"/>
                                          </p:stCondLst>
                                        </p:cTn>
                                        <p:tgtEl>
                                          <p:spTgt spid="70659">
                                            <p:txEl>
                                              <p:pRg st="4" end="4"/>
                                            </p:txEl>
                                          </p:spTgt>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70659">
                                            <p:txEl>
                                              <p:pRg st="4" end="4"/>
                                            </p:txEl>
                                          </p:spTgt>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70659">
                                            <p:txEl>
                                              <p:pRg st="4" end="4"/>
                                            </p:txEl>
                                          </p:spTgt>
                                        </p:tgtEl>
                                        <p:attrNameLst>
                                          <p:attrName>ppt_w</p:attrName>
                                        </p:attrNameLst>
                                      </p:cBhvr>
                                      <p:tavLst>
                                        <p:tav tm="0">
                                          <p:val>
                                            <p:strVal val="#ppt_w*.05"/>
                                          </p:val>
                                        </p:tav>
                                        <p:tav tm="100000">
                                          <p:val>
                                            <p:strVal val="#ppt_w"/>
                                          </p:val>
                                        </p:tav>
                                      </p:tavLst>
                                    </p:anim>
                                    <p:anim calcmode="lin" valueType="num">
                                      <p:cBhvr>
                                        <p:cTn id="54" dur="1000" fill="hold"/>
                                        <p:tgtEl>
                                          <p:spTgt spid="70659">
                                            <p:txEl>
                                              <p:pRg st="4" end="4"/>
                                            </p:txEl>
                                          </p:spTgt>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70659">
                                            <p:txEl>
                                              <p:pRg st="4" end="4"/>
                                            </p:txEl>
                                          </p:spTgt>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70659">
                                            <p:txEl>
                                              <p:pRg st="4" end="4"/>
                                            </p:txEl>
                                          </p:spTgt>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70659">
                                            <p:txEl>
                                              <p:pRg st="4" end="4"/>
                                            </p:txEl>
                                          </p:spTgt>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70659">
                                            <p:txEl>
                                              <p:pRg st="4" end="4"/>
                                            </p:txEl>
                                          </p:spTgt>
                                        </p:tgtEl>
                                      </p:cBhvr>
                                    </p:animEffect>
                                  </p:childTnLst>
                                  <p:subTnLst>
                                    <p:audio>
                                      <p:cMediaNode>
                                        <p:cTn display="0" masterRel="sameClick">
                                          <p:stCondLst>
                                            <p:cond evt="begin" delay="0">
                                              <p:tn val="49"/>
                                            </p:cond>
                                          </p:stCondLst>
                                          <p:endCondLst>
                                            <p:cond evt="onStopAudio" delay="0">
                                              <p:tgtEl>
                                                <p:sldTgt/>
                                              </p:tgtEl>
                                            </p:cond>
                                          </p:endCondLst>
                                        </p:cTn>
                                        <p:tgtEl>
                                          <p:sndTgt r:embed="rId2"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381000"/>
            <a:ext cx="7772400" cy="609600"/>
          </a:xfrm>
        </p:spPr>
        <p:txBody>
          <a:bodyPr/>
          <a:lstStyle/>
          <a:p>
            <a:r>
              <a:rPr lang="en-US" altLang="en-US" sz="2800" b="1"/>
              <a:t>Another Property of Electrons:  Spin</a:t>
            </a:r>
          </a:p>
        </p:txBody>
      </p:sp>
      <p:sp>
        <p:nvSpPr>
          <p:cNvPr id="58371" name="Rectangle 3"/>
          <p:cNvSpPr>
            <a:spLocks noGrp="1" noChangeArrowheads="1"/>
          </p:cNvSpPr>
          <p:nvPr>
            <p:ph type="body" idx="1"/>
          </p:nvPr>
        </p:nvSpPr>
        <p:spPr>
          <a:xfrm>
            <a:off x="304800" y="1219200"/>
            <a:ext cx="8534400" cy="5029200"/>
          </a:xfrm>
        </p:spPr>
        <p:txBody>
          <a:bodyPr/>
          <a:lstStyle/>
          <a:p>
            <a:pPr>
              <a:lnSpc>
                <a:spcPct val="80000"/>
              </a:lnSpc>
            </a:pPr>
            <a:r>
              <a:rPr lang="en-US" altLang="en-US" sz="2800"/>
              <a:t>Electrons behave as if they are tiny magnets due to their property of </a:t>
            </a:r>
            <a:r>
              <a:rPr lang="en-US" altLang="en-US" sz="2800" i="1">
                <a:solidFill>
                  <a:srgbClr val="FFFF00"/>
                </a:solidFill>
              </a:rPr>
              <a:t>spin</a:t>
            </a:r>
            <a:r>
              <a:rPr lang="en-US" altLang="en-US" sz="2800"/>
              <a:t>.</a:t>
            </a:r>
          </a:p>
          <a:p>
            <a:pPr>
              <a:lnSpc>
                <a:spcPct val="80000"/>
              </a:lnSpc>
            </a:pPr>
            <a:r>
              <a:rPr lang="en-US" altLang="en-US" sz="2800"/>
              <a:t>Electrons spin clockwise ( ) or counterclockwise (  ) on their axis.</a:t>
            </a:r>
          </a:p>
          <a:p>
            <a:pPr>
              <a:lnSpc>
                <a:spcPct val="80000"/>
              </a:lnSpc>
            </a:pPr>
            <a:r>
              <a:rPr lang="en-US" altLang="en-US" sz="2800"/>
              <a:t>Spinning creates a small magnetic field.</a:t>
            </a:r>
          </a:p>
          <a:p>
            <a:pPr>
              <a:lnSpc>
                <a:spcPct val="80000"/>
              </a:lnSpc>
            </a:pPr>
            <a:r>
              <a:rPr lang="en-US" altLang="en-US" sz="2800">
                <a:solidFill>
                  <a:srgbClr val="FFFF00"/>
                </a:solidFill>
              </a:rPr>
              <a:t>Paired</a:t>
            </a:r>
            <a:r>
              <a:rPr lang="en-US" altLang="en-US" sz="2800"/>
              <a:t> spins cancel, but </a:t>
            </a:r>
            <a:r>
              <a:rPr lang="en-US" altLang="en-US" sz="2800">
                <a:solidFill>
                  <a:srgbClr val="FFFF00"/>
                </a:solidFill>
              </a:rPr>
              <a:t>parallel</a:t>
            </a:r>
            <a:r>
              <a:rPr lang="en-US" altLang="en-US" sz="2800"/>
              <a:t> spins are additive, making the atom magnetic (as in iron).</a:t>
            </a:r>
          </a:p>
          <a:p>
            <a:pPr>
              <a:lnSpc>
                <a:spcPct val="80000"/>
              </a:lnSpc>
            </a:pPr>
            <a:r>
              <a:rPr lang="en-US" altLang="en-US" sz="2800"/>
              <a:t>Wolfgang Pauli proposed the “Pauli Exclusion Principle”:</a:t>
            </a:r>
          </a:p>
          <a:p>
            <a:pPr lvl="1">
              <a:lnSpc>
                <a:spcPct val="80000"/>
              </a:lnSpc>
            </a:pPr>
            <a:r>
              <a:rPr lang="en-US" altLang="en-US" sz="2400">
                <a:solidFill>
                  <a:srgbClr val="FFFF00"/>
                </a:solidFill>
              </a:rPr>
              <a:t>Each orbital in an atom can hold 2 electrons only, and they must have opposite spins (</a:t>
            </a:r>
            <a:r>
              <a:rPr lang="en-US" altLang="en-US" sz="2400" i="1">
                <a:solidFill>
                  <a:srgbClr val="FFFF00"/>
                </a:solidFill>
              </a:rPr>
              <a:t>i.e.,</a:t>
            </a:r>
            <a:r>
              <a:rPr lang="en-US" altLang="en-US" sz="2400">
                <a:solidFill>
                  <a:srgbClr val="FFFF00"/>
                </a:solidFill>
              </a:rPr>
              <a:t> spin paired).</a:t>
            </a:r>
          </a:p>
        </p:txBody>
      </p:sp>
      <p:sp>
        <p:nvSpPr>
          <p:cNvPr id="58372" name="AutoShape 4"/>
          <p:cNvSpPr>
            <a:spLocks noChangeArrowheads="1"/>
          </p:cNvSpPr>
          <p:nvPr/>
        </p:nvSpPr>
        <p:spPr bwMode="auto">
          <a:xfrm>
            <a:off x="5334000" y="1905000"/>
            <a:ext cx="152400" cy="457200"/>
          </a:xfrm>
          <a:prstGeom prst="upArrow">
            <a:avLst>
              <a:gd name="adj1" fmla="val 50000"/>
              <a:gd name="adj2" fmla="val 7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600"/>
          </a:p>
        </p:txBody>
      </p:sp>
      <p:sp>
        <p:nvSpPr>
          <p:cNvPr id="58373" name="AutoShape 5"/>
          <p:cNvSpPr>
            <a:spLocks noChangeArrowheads="1"/>
          </p:cNvSpPr>
          <p:nvPr/>
        </p:nvSpPr>
        <p:spPr bwMode="auto">
          <a:xfrm>
            <a:off x="4114800" y="2438400"/>
            <a:ext cx="152400" cy="366713"/>
          </a:xfrm>
          <a:prstGeom prst="downArrow">
            <a:avLst>
              <a:gd name="adj1" fmla="val 50000"/>
              <a:gd name="adj2" fmla="val 60156"/>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 calcmode="lin" valueType="num">
                                      <p:cBhvr>
                                        <p:cTn id="7" dur="5000" fill="hold"/>
                                        <p:tgtEl>
                                          <p:spTgt spid="58370"/>
                                        </p:tgtEl>
                                        <p:attrNameLst>
                                          <p:attrName>ppt_w</p:attrName>
                                        </p:attrNameLst>
                                      </p:cBhvr>
                                      <p:tavLst>
                                        <p:tav tm="0" fmla="#ppt_w*sin(2.5*pi*$)">
                                          <p:val>
                                            <p:fltVal val="0"/>
                                          </p:val>
                                        </p:tav>
                                        <p:tav tm="100000">
                                          <p:val>
                                            <p:fltVal val="1"/>
                                          </p:val>
                                        </p:tav>
                                      </p:tavLst>
                                    </p:anim>
                                    <p:anim calcmode="lin" valueType="num">
                                      <p:cBhvr>
                                        <p:cTn id="8" dur="5000" fill="hold"/>
                                        <p:tgtEl>
                                          <p:spTgt spid="5837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wind.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19" presetClass="entr" presetSubtype="10" fill="hold" nodeType="clickEffect">
                                  <p:stCondLst>
                                    <p:cond delay="0"/>
                                  </p:stCondLst>
                                  <p:childTnLst>
                                    <p:set>
                                      <p:cBhvr>
                                        <p:cTn id="12" dur="1" fill="hold">
                                          <p:stCondLst>
                                            <p:cond delay="0"/>
                                          </p:stCondLst>
                                        </p:cTn>
                                        <p:tgtEl>
                                          <p:spTgt spid="58371">
                                            <p:txEl>
                                              <p:pRg st="0" end="0"/>
                                            </p:txEl>
                                          </p:spTgt>
                                        </p:tgtEl>
                                        <p:attrNameLst>
                                          <p:attrName>style.visibility</p:attrName>
                                        </p:attrNameLst>
                                      </p:cBhvr>
                                      <p:to>
                                        <p:strVal val="visible"/>
                                      </p:to>
                                    </p:set>
                                    <p:anim calcmode="lin" valueType="num">
                                      <p:cBhvr>
                                        <p:cTn id="13" dur="5000" fill="hold"/>
                                        <p:tgtEl>
                                          <p:spTgt spid="58371">
                                            <p:txEl>
                                              <p:pRg st="0" end="0"/>
                                            </p:txEl>
                                          </p:spTgt>
                                        </p:tgtEl>
                                        <p:attrNameLst>
                                          <p:attrName>ppt_w</p:attrName>
                                        </p:attrNameLst>
                                      </p:cBhvr>
                                      <p:tavLst>
                                        <p:tav tm="0" fmla="#ppt_w*sin(2.5*pi*$)">
                                          <p:val>
                                            <p:fltVal val="0"/>
                                          </p:val>
                                        </p:tav>
                                        <p:tav tm="100000">
                                          <p:val>
                                            <p:fltVal val="1"/>
                                          </p:val>
                                        </p:tav>
                                      </p:tavLst>
                                    </p:anim>
                                    <p:anim calcmode="lin" valueType="num">
                                      <p:cBhvr>
                                        <p:cTn id="14" dur="5000" fill="hold"/>
                                        <p:tgtEl>
                                          <p:spTgt spid="58371">
                                            <p:txEl>
                                              <p:pRg st="0" end="0"/>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2" name="wind.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35" presetClass="entr" presetSubtype="0" fill="hold" nodeType="clickEffect">
                                  <p:stCondLst>
                                    <p:cond delay="0"/>
                                  </p:stCondLst>
                                  <p:childTnLst>
                                    <p:set>
                                      <p:cBhvr>
                                        <p:cTn id="18" dur="1" fill="hold">
                                          <p:stCondLst>
                                            <p:cond delay="0"/>
                                          </p:stCondLst>
                                        </p:cTn>
                                        <p:tgtEl>
                                          <p:spTgt spid="58371">
                                            <p:txEl>
                                              <p:pRg st="1" end="1"/>
                                            </p:txEl>
                                          </p:spTgt>
                                        </p:tgtEl>
                                        <p:attrNameLst>
                                          <p:attrName>style.visibility</p:attrName>
                                        </p:attrNameLst>
                                      </p:cBhvr>
                                      <p:to>
                                        <p:strVal val="visible"/>
                                      </p:to>
                                    </p:set>
                                    <p:animEffect transition="in" filter="fade">
                                      <p:cBhvr>
                                        <p:cTn id="19" dur="2000"/>
                                        <p:tgtEl>
                                          <p:spTgt spid="58371">
                                            <p:txEl>
                                              <p:pRg st="1" end="1"/>
                                            </p:txEl>
                                          </p:spTgt>
                                        </p:tgtEl>
                                      </p:cBhvr>
                                    </p:animEffect>
                                    <p:anim calcmode="lin" valueType="num">
                                      <p:cBhvr>
                                        <p:cTn id="20" dur="2000" fill="hold"/>
                                        <p:tgtEl>
                                          <p:spTgt spid="58371">
                                            <p:txEl>
                                              <p:pRg st="1" end="1"/>
                                            </p:txEl>
                                          </p:spTgt>
                                        </p:tgtEl>
                                        <p:attrNameLst>
                                          <p:attrName>style.rotation</p:attrName>
                                        </p:attrNameLst>
                                      </p:cBhvr>
                                      <p:tavLst>
                                        <p:tav tm="0">
                                          <p:val>
                                            <p:fltVal val="720"/>
                                          </p:val>
                                        </p:tav>
                                        <p:tav tm="100000">
                                          <p:val>
                                            <p:fltVal val="0"/>
                                          </p:val>
                                        </p:tav>
                                      </p:tavLst>
                                    </p:anim>
                                    <p:anim calcmode="lin" valueType="num">
                                      <p:cBhvr>
                                        <p:cTn id="21" dur="2000" fill="hold"/>
                                        <p:tgtEl>
                                          <p:spTgt spid="58371">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58371">
                                            <p:txEl>
                                              <p:pRg st="1" end="1"/>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17"/>
                                            </p:cond>
                                          </p:stCondLst>
                                          <p:endCondLst>
                                            <p:cond evt="onStopAudio" delay="0">
                                              <p:tgtEl>
                                                <p:sldTgt/>
                                              </p:tgtEl>
                                            </p:cond>
                                          </p:endCondLst>
                                        </p:cTn>
                                        <p:tgtEl>
                                          <p:sndTgt r:embed="rId2" name="wind.wav"/>
                                        </p:tgtEl>
                                      </p:cMediaNode>
                                    </p:audio>
                                  </p:subTnLst>
                                </p:cTn>
                              </p:par>
                              <p:par>
                                <p:cTn id="23" presetID="35" presetClass="entr" presetSubtype="0" fill="hold" grpId="0" nodeType="withEffect">
                                  <p:stCondLst>
                                    <p:cond delay="0"/>
                                  </p:stCondLst>
                                  <p:childTnLst>
                                    <p:set>
                                      <p:cBhvr>
                                        <p:cTn id="24" dur="1" fill="hold">
                                          <p:stCondLst>
                                            <p:cond delay="0"/>
                                          </p:stCondLst>
                                        </p:cTn>
                                        <p:tgtEl>
                                          <p:spTgt spid="58372"/>
                                        </p:tgtEl>
                                        <p:attrNameLst>
                                          <p:attrName>style.visibility</p:attrName>
                                        </p:attrNameLst>
                                      </p:cBhvr>
                                      <p:to>
                                        <p:strVal val="visible"/>
                                      </p:to>
                                    </p:set>
                                    <p:animEffect transition="in" filter="fade">
                                      <p:cBhvr>
                                        <p:cTn id="25" dur="2000"/>
                                        <p:tgtEl>
                                          <p:spTgt spid="58372"/>
                                        </p:tgtEl>
                                      </p:cBhvr>
                                    </p:animEffect>
                                    <p:anim calcmode="lin" valueType="num">
                                      <p:cBhvr>
                                        <p:cTn id="26" dur="2000" fill="hold"/>
                                        <p:tgtEl>
                                          <p:spTgt spid="58372"/>
                                        </p:tgtEl>
                                        <p:attrNameLst>
                                          <p:attrName>style.rotation</p:attrName>
                                        </p:attrNameLst>
                                      </p:cBhvr>
                                      <p:tavLst>
                                        <p:tav tm="0">
                                          <p:val>
                                            <p:fltVal val="720"/>
                                          </p:val>
                                        </p:tav>
                                        <p:tav tm="100000">
                                          <p:val>
                                            <p:fltVal val="0"/>
                                          </p:val>
                                        </p:tav>
                                      </p:tavLst>
                                    </p:anim>
                                    <p:anim calcmode="lin" valueType="num">
                                      <p:cBhvr>
                                        <p:cTn id="27" dur="2000" fill="hold"/>
                                        <p:tgtEl>
                                          <p:spTgt spid="58372"/>
                                        </p:tgtEl>
                                        <p:attrNameLst>
                                          <p:attrName>ppt_h</p:attrName>
                                        </p:attrNameLst>
                                      </p:cBhvr>
                                      <p:tavLst>
                                        <p:tav tm="0">
                                          <p:val>
                                            <p:fltVal val="0"/>
                                          </p:val>
                                        </p:tav>
                                        <p:tav tm="100000">
                                          <p:val>
                                            <p:strVal val="#ppt_h"/>
                                          </p:val>
                                        </p:tav>
                                      </p:tavLst>
                                    </p:anim>
                                    <p:anim calcmode="lin" valueType="num">
                                      <p:cBhvr>
                                        <p:cTn id="28" dur="2000" fill="hold"/>
                                        <p:tgtEl>
                                          <p:spTgt spid="58372"/>
                                        </p:tgtEl>
                                        <p:attrNameLst>
                                          <p:attrName>ppt_w</p:attrName>
                                        </p:attrNameLst>
                                      </p:cBhvr>
                                      <p:tavLst>
                                        <p:tav tm="0">
                                          <p:val>
                                            <p:fltVal val="0"/>
                                          </p:val>
                                        </p:tav>
                                        <p:tav tm="100000">
                                          <p:val>
                                            <p:strVal val="#ppt_w"/>
                                          </p:val>
                                        </p:tav>
                                      </p:tavLst>
                                    </p:anim>
                                  </p:childTnLst>
                                </p:cTn>
                              </p:par>
                              <p:par>
                                <p:cTn id="29" presetID="35" presetClass="entr" presetSubtype="0" fill="hold" nodeType="withEffect">
                                  <p:stCondLst>
                                    <p:cond delay="0"/>
                                  </p:stCondLst>
                                  <p:childTnLst>
                                    <p:set>
                                      <p:cBhvr>
                                        <p:cTn id="30" dur="1" fill="hold">
                                          <p:stCondLst>
                                            <p:cond delay="0"/>
                                          </p:stCondLst>
                                        </p:cTn>
                                        <p:tgtEl>
                                          <p:spTgt spid="58373"/>
                                        </p:tgtEl>
                                        <p:attrNameLst>
                                          <p:attrName>style.visibility</p:attrName>
                                        </p:attrNameLst>
                                      </p:cBhvr>
                                      <p:to>
                                        <p:strVal val="visible"/>
                                      </p:to>
                                    </p:set>
                                    <p:animEffect transition="in" filter="fade">
                                      <p:cBhvr>
                                        <p:cTn id="31" dur="2000"/>
                                        <p:tgtEl>
                                          <p:spTgt spid="58373"/>
                                        </p:tgtEl>
                                      </p:cBhvr>
                                    </p:animEffect>
                                    <p:anim calcmode="lin" valueType="num">
                                      <p:cBhvr>
                                        <p:cTn id="32" dur="2000" fill="hold"/>
                                        <p:tgtEl>
                                          <p:spTgt spid="58373"/>
                                        </p:tgtEl>
                                        <p:attrNameLst>
                                          <p:attrName>style.rotation</p:attrName>
                                        </p:attrNameLst>
                                      </p:cBhvr>
                                      <p:tavLst>
                                        <p:tav tm="0">
                                          <p:val>
                                            <p:fltVal val="720"/>
                                          </p:val>
                                        </p:tav>
                                        <p:tav tm="100000">
                                          <p:val>
                                            <p:fltVal val="0"/>
                                          </p:val>
                                        </p:tav>
                                      </p:tavLst>
                                    </p:anim>
                                    <p:anim calcmode="lin" valueType="num">
                                      <p:cBhvr>
                                        <p:cTn id="33" dur="2000" fill="hold"/>
                                        <p:tgtEl>
                                          <p:spTgt spid="58373"/>
                                        </p:tgtEl>
                                        <p:attrNameLst>
                                          <p:attrName>ppt_h</p:attrName>
                                        </p:attrNameLst>
                                      </p:cBhvr>
                                      <p:tavLst>
                                        <p:tav tm="0">
                                          <p:val>
                                            <p:fltVal val="0"/>
                                          </p:val>
                                        </p:tav>
                                        <p:tav tm="100000">
                                          <p:val>
                                            <p:strVal val="#ppt_h"/>
                                          </p:val>
                                        </p:tav>
                                      </p:tavLst>
                                    </p:anim>
                                    <p:anim calcmode="lin" valueType="num">
                                      <p:cBhvr>
                                        <p:cTn id="34" dur="2000" fill="hold"/>
                                        <p:tgtEl>
                                          <p:spTgt spid="58373"/>
                                        </p:tgtEl>
                                        <p:attrNameLst>
                                          <p:attrName>ppt_w</p:attrName>
                                        </p:attrNameLst>
                                      </p:cBhvr>
                                      <p:tavLst>
                                        <p:tav tm="0">
                                          <p:val>
                                            <p:fltVal val="0"/>
                                          </p:val>
                                        </p:tav>
                                        <p:tav tm="100000">
                                          <p:val>
                                            <p:strVal val="#ppt_w"/>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9" presetClass="entr" presetSubtype="10" fill="hold" nodeType="clickEffect">
                                  <p:stCondLst>
                                    <p:cond delay="0"/>
                                  </p:stCondLst>
                                  <p:childTnLst>
                                    <p:set>
                                      <p:cBhvr>
                                        <p:cTn id="38" dur="1" fill="hold">
                                          <p:stCondLst>
                                            <p:cond delay="0"/>
                                          </p:stCondLst>
                                        </p:cTn>
                                        <p:tgtEl>
                                          <p:spTgt spid="58371">
                                            <p:txEl>
                                              <p:pRg st="2" end="2"/>
                                            </p:txEl>
                                          </p:spTgt>
                                        </p:tgtEl>
                                        <p:attrNameLst>
                                          <p:attrName>style.visibility</p:attrName>
                                        </p:attrNameLst>
                                      </p:cBhvr>
                                      <p:to>
                                        <p:strVal val="visible"/>
                                      </p:to>
                                    </p:set>
                                    <p:anim calcmode="lin" valueType="num">
                                      <p:cBhvr>
                                        <p:cTn id="39" dur="5000" fill="hold"/>
                                        <p:tgtEl>
                                          <p:spTgt spid="58371">
                                            <p:txEl>
                                              <p:pRg st="2" end="2"/>
                                            </p:txEl>
                                          </p:spTgt>
                                        </p:tgtEl>
                                        <p:attrNameLst>
                                          <p:attrName>ppt_w</p:attrName>
                                        </p:attrNameLst>
                                      </p:cBhvr>
                                      <p:tavLst>
                                        <p:tav tm="0" fmla="#ppt_w*sin(2.5*pi*$)">
                                          <p:val>
                                            <p:fltVal val="0"/>
                                          </p:val>
                                        </p:tav>
                                        <p:tav tm="100000">
                                          <p:val>
                                            <p:fltVal val="1"/>
                                          </p:val>
                                        </p:tav>
                                      </p:tavLst>
                                    </p:anim>
                                    <p:anim calcmode="lin" valueType="num">
                                      <p:cBhvr>
                                        <p:cTn id="40" dur="5000" fill="hold"/>
                                        <p:tgtEl>
                                          <p:spTgt spid="58371">
                                            <p:txEl>
                                              <p:pRg st="2" end="2"/>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37"/>
                                            </p:cond>
                                          </p:stCondLst>
                                          <p:endCondLst>
                                            <p:cond evt="onStopAudio" delay="0">
                                              <p:tgtEl>
                                                <p:sldTgt/>
                                              </p:tgtEl>
                                            </p:cond>
                                          </p:endCondLst>
                                        </p:cTn>
                                        <p:tgtEl>
                                          <p:sndTgt r:embed="rId3" name="breeze.wav"/>
                                        </p:tgtEl>
                                      </p:cMediaNode>
                                    </p:audio>
                                  </p:subTnLst>
                                </p:cTn>
                              </p:par>
                            </p:childTnLst>
                          </p:cTn>
                        </p:par>
                      </p:childTnLst>
                    </p:cTn>
                  </p:par>
                  <p:par>
                    <p:cTn id="41" fill="hold" nodeType="clickPar">
                      <p:stCondLst>
                        <p:cond delay="indefinite"/>
                      </p:stCondLst>
                      <p:childTnLst>
                        <p:par>
                          <p:cTn id="42" fill="hold" nodeType="withGroup">
                            <p:stCondLst>
                              <p:cond delay="0"/>
                            </p:stCondLst>
                            <p:childTnLst>
                              <p:par>
                                <p:cTn id="43" presetID="15" presetClass="entr" presetSubtype="0" fill="hold" nodeType="clickEffect">
                                  <p:stCondLst>
                                    <p:cond delay="0"/>
                                  </p:stCondLst>
                                  <p:childTnLst>
                                    <p:set>
                                      <p:cBhvr>
                                        <p:cTn id="44" dur="1" fill="hold">
                                          <p:stCondLst>
                                            <p:cond delay="0"/>
                                          </p:stCondLst>
                                        </p:cTn>
                                        <p:tgtEl>
                                          <p:spTgt spid="58371">
                                            <p:txEl>
                                              <p:pRg st="3" end="3"/>
                                            </p:txEl>
                                          </p:spTgt>
                                        </p:tgtEl>
                                        <p:attrNameLst>
                                          <p:attrName>style.visibility</p:attrName>
                                        </p:attrNameLst>
                                      </p:cBhvr>
                                      <p:to>
                                        <p:strVal val="visible"/>
                                      </p:to>
                                    </p:set>
                                    <p:anim calcmode="lin" valueType="num">
                                      <p:cBhvr>
                                        <p:cTn id="45" dur="1000" fill="hold"/>
                                        <p:tgtEl>
                                          <p:spTgt spid="58371">
                                            <p:txEl>
                                              <p:pRg st="3" end="3"/>
                                            </p:txEl>
                                          </p:spTgt>
                                        </p:tgtEl>
                                        <p:attrNameLst>
                                          <p:attrName>ppt_w</p:attrName>
                                        </p:attrNameLst>
                                      </p:cBhvr>
                                      <p:tavLst>
                                        <p:tav tm="0">
                                          <p:val>
                                            <p:fltVal val="0"/>
                                          </p:val>
                                        </p:tav>
                                        <p:tav tm="100000">
                                          <p:val>
                                            <p:strVal val="#ppt_w"/>
                                          </p:val>
                                        </p:tav>
                                      </p:tavLst>
                                    </p:anim>
                                    <p:anim calcmode="lin" valueType="num">
                                      <p:cBhvr>
                                        <p:cTn id="46" dur="1000" fill="hold"/>
                                        <p:tgtEl>
                                          <p:spTgt spid="58371">
                                            <p:txEl>
                                              <p:pRg st="3" end="3"/>
                                            </p:txEl>
                                          </p:spTgt>
                                        </p:tgtEl>
                                        <p:attrNameLst>
                                          <p:attrName>ppt_h</p:attrName>
                                        </p:attrNameLst>
                                      </p:cBhvr>
                                      <p:tavLst>
                                        <p:tav tm="0">
                                          <p:val>
                                            <p:fltVal val="0"/>
                                          </p:val>
                                        </p:tav>
                                        <p:tav tm="100000">
                                          <p:val>
                                            <p:strVal val="#ppt_h"/>
                                          </p:val>
                                        </p:tav>
                                      </p:tavLst>
                                    </p:anim>
                                    <p:anim calcmode="lin" valueType="num">
                                      <p:cBhvr>
                                        <p:cTn id="47" dur="1000" fill="hold"/>
                                        <p:tgtEl>
                                          <p:spTgt spid="5837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58371">
                                            <p:txEl>
                                              <p:pRg st="3" end="3"/>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43"/>
                                            </p:cond>
                                          </p:stCondLst>
                                          <p:endCondLst>
                                            <p:cond evt="onStopAudio" delay="0">
                                              <p:tgtEl>
                                                <p:sldTgt/>
                                              </p:tgtEl>
                                            </p:cond>
                                          </p:endCondLst>
                                        </p:cTn>
                                        <p:tgtEl>
                                          <p:sndTgt r:embed="rId3" name="breeze.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37" presetClass="entr" presetSubtype="0" fill="hold" nodeType="clickEffect">
                                  <p:stCondLst>
                                    <p:cond delay="0"/>
                                  </p:stCondLst>
                                  <p:childTnLst>
                                    <p:set>
                                      <p:cBhvr>
                                        <p:cTn id="52" dur="1" fill="hold">
                                          <p:stCondLst>
                                            <p:cond delay="0"/>
                                          </p:stCondLst>
                                        </p:cTn>
                                        <p:tgtEl>
                                          <p:spTgt spid="58371">
                                            <p:txEl>
                                              <p:pRg st="4" end="4"/>
                                            </p:txEl>
                                          </p:spTgt>
                                        </p:tgtEl>
                                        <p:attrNameLst>
                                          <p:attrName>style.visibility</p:attrName>
                                        </p:attrNameLst>
                                      </p:cBhvr>
                                      <p:to>
                                        <p:strVal val="visible"/>
                                      </p:to>
                                    </p:set>
                                    <p:animEffect transition="in" filter="fade">
                                      <p:cBhvr>
                                        <p:cTn id="53" dur="1000"/>
                                        <p:tgtEl>
                                          <p:spTgt spid="58371">
                                            <p:txEl>
                                              <p:pRg st="4" end="4"/>
                                            </p:txEl>
                                          </p:spTgt>
                                        </p:tgtEl>
                                      </p:cBhvr>
                                    </p:animEffect>
                                    <p:anim calcmode="lin" valueType="num">
                                      <p:cBhvr>
                                        <p:cTn id="54" dur="10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58371">
                                            <p:txEl>
                                              <p:pRg st="4" end="4"/>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58371">
                                            <p:txEl>
                                              <p:pRg st="4" end="4"/>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4" name="suction.wav"/>
                                        </p:tgtEl>
                                      </p:cMediaNode>
                                    </p:audio>
                                  </p:subTnLst>
                                </p:cTn>
                              </p:par>
                              <p:par>
                                <p:cTn id="57" presetID="37" presetClass="entr" presetSubtype="0" fill="hold" nodeType="withEffect">
                                  <p:stCondLst>
                                    <p:cond delay="0"/>
                                  </p:stCondLst>
                                  <p:childTnLst>
                                    <p:set>
                                      <p:cBhvr>
                                        <p:cTn id="58" dur="1" fill="hold">
                                          <p:stCondLst>
                                            <p:cond delay="0"/>
                                          </p:stCondLst>
                                        </p:cTn>
                                        <p:tgtEl>
                                          <p:spTgt spid="58371">
                                            <p:txEl>
                                              <p:pRg st="5" end="5"/>
                                            </p:txEl>
                                          </p:spTgt>
                                        </p:tgtEl>
                                        <p:attrNameLst>
                                          <p:attrName>style.visibility</p:attrName>
                                        </p:attrNameLst>
                                      </p:cBhvr>
                                      <p:to>
                                        <p:strVal val="visible"/>
                                      </p:to>
                                    </p:set>
                                    <p:animEffect transition="in" filter="fade">
                                      <p:cBhvr>
                                        <p:cTn id="59" dur="1000"/>
                                        <p:tgtEl>
                                          <p:spTgt spid="58371">
                                            <p:txEl>
                                              <p:pRg st="5" end="5"/>
                                            </p:txEl>
                                          </p:spTgt>
                                        </p:tgtEl>
                                      </p:cBhvr>
                                    </p:animEffect>
                                    <p:anim calcmode="lin" valueType="num">
                                      <p:cBhvr>
                                        <p:cTn id="60" dur="1000" fill="hold"/>
                                        <p:tgtEl>
                                          <p:spTgt spid="58371">
                                            <p:txEl>
                                              <p:pRg st="5" end="5"/>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58371">
                                            <p:txEl>
                                              <p:pRg st="5" end="5"/>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8371">
                                            <p:txEl>
                                              <p:pRg st="5" end="5"/>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7"/>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914400"/>
          </a:xfrm>
        </p:spPr>
        <p:txBody>
          <a:bodyPr/>
          <a:lstStyle/>
          <a:p>
            <a:r>
              <a:rPr lang="en-US" altLang="en-US" sz="2400"/>
              <a:t>4-1  “Radiant Energy”</a:t>
            </a:r>
            <a:br>
              <a:rPr lang="en-US" altLang="en-US" sz="2400"/>
            </a:br>
            <a:r>
              <a:rPr lang="en-US" altLang="en-US" sz="2400"/>
              <a:t/>
            </a:r>
            <a:br>
              <a:rPr lang="en-US" altLang="en-US" sz="2400"/>
            </a:br>
            <a:r>
              <a:rPr lang="en-US" altLang="en-US" sz="2400"/>
              <a:t>Recall that </a:t>
            </a:r>
            <a:r>
              <a:rPr lang="en-US" altLang="en-US" sz="2400">
                <a:solidFill>
                  <a:srgbClr val="FFFF00"/>
                </a:solidFill>
              </a:rPr>
              <a:t>electromagnetic waves</a:t>
            </a:r>
            <a:r>
              <a:rPr lang="en-US" altLang="en-US" sz="2400"/>
              <a:t> consist of…</a:t>
            </a:r>
          </a:p>
        </p:txBody>
      </p:sp>
      <p:pic>
        <p:nvPicPr>
          <p:cNvPr id="10245" name="Picture 5" descr="image" title="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600200"/>
            <a:ext cx="5105400" cy="2170113"/>
          </a:xfrm>
          <a:prstGeom prst="rect">
            <a:avLst/>
          </a:prstGeom>
          <a:noFill/>
          <a:extLst>
            <a:ext uri="{909E8E84-426E-40DD-AFC4-6F175D3DCCD1}">
              <a14:hiddenFill xmlns:a14="http://schemas.microsoft.com/office/drawing/2010/main">
                <a:solidFill>
                  <a:srgbClr val="FFFFFF"/>
                </a:solidFill>
              </a14:hiddenFill>
            </a:ext>
          </a:extLst>
        </p:spPr>
      </p:pic>
      <p:sp>
        <p:nvSpPr>
          <p:cNvPr id="10247" name="Rectangle 7"/>
          <p:cNvSpPr>
            <a:spLocks noChangeArrowheads="1"/>
          </p:cNvSpPr>
          <p:nvPr/>
        </p:nvSpPr>
        <p:spPr bwMode="auto">
          <a:xfrm>
            <a:off x="2027238" y="3260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10251" name="Group 11"/>
          <p:cNvGrpSpPr>
            <a:grpSpLocks/>
          </p:cNvGrpSpPr>
          <p:nvPr/>
        </p:nvGrpSpPr>
        <p:grpSpPr bwMode="auto">
          <a:xfrm>
            <a:off x="2027238" y="3260725"/>
            <a:ext cx="5089525" cy="336550"/>
            <a:chOff x="0" y="0"/>
            <a:chExt cx="3206" cy="212"/>
          </a:xfrm>
        </p:grpSpPr>
        <p:sp>
          <p:nvSpPr>
            <p:cNvPr id="10248" name="Rectangle 8"/>
            <p:cNvSpPr>
              <a:spLocks noChangeArrowheads="1"/>
            </p:cNvSpPr>
            <p:nvPr/>
          </p:nvSpPr>
          <p:spPr bwMode="auto">
            <a:xfrm>
              <a:off x="0" y="0"/>
              <a:ext cx="320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249" name="Rectangle 9"/>
            <p:cNvSpPr>
              <a:spLocks noChangeArrowheads="1"/>
            </p:cNvSpPr>
            <p:nvPr/>
          </p:nvSpPr>
          <p:spPr bwMode="auto">
            <a:xfrm>
              <a:off x="0" y="0"/>
              <a:ext cx="161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en-US" sz="1600"/>
                <a:t>  </a:t>
              </a:r>
              <a:r>
                <a:rPr lang="en-US" altLang="en-US" sz="1500"/>
                <a:t> </a:t>
              </a:r>
              <a:r>
                <a:rPr lang="en-US" altLang="en-US" sz="1600"/>
                <a:t>                                            </a:t>
              </a:r>
            </a:p>
          </p:txBody>
        </p:sp>
      </p:grpSp>
      <p:sp>
        <p:nvSpPr>
          <p:cNvPr id="10252" name="Text Box 12"/>
          <p:cNvSpPr txBox="1">
            <a:spLocks noChangeArrowheads="1"/>
          </p:cNvSpPr>
          <p:nvPr/>
        </p:nvSpPr>
        <p:spPr bwMode="auto">
          <a:xfrm>
            <a:off x="228600" y="4105275"/>
            <a:ext cx="70913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u="sng">
                <a:solidFill>
                  <a:srgbClr val="FFFF00"/>
                </a:solidFill>
                <a:latin typeface="Verdana" panose="020B0604030504040204" pitchFamily="34" charset="0"/>
              </a:rPr>
              <a:t>Amplitude</a:t>
            </a:r>
            <a:r>
              <a:rPr lang="en-US" altLang="en-US" sz="1800" b="1">
                <a:latin typeface="Verdana" panose="020B0604030504040204" pitchFamily="34" charset="0"/>
              </a:rPr>
              <a:t> – height of wave measured from the origin</a:t>
            </a:r>
          </a:p>
          <a:p>
            <a:r>
              <a:rPr lang="en-US" altLang="en-US" sz="1800" b="1">
                <a:latin typeface="Verdana" panose="020B0604030504040204" pitchFamily="34" charset="0"/>
              </a:rPr>
              <a:t> to a crest (brightness).</a:t>
            </a:r>
          </a:p>
        </p:txBody>
      </p:sp>
      <p:sp>
        <p:nvSpPr>
          <p:cNvPr id="10253" name="Text Box 13"/>
          <p:cNvSpPr txBox="1">
            <a:spLocks noChangeArrowheads="1"/>
          </p:cNvSpPr>
          <p:nvPr/>
        </p:nvSpPr>
        <p:spPr bwMode="auto">
          <a:xfrm>
            <a:off x="228600" y="4800600"/>
            <a:ext cx="87074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u="sng">
                <a:solidFill>
                  <a:srgbClr val="FFFF00"/>
                </a:solidFill>
                <a:latin typeface="Verdana" panose="020B0604030504040204" pitchFamily="34" charset="0"/>
              </a:rPr>
              <a:t>Wavelength</a:t>
            </a:r>
            <a:r>
              <a:rPr lang="en-US" altLang="en-US" sz="1800" b="1">
                <a:latin typeface="Verdana" panose="020B0604030504040204" pitchFamily="34" charset="0"/>
              </a:rPr>
              <a:t> – distance between successive crests (one full cycle).</a:t>
            </a:r>
          </a:p>
        </p:txBody>
      </p:sp>
      <p:sp>
        <p:nvSpPr>
          <p:cNvPr id="10254" name="Text Box 14"/>
          <p:cNvSpPr txBox="1">
            <a:spLocks noChangeArrowheads="1"/>
          </p:cNvSpPr>
          <p:nvPr/>
        </p:nvSpPr>
        <p:spPr bwMode="auto">
          <a:xfrm>
            <a:off x="228600" y="5410200"/>
            <a:ext cx="73104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u="sng">
                <a:solidFill>
                  <a:srgbClr val="FFFF00"/>
                </a:solidFill>
                <a:latin typeface="Verdana" panose="020B0604030504040204" pitchFamily="34" charset="0"/>
              </a:rPr>
              <a:t>Frequency</a:t>
            </a:r>
            <a:r>
              <a:rPr lang="en-US" altLang="en-US" sz="1800" b="1">
                <a:latin typeface="Verdana" panose="020B0604030504040204" pitchFamily="34" charset="0"/>
              </a:rPr>
              <a:t> – how fast the wave oscillates up and down.</a:t>
            </a:r>
          </a:p>
        </p:txBody>
      </p:sp>
      <p:sp>
        <p:nvSpPr>
          <p:cNvPr id="10255" name="Text Box 15"/>
          <p:cNvSpPr txBox="1">
            <a:spLocks noChangeArrowheads="1"/>
          </p:cNvSpPr>
          <p:nvPr/>
        </p:nvSpPr>
        <p:spPr bwMode="auto">
          <a:xfrm>
            <a:off x="228600" y="2667000"/>
            <a:ext cx="7461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solidFill>
                  <a:srgbClr val="FFFF00"/>
                </a:solidFill>
                <a:latin typeface="Verdana" panose="020B0604030504040204" pitchFamily="34" charset="0"/>
              </a:rPr>
              <a:t>ORIGIN</a:t>
            </a:r>
            <a:r>
              <a:rPr lang="en-US" altLang="en-US"/>
              <a:t> </a:t>
            </a:r>
            <a:r>
              <a:rPr lang="en-US" altLang="en-US">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wedge">
                                      <p:cBhvr>
                                        <p:cTn id="7" dur="2000"/>
                                        <p:tgtEl>
                                          <p:spTgt spid="10245"/>
                                        </p:tgtEl>
                                      </p:cBhvr>
                                    </p:animEffect>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par>
                                <p:cTn id="8" presetID="20" presetClass="entr" presetSubtype="0" fill="hold" grpId="0" nodeType="withEffect">
                                  <p:stCondLst>
                                    <p:cond delay="0"/>
                                  </p:stCondLst>
                                  <p:childTnLst>
                                    <p:set>
                                      <p:cBhvr>
                                        <p:cTn id="9" dur="1" fill="hold">
                                          <p:stCondLst>
                                            <p:cond delay="0"/>
                                          </p:stCondLst>
                                        </p:cTn>
                                        <p:tgtEl>
                                          <p:spTgt spid="10255"/>
                                        </p:tgtEl>
                                        <p:attrNameLst>
                                          <p:attrName>style.visibility</p:attrName>
                                        </p:attrNameLst>
                                      </p:cBhvr>
                                      <p:to>
                                        <p:strVal val="visible"/>
                                      </p:to>
                                    </p:set>
                                    <p:animEffect transition="in" filter="wedge">
                                      <p:cBhvr>
                                        <p:cTn id="10" dur="2000"/>
                                        <p:tgtEl>
                                          <p:spTgt spid="1025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grpId="0" nodeType="clickEffect">
                                  <p:stCondLst>
                                    <p:cond delay="0"/>
                                  </p:stCondLst>
                                  <p:iterate type="lt">
                                    <p:tmPct val="0"/>
                                  </p:iterate>
                                  <p:childTnLst>
                                    <p:set>
                                      <p:cBhvr>
                                        <p:cTn id="14" dur="1" fill="hold">
                                          <p:stCondLst>
                                            <p:cond delay="0"/>
                                          </p:stCondLst>
                                        </p:cTn>
                                        <p:tgtEl>
                                          <p:spTgt spid="10252"/>
                                        </p:tgtEl>
                                        <p:attrNameLst>
                                          <p:attrName>style.visibility</p:attrName>
                                        </p:attrNameLst>
                                      </p:cBhvr>
                                      <p:to>
                                        <p:strVal val="visible"/>
                                      </p:to>
                                    </p:set>
                                    <p:animEffect transition="in" filter="fade">
                                      <p:cBhvr>
                                        <p:cTn id="15" dur="2000"/>
                                        <p:tgtEl>
                                          <p:spTgt spid="10252"/>
                                        </p:tgtEl>
                                      </p:cBhvr>
                                    </p:animEffect>
                                    <p:anim calcmode="lin" valueType="num">
                                      <p:cBhvr>
                                        <p:cTn id="16" dur="2000" fill="hold"/>
                                        <p:tgtEl>
                                          <p:spTgt spid="10252"/>
                                        </p:tgtEl>
                                        <p:attrNameLst>
                                          <p:attrName>style.rotation</p:attrName>
                                        </p:attrNameLst>
                                      </p:cBhvr>
                                      <p:tavLst>
                                        <p:tav tm="0">
                                          <p:val>
                                            <p:fltVal val="720"/>
                                          </p:val>
                                        </p:tav>
                                        <p:tav tm="100000">
                                          <p:val>
                                            <p:fltVal val="0"/>
                                          </p:val>
                                        </p:tav>
                                      </p:tavLst>
                                    </p:anim>
                                    <p:anim calcmode="lin" valueType="num">
                                      <p:cBhvr>
                                        <p:cTn id="17" dur="2000" fill="hold"/>
                                        <p:tgtEl>
                                          <p:spTgt spid="10252"/>
                                        </p:tgtEl>
                                        <p:attrNameLst>
                                          <p:attrName>ppt_h</p:attrName>
                                        </p:attrNameLst>
                                      </p:cBhvr>
                                      <p:tavLst>
                                        <p:tav tm="0">
                                          <p:val>
                                            <p:fltVal val="0"/>
                                          </p:val>
                                        </p:tav>
                                        <p:tav tm="100000">
                                          <p:val>
                                            <p:strVal val="#ppt_h"/>
                                          </p:val>
                                        </p:tav>
                                      </p:tavLst>
                                    </p:anim>
                                    <p:anim calcmode="lin" valueType="num">
                                      <p:cBhvr>
                                        <p:cTn id="18" dur="2000" fill="hold"/>
                                        <p:tgtEl>
                                          <p:spTgt spid="10252"/>
                                        </p:tgtEl>
                                        <p:attrNameLst>
                                          <p:attrName>ppt_w</p:attrName>
                                        </p:attrNameLst>
                                      </p:cBhvr>
                                      <p:tavLst>
                                        <p:tav tm="0">
                                          <p:val>
                                            <p:fltVal val="0"/>
                                          </p:val>
                                        </p:tav>
                                        <p:tav tm="100000">
                                          <p:val>
                                            <p:strVal val="#ppt_w"/>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mph" presetSubtype="0" fill="hold" grpId="1" nodeType="clickEffect">
                                  <p:stCondLst>
                                    <p:cond delay="0"/>
                                  </p:stCondLst>
                                  <p:iterate type="lt">
                                    <p:tmPct val="10000"/>
                                  </p:iterate>
                                  <p:childTnLst>
                                    <p:animMotion origin="layout" path="M 0.0 0.0 L 0.0 -0.07213" pathEditMode="relative" ptsTypes="">
                                      <p:cBhvr>
                                        <p:cTn id="22" dur="250" accel="50000" decel="50000" autoRev="1" fill="hold">
                                          <p:stCondLst>
                                            <p:cond delay="0"/>
                                          </p:stCondLst>
                                        </p:cTn>
                                        <p:tgtEl>
                                          <p:spTgt spid="10252"/>
                                        </p:tgtEl>
                                        <p:attrNameLst>
                                          <p:attrName>ppt_x</p:attrName>
                                          <p:attrName>ppt_y</p:attrName>
                                        </p:attrNameLst>
                                      </p:cBhvr>
                                    </p:animMotion>
                                    <p:animRot by="1500000">
                                      <p:cBhvr>
                                        <p:cTn id="23" dur="125" fill="hold">
                                          <p:stCondLst>
                                            <p:cond delay="0"/>
                                          </p:stCondLst>
                                        </p:cTn>
                                        <p:tgtEl>
                                          <p:spTgt spid="10252"/>
                                        </p:tgtEl>
                                        <p:attrNameLst>
                                          <p:attrName>r</p:attrName>
                                        </p:attrNameLst>
                                      </p:cBhvr>
                                    </p:animRot>
                                    <p:animRot by="-1500000">
                                      <p:cBhvr>
                                        <p:cTn id="24" dur="125" fill="hold">
                                          <p:stCondLst>
                                            <p:cond delay="125"/>
                                          </p:stCondLst>
                                        </p:cTn>
                                        <p:tgtEl>
                                          <p:spTgt spid="10252"/>
                                        </p:tgtEl>
                                        <p:attrNameLst>
                                          <p:attrName>r</p:attrName>
                                        </p:attrNameLst>
                                      </p:cBhvr>
                                    </p:animRot>
                                    <p:animRot by="-1500000">
                                      <p:cBhvr>
                                        <p:cTn id="25" dur="125" fill="hold">
                                          <p:stCondLst>
                                            <p:cond delay="250"/>
                                          </p:stCondLst>
                                        </p:cTn>
                                        <p:tgtEl>
                                          <p:spTgt spid="10252"/>
                                        </p:tgtEl>
                                        <p:attrNameLst>
                                          <p:attrName>r</p:attrName>
                                        </p:attrNameLst>
                                      </p:cBhvr>
                                    </p:animRot>
                                    <p:animRot by="1500000">
                                      <p:cBhvr>
                                        <p:cTn id="26" dur="125" fill="hold">
                                          <p:stCondLst>
                                            <p:cond delay="375"/>
                                          </p:stCondLst>
                                        </p:cTn>
                                        <p:tgtEl>
                                          <p:spTgt spid="10252"/>
                                        </p:tgtEl>
                                        <p:attrNameLst>
                                          <p:attrName>r</p:attrName>
                                        </p:attrNameLst>
                                      </p:cBhvr>
                                    </p:animRot>
                                  </p:childTnLst>
                                  <p:subTnLst>
                                    <p:audio>
                                      <p:cMediaNode>
                                        <p:cTn display="0" masterRel="sameClick">
                                          <p:stCondLst>
                                            <p:cond evt="begin" delay="0">
                                              <p:tn val="21"/>
                                            </p:cond>
                                          </p:stCondLst>
                                          <p:endCondLst>
                                            <p:cond evt="onStopAudio" delay="0">
                                              <p:tgtEl>
                                                <p:sldTgt/>
                                              </p:tgtEl>
                                            </p:cond>
                                          </p:endCondLst>
                                        </p:cTn>
                                        <p:tgtEl>
                                          <p:sndTgt r:embed="rId3" name="chimes.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10253"/>
                                        </p:tgtEl>
                                        <p:attrNameLst>
                                          <p:attrName>style.visibility</p:attrName>
                                        </p:attrNameLst>
                                      </p:cBhvr>
                                      <p:to>
                                        <p:strVal val="visible"/>
                                      </p:to>
                                    </p:set>
                                    <p:anim calcmode="lin" valueType="num">
                                      <p:cBhvr>
                                        <p:cTn id="31" dur="500" fill="hold"/>
                                        <p:tgtEl>
                                          <p:spTgt spid="10253"/>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10253"/>
                                        </p:tgtEl>
                                        <p:attrNameLst>
                                          <p:attrName>ppt_y</p:attrName>
                                        </p:attrNameLst>
                                      </p:cBhvr>
                                      <p:tavLst>
                                        <p:tav tm="0">
                                          <p:val>
                                            <p:strVal val="#ppt_y"/>
                                          </p:val>
                                        </p:tav>
                                        <p:tav tm="100000">
                                          <p:val>
                                            <p:strVal val="#ppt_y"/>
                                          </p:val>
                                        </p:tav>
                                      </p:tavLst>
                                    </p:anim>
                                    <p:anim calcmode="lin" valueType="num">
                                      <p:cBhvr>
                                        <p:cTn id="33" dur="500" fill="hold"/>
                                        <p:tgtEl>
                                          <p:spTgt spid="10253"/>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10253"/>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1025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6" presetClass="emph" presetSubtype="0" fill="hold" grpId="1" nodeType="clickEffect">
                                  <p:stCondLst>
                                    <p:cond delay="0"/>
                                  </p:stCondLst>
                                  <p:iterate type="lt">
                                    <p:tmPct val="0"/>
                                  </p:iterate>
                                  <p:childTnLst>
                                    <p:animScale>
                                      <p:cBhvr>
                                        <p:cTn id="39" dur="2000" fill="hold"/>
                                        <p:tgtEl>
                                          <p:spTgt spid="10253"/>
                                        </p:tgtEl>
                                      </p:cBhvr>
                                      <p:by x="150000" y="150000"/>
                                    </p:animScale>
                                  </p:childTnLst>
                                  <p:subTnLst>
                                    <p:audio>
                                      <p:cMediaNode>
                                        <p:cTn display="0" masterRel="sameClick">
                                          <p:stCondLst>
                                            <p:cond evt="begin" delay="0">
                                              <p:tn val="38"/>
                                            </p:cond>
                                          </p:stCondLst>
                                          <p:endCondLst>
                                            <p:cond evt="onStopAudio" delay="0">
                                              <p:tgtEl>
                                                <p:sldTgt/>
                                              </p:tgtEl>
                                            </p:cond>
                                          </p:endCondLst>
                                        </p:cTn>
                                        <p:tgtEl>
                                          <p:sndTgt r:embed="rId3" name="chimes.wav"/>
                                        </p:tgtEl>
                                      </p:cMediaNode>
                                    </p:audio>
                                  </p:subTnLst>
                                </p:cTn>
                              </p:par>
                            </p:childTnLst>
                          </p:cTn>
                        </p:par>
                      </p:childTnLst>
                    </p:cTn>
                  </p:par>
                  <p:par>
                    <p:cTn id="40" fill="hold" nodeType="clickPar">
                      <p:stCondLst>
                        <p:cond delay="indefinite"/>
                      </p:stCondLst>
                      <p:childTnLst>
                        <p:par>
                          <p:cTn id="41" fill="hold" nodeType="withGroup">
                            <p:stCondLst>
                              <p:cond delay="0"/>
                            </p:stCondLst>
                            <p:childTnLst>
                              <p:par>
                                <p:cTn id="42" presetID="37" presetClass="entr" presetSubtype="0" fill="hold" grpId="0" nodeType="clickEffect">
                                  <p:stCondLst>
                                    <p:cond delay="0"/>
                                  </p:stCondLst>
                                  <p:iterate type="lt">
                                    <p:tmPct val="0"/>
                                  </p:iterate>
                                  <p:childTnLst>
                                    <p:set>
                                      <p:cBhvr>
                                        <p:cTn id="43" dur="1" fill="hold">
                                          <p:stCondLst>
                                            <p:cond delay="0"/>
                                          </p:stCondLst>
                                        </p:cTn>
                                        <p:tgtEl>
                                          <p:spTgt spid="10254"/>
                                        </p:tgtEl>
                                        <p:attrNameLst>
                                          <p:attrName>style.visibility</p:attrName>
                                        </p:attrNameLst>
                                      </p:cBhvr>
                                      <p:to>
                                        <p:strVal val="visible"/>
                                      </p:to>
                                    </p:set>
                                    <p:animEffect transition="in" filter="fade">
                                      <p:cBhvr>
                                        <p:cTn id="44" dur="1000"/>
                                        <p:tgtEl>
                                          <p:spTgt spid="10254"/>
                                        </p:tgtEl>
                                      </p:cBhvr>
                                    </p:animEffect>
                                    <p:anim calcmode="lin" valueType="num">
                                      <p:cBhvr>
                                        <p:cTn id="45" dur="1000" fill="hold"/>
                                        <p:tgtEl>
                                          <p:spTgt spid="10254"/>
                                        </p:tgtEl>
                                        <p:attrNameLst>
                                          <p:attrName>ppt_x</p:attrName>
                                        </p:attrNameLst>
                                      </p:cBhvr>
                                      <p:tavLst>
                                        <p:tav tm="0">
                                          <p:val>
                                            <p:strVal val="#ppt_x"/>
                                          </p:val>
                                        </p:tav>
                                        <p:tav tm="100000">
                                          <p:val>
                                            <p:strVal val="#ppt_x"/>
                                          </p:val>
                                        </p:tav>
                                      </p:tavLst>
                                    </p:anim>
                                    <p:anim calcmode="lin" valueType="num">
                                      <p:cBhvr>
                                        <p:cTn id="46" dur="900" decel="100000" fill="hold"/>
                                        <p:tgtEl>
                                          <p:spTgt spid="10254"/>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10254"/>
                                        </p:tgtEl>
                                        <p:attrNameLst>
                                          <p:attrName>ppt_y</p:attrName>
                                        </p:attrNameLst>
                                      </p:cBhvr>
                                      <p:tavLst>
                                        <p:tav tm="0">
                                          <p:val>
                                            <p:strVal val="#ppt_y-.03"/>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34" presetClass="emph" presetSubtype="0" fill="hold" grpId="1" nodeType="clickEffect">
                                  <p:stCondLst>
                                    <p:cond delay="0"/>
                                  </p:stCondLst>
                                  <p:iterate type="lt">
                                    <p:tmPct val="10000"/>
                                  </p:iterate>
                                  <p:childTnLst>
                                    <p:animMotion origin="layout" path="M 0.0 0.0 L 0.0 -0.07213" pathEditMode="relative" ptsTypes="">
                                      <p:cBhvr>
                                        <p:cTn id="51" dur="250" accel="50000" decel="50000" autoRev="1" fill="hold">
                                          <p:stCondLst>
                                            <p:cond delay="0"/>
                                          </p:stCondLst>
                                        </p:cTn>
                                        <p:tgtEl>
                                          <p:spTgt spid="10254"/>
                                        </p:tgtEl>
                                        <p:attrNameLst>
                                          <p:attrName>ppt_x</p:attrName>
                                          <p:attrName>ppt_y</p:attrName>
                                        </p:attrNameLst>
                                      </p:cBhvr>
                                    </p:animMotion>
                                    <p:animRot by="1500000">
                                      <p:cBhvr>
                                        <p:cTn id="52" dur="125" fill="hold">
                                          <p:stCondLst>
                                            <p:cond delay="0"/>
                                          </p:stCondLst>
                                        </p:cTn>
                                        <p:tgtEl>
                                          <p:spTgt spid="10254"/>
                                        </p:tgtEl>
                                        <p:attrNameLst>
                                          <p:attrName>r</p:attrName>
                                        </p:attrNameLst>
                                      </p:cBhvr>
                                    </p:animRot>
                                    <p:animRot by="-1500000">
                                      <p:cBhvr>
                                        <p:cTn id="53" dur="125" fill="hold">
                                          <p:stCondLst>
                                            <p:cond delay="125"/>
                                          </p:stCondLst>
                                        </p:cTn>
                                        <p:tgtEl>
                                          <p:spTgt spid="10254"/>
                                        </p:tgtEl>
                                        <p:attrNameLst>
                                          <p:attrName>r</p:attrName>
                                        </p:attrNameLst>
                                      </p:cBhvr>
                                    </p:animRot>
                                    <p:animRot by="-1500000">
                                      <p:cBhvr>
                                        <p:cTn id="54" dur="125" fill="hold">
                                          <p:stCondLst>
                                            <p:cond delay="250"/>
                                          </p:stCondLst>
                                        </p:cTn>
                                        <p:tgtEl>
                                          <p:spTgt spid="10254"/>
                                        </p:tgtEl>
                                        <p:attrNameLst>
                                          <p:attrName>r</p:attrName>
                                        </p:attrNameLst>
                                      </p:cBhvr>
                                    </p:animRot>
                                    <p:animRot by="1500000">
                                      <p:cBhvr>
                                        <p:cTn id="55" dur="125" fill="hold">
                                          <p:stCondLst>
                                            <p:cond delay="375"/>
                                          </p:stCondLst>
                                        </p:cTn>
                                        <p:tgtEl>
                                          <p:spTgt spid="10254"/>
                                        </p:tgtEl>
                                        <p:attrNameLst>
                                          <p:attrName>r</p:attrName>
                                        </p:attrNameLst>
                                      </p:cBhvr>
                                    </p:animRot>
                                  </p:childTnLst>
                                  <p:subTnLst>
                                    <p:audio>
                                      <p:cMediaNode>
                                        <p:cTn display="0" masterRel="sameClick">
                                          <p:stCondLst>
                                            <p:cond evt="begin" delay="0">
                                              <p:tn val="50"/>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2" grpId="0"/>
      <p:bldP spid="10252" grpId="1"/>
      <p:bldP spid="10253" grpId="0"/>
      <p:bldP spid="10253" grpId="1"/>
      <p:bldP spid="10254" grpId="0"/>
      <p:bldP spid="10254" grpId="1"/>
      <p:bldP spid="1025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228600"/>
            <a:ext cx="8534400" cy="609600"/>
          </a:xfrm>
        </p:spPr>
        <p:txBody>
          <a:bodyPr/>
          <a:lstStyle/>
          <a:p>
            <a:r>
              <a:rPr lang="en-US" altLang="en-US" sz="2400" b="1"/>
              <a:t>Summary (so far!)</a:t>
            </a:r>
          </a:p>
        </p:txBody>
      </p:sp>
      <p:sp>
        <p:nvSpPr>
          <p:cNvPr id="8195" name="Rectangle 3"/>
          <p:cNvSpPr>
            <a:spLocks noGrp="1" noChangeArrowheads="1"/>
          </p:cNvSpPr>
          <p:nvPr>
            <p:ph type="body" idx="1"/>
          </p:nvPr>
        </p:nvSpPr>
        <p:spPr>
          <a:xfrm>
            <a:off x="381000" y="838200"/>
            <a:ext cx="8534400" cy="6248400"/>
          </a:xfrm>
        </p:spPr>
        <p:txBody>
          <a:bodyPr/>
          <a:lstStyle/>
          <a:p>
            <a:pPr>
              <a:lnSpc>
                <a:spcPct val="80000"/>
              </a:lnSpc>
            </a:pPr>
            <a:r>
              <a:rPr lang="en-US" altLang="en-US" sz="2000" b="1"/>
              <a:t>1.  </a:t>
            </a:r>
            <a:r>
              <a:rPr lang="en-US" altLang="en-US" sz="2000"/>
              <a:t>At the center of the atom is a small, dense, positively charged </a:t>
            </a:r>
            <a:r>
              <a:rPr lang="en-US" altLang="en-US" sz="2000">
                <a:solidFill>
                  <a:srgbClr val="FFFF00"/>
                </a:solidFill>
              </a:rPr>
              <a:t>nucleus</a:t>
            </a:r>
            <a:r>
              <a:rPr lang="en-US" altLang="en-US" sz="2000"/>
              <a:t> consisting primarily of </a:t>
            </a:r>
            <a:r>
              <a:rPr lang="en-US" altLang="en-US" sz="2000">
                <a:solidFill>
                  <a:srgbClr val="FFFF00"/>
                </a:solidFill>
              </a:rPr>
              <a:t>protons</a:t>
            </a:r>
            <a:r>
              <a:rPr lang="en-US" altLang="en-US" sz="2000"/>
              <a:t> and </a:t>
            </a:r>
            <a:r>
              <a:rPr lang="en-US" altLang="en-US" sz="2000">
                <a:solidFill>
                  <a:srgbClr val="FFFF00"/>
                </a:solidFill>
              </a:rPr>
              <a:t>neutrons</a:t>
            </a:r>
            <a:r>
              <a:rPr lang="en-US" altLang="en-US" sz="2000"/>
              <a:t>. </a:t>
            </a:r>
            <a:endParaRPr lang="en-US" altLang="en-US" sz="2000" b="1"/>
          </a:p>
          <a:p>
            <a:pPr>
              <a:lnSpc>
                <a:spcPct val="80000"/>
              </a:lnSpc>
            </a:pPr>
            <a:r>
              <a:rPr lang="en-US" altLang="en-US" sz="2000" b="1"/>
              <a:t>2.</a:t>
            </a:r>
            <a:r>
              <a:rPr lang="en-US" altLang="en-US" sz="2000"/>
              <a:t>  Moving around the nucleus are negatively charged </a:t>
            </a:r>
            <a:r>
              <a:rPr lang="en-US" altLang="en-US" sz="2000">
                <a:solidFill>
                  <a:srgbClr val="FFFF00"/>
                </a:solidFill>
              </a:rPr>
              <a:t>electrons</a:t>
            </a:r>
            <a:r>
              <a:rPr lang="en-US" altLang="en-US" sz="2000"/>
              <a:t> which account for only a tiny fraction of the atom's mass -- the bulk of the mass being in the nucleus.  Most of the atom is </a:t>
            </a:r>
            <a:r>
              <a:rPr lang="en-US" altLang="en-US" sz="2000">
                <a:solidFill>
                  <a:srgbClr val="FFFF00"/>
                </a:solidFill>
              </a:rPr>
              <a:t>empty space</a:t>
            </a:r>
            <a:r>
              <a:rPr lang="en-US" altLang="en-US" sz="2000"/>
              <a:t>.</a:t>
            </a:r>
          </a:p>
          <a:p>
            <a:pPr>
              <a:lnSpc>
                <a:spcPct val="80000"/>
              </a:lnSpc>
            </a:pPr>
            <a:r>
              <a:rPr lang="en-US" altLang="en-US" sz="2000" b="1"/>
              <a:t>3.  </a:t>
            </a:r>
            <a:r>
              <a:rPr lang="en-US" altLang="en-US" sz="2000"/>
              <a:t>The electrons in an atom have </a:t>
            </a:r>
            <a:r>
              <a:rPr lang="en-US" altLang="en-US" sz="2000">
                <a:solidFill>
                  <a:srgbClr val="FFFF00"/>
                </a:solidFill>
              </a:rPr>
              <a:t>only certain quantized energies</a:t>
            </a:r>
            <a:r>
              <a:rPr lang="en-US" altLang="en-US" sz="2000"/>
              <a:t>. </a:t>
            </a:r>
          </a:p>
          <a:p>
            <a:pPr>
              <a:lnSpc>
                <a:spcPct val="80000"/>
              </a:lnSpc>
            </a:pPr>
            <a:r>
              <a:rPr lang="en-US" altLang="en-US" sz="2000" b="1"/>
              <a:t>4.  </a:t>
            </a:r>
            <a:r>
              <a:rPr lang="en-US" altLang="en-US" sz="2000">
                <a:solidFill>
                  <a:srgbClr val="FFFF00"/>
                </a:solidFill>
              </a:rPr>
              <a:t>Light</a:t>
            </a:r>
            <a:r>
              <a:rPr lang="en-US" altLang="en-US" sz="2000"/>
              <a:t> of a specific color is </a:t>
            </a:r>
            <a:r>
              <a:rPr lang="en-US" altLang="en-US" sz="2000">
                <a:solidFill>
                  <a:srgbClr val="FFFF00"/>
                </a:solidFill>
              </a:rPr>
              <a:t>emitted or absorbed</a:t>
            </a:r>
            <a:r>
              <a:rPr lang="en-US" altLang="en-US" sz="2000"/>
              <a:t> when electrons change from one energy state to another.</a:t>
            </a:r>
          </a:p>
          <a:p>
            <a:pPr>
              <a:lnSpc>
                <a:spcPct val="80000"/>
              </a:lnSpc>
            </a:pPr>
            <a:r>
              <a:rPr lang="en-US" altLang="en-US" sz="2000" b="1"/>
              <a:t>5.  </a:t>
            </a:r>
            <a:r>
              <a:rPr lang="en-US" altLang="en-US" sz="2000"/>
              <a:t>The "Heisenberg Uncertainty Principle" states that the </a:t>
            </a:r>
            <a:r>
              <a:rPr lang="en-US" altLang="en-US" sz="2000">
                <a:solidFill>
                  <a:srgbClr val="FFFF00"/>
                </a:solidFill>
              </a:rPr>
              <a:t>position and momentum</a:t>
            </a:r>
            <a:r>
              <a:rPr lang="en-US" altLang="en-US" sz="2000"/>
              <a:t> of an electron cannot be simultaneously determined.</a:t>
            </a:r>
          </a:p>
          <a:p>
            <a:pPr>
              <a:lnSpc>
                <a:spcPct val="80000"/>
              </a:lnSpc>
            </a:pPr>
            <a:r>
              <a:rPr lang="en-US" altLang="en-US" sz="2000" b="1"/>
              <a:t>6.  </a:t>
            </a:r>
            <a:r>
              <a:rPr lang="en-US" altLang="en-US" sz="2000"/>
              <a:t>Even though the electron's exact position cannot be determined, theory predicts the </a:t>
            </a:r>
            <a:r>
              <a:rPr lang="en-US" altLang="en-US" sz="2000">
                <a:solidFill>
                  <a:srgbClr val="FFFF00"/>
                </a:solidFill>
              </a:rPr>
              <a:t>probability</a:t>
            </a:r>
            <a:r>
              <a:rPr lang="en-US" altLang="en-US" sz="2000"/>
              <a:t> that an electron could be at a particular region (</a:t>
            </a:r>
            <a:r>
              <a:rPr lang="en-US" altLang="en-US" sz="2000">
                <a:solidFill>
                  <a:srgbClr val="FFFF00"/>
                </a:solidFill>
              </a:rPr>
              <a:t>orbital</a:t>
            </a:r>
            <a:r>
              <a:rPr lang="en-US" altLang="en-US" sz="2000"/>
              <a:t>) for a given energy.</a:t>
            </a:r>
          </a:p>
          <a:p>
            <a:pPr>
              <a:lnSpc>
                <a:spcPct val="80000"/>
              </a:lnSpc>
            </a:pPr>
            <a:r>
              <a:rPr lang="en-US" altLang="en-US" sz="2000" b="1"/>
              <a:t>7.  </a:t>
            </a:r>
            <a:r>
              <a:rPr lang="en-US" altLang="en-US" sz="2000"/>
              <a:t>If the probability location of an electron of known energy is plotted in space, the plot looks like a </a:t>
            </a:r>
            <a:r>
              <a:rPr lang="en-US" altLang="en-US" sz="2000">
                <a:solidFill>
                  <a:srgbClr val="FFFF00"/>
                </a:solidFill>
              </a:rPr>
              <a:t>fuzzy cloud</a:t>
            </a:r>
            <a:r>
              <a:rPr lang="en-US" altLang="en-US" sz="2000"/>
              <a:t>. </a:t>
            </a:r>
          </a:p>
          <a:p>
            <a:pPr>
              <a:lnSpc>
                <a:spcPct val="80000"/>
              </a:lnSpc>
            </a:pPr>
            <a:r>
              <a:rPr lang="en-US" altLang="en-US" sz="2000" b="1"/>
              <a:t>8.  </a:t>
            </a:r>
            <a:r>
              <a:rPr lang="en-US" altLang="en-US" sz="2000"/>
              <a:t>In an atom with many electrons, the clouds of one shell are</a:t>
            </a:r>
            <a:r>
              <a:rPr lang="en-US" altLang="en-US" sz="2000">
                <a:solidFill>
                  <a:srgbClr val="FFFF00"/>
                </a:solidFill>
              </a:rPr>
              <a:t> superimposed</a:t>
            </a:r>
            <a:r>
              <a:rPr lang="en-US" altLang="en-US" sz="2000"/>
              <a:t> in space with those of other shells.</a:t>
            </a:r>
          </a:p>
          <a:p>
            <a:pPr>
              <a:lnSpc>
                <a:spcPct val="80000"/>
              </a:lnSpc>
            </a:pPr>
            <a:r>
              <a:rPr lang="en-US" altLang="en-US" sz="2000"/>
              <a:t>9.  Electrons possess a property called </a:t>
            </a:r>
            <a:r>
              <a:rPr lang="en-US" altLang="en-US" sz="2000">
                <a:solidFill>
                  <a:srgbClr val="FFFF00"/>
                </a:solidFill>
              </a:rPr>
              <a:t>spin</a:t>
            </a:r>
            <a:r>
              <a:rPr lang="en-US" altLang="en-US" sz="20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in)">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in)">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ox(in)">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box(in)">
                                      <p:cBhvr>
                                        <p:cTn id="27" dur="500"/>
                                        <p:tgtEl>
                                          <p:spTgt spid="81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box(in)">
                                      <p:cBhvr>
                                        <p:cTn id="32" dur="500"/>
                                        <p:tgtEl>
                                          <p:spTgt spid="819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Effect transition="in" filter="box(in)">
                                      <p:cBhvr>
                                        <p:cTn id="37" dur="500"/>
                                        <p:tgtEl>
                                          <p:spTgt spid="819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8195">
                                            <p:txEl>
                                              <p:pRg st="7" end="7"/>
                                            </p:txEl>
                                          </p:spTgt>
                                        </p:tgtEl>
                                        <p:attrNameLst>
                                          <p:attrName>style.visibility</p:attrName>
                                        </p:attrNameLst>
                                      </p:cBhvr>
                                      <p:to>
                                        <p:strVal val="visible"/>
                                      </p:to>
                                    </p:set>
                                    <p:animEffect transition="in" filter="box(in)">
                                      <p:cBhvr>
                                        <p:cTn id="42" dur="500"/>
                                        <p:tgtEl>
                                          <p:spTgt spid="819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9" presetClass="entr" presetSubtype="10" fill="hold" nodeType="clickEffect">
                                  <p:stCondLst>
                                    <p:cond delay="0"/>
                                  </p:stCondLst>
                                  <p:childTnLst>
                                    <p:set>
                                      <p:cBhvr>
                                        <p:cTn id="46" dur="1" fill="hold">
                                          <p:stCondLst>
                                            <p:cond delay="0"/>
                                          </p:stCondLst>
                                        </p:cTn>
                                        <p:tgtEl>
                                          <p:spTgt spid="8195">
                                            <p:txEl>
                                              <p:pRg st="8" end="8"/>
                                            </p:txEl>
                                          </p:spTgt>
                                        </p:tgtEl>
                                        <p:attrNameLst>
                                          <p:attrName>style.visibility</p:attrName>
                                        </p:attrNameLst>
                                      </p:cBhvr>
                                      <p:to>
                                        <p:strVal val="visible"/>
                                      </p:to>
                                    </p:set>
                                    <p:anim calcmode="lin" valueType="num">
                                      <p:cBhvr>
                                        <p:cTn id="47" dur="5000" fill="hold"/>
                                        <p:tgtEl>
                                          <p:spTgt spid="8195">
                                            <p:txEl>
                                              <p:pRg st="8" end="8"/>
                                            </p:txEl>
                                          </p:spTgt>
                                        </p:tgtEl>
                                        <p:attrNameLst>
                                          <p:attrName>ppt_w</p:attrName>
                                        </p:attrNameLst>
                                      </p:cBhvr>
                                      <p:tavLst>
                                        <p:tav tm="0" fmla="#ppt_w*sin(2.5*pi*$)">
                                          <p:val>
                                            <p:fltVal val="0"/>
                                          </p:val>
                                        </p:tav>
                                        <p:tav tm="100000">
                                          <p:val>
                                            <p:fltVal val="1"/>
                                          </p:val>
                                        </p:tav>
                                      </p:tavLst>
                                    </p:anim>
                                    <p:anim calcmode="lin" valueType="num">
                                      <p:cBhvr>
                                        <p:cTn id="48" dur="5000" fill="hold"/>
                                        <p:tgtEl>
                                          <p:spTgt spid="8195">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304800"/>
            <a:ext cx="7772400" cy="457200"/>
          </a:xfrm>
        </p:spPr>
        <p:txBody>
          <a:bodyPr/>
          <a:lstStyle/>
          <a:p>
            <a:r>
              <a:rPr lang="en-US" altLang="en-US" sz="3600"/>
              <a:t>Does It Work?</a:t>
            </a:r>
          </a:p>
        </p:txBody>
      </p:sp>
      <p:sp>
        <p:nvSpPr>
          <p:cNvPr id="76803" name="Text Box 3"/>
          <p:cNvSpPr txBox="1">
            <a:spLocks noChangeArrowheads="1"/>
          </p:cNvSpPr>
          <p:nvPr/>
        </p:nvSpPr>
        <p:spPr bwMode="auto">
          <a:xfrm>
            <a:off x="533400" y="1143000"/>
            <a:ext cx="8154988" cy="538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Verdana" panose="020B0604030504040204" pitchFamily="34" charset="0"/>
              </a:rPr>
              <a:t>The </a:t>
            </a:r>
            <a:r>
              <a:rPr lang="en-US" altLang="en-US" sz="2800">
                <a:solidFill>
                  <a:srgbClr val="FFFF00"/>
                </a:solidFill>
                <a:latin typeface="Verdana" panose="020B0604030504040204" pitchFamily="34" charset="0"/>
              </a:rPr>
              <a:t>quantum-mechanical model</a:t>
            </a:r>
            <a:r>
              <a:rPr lang="en-US" altLang="en-US" sz="2800">
                <a:latin typeface="Verdana" panose="020B0604030504040204" pitchFamily="34" charset="0"/>
              </a:rPr>
              <a:t> of the atom</a:t>
            </a:r>
          </a:p>
          <a:p>
            <a:r>
              <a:rPr lang="en-US" altLang="en-US" sz="2800">
                <a:latin typeface="Verdana" panose="020B0604030504040204" pitchFamily="34" charset="0"/>
              </a:rPr>
              <a:t> is accepted because it -</a:t>
            </a:r>
          </a:p>
          <a:p>
            <a:endParaRPr lang="en-US" altLang="en-US" sz="2800">
              <a:latin typeface="Verdana" panose="020B0604030504040204" pitchFamily="34" charset="0"/>
            </a:endParaRPr>
          </a:p>
          <a:p>
            <a:r>
              <a:rPr lang="en-US" altLang="en-US">
                <a:latin typeface="Verdana" panose="020B0604030504040204" pitchFamily="34" charset="0"/>
              </a:rPr>
              <a:t>-correctly predicts very complex line</a:t>
            </a:r>
          </a:p>
          <a:p>
            <a:r>
              <a:rPr lang="en-US" altLang="en-US">
                <a:latin typeface="Verdana" panose="020B0604030504040204" pitchFamily="34" charset="0"/>
              </a:rPr>
              <a:t> spectra of heavy atoms.</a:t>
            </a:r>
          </a:p>
          <a:p>
            <a:endParaRPr lang="en-US" altLang="en-US">
              <a:latin typeface="Verdana" panose="020B0604030504040204" pitchFamily="34" charset="0"/>
            </a:endParaRPr>
          </a:p>
          <a:p>
            <a:r>
              <a:rPr lang="en-US" altLang="en-US">
                <a:latin typeface="Verdana" panose="020B0604030504040204" pitchFamily="34" charset="0"/>
              </a:rPr>
              <a:t>-accounts for the physical and chemical </a:t>
            </a:r>
          </a:p>
          <a:p>
            <a:r>
              <a:rPr lang="en-US" altLang="en-US">
                <a:latin typeface="Verdana" panose="020B0604030504040204" pitchFamily="34" charset="0"/>
              </a:rPr>
              <a:t> properties of elements.</a:t>
            </a:r>
          </a:p>
          <a:p>
            <a:endParaRPr lang="en-US" altLang="en-US">
              <a:latin typeface="Verdana" panose="020B0604030504040204" pitchFamily="34" charset="0"/>
            </a:endParaRPr>
          </a:p>
          <a:p>
            <a:r>
              <a:rPr lang="en-US" altLang="en-US">
                <a:latin typeface="Verdana" panose="020B0604030504040204" pitchFamily="34" charset="0"/>
              </a:rPr>
              <a:t>-explains observed </a:t>
            </a:r>
            <a:r>
              <a:rPr lang="en-US" altLang="en-US" i="1">
                <a:latin typeface="Verdana" panose="020B0604030504040204" pitchFamily="34" charset="0"/>
              </a:rPr>
              <a:t>periodic</a:t>
            </a:r>
            <a:r>
              <a:rPr lang="en-US" altLang="en-US">
                <a:latin typeface="Verdana" panose="020B0604030504040204" pitchFamily="34" charset="0"/>
              </a:rPr>
              <a:t> trends.</a:t>
            </a:r>
          </a:p>
          <a:p>
            <a:endParaRPr lang="en-US" altLang="en-US">
              <a:latin typeface="Verdana" panose="020B0604030504040204" pitchFamily="34" charset="0"/>
            </a:endParaRPr>
          </a:p>
          <a:p>
            <a:r>
              <a:rPr lang="en-US" altLang="en-US">
                <a:latin typeface="Verdana" panose="020B0604030504040204" pitchFamily="34" charset="0"/>
              </a:rPr>
              <a:t>-helps us understand molecular structures.</a:t>
            </a:r>
          </a:p>
          <a:p>
            <a:endParaRPr lang="en-US" altLang="en-US">
              <a:latin typeface="Verdana" panose="020B0604030504040204" pitchFamily="34" charset="0"/>
            </a:endParaRPr>
          </a:p>
          <a:p>
            <a:r>
              <a:rPr lang="en-US" altLang="en-US">
                <a:latin typeface="Verdana" panose="020B0604030504040204" pitchFamily="34" charset="0"/>
              </a:rPr>
              <a:t>-is the key to understanding chemistry!</a:t>
            </a:r>
          </a:p>
        </p:txBody>
      </p:sp>
      <p:pic>
        <p:nvPicPr>
          <p:cNvPr id="76804" name="Picture 4" descr="image" title="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2209800"/>
            <a:ext cx="1817688" cy="1352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76803">
                                            <p:txEl>
                                              <p:pRg st="0" end="0"/>
                                            </p:txEl>
                                          </p:spTgt>
                                        </p:tgtEl>
                                        <p:attrNameLst>
                                          <p:attrName>ppt_x</p:attrName>
                                        </p:attrNameLst>
                                      </p:cBhvr>
                                    </p:anim>
                                    <p:anim from="0" to="-1.0" calcmode="lin" valueType="num">
                                      <p:cBhvr>
                                        <p:cTn id="8" dur="200" decel="50000" autoRev="1" fill="hold">
                                          <p:stCondLst>
                                            <p:cond delay="600"/>
                                          </p:stCondLst>
                                        </p:cTn>
                                        <p:tgtEl>
                                          <p:spTgt spid="76803">
                                            <p:txEl>
                                              <p:pRg st="0" end="0"/>
                                            </p:txEl>
                                          </p:spTgt>
                                        </p:tgtEl>
                                        <p:attrNameLst>
                                          <p:attrName>xshear</p:attrName>
                                        </p:attrNameLst>
                                      </p:cBhvr>
                                    </p:anim>
                                    <p:animScale>
                                      <p:cBhvr>
                                        <p:cTn id="9" dur="200" decel="100000" autoRev="1" fill="hold">
                                          <p:stCondLst>
                                            <p:cond delay="600"/>
                                          </p:stCondLst>
                                        </p:cTn>
                                        <p:tgtEl>
                                          <p:spTgt spid="76803">
                                            <p:txEl>
                                              <p:pRg st="0" end="0"/>
                                            </p:txEl>
                                          </p:spTgt>
                                        </p:tgtEl>
                                      </p:cBhvr>
                                      <p:from x="100000" y="100000"/>
                                      <p:to x="80000" y="100000"/>
                                    </p:animScale>
                                    <p:anim by="(#ppt_h/3+#ppt_w*0.1)" calcmode="lin" valueType="num">
                                      <p:cBhvr additive="sum">
                                        <p:cTn id="10" dur="200" decel="100000" autoRev="1" fill="hold">
                                          <p:stCondLst>
                                            <p:cond delay="600"/>
                                          </p:stCondLst>
                                        </p:cTn>
                                        <p:tgtEl>
                                          <p:spTgt spid="76803">
                                            <p:txEl>
                                              <p:pRg st="0" end="0"/>
                                            </p:txEl>
                                          </p:spTgt>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par>
                                <p:cTn id="11" presetID="34" presetClass="entr" presetSubtype="0" fill="hold" nodeType="withEffect">
                                  <p:stCondLst>
                                    <p:cond delay="0"/>
                                  </p:stCondLst>
                                  <p:childTnLst>
                                    <p:set>
                                      <p:cBhvr>
                                        <p:cTn id="12" dur="1" fill="hold">
                                          <p:stCondLst>
                                            <p:cond delay="0"/>
                                          </p:stCondLst>
                                        </p:cTn>
                                        <p:tgtEl>
                                          <p:spTgt spid="76803">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76803">
                                            <p:txEl>
                                              <p:pRg st="1" end="1"/>
                                            </p:txEl>
                                          </p:spTgt>
                                        </p:tgtEl>
                                        <p:attrNameLst>
                                          <p:attrName>ppt_x</p:attrName>
                                        </p:attrNameLst>
                                      </p:cBhvr>
                                    </p:anim>
                                    <p:anim from="0" to="-1.0" calcmode="lin" valueType="num">
                                      <p:cBhvr>
                                        <p:cTn id="14" dur="200" decel="50000" autoRev="1" fill="hold">
                                          <p:stCondLst>
                                            <p:cond delay="600"/>
                                          </p:stCondLst>
                                        </p:cTn>
                                        <p:tgtEl>
                                          <p:spTgt spid="76803">
                                            <p:txEl>
                                              <p:pRg st="1" end="1"/>
                                            </p:txEl>
                                          </p:spTgt>
                                        </p:tgtEl>
                                        <p:attrNameLst>
                                          <p:attrName>xshear</p:attrName>
                                        </p:attrNameLst>
                                      </p:cBhvr>
                                    </p:anim>
                                    <p:animScale>
                                      <p:cBhvr>
                                        <p:cTn id="15" dur="200" decel="100000" autoRev="1" fill="hold">
                                          <p:stCondLst>
                                            <p:cond delay="600"/>
                                          </p:stCondLst>
                                        </p:cTn>
                                        <p:tgtEl>
                                          <p:spTgt spid="76803">
                                            <p:txEl>
                                              <p:pRg st="1" end="1"/>
                                            </p:txEl>
                                          </p:spTgt>
                                        </p:tgtEl>
                                      </p:cBhvr>
                                      <p:from x="100000" y="100000"/>
                                      <p:to x="80000" y="100000"/>
                                    </p:animScale>
                                    <p:anim by="(#ppt_h/3+#ppt_w*0.1)" calcmode="lin" valueType="num">
                                      <p:cBhvr additive="sum">
                                        <p:cTn id="16" dur="200" decel="100000" autoRev="1" fill="hold">
                                          <p:stCondLst>
                                            <p:cond delay="600"/>
                                          </p:stCondLst>
                                        </p:cTn>
                                        <p:tgtEl>
                                          <p:spTgt spid="76803">
                                            <p:txEl>
                                              <p:pRg st="1" end="1"/>
                                            </p:txEl>
                                          </p:spTgt>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4" presetClass="entr" presetSubtype="10" fill="hold" nodeType="clickEffect">
                                  <p:stCondLst>
                                    <p:cond delay="0"/>
                                  </p:stCondLst>
                                  <p:childTnLst>
                                    <p:set>
                                      <p:cBhvr>
                                        <p:cTn id="20" dur="1" fill="hold">
                                          <p:stCondLst>
                                            <p:cond delay="0"/>
                                          </p:stCondLst>
                                        </p:cTn>
                                        <p:tgtEl>
                                          <p:spTgt spid="76803">
                                            <p:txEl>
                                              <p:pRg st="3" end="3"/>
                                            </p:txEl>
                                          </p:spTgt>
                                        </p:tgtEl>
                                        <p:attrNameLst>
                                          <p:attrName>style.visibility</p:attrName>
                                        </p:attrNameLst>
                                      </p:cBhvr>
                                      <p:to>
                                        <p:strVal val="visible"/>
                                      </p:to>
                                    </p:set>
                                    <p:animEffect transition="in" filter="randombar(horizontal)">
                                      <p:cBhvr>
                                        <p:cTn id="21" dur="500"/>
                                        <p:tgtEl>
                                          <p:spTgt spid="76803">
                                            <p:txEl>
                                              <p:pRg st="3" end="3"/>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3" name="cashreg.wav"/>
                                        </p:tgtEl>
                                      </p:cMediaNode>
                                    </p:audio>
                                  </p:subTnLst>
                                </p:cTn>
                              </p:par>
                              <p:par>
                                <p:cTn id="22" presetID="14" presetClass="entr" presetSubtype="10" fill="hold" nodeType="withEffect">
                                  <p:stCondLst>
                                    <p:cond delay="0"/>
                                  </p:stCondLst>
                                  <p:childTnLst>
                                    <p:set>
                                      <p:cBhvr>
                                        <p:cTn id="23" dur="1" fill="hold">
                                          <p:stCondLst>
                                            <p:cond delay="0"/>
                                          </p:stCondLst>
                                        </p:cTn>
                                        <p:tgtEl>
                                          <p:spTgt spid="76803">
                                            <p:txEl>
                                              <p:pRg st="4" end="4"/>
                                            </p:txEl>
                                          </p:spTgt>
                                        </p:tgtEl>
                                        <p:attrNameLst>
                                          <p:attrName>style.visibility</p:attrName>
                                        </p:attrNameLst>
                                      </p:cBhvr>
                                      <p:to>
                                        <p:strVal val="visible"/>
                                      </p:to>
                                    </p:set>
                                    <p:animEffect transition="in" filter="randombar(horizontal)">
                                      <p:cBhvr>
                                        <p:cTn id="24" dur="500"/>
                                        <p:tgtEl>
                                          <p:spTgt spid="76803">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4" presetClass="entr" presetSubtype="10" fill="hold" nodeType="clickEffect">
                                  <p:stCondLst>
                                    <p:cond delay="0"/>
                                  </p:stCondLst>
                                  <p:childTnLst>
                                    <p:set>
                                      <p:cBhvr>
                                        <p:cTn id="28" dur="1" fill="hold">
                                          <p:stCondLst>
                                            <p:cond delay="0"/>
                                          </p:stCondLst>
                                        </p:cTn>
                                        <p:tgtEl>
                                          <p:spTgt spid="76803">
                                            <p:txEl>
                                              <p:pRg st="6" end="6"/>
                                            </p:txEl>
                                          </p:spTgt>
                                        </p:tgtEl>
                                        <p:attrNameLst>
                                          <p:attrName>style.visibility</p:attrName>
                                        </p:attrNameLst>
                                      </p:cBhvr>
                                      <p:to>
                                        <p:strVal val="visible"/>
                                      </p:to>
                                    </p:set>
                                    <p:animEffect transition="in" filter="randombar(horizontal)">
                                      <p:cBhvr>
                                        <p:cTn id="29" dur="500"/>
                                        <p:tgtEl>
                                          <p:spTgt spid="76803">
                                            <p:txEl>
                                              <p:pRg st="6" end="6"/>
                                            </p:txEl>
                                          </p:spTgt>
                                        </p:tgtEl>
                                      </p:cBhvr>
                                    </p:animEffect>
                                  </p:childTnLst>
                                  <p:subTnLst>
                                    <p:audio>
                                      <p:cMediaNode>
                                        <p:cTn display="0" masterRel="sameClick">
                                          <p:stCondLst>
                                            <p:cond evt="begin" delay="0">
                                              <p:tn val="27"/>
                                            </p:cond>
                                          </p:stCondLst>
                                          <p:endCondLst>
                                            <p:cond evt="onStopAudio" delay="0">
                                              <p:tgtEl>
                                                <p:sldTgt/>
                                              </p:tgtEl>
                                            </p:cond>
                                          </p:endCondLst>
                                        </p:cTn>
                                        <p:tgtEl>
                                          <p:sndTgt r:embed="rId3" name="cashreg.wav"/>
                                        </p:tgtEl>
                                      </p:cMediaNode>
                                    </p:audio>
                                  </p:subTnLst>
                                </p:cTn>
                              </p:par>
                              <p:par>
                                <p:cTn id="30" presetID="14" presetClass="entr" presetSubtype="10" fill="hold" nodeType="withEffect">
                                  <p:stCondLst>
                                    <p:cond delay="0"/>
                                  </p:stCondLst>
                                  <p:childTnLst>
                                    <p:set>
                                      <p:cBhvr>
                                        <p:cTn id="31" dur="1" fill="hold">
                                          <p:stCondLst>
                                            <p:cond delay="0"/>
                                          </p:stCondLst>
                                        </p:cTn>
                                        <p:tgtEl>
                                          <p:spTgt spid="76803">
                                            <p:txEl>
                                              <p:pRg st="7" end="7"/>
                                            </p:txEl>
                                          </p:spTgt>
                                        </p:tgtEl>
                                        <p:attrNameLst>
                                          <p:attrName>style.visibility</p:attrName>
                                        </p:attrNameLst>
                                      </p:cBhvr>
                                      <p:to>
                                        <p:strVal val="visible"/>
                                      </p:to>
                                    </p:set>
                                    <p:animEffect transition="in" filter="randombar(horizontal)">
                                      <p:cBhvr>
                                        <p:cTn id="32" dur="500"/>
                                        <p:tgtEl>
                                          <p:spTgt spid="76803">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76803">
                                            <p:txEl>
                                              <p:pRg st="9" end="9"/>
                                            </p:txEl>
                                          </p:spTgt>
                                        </p:tgtEl>
                                        <p:attrNameLst>
                                          <p:attrName>style.visibility</p:attrName>
                                        </p:attrNameLst>
                                      </p:cBhvr>
                                      <p:to>
                                        <p:strVal val="visible"/>
                                      </p:to>
                                    </p:set>
                                    <p:animEffect transition="in" filter="randombar(horizontal)">
                                      <p:cBhvr>
                                        <p:cTn id="37" dur="500"/>
                                        <p:tgtEl>
                                          <p:spTgt spid="76803">
                                            <p:txEl>
                                              <p:pRg st="9" end="9"/>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3" name="cashreg.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76803">
                                            <p:txEl>
                                              <p:pRg st="11" end="11"/>
                                            </p:txEl>
                                          </p:spTgt>
                                        </p:tgtEl>
                                        <p:attrNameLst>
                                          <p:attrName>style.visibility</p:attrName>
                                        </p:attrNameLst>
                                      </p:cBhvr>
                                      <p:to>
                                        <p:strVal val="visible"/>
                                      </p:to>
                                    </p:set>
                                    <p:animEffect transition="in" filter="box(in)">
                                      <p:cBhvr>
                                        <p:cTn id="42" dur="500"/>
                                        <p:tgtEl>
                                          <p:spTgt spid="76803">
                                            <p:txEl>
                                              <p:pRg st="11" end="11"/>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3" name="cashreg.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15" presetClass="entr" presetSubtype="0" fill="hold" nodeType="clickEffect">
                                  <p:stCondLst>
                                    <p:cond delay="0"/>
                                  </p:stCondLst>
                                  <p:childTnLst>
                                    <p:set>
                                      <p:cBhvr>
                                        <p:cTn id="46" dur="1" fill="hold">
                                          <p:stCondLst>
                                            <p:cond delay="0"/>
                                          </p:stCondLst>
                                        </p:cTn>
                                        <p:tgtEl>
                                          <p:spTgt spid="76803">
                                            <p:txEl>
                                              <p:pRg st="13" end="13"/>
                                            </p:txEl>
                                          </p:spTgt>
                                        </p:tgtEl>
                                        <p:attrNameLst>
                                          <p:attrName>style.visibility</p:attrName>
                                        </p:attrNameLst>
                                      </p:cBhvr>
                                      <p:to>
                                        <p:strVal val="visible"/>
                                      </p:to>
                                    </p:set>
                                    <p:anim calcmode="lin" valueType="num">
                                      <p:cBhvr>
                                        <p:cTn id="47" dur="1000" fill="hold"/>
                                        <p:tgtEl>
                                          <p:spTgt spid="76803">
                                            <p:txEl>
                                              <p:pRg st="13" end="13"/>
                                            </p:txEl>
                                          </p:spTgt>
                                        </p:tgtEl>
                                        <p:attrNameLst>
                                          <p:attrName>ppt_w</p:attrName>
                                        </p:attrNameLst>
                                      </p:cBhvr>
                                      <p:tavLst>
                                        <p:tav tm="0">
                                          <p:val>
                                            <p:fltVal val="0"/>
                                          </p:val>
                                        </p:tav>
                                        <p:tav tm="100000">
                                          <p:val>
                                            <p:strVal val="#ppt_w"/>
                                          </p:val>
                                        </p:tav>
                                      </p:tavLst>
                                    </p:anim>
                                    <p:anim calcmode="lin" valueType="num">
                                      <p:cBhvr>
                                        <p:cTn id="48" dur="1000" fill="hold"/>
                                        <p:tgtEl>
                                          <p:spTgt spid="76803">
                                            <p:txEl>
                                              <p:pRg st="13" end="13"/>
                                            </p:txEl>
                                          </p:spTgt>
                                        </p:tgtEl>
                                        <p:attrNameLst>
                                          <p:attrName>ppt_h</p:attrName>
                                        </p:attrNameLst>
                                      </p:cBhvr>
                                      <p:tavLst>
                                        <p:tav tm="0">
                                          <p:val>
                                            <p:fltVal val="0"/>
                                          </p:val>
                                        </p:tav>
                                        <p:tav tm="100000">
                                          <p:val>
                                            <p:strVal val="#ppt_h"/>
                                          </p:val>
                                        </p:tav>
                                      </p:tavLst>
                                    </p:anim>
                                    <p:anim calcmode="lin" valueType="num">
                                      <p:cBhvr>
                                        <p:cTn id="49" dur="1000" fill="hold"/>
                                        <p:tgtEl>
                                          <p:spTgt spid="76803">
                                            <p:txEl>
                                              <p:pRg st="13" end="13"/>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76803">
                                            <p:txEl>
                                              <p:pRg st="13" end="13"/>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45"/>
                                            </p:cond>
                                          </p:stCondLst>
                                          <p:endCondLst>
                                            <p:cond evt="onStopAudio" delay="0">
                                              <p:tgtEl>
                                                <p:sldTgt/>
                                              </p:tgtEl>
                                            </p:cond>
                                          </p:endCondLst>
                                        </p:cTn>
                                        <p:tgtEl>
                                          <p:sndTgt r:embed="rId2" name="laser.wav"/>
                                        </p:tgtEl>
                                      </p:cMediaNode>
                                    </p:audio>
                                  </p:subTnLst>
                                </p:cTn>
                              </p:par>
                              <p:par>
                                <p:cTn id="51" presetID="20" presetClass="entr" presetSubtype="0" fill="hold" nodeType="withEffect">
                                  <p:stCondLst>
                                    <p:cond delay="0"/>
                                  </p:stCondLst>
                                  <p:childTnLst>
                                    <p:set>
                                      <p:cBhvr>
                                        <p:cTn id="52" dur="1" fill="hold">
                                          <p:stCondLst>
                                            <p:cond delay="0"/>
                                          </p:stCondLst>
                                        </p:cTn>
                                        <p:tgtEl>
                                          <p:spTgt spid="76804"/>
                                        </p:tgtEl>
                                        <p:attrNameLst>
                                          <p:attrName>style.visibility</p:attrName>
                                        </p:attrNameLst>
                                      </p:cBhvr>
                                      <p:to>
                                        <p:strVal val="visible"/>
                                      </p:to>
                                    </p:set>
                                    <p:animEffect transition="in" filter="wedge">
                                      <p:cBhvr>
                                        <p:cTn id="53" dur="2000"/>
                                        <p:tgtEl>
                                          <p:spTgt spid="76804"/>
                                        </p:tgtEl>
                                      </p:cBhvr>
                                    </p:animEffect>
                                  </p:childTnLst>
                                  <p:subTnLst>
                                    <p:audio>
                                      <p:cMediaNode>
                                        <p:cTn display="0" masterRel="sameClick">
                                          <p:stCondLst>
                                            <p:cond evt="begin" delay="0">
                                              <p:tn val="51"/>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endParaRPr lang="en-US"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609600"/>
            <a:ext cx="7772400" cy="457200"/>
          </a:xfrm>
        </p:spPr>
        <p:txBody>
          <a:bodyPr/>
          <a:lstStyle/>
          <a:p>
            <a:r>
              <a:rPr lang="en-US" altLang="en-US" sz="3600"/>
              <a:t>4-5  Electron Configurations</a:t>
            </a:r>
          </a:p>
        </p:txBody>
      </p:sp>
      <p:sp>
        <p:nvSpPr>
          <p:cNvPr id="73731" name="Rectangle 3"/>
          <p:cNvSpPr>
            <a:spLocks noGrp="1" noChangeArrowheads="1"/>
          </p:cNvSpPr>
          <p:nvPr>
            <p:ph type="body" idx="1"/>
          </p:nvPr>
        </p:nvSpPr>
        <p:spPr>
          <a:xfrm>
            <a:off x="685800" y="1371600"/>
            <a:ext cx="7772400" cy="4724400"/>
          </a:xfrm>
        </p:spPr>
        <p:txBody>
          <a:bodyPr/>
          <a:lstStyle/>
          <a:p>
            <a:pPr>
              <a:lnSpc>
                <a:spcPct val="90000"/>
              </a:lnSpc>
            </a:pPr>
            <a:r>
              <a:rPr lang="en-US" altLang="en-US" sz="2800"/>
              <a:t>This refers to the distribution of electrons among orbitals of an atom.</a:t>
            </a:r>
          </a:p>
          <a:p>
            <a:pPr>
              <a:lnSpc>
                <a:spcPct val="90000"/>
              </a:lnSpc>
            </a:pPr>
            <a:r>
              <a:rPr lang="en-US" altLang="en-US" sz="2800"/>
              <a:t>It is determined by distributing electrons among levels, sublevels and orbitals according to these rules:</a:t>
            </a:r>
          </a:p>
          <a:p>
            <a:pPr lvl="1">
              <a:lnSpc>
                <a:spcPct val="90000"/>
              </a:lnSpc>
            </a:pPr>
            <a:r>
              <a:rPr lang="en-US" altLang="en-US" sz="2400"/>
              <a:t>Aufbau Principle</a:t>
            </a:r>
          </a:p>
          <a:p>
            <a:pPr lvl="1">
              <a:lnSpc>
                <a:spcPct val="90000"/>
              </a:lnSpc>
            </a:pPr>
            <a:r>
              <a:rPr lang="en-US" altLang="en-US" sz="2400"/>
              <a:t>Pauli Exclusion Principle</a:t>
            </a:r>
          </a:p>
          <a:p>
            <a:pPr lvl="1">
              <a:lnSpc>
                <a:spcPct val="90000"/>
              </a:lnSpc>
            </a:pPr>
            <a:r>
              <a:rPr lang="en-US" altLang="en-US" sz="2400"/>
              <a:t>Hund’s Rule</a:t>
            </a:r>
          </a:p>
          <a:p>
            <a:pPr>
              <a:lnSpc>
                <a:spcPct val="90000"/>
              </a:lnSpc>
            </a:pPr>
            <a:r>
              <a:rPr lang="en-US" altLang="en-US" sz="2800"/>
              <a:t>Orbital diagrams are used to write the electron configurations.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 calcmode="lin" valueType="num">
                                      <p:cBhvr>
                                        <p:cTn id="7" dur="1000" fill="hold"/>
                                        <p:tgtEl>
                                          <p:spTgt spid="7373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373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373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3731">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73731">
                                            <p:txEl>
                                              <p:pRg st="1" end="1"/>
                                            </p:txEl>
                                          </p:spTgt>
                                        </p:tgtEl>
                                        <p:attrNameLst>
                                          <p:attrName>style.visibility</p:attrName>
                                        </p:attrNameLst>
                                      </p:cBhvr>
                                      <p:to>
                                        <p:strVal val="visible"/>
                                      </p:to>
                                    </p:set>
                                    <p:anim calcmode="lin" valueType="num">
                                      <p:cBhvr>
                                        <p:cTn id="15" dur="1000" fill="hold"/>
                                        <p:tgtEl>
                                          <p:spTgt spid="7373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7373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7373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73731">
                                            <p:txEl>
                                              <p:pRg st="1" end="1"/>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3"/>
                                            </p:cond>
                                          </p:stCondLst>
                                          <p:endCondLst>
                                            <p:cond evt="onStopAudio" delay="0">
                                              <p:tgtEl>
                                                <p:sldTgt/>
                                              </p:tgtEl>
                                            </p:cond>
                                          </p:endCondLst>
                                        </p:cTn>
                                        <p:tgtEl>
                                          <p:sndTgt r:embed="rId2" name="breeze.wav"/>
                                        </p:tgtEl>
                                      </p:cMediaNode>
                                    </p:audio>
                                  </p:subTnLst>
                                </p:cTn>
                              </p:par>
                            </p:childTnLst>
                          </p:cTn>
                        </p:par>
                        <p:par>
                          <p:cTn id="19" fill="hold" nodeType="afterGroup">
                            <p:stCondLst>
                              <p:cond delay="1000"/>
                            </p:stCondLst>
                            <p:childTnLst>
                              <p:par>
                                <p:cTn id="20" presetID="15" presetClass="entr" presetSubtype="0" fill="hold" nodeType="afterEffect">
                                  <p:stCondLst>
                                    <p:cond delay="2000"/>
                                  </p:stCondLst>
                                  <p:childTnLst>
                                    <p:set>
                                      <p:cBhvr>
                                        <p:cTn id="21" dur="1" fill="hold">
                                          <p:stCondLst>
                                            <p:cond delay="0"/>
                                          </p:stCondLst>
                                        </p:cTn>
                                        <p:tgtEl>
                                          <p:spTgt spid="73731">
                                            <p:txEl>
                                              <p:pRg st="2" end="2"/>
                                            </p:txEl>
                                          </p:spTgt>
                                        </p:tgtEl>
                                        <p:attrNameLst>
                                          <p:attrName>style.visibility</p:attrName>
                                        </p:attrNameLst>
                                      </p:cBhvr>
                                      <p:to>
                                        <p:strVal val="visible"/>
                                      </p:to>
                                    </p:set>
                                    <p:anim calcmode="lin" valueType="num">
                                      <p:cBhvr>
                                        <p:cTn id="22" dur="1000" fill="hold"/>
                                        <p:tgtEl>
                                          <p:spTgt spid="73731">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73731">
                                            <p:txEl>
                                              <p:pRg st="2" end="2"/>
                                            </p:txEl>
                                          </p:spTgt>
                                        </p:tgtEl>
                                        <p:attrNameLst>
                                          <p:attrName>ppt_h</p:attrName>
                                        </p:attrNameLst>
                                      </p:cBhvr>
                                      <p:tavLst>
                                        <p:tav tm="0">
                                          <p:val>
                                            <p:fltVal val="0"/>
                                          </p:val>
                                        </p:tav>
                                        <p:tav tm="100000">
                                          <p:val>
                                            <p:strVal val="#ppt_h"/>
                                          </p:val>
                                        </p:tav>
                                      </p:tavLst>
                                    </p:anim>
                                    <p:anim calcmode="lin" valueType="num">
                                      <p:cBhvr>
                                        <p:cTn id="24" dur="1000" fill="hold"/>
                                        <p:tgtEl>
                                          <p:spTgt spid="7373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73731">
                                            <p:txEl>
                                              <p:pRg st="2" end="2"/>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par>
                          <p:cTn id="26" fill="hold" nodeType="afterGroup">
                            <p:stCondLst>
                              <p:cond delay="4000"/>
                            </p:stCondLst>
                            <p:childTnLst>
                              <p:par>
                                <p:cTn id="27" presetID="35" presetClass="entr" presetSubtype="0" fill="hold" nodeType="afterEffect">
                                  <p:stCondLst>
                                    <p:cond delay="2000"/>
                                  </p:stCondLst>
                                  <p:childTnLst>
                                    <p:set>
                                      <p:cBhvr>
                                        <p:cTn id="28" dur="1" fill="hold">
                                          <p:stCondLst>
                                            <p:cond delay="0"/>
                                          </p:stCondLst>
                                        </p:cTn>
                                        <p:tgtEl>
                                          <p:spTgt spid="73731">
                                            <p:txEl>
                                              <p:pRg st="3" end="3"/>
                                            </p:txEl>
                                          </p:spTgt>
                                        </p:tgtEl>
                                        <p:attrNameLst>
                                          <p:attrName>style.visibility</p:attrName>
                                        </p:attrNameLst>
                                      </p:cBhvr>
                                      <p:to>
                                        <p:strVal val="visible"/>
                                      </p:to>
                                    </p:set>
                                    <p:animEffect transition="in" filter="fade">
                                      <p:cBhvr>
                                        <p:cTn id="29" dur="1000"/>
                                        <p:tgtEl>
                                          <p:spTgt spid="73731">
                                            <p:txEl>
                                              <p:pRg st="3" end="3"/>
                                            </p:txEl>
                                          </p:spTgt>
                                        </p:tgtEl>
                                      </p:cBhvr>
                                    </p:animEffect>
                                    <p:anim calcmode="lin" valueType="num">
                                      <p:cBhvr>
                                        <p:cTn id="30" dur="1000" fill="hold"/>
                                        <p:tgtEl>
                                          <p:spTgt spid="73731">
                                            <p:txEl>
                                              <p:pRg st="3" end="3"/>
                                            </p:txEl>
                                          </p:spTgt>
                                        </p:tgtEl>
                                        <p:attrNameLst>
                                          <p:attrName>style.rotation</p:attrName>
                                        </p:attrNameLst>
                                      </p:cBhvr>
                                      <p:tavLst>
                                        <p:tav tm="0">
                                          <p:val>
                                            <p:fltVal val="720"/>
                                          </p:val>
                                        </p:tav>
                                        <p:tav tm="100000">
                                          <p:val>
                                            <p:fltVal val="0"/>
                                          </p:val>
                                        </p:tav>
                                      </p:tavLst>
                                    </p:anim>
                                    <p:anim calcmode="lin" valueType="num">
                                      <p:cBhvr>
                                        <p:cTn id="31" dur="1000" fill="hold"/>
                                        <p:tgtEl>
                                          <p:spTgt spid="73731">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73731">
                                            <p:txEl>
                                              <p:pRg st="3" end="3"/>
                                            </p:txEl>
                                          </p:spTgt>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27"/>
                                            </p:cond>
                                          </p:stCondLst>
                                          <p:endCondLst>
                                            <p:cond evt="onStopAudio" delay="0">
                                              <p:tgtEl>
                                                <p:sldTgt/>
                                              </p:tgtEl>
                                            </p:cond>
                                          </p:endCondLst>
                                        </p:cTn>
                                        <p:tgtEl>
                                          <p:sndTgt r:embed="rId3" name="chimes.wav"/>
                                        </p:tgtEl>
                                      </p:cMediaNode>
                                    </p:audio>
                                  </p:subTnLst>
                                </p:cTn>
                              </p:par>
                            </p:childTnLst>
                          </p:cTn>
                        </p:par>
                        <p:par>
                          <p:cTn id="33" fill="hold" nodeType="afterGroup">
                            <p:stCondLst>
                              <p:cond delay="7000"/>
                            </p:stCondLst>
                            <p:childTnLst>
                              <p:par>
                                <p:cTn id="34" presetID="19" presetClass="entr" presetSubtype="10" fill="hold" nodeType="afterEffect">
                                  <p:stCondLst>
                                    <p:cond delay="2000"/>
                                  </p:stCondLst>
                                  <p:childTnLst>
                                    <p:set>
                                      <p:cBhvr>
                                        <p:cTn id="35" dur="1" fill="hold">
                                          <p:stCondLst>
                                            <p:cond delay="0"/>
                                          </p:stCondLst>
                                        </p:cTn>
                                        <p:tgtEl>
                                          <p:spTgt spid="73731">
                                            <p:txEl>
                                              <p:pRg st="4" end="4"/>
                                            </p:txEl>
                                          </p:spTgt>
                                        </p:tgtEl>
                                        <p:attrNameLst>
                                          <p:attrName>style.visibility</p:attrName>
                                        </p:attrNameLst>
                                      </p:cBhvr>
                                      <p:to>
                                        <p:strVal val="visible"/>
                                      </p:to>
                                    </p:set>
                                    <p:anim calcmode="lin" valueType="num">
                                      <p:cBhvr>
                                        <p:cTn id="36" dur="1000" fill="hold"/>
                                        <p:tgtEl>
                                          <p:spTgt spid="73731">
                                            <p:txEl>
                                              <p:pRg st="4" end="4"/>
                                            </p:txEl>
                                          </p:spTgt>
                                        </p:tgtEl>
                                        <p:attrNameLst>
                                          <p:attrName>ppt_w</p:attrName>
                                        </p:attrNameLst>
                                      </p:cBhvr>
                                      <p:tavLst>
                                        <p:tav tm="0" fmla="#ppt_w*sin(2.5*pi*$)">
                                          <p:val>
                                            <p:fltVal val="0"/>
                                          </p:val>
                                        </p:tav>
                                        <p:tav tm="100000">
                                          <p:val>
                                            <p:fltVal val="1"/>
                                          </p:val>
                                        </p:tav>
                                      </p:tavLst>
                                    </p:anim>
                                    <p:anim calcmode="lin" valueType="num">
                                      <p:cBhvr>
                                        <p:cTn id="37" dur="1000" fill="hold"/>
                                        <p:tgtEl>
                                          <p:spTgt spid="73731">
                                            <p:txEl>
                                              <p:pRg st="4" end="4"/>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34"/>
                                            </p:cond>
                                          </p:stCondLst>
                                          <p:endCondLst>
                                            <p:cond evt="onStopAudio" delay="0">
                                              <p:tgtEl>
                                                <p:sldTgt/>
                                              </p:tgtEl>
                                            </p:cond>
                                          </p:endCondLst>
                                        </p:cTn>
                                        <p:tgtEl>
                                          <p:sndTgt r:embed="rId3" name="chimes.wav"/>
                                        </p:tgtEl>
                                      </p:cMediaNode>
                                    </p:audio>
                                  </p:subTnLst>
                                </p:cTn>
                              </p:par>
                            </p:childTnLst>
                          </p:cTn>
                        </p:par>
                        <p:par>
                          <p:cTn id="38" fill="hold" nodeType="afterGroup">
                            <p:stCondLst>
                              <p:cond delay="10000"/>
                            </p:stCondLst>
                            <p:childTnLst>
                              <p:par>
                                <p:cTn id="39" presetID="37" presetClass="entr" presetSubtype="0" fill="hold" nodeType="afterEffect">
                                  <p:stCondLst>
                                    <p:cond delay="1500"/>
                                  </p:stCondLst>
                                  <p:childTnLst>
                                    <p:set>
                                      <p:cBhvr>
                                        <p:cTn id="40" dur="1" fill="hold">
                                          <p:stCondLst>
                                            <p:cond delay="0"/>
                                          </p:stCondLst>
                                        </p:cTn>
                                        <p:tgtEl>
                                          <p:spTgt spid="73731">
                                            <p:txEl>
                                              <p:pRg st="5" end="5"/>
                                            </p:txEl>
                                          </p:spTgt>
                                        </p:tgtEl>
                                        <p:attrNameLst>
                                          <p:attrName>style.visibility</p:attrName>
                                        </p:attrNameLst>
                                      </p:cBhvr>
                                      <p:to>
                                        <p:strVal val="visible"/>
                                      </p:to>
                                    </p:set>
                                    <p:animEffect transition="in" filter="fade">
                                      <p:cBhvr>
                                        <p:cTn id="41" dur="1000"/>
                                        <p:tgtEl>
                                          <p:spTgt spid="73731">
                                            <p:txEl>
                                              <p:pRg st="5" end="5"/>
                                            </p:txEl>
                                          </p:spTgt>
                                        </p:tgtEl>
                                      </p:cBhvr>
                                    </p:animEffect>
                                    <p:anim calcmode="lin" valueType="num">
                                      <p:cBhvr>
                                        <p:cTn id="42" dur="1000" fill="hold"/>
                                        <p:tgtEl>
                                          <p:spTgt spid="73731">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73731">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73731">
                                            <p:txEl>
                                              <p:pRg st="5" end="5"/>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2"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800" y="609600"/>
            <a:ext cx="7772400" cy="762000"/>
          </a:xfrm>
        </p:spPr>
        <p:txBody>
          <a:bodyPr/>
          <a:lstStyle/>
          <a:p>
            <a:r>
              <a:rPr lang="en-US" altLang="en-US" sz="2800" b="1"/>
              <a:t>The Rules for Electron Configurations</a:t>
            </a:r>
          </a:p>
        </p:txBody>
      </p:sp>
      <p:sp>
        <p:nvSpPr>
          <p:cNvPr id="74755" name="Rectangle 3"/>
          <p:cNvSpPr>
            <a:spLocks noGrp="1" noChangeArrowheads="1"/>
          </p:cNvSpPr>
          <p:nvPr>
            <p:ph type="body" idx="1"/>
          </p:nvPr>
        </p:nvSpPr>
        <p:spPr>
          <a:xfrm>
            <a:off x="685800" y="1676400"/>
            <a:ext cx="7772400" cy="4724400"/>
          </a:xfrm>
        </p:spPr>
        <p:txBody>
          <a:bodyPr/>
          <a:lstStyle/>
          <a:p>
            <a:pPr>
              <a:lnSpc>
                <a:spcPct val="80000"/>
              </a:lnSpc>
            </a:pPr>
            <a:r>
              <a:rPr lang="en-US" altLang="en-US" sz="2800">
                <a:solidFill>
                  <a:srgbClr val="FFFF00"/>
                </a:solidFill>
              </a:rPr>
              <a:t>Aufbau Principle:</a:t>
            </a:r>
            <a:r>
              <a:rPr lang="en-US" altLang="en-US" sz="2800"/>
              <a:t>  Electrons are added one at a time to the lowest energy orbitals until all electrons have been included.</a:t>
            </a:r>
          </a:p>
          <a:p>
            <a:pPr>
              <a:lnSpc>
                <a:spcPct val="80000"/>
              </a:lnSpc>
            </a:pPr>
            <a:r>
              <a:rPr lang="en-US" altLang="en-US" sz="2800">
                <a:solidFill>
                  <a:srgbClr val="FFFF00"/>
                </a:solidFill>
              </a:rPr>
              <a:t>Pauli Exclusion Principle:</a:t>
            </a:r>
            <a:r>
              <a:rPr lang="en-US" altLang="en-US" sz="2800"/>
              <a:t>  An orbital may hold only two electrons, and their spins must be opposite (paired).</a:t>
            </a:r>
          </a:p>
          <a:p>
            <a:pPr>
              <a:lnSpc>
                <a:spcPct val="80000"/>
              </a:lnSpc>
            </a:pPr>
            <a:r>
              <a:rPr lang="en-US" altLang="en-US" sz="2800">
                <a:solidFill>
                  <a:srgbClr val="FFFF00"/>
                </a:solidFill>
              </a:rPr>
              <a:t>Hund’s Rule:</a:t>
            </a:r>
            <a:r>
              <a:rPr lang="en-US" altLang="en-US" sz="2800"/>
              <a:t>  Electrons occupy equal-energy orbitals to maximize the number of unpaired electrons.</a:t>
            </a:r>
          </a:p>
          <a:p>
            <a:pPr>
              <a:lnSpc>
                <a:spcPct val="80000"/>
              </a:lnSpc>
            </a:pPr>
            <a:r>
              <a:rPr lang="en-US" altLang="en-US" sz="2800"/>
              <a:t>Let’s do some EXAMPLES!  (Board activity and worksheets.)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p:cTn id="7" dur="500" fill="hold"/>
                                        <p:tgtEl>
                                          <p:spTgt spid="7475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475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7475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475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475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12" fill="hold" nodeType="clickPar">
                      <p:stCondLst>
                        <p:cond delay="indefinite"/>
                      </p:stCondLst>
                      <p:childTnLst>
                        <p:par>
                          <p:cTn id="13" fill="hold" nodeType="withGroup">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74755">
                                            <p:txEl>
                                              <p:pRg st="1" end="1"/>
                                            </p:txEl>
                                          </p:spTgt>
                                        </p:tgtEl>
                                        <p:attrNameLst>
                                          <p:attrName>style.visibility</p:attrName>
                                        </p:attrNameLst>
                                      </p:cBhvr>
                                      <p:to>
                                        <p:strVal val="visible"/>
                                      </p:to>
                                    </p:set>
                                    <p:anim calcmode="lin" valueType="num">
                                      <p:cBhvr>
                                        <p:cTn id="16" dur="500" fill="hold"/>
                                        <p:tgtEl>
                                          <p:spTgt spid="7475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74755">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7475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7475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74755">
                                            <p:txEl>
                                              <p:pRg st="1" end="1"/>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typ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74755">
                                            <p:txEl>
                                              <p:pRg st="2" end="2"/>
                                            </p:txEl>
                                          </p:spTgt>
                                        </p:tgtEl>
                                        <p:attrNameLst>
                                          <p:attrName>style.visibility</p:attrName>
                                        </p:attrNameLst>
                                      </p:cBhvr>
                                      <p:to>
                                        <p:strVal val="visible"/>
                                      </p:to>
                                    </p:set>
                                    <p:anim calcmode="lin" valueType="num">
                                      <p:cBhvr>
                                        <p:cTn id="25" dur="500" fill="hold"/>
                                        <p:tgtEl>
                                          <p:spTgt spid="7475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74755">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7475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7475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74755">
                                            <p:txEl>
                                              <p:pRg st="2" end="2"/>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type.wav"/>
                                        </p:tgtEl>
                                      </p:cMediaNode>
                                    </p:audio>
                                  </p:subTnLst>
                                </p:cTn>
                              </p:par>
                            </p:childTnLst>
                          </p:cTn>
                        </p:par>
                      </p:childTnLst>
                    </p:cTn>
                  </p:par>
                  <p:par>
                    <p:cTn id="30" fill="hold" nodeType="clickPar">
                      <p:stCondLst>
                        <p:cond delay="indefinite"/>
                      </p:stCondLst>
                      <p:childTnLst>
                        <p:par>
                          <p:cTn id="31" fill="hold" nodeType="withGroup">
                            <p:stCondLst>
                              <p:cond delay="0"/>
                            </p:stCondLst>
                            <p:childTnLst>
                              <p:par>
                                <p:cTn id="32" presetID="37" presetClass="entr" presetSubtype="0" fill="hold" nodeType="clickEffect">
                                  <p:stCondLst>
                                    <p:cond delay="0"/>
                                  </p:stCondLst>
                                  <p:childTnLst>
                                    <p:set>
                                      <p:cBhvr>
                                        <p:cTn id="33" dur="1" fill="hold">
                                          <p:stCondLst>
                                            <p:cond delay="0"/>
                                          </p:stCondLst>
                                        </p:cTn>
                                        <p:tgtEl>
                                          <p:spTgt spid="74755">
                                            <p:txEl>
                                              <p:pRg st="3" end="3"/>
                                            </p:txEl>
                                          </p:spTgt>
                                        </p:tgtEl>
                                        <p:attrNameLst>
                                          <p:attrName>style.visibility</p:attrName>
                                        </p:attrNameLst>
                                      </p:cBhvr>
                                      <p:to>
                                        <p:strVal val="visible"/>
                                      </p:to>
                                    </p:set>
                                    <p:animEffect transition="in" filter="fade">
                                      <p:cBhvr>
                                        <p:cTn id="34" dur="1000"/>
                                        <p:tgtEl>
                                          <p:spTgt spid="74755">
                                            <p:txEl>
                                              <p:pRg st="3" end="3"/>
                                            </p:txEl>
                                          </p:spTgt>
                                        </p:tgtEl>
                                      </p:cBhvr>
                                    </p:animEffect>
                                    <p:anim calcmode="lin" valueType="num">
                                      <p:cBhvr>
                                        <p:cTn id="35" dur="10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p:cTn id="36" dur="900" decel="100000" fill="hold"/>
                                        <p:tgtEl>
                                          <p:spTgt spid="74755">
                                            <p:txEl>
                                              <p:pRg st="3" end="3"/>
                                            </p:txEl>
                                          </p:spTgt>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74755">
                                            <p:txEl>
                                              <p:pRg st="3" end="3"/>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32"/>
                                            </p:cond>
                                          </p:stCondLst>
                                          <p:endCondLst>
                                            <p:cond evt="onStopAudio" delay="0">
                                              <p:tgtEl>
                                                <p:sldTgt/>
                                              </p:tgtEl>
                                            </p:cond>
                                          </p:endCondLst>
                                        </p:cTn>
                                        <p:tgtEl>
                                          <p:sndTgt r:embed="rId3" name="suc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81000" y="609600"/>
            <a:ext cx="8458200" cy="762000"/>
          </a:xfrm>
        </p:spPr>
        <p:txBody>
          <a:bodyPr/>
          <a:lstStyle/>
          <a:p>
            <a:r>
              <a:rPr lang="en-US" altLang="en-US" sz="3200"/>
              <a:t>Exceptions to the Aufbau Principle</a:t>
            </a:r>
          </a:p>
        </p:txBody>
      </p:sp>
      <p:sp>
        <p:nvSpPr>
          <p:cNvPr id="75779" name="Rectangle 3"/>
          <p:cNvSpPr>
            <a:spLocks noGrp="1" noChangeArrowheads="1"/>
          </p:cNvSpPr>
          <p:nvPr>
            <p:ph type="body" idx="1"/>
          </p:nvPr>
        </p:nvSpPr>
        <p:spPr>
          <a:xfrm>
            <a:off x="685800" y="1600200"/>
            <a:ext cx="7772400" cy="4495800"/>
          </a:xfrm>
        </p:spPr>
        <p:txBody>
          <a:bodyPr/>
          <a:lstStyle/>
          <a:p>
            <a:pPr>
              <a:lnSpc>
                <a:spcPct val="90000"/>
              </a:lnSpc>
            </a:pPr>
            <a:r>
              <a:rPr lang="en-US" altLang="en-US" sz="2800"/>
              <a:t>Recall that some orbitals are very close in energy.</a:t>
            </a:r>
          </a:p>
          <a:p>
            <a:pPr lvl="1">
              <a:lnSpc>
                <a:spcPct val="90000"/>
              </a:lnSpc>
            </a:pPr>
            <a:r>
              <a:rPr lang="en-US" altLang="en-US" sz="2400"/>
              <a:t>This is especially true for large atoms having lots of </a:t>
            </a:r>
            <a:r>
              <a:rPr lang="en-US" altLang="en-US" sz="2400" i="1"/>
              <a:t>d</a:t>
            </a:r>
            <a:r>
              <a:rPr lang="en-US" altLang="en-US" sz="2400"/>
              <a:t> and </a:t>
            </a:r>
            <a:r>
              <a:rPr lang="en-US" altLang="en-US" sz="2400" i="1"/>
              <a:t>f</a:t>
            </a:r>
            <a:r>
              <a:rPr lang="en-US" altLang="en-US" sz="2400"/>
              <a:t> orbitals.</a:t>
            </a:r>
          </a:p>
          <a:p>
            <a:pPr lvl="1">
              <a:lnSpc>
                <a:spcPct val="90000"/>
              </a:lnSpc>
            </a:pPr>
            <a:r>
              <a:rPr lang="en-US" altLang="en-US" sz="2400"/>
              <a:t>This causes certain orbitals to fill before one would normally expect.</a:t>
            </a:r>
          </a:p>
          <a:p>
            <a:pPr>
              <a:lnSpc>
                <a:spcPct val="90000"/>
              </a:lnSpc>
            </a:pPr>
            <a:r>
              <a:rPr lang="en-US" altLang="en-US" sz="2800"/>
              <a:t>Chromium and copper illustrate the exceptions (page 153).</a:t>
            </a:r>
          </a:p>
          <a:p>
            <a:pPr lvl="1">
              <a:lnSpc>
                <a:spcPct val="90000"/>
              </a:lnSpc>
            </a:pPr>
            <a:r>
              <a:rPr lang="en-US" altLang="en-US" sz="2400"/>
              <a:t>A certain amount of energy stability results from half-filled orbitals, and this accounts for the orbital filling order in Cr and Cu.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randombar(horizontal)">
                                      <p:cBhvr>
                                        <p:cTn id="7" dur="500"/>
                                        <p:tgtEl>
                                          <p:spTgt spid="7577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breez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75779">
                                            <p:txEl>
                                              <p:pRg st="1" end="1"/>
                                            </p:txEl>
                                          </p:spTgt>
                                        </p:tgtEl>
                                        <p:attrNameLst>
                                          <p:attrName>style.visibility</p:attrName>
                                        </p:attrNameLst>
                                      </p:cBhvr>
                                      <p:to>
                                        <p:strVal val="visible"/>
                                      </p:to>
                                    </p:set>
                                    <p:animEffect transition="in" filter="randombar(horizontal)">
                                      <p:cBhvr>
                                        <p:cTn id="12" dur="500"/>
                                        <p:tgtEl>
                                          <p:spTgt spid="757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75779">
                                            <p:txEl>
                                              <p:pRg st="2" end="2"/>
                                            </p:txEl>
                                          </p:spTgt>
                                        </p:tgtEl>
                                        <p:attrNameLst>
                                          <p:attrName>style.visibility</p:attrName>
                                        </p:attrNameLst>
                                      </p:cBhvr>
                                      <p:to>
                                        <p:strVal val="visible"/>
                                      </p:to>
                                    </p:set>
                                    <p:animEffect transition="in" filter="randombar(horizontal)">
                                      <p:cBhvr>
                                        <p:cTn id="17" dur="500"/>
                                        <p:tgtEl>
                                          <p:spTgt spid="757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nodeType="clickEffect">
                                  <p:stCondLst>
                                    <p:cond delay="0"/>
                                  </p:stCondLst>
                                  <p:childTnLst>
                                    <p:set>
                                      <p:cBhvr>
                                        <p:cTn id="21" dur="1" fill="hold">
                                          <p:stCondLst>
                                            <p:cond delay="0"/>
                                          </p:stCondLst>
                                        </p:cTn>
                                        <p:tgtEl>
                                          <p:spTgt spid="75779">
                                            <p:txEl>
                                              <p:pRg st="3" end="3"/>
                                            </p:txEl>
                                          </p:spTgt>
                                        </p:tgtEl>
                                        <p:attrNameLst>
                                          <p:attrName>style.visibility</p:attrName>
                                        </p:attrNameLst>
                                      </p:cBhvr>
                                      <p:to>
                                        <p:strVal val="visible"/>
                                      </p:to>
                                    </p:set>
                                    <p:animEffect transition="in" filter="fade">
                                      <p:cBhvr>
                                        <p:cTn id="22" dur="1000"/>
                                        <p:tgtEl>
                                          <p:spTgt spid="75779">
                                            <p:txEl>
                                              <p:pRg st="3" end="3"/>
                                            </p:txEl>
                                          </p:spTgt>
                                        </p:tgtEl>
                                      </p:cBhvr>
                                    </p:animEffect>
                                    <p:anim calcmode="lin" valueType="num">
                                      <p:cBhvr>
                                        <p:cTn id="23" dur="10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75779">
                                            <p:txEl>
                                              <p:pRg st="3" end="3"/>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7577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7" presetClass="entr" presetSubtype="0" fill="hold" nodeType="clickEffect">
                                  <p:stCondLst>
                                    <p:cond delay="0"/>
                                  </p:stCondLst>
                                  <p:childTnLst>
                                    <p:set>
                                      <p:cBhvr>
                                        <p:cTn id="29" dur="1" fill="hold">
                                          <p:stCondLst>
                                            <p:cond delay="0"/>
                                          </p:stCondLst>
                                        </p:cTn>
                                        <p:tgtEl>
                                          <p:spTgt spid="75779">
                                            <p:txEl>
                                              <p:pRg st="4" end="4"/>
                                            </p:txEl>
                                          </p:spTgt>
                                        </p:tgtEl>
                                        <p:attrNameLst>
                                          <p:attrName>style.visibility</p:attrName>
                                        </p:attrNameLst>
                                      </p:cBhvr>
                                      <p:to>
                                        <p:strVal val="visible"/>
                                      </p:to>
                                    </p:set>
                                    <p:animEffect transition="in" filter="fade">
                                      <p:cBhvr>
                                        <p:cTn id="30" dur="1000"/>
                                        <p:tgtEl>
                                          <p:spTgt spid="75779">
                                            <p:txEl>
                                              <p:pRg st="4" end="4"/>
                                            </p:txEl>
                                          </p:spTgt>
                                        </p:tgtEl>
                                      </p:cBhvr>
                                    </p:animEffect>
                                    <p:anim calcmode="lin" valueType="num">
                                      <p:cBhvr>
                                        <p:cTn id="31" dur="1000" fill="hold"/>
                                        <p:tgtEl>
                                          <p:spTgt spid="75779">
                                            <p:txEl>
                                              <p:pRg st="4" end="4"/>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75779">
                                            <p:txEl>
                                              <p:pRg st="4" end="4"/>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75779">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5800" y="609600"/>
            <a:ext cx="7772400" cy="609600"/>
          </a:xfrm>
        </p:spPr>
        <p:txBody>
          <a:bodyPr/>
          <a:lstStyle/>
          <a:p>
            <a:r>
              <a:rPr lang="en-US" altLang="en-US" sz="3200"/>
              <a:t>Orbital Filling Order</a:t>
            </a:r>
          </a:p>
        </p:txBody>
      </p:sp>
      <p:pic>
        <p:nvPicPr>
          <p:cNvPr id="80899" name="Picture 3" descr="image" title="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438400"/>
            <a:ext cx="4495800" cy="384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0" name="Text Box 4"/>
          <p:cNvSpPr txBox="1">
            <a:spLocks noChangeArrowheads="1"/>
          </p:cNvSpPr>
          <p:nvPr/>
        </p:nvSpPr>
        <p:spPr bwMode="auto">
          <a:xfrm>
            <a:off x="457200" y="1447800"/>
            <a:ext cx="83677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a:latin typeface="Verdana" panose="020B0604030504040204" pitchFamily="34" charset="0"/>
              </a:rPr>
              <a:t>This pneumonic shows how the complex orbitals of large atoms</a:t>
            </a:r>
          </a:p>
          <a:p>
            <a:r>
              <a:rPr lang="en-US" altLang="en-US" sz="1800" b="1">
                <a:latin typeface="Verdana" panose="020B0604030504040204" pitchFamily="34" charset="0"/>
              </a:rPr>
              <a:t> overlap and fill “out of order.”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0900"/>
                                        </p:tgtEl>
                                        <p:attrNameLst>
                                          <p:attrName>style.visibility</p:attrName>
                                        </p:attrNameLst>
                                      </p:cBhvr>
                                      <p:to>
                                        <p:strVal val="visible"/>
                                      </p:to>
                                    </p:set>
                                    <p:animEffect transition="in" filter="randombar(horizontal)">
                                      <p:cBhvr>
                                        <p:cTn id="7" dur="500"/>
                                        <p:tgtEl>
                                          <p:spTgt spid="809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80899"/>
                                        </p:tgtEl>
                                        <p:attrNameLst>
                                          <p:attrName>style.visibility</p:attrName>
                                        </p:attrNameLst>
                                      </p:cBhvr>
                                      <p:to>
                                        <p:strVal val="visible"/>
                                      </p:to>
                                    </p:set>
                                    <p:animEffect transition="in" filter="wedge">
                                      <p:cBhvr>
                                        <p:cTn id="12" dur="2000"/>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381000"/>
            <a:ext cx="7772400" cy="609600"/>
          </a:xfrm>
        </p:spPr>
        <p:txBody>
          <a:bodyPr/>
          <a:lstStyle/>
          <a:p>
            <a:r>
              <a:rPr lang="en-US" altLang="en-US" sz="3200"/>
              <a:t>Did we meet the Chapter 4 OBJECTIVES?</a:t>
            </a:r>
          </a:p>
        </p:txBody>
      </p:sp>
      <p:sp>
        <p:nvSpPr>
          <p:cNvPr id="77827" name="Rectangle 3"/>
          <p:cNvSpPr>
            <a:spLocks noGrp="1" noChangeArrowheads="1"/>
          </p:cNvSpPr>
          <p:nvPr>
            <p:ph type="body" idx="1"/>
          </p:nvPr>
        </p:nvSpPr>
        <p:spPr>
          <a:xfrm>
            <a:off x="609600" y="1752600"/>
            <a:ext cx="8001000" cy="4648200"/>
          </a:xfrm>
        </p:spPr>
        <p:txBody>
          <a:bodyPr/>
          <a:lstStyle/>
          <a:p>
            <a:pPr>
              <a:lnSpc>
                <a:spcPct val="80000"/>
              </a:lnSpc>
            </a:pPr>
            <a:r>
              <a:rPr lang="en-US" altLang="en-US" sz="2000">
                <a:solidFill>
                  <a:schemeClr val="tx2"/>
                </a:solidFill>
              </a:rPr>
              <a:t>Describe a wave in terms of its frequency, wavelength, speed &amp; amplitude.</a:t>
            </a:r>
          </a:p>
          <a:p>
            <a:pPr>
              <a:lnSpc>
                <a:spcPct val="80000"/>
              </a:lnSpc>
            </a:pPr>
            <a:r>
              <a:rPr lang="en-US" altLang="en-US" sz="2000">
                <a:solidFill>
                  <a:schemeClr val="tx2"/>
                </a:solidFill>
              </a:rPr>
              <a:t>Identify the regions of the electromagnetic spectrum.</a:t>
            </a:r>
          </a:p>
          <a:p>
            <a:pPr>
              <a:lnSpc>
                <a:spcPct val="80000"/>
              </a:lnSpc>
            </a:pPr>
            <a:r>
              <a:rPr lang="en-US" altLang="en-US" sz="2000">
                <a:solidFill>
                  <a:schemeClr val="tx2"/>
                </a:solidFill>
              </a:rPr>
              <a:t>Relate energy of radiation to its frequency.</a:t>
            </a:r>
          </a:p>
          <a:p>
            <a:pPr>
              <a:lnSpc>
                <a:spcPct val="80000"/>
              </a:lnSpc>
            </a:pPr>
            <a:r>
              <a:rPr lang="en-US" altLang="en-US" sz="2000"/>
              <a:t>Explain what is meant by a “quantum of energy.”</a:t>
            </a:r>
          </a:p>
          <a:p>
            <a:pPr>
              <a:lnSpc>
                <a:spcPct val="80000"/>
              </a:lnSpc>
            </a:pPr>
            <a:r>
              <a:rPr lang="en-US" altLang="en-US" sz="2000"/>
              <a:t>Distinguish between a ‘continuous’ spectrum &amp; a ‘line’ spectrum.</a:t>
            </a:r>
          </a:p>
          <a:p>
            <a:pPr>
              <a:lnSpc>
                <a:spcPct val="80000"/>
              </a:lnSpc>
            </a:pPr>
            <a:r>
              <a:rPr lang="en-US" altLang="en-US" sz="2000"/>
              <a:t>State the main idea in Bohr’s model of the hydrogen atom.</a:t>
            </a:r>
          </a:p>
          <a:p>
            <a:pPr>
              <a:lnSpc>
                <a:spcPct val="80000"/>
              </a:lnSpc>
            </a:pPr>
            <a:r>
              <a:rPr lang="en-US" altLang="en-US" sz="2000"/>
              <a:t>Describe atomic orbitals in terms of shape, size &amp; energy.</a:t>
            </a:r>
          </a:p>
          <a:p>
            <a:pPr>
              <a:lnSpc>
                <a:spcPct val="80000"/>
              </a:lnSpc>
            </a:pPr>
            <a:r>
              <a:rPr lang="en-US" altLang="en-US" sz="2000"/>
              <a:t>Determine the electron configurations of elements using the principles of orbital energy, orbital capacity &amp; electron spin.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7827">
                                            <p:txEl>
                                              <p:pRg st="1" end="1"/>
                                            </p:txEl>
                                          </p:spTgt>
                                        </p:tgtEl>
                                        <p:attrNameLst>
                                          <p:attrName>style.visibility</p:attrName>
                                        </p:attrNameLst>
                                      </p:cBhvr>
                                      <p:to>
                                        <p:strVal val="visible"/>
                                      </p:to>
                                    </p:set>
                                    <p:anim calcmode="lin" valueType="num">
                                      <p:cBhvr additive="base">
                                        <p:cTn id="11"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782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 calcmode="lin" valueType="num">
                                      <p:cBhvr additive="base">
                                        <p:cTn id="15"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77827">
                                            <p:txEl>
                                              <p:pRg st="3" end="3"/>
                                            </p:txEl>
                                          </p:spTgt>
                                        </p:tgtEl>
                                        <p:attrNameLst>
                                          <p:attrName>style.visibility</p:attrName>
                                        </p:attrNameLst>
                                      </p:cBhvr>
                                      <p:to>
                                        <p:strVal val="visible"/>
                                      </p:to>
                                    </p:set>
                                    <p:anim calcmode="lin" valueType="num">
                                      <p:cBhvr additive="base">
                                        <p:cTn id="21" dur="500" fill="hold"/>
                                        <p:tgtEl>
                                          <p:spTgt spid="7782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782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7827">
                                            <p:txEl>
                                              <p:pRg st="4" end="4"/>
                                            </p:txEl>
                                          </p:spTgt>
                                        </p:tgtEl>
                                        <p:attrNameLst>
                                          <p:attrName>style.visibility</p:attrName>
                                        </p:attrNameLst>
                                      </p:cBhvr>
                                      <p:to>
                                        <p:strVal val="visible"/>
                                      </p:to>
                                    </p:set>
                                    <p:anim calcmode="lin" valueType="num">
                                      <p:cBhvr additive="base">
                                        <p:cTn id="25" dur="500" fill="hold"/>
                                        <p:tgtEl>
                                          <p:spTgt spid="778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7827">
                                            <p:txEl>
                                              <p:pRg st="5" end="5"/>
                                            </p:txEl>
                                          </p:spTgt>
                                        </p:tgtEl>
                                        <p:attrNameLst>
                                          <p:attrName>style.visibility</p:attrName>
                                        </p:attrNameLst>
                                      </p:cBhvr>
                                      <p:to>
                                        <p:strVal val="visible"/>
                                      </p:to>
                                    </p:set>
                                    <p:anim calcmode="lin" valueType="num">
                                      <p:cBhvr additive="base">
                                        <p:cTn id="29" dur="500" fill="hold"/>
                                        <p:tgtEl>
                                          <p:spTgt spid="7782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782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7827">
                                            <p:txEl>
                                              <p:pRg st="6" end="6"/>
                                            </p:txEl>
                                          </p:spTgt>
                                        </p:tgtEl>
                                        <p:attrNameLst>
                                          <p:attrName>style.visibility</p:attrName>
                                        </p:attrNameLst>
                                      </p:cBhvr>
                                      <p:to>
                                        <p:strVal val="visible"/>
                                      </p:to>
                                    </p:set>
                                    <p:anim calcmode="lin" valueType="num">
                                      <p:cBhvr additive="base">
                                        <p:cTn id="33" dur="500" fill="hold"/>
                                        <p:tgtEl>
                                          <p:spTgt spid="77827">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7827">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7827">
                                            <p:txEl>
                                              <p:pRg st="7" end="7"/>
                                            </p:txEl>
                                          </p:spTgt>
                                        </p:tgtEl>
                                        <p:attrNameLst>
                                          <p:attrName>style.visibility</p:attrName>
                                        </p:attrNameLst>
                                      </p:cBhvr>
                                      <p:to>
                                        <p:strVal val="visible"/>
                                      </p:to>
                                    </p:set>
                                    <p:anim calcmode="lin" valueType="num">
                                      <p:cBhvr additive="base">
                                        <p:cTn id="37" dur="500" fill="hold"/>
                                        <p:tgtEl>
                                          <p:spTgt spid="778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78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1" name="Picture 3" descr="image" title="im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1447800"/>
            <a:ext cx="3429000" cy="2762250"/>
          </a:xfrm>
          <a:prstGeom prst="rect">
            <a:avLst/>
          </a:prstGeom>
          <a:noFill/>
          <a:extLst>
            <a:ext uri="{909E8E84-426E-40DD-AFC4-6F175D3DCCD1}">
              <a14:hiddenFill xmlns:a14="http://schemas.microsoft.com/office/drawing/2010/main">
                <a:solidFill>
                  <a:srgbClr val="FFFFFF"/>
                </a:solidFill>
              </a14:hiddenFill>
            </a:ext>
          </a:extLst>
        </p:spPr>
      </p:pic>
      <p:sp>
        <p:nvSpPr>
          <p:cNvPr id="78852" name="Text Box 4"/>
          <p:cNvSpPr txBox="1">
            <a:spLocks noChangeArrowheads="1"/>
          </p:cNvSpPr>
          <p:nvPr/>
        </p:nvSpPr>
        <p:spPr bwMode="auto">
          <a:xfrm>
            <a:off x="609600" y="533400"/>
            <a:ext cx="8188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a:solidFill>
                  <a:srgbClr val="FFFF00"/>
                </a:solidFill>
                <a:latin typeface="Bazooka" pitchFamily="2" charset="0"/>
              </a:rPr>
              <a:t>WOW!  We sure covered a lot of territory!</a:t>
            </a:r>
          </a:p>
        </p:txBody>
      </p:sp>
      <p:sp>
        <p:nvSpPr>
          <p:cNvPr id="78853" name="Text Box 5"/>
          <p:cNvSpPr txBox="1">
            <a:spLocks noChangeArrowheads="1"/>
          </p:cNvSpPr>
          <p:nvPr/>
        </p:nvSpPr>
        <p:spPr bwMode="auto">
          <a:xfrm>
            <a:off x="1295400" y="4419600"/>
            <a:ext cx="63865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FFFF00"/>
                </a:solidFill>
                <a:latin typeface="Verdana" panose="020B0604030504040204" pitchFamily="34" charset="0"/>
              </a:rPr>
              <a:t>You have finished a very difficult, but important,</a:t>
            </a:r>
          </a:p>
          <a:p>
            <a:r>
              <a:rPr lang="en-US" altLang="en-US" sz="2000">
                <a:solidFill>
                  <a:srgbClr val="FFFF00"/>
                </a:solidFill>
                <a:latin typeface="Verdana" panose="020B0604030504040204" pitchFamily="34" charset="0"/>
              </a:rPr>
              <a:t> chapter in Chemistry.</a:t>
            </a:r>
          </a:p>
        </p:txBody>
      </p:sp>
      <p:sp>
        <p:nvSpPr>
          <p:cNvPr id="78854" name="Text Box 6"/>
          <p:cNvSpPr txBox="1">
            <a:spLocks noChangeArrowheads="1"/>
          </p:cNvSpPr>
          <p:nvPr/>
        </p:nvSpPr>
        <p:spPr bwMode="auto">
          <a:xfrm>
            <a:off x="3810000" y="5791200"/>
            <a:ext cx="4883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a:solidFill>
                  <a:srgbClr val="FFFF00"/>
                </a:solidFill>
                <a:latin typeface="Bazooka" pitchFamily="2" charset="0"/>
              </a:rPr>
              <a:t>CONGRATULATIONS!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8852"/>
                                        </p:tgtEl>
                                        <p:attrNameLst>
                                          <p:attrName>style.visibility</p:attrName>
                                        </p:attrNameLst>
                                      </p:cBhvr>
                                      <p:to>
                                        <p:strVal val="visible"/>
                                      </p:to>
                                    </p:set>
                                    <p:animEffect transition="in" filter="wipe(down)">
                                      <p:cBhvr>
                                        <p:cTn id="7" dur="580">
                                          <p:stCondLst>
                                            <p:cond delay="0"/>
                                          </p:stCondLst>
                                        </p:cTn>
                                        <p:tgtEl>
                                          <p:spTgt spid="78852"/>
                                        </p:tgtEl>
                                      </p:cBhvr>
                                    </p:animEffect>
                                    <p:anim calcmode="lin" valueType="num">
                                      <p:cBhvr>
                                        <p:cTn id="8" dur="1822" tmFilter="0,0; 0.14,0.36; 0.43,0.73; 0.71,0.91; 1.0,1.0">
                                          <p:stCondLst>
                                            <p:cond delay="0"/>
                                          </p:stCondLst>
                                        </p:cTn>
                                        <p:tgtEl>
                                          <p:spTgt spid="7885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885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885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885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8852"/>
                                        </p:tgtEl>
                                        <p:attrNameLst>
                                          <p:attrName>ppt_y</p:attrName>
                                        </p:attrNameLst>
                                      </p:cBhvr>
                                      <p:tavLst>
                                        <p:tav tm="0" fmla="#ppt_y-sin(pi*$)/81">
                                          <p:val>
                                            <p:fltVal val="0"/>
                                          </p:val>
                                        </p:tav>
                                        <p:tav tm="100000">
                                          <p:val>
                                            <p:fltVal val="1"/>
                                          </p:val>
                                        </p:tav>
                                      </p:tavLst>
                                    </p:anim>
                                    <p:animScale>
                                      <p:cBhvr>
                                        <p:cTn id="13" dur="26">
                                          <p:stCondLst>
                                            <p:cond delay="650"/>
                                          </p:stCondLst>
                                        </p:cTn>
                                        <p:tgtEl>
                                          <p:spTgt spid="78852"/>
                                        </p:tgtEl>
                                      </p:cBhvr>
                                      <p:to x="100000" y="60000"/>
                                    </p:animScale>
                                    <p:animScale>
                                      <p:cBhvr>
                                        <p:cTn id="14" dur="166" decel="50000">
                                          <p:stCondLst>
                                            <p:cond delay="676"/>
                                          </p:stCondLst>
                                        </p:cTn>
                                        <p:tgtEl>
                                          <p:spTgt spid="78852"/>
                                        </p:tgtEl>
                                      </p:cBhvr>
                                      <p:to x="100000" y="100000"/>
                                    </p:animScale>
                                    <p:animScale>
                                      <p:cBhvr>
                                        <p:cTn id="15" dur="26">
                                          <p:stCondLst>
                                            <p:cond delay="1312"/>
                                          </p:stCondLst>
                                        </p:cTn>
                                        <p:tgtEl>
                                          <p:spTgt spid="78852"/>
                                        </p:tgtEl>
                                      </p:cBhvr>
                                      <p:to x="100000" y="80000"/>
                                    </p:animScale>
                                    <p:animScale>
                                      <p:cBhvr>
                                        <p:cTn id="16" dur="166" decel="50000">
                                          <p:stCondLst>
                                            <p:cond delay="1338"/>
                                          </p:stCondLst>
                                        </p:cTn>
                                        <p:tgtEl>
                                          <p:spTgt spid="78852"/>
                                        </p:tgtEl>
                                      </p:cBhvr>
                                      <p:to x="100000" y="100000"/>
                                    </p:animScale>
                                    <p:animScale>
                                      <p:cBhvr>
                                        <p:cTn id="17" dur="26">
                                          <p:stCondLst>
                                            <p:cond delay="1642"/>
                                          </p:stCondLst>
                                        </p:cTn>
                                        <p:tgtEl>
                                          <p:spTgt spid="78852"/>
                                        </p:tgtEl>
                                      </p:cBhvr>
                                      <p:to x="100000" y="90000"/>
                                    </p:animScale>
                                    <p:animScale>
                                      <p:cBhvr>
                                        <p:cTn id="18" dur="166" decel="50000">
                                          <p:stCondLst>
                                            <p:cond delay="1668"/>
                                          </p:stCondLst>
                                        </p:cTn>
                                        <p:tgtEl>
                                          <p:spTgt spid="78852"/>
                                        </p:tgtEl>
                                      </p:cBhvr>
                                      <p:to x="100000" y="100000"/>
                                    </p:animScale>
                                    <p:animScale>
                                      <p:cBhvr>
                                        <p:cTn id="19" dur="26">
                                          <p:stCondLst>
                                            <p:cond delay="1808"/>
                                          </p:stCondLst>
                                        </p:cTn>
                                        <p:tgtEl>
                                          <p:spTgt spid="78852"/>
                                        </p:tgtEl>
                                      </p:cBhvr>
                                      <p:to x="100000" y="95000"/>
                                    </p:animScale>
                                    <p:animScale>
                                      <p:cBhvr>
                                        <p:cTn id="20" dur="166" decel="50000">
                                          <p:stCondLst>
                                            <p:cond delay="1834"/>
                                          </p:stCondLst>
                                        </p:cTn>
                                        <p:tgtEl>
                                          <p:spTgt spid="78852"/>
                                        </p:tgtEl>
                                      </p:cBhvr>
                                      <p:to x="100000" y="100000"/>
                                    </p:animScale>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0" presetClass="entr" presetSubtype="0" fill="hold" nodeType="clickEffect">
                                  <p:stCondLst>
                                    <p:cond delay="0"/>
                                  </p:stCondLst>
                                  <p:childTnLst>
                                    <p:set>
                                      <p:cBhvr>
                                        <p:cTn id="24" dur="1" fill="hold">
                                          <p:stCondLst>
                                            <p:cond delay="0"/>
                                          </p:stCondLst>
                                        </p:cTn>
                                        <p:tgtEl>
                                          <p:spTgt spid="78851"/>
                                        </p:tgtEl>
                                        <p:attrNameLst>
                                          <p:attrName>style.visibility</p:attrName>
                                        </p:attrNameLst>
                                      </p:cBhvr>
                                      <p:to>
                                        <p:strVal val="visible"/>
                                      </p:to>
                                    </p:set>
                                    <p:animEffect transition="in" filter="wedge">
                                      <p:cBhvr>
                                        <p:cTn id="25" dur="2000"/>
                                        <p:tgtEl>
                                          <p:spTgt spid="78851"/>
                                        </p:tgtEl>
                                      </p:cBhvr>
                                    </p:animEffect>
                                  </p:childTnLst>
                                  <p:subTnLst>
                                    <p:audio>
                                      <p:cMediaNode>
                                        <p:cTn display="0" masterRel="sameClick">
                                          <p:stCondLst>
                                            <p:cond evt="begin" delay="0">
                                              <p:tn val="23"/>
                                            </p:cond>
                                          </p:stCondLst>
                                          <p:endCondLst>
                                            <p:cond evt="onStopAudio" delay="0">
                                              <p:tgtEl>
                                                <p:sldTgt/>
                                              </p:tgtEl>
                                            </p:cond>
                                          </p:endCondLst>
                                        </p:cTn>
                                        <p:tgtEl>
                                          <p:sndTgt r:embed="rId3" name="push.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56" presetClass="entr" presetSubtype="0" fill="hold" grpId="0" nodeType="clickEffect">
                                  <p:stCondLst>
                                    <p:cond delay="0"/>
                                  </p:stCondLst>
                                  <p:iterate type="lt">
                                    <p:tmPct val="10000"/>
                                  </p:iterate>
                                  <p:childTnLst>
                                    <p:set>
                                      <p:cBhvr>
                                        <p:cTn id="29" dur="1" fill="hold">
                                          <p:stCondLst>
                                            <p:cond delay="0"/>
                                          </p:stCondLst>
                                        </p:cTn>
                                        <p:tgtEl>
                                          <p:spTgt spid="78853"/>
                                        </p:tgtEl>
                                        <p:attrNameLst>
                                          <p:attrName>style.visibility</p:attrName>
                                        </p:attrNameLst>
                                      </p:cBhvr>
                                      <p:to>
                                        <p:strVal val="visible"/>
                                      </p:to>
                                    </p:set>
                                    <p:anim by="(-#ppt_w*2)" calcmode="lin" valueType="num">
                                      <p:cBhvr rctx="PPT">
                                        <p:cTn id="30" dur="500" autoRev="1" fill="hold">
                                          <p:stCondLst>
                                            <p:cond delay="0"/>
                                          </p:stCondLst>
                                        </p:cTn>
                                        <p:tgtEl>
                                          <p:spTgt spid="78853"/>
                                        </p:tgtEl>
                                        <p:attrNameLst>
                                          <p:attrName>ppt_w</p:attrName>
                                        </p:attrNameLst>
                                      </p:cBhvr>
                                    </p:anim>
                                    <p:anim by="(#ppt_w*0.50)" calcmode="lin" valueType="num">
                                      <p:cBhvr>
                                        <p:cTn id="31" dur="500" decel="50000" autoRev="1" fill="hold">
                                          <p:stCondLst>
                                            <p:cond delay="0"/>
                                          </p:stCondLst>
                                        </p:cTn>
                                        <p:tgtEl>
                                          <p:spTgt spid="78853"/>
                                        </p:tgtEl>
                                        <p:attrNameLst>
                                          <p:attrName>ppt_x</p:attrName>
                                        </p:attrNameLst>
                                      </p:cBhvr>
                                    </p:anim>
                                    <p:anim from="(-#ppt_h/2)" to="(#ppt_y)" calcmode="lin" valueType="num">
                                      <p:cBhvr>
                                        <p:cTn id="32" dur="1000" fill="hold">
                                          <p:stCondLst>
                                            <p:cond delay="0"/>
                                          </p:stCondLst>
                                        </p:cTn>
                                        <p:tgtEl>
                                          <p:spTgt spid="78853"/>
                                        </p:tgtEl>
                                        <p:attrNameLst>
                                          <p:attrName>ppt_y</p:attrName>
                                        </p:attrNameLst>
                                      </p:cBhvr>
                                    </p:anim>
                                    <p:animRot by="21600000">
                                      <p:cBhvr>
                                        <p:cTn id="33" dur="1000" fill="hold">
                                          <p:stCondLst>
                                            <p:cond delay="0"/>
                                          </p:stCondLst>
                                        </p:cTn>
                                        <p:tgtEl>
                                          <p:spTgt spid="78853"/>
                                        </p:tgtEl>
                                        <p:attrNameLst>
                                          <p:attrName>r</p:attrName>
                                        </p:attrNameLst>
                                      </p:cBhvr>
                                    </p:animRot>
                                  </p:childTnLst>
                                  <p:subTnLst>
                                    <p:audio>
                                      <p:cMediaNode>
                                        <p:cTn display="0" masterRel="sameClick">
                                          <p:stCondLst>
                                            <p:cond evt="begin" delay="0">
                                              <p:tn val="28"/>
                                            </p:cond>
                                          </p:stCondLst>
                                          <p:endCondLst>
                                            <p:cond evt="onStopAudio" delay="0">
                                              <p:tgtEl>
                                                <p:sldTgt/>
                                              </p:tgtEl>
                                            </p:cond>
                                          </p:endCondLst>
                                        </p:cTn>
                                        <p:tgtEl>
                                          <p:sndTgt r:embed="rId4" name="type.wav"/>
                                        </p:tgtEl>
                                      </p:cMediaNode>
                                    </p:audio>
                                  </p:subTnLst>
                                </p:cTn>
                              </p:par>
                            </p:childTnLst>
                          </p:cTn>
                        </p:par>
                      </p:childTnLst>
                    </p:cTn>
                  </p:par>
                  <p:par>
                    <p:cTn id="34" fill="hold" nodeType="clickPar">
                      <p:stCondLst>
                        <p:cond delay="indefinite"/>
                      </p:stCondLst>
                      <p:childTnLst>
                        <p:par>
                          <p:cTn id="35" fill="hold" nodeType="withGroup">
                            <p:stCondLst>
                              <p:cond delay="0"/>
                            </p:stCondLst>
                            <p:childTnLst>
                              <p:par>
                                <p:cTn id="36" presetID="35" presetClass="entr" presetSubtype="0" fill="hold" grpId="0" nodeType="clickEffect">
                                  <p:stCondLst>
                                    <p:cond delay="0"/>
                                  </p:stCondLst>
                                  <p:childTnLst>
                                    <p:set>
                                      <p:cBhvr>
                                        <p:cTn id="37" dur="1" fill="hold">
                                          <p:stCondLst>
                                            <p:cond delay="0"/>
                                          </p:stCondLst>
                                        </p:cTn>
                                        <p:tgtEl>
                                          <p:spTgt spid="78854"/>
                                        </p:tgtEl>
                                        <p:attrNameLst>
                                          <p:attrName>style.visibility</p:attrName>
                                        </p:attrNameLst>
                                      </p:cBhvr>
                                      <p:to>
                                        <p:strVal val="visible"/>
                                      </p:to>
                                    </p:set>
                                    <p:animEffect transition="in" filter="fade">
                                      <p:cBhvr>
                                        <p:cTn id="38" dur="2000"/>
                                        <p:tgtEl>
                                          <p:spTgt spid="78854"/>
                                        </p:tgtEl>
                                      </p:cBhvr>
                                    </p:animEffect>
                                    <p:anim calcmode="lin" valueType="num">
                                      <p:cBhvr>
                                        <p:cTn id="39" dur="2000" fill="hold"/>
                                        <p:tgtEl>
                                          <p:spTgt spid="78854"/>
                                        </p:tgtEl>
                                        <p:attrNameLst>
                                          <p:attrName>style.rotation</p:attrName>
                                        </p:attrNameLst>
                                      </p:cBhvr>
                                      <p:tavLst>
                                        <p:tav tm="0">
                                          <p:val>
                                            <p:fltVal val="720"/>
                                          </p:val>
                                        </p:tav>
                                        <p:tav tm="100000">
                                          <p:val>
                                            <p:fltVal val="0"/>
                                          </p:val>
                                        </p:tav>
                                      </p:tavLst>
                                    </p:anim>
                                    <p:anim calcmode="lin" valueType="num">
                                      <p:cBhvr>
                                        <p:cTn id="40" dur="2000" fill="hold"/>
                                        <p:tgtEl>
                                          <p:spTgt spid="78854"/>
                                        </p:tgtEl>
                                        <p:attrNameLst>
                                          <p:attrName>ppt_h</p:attrName>
                                        </p:attrNameLst>
                                      </p:cBhvr>
                                      <p:tavLst>
                                        <p:tav tm="0">
                                          <p:val>
                                            <p:fltVal val="0"/>
                                          </p:val>
                                        </p:tav>
                                        <p:tav tm="100000">
                                          <p:val>
                                            <p:strVal val="#ppt_h"/>
                                          </p:val>
                                        </p:tav>
                                      </p:tavLst>
                                    </p:anim>
                                    <p:anim calcmode="lin" valueType="num">
                                      <p:cBhvr>
                                        <p:cTn id="41" dur="2000" fill="hold"/>
                                        <p:tgtEl>
                                          <p:spTgt spid="78854"/>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36"/>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P spid="78853" grpId="0"/>
      <p:bldP spid="7885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t>Additional material for AP</a:t>
            </a:r>
          </a:p>
        </p:txBody>
      </p:sp>
      <p:sp>
        <p:nvSpPr>
          <p:cNvPr id="82947" name="Rectangle 3"/>
          <p:cNvSpPr>
            <a:spLocks noGrp="1" noChangeArrowheads="1"/>
          </p:cNvSpPr>
          <p:nvPr>
            <p:ph type="body" idx="1"/>
          </p:nvPr>
        </p:nvSpPr>
        <p:spPr>
          <a:xfrm>
            <a:off x="685800" y="1600200"/>
            <a:ext cx="7772400" cy="4495800"/>
          </a:xfrm>
        </p:spPr>
        <p:txBody>
          <a:bodyPr/>
          <a:lstStyle/>
          <a:p>
            <a:pPr>
              <a:lnSpc>
                <a:spcPct val="80000"/>
              </a:lnSpc>
            </a:pPr>
            <a:r>
              <a:rPr lang="en-US" altLang="en-US" sz="2800"/>
              <a:t>Principle quantum number is symbolized “n”, has values of 1,2,3,4… etc</a:t>
            </a:r>
          </a:p>
          <a:p>
            <a:pPr>
              <a:lnSpc>
                <a:spcPct val="80000"/>
              </a:lnSpc>
            </a:pPr>
            <a:r>
              <a:rPr lang="en-US" altLang="en-US" sz="2800"/>
              <a:t>Azimuthal (or angular momentum, or orbital) quantum number is symbolized “l”, has values of 0,1,2 (up to n-1)</a:t>
            </a:r>
          </a:p>
          <a:p>
            <a:pPr>
              <a:lnSpc>
                <a:spcPct val="80000"/>
              </a:lnSpc>
            </a:pPr>
            <a:r>
              <a:rPr lang="en-US" altLang="en-US" sz="2800"/>
              <a:t>Magnetic quantum number is symbolized m</a:t>
            </a:r>
            <a:r>
              <a:rPr lang="en-US" altLang="en-US" sz="2800" baseline="-25000"/>
              <a:t>l</a:t>
            </a:r>
            <a:r>
              <a:rPr lang="en-US" altLang="en-US" sz="2800"/>
              <a:t>, has values of 0, +1, -1 (up to +/- l)</a:t>
            </a:r>
          </a:p>
          <a:p>
            <a:pPr>
              <a:lnSpc>
                <a:spcPct val="80000"/>
              </a:lnSpc>
            </a:pPr>
            <a:r>
              <a:rPr lang="en-US" altLang="en-US" sz="2800"/>
              <a:t>Spin quantum number is symbolized ms, has only two possible values +1/2 and -1/2</a:t>
            </a:r>
          </a:p>
          <a:p>
            <a:pPr>
              <a:lnSpc>
                <a:spcPct val="80000"/>
              </a:lnSpc>
            </a:pPr>
            <a:endParaRPr lang="en-US" alt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7772400" cy="914400"/>
          </a:xfrm>
        </p:spPr>
        <p:txBody>
          <a:bodyPr/>
          <a:lstStyle/>
          <a:p>
            <a:r>
              <a:rPr lang="en-US" altLang="en-US" sz="3200"/>
              <a:t>Properties of Electromagnetic Waves</a:t>
            </a:r>
          </a:p>
        </p:txBody>
      </p:sp>
      <p:sp>
        <p:nvSpPr>
          <p:cNvPr id="26627" name="Rectangle 3"/>
          <p:cNvSpPr>
            <a:spLocks noGrp="1" noChangeArrowheads="1"/>
          </p:cNvSpPr>
          <p:nvPr>
            <p:ph type="body" idx="1"/>
          </p:nvPr>
        </p:nvSpPr>
        <p:spPr>
          <a:xfrm>
            <a:off x="228600" y="1676400"/>
            <a:ext cx="8077200" cy="4419600"/>
          </a:xfrm>
        </p:spPr>
        <p:txBody>
          <a:bodyPr/>
          <a:lstStyle/>
          <a:p>
            <a:r>
              <a:rPr lang="en-US" altLang="en-US" sz="2800"/>
              <a:t>Amplitude, wavelength, frequency, speed</a:t>
            </a:r>
          </a:p>
          <a:p>
            <a:r>
              <a:rPr lang="en-US" altLang="en-US" sz="2800"/>
              <a:t>Speed of light:  </a:t>
            </a:r>
            <a:r>
              <a:rPr lang="en-US" altLang="en-US" sz="2800" i="1"/>
              <a:t>c</a:t>
            </a:r>
            <a:r>
              <a:rPr lang="en-US" altLang="en-US" sz="2800"/>
              <a:t> = 3.00 X 10</a:t>
            </a:r>
            <a:r>
              <a:rPr lang="en-US" altLang="en-US" sz="2800" baseline="30000"/>
              <a:t>8</a:t>
            </a:r>
            <a:r>
              <a:rPr lang="en-US" altLang="en-US" sz="2800"/>
              <a:t> m/s (or 3.00 X 10</a:t>
            </a:r>
            <a:r>
              <a:rPr lang="en-US" altLang="en-US" sz="2800" baseline="30000"/>
              <a:t>10</a:t>
            </a:r>
            <a:r>
              <a:rPr lang="en-US" altLang="en-US" sz="2800"/>
              <a:t> cm/s )</a:t>
            </a:r>
          </a:p>
          <a:p>
            <a:pPr lvl="1"/>
            <a:r>
              <a:rPr lang="en-US" altLang="en-US" sz="2400"/>
              <a:t>This is constant!</a:t>
            </a:r>
          </a:p>
          <a:p>
            <a:r>
              <a:rPr lang="en-US" altLang="en-US" sz="4000" b="1" i="1">
                <a:solidFill>
                  <a:srgbClr val="FFFF00"/>
                </a:solidFill>
              </a:rPr>
              <a:t>c</a:t>
            </a:r>
            <a:r>
              <a:rPr lang="en-US" altLang="en-US" sz="4000" b="1">
                <a:solidFill>
                  <a:srgbClr val="FFFF00"/>
                </a:solidFill>
              </a:rPr>
              <a:t> = </a:t>
            </a:r>
            <a:r>
              <a:rPr lang="el-GR" altLang="en-US" sz="4000" b="1" i="1">
                <a:solidFill>
                  <a:srgbClr val="FFFF00"/>
                </a:solidFill>
              </a:rPr>
              <a:t>λ</a:t>
            </a:r>
            <a:r>
              <a:rPr lang="en-US" altLang="en-US" sz="4000" b="1" i="1">
                <a:solidFill>
                  <a:srgbClr val="FFFF00"/>
                </a:solidFill>
              </a:rPr>
              <a:t>·</a:t>
            </a:r>
            <a:r>
              <a:rPr lang="el-GR" altLang="en-US" sz="4000" b="1" i="1">
                <a:solidFill>
                  <a:srgbClr val="FFFF00"/>
                </a:solidFill>
              </a:rPr>
              <a:t>ν</a:t>
            </a:r>
            <a:r>
              <a:rPr lang="en-US" altLang="en-US"/>
              <a:t>  (where </a:t>
            </a:r>
            <a:r>
              <a:rPr lang="el-GR" altLang="en-US" b="1" i="1"/>
              <a:t>λ</a:t>
            </a:r>
            <a:r>
              <a:rPr lang="en-US" altLang="en-US"/>
              <a:t> is wavelength &amp; </a:t>
            </a:r>
            <a:r>
              <a:rPr lang="el-GR" altLang="en-US" b="1" i="1"/>
              <a:t>ν</a:t>
            </a:r>
            <a:r>
              <a:rPr lang="en-US" altLang="en-US"/>
              <a:t> is frequency)</a:t>
            </a:r>
          </a:p>
          <a:p>
            <a:pPr lvl="1"/>
            <a:r>
              <a:rPr lang="en-US" altLang="en-US"/>
              <a:t>Notice the inverse relationship between </a:t>
            </a:r>
            <a:r>
              <a:rPr lang="el-GR" altLang="en-US" b="1" i="1">
                <a:solidFill>
                  <a:srgbClr val="FFFF00"/>
                </a:solidFill>
              </a:rPr>
              <a:t>λ</a:t>
            </a:r>
            <a:r>
              <a:rPr lang="en-US" altLang="en-US" b="1" i="1"/>
              <a:t> </a:t>
            </a:r>
            <a:r>
              <a:rPr lang="en-US" altLang="en-US"/>
              <a:t>and</a:t>
            </a:r>
            <a:r>
              <a:rPr lang="en-US" altLang="en-US" b="1" i="1"/>
              <a:t> </a:t>
            </a:r>
            <a:r>
              <a:rPr lang="el-GR" altLang="en-US" b="1" i="1">
                <a:solidFill>
                  <a:srgbClr val="FFFF00"/>
                </a:solidFill>
              </a:rPr>
              <a:t>ν</a:t>
            </a:r>
            <a:r>
              <a:rPr lang="en-US" altLang="en-US" b="1" i="1"/>
              <a:t>.</a:t>
            </a:r>
            <a:endParaRPr lang="el-GR" altLang="en-US" b="1"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6627">
                                            <p:txEl>
                                              <p:pRg st="0" end="0"/>
                                            </p:txEl>
                                          </p:spTgt>
                                        </p:tgtEl>
                                      </p:cBhvr>
                                    </p:animEffect>
                                    <p:animScale>
                                      <p:cBhvr>
                                        <p:cTn id="7" dur="250" autoRev="1" fill="hold"/>
                                        <p:tgtEl>
                                          <p:spTgt spid="26627">
                                            <p:txEl>
                                              <p:pRg st="0" end="0"/>
                                            </p:txEl>
                                          </p:spTgt>
                                        </p:tgtEl>
                                      </p:cBhvr>
                                      <p:by x="105000" y="105000"/>
                                    </p:animScale>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26627">
                                            <p:txEl>
                                              <p:pRg st="1" end="1"/>
                                            </p:txEl>
                                          </p:spTgt>
                                        </p:tgtEl>
                                      </p:cBhvr>
                                    </p:animEffect>
                                    <p:animScale>
                                      <p:cBhvr>
                                        <p:cTn id="12" dur="250" autoRev="1" fill="hold"/>
                                        <p:tgtEl>
                                          <p:spTgt spid="26627">
                                            <p:txEl>
                                              <p:pRg st="1" end="1"/>
                                            </p:txEl>
                                          </p:spTgt>
                                        </p:tgtEl>
                                      </p:cBhvr>
                                      <p:by x="105000" y="105000"/>
                                    </p:animScale>
                                  </p:childTnLst>
                                  <p:subTnLst>
                                    <p:audio>
                                      <p:cMediaNode>
                                        <p:cTn display="0" masterRel="sameClick">
                                          <p:stCondLst>
                                            <p:cond evt="begin" delay="0">
                                              <p:tn val="10"/>
                                            </p:cond>
                                          </p:stCondLst>
                                          <p:endCondLst>
                                            <p:cond evt="onStopAudio" delay="0">
                                              <p:tgtEl>
                                                <p:sldTgt/>
                                              </p:tgtEl>
                                            </p:cond>
                                          </p:endCondLst>
                                        </p:cTn>
                                        <p:tgtEl>
                                          <p:sndTgt r:embed="rId2" name="laser.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26627">
                                            <p:txEl>
                                              <p:pRg st="2" end="2"/>
                                            </p:txEl>
                                          </p:spTgt>
                                        </p:tgtEl>
                                      </p:cBhvr>
                                    </p:animEffect>
                                    <p:animScale>
                                      <p:cBhvr>
                                        <p:cTn id="17" dur="250" autoRev="1" fill="hold"/>
                                        <p:tgtEl>
                                          <p:spTgt spid="26627">
                                            <p:txEl>
                                              <p:pRg st="2" end="2"/>
                                            </p:txEl>
                                          </p:spTgt>
                                        </p:tgtEl>
                                      </p:cBhvr>
                                      <p:by x="105000" y="105000"/>
                                    </p:animScale>
                                  </p:childTnLst>
                                </p:cTn>
                              </p:par>
                            </p:childTnLst>
                          </p:cTn>
                        </p:par>
                      </p:childTnLst>
                    </p:cTn>
                  </p:par>
                  <p:par>
                    <p:cTn id="18" fill="hold" nodeType="clickPar">
                      <p:stCondLst>
                        <p:cond delay="indefinite"/>
                      </p:stCondLst>
                      <p:childTnLst>
                        <p:par>
                          <p:cTn id="19" fill="hold" nodeType="withGroup">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26627">
                                            <p:txEl>
                                              <p:pRg st="3" end="3"/>
                                            </p:txEl>
                                          </p:spTgt>
                                        </p:tgtEl>
                                      </p:cBhvr>
                                    </p:animEffect>
                                    <p:animScale>
                                      <p:cBhvr>
                                        <p:cTn id="22" dur="250" autoRev="1" fill="hold"/>
                                        <p:tgtEl>
                                          <p:spTgt spid="26627">
                                            <p:txEl>
                                              <p:pRg st="3" end="3"/>
                                            </p:txEl>
                                          </p:spTgt>
                                        </p:tgtEl>
                                      </p:cBhvr>
                                      <p:by x="105000" y="105000"/>
                                    </p:animScale>
                                  </p:childTnLst>
                                  <p:subTnLst>
                                    <p:audio>
                                      <p:cMediaNode>
                                        <p:cTn display="0" masterRel="sameClick">
                                          <p:stCondLst>
                                            <p:cond evt="begin" delay="0">
                                              <p:tn val="20"/>
                                            </p:cond>
                                          </p:stCondLst>
                                          <p:endCondLst>
                                            <p:cond evt="onStopAudio" delay="0">
                                              <p:tgtEl>
                                                <p:sldTgt/>
                                              </p:tgtEl>
                                            </p:cond>
                                          </p:endCondLst>
                                        </p:cTn>
                                        <p:tgtEl>
                                          <p:sndTgt r:embed="rId2" name="laser.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26627">
                                            <p:txEl>
                                              <p:pRg st="4" end="4"/>
                                            </p:txEl>
                                          </p:spTgt>
                                        </p:tgtEl>
                                      </p:cBhvr>
                                    </p:animEffect>
                                    <p:animScale>
                                      <p:cBhvr>
                                        <p:cTn id="27" dur="250" autoRev="1" fill="hold"/>
                                        <p:tgtEl>
                                          <p:spTgt spid="26627">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a:t>“iso” means “the same”</a:t>
            </a:r>
          </a:p>
        </p:txBody>
      </p:sp>
      <p:sp>
        <p:nvSpPr>
          <p:cNvPr id="83971" name="Rectangle 3"/>
          <p:cNvSpPr>
            <a:spLocks noGrp="1" noChangeArrowheads="1"/>
          </p:cNvSpPr>
          <p:nvPr>
            <p:ph type="body" idx="1"/>
          </p:nvPr>
        </p:nvSpPr>
        <p:spPr/>
        <p:txBody>
          <a:bodyPr/>
          <a:lstStyle/>
          <a:p>
            <a:r>
              <a:rPr lang="en-US" altLang="en-US"/>
              <a:t>Isotopes (same # protons)</a:t>
            </a:r>
          </a:p>
          <a:p>
            <a:r>
              <a:rPr lang="en-US" altLang="en-US"/>
              <a:t>Isotones (same # neutrons)</a:t>
            </a:r>
          </a:p>
          <a:p>
            <a:r>
              <a:rPr lang="en-US" altLang="en-US"/>
              <a:t>Isobars (same mass #)</a:t>
            </a:r>
          </a:p>
          <a:p>
            <a:r>
              <a:rPr lang="en-US" altLang="en-US"/>
              <a:t>Isoelectronic (ions with same #electrons)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a:t>Question</a:t>
            </a:r>
          </a:p>
        </p:txBody>
      </p:sp>
      <p:sp>
        <p:nvSpPr>
          <p:cNvPr id="87043" name="Rectangle 3"/>
          <p:cNvSpPr>
            <a:spLocks noGrp="1" noChangeArrowheads="1"/>
          </p:cNvSpPr>
          <p:nvPr>
            <p:ph type="body" idx="1"/>
          </p:nvPr>
        </p:nvSpPr>
        <p:spPr/>
        <p:txBody>
          <a:bodyPr/>
          <a:lstStyle/>
          <a:p>
            <a:r>
              <a:rPr lang="en-US" altLang="en-US"/>
              <a:t>List some ions which are isoelectronic with argon.</a:t>
            </a:r>
          </a:p>
          <a:p>
            <a:r>
              <a:rPr lang="en-US" altLang="en-US"/>
              <a:t>List some isotopes which are isobars with Lead 207</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sz="3600"/>
              <a:t>Mass number, vs atomic mass</a:t>
            </a:r>
          </a:p>
        </p:txBody>
      </p:sp>
      <p:sp>
        <p:nvSpPr>
          <p:cNvPr id="84995" name="Rectangle 3"/>
          <p:cNvSpPr>
            <a:spLocks noGrp="1" noChangeArrowheads="1"/>
          </p:cNvSpPr>
          <p:nvPr>
            <p:ph type="body" idx="1"/>
          </p:nvPr>
        </p:nvSpPr>
        <p:spPr>
          <a:xfrm>
            <a:off x="685800" y="1600200"/>
            <a:ext cx="7772400" cy="4114800"/>
          </a:xfrm>
        </p:spPr>
        <p:txBody>
          <a:bodyPr/>
          <a:lstStyle/>
          <a:p>
            <a:pPr>
              <a:lnSpc>
                <a:spcPct val="80000"/>
              </a:lnSpc>
            </a:pPr>
            <a:r>
              <a:rPr lang="en-US" altLang="en-US" sz="2800"/>
              <a:t>“mass number” only applies to specified isotopes of a given element</a:t>
            </a:r>
          </a:p>
          <a:p>
            <a:pPr>
              <a:lnSpc>
                <a:spcPct val="80000"/>
              </a:lnSpc>
            </a:pPr>
            <a:r>
              <a:rPr lang="en-US" altLang="en-US" sz="2800"/>
              <a:t>Carbon 12, or </a:t>
            </a:r>
            <a:r>
              <a:rPr lang="en-US" altLang="en-US" sz="2800" baseline="30000"/>
              <a:t>12</a:t>
            </a:r>
            <a:r>
              <a:rPr lang="en-US" altLang="en-US" sz="2800"/>
              <a:t>C are separate but equivalent notations for the most common isotope of carbon- one with 6 protons and 6 neutrons</a:t>
            </a:r>
          </a:p>
          <a:p>
            <a:pPr>
              <a:lnSpc>
                <a:spcPct val="80000"/>
              </a:lnSpc>
            </a:pPr>
            <a:r>
              <a:rPr lang="en-US" altLang="en-US" sz="2800"/>
              <a:t>“atomic mass” is the non-integer value given on the periodic table, representing the </a:t>
            </a:r>
            <a:r>
              <a:rPr lang="en-US" altLang="en-US" sz="2800" i="1"/>
              <a:t>average</a:t>
            </a:r>
            <a:r>
              <a:rPr lang="en-US" altLang="en-US" sz="2800"/>
              <a:t> mass of all the various isotopes in a natural sample of the pure material.</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en-US"/>
              <a:t>Questions</a:t>
            </a:r>
          </a:p>
        </p:txBody>
      </p:sp>
      <p:sp>
        <p:nvSpPr>
          <p:cNvPr id="86019" name="Rectangle 3"/>
          <p:cNvSpPr>
            <a:spLocks noGrp="1" noChangeArrowheads="1"/>
          </p:cNvSpPr>
          <p:nvPr>
            <p:ph type="body" idx="1"/>
          </p:nvPr>
        </p:nvSpPr>
        <p:spPr>
          <a:xfrm>
            <a:off x="685800" y="1600200"/>
            <a:ext cx="7772400" cy="4572000"/>
          </a:xfrm>
        </p:spPr>
        <p:txBody>
          <a:bodyPr/>
          <a:lstStyle/>
          <a:p>
            <a:pPr>
              <a:lnSpc>
                <a:spcPct val="80000"/>
              </a:lnSpc>
            </a:pPr>
            <a:r>
              <a:rPr lang="en-US" altLang="en-US" sz="2800"/>
              <a:t>Why is the atomic mass of carbon not a perfect integer, even though the mass of individual carbon atoms can be perfectly described by an integer?</a:t>
            </a:r>
          </a:p>
          <a:p>
            <a:pPr>
              <a:lnSpc>
                <a:spcPct val="80000"/>
              </a:lnSpc>
            </a:pPr>
            <a:r>
              <a:rPr lang="en-US" altLang="en-US" sz="2800"/>
              <a:t>Lead is the final decay product from a number of radioactive elements.  Would the atomic mass for lead collected from the waste at a nuclear disaster site be the same as the atomic mass of lead collected from other sources? How about the atomic number?  Defend your answer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a:t>magnetism</a:t>
            </a:r>
          </a:p>
        </p:txBody>
      </p:sp>
      <p:sp>
        <p:nvSpPr>
          <p:cNvPr id="88067" name="Rectangle 3"/>
          <p:cNvSpPr>
            <a:spLocks noGrp="1" noChangeArrowheads="1"/>
          </p:cNvSpPr>
          <p:nvPr>
            <p:ph type="body" idx="1"/>
          </p:nvPr>
        </p:nvSpPr>
        <p:spPr/>
        <p:txBody>
          <a:bodyPr/>
          <a:lstStyle/>
          <a:p>
            <a:pPr>
              <a:lnSpc>
                <a:spcPct val="90000"/>
              </a:lnSpc>
            </a:pPr>
            <a:r>
              <a:rPr lang="en-US" altLang="en-US" sz="2400"/>
              <a:t>Ferromagnetism (ordinary magnetism) occurs when electron spins align with an applied magnetic field, and remain aligned when the field is removed (to create a seemingly permanent magnet)</a:t>
            </a:r>
          </a:p>
          <a:p>
            <a:pPr>
              <a:lnSpc>
                <a:spcPct val="90000"/>
              </a:lnSpc>
            </a:pPr>
            <a:r>
              <a:rPr lang="en-US" altLang="en-US" sz="2400"/>
              <a:t>Paramagnetic materials (like aluminum) show a </a:t>
            </a:r>
            <a:r>
              <a:rPr lang="en-US" altLang="en-US" sz="2400" i="1"/>
              <a:t>much</a:t>
            </a:r>
            <a:r>
              <a:rPr lang="en-US" altLang="en-US" sz="2400"/>
              <a:t> weaker attraction to magnets, and do not maintain any magnetic properties when the applied magnetic field is removed.  Elements with unpaired electrons can be paramagnetic.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ltLang="en-US"/>
              <a:t>Diamagnetic materials</a:t>
            </a:r>
          </a:p>
        </p:txBody>
      </p:sp>
      <p:sp>
        <p:nvSpPr>
          <p:cNvPr id="89091" name="Rectangle 3"/>
          <p:cNvSpPr>
            <a:spLocks noGrp="1" noChangeArrowheads="1"/>
          </p:cNvSpPr>
          <p:nvPr>
            <p:ph type="body" idx="1"/>
          </p:nvPr>
        </p:nvSpPr>
        <p:spPr/>
        <p:txBody>
          <a:bodyPr/>
          <a:lstStyle/>
          <a:p>
            <a:r>
              <a:rPr lang="en-US" altLang="en-US" sz="2800"/>
              <a:t>Diamagnetic forces are weaker than either ferromagnetism, or paramagnetism.  All materials show some degree of diamagnetism.  Materials (like most organic materials) which are neither paramagnetic nor ferromagnetic, are actually repelled by magnets (but very weakly).</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a:t>Diamagnetism</a:t>
            </a:r>
          </a:p>
        </p:txBody>
      </p:sp>
      <p:sp>
        <p:nvSpPr>
          <p:cNvPr id="90115" name="Rectangle 3"/>
          <p:cNvSpPr>
            <a:spLocks noGrp="1" noChangeArrowheads="1"/>
          </p:cNvSpPr>
          <p:nvPr>
            <p:ph type="body" idx="1"/>
          </p:nvPr>
        </p:nvSpPr>
        <p:spPr>
          <a:xfrm>
            <a:off x="685800" y="1981200"/>
            <a:ext cx="7772400" cy="3962400"/>
          </a:xfrm>
        </p:spPr>
        <p:txBody>
          <a:bodyPr/>
          <a:lstStyle/>
          <a:p>
            <a:pPr>
              <a:lnSpc>
                <a:spcPct val="90000"/>
              </a:lnSpc>
            </a:pPr>
            <a:r>
              <a:rPr lang="en-US" altLang="en-US"/>
              <a:t>Diamagnetic properties can only be observed when the applied field is extremely strong.</a:t>
            </a:r>
          </a:p>
          <a:p>
            <a:pPr>
              <a:lnSpc>
                <a:spcPct val="90000"/>
              </a:lnSpc>
            </a:pPr>
            <a:endParaRPr lang="en-US" altLang="en-US"/>
          </a:p>
          <a:p>
            <a:pPr>
              <a:lnSpc>
                <a:spcPct val="90000"/>
              </a:lnSpc>
            </a:pPr>
            <a:r>
              <a:rPr lang="en-US" altLang="en-US">
                <a:hlinkClick r:id="rId2"/>
              </a:rPr>
              <a:t>http://www.hfml.ru.nl/pics/Movies/strawberry.mpg</a:t>
            </a:r>
            <a:endParaRPr lang="en-US" altLang="en-US"/>
          </a:p>
          <a:p>
            <a:pPr>
              <a:lnSpc>
                <a:spcPct val="90000"/>
              </a:lnSpc>
            </a:pPr>
            <a:r>
              <a:rPr lang="en-US" altLang="en-US">
                <a:hlinkClick r:id="rId3"/>
              </a:rPr>
              <a:t>http://www.hfml.ru.nl/pics/Movies/frog.mpg</a:t>
            </a:r>
            <a:endParaRPr lang="en-US" altLang="en-US"/>
          </a:p>
          <a:p>
            <a:pPr>
              <a:lnSpc>
                <a:spcPct val="90000"/>
              </a:lnSpc>
              <a:buFontTx/>
              <a:buNone/>
            </a:pPr>
            <a:endParaRPr lang="en-US"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t>Degenerate orbitals</a:t>
            </a:r>
          </a:p>
        </p:txBody>
      </p:sp>
      <p:sp>
        <p:nvSpPr>
          <p:cNvPr id="91139" name="Rectangle 3"/>
          <p:cNvSpPr>
            <a:spLocks noGrp="1" noChangeArrowheads="1"/>
          </p:cNvSpPr>
          <p:nvPr>
            <p:ph type="body" idx="1"/>
          </p:nvPr>
        </p:nvSpPr>
        <p:spPr/>
        <p:txBody>
          <a:bodyPr/>
          <a:lstStyle/>
          <a:p>
            <a:pPr>
              <a:lnSpc>
                <a:spcPct val="90000"/>
              </a:lnSpc>
            </a:pPr>
            <a:r>
              <a:rPr lang="en-US" altLang="en-US" sz="2800"/>
              <a:t>“degenerate” means orbitals which are exactly equal to one another in terms of their absolute energy</a:t>
            </a:r>
          </a:p>
          <a:p>
            <a:pPr>
              <a:lnSpc>
                <a:spcPct val="90000"/>
              </a:lnSpc>
            </a:pPr>
            <a:r>
              <a:rPr lang="en-US" altLang="en-US" sz="2800"/>
              <a:t>Which rule or principle applies to electrons filling degenerate orbitals, when writing electron spin diagrams?</a:t>
            </a:r>
          </a:p>
          <a:p>
            <a:pPr>
              <a:lnSpc>
                <a:spcPct val="90000"/>
              </a:lnSpc>
            </a:pPr>
            <a:r>
              <a:rPr lang="en-US" altLang="en-US" sz="2800"/>
              <a:t>The magnetic spin quantum states +1/2 and -1/2 are ordinarily degenerate.  What could you do to make these different spin states non-degenerate?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sz="3600"/>
              <a:t>Naming regions of the hydrogen spectrum</a:t>
            </a:r>
          </a:p>
        </p:txBody>
      </p:sp>
      <p:sp>
        <p:nvSpPr>
          <p:cNvPr id="92163" name="Rectangle 3"/>
          <p:cNvSpPr>
            <a:spLocks noGrp="1" noChangeArrowheads="1"/>
          </p:cNvSpPr>
          <p:nvPr>
            <p:ph type="body" idx="1"/>
          </p:nvPr>
        </p:nvSpPr>
        <p:spPr>
          <a:xfrm>
            <a:off x="685800" y="1981200"/>
            <a:ext cx="7848600" cy="2438400"/>
          </a:xfrm>
        </p:spPr>
        <p:txBody>
          <a:bodyPr/>
          <a:lstStyle/>
          <a:p>
            <a:r>
              <a:rPr lang="en-US" altLang="en-US"/>
              <a:t>Different regions of the hydrogen spectrum are named for the scientists who first discovered them.</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a:xfrm>
            <a:off x="685800" y="0"/>
            <a:ext cx="7772400" cy="1143000"/>
          </a:xfrm>
        </p:spPr>
        <p:txBody>
          <a:bodyPr/>
          <a:lstStyle/>
          <a:p>
            <a:r>
              <a:rPr lang="en-US" altLang="en-US"/>
              <a:t>Lyman, Balmer, and Paschen</a:t>
            </a:r>
          </a:p>
        </p:txBody>
      </p:sp>
      <p:pic>
        <p:nvPicPr>
          <p:cNvPr id="93189" name="Picture 5" descr="image" title="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028700"/>
            <a:ext cx="7620000" cy="571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image" title="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81200"/>
            <a:ext cx="8305800" cy="4564063"/>
          </a:xfrm>
          <a:prstGeom prst="rect">
            <a:avLst/>
          </a:prstGeom>
          <a:noFill/>
          <a:extLst>
            <a:ext uri="{909E8E84-426E-40DD-AFC4-6F175D3DCCD1}">
              <a14:hiddenFill xmlns:a14="http://schemas.microsoft.com/office/drawing/2010/main">
                <a:solidFill>
                  <a:srgbClr val="FFFFFF"/>
                </a:solidFill>
              </a14:hiddenFill>
            </a:ext>
          </a:extLst>
        </p:spPr>
      </p:pic>
      <p:sp>
        <p:nvSpPr>
          <p:cNvPr id="2052" name="Rectangle 4"/>
          <p:cNvSpPr>
            <a:spLocks noGrp="1" noChangeArrowheads="1"/>
          </p:cNvSpPr>
          <p:nvPr>
            <p:ph type="title" idx="4294967295"/>
          </p:nvPr>
        </p:nvSpPr>
        <p:spPr/>
        <p:txBody>
          <a:bodyPr/>
          <a:lstStyle/>
          <a:p>
            <a:r>
              <a:rPr lang="en-US" altLang="en-US" sz="3200"/>
              <a:t>The Electromagnetic Spectrum</a:t>
            </a:r>
            <a:br>
              <a:rPr lang="en-US" altLang="en-US" sz="3200"/>
            </a:br>
            <a:r>
              <a:rPr lang="en-US" altLang="en-US" sz="2000"/>
              <a:t>(See page 129 of text.)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a:t>Visible Spectrum</a:t>
            </a:r>
            <a:br>
              <a:rPr lang="en-US" altLang="en-US" sz="3200"/>
            </a:br>
            <a:r>
              <a:rPr lang="en-US" altLang="en-US" sz="3200"/>
              <a:t/>
            </a:r>
            <a:br>
              <a:rPr lang="en-US" altLang="en-US" sz="3200"/>
            </a:br>
            <a:r>
              <a:rPr lang="en-US" altLang="en-US" sz="3200"/>
              <a:t>(Roy G. Biv)</a:t>
            </a:r>
          </a:p>
        </p:txBody>
      </p:sp>
      <p:pic>
        <p:nvPicPr>
          <p:cNvPr id="11270" name="Picture 6" descr="image" title="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429000"/>
            <a:ext cx="7389813" cy="2278063"/>
          </a:xfrm>
          <a:prstGeom prst="rect">
            <a:avLst/>
          </a:prstGeom>
          <a:noFill/>
          <a:extLst>
            <a:ext uri="{909E8E84-426E-40DD-AFC4-6F175D3DCCD1}">
              <a14:hiddenFill xmlns:a14="http://schemas.microsoft.com/office/drawing/2010/main">
                <a:solidFill>
                  <a:srgbClr val="FFFFFF"/>
                </a:solidFill>
              </a14:hiddenFill>
            </a:ext>
          </a:extLst>
        </p:spPr>
      </p:pic>
      <p:sp>
        <p:nvSpPr>
          <p:cNvPr id="11271" name="Text Box 7"/>
          <p:cNvSpPr txBox="1">
            <a:spLocks noChangeArrowheads="1"/>
          </p:cNvSpPr>
          <p:nvPr/>
        </p:nvSpPr>
        <p:spPr bwMode="auto">
          <a:xfrm>
            <a:off x="304800" y="5943600"/>
            <a:ext cx="4308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Verdana" panose="020B0604030504040204" pitchFamily="34" charset="0"/>
              </a:rPr>
              <a:t>This is a “continuous” spectrum.</a:t>
            </a:r>
          </a:p>
        </p:txBody>
      </p:sp>
      <p:pic>
        <p:nvPicPr>
          <p:cNvPr id="11272" name="Picture 8" descr="image" title="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914400"/>
            <a:ext cx="2422525" cy="2251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wedge">
                                      <p:cBhvr>
                                        <p:cTn id="7" dur="2000"/>
                                        <p:tgtEl>
                                          <p:spTgt spid="11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11270"/>
                                        </p:tgtEl>
                                        <p:attrNameLst>
                                          <p:attrName>style.visibility</p:attrName>
                                        </p:attrNameLst>
                                      </p:cBhvr>
                                      <p:to>
                                        <p:strVal val="visible"/>
                                      </p:to>
                                    </p:set>
                                    <p:animEffect transition="in" filter="wedge">
                                      <p:cBhvr>
                                        <p:cTn id="12" dur="2000"/>
                                        <p:tgtEl>
                                          <p:spTgt spid="112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7" presetClass="entr" presetSubtype="0" fill="hold" grpId="0" nodeType="clickEffect">
                                  <p:stCondLst>
                                    <p:cond delay="0"/>
                                  </p:stCondLst>
                                  <p:childTnLst>
                                    <p:set>
                                      <p:cBhvr>
                                        <p:cTn id="16" dur="1" fill="hold">
                                          <p:stCondLst>
                                            <p:cond delay="0"/>
                                          </p:stCondLst>
                                        </p:cTn>
                                        <p:tgtEl>
                                          <p:spTgt spid="11271"/>
                                        </p:tgtEl>
                                        <p:attrNameLst>
                                          <p:attrName>style.visibility</p:attrName>
                                        </p:attrNameLst>
                                      </p:cBhvr>
                                      <p:to>
                                        <p:strVal val="visible"/>
                                      </p:to>
                                    </p:set>
                                    <p:animEffect transition="in" filter="fade">
                                      <p:cBhvr>
                                        <p:cTn id="17" dur="1000"/>
                                        <p:tgtEl>
                                          <p:spTgt spid="11271"/>
                                        </p:tgtEl>
                                      </p:cBhvr>
                                    </p:animEffect>
                                    <p:anim calcmode="lin" valueType="num">
                                      <p:cBhvr>
                                        <p:cTn id="18" dur="1000" fill="hold"/>
                                        <p:tgtEl>
                                          <p:spTgt spid="11271"/>
                                        </p:tgtEl>
                                        <p:attrNameLst>
                                          <p:attrName>ppt_x</p:attrName>
                                        </p:attrNameLst>
                                      </p:cBhvr>
                                      <p:tavLst>
                                        <p:tav tm="0">
                                          <p:val>
                                            <p:strVal val="#ppt_x"/>
                                          </p:val>
                                        </p:tav>
                                        <p:tav tm="100000">
                                          <p:val>
                                            <p:strVal val="#ppt_x"/>
                                          </p:val>
                                        </p:tav>
                                      </p:tavLst>
                                    </p:anim>
                                    <p:anim calcmode="lin" valueType="num">
                                      <p:cBhvr>
                                        <p:cTn id="19" dur="900" decel="100000" fill="hold"/>
                                        <p:tgtEl>
                                          <p:spTgt spid="1127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1271"/>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suc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609600"/>
            <a:ext cx="7772400" cy="838200"/>
          </a:xfrm>
        </p:spPr>
        <p:txBody>
          <a:bodyPr/>
          <a:lstStyle/>
          <a:p>
            <a:r>
              <a:rPr lang="en-US" altLang="en-US"/>
              <a:t>Class Activity - Waves</a:t>
            </a:r>
          </a:p>
        </p:txBody>
      </p:sp>
      <p:sp>
        <p:nvSpPr>
          <p:cNvPr id="60419" name="Rectangle 3"/>
          <p:cNvSpPr>
            <a:spLocks noGrp="1" noChangeArrowheads="1"/>
          </p:cNvSpPr>
          <p:nvPr>
            <p:ph type="body" idx="1"/>
          </p:nvPr>
        </p:nvSpPr>
        <p:spPr>
          <a:xfrm>
            <a:off x="685800" y="1524000"/>
            <a:ext cx="7772400" cy="4953000"/>
          </a:xfrm>
        </p:spPr>
        <p:txBody>
          <a:bodyPr/>
          <a:lstStyle/>
          <a:p>
            <a:r>
              <a:rPr lang="en-US" altLang="en-US" sz="2800"/>
              <a:t>Using the yarn provided, create on a sheet of paper a wave with…</a:t>
            </a:r>
          </a:p>
          <a:p>
            <a:pPr lvl="1"/>
            <a:r>
              <a:rPr lang="en-US" altLang="en-US" sz="2400"/>
              <a:t>low frequency and low amplitude.</a:t>
            </a:r>
          </a:p>
          <a:p>
            <a:pPr lvl="1"/>
            <a:r>
              <a:rPr lang="en-US" altLang="en-US" sz="2400"/>
              <a:t>high frequency and low amplitude.</a:t>
            </a:r>
          </a:p>
          <a:p>
            <a:pPr lvl="1"/>
            <a:r>
              <a:rPr lang="en-US" altLang="en-US" sz="2400"/>
              <a:t>high frequency and high amplitude.</a:t>
            </a:r>
          </a:p>
          <a:p>
            <a:pPr lvl="1"/>
            <a:r>
              <a:rPr lang="en-US" altLang="en-US" sz="2400"/>
              <a:t>low frequency and high amplitude.</a:t>
            </a:r>
          </a:p>
          <a:p>
            <a:r>
              <a:rPr lang="en-US" altLang="en-US" sz="2800"/>
              <a:t>Calculate the wavelength of yellow light emitted by a sodium vapor lamp if its frequency is 5.10 X 10</a:t>
            </a:r>
            <a:r>
              <a:rPr lang="en-US" altLang="en-US" sz="2800" baseline="30000"/>
              <a:t>14</a:t>
            </a:r>
            <a:r>
              <a:rPr lang="en-US" altLang="en-US" sz="2800"/>
              <a:t> Hz (or s</a:t>
            </a:r>
            <a:r>
              <a:rPr lang="en-US" altLang="en-US" sz="2800" baseline="30000"/>
              <a:t>-1</a:t>
            </a:r>
            <a:r>
              <a:rPr lang="en-US" altLang="en-US" sz="2800"/>
              <a:t>).</a:t>
            </a:r>
          </a:p>
          <a:p>
            <a:pPr lvl="1"/>
            <a:r>
              <a:rPr lang="en-US" altLang="en-US" sz="2400"/>
              <a:t>Ans:  5.8 X 10</a:t>
            </a:r>
            <a:r>
              <a:rPr lang="en-US" altLang="en-US" sz="2400" baseline="30000"/>
              <a:t>-5</a:t>
            </a:r>
            <a:r>
              <a:rPr lang="en-US" altLang="en-US" sz="2400"/>
              <a:t> cm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Effect transition="in" filter="randombar(horizontal)">
                                      <p:cBhvr>
                                        <p:cTn id="7" dur="500"/>
                                        <p:tgtEl>
                                          <p:spTgt spid="604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60419">
                                            <p:txEl>
                                              <p:pRg st="2" end="2"/>
                                            </p:txEl>
                                          </p:spTgt>
                                        </p:tgtEl>
                                        <p:attrNameLst>
                                          <p:attrName>style.visibility</p:attrName>
                                        </p:attrNameLst>
                                      </p:cBhvr>
                                      <p:to>
                                        <p:strVal val="visible"/>
                                      </p:to>
                                    </p:set>
                                    <p:animEffect transition="in" filter="box(in)">
                                      <p:cBhvr>
                                        <p:cTn id="12" dur="500"/>
                                        <p:tgtEl>
                                          <p:spTgt spid="604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60419">
                                            <p:txEl>
                                              <p:pRg st="3" end="3"/>
                                            </p:txEl>
                                          </p:spTgt>
                                        </p:tgtEl>
                                        <p:attrNameLst>
                                          <p:attrName>style.visibility</p:attrName>
                                        </p:attrNameLst>
                                      </p:cBhvr>
                                      <p:to>
                                        <p:strVal val="visible"/>
                                      </p:to>
                                    </p:set>
                                    <p:animEffect transition="in" filter="randombar(horizontal)">
                                      <p:cBhvr>
                                        <p:cTn id="17" dur="500"/>
                                        <p:tgtEl>
                                          <p:spTgt spid="6041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60419">
                                            <p:txEl>
                                              <p:pRg st="4" end="4"/>
                                            </p:txEl>
                                          </p:spTgt>
                                        </p:tgtEl>
                                        <p:attrNameLst>
                                          <p:attrName>style.visibility</p:attrName>
                                        </p:attrNameLst>
                                      </p:cBhvr>
                                      <p:to>
                                        <p:strVal val="visible"/>
                                      </p:to>
                                    </p:set>
                                    <p:animEffect transition="in" filter="box(in)">
                                      <p:cBhvr>
                                        <p:cTn id="22" dur="500"/>
                                        <p:tgtEl>
                                          <p:spTgt spid="6041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5" presetClass="entr" presetSubtype="0" fill="hold" nodeType="clickEffect">
                                  <p:stCondLst>
                                    <p:cond delay="0"/>
                                  </p:stCondLst>
                                  <p:childTnLst>
                                    <p:set>
                                      <p:cBhvr>
                                        <p:cTn id="26" dur="1" fill="hold">
                                          <p:stCondLst>
                                            <p:cond delay="0"/>
                                          </p:stCondLst>
                                        </p:cTn>
                                        <p:tgtEl>
                                          <p:spTgt spid="60419">
                                            <p:txEl>
                                              <p:pRg st="5" end="5"/>
                                            </p:txEl>
                                          </p:spTgt>
                                        </p:tgtEl>
                                        <p:attrNameLst>
                                          <p:attrName>style.visibility</p:attrName>
                                        </p:attrNameLst>
                                      </p:cBhvr>
                                      <p:to>
                                        <p:strVal val="visible"/>
                                      </p:to>
                                    </p:set>
                                    <p:anim calcmode="lin" valueType="num">
                                      <p:cBhvr>
                                        <p:cTn id="27" dur="500" decel="50000" fill="hold">
                                          <p:stCondLst>
                                            <p:cond delay="0"/>
                                          </p:stCondLst>
                                        </p:cTn>
                                        <p:tgtEl>
                                          <p:spTgt spid="60419">
                                            <p:txEl>
                                              <p:pRg st="5" end="5"/>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60419">
                                            <p:txEl>
                                              <p:pRg st="5" end="5"/>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60419">
                                            <p:txEl>
                                              <p:pRg st="5" end="5"/>
                                            </p:txEl>
                                          </p:spTgt>
                                        </p:tgtEl>
                                        <p:attrNameLst>
                                          <p:attrName>ppt_w</p:attrName>
                                        </p:attrNameLst>
                                      </p:cBhvr>
                                      <p:tavLst>
                                        <p:tav tm="0">
                                          <p:val>
                                            <p:strVal val="#ppt_w*.05"/>
                                          </p:val>
                                        </p:tav>
                                        <p:tav tm="100000">
                                          <p:val>
                                            <p:strVal val="#ppt_w"/>
                                          </p:val>
                                        </p:tav>
                                      </p:tavLst>
                                    </p:anim>
                                    <p:anim calcmode="lin" valueType="num">
                                      <p:cBhvr>
                                        <p:cTn id="30" dur="1000" fill="hold"/>
                                        <p:tgtEl>
                                          <p:spTgt spid="60419">
                                            <p:txEl>
                                              <p:pRg st="5" end="5"/>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60419">
                                            <p:txEl>
                                              <p:pRg st="5" end="5"/>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60419">
                                            <p:txEl>
                                              <p:pRg st="5" end="5"/>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60419">
                                            <p:txEl>
                                              <p:pRg st="5" end="5"/>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60419">
                                            <p:txEl>
                                              <p:pRg st="5" end="5"/>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nodeType="clickEffect">
                                  <p:stCondLst>
                                    <p:cond delay="0"/>
                                  </p:stCondLst>
                                  <p:childTnLst>
                                    <p:set>
                                      <p:cBhvr>
                                        <p:cTn id="38" dur="1" fill="hold">
                                          <p:stCondLst>
                                            <p:cond delay="0"/>
                                          </p:stCondLst>
                                        </p:cTn>
                                        <p:tgtEl>
                                          <p:spTgt spid="60419">
                                            <p:txEl>
                                              <p:pRg st="6" end="6"/>
                                            </p:txEl>
                                          </p:spTgt>
                                        </p:tgtEl>
                                        <p:attrNameLst>
                                          <p:attrName>style.visibility</p:attrName>
                                        </p:attrNameLst>
                                      </p:cBhvr>
                                      <p:to>
                                        <p:strVal val="visible"/>
                                      </p:to>
                                    </p:set>
                                    <p:anim calcmode="lin" valueType="num">
                                      <p:cBhvr>
                                        <p:cTn id="39" dur="1000" fill="hold"/>
                                        <p:tgtEl>
                                          <p:spTgt spid="60419">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60419">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60419">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60419">
                                            <p:txEl>
                                              <p:pRg st="6" end="6"/>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37"/>
                                            </p:cond>
                                          </p:stCondLst>
                                          <p:endCondLst>
                                            <p:cond evt="onStopAudio" delay="0">
                                              <p:tgtEl>
                                                <p:sldTgt/>
                                              </p:tgtEl>
                                            </p:cond>
                                          </p:endCondLst>
                                        </p:cTn>
                                        <p:tgtEl>
                                          <p:sndTgt r:embed="rId2"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endParaRPr lang="en-US" altLang="en-US"/>
          </a:p>
        </p:txBody>
      </p:sp>
      <p:sp>
        <p:nvSpPr>
          <p:cNvPr id="62467" name="Rectangle 3"/>
          <p:cNvSpPr>
            <a:spLocks noGrp="1" noChangeArrowheads="1"/>
          </p:cNvSpPr>
          <p:nvPr>
            <p:ph type="body" idx="1"/>
          </p:nvPr>
        </p:nvSpPr>
        <p:spPr/>
        <p:txBody>
          <a:bodyPr/>
          <a:lstStyle/>
          <a:p>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adar">
  <a:themeElements>
    <a:clrScheme name="Radar 1">
      <a:dk1>
        <a:srgbClr val="000000"/>
      </a:dk1>
      <a:lt1>
        <a:srgbClr val="EAEAEA"/>
      </a:lt1>
      <a:dk2>
        <a:srgbClr val="000066"/>
      </a:dk2>
      <a:lt2>
        <a:srgbClr val="FFFFFF"/>
      </a:lt2>
      <a:accent1>
        <a:srgbClr val="003399"/>
      </a:accent1>
      <a:accent2>
        <a:srgbClr val="99CCFF"/>
      </a:accent2>
      <a:accent3>
        <a:srgbClr val="AAAAB8"/>
      </a:accent3>
      <a:accent4>
        <a:srgbClr val="C8C8C8"/>
      </a:accent4>
      <a:accent5>
        <a:srgbClr val="AAADCA"/>
      </a:accent5>
      <a:accent6>
        <a:srgbClr val="8AB9E7"/>
      </a:accent6>
      <a:hlink>
        <a:srgbClr val="CC9900"/>
      </a:hlink>
      <a:folHlink>
        <a:srgbClr val="996600"/>
      </a:folHlink>
    </a:clrScheme>
    <a:fontScheme name="Rada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Radar 1">
        <a:dk1>
          <a:srgbClr val="000000"/>
        </a:dk1>
        <a:lt1>
          <a:srgbClr val="EAEAEA"/>
        </a:lt1>
        <a:dk2>
          <a:srgbClr val="000066"/>
        </a:dk2>
        <a:lt2>
          <a:srgbClr val="FFFFFF"/>
        </a:lt2>
        <a:accent1>
          <a:srgbClr val="003399"/>
        </a:accent1>
        <a:accent2>
          <a:srgbClr val="99CCFF"/>
        </a:accent2>
        <a:accent3>
          <a:srgbClr val="AAAAB8"/>
        </a:accent3>
        <a:accent4>
          <a:srgbClr val="C8C8C8"/>
        </a:accent4>
        <a:accent5>
          <a:srgbClr val="AAADCA"/>
        </a:accent5>
        <a:accent6>
          <a:srgbClr val="8AB9E7"/>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Radar 2">
        <a:dk1>
          <a:srgbClr val="666699"/>
        </a:dk1>
        <a:lt1>
          <a:srgbClr val="CCCCFF"/>
        </a:lt1>
        <a:dk2>
          <a:srgbClr val="000040"/>
        </a:dk2>
        <a:lt2>
          <a:srgbClr val="A4A4C2"/>
        </a:lt2>
        <a:accent1>
          <a:srgbClr val="003399"/>
        </a:accent1>
        <a:accent2>
          <a:srgbClr val="0099FF"/>
        </a:accent2>
        <a:accent3>
          <a:srgbClr val="E2E2FF"/>
        </a:accent3>
        <a:accent4>
          <a:srgbClr val="565682"/>
        </a:accent4>
        <a:accent5>
          <a:srgbClr val="AAADCA"/>
        </a:accent5>
        <a:accent6>
          <a:srgbClr val="008AE7"/>
        </a:accent6>
        <a:hlink>
          <a:srgbClr val="B68600"/>
        </a:hlink>
        <a:folHlink>
          <a:srgbClr val="8A5C00"/>
        </a:folHlink>
      </a:clrScheme>
      <a:clrMap bg1="lt1" tx1="dk1" bg2="lt2" tx2="dk2" accent1="accent1" accent2="accent2" accent3="accent3" accent4="accent4" accent5="accent5" accent6="accent6" hlink="hlink" folHlink="folHlink"/>
    </a:extraClrScheme>
    <a:extraClrScheme>
      <a:clrScheme name="Radar 3">
        <a:dk1>
          <a:srgbClr val="000000"/>
        </a:dk1>
        <a:lt1>
          <a:srgbClr val="EAEAEA"/>
        </a:lt1>
        <a:dk2>
          <a:srgbClr val="000000"/>
        </a:dk2>
        <a:lt2>
          <a:srgbClr val="B2B2B2"/>
        </a:lt2>
        <a:accent1>
          <a:srgbClr val="777777"/>
        </a:accent1>
        <a:accent2>
          <a:srgbClr val="B2B2B2"/>
        </a:accent2>
        <a:accent3>
          <a:srgbClr val="F3F3F3"/>
        </a:accent3>
        <a:accent4>
          <a:srgbClr val="000000"/>
        </a:accent4>
        <a:accent5>
          <a:srgbClr val="BDBDBD"/>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Radar 4">
        <a:dk1>
          <a:srgbClr val="333333"/>
        </a:dk1>
        <a:lt1>
          <a:srgbClr val="FFFF66"/>
        </a:lt1>
        <a:dk2>
          <a:srgbClr val="000000"/>
        </a:dk2>
        <a:lt2>
          <a:srgbClr val="CC3300"/>
        </a:lt2>
        <a:accent1>
          <a:srgbClr val="5F5F5F"/>
        </a:accent1>
        <a:accent2>
          <a:srgbClr val="3399FF"/>
        </a:accent2>
        <a:accent3>
          <a:srgbClr val="AAAAAA"/>
        </a:accent3>
        <a:accent4>
          <a:srgbClr val="DADA56"/>
        </a:accent4>
        <a:accent5>
          <a:srgbClr val="B6B6B6"/>
        </a:accent5>
        <a:accent6>
          <a:srgbClr val="2D8AE7"/>
        </a:accent6>
        <a:hlink>
          <a:srgbClr val="008000"/>
        </a:hlink>
        <a:folHlink>
          <a:srgbClr val="CCECFF"/>
        </a:folHlink>
      </a:clrScheme>
      <a:clrMap bg1="dk2" tx1="lt1" bg2="dk1" tx2="lt2" accent1="accent1" accent2="accent2" accent3="accent3" accent4="accent4" accent5="accent5" accent6="accent6" hlink="hlink" folHlink="folHlink"/>
    </a:extraClrScheme>
    <a:extraClrScheme>
      <a:clrScheme name="Radar 5">
        <a:dk1>
          <a:srgbClr val="003300"/>
        </a:dk1>
        <a:lt1>
          <a:srgbClr val="FFFFCC"/>
        </a:lt1>
        <a:dk2>
          <a:srgbClr val="006600"/>
        </a:dk2>
        <a:lt2>
          <a:srgbClr val="FFFF00"/>
        </a:lt2>
        <a:accent1>
          <a:srgbClr val="008000"/>
        </a:accent1>
        <a:accent2>
          <a:srgbClr val="3399FF"/>
        </a:accent2>
        <a:accent3>
          <a:srgbClr val="AAB8AA"/>
        </a:accent3>
        <a:accent4>
          <a:srgbClr val="DADAAE"/>
        </a:accent4>
        <a:accent5>
          <a:srgbClr val="AAC0AA"/>
        </a:accent5>
        <a:accent6>
          <a:srgbClr val="2D8AE7"/>
        </a:accent6>
        <a:hlink>
          <a:srgbClr val="6666FF"/>
        </a:hlink>
        <a:folHlink>
          <a:srgbClr val="CCEC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Designs\Radar.pot</Template>
  <TotalTime>2396</TotalTime>
  <Words>3601</Words>
  <Application>Microsoft Office PowerPoint</Application>
  <PresentationFormat>On-screen Show (4:3)</PresentationFormat>
  <Paragraphs>372</Paragraphs>
  <Slides>59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Bazooka</vt:lpstr>
      <vt:lpstr>Times New Roman</vt:lpstr>
      <vt:lpstr>Verdana</vt:lpstr>
      <vt:lpstr>Wingdings</vt:lpstr>
      <vt:lpstr>Radar</vt:lpstr>
      <vt:lpstr>PowerPoint Presentation</vt:lpstr>
      <vt:lpstr>Chapter 4 “Electron Configurations”</vt:lpstr>
      <vt:lpstr>OBJECTIVES</vt:lpstr>
      <vt:lpstr>4-1  “Radiant Energy”  Recall that electromagnetic waves consist of…</vt:lpstr>
      <vt:lpstr>Properties of Electromagnetic Waves</vt:lpstr>
      <vt:lpstr>The Electromagnetic Spectrum (See page 129 of text.)</vt:lpstr>
      <vt:lpstr>Visible Spectrum  (Roy G. Biv)</vt:lpstr>
      <vt:lpstr>Class Activity - Waves</vt:lpstr>
      <vt:lpstr>PowerPoint Presentation</vt:lpstr>
      <vt:lpstr>OBJECTIVES</vt:lpstr>
      <vt:lpstr>4-2  Quantum Theory</vt:lpstr>
      <vt:lpstr>4-2  Quantum Theory (cont’d)</vt:lpstr>
      <vt:lpstr>4-2  Quantum Theory (cont’d)</vt:lpstr>
      <vt:lpstr>Light &amp; Electrons Compared</vt:lpstr>
      <vt:lpstr>4-3  Another Look at the Atom</vt:lpstr>
      <vt:lpstr>Examples of “Line” Spectra</vt:lpstr>
      <vt:lpstr>The Hydrogen Atom</vt:lpstr>
      <vt:lpstr>Bohr’s Proposal</vt:lpstr>
      <vt:lpstr>The Bohr Model </vt:lpstr>
      <vt:lpstr>         The Bohr Model (cont’d) </vt:lpstr>
      <vt:lpstr>Electron Locations &amp; Quantum Numbers (n)</vt:lpstr>
      <vt:lpstr>Quantum Leaps </vt:lpstr>
      <vt:lpstr>Refining the Bohr Model of the Atom</vt:lpstr>
      <vt:lpstr>Matter Waves</vt:lpstr>
      <vt:lpstr>Pulling it Together</vt:lpstr>
      <vt:lpstr>One more idea helps…</vt:lpstr>
      <vt:lpstr>PowerPoint Presentation</vt:lpstr>
      <vt:lpstr>OBJECTIVES</vt:lpstr>
      <vt:lpstr>4-4 A New Approach to the Atom</vt:lpstr>
      <vt:lpstr>Bohr Model vs. Quantum Mechanical (Q-M) Model</vt:lpstr>
      <vt:lpstr>Probability &amp; Orbitals</vt:lpstr>
      <vt:lpstr>Orbital Shapes</vt:lpstr>
      <vt:lpstr>s Orbitals:</vt:lpstr>
      <vt:lpstr>Shapes of d Orbitals:</vt:lpstr>
      <vt:lpstr>Orbitals and Energy (See Fig. 4-24)</vt:lpstr>
      <vt:lpstr>Summary of Energy Levels, Sublevels &amp; Orbitals</vt:lpstr>
      <vt:lpstr>Energy Diagram  (See p 143)</vt:lpstr>
      <vt:lpstr>Important Facts About Orbitals</vt:lpstr>
      <vt:lpstr>Another Property of Electrons:  Spin</vt:lpstr>
      <vt:lpstr>Summary (so far!)</vt:lpstr>
      <vt:lpstr>Does It Work?</vt:lpstr>
      <vt:lpstr>PowerPoint Presentation</vt:lpstr>
      <vt:lpstr>4-5  Electron Configurations</vt:lpstr>
      <vt:lpstr>The Rules for Electron Configurations</vt:lpstr>
      <vt:lpstr>Exceptions to the Aufbau Principle</vt:lpstr>
      <vt:lpstr>Orbital Filling Order</vt:lpstr>
      <vt:lpstr>Did we meet the Chapter 4 OBJECTIVES?</vt:lpstr>
      <vt:lpstr>PowerPoint Presentation</vt:lpstr>
      <vt:lpstr>Additional material for AP</vt:lpstr>
      <vt:lpstr>“iso” means “the same”</vt:lpstr>
      <vt:lpstr>Question</vt:lpstr>
      <vt:lpstr>Mass number, vs atomic mass</vt:lpstr>
      <vt:lpstr>Questions</vt:lpstr>
      <vt:lpstr>magnetism</vt:lpstr>
      <vt:lpstr>Diamagnetic materials</vt:lpstr>
      <vt:lpstr>Diamagnetism</vt:lpstr>
      <vt:lpstr>Degenerate orbitals</vt:lpstr>
      <vt:lpstr>Naming regions of the hydrogen spectrum</vt:lpstr>
      <vt:lpstr>Lyman, Balmer, and Paschen</vt:lpstr>
    </vt:vector>
  </TitlesOfParts>
  <Company>Hamilton West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electromagnetic Spectrum</dc:title>
  <dc:creator>Matthew Davis</dc:creator>
  <cp:lastModifiedBy>Swerdlow, Greg</cp:lastModifiedBy>
  <cp:revision>63</cp:revision>
  <dcterms:created xsi:type="dcterms:W3CDTF">2001-10-29T03:47:55Z</dcterms:created>
  <dcterms:modified xsi:type="dcterms:W3CDTF">2023-06-05T16:08:53Z</dcterms:modified>
</cp:coreProperties>
</file>