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handoutMasterIdLst>
    <p:handoutMasterId r:id="rId73"/>
  </p:handoutMasterIdLst>
  <p:sldIdLst>
    <p:sldId id="257" r:id="rId2"/>
    <p:sldId id="302" r:id="rId3"/>
    <p:sldId id="303" r:id="rId4"/>
    <p:sldId id="330" r:id="rId5"/>
    <p:sldId id="331" r:id="rId6"/>
    <p:sldId id="332" r:id="rId7"/>
    <p:sldId id="333" r:id="rId8"/>
    <p:sldId id="334" r:id="rId9"/>
    <p:sldId id="335" r:id="rId10"/>
    <p:sldId id="336" r:id="rId11"/>
    <p:sldId id="337" r:id="rId12"/>
    <p:sldId id="338" r:id="rId13"/>
    <p:sldId id="304" r:id="rId14"/>
    <p:sldId id="305" r:id="rId15"/>
    <p:sldId id="306" r:id="rId16"/>
    <p:sldId id="307" r:id="rId17"/>
    <p:sldId id="308" r:id="rId18"/>
    <p:sldId id="309" r:id="rId19"/>
    <p:sldId id="310" r:id="rId20"/>
    <p:sldId id="311" r:id="rId21"/>
    <p:sldId id="312" r:id="rId22"/>
    <p:sldId id="313" r:id="rId23"/>
    <p:sldId id="259" r:id="rId24"/>
    <p:sldId id="260" r:id="rId25"/>
    <p:sldId id="261" r:id="rId26"/>
    <p:sldId id="262" r:id="rId27"/>
    <p:sldId id="263" r:id="rId28"/>
    <p:sldId id="264" r:id="rId29"/>
    <p:sldId id="265" r:id="rId30"/>
    <p:sldId id="266" r:id="rId31"/>
    <p:sldId id="267" r:id="rId32"/>
    <p:sldId id="268" r:id="rId33"/>
    <p:sldId id="287" r:id="rId34"/>
    <p:sldId id="288" r:id="rId35"/>
    <p:sldId id="289" r:id="rId36"/>
    <p:sldId id="290" r:id="rId37"/>
    <p:sldId id="269" r:id="rId38"/>
    <p:sldId id="270" r:id="rId39"/>
    <p:sldId id="271" r:id="rId40"/>
    <p:sldId id="272" r:id="rId41"/>
    <p:sldId id="273" r:id="rId42"/>
    <p:sldId id="274" r:id="rId43"/>
    <p:sldId id="275" r:id="rId44"/>
    <p:sldId id="276" r:id="rId45"/>
    <p:sldId id="277" r:id="rId46"/>
    <p:sldId id="278" r:id="rId47"/>
    <p:sldId id="279" r:id="rId48"/>
    <p:sldId id="314" r:id="rId49"/>
    <p:sldId id="282" r:id="rId50"/>
    <p:sldId id="283" r:id="rId51"/>
    <p:sldId id="284" r:id="rId52"/>
    <p:sldId id="316" r:id="rId53"/>
    <p:sldId id="317" r:id="rId54"/>
    <p:sldId id="318" r:id="rId55"/>
    <p:sldId id="319" r:id="rId56"/>
    <p:sldId id="320" r:id="rId57"/>
    <p:sldId id="321" r:id="rId58"/>
    <p:sldId id="322" r:id="rId59"/>
    <p:sldId id="323" r:id="rId60"/>
    <p:sldId id="324" r:id="rId61"/>
    <p:sldId id="325" r:id="rId62"/>
    <p:sldId id="326" r:id="rId63"/>
    <p:sldId id="327" r:id="rId64"/>
    <p:sldId id="328" r:id="rId65"/>
    <p:sldId id="329" r:id="rId66"/>
    <p:sldId id="285" r:id="rId67"/>
    <p:sldId id="340" r:id="rId68"/>
    <p:sldId id="286" r:id="rId69"/>
    <p:sldId id="341" r:id="rId70"/>
    <p:sldId id="300" r:id="rId7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006600"/>
    <a:srgbClr val="FFFF99"/>
    <a:srgbClr val="FFFF57"/>
    <a:srgbClr val="002B8A"/>
    <a:srgbClr val="FFFF00"/>
    <a:srgbClr val="FFCC00"/>
    <a:srgbClr val="CC99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92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04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6758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6758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6758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167F637-94D5-4597-8923-7C62E085E8F0}"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2340B0A-DE71-41B2-8096-B41A0F37DA2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E45633-8E5D-453F-9EC9-08E438688273}" type="slidenum">
              <a:rPr lang="en-US" altLang="en-US"/>
              <a:pPr/>
              <a:t>38</a:t>
            </a:fld>
            <a:endParaRPr lang="en-US" alt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92BB17-F1CA-4D52-B91E-A5A8C37A5568}" type="slidenum">
              <a:rPr lang="en-US" altLang="en-US"/>
              <a:pPr/>
              <a:t>47</a:t>
            </a:fld>
            <a:endParaRPr lang="en-US" alt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975CDF-5964-4D4E-A7D6-AA3F019EA421}" type="slidenum">
              <a:rPr lang="en-US" altLang="en-US"/>
              <a:pPr/>
              <a:t>49</a:t>
            </a:fld>
            <a:endParaRPr lang="en-US" alt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FFBAD1-A165-47B9-AE6D-87ED1D310953}" type="slidenum">
              <a:rPr lang="en-US" altLang="en-US"/>
              <a:pPr/>
              <a:t>50</a:t>
            </a:fld>
            <a:endParaRPr lang="en-US" alt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7FAD10-A470-4760-AD54-15DE2D50A342}" type="slidenum">
              <a:rPr lang="en-US" altLang="en-US"/>
              <a:pPr/>
              <a:t>51</a:t>
            </a:fld>
            <a:endParaRPr lang="en-US" alt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031B88-6271-47D1-B307-D78FA9ECF3DA}" type="slidenum">
              <a:rPr lang="en-US" altLang="en-US"/>
              <a:pPr/>
              <a:t>66</a:t>
            </a:fld>
            <a:endParaRPr lang="en-US" alt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442CA3-14A0-44AC-98EB-34FEA26BDCF1}" type="slidenum">
              <a:rPr lang="en-US" altLang="en-US"/>
              <a:pPr/>
              <a:t>67</a:t>
            </a:fld>
            <a:endParaRPr lang="en-US" altLang="en-US"/>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271565-F442-47C6-A890-CD94AE4B7A50}" type="slidenum">
              <a:rPr lang="en-US" altLang="en-US"/>
              <a:pPr/>
              <a:t>68</a:t>
            </a:fld>
            <a:endParaRPr lang="en-US" alt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25A818-3B7F-4E43-AD61-57445A9C04C5}" type="slidenum">
              <a:rPr lang="en-US" altLang="en-US"/>
              <a:pPr/>
              <a:t>39</a:t>
            </a:fld>
            <a:endParaRPr lang="en-US" alt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04789B-7488-4C51-8CD9-449BFD2D2085}" type="slidenum">
              <a:rPr lang="en-US" altLang="en-US"/>
              <a:pPr/>
              <a:t>40</a:t>
            </a:fld>
            <a:endParaRPr lang="en-US" alt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434BF-C2DE-48C6-BF69-65BDA130204B}" type="slidenum">
              <a:rPr lang="en-US" altLang="en-US"/>
              <a:pPr/>
              <a:t>41</a:t>
            </a:fld>
            <a:endParaRPr lang="en-US" alt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D446A3-5C39-4323-95CD-C2BAB61E7CE8}" type="slidenum">
              <a:rPr lang="en-US" altLang="en-US"/>
              <a:pPr/>
              <a:t>42</a:t>
            </a:fld>
            <a:endParaRPr lang="en-US" alt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E0B674-305C-4AD6-864A-B13B3FD34AA0}" type="slidenum">
              <a:rPr lang="en-US" altLang="en-US"/>
              <a:pPr/>
              <a:t>43</a:t>
            </a:fld>
            <a:endParaRPr lang="en-US" alt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AAD732-6FE8-488B-814A-9E17B4C51C08}" type="slidenum">
              <a:rPr lang="en-US" altLang="en-US"/>
              <a:pPr/>
              <a:t>44</a:t>
            </a:fld>
            <a:endParaRPr lang="en-US" alt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A252E5-582E-4666-88C3-15D4AB253BCD}" type="slidenum">
              <a:rPr lang="en-US" altLang="en-US"/>
              <a:pPr/>
              <a:t>45</a:t>
            </a:fld>
            <a:endParaRPr lang="en-US" alt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50EC97-2BFD-440B-A056-6BC920268667}" type="slidenum">
              <a:rPr lang="en-US" altLang="en-US"/>
              <a:pPr/>
              <a:t>46</a:t>
            </a:fld>
            <a:endParaRPr lang="en-US" alt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3502B04-9ACC-4607-8666-932CB4DCDF06}" type="slidenum">
              <a:rPr lang="en-US" altLang="en-US"/>
              <a:pPr/>
              <a:t>‹#›</a:t>
            </a:fld>
            <a:endParaRPr lang="en-US" altLang="en-US"/>
          </a:p>
        </p:txBody>
      </p:sp>
    </p:spTree>
    <p:extLst>
      <p:ext uri="{BB962C8B-B14F-4D97-AF65-F5344CB8AC3E}">
        <p14:creationId xmlns:p14="http://schemas.microsoft.com/office/powerpoint/2010/main" val="103797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1607862-7E9A-40D2-BB68-FAACF6994F25}" type="slidenum">
              <a:rPr lang="en-US" altLang="en-US"/>
              <a:pPr/>
              <a:t>‹#›</a:t>
            </a:fld>
            <a:endParaRPr lang="en-US" altLang="en-US"/>
          </a:p>
        </p:txBody>
      </p:sp>
    </p:spTree>
    <p:extLst>
      <p:ext uri="{BB962C8B-B14F-4D97-AF65-F5344CB8AC3E}">
        <p14:creationId xmlns:p14="http://schemas.microsoft.com/office/powerpoint/2010/main" val="2596315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1002FD8-8732-4466-A15D-AD5529752701}" type="slidenum">
              <a:rPr lang="en-US" altLang="en-US"/>
              <a:pPr/>
              <a:t>‹#›</a:t>
            </a:fld>
            <a:endParaRPr lang="en-US" altLang="en-US"/>
          </a:p>
        </p:txBody>
      </p:sp>
    </p:spTree>
    <p:extLst>
      <p:ext uri="{BB962C8B-B14F-4D97-AF65-F5344CB8AC3E}">
        <p14:creationId xmlns:p14="http://schemas.microsoft.com/office/powerpoint/2010/main" val="3507644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7A659DC-FD82-4A8D-AB6A-62469C92B906}" type="slidenum">
              <a:rPr lang="en-US" altLang="en-US"/>
              <a:pPr/>
              <a:t>‹#›</a:t>
            </a:fld>
            <a:endParaRPr lang="en-US" altLang="en-US"/>
          </a:p>
        </p:txBody>
      </p:sp>
    </p:spTree>
    <p:extLst>
      <p:ext uri="{BB962C8B-B14F-4D97-AF65-F5344CB8AC3E}">
        <p14:creationId xmlns:p14="http://schemas.microsoft.com/office/powerpoint/2010/main" val="4209789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9E86908-43DD-43CD-B00A-B05FB0749246}" type="slidenum">
              <a:rPr lang="en-US" altLang="en-US"/>
              <a:pPr/>
              <a:t>‹#›</a:t>
            </a:fld>
            <a:endParaRPr lang="en-US" altLang="en-US"/>
          </a:p>
        </p:txBody>
      </p:sp>
    </p:spTree>
    <p:extLst>
      <p:ext uri="{BB962C8B-B14F-4D97-AF65-F5344CB8AC3E}">
        <p14:creationId xmlns:p14="http://schemas.microsoft.com/office/powerpoint/2010/main" val="2353859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12B12C9-0FAC-496C-9660-E7743AAED874}" type="slidenum">
              <a:rPr lang="en-US" altLang="en-US"/>
              <a:pPr/>
              <a:t>‹#›</a:t>
            </a:fld>
            <a:endParaRPr lang="en-US" altLang="en-US"/>
          </a:p>
        </p:txBody>
      </p:sp>
    </p:spTree>
    <p:extLst>
      <p:ext uri="{BB962C8B-B14F-4D97-AF65-F5344CB8AC3E}">
        <p14:creationId xmlns:p14="http://schemas.microsoft.com/office/powerpoint/2010/main" val="2922488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B9C893BF-EF08-4595-805C-5255E58CB7B5}" type="slidenum">
              <a:rPr lang="en-US" altLang="en-US"/>
              <a:pPr/>
              <a:t>‹#›</a:t>
            </a:fld>
            <a:endParaRPr lang="en-US" altLang="en-US"/>
          </a:p>
        </p:txBody>
      </p:sp>
    </p:spTree>
    <p:extLst>
      <p:ext uri="{BB962C8B-B14F-4D97-AF65-F5344CB8AC3E}">
        <p14:creationId xmlns:p14="http://schemas.microsoft.com/office/powerpoint/2010/main" val="2443432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70F688EA-D808-40B8-A6CE-F037D67AD4BA}" type="slidenum">
              <a:rPr lang="en-US" altLang="en-US"/>
              <a:pPr/>
              <a:t>‹#›</a:t>
            </a:fld>
            <a:endParaRPr lang="en-US" altLang="en-US"/>
          </a:p>
        </p:txBody>
      </p:sp>
    </p:spTree>
    <p:extLst>
      <p:ext uri="{BB962C8B-B14F-4D97-AF65-F5344CB8AC3E}">
        <p14:creationId xmlns:p14="http://schemas.microsoft.com/office/powerpoint/2010/main" val="3563253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6A9DEA21-BCD1-411D-9B8E-90C3E8E94D2A}" type="slidenum">
              <a:rPr lang="en-US" altLang="en-US"/>
              <a:pPr/>
              <a:t>‹#›</a:t>
            </a:fld>
            <a:endParaRPr lang="en-US" altLang="en-US"/>
          </a:p>
        </p:txBody>
      </p:sp>
    </p:spTree>
    <p:extLst>
      <p:ext uri="{BB962C8B-B14F-4D97-AF65-F5344CB8AC3E}">
        <p14:creationId xmlns:p14="http://schemas.microsoft.com/office/powerpoint/2010/main" val="1330621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C00561C-54E2-4822-B8F4-C69E2B1B8599}" type="slidenum">
              <a:rPr lang="en-US" altLang="en-US"/>
              <a:pPr/>
              <a:t>‹#›</a:t>
            </a:fld>
            <a:endParaRPr lang="en-US" altLang="en-US"/>
          </a:p>
        </p:txBody>
      </p:sp>
    </p:spTree>
    <p:extLst>
      <p:ext uri="{BB962C8B-B14F-4D97-AF65-F5344CB8AC3E}">
        <p14:creationId xmlns:p14="http://schemas.microsoft.com/office/powerpoint/2010/main" val="1043490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6EEB34D-AA11-4EB8-A709-AC2B1588D67C}" type="slidenum">
              <a:rPr lang="en-US" altLang="en-US"/>
              <a:pPr/>
              <a:t>‹#›</a:t>
            </a:fld>
            <a:endParaRPr lang="en-US" altLang="en-US"/>
          </a:p>
        </p:txBody>
      </p:sp>
    </p:spTree>
    <p:extLst>
      <p:ext uri="{BB962C8B-B14F-4D97-AF65-F5344CB8AC3E}">
        <p14:creationId xmlns:p14="http://schemas.microsoft.com/office/powerpoint/2010/main" val="90242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A2DAB13-B5ED-462C-B79C-AA252FFBA25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hyperlink" Target="http://highered.mcgraw-hill.com/sites/0072819359/student_view0/chapter25/interactive_graphs.html" TargetMode="External"/><Relationship Id="rId2" Type="http://schemas.openxmlformats.org/officeDocument/2006/relationships/audio" Target="../media/audio3.wav"/><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nchor="ctr"/>
          <a:lstStyle/>
          <a:p>
            <a:r>
              <a:rPr lang="en-US" altLang="en-US" sz="4000" b="1" dirty="0">
                <a:solidFill>
                  <a:schemeClr val="tx1"/>
                </a:solidFill>
              </a:rPr>
              <a:t>IIB Review</a:t>
            </a:r>
          </a:p>
        </p:txBody>
      </p:sp>
      <p:sp>
        <p:nvSpPr>
          <p:cNvPr id="3075" name="Rectangle 3"/>
          <p:cNvSpPr>
            <a:spLocks noGrp="1" noChangeArrowheads="1"/>
          </p:cNvSpPr>
          <p:nvPr>
            <p:ph type="subTitle" idx="1"/>
          </p:nvPr>
        </p:nvSpPr>
        <p:spPr>
          <a:xfrm>
            <a:off x="1371600" y="3886200"/>
            <a:ext cx="6400800" cy="1752600"/>
          </a:xfrm>
        </p:spPr>
        <p:txBody>
          <a:bodyPr/>
          <a:lstStyle/>
          <a:p>
            <a:r>
              <a:rPr lang="en-US" altLang="en-US" sz="3200">
                <a:solidFill>
                  <a:srgbClr val="000099"/>
                </a:solidFill>
              </a:rPr>
              <a:t>AP Econ - Micro II B</a:t>
            </a:r>
          </a:p>
          <a:p>
            <a:r>
              <a:rPr lang="en-US" altLang="en-US" sz="3200">
                <a:solidFill>
                  <a:srgbClr val="000099"/>
                </a:solidFill>
              </a:rPr>
              <a:t>Mr. Griffin</a:t>
            </a:r>
          </a:p>
          <a:p>
            <a:r>
              <a:rPr lang="en-US" altLang="en-US" sz="3200">
                <a:solidFill>
                  <a:srgbClr val="000099"/>
                </a:solidFill>
              </a:rPr>
              <a:t>MHS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5503863" y="2127250"/>
            <a:ext cx="947737" cy="4211638"/>
          </a:xfrm>
          <a:prstGeom prst="rect">
            <a:avLst/>
          </a:prstGeom>
          <a:solidFill>
            <a:srgbClr val="CC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71" name="Rectangle 3"/>
          <p:cNvSpPr>
            <a:spLocks noChangeArrowheads="1"/>
          </p:cNvSpPr>
          <p:nvPr/>
        </p:nvSpPr>
        <p:spPr bwMode="auto">
          <a:xfrm>
            <a:off x="3582988" y="2136775"/>
            <a:ext cx="1960562" cy="4211638"/>
          </a:xfrm>
          <a:prstGeom prst="rect">
            <a:avLst/>
          </a:prstGeom>
          <a:solidFill>
            <a:srgbClr val="FFFF99"/>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72" name="Rectangle 4"/>
          <p:cNvSpPr>
            <a:spLocks noChangeArrowheads="1"/>
          </p:cNvSpPr>
          <p:nvPr/>
        </p:nvSpPr>
        <p:spPr bwMode="auto">
          <a:xfrm>
            <a:off x="2767013" y="2130425"/>
            <a:ext cx="814387" cy="4211638"/>
          </a:xfrm>
          <a:prstGeom prst="rect">
            <a:avLst/>
          </a:prstGeom>
          <a:solidFill>
            <a:srgbClr val="FFFF6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73" name="Rectangle 5"/>
          <p:cNvSpPr>
            <a:spLocks noChangeArrowheads="1"/>
          </p:cNvSpPr>
          <p:nvPr/>
        </p:nvSpPr>
        <p:spPr bwMode="auto">
          <a:xfrm>
            <a:off x="2651125" y="4127500"/>
            <a:ext cx="3997325" cy="3397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74" name="Rectangle 6"/>
          <p:cNvSpPr>
            <a:spLocks noChangeArrowheads="1"/>
          </p:cNvSpPr>
          <p:nvPr/>
        </p:nvSpPr>
        <p:spPr bwMode="auto">
          <a:xfrm>
            <a:off x="1889125" y="1393825"/>
            <a:ext cx="6965950"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solidFill>
                  <a:srgbClr val="CC0000"/>
                </a:solidFill>
                <a:latin typeface="Times New Roman" panose="02020603050405020304" pitchFamily="18" charset="0"/>
              </a:rPr>
              <a:t>Law of Diminishing Returns</a:t>
            </a:r>
          </a:p>
        </p:txBody>
      </p:sp>
      <p:sp>
        <p:nvSpPr>
          <p:cNvPr id="109575" name="Rectangle 7"/>
          <p:cNvSpPr>
            <a:spLocks noChangeArrowheads="1"/>
          </p:cNvSpPr>
          <p:nvPr/>
        </p:nvSpPr>
        <p:spPr bwMode="auto">
          <a:xfrm>
            <a:off x="1849438" y="80963"/>
            <a:ext cx="7162800"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4200" b="1">
                <a:solidFill>
                  <a:srgbClr val="000099"/>
                </a:solidFill>
                <a:latin typeface="Times New Roman" panose="02020603050405020304" pitchFamily="18" charset="0"/>
              </a:rPr>
              <a:t>SHORT-RUN PRODUCTION</a:t>
            </a:r>
          </a:p>
          <a:p>
            <a:pPr algn="ctr" eaLnBrk="0" hangingPunct="0"/>
            <a:r>
              <a:rPr lang="en-US" altLang="en-US" sz="4200" b="1">
                <a:solidFill>
                  <a:srgbClr val="000099"/>
                </a:solidFill>
                <a:latin typeface="Times New Roman" panose="02020603050405020304" pitchFamily="18" charset="0"/>
              </a:rPr>
              <a:t>RELATIONSHIPS </a:t>
            </a:r>
          </a:p>
        </p:txBody>
      </p:sp>
      <p:sp>
        <p:nvSpPr>
          <p:cNvPr id="109576" name="Freeform 8"/>
          <p:cNvSpPr>
            <a:spLocks/>
          </p:cNvSpPr>
          <p:nvPr/>
        </p:nvSpPr>
        <p:spPr bwMode="auto">
          <a:xfrm>
            <a:off x="2809875" y="2276475"/>
            <a:ext cx="3635375" cy="1736725"/>
          </a:xfrm>
          <a:custGeom>
            <a:avLst/>
            <a:gdLst>
              <a:gd name="T0" fmla="*/ 0 w 2290"/>
              <a:gd name="T1" fmla="*/ 1094 h 1094"/>
              <a:gd name="T2" fmla="*/ 91 w 2290"/>
              <a:gd name="T3" fmla="*/ 1063 h 1094"/>
              <a:gd name="T4" fmla="*/ 245 w 2290"/>
              <a:gd name="T5" fmla="*/ 987 h 1094"/>
              <a:gd name="T6" fmla="*/ 348 w 2290"/>
              <a:gd name="T7" fmla="*/ 908 h 1094"/>
              <a:gd name="T8" fmla="*/ 439 w 2290"/>
              <a:gd name="T9" fmla="*/ 826 h 1094"/>
              <a:gd name="T10" fmla="*/ 622 w 2290"/>
              <a:gd name="T11" fmla="*/ 634 h 1094"/>
              <a:gd name="T12" fmla="*/ 738 w 2290"/>
              <a:gd name="T13" fmla="*/ 480 h 1094"/>
              <a:gd name="T14" fmla="*/ 880 w 2290"/>
              <a:gd name="T15" fmla="*/ 342 h 1094"/>
              <a:gd name="T16" fmla="*/ 1036 w 2290"/>
              <a:gd name="T17" fmla="*/ 228 h 1094"/>
              <a:gd name="T18" fmla="*/ 1134 w 2290"/>
              <a:gd name="T19" fmla="*/ 168 h 1094"/>
              <a:gd name="T20" fmla="*/ 1209 w 2290"/>
              <a:gd name="T21" fmla="*/ 123 h 1094"/>
              <a:gd name="T22" fmla="*/ 1293 w 2290"/>
              <a:gd name="T23" fmla="*/ 90 h 1094"/>
              <a:gd name="T24" fmla="*/ 1470 w 2290"/>
              <a:gd name="T25" fmla="*/ 39 h 1094"/>
              <a:gd name="T26" fmla="*/ 1734 w 2290"/>
              <a:gd name="T27" fmla="*/ 9 h 1094"/>
              <a:gd name="T28" fmla="*/ 2046 w 2290"/>
              <a:gd name="T29" fmla="*/ 90 h 1094"/>
              <a:gd name="T30" fmla="*/ 2192 w 2290"/>
              <a:gd name="T31" fmla="*/ 140 h 1094"/>
              <a:gd name="T32" fmla="*/ 2290 w 2290"/>
              <a:gd name="T33" fmla="*/ 174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90" h="1094">
                <a:moveTo>
                  <a:pt x="0" y="1094"/>
                </a:moveTo>
                <a:lnTo>
                  <a:pt x="91" y="1063"/>
                </a:lnTo>
                <a:lnTo>
                  <a:pt x="245" y="987"/>
                </a:lnTo>
                <a:lnTo>
                  <a:pt x="348" y="908"/>
                </a:lnTo>
                <a:lnTo>
                  <a:pt x="439" y="826"/>
                </a:lnTo>
                <a:lnTo>
                  <a:pt x="622" y="634"/>
                </a:lnTo>
                <a:lnTo>
                  <a:pt x="738" y="480"/>
                </a:lnTo>
                <a:lnTo>
                  <a:pt x="880" y="342"/>
                </a:lnTo>
                <a:lnTo>
                  <a:pt x="1036" y="228"/>
                </a:lnTo>
                <a:lnTo>
                  <a:pt x="1134" y="168"/>
                </a:lnTo>
                <a:lnTo>
                  <a:pt x="1209" y="123"/>
                </a:lnTo>
                <a:cubicBezTo>
                  <a:pt x="1236" y="117"/>
                  <a:pt x="1209" y="123"/>
                  <a:pt x="1293" y="90"/>
                </a:cubicBezTo>
                <a:cubicBezTo>
                  <a:pt x="1377" y="57"/>
                  <a:pt x="1397" y="52"/>
                  <a:pt x="1470" y="39"/>
                </a:cubicBezTo>
                <a:cubicBezTo>
                  <a:pt x="1543" y="26"/>
                  <a:pt x="1638" y="0"/>
                  <a:pt x="1734" y="9"/>
                </a:cubicBezTo>
                <a:cubicBezTo>
                  <a:pt x="1856" y="8"/>
                  <a:pt x="1970" y="68"/>
                  <a:pt x="2046" y="90"/>
                </a:cubicBezTo>
                <a:lnTo>
                  <a:pt x="2192" y="140"/>
                </a:lnTo>
                <a:lnTo>
                  <a:pt x="2290" y="174"/>
                </a:lnTo>
              </a:path>
            </a:pathLst>
          </a:custGeom>
          <a:noFill/>
          <a:ln w="762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577" name="Freeform 9"/>
          <p:cNvSpPr>
            <a:spLocks/>
          </p:cNvSpPr>
          <p:nvPr/>
        </p:nvSpPr>
        <p:spPr bwMode="auto">
          <a:xfrm>
            <a:off x="3201988" y="4838700"/>
            <a:ext cx="2930525" cy="1377950"/>
          </a:xfrm>
          <a:custGeom>
            <a:avLst/>
            <a:gdLst>
              <a:gd name="T0" fmla="*/ 0 w 1612"/>
              <a:gd name="T1" fmla="*/ 390 h 959"/>
              <a:gd name="T2" fmla="*/ 77 w 1612"/>
              <a:gd name="T3" fmla="*/ 162 h 959"/>
              <a:gd name="T4" fmla="*/ 121 w 1612"/>
              <a:gd name="T5" fmla="*/ 76 h 959"/>
              <a:gd name="T6" fmla="*/ 150 w 1612"/>
              <a:gd name="T7" fmla="*/ 33 h 959"/>
              <a:gd name="T8" fmla="*/ 179 w 1612"/>
              <a:gd name="T9" fmla="*/ 7 h 959"/>
              <a:gd name="T10" fmla="*/ 215 w 1612"/>
              <a:gd name="T11" fmla="*/ 0 h 959"/>
              <a:gd name="T12" fmla="*/ 238 w 1612"/>
              <a:gd name="T13" fmla="*/ 1 h 959"/>
              <a:gd name="T14" fmla="*/ 262 w 1612"/>
              <a:gd name="T15" fmla="*/ 4 h 959"/>
              <a:gd name="T16" fmla="*/ 348 w 1612"/>
              <a:gd name="T17" fmla="*/ 28 h 959"/>
              <a:gd name="T18" fmla="*/ 461 w 1612"/>
              <a:gd name="T19" fmla="*/ 77 h 959"/>
              <a:gd name="T20" fmla="*/ 595 w 1612"/>
              <a:gd name="T21" fmla="*/ 152 h 959"/>
              <a:gd name="T22" fmla="*/ 831 w 1612"/>
              <a:gd name="T23" fmla="*/ 307 h 959"/>
              <a:gd name="T24" fmla="*/ 1036 w 1612"/>
              <a:gd name="T25" fmla="*/ 490 h 959"/>
              <a:gd name="T26" fmla="*/ 1238 w 1612"/>
              <a:gd name="T27" fmla="*/ 679 h 959"/>
              <a:gd name="T28" fmla="*/ 1611 w 1612"/>
              <a:gd name="T29" fmla="*/ 958 h 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12" h="959">
                <a:moveTo>
                  <a:pt x="0" y="390"/>
                </a:moveTo>
                <a:lnTo>
                  <a:pt x="77" y="162"/>
                </a:lnTo>
                <a:lnTo>
                  <a:pt x="121" y="76"/>
                </a:lnTo>
                <a:lnTo>
                  <a:pt x="150" y="33"/>
                </a:lnTo>
                <a:lnTo>
                  <a:pt x="179" y="7"/>
                </a:lnTo>
                <a:lnTo>
                  <a:pt x="215" y="0"/>
                </a:lnTo>
                <a:lnTo>
                  <a:pt x="238" y="1"/>
                </a:lnTo>
                <a:lnTo>
                  <a:pt x="262" y="4"/>
                </a:lnTo>
                <a:lnTo>
                  <a:pt x="348" y="28"/>
                </a:lnTo>
                <a:lnTo>
                  <a:pt x="461" y="77"/>
                </a:lnTo>
                <a:lnTo>
                  <a:pt x="595" y="152"/>
                </a:lnTo>
                <a:lnTo>
                  <a:pt x="831" y="307"/>
                </a:lnTo>
                <a:lnTo>
                  <a:pt x="1036" y="490"/>
                </a:lnTo>
                <a:lnTo>
                  <a:pt x="1238" y="679"/>
                </a:lnTo>
                <a:lnTo>
                  <a:pt x="1611" y="958"/>
                </a:lnTo>
              </a:path>
            </a:pathLst>
          </a:custGeom>
          <a:noFill/>
          <a:ln w="508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578" name="Freeform 10"/>
          <p:cNvSpPr>
            <a:spLocks/>
          </p:cNvSpPr>
          <p:nvPr/>
        </p:nvSpPr>
        <p:spPr bwMode="auto">
          <a:xfrm>
            <a:off x="3292475" y="5287963"/>
            <a:ext cx="3213100" cy="458787"/>
          </a:xfrm>
          <a:custGeom>
            <a:avLst/>
            <a:gdLst>
              <a:gd name="T0" fmla="*/ 0 w 1677"/>
              <a:gd name="T1" fmla="*/ 197 h 294"/>
              <a:gd name="T2" fmla="*/ 185 w 1677"/>
              <a:gd name="T3" fmla="*/ 110 h 294"/>
              <a:gd name="T4" fmla="*/ 334 w 1677"/>
              <a:gd name="T5" fmla="*/ 49 h 294"/>
              <a:gd name="T6" fmla="*/ 487 w 1677"/>
              <a:gd name="T7" fmla="*/ 4 h 294"/>
              <a:gd name="T8" fmla="*/ 549 w 1677"/>
              <a:gd name="T9" fmla="*/ 0 h 294"/>
              <a:gd name="T10" fmla="*/ 583 w 1677"/>
              <a:gd name="T11" fmla="*/ 0 h 294"/>
              <a:gd name="T12" fmla="*/ 602 w 1677"/>
              <a:gd name="T13" fmla="*/ 0 h 294"/>
              <a:gd name="T14" fmla="*/ 622 w 1677"/>
              <a:gd name="T15" fmla="*/ 0 h 294"/>
              <a:gd name="T16" fmla="*/ 785 w 1677"/>
              <a:gd name="T17" fmla="*/ 13 h 294"/>
              <a:gd name="T18" fmla="*/ 1082 w 1677"/>
              <a:gd name="T19" fmla="*/ 62 h 294"/>
              <a:gd name="T20" fmla="*/ 1239 w 1677"/>
              <a:gd name="T21" fmla="*/ 113 h 294"/>
              <a:gd name="T22" fmla="*/ 1437 w 1677"/>
              <a:gd name="T23" fmla="*/ 191 h 294"/>
              <a:gd name="T24" fmla="*/ 1676 w 1677"/>
              <a:gd name="T25" fmla="*/ 293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7" h="294">
                <a:moveTo>
                  <a:pt x="0" y="197"/>
                </a:moveTo>
                <a:lnTo>
                  <a:pt x="185" y="110"/>
                </a:lnTo>
                <a:lnTo>
                  <a:pt x="334" y="49"/>
                </a:lnTo>
                <a:lnTo>
                  <a:pt x="487" y="4"/>
                </a:lnTo>
                <a:lnTo>
                  <a:pt x="549" y="0"/>
                </a:lnTo>
                <a:lnTo>
                  <a:pt x="583" y="0"/>
                </a:lnTo>
                <a:lnTo>
                  <a:pt x="602" y="0"/>
                </a:lnTo>
                <a:lnTo>
                  <a:pt x="622" y="0"/>
                </a:lnTo>
                <a:lnTo>
                  <a:pt x="785" y="13"/>
                </a:lnTo>
                <a:lnTo>
                  <a:pt x="1082" y="62"/>
                </a:lnTo>
                <a:lnTo>
                  <a:pt x="1239" y="113"/>
                </a:lnTo>
                <a:lnTo>
                  <a:pt x="1437" y="191"/>
                </a:lnTo>
                <a:lnTo>
                  <a:pt x="1676" y="293"/>
                </a:lnTo>
              </a:path>
            </a:pathLst>
          </a:custGeom>
          <a:noFill/>
          <a:ln w="5715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579" name="Rectangle 11"/>
          <p:cNvSpPr>
            <a:spLocks noChangeArrowheads="1"/>
          </p:cNvSpPr>
          <p:nvPr/>
        </p:nvSpPr>
        <p:spPr bwMode="auto">
          <a:xfrm rot="16200000">
            <a:off x="1500188" y="2735263"/>
            <a:ext cx="18637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1600" b="1">
                <a:solidFill>
                  <a:srgbClr val="000000"/>
                </a:solidFill>
              </a:rPr>
              <a:t>Total Product, TP</a:t>
            </a:r>
          </a:p>
        </p:txBody>
      </p:sp>
      <p:sp>
        <p:nvSpPr>
          <p:cNvPr id="109580" name="Rectangle 12"/>
          <p:cNvSpPr>
            <a:spLocks noChangeArrowheads="1"/>
          </p:cNvSpPr>
          <p:nvPr/>
        </p:nvSpPr>
        <p:spPr bwMode="auto">
          <a:xfrm>
            <a:off x="3298825" y="4122738"/>
            <a:ext cx="22955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000000"/>
                </a:solidFill>
              </a:rPr>
              <a:t>Quantity of Labor</a:t>
            </a:r>
          </a:p>
        </p:txBody>
      </p:sp>
      <p:sp>
        <p:nvSpPr>
          <p:cNvPr id="109581" name="Rectangle 13"/>
          <p:cNvSpPr>
            <a:spLocks noChangeArrowheads="1"/>
          </p:cNvSpPr>
          <p:nvPr/>
        </p:nvSpPr>
        <p:spPr bwMode="auto">
          <a:xfrm rot="16200000">
            <a:off x="1005681" y="5036344"/>
            <a:ext cx="2674938" cy="57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1600" b="1">
                <a:solidFill>
                  <a:srgbClr val="000000"/>
                </a:solidFill>
              </a:rPr>
              <a:t>Average Product, AP, and</a:t>
            </a:r>
          </a:p>
          <a:p>
            <a:pPr algn="ctr" eaLnBrk="0" hangingPunct="0"/>
            <a:r>
              <a:rPr lang="en-US" altLang="en-US" sz="1600" b="1">
                <a:solidFill>
                  <a:srgbClr val="000000"/>
                </a:solidFill>
              </a:rPr>
              <a:t>Marginal Product, MP</a:t>
            </a:r>
          </a:p>
        </p:txBody>
      </p:sp>
      <p:sp>
        <p:nvSpPr>
          <p:cNvPr id="109582" name="Rectangle 14"/>
          <p:cNvSpPr>
            <a:spLocks noChangeArrowheads="1"/>
          </p:cNvSpPr>
          <p:nvPr/>
        </p:nvSpPr>
        <p:spPr bwMode="auto">
          <a:xfrm>
            <a:off x="3308350" y="6292850"/>
            <a:ext cx="2295525" cy="39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000000"/>
                </a:solidFill>
              </a:rPr>
              <a:t>Quantity of Labor</a:t>
            </a:r>
          </a:p>
        </p:txBody>
      </p:sp>
      <p:sp>
        <p:nvSpPr>
          <p:cNvPr id="109583" name="Rectangle 15"/>
          <p:cNvSpPr>
            <a:spLocks noChangeArrowheads="1"/>
          </p:cNvSpPr>
          <p:nvPr/>
        </p:nvSpPr>
        <p:spPr bwMode="auto">
          <a:xfrm>
            <a:off x="6448425" y="2379663"/>
            <a:ext cx="18176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chemeClr val="tx2"/>
                </a:solidFill>
              </a:rPr>
              <a:t>Total Product</a:t>
            </a:r>
          </a:p>
        </p:txBody>
      </p:sp>
      <p:sp>
        <p:nvSpPr>
          <p:cNvPr id="109584" name="Rectangle 16"/>
          <p:cNvSpPr>
            <a:spLocks noChangeArrowheads="1"/>
          </p:cNvSpPr>
          <p:nvPr/>
        </p:nvSpPr>
        <p:spPr bwMode="auto">
          <a:xfrm>
            <a:off x="6464300" y="5942013"/>
            <a:ext cx="1223963"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a:solidFill>
                  <a:srgbClr val="000099"/>
                </a:solidFill>
              </a:rPr>
              <a:t>Marginal</a:t>
            </a:r>
          </a:p>
          <a:p>
            <a:pPr algn="ctr" eaLnBrk="0" hangingPunct="0"/>
            <a:r>
              <a:rPr lang="en-US" altLang="en-US" sz="2000" b="1">
                <a:solidFill>
                  <a:srgbClr val="000099"/>
                </a:solidFill>
              </a:rPr>
              <a:t>Product</a:t>
            </a:r>
          </a:p>
        </p:txBody>
      </p:sp>
      <p:sp>
        <p:nvSpPr>
          <p:cNvPr id="109585" name="Rectangle 17"/>
          <p:cNvSpPr>
            <a:spLocks noChangeArrowheads="1"/>
          </p:cNvSpPr>
          <p:nvPr/>
        </p:nvSpPr>
        <p:spPr bwMode="auto">
          <a:xfrm>
            <a:off x="6513513" y="5272088"/>
            <a:ext cx="1184275"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a:solidFill>
                  <a:srgbClr val="CC0000"/>
                </a:solidFill>
              </a:rPr>
              <a:t>Average</a:t>
            </a:r>
          </a:p>
          <a:p>
            <a:pPr algn="ctr" eaLnBrk="0" hangingPunct="0"/>
            <a:r>
              <a:rPr lang="en-US" altLang="en-US" sz="2000" b="1">
                <a:solidFill>
                  <a:srgbClr val="CC0000"/>
                </a:solidFill>
              </a:rPr>
              <a:t>Product</a:t>
            </a:r>
          </a:p>
        </p:txBody>
      </p:sp>
      <p:sp>
        <p:nvSpPr>
          <p:cNvPr id="109586" name="Rectangle 18"/>
          <p:cNvSpPr>
            <a:spLocks noChangeArrowheads="1"/>
          </p:cNvSpPr>
          <p:nvPr/>
        </p:nvSpPr>
        <p:spPr bwMode="auto">
          <a:xfrm>
            <a:off x="6935788" y="3203575"/>
            <a:ext cx="1871662" cy="155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200" b="1">
                <a:solidFill>
                  <a:schemeClr val="tx2"/>
                </a:solidFill>
              </a:rPr>
              <a:t>Negative</a:t>
            </a:r>
          </a:p>
          <a:p>
            <a:pPr algn="ctr" eaLnBrk="0" hangingPunct="0"/>
            <a:r>
              <a:rPr lang="en-US" altLang="en-US" sz="3200" b="1">
                <a:solidFill>
                  <a:schemeClr val="tx2"/>
                </a:solidFill>
              </a:rPr>
              <a:t>Marginal</a:t>
            </a:r>
          </a:p>
          <a:p>
            <a:pPr algn="ctr" eaLnBrk="0" hangingPunct="0"/>
            <a:r>
              <a:rPr lang="en-US" altLang="en-US" sz="3200" b="1">
                <a:solidFill>
                  <a:schemeClr val="tx2"/>
                </a:solidFill>
              </a:rPr>
              <a:t>Returns</a:t>
            </a:r>
          </a:p>
        </p:txBody>
      </p:sp>
      <p:sp>
        <p:nvSpPr>
          <p:cNvPr id="109587" name="Line 19"/>
          <p:cNvSpPr>
            <a:spLocks noChangeShapeType="1"/>
          </p:cNvSpPr>
          <p:nvPr/>
        </p:nvSpPr>
        <p:spPr bwMode="auto">
          <a:xfrm flipH="1">
            <a:off x="5837238" y="3749675"/>
            <a:ext cx="1063625" cy="0"/>
          </a:xfrm>
          <a:prstGeom prst="line">
            <a:avLst/>
          </a:prstGeom>
          <a:noFill/>
          <a:ln w="508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9588" name="Group 20"/>
          <p:cNvGrpSpPr>
            <a:grpSpLocks/>
          </p:cNvGrpSpPr>
          <p:nvPr/>
        </p:nvGrpSpPr>
        <p:grpSpPr bwMode="auto">
          <a:xfrm>
            <a:off x="2728913" y="2109788"/>
            <a:ext cx="3757612" cy="2033587"/>
            <a:chOff x="1719" y="1329"/>
            <a:chExt cx="2367" cy="1281"/>
          </a:xfrm>
        </p:grpSpPr>
        <p:sp>
          <p:nvSpPr>
            <p:cNvPr id="109589" name="Line 21"/>
            <p:cNvSpPr>
              <a:spLocks noChangeShapeType="1"/>
            </p:cNvSpPr>
            <p:nvPr/>
          </p:nvSpPr>
          <p:spPr bwMode="auto">
            <a:xfrm>
              <a:off x="1719" y="2597"/>
              <a:ext cx="2367"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90" name="Line 22"/>
            <p:cNvSpPr>
              <a:spLocks noChangeShapeType="1"/>
            </p:cNvSpPr>
            <p:nvPr/>
          </p:nvSpPr>
          <p:spPr bwMode="auto">
            <a:xfrm flipV="1">
              <a:off x="1740" y="1329"/>
              <a:ext cx="0" cy="1281"/>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9591" name="Group 23"/>
          <p:cNvGrpSpPr>
            <a:grpSpLocks/>
          </p:cNvGrpSpPr>
          <p:nvPr/>
        </p:nvGrpSpPr>
        <p:grpSpPr bwMode="auto">
          <a:xfrm>
            <a:off x="2752725" y="4471988"/>
            <a:ext cx="3757613" cy="1897062"/>
            <a:chOff x="1734" y="2817"/>
            <a:chExt cx="2367" cy="1195"/>
          </a:xfrm>
        </p:grpSpPr>
        <p:sp>
          <p:nvSpPr>
            <p:cNvPr id="109592" name="Line 24"/>
            <p:cNvSpPr>
              <a:spLocks noChangeShapeType="1"/>
            </p:cNvSpPr>
            <p:nvPr/>
          </p:nvSpPr>
          <p:spPr bwMode="auto">
            <a:xfrm>
              <a:off x="1734" y="3700"/>
              <a:ext cx="2367"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93" name="Line 25"/>
            <p:cNvSpPr>
              <a:spLocks noChangeShapeType="1"/>
            </p:cNvSpPr>
            <p:nvPr/>
          </p:nvSpPr>
          <p:spPr bwMode="auto">
            <a:xfrm>
              <a:off x="1740" y="2817"/>
              <a:ext cx="0" cy="119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09570"/>
                                        </p:tgtEl>
                                        <p:attrNameLst>
                                          <p:attrName>style.visibility</p:attrName>
                                        </p:attrNameLst>
                                      </p:cBhvr>
                                      <p:to>
                                        <p:strVal val="visible"/>
                                      </p:to>
                                    </p:set>
                                    <p:animEffect transition="in" filter="wipe(left)">
                                      <p:cBhvr>
                                        <p:cTn id="7" dur="500"/>
                                        <p:tgtEl>
                                          <p:spTgt spid="109570"/>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9586"/>
                                        </p:tgtEl>
                                        <p:attrNameLst>
                                          <p:attrName>style.visibility</p:attrName>
                                        </p:attrNameLst>
                                      </p:cBhvr>
                                      <p:to>
                                        <p:strVal val="visible"/>
                                      </p:to>
                                    </p:set>
                                    <p:animEffect transition="in" filter="wipe(up)">
                                      <p:cBhvr>
                                        <p:cTn id="11" dur="500"/>
                                        <p:tgtEl>
                                          <p:spTgt spid="109586"/>
                                        </p:tgtEl>
                                      </p:cBhvr>
                                    </p:animEffect>
                                  </p:childTnLst>
                                </p:cTn>
                              </p:par>
                            </p:childTnLst>
                          </p:cTn>
                        </p:par>
                        <p:par>
                          <p:cTn id="12" fill="hold" nodeType="afterGroup">
                            <p:stCondLst>
                              <p:cond delay="1000"/>
                            </p:stCondLst>
                            <p:childTnLst>
                              <p:par>
                                <p:cTn id="13" presetID="22" presetClass="entr" presetSubtype="2" fill="hold" nodeType="afterEffect">
                                  <p:stCondLst>
                                    <p:cond delay="0"/>
                                  </p:stCondLst>
                                  <p:childTnLst>
                                    <p:set>
                                      <p:cBhvr>
                                        <p:cTn id="14" dur="1" fill="hold">
                                          <p:stCondLst>
                                            <p:cond delay="0"/>
                                          </p:stCondLst>
                                        </p:cTn>
                                        <p:tgtEl>
                                          <p:spTgt spid="109587"/>
                                        </p:tgtEl>
                                        <p:attrNameLst>
                                          <p:attrName>style.visibility</p:attrName>
                                        </p:attrNameLst>
                                      </p:cBhvr>
                                      <p:to>
                                        <p:strVal val="visible"/>
                                      </p:to>
                                    </p:set>
                                    <p:animEffect transition="in" filter="wipe(right)">
                                      <p:cBhvr>
                                        <p:cTn id="15" dur="500"/>
                                        <p:tgtEl>
                                          <p:spTgt spid="109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8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ChangeArrowheads="1"/>
          </p:cNvSpPr>
          <p:nvPr/>
        </p:nvSpPr>
        <p:spPr bwMode="auto">
          <a:xfrm>
            <a:off x="1997075" y="614363"/>
            <a:ext cx="3590925"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5400" b="1">
                <a:solidFill>
                  <a:srgbClr val="CC0000"/>
                </a:solidFill>
                <a:latin typeface="Times New Roman" panose="02020603050405020304" pitchFamily="18" charset="0"/>
              </a:rPr>
              <a:t>Fixed Costs</a:t>
            </a:r>
          </a:p>
        </p:txBody>
      </p:sp>
      <p:sp>
        <p:nvSpPr>
          <p:cNvPr id="110595" name="Rectangle 3"/>
          <p:cNvSpPr>
            <a:spLocks noChangeArrowheads="1"/>
          </p:cNvSpPr>
          <p:nvPr/>
        </p:nvSpPr>
        <p:spPr bwMode="auto">
          <a:xfrm>
            <a:off x="1720850" y="1470025"/>
            <a:ext cx="3303588"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600" b="1">
                <a:latin typeface="Arial Narrow" panose="020B0606020202030204" pitchFamily="34" charset="0"/>
              </a:rPr>
              <a:t>Total Fixed Costs</a:t>
            </a:r>
          </a:p>
        </p:txBody>
      </p:sp>
      <p:grpSp>
        <p:nvGrpSpPr>
          <p:cNvPr id="110596" name="Group 4"/>
          <p:cNvGrpSpPr>
            <a:grpSpLocks/>
          </p:cNvGrpSpPr>
          <p:nvPr/>
        </p:nvGrpSpPr>
        <p:grpSpPr bwMode="auto">
          <a:xfrm>
            <a:off x="1720850" y="1998663"/>
            <a:ext cx="7048500" cy="992187"/>
            <a:chOff x="1132" y="1259"/>
            <a:chExt cx="4440" cy="625"/>
          </a:xfrm>
        </p:grpSpPr>
        <p:sp>
          <p:nvSpPr>
            <p:cNvPr id="110597" name="Rectangle 5"/>
            <p:cNvSpPr>
              <a:spLocks noChangeArrowheads="1"/>
            </p:cNvSpPr>
            <p:nvPr/>
          </p:nvSpPr>
          <p:spPr bwMode="auto">
            <a:xfrm>
              <a:off x="1132" y="1367"/>
              <a:ext cx="2651"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600" b="1">
                  <a:latin typeface="Arial Narrow" panose="020B0606020202030204" pitchFamily="34" charset="0"/>
                </a:rPr>
                <a:t>Average Fixed Costs =</a:t>
              </a:r>
            </a:p>
          </p:txBody>
        </p:sp>
        <p:sp>
          <p:nvSpPr>
            <p:cNvPr id="110598" name="Rectangle 6"/>
            <p:cNvSpPr>
              <a:spLocks noChangeArrowheads="1"/>
            </p:cNvSpPr>
            <p:nvPr/>
          </p:nvSpPr>
          <p:spPr bwMode="auto">
            <a:xfrm>
              <a:off x="3620" y="1259"/>
              <a:ext cx="1952" cy="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en-US" sz="2900" b="1">
                  <a:latin typeface="Arial Narrow" panose="020B0606020202030204" pitchFamily="34" charset="0"/>
                </a:rPr>
                <a:t>Total Fixed Costs</a:t>
              </a:r>
            </a:p>
          </p:txBody>
        </p:sp>
        <p:sp>
          <p:nvSpPr>
            <p:cNvPr id="110599" name="Line 7"/>
            <p:cNvSpPr>
              <a:spLocks noChangeShapeType="1"/>
            </p:cNvSpPr>
            <p:nvPr/>
          </p:nvSpPr>
          <p:spPr bwMode="auto">
            <a:xfrm>
              <a:off x="3802" y="1577"/>
              <a:ext cx="1663" cy="0"/>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600" name="Rectangle 8"/>
            <p:cNvSpPr>
              <a:spLocks noChangeArrowheads="1"/>
            </p:cNvSpPr>
            <p:nvPr/>
          </p:nvSpPr>
          <p:spPr bwMode="auto">
            <a:xfrm>
              <a:off x="3694" y="1550"/>
              <a:ext cx="1816" cy="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en-US" sz="2900" b="1">
                  <a:latin typeface="Arial Narrow" panose="020B0606020202030204" pitchFamily="34" charset="0"/>
                </a:rPr>
                <a:t>Quantity</a:t>
              </a:r>
            </a:p>
          </p:txBody>
        </p:sp>
      </p:grpSp>
      <p:sp>
        <p:nvSpPr>
          <p:cNvPr id="110601" name="Rectangle 9"/>
          <p:cNvSpPr>
            <a:spLocks noChangeArrowheads="1"/>
          </p:cNvSpPr>
          <p:nvPr/>
        </p:nvSpPr>
        <p:spPr bwMode="auto">
          <a:xfrm>
            <a:off x="1997075" y="3386138"/>
            <a:ext cx="4505325"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5400" b="1">
                <a:solidFill>
                  <a:srgbClr val="CC0000"/>
                </a:solidFill>
                <a:latin typeface="Times New Roman" panose="02020603050405020304" pitchFamily="18" charset="0"/>
              </a:rPr>
              <a:t>Variable Costs</a:t>
            </a:r>
          </a:p>
        </p:txBody>
      </p:sp>
      <p:sp>
        <p:nvSpPr>
          <p:cNvPr id="110602" name="Rectangle 10"/>
          <p:cNvSpPr>
            <a:spLocks noChangeArrowheads="1"/>
          </p:cNvSpPr>
          <p:nvPr/>
        </p:nvSpPr>
        <p:spPr bwMode="auto">
          <a:xfrm>
            <a:off x="1720850" y="4511675"/>
            <a:ext cx="37846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600" b="1">
                <a:latin typeface="Arial Narrow" panose="020B0606020202030204" pitchFamily="34" charset="0"/>
              </a:rPr>
              <a:t>Total Variable Costs</a:t>
            </a:r>
          </a:p>
        </p:txBody>
      </p:sp>
      <p:grpSp>
        <p:nvGrpSpPr>
          <p:cNvPr id="110603" name="Group 11"/>
          <p:cNvGrpSpPr>
            <a:grpSpLocks/>
          </p:cNvGrpSpPr>
          <p:nvPr/>
        </p:nvGrpSpPr>
        <p:grpSpPr bwMode="auto">
          <a:xfrm>
            <a:off x="1720850" y="5041900"/>
            <a:ext cx="7239000" cy="957263"/>
            <a:chOff x="1084" y="3176"/>
            <a:chExt cx="4560" cy="603"/>
          </a:xfrm>
        </p:grpSpPr>
        <p:sp>
          <p:nvSpPr>
            <p:cNvPr id="110604" name="Rectangle 12"/>
            <p:cNvSpPr>
              <a:spLocks noChangeArrowheads="1"/>
            </p:cNvSpPr>
            <p:nvPr/>
          </p:nvSpPr>
          <p:spPr bwMode="auto">
            <a:xfrm>
              <a:off x="1084" y="3313"/>
              <a:ext cx="295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600" b="1">
                  <a:latin typeface="Arial Narrow" panose="020B0606020202030204" pitchFamily="34" charset="0"/>
                </a:rPr>
                <a:t>Average Variable Costs =</a:t>
              </a:r>
            </a:p>
          </p:txBody>
        </p:sp>
        <p:grpSp>
          <p:nvGrpSpPr>
            <p:cNvPr id="110605" name="Group 13"/>
            <p:cNvGrpSpPr>
              <a:grpSpLocks/>
            </p:cNvGrpSpPr>
            <p:nvPr/>
          </p:nvGrpSpPr>
          <p:grpSpPr bwMode="auto">
            <a:xfrm>
              <a:off x="3941" y="3176"/>
              <a:ext cx="1703" cy="603"/>
              <a:chOff x="3941" y="3176"/>
              <a:chExt cx="1703" cy="603"/>
            </a:xfrm>
          </p:grpSpPr>
          <p:sp>
            <p:nvSpPr>
              <p:cNvPr id="110606" name="Rectangle 14"/>
              <p:cNvSpPr>
                <a:spLocks noChangeArrowheads="1"/>
              </p:cNvSpPr>
              <p:nvPr/>
            </p:nvSpPr>
            <p:spPr bwMode="auto">
              <a:xfrm>
                <a:off x="3941" y="3176"/>
                <a:ext cx="1703" cy="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500" b="1">
                    <a:latin typeface="Arial Narrow" panose="020B0606020202030204" pitchFamily="34" charset="0"/>
                  </a:rPr>
                  <a:t>Total Variable Costs</a:t>
                </a:r>
              </a:p>
            </p:txBody>
          </p:sp>
          <p:sp>
            <p:nvSpPr>
              <p:cNvPr id="110607" name="Line 15"/>
              <p:cNvSpPr>
                <a:spLocks noChangeShapeType="1"/>
              </p:cNvSpPr>
              <p:nvPr/>
            </p:nvSpPr>
            <p:spPr bwMode="auto">
              <a:xfrm>
                <a:off x="4064" y="3510"/>
                <a:ext cx="1458" cy="0"/>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608" name="Rectangle 16"/>
              <p:cNvSpPr>
                <a:spLocks noChangeArrowheads="1"/>
              </p:cNvSpPr>
              <p:nvPr/>
            </p:nvSpPr>
            <p:spPr bwMode="auto">
              <a:xfrm>
                <a:off x="4029" y="3483"/>
                <a:ext cx="1528" cy="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en-US" sz="2500" b="1">
                    <a:latin typeface="Arial Narrow" panose="020B0606020202030204" pitchFamily="34" charset="0"/>
                  </a:rPr>
                  <a:t>Quantity</a:t>
                </a:r>
              </a:p>
            </p:txBody>
          </p:sp>
        </p:grpSp>
      </p:grpSp>
      <p:sp>
        <p:nvSpPr>
          <p:cNvPr id="110609" name="Rectangle 17"/>
          <p:cNvSpPr>
            <a:spLocks noChangeArrowheads="1"/>
          </p:cNvSpPr>
          <p:nvPr/>
        </p:nvSpPr>
        <p:spPr bwMode="auto">
          <a:xfrm>
            <a:off x="1858963" y="87313"/>
            <a:ext cx="7146925"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SHORT-RUN PRODUCTION COSTS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0609"/>
                                        </p:tgtEl>
                                        <p:attrNameLst>
                                          <p:attrName>style.visibility</p:attrName>
                                        </p:attrNameLst>
                                      </p:cBhvr>
                                      <p:to>
                                        <p:strVal val="visible"/>
                                      </p:to>
                                    </p:set>
                                    <p:animEffect transition="in" filter="wipe(left)">
                                      <p:cBhvr>
                                        <p:cTn id="7" dur="500"/>
                                        <p:tgtEl>
                                          <p:spTgt spid="110609"/>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0594"/>
                                        </p:tgtEl>
                                        <p:attrNameLst>
                                          <p:attrName>style.visibility</p:attrName>
                                        </p:attrNameLst>
                                      </p:cBhvr>
                                      <p:to>
                                        <p:strVal val="visible"/>
                                      </p:to>
                                    </p:set>
                                    <p:animEffect transition="in" filter="wipe(left)">
                                      <p:cBhvr>
                                        <p:cTn id="11" dur="500"/>
                                        <p:tgtEl>
                                          <p:spTgt spid="11059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10595"/>
                                        </p:tgtEl>
                                        <p:attrNameLst>
                                          <p:attrName>style.visibility</p:attrName>
                                        </p:attrNameLst>
                                      </p:cBhvr>
                                      <p:to>
                                        <p:strVal val="visible"/>
                                      </p:to>
                                    </p:set>
                                    <p:animEffect transition="in" filter="wipe(left)">
                                      <p:cBhvr>
                                        <p:cTn id="16" dur="500"/>
                                        <p:tgtEl>
                                          <p:spTgt spid="110595"/>
                                        </p:tgtEl>
                                      </p:cBhvr>
                                    </p:animEffect>
                                  </p:childTnLst>
                                </p:cTn>
                              </p:par>
                            </p:childTnLst>
                          </p:cTn>
                        </p:par>
                        <p:par>
                          <p:cTn id="17" fill="hold" nodeType="afterGroup">
                            <p:stCondLst>
                              <p:cond delay="500"/>
                            </p:stCondLst>
                            <p:childTnLst>
                              <p:par>
                                <p:cTn id="18" presetID="22" presetClass="entr" presetSubtype="8" fill="hold" nodeType="afterEffect">
                                  <p:stCondLst>
                                    <p:cond delay="0"/>
                                  </p:stCondLst>
                                  <p:childTnLst>
                                    <p:set>
                                      <p:cBhvr>
                                        <p:cTn id="19" dur="1" fill="hold">
                                          <p:stCondLst>
                                            <p:cond delay="0"/>
                                          </p:stCondLst>
                                        </p:cTn>
                                        <p:tgtEl>
                                          <p:spTgt spid="110596"/>
                                        </p:tgtEl>
                                        <p:attrNameLst>
                                          <p:attrName>style.visibility</p:attrName>
                                        </p:attrNameLst>
                                      </p:cBhvr>
                                      <p:to>
                                        <p:strVal val="visible"/>
                                      </p:to>
                                    </p:set>
                                    <p:animEffect transition="in" filter="wipe(left)">
                                      <p:cBhvr>
                                        <p:cTn id="20" dur="500"/>
                                        <p:tgtEl>
                                          <p:spTgt spid="11059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10601"/>
                                        </p:tgtEl>
                                        <p:attrNameLst>
                                          <p:attrName>style.visibility</p:attrName>
                                        </p:attrNameLst>
                                      </p:cBhvr>
                                      <p:to>
                                        <p:strVal val="visible"/>
                                      </p:to>
                                    </p:set>
                                    <p:animEffect transition="in" filter="wipe(left)">
                                      <p:cBhvr>
                                        <p:cTn id="25" dur="500"/>
                                        <p:tgtEl>
                                          <p:spTgt spid="110601"/>
                                        </p:tgtEl>
                                      </p:cBhvr>
                                    </p:animEffect>
                                  </p:childTnLst>
                                </p:cTn>
                              </p:par>
                            </p:childTnLst>
                          </p:cTn>
                        </p:par>
                        <p:par>
                          <p:cTn id="26" fill="hold" nodeType="afterGroup">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110602"/>
                                        </p:tgtEl>
                                        <p:attrNameLst>
                                          <p:attrName>style.visibility</p:attrName>
                                        </p:attrNameLst>
                                      </p:cBhvr>
                                      <p:to>
                                        <p:strVal val="visible"/>
                                      </p:to>
                                    </p:set>
                                    <p:animEffect transition="in" filter="wipe(left)">
                                      <p:cBhvr>
                                        <p:cTn id="29" dur="500"/>
                                        <p:tgtEl>
                                          <p:spTgt spid="110602"/>
                                        </p:tgtEl>
                                      </p:cBhvr>
                                    </p:animEffect>
                                  </p:childTnLst>
                                </p:cTn>
                              </p:par>
                            </p:childTnLst>
                          </p:cTn>
                        </p:par>
                        <p:par>
                          <p:cTn id="30" fill="hold" nodeType="afterGroup">
                            <p:stCondLst>
                              <p:cond delay="1000"/>
                            </p:stCondLst>
                            <p:childTnLst>
                              <p:par>
                                <p:cTn id="31" presetID="22" presetClass="entr" presetSubtype="8" fill="hold" nodeType="afterEffect">
                                  <p:stCondLst>
                                    <p:cond delay="0"/>
                                  </p:stCondLst>
                                  <p:childTnLst>
                                    <p:set>
                                      <p:cBhvr>
                                        <p:cTn id="32" dur="1" fill="hold">
                                          <p:stCondLst>
                                            <p:cond delay="0"/>
                                          </p:stCondLst>
                                        </p:cTn>
                                        <p:tgtEl>
                                          <p:spTgt spid="110603"/>
                                        </p:tgtEl>
                                        <p:attrNameLst>
                                          <p:attrName>style.visibility</p:attrName>
                                        </p:attrNameLst>
                                      </p:cBhvr>
                                      <p:to>
                                        <p:strVal val="visible"/>
                                      </p:to>
                                    </p:set>
                                    <p:animEffect transition="in" filter="wipe(left)">
                                      <p:cBhvr>
                                        <p:cTn id="33" dur="500"/>
                                        <p:tgtEl>
                                          <p:spTgt spid="110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autoUpdateAnimBg="0"/>
      <p:bldP spid="110595" grpId="0" autoUpdateAnimBg="0"/>
      <p:bldP spid="110601" grpId="0" autoUpdateAnimBg="0"/>
      <p:bldP spid="110602" grpId="0" autoUpdateAnimBg="0"/>
      <p:bldP spid="110609"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ChangeArrowheads="1"/>
          </p:cNvSpPr>
          <p:nvPr/>
        </p:nvSpPr>
        <p:spPr bwMode="auto">
          <a:xfrm>
            <a:off x="1997075" y="614363"/>
            <a:ext cx="3248025"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5400" b="1">
                <a:solidFill>
                  <a:srgbClr val="CC0000"/>
                </a:solidFill>
                <a:latin typeface="Times New Roman" panose="02020603050405020304" pitchFamily="18" charset="0"/>
              </a:rPr>
              <a:t>Total Cost</a:t>
            </a:r>
          </a:p>
        </p:txBody>
      </p:sp>
      <p:sp>
        <p:nvSpPr>
          <p:cNvPr id="111619" name="Rectangle 3"/>
          <p:cNvSpPr>
            <a:spLocks noChangeArrowheads="1"/>
          </p:cNvSpPr>
          <p:nvPr/>
        </p:nvSpPr>
        <p:spPr bwMode="auto">
          <a:xfrm>
            <a:off x="1720850" y="1470025"/>
            <a:ext cx="5637213"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600" b="1">
                <a:latin typeface="Arial Narrow" panose="020B0606020202030204" pitchFamily="34" charset="0"/>
              </a:rPr>
              <a:t>Total Fixed and Variable Costs</a:t>
            </a:r>
          </a:p>
        </p:txBody>
      </p:sp>
      <p:grpSp>
        <p:nvGrpSpPr>
          <p:cNvPr id="111620" name="Group 4"/>
          <p:cNvGrpSpPr>
            <a:grpSpLocks/>
          </p:cNvGrpSpPr>
          <p:nvPr/>
        </p:nvGrpSpPr>
        <p:grpSpPr bwMode="auto">
          <a:xfrm>
            <a:off x="1720850" y="1998663"/>
            <a:ext cx="7048500" cy="992187"/>
            <a:chOff x="1132" y="1259"/>
            <a:chExt cx="4440" cy="625"/>
          </a:xfrm>
        </p:grpSpPr>
        <p:sp>
          <p:nvSpPr>
            <p:cNvPr id="111621" name="Rectangle 5"/>
            <p:cNvSpPr>
              <a:spLocks noChangeArrowheads="1"/>
            </p:cNvSpPr>
            <p:nvPr/>
          </p:nvSpPr>
          <p:spPr bwMode="auto">
            <a:xfrm>
              <a:off x="1132" y="1367"/>
              <a:ext cx="2468"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600" b="1">
                  <a:latin typeface="Arial Narrow" panose="020B0606020202030204" pitchFamily="34" charset="0"/>
                </a:rPr>
                <a:t>Average Total Cost =</a:t>
              </a:r>
            </a:p>
          </p:txBody>
        </p:sp>
        <p:sp>
          <p:nvSpPr>
            <p:cNvPr id="111622" name="Rectangle 6"/>
            <p:cNvSpPr>
              <a:spLocks noChangeArrowheads="1"/>
            </p:cNvSpPr>
            <p:nvPr/>
          </p:nvSpPr>
          <p:spPr bwMode="auto">
            <a:xfrm>
              <a:off x="3620" y="1259"/>
              <a:ext cx="1952" cy="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en-US" sz="2900" b="1">
                  <a:latin typeface="Arial Narrow" panose="020B0606020202030204" pitchFamily="34" charset="0"/>
                </a:rPr>
                <a:t>Total Costs</a:t>
              </a:r>
            </a:p>
          </p:txBody>
        </p:sp>
        <p:sp>
          <p:nvSpPr>
            <p:cNvPr id="111623" name="Line 7"/>
            <p:cNvSpPr>
              <a:spLocks noChangeShapeType="1"/>
            </p:cNvSpPr>
            <p:nvPr/>
          </p:nvSpPr>
          <p:spPr bwMode="auto">
            <a:xfrm>
              <a:off x="3802" y="1577"/>
              <a:ext cx="1663" cy="0"/>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624" name="Rectangle 8"/>
            <p:cNvSpPr>
              <a:spLocks noChangeArrowheads="1"/>
            </p:cNvSpPr>
            <p:nvPr/>
          </p:nvSpPr>
          <p:spPr bwMode="auto">
            <a:xfrm>
              <a:off x="3694" y="1550"/>
              <a:ext cx="1816" cy="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en-US" sz="2900" b="1">
                  <a:latin typeface="Arial Narrow" panose="020B0606020202030204" pitchFamily="34" charset="0"/>
                </a:rPr>
                <a:t>Quantity</a:t>
              </a:r>
            </a:p>
          </p:txBody>
        </p:sp>
      </p:grpSp>
      <p:sp>
        <p:nvSpPr>
          <p:cNvPr id="111625" name="Rectangle 9"/>
          <p:cNvSpPr>
            <a:spLocks noChangeArrowheads="1"/>
          </p:cNvSpPr>
          <p:nvPr/>
        </p:nvSpPr>
        <p:spPr bwMode="auto">
          <a:xfrm>
            <a:off x="1997075" y="3386138"/>
            <a:ext cx="4429125"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5400" b="1">
                <a:solidFill>
                  <a:srgbClr val="CC0000"/>
                </a:solidFill>
                <a:latin typeface="Times New Roman" panose="02020603050405020304" pitchFamily="18" charset="0"/>
              </a:rPr>
              <a:t>Marginal Cost</a:t>
            </a:r>
          </a:p>
        </p:txBody>
      </p:sp>
      <p:sp>
        <p:nvSpPr>
          <p:cNvPr id="111626" name="Rectangle 10"/>
          <p:cNvSpPr>
            <a:spLocks noChangeArrowheads="1"/>
          </p:cNvSpPr>
          <p:nvPr/>
        </p:nvSpPr>
        <p:spPr bwMode="auto">
          <a:xfrm>
            <a:off x="1720850" y="4511675"/>
            <a:ext cx="37846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600" b="1">
                <a:latin typeface="Arial Narrow" panose="020B0606020202030204" pitchFamily="34" charset="0"/>
              </a:rPr>
              <a:t>Total Variable Costs</a:t>
            </a:r>
          </a:p>
        </p:txBody>
      </p:sp>
      <p:grpSp>
        <p:nvGrpSpPr>
          <p:cNvPr id="111627" name="Group 11"/>
          <p:cNvGrpSpPr>
            <a:grpSpLocks/>
          </p:cNvGrpSpPr>
          <p:nvPr/>
        </p:nvGrpSpPr>
        <p:grpSpPr bwMode="auto">
          <a:xfrm>
            <a:off x="1720850" y="5170488"/>
            <a:ext cx="6519863" cy="1017587"/>
            <a:chOff x="1084" y="3176"/>
            <a:chExt cx="4107" cy="641"/>
          </a:xfrm>
        </p:grpSpPr>
        <p:sp>
          <p:nvSpPr>
            <p:cNvPr id="111628" name="Rectangle 12"/>
            <p:cNvSpPr>
              <a:spLocks noChangeArrowheads="1"/>
            </p:cNvSpPr>
            <p:nvPr/>
          </p:nvSpPr>
          <p:spPr bwMode="auto">
            <a:xfrm>
              <a:off x="1084" y="3313"/>
              <a:ext cx="1879"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600" b="1">
                  <a:latin typeface="Arial Narrow" panose="020B0606020202030204" pitchFamily="34" charset="0"/>
                </a:rPr>
                <a:t>Marginal Cost =</a:t>
              </a:r>
            </a:p>
          </p:txBody>
        </p:sp>
        <p:grpSp>
          <p:nvGrpSpPr>
            <p:cNvPr id="111629" name="Group 13"/>
            <p:cNvGrpSpPr>
              <a:grpSpLocks/>
            </p:cNvGrpSpPr>
            <p:nvPr/>
          </p:nvGrpSpPr>
          <p:grpSpPr bwMode="auto">
            <a:xfrm>
              <a:off x="2985" y="3176"/>
              <a:ext cx="2206" cy="641"/>
              <a:chOff x="3041" y="3176"/>
              <a:chExt cx="2206" cy="641"/>
            </a:xfrm>
          </p:grpSpPr>
          <p:sp>
            <p:nvSpPr>
              <p:cNvPr id="111630" name="Rectangle 14"/>
              <p:cNvSpPr>
                <a:spLocks noChangeArrowheads="1"/>
              </p:cNvSpPr>
              <p:nvPr/>
            </p:nvSpPr>
            <p:spPr bwMode="auto">
              <a:xfrm>
                <a:off x="3041" y="3176"/>
                <a:ext cx="2206" cy="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900" b="1">
                    <a:latin typeface="Arial Narrow" panose="020B0606020202030204" pitchFamily="34" charset="0"/>
                  </a:rPr>
                  <a:t>Change in Total Costs</a:t>
                </a:r>
              </a:p>
            </p:txBody>
          </p:sp>
          <p:sp>
            <p:nvSpPr>
              <p:cNvPr id="111631" name="Line 15"/>
              <p:cNvSpPr>
                <a:spLocks noChangeShapeType="1"/>
              </p:cNvSpPr>
              <p:nvPr/>
            </p:nvSpPr>
            <p:spPr bwMode="auto">
              <a:xfrm>
                <a:off x="3139" y="3510"/>
                <a:ext cx="2010" cy="0"/>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632" name="Rectangle 16"/>
              <p:cNvSpPr>
                <a:spLocks noChangeArrowheads="1"/>
              </p:cNvSpPr>
              <p:nvPr/>
            </p:nvSpPr>
            <p:spPr bwMode="auto">
              <a:xfrm>
                <a:off x="3157" y="3483"/>
                <a:ext cx="1973" cy="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en-US" sz="2900" b="1">
                    <a:latin typeface="Arial Narrow" panose="020B0606020202030204" pitchFamily="34" charset="0"/>
                  </a:rPr>
                  <a:t>Change in Quantity</a:t>
                </a:r>
              </a:p>
            </p:txBody>
          </p:sp>
        </p:grpSp>
      </p:grpSp>
      <p:sp>
        <p:nvSpPr>
          <p:cNvPr id="111633" name="Rectangle 17"/>
          <p:cNvSpPr>
            <a:spLocks noChangeArrowheads="1"/>
          </p:cNvSpPr>
          <p:nvPr/>
        </p:nvSpPr>
        <p:spPr bwMode="auto">
          <a:xfrm>
            <a:off x="1858963" y="87313"/>
            <a:ext cx="7146925"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SHORT-RUN PRODUCTION COSTS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1618"/>
                                        </p:tgtEl>
                                        <p:attrNameLst>
                                          <p:attrName>style.visibility</p:attrName>
                                        </p:attrNameLst>
                                      </p:cBhvr>
                                      <p:to>
                                        <p:strVal val="visible"/>
                                      </p:to>
                                    </p:set>
                                    <p:animEffect transition="in" filter="wipe(left)">
                                      <p:cBhvr>
                                        <p:cTn id="7" dur="500"/>
                                        <p:tgtEl>
                                          <p:spTgt spid="111618"/>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1619"/>
                                        </p:tgtEl>
                                        <p:attrNameLst>
                                          <p:attrName>style.visibility</p:attrName>
                                        </p:attrNameLst>
                                      </p:cBhvr>
                                      <p:to>
                                        <p:strVal val="visible"/>
                                      </p:to>
                                    </p:set>
                                    <p:animEffect transition="in" filter="wipe(left)">
                                      <p:cBhvr>
                                        <p:cTn id="11" dur="500"/>
                                        <p:tgtEl>
                                          <p:spTgt spid="111619"/>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111620"/>
                                        </p:tgtEl>
                                        <p:attrNameLst>
                                          <p:attrName>style.visibility</p:attrName>
                                        </p:attrNameLst>
                                      </p:cBhvr>
                                      <p:to>
                                        <p:strVal val="visible"/>
                                      </p:to>
                                    </p:set>
                                    <p:animEffect transition="in" filter="wipe(left)">
                                      <p:cBhvr>
                                        <p:cTn id="15" dur="500"/>
                                        <p:tgtEl>
                                          <p:spTgt spid="11162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11625"/>
                                        </p:tgtEl>
                                        <p:attrNameLst>
                                          <p:attrName>style.visibility</p:attrName>
                                        </p:attrNameLst>
                                      </p:cBhvr>
                                      <p:to>
                                        <p:strVal val="visible"/>
                                      </p:to>
                                    </p:set>
                                    <p:animEffect transition="in" filter="wipe(left)">
                                      <p:cBhvr>
                                        <p:cTn id="20" dur="500"/>
                                        <p:tgtEl>
                                          <p:spTgt spid="111625"/>
                                        </p:tgtEl>
                                      </p:cBhvr>
                                    </p:animEffect>
                                  </p:childTnLst>
                                </p:cTn>
                              </p:par>
                            </p:childTnLst>
                          </p:cTn>
                        </p:par>
                        <p:par>
                          <p:cTn id="21" fill="hold" nodeType="afterGroup">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111626"/>
                                        </p:tgtEl>
                                        <p:attrNameLst>
                                          <p:attrName>style.visibility</p:attrName>
                                        </p:attrNameLst>
                                      </p:cBhvr>
                                      <p:to>
                                        <p:strVal val="visible"/>
                                      </p:to>
                                    </p:set>
                                    <p:animEffect transition="in" filter="wipe(left)">
                                      <p:cBhvr>
                                        <p:cTn id="24" dur="500"/>
                                        <p:tgtEl>
                                          <p:spTgt spid="111626"/>
                                        </p:tgtEl>
                                      </p:cBhvr>
                                    </p:animEffect>
                                  </p:childTnLst>
                                </p:cTn>
                              </p:par>
                            </p:childTnLst>
                          </p:cTn>
                        </p:par>
                        <p:par>
                          <p:cTn id="25" fill="hold" nodeType="afterGroup">
                            <p:stCondLst>
                              <p:cond delay="1000"/>
                            </p:stCondLst>
                            <p:childTnLst>
                              <p:par>
                                <p:cTn id="26" presetID="22" presetClass="entr" presetSubtype="8" fill="hold" nodeType="afterEffect">
                                  <p:stCondLst>
                                    <p:cond delay="0"/>
                                  </p:stCondLst>
                                  <p:childTnLst>
                                    <p:set>
                                      <p:cBhvr>
                                        <p:cTn id="27" dur="1" fill="hold">
                                          <p:stCondLst>
                                            <p:cond delay="0"/>
                                          </p:stCondLst>
                                        </p:cTn>
                                        <p:tgtEl>
                                          <p:spTgt spid="111627"/>
                                        </p:tgtEl>
                                        <p:attrNameLst>
                                          <p:attrName>style.visibility</p:attrName>
                                        </p:attrNameLst>
                                      </p:cBhvr>
                                      <p:to>
                                        <p:strVal val="visible"/>
                                      </p:to>
                                    </p:set>
                                    <p:animEffect transition="in" filter="wipe(left)">
                                      <p:cBhvr>
                                        <p:cTn id="28" dur="500"/>
                                        <p:tgtEl>
                                          <p:spTgt spid="111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autoUpdateAnimBg="0"/>
      <p:bldP spid="111619" grpId="0" autoUpdateAnimBg="0"/>
      <p:bldP spid="111625" grpId="0" autoUpdateAnimBg="0"/>
      <p:bldP spid="111626"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1719263" y="87313"/>
            <a:ext cx="7426325"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SHORT-RUN COSTS GRAPHICALLY</a:t>
            </a:r>
          </a:p>
        </p:txBody>
      </p:sp>
      <p:sp>
        <p:nvSpPr>
          <p:cNvPr id="74755" name="Freeform 3"/>
          <p:cNvSpPr>
            <a:spLocks/>
          </p:cNvSpPr>
          <p:nvPr/>
        </p:nvSpPr>
        <p:spPr bwMode="auto">
          <a:xfrm>
            <a:off x="2486025" y="1676400"/>
            <a:ext cx="4538663" cy="4160838"/>
          </a:xfrm>
          <a:custGeom>
            <a:avLst/>
            <a:gdLst>
              <a:gd name="T0" fmla="*/ 0 w 2859"/>
              <a:gd name="T1" fmla="*/ 2620 h 2621"/>
              <a:gd name="T2" fmla="*/ 158 w 2859"/>
              <a:gd name="T3" fmla="*/ 2405 h 2621"/>
              <a:gd name="T4" fmla="*/ 520 w 2859"/>
              <a:gd name="T5" fmla="*/ 2092 h 2621"/>
              <a:gd name="T6" fmla="*/ 669 w 2859"/>
              <a:gd name="T7" fmla="*/ 1974 h 2621"/>
              <a:gd name="T8" fmla="*/ 895 w 2859"/>
              <a:gd name="T9" fmla="*/ 1863 h 2621"/>
              <a:gd name="T10" fmla="*/ 1234 w 2859"/>
              <a:gd name="T11" fmla="*/ 1696 h 2621"/>
              <a:gd name="T12" fmla="*/ 1401 w 2859"/>
              <a:gd name="T13" fmla="*/ 1594 h 2621"/>
              <a:gd name="T14" fmla="*/ 1700 w 2859"/>
              <a:gd name="T15" fmla="*/ 1389 h 2621"/>
              <a:gd name="T16" fmla="*/ 2103 w 2859"/>
              <a:gd name="T17" fmla="*/ 1048 h 2621"/>
              <a:gd name="T18" fmla="*/ 2402 w 2859"/>
              <a:gd name="T19" fmla="*/ 672 h 2621"/>
              <a:gd name="T20" fmla="*/ 2858 w 2859"/>
              <a:gd name="T21" fmla="*/ 0 h 2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9" h="2621">
                <a:moveTo>
                  <a:pt x="0" y="2620"/>
                </a:moveTo>
                <a:lnTo>
                  <a:pt x="158" y="2405"/>
                </a:lnTo>
                <a:lnTo>
                  <a:pt x="520" y="2092"/>
                </a:lnTo>
                <a:lnTo>
                  <a:pt x="669" y="1974"/>
                </a:lnTo>
                <a:lnTo>
                  <a:pt x="895" y="1863"/>
                </a:lnTo>
                <a:lnTo>
                  <a:pt x="1234" y="1696"/>
                </a:lnTo>
                <a:lnTo>
                  <a:pt x="1401" y="1594"/>
                </a:lnTo>
                <a:lnTo>
                  <a:pt x="1700" y="1389"/>
                </a:lnTo>
                <a:lnTo>
                  <a:pt x="2103" y="1048"/>
                </a:lnTo>
                <a:lnTo>
                  <a:pt x="2402" y="672"/>
                </a:lnTo>
                <a:lnTo>
                  <a:pt x="2858"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56" name="Line 4"/>
          <p:cNvSpPr>
            <a:spLocks noChangeShapeType="1"/>
          </p:cNvSpPr>
          <p:nvPr/>
        </p:nvSpPr>
        <p:spPr bwMode="auto">
          <a:xfrm>
            <a:off x="2468563" y="5283200"/>
            <a:ext cx="5130800" cy="0"/>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7" name="Rectangle 5"/>
          <p:cNvSpPr>
            <a:spLocks noChangeArrowheads="1"/>
          </p:cNvSpPr>
          <p:nvPr/>
        </p:nvSpPr>
        <p:spPr bwMode="auto">
          <a:xfrm>
            <a:off x="7059613" y="5908675"/>
            <a:ext cx="141605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i="1">
                <a:solidFill>
                  <a:srgbClr val="000000"/>
                </a:solidFill>
              </a:rPr>
              <a:t>Quantity</a:t>
            </a:r>
          </a:p>
        </p:txBody>
      </p:sp>
      <p:sp>
        <p:nvSpPr>
          <p:cNvPr id="74758" name="Rectangle 6"/>
          <p:cNvSpPr>
            <a:spLocks noChangeArrowheads="1"/>
          </p:cNvSpPr>
          <p:nvPr/>
        </p:nvSpPr>
        <p:spPr bwMode="auto">
          <a:xfrm rot="16200000">
            <a:off x="895350" y="3403600"/>
            <a:ext cx="23145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i="1">
                <a:solidFill>
                  <a:srgbClr val="000000"/>
                </a:solidFill>
              </a:rPr>
              <a:t>Costs (dollars)</a:t>
            </a:r>
          </a:p>
        </p:txBody>
      </p:sp>
      <p:sp>
        <p:nvSpPr>
          <p:cNvPr id="74759" name="Freeform 7"/>
          <p:cNvSpPr>
            <a:spLocks/>
          </p:cNvSpPr>
          <p:nvPr/>
        </p:nvSpPr>
        <p:spPr bwMode="auto">
          <a:xfrm>
            <a:off x="2473325" y="1065213"/>
            <a:ext cx="4538663" cy="4160837"/>
          </a:xfrm>
          <a:custGeom>
            <a:avLst/>
            <a:gdLst>
              <a:gd name="T0" fmla="*/ 0 w 2859"/>
              <a:gd name="T1" fmla="*/ 2620 h 2621"/>
              <a:gd name="T2" fmla="*/ 158 w 2859"/>
              <a:gd name="T3" fmla="*/ 2405 h 2621"/>
              <a:gd name="T4" fmla="*/ 520 w 2859"/>
              <a:gd name="T5" fmla="*/ 2092 h 2621"/>
              <a:gd name="T6" fmla="*/ 669 w 2859"/>
              <a:gd name="T7" fmla="*/ 1974 h 2621"/>
              <a:gd name="T8" fmla="*/ 895 w 2859"/>
              <a:gd name="T9" fmla="*/ 1863 h 2621"/>
              <a:gd name="T10" fmla="*/ 1234 w 2859"/>
              <a:gd name="T11" fmla="*/ 1696 h 2621"/>
              <a:gd name="T12" fmla="*/ 1401 w 2859"/>
              <a:gd name="T13" fmla="*/ 1594 h 2621"/>
              <a:gd name="T14" fmla="*/ 1700 w 2859"/>
              <a:gd name="T15" fmla="*/ 1389 h 2621"/>
              <a:gd name="T16" fmla="*/ 2103 w 2859"/>
              <a:gd name="T17" fmla="*/ 1048 h 2621"/>
              <a:gd name="T18" fmla="*/ 2402 w 2859"/>
              <a:gd name="T19" fmla="*/ 672 h 2621"/>
              <a:gd name="T20" fmla="*/ 2858 w 2859"/>
              <a:gd name="T21" fmla="*/ 0 h 2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9" h="2621">
                <a:moveTo>
                  <a:pt x="0" y="2620"/>
                </a:moveTo>
                <a:lnTo>
                  <a:pt x="158" y="2405"/>
                </a:lnTo>
                <a:lnTo>
                  <a:pt x="520" y="2092"/>
                </a:lnTo>
                <a:lnTo>
                  <a:pt x="669" y="1974"/>
                </a:lnTo>
                <a:lnTo>
                  <a:pt x="895" y="1863"/>
                </a:lnTo>
                <a:lnTo>
                  <a:pt x="1234" y="1696"/>
                </a:lnTo>
                <a:lnTo>
                  <a:pt x="1401" y="1594"/>
                </a:lnTo>
                <a:lnTo>
                  <a:pt x="1700" y="1389"/>
                </a:lnTo>
                <a:lnTo>
                  <a:pt x="2103" y="1048"/>
                </a:lnTo>
                <a:lnTo>
                  <a:pt x="2402" y="672"/>
                </a:lnTo>
                <a:lnTo>
                  <a:pt x="2858"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0" name="Rectangle 8"/>
          <p:cNvSpPr>
            <a:spLocks noChangeArrowheads="1"/>
          </p:cNvSpPr>
          <p:nvPr/>
        </p:nvSpPr>
        <p:spPr bwMode="auto">
          <a:xfrm>
            <a:off x="7091363" y="836613"/>
            <a:ext cx="7905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600" b="1"/>
              <a:t>TC</a:t>
            </a:r>
          </a:p>
        </p:txBody>
      </p:sp>
      <p:pic>
        <p:nvPicPr>
          <p:cNvPr id="74761" name="Picture 9" descr="image" title="image"/>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7650" y="2828925"/>
            <a:ext cx="395288" cy="309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4762" name="Picture 10" descr="image" title="image"/>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83288" y="3160713"/>
            <a:ext cx="403225" cy="2700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4763" name="Rectangle 11"/>
          <p:cNvSpPr>
            <a:spLocks noChangeArrowheads="1"/>
          </p:cNvSpPr>
          <p:nvPr/>
        </p:nvSpPr>
        <p:spPr bwMode="auto">
          <a:xfrm>
            <a:off x="4506913" y="4244975"/>
            <a:ext cx="8763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a:latin typeface="Arial Narrow" panose="020B0606020202030204" pitchFamily="34" charset="0"/>
              </a:rPr>
              <a:t>Total</a:t>
            </a:r>
          </a:p>
          <a:p>
            <a:pPr algn="ctr" eaLnBrk="0" hangingPunct="0"/>
            <a:r>
              <a:rPr lang="en-US" altLang="en-US" sz="2800" b="1">
                <a:latin typeface="Arial Narrow" panose="020B0606020202030204" pitchFamily="34" charset="0"/>
              </a:rPr>
              <a:t>Cost</a:t>
            </a:r>
          </a:p>
        </p:txBody>
      </p:sp>
      <p:pic>
        <p:nvPicPr>
          <p:cNvPr id="74764" name="Picture 12" descr="image" title="image"/>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0288" y="2276475"/>
            <a:ext cx="177800" cy="550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4765" name="Rectangle 13"/>
          <p:cNvSpPr>
            <a:spLocks noChangeArrowheads="1"/>
          </p:cNvSpPr>
          <p:nvPr/>
        </p:nvSpPr>
        <p:spPr bwMode="auto">
          <a:xfrm>
            <a:off x="7254875" y="2266950"/>
            <a:ext cx="173196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eaLnBrk="0" hangingPunct="0"/>
            <a:r>
              <a:rPr lang="en-US" altLang="en-US" sz="2800" b="1">
                <a:latin typeface="Arial Narrow" panose="020B0606020202030204" pitchFamily="34" charset="0"/>
              </a:rPr>
              <a:t>Fixed Cost</a:t>
            </a:r>
          </a:p>
        </p:txBody>
      </p:sp>
      <p:sp>
        <p:nvSpPr>
          <p:cNvPr id="74766" name="Line 14"/>
          <p:cNvSpPr>
            <a:spLocks noChangeShapeType="1"/>
          </p:cNvSpPr>
          <p:nvPr/>
        </p:nvSpPr>
        <p:spPr bwMode="auto">
          <a:xfrm flipH="1">
            <a:off x="6311900" y="2533650"/>
            <a:ext cx="1084263" cy="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74767" name="Group 15"/>
          <p:cNvGrpSpPr>
            <a:grpSpLocks/>
          </p:cNvGrpSpPr>
          <p:nvPr/>
        </p:nvGrpSpPr>
        <p:grpSpPr bwMode="auto">
          <a:xfrm>
            <a:off x="2406650" y="1400175"/>
            <a:ext cx="5194300" cy="4516438"/>
            <a:chOff x="1516" y="882"/>
            <a:chExt cx="3272" cy="2845"/>
          </a:xfrm>
        </p:grpSpPr>
        <p:sp>
          <p:nvSpPr>
            <p:cNvPr id="74768" name="Line 16"/>
            <p:cNvSpPr>
              <a:spLocks noChangeShapeType="1"/>
            </p:cNvSpPr>
            <p:nvPr/>
          </p:nvSpPr>
          <p:spPr bwMode="auto">
            <a:xfrm>
              <a:off x="1537" y="882"/>
              <a:ext cx="0" cy="2845"/>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69" name="Line 17"/>
            <p:cNvSpPr>
              <a:spLocks noChangeShapeType="1"/>
            </p:cNvSpPr>
            <p:nvPr/>
          </p:nvSpPr>
          <p:spPr bwMode="auto">
            <a:xfrm>
              <a:off x="1516" y="3705"/>
              <a:ext cx="3272"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4770" name="Rectangle 18"/>
          <p:cNvSpPr>
            <a:spLocks noChangeArrowheads="1"/>
          </p:cNvSpPr>
          <p:nvPr/>
        </p:nvSpPr>
        <p:spPr bwMode="auto">
          <a:xfrm>
            <a:off x="7145338" y="1670050"/>
            <a:ext cx="10953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600" b="1"/>
              <a:t>TVC</a:t>
            </a:r>
          </a:p>
        </p:txBody>
      </p:sp>
      <p:sp>
        <p:nvSpPr>
          <p:cNvPr id="74771" name="Rectangle 19"/>
          <p:cNvSpPr>
            <a:spLocks noChangeArrowheads="1"/>
          </p:cNvSpPr>
          <p:nvPr/>
        </p:nvSpPr>
        <p:spPr bwMode="auto">
          <a:xfrm>
            <a:off x="6343650" y="4232275"/>
            <a:ext cx="214630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latin typeface="Arial Narrow" panose="020B0606020202030204" pitchFamily="34" charset="0"/>
              </a:rPr>
              <a:t>Variable Cost</a:t>
            </a:r>
          </a:p>
        </p:txBody>
      </p:sp>
      <p:sp>
        <p:nvSpPr>
          <p:cNvPr id="74772" name="Rectangle 20"/>
          <p:cNvSpPr>
            <a:spLocks noChangeArrowheads="1"/>
          </p:cNvSpPr>
          <p:nvPr/>
        </p:nvSpPr>
        <p:spPr bwMode="auto">
          <a:xfrm>
            <a:off x="7694613" y="4968875"/>
            <a:ext cx="10699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600" b="1"/>
              <a:t>TFC</a:t>
            </a:r>
          </a:p>
        </p:txBody>
      </p:sp>
      <p:sp>
        <p:nvSpPr>
          <p:cNvPr id="74773" name="Text Box 21"/>
          <p:cNvSpPr txBox="1">
            <a:spLocks noChangeArrowheads="1"/>
          </p:cNvSpPr>
          <p:nvPr/>
        </p:nvSpPr>
        <p:spPr bwMode="auto">
          <a:xfrm>
            <a:off x="2682875" y="1125538"/>
            <a:ext cx="329565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3600" b="1" i="1">
                <a:latin typeface="Times New Roman" panose="02020603050405020304" pitchFamily="18" charset="0"/>
              </a:rPr>
              <a:t>Combining TVC</a:t>
            </a:r>
          </a:p>
          <a:p>
            <a:pPr algn="ctr"/>
            <a:r>
              <a:rPr lang="en-US" altLang="en-US" sz="3600" b="1" i="1">
                <a:latin typeface="Times New Roman" panose="02020603050405020304" pitchFamily="18" charset="0"/>
              </a:rPr>
              <a:t>With TFC to get</a:t>
            </a:r>
          </a:p>
          <a:p>
            <a:pPr algn="ctr"/>
            <a:r>
              <a:rPr lang="en-US" altLang="en-US" sz="3600" b="1" i="1">
                <a:latin typeface="Times New Roman" panose="02020603050405020304" pitchFamily="18" charset="0"/>
              </a:rPr>
              <a:t>Total Cost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754"/>
                                        </p:tgtEl>
                                        <p:attrNameLst>
                                          <p:attrName>style.visibility</p:attrName>
                                        </p:attrNameLst>
                                      </p:cBhvr>
                                      <p:to>
                                        <p:strVal val="visible"/>
                                      </p:to>
                                    </p:set>
                                    <p:animEffect transition="in" filter="wipe(left)">
                                      <p:cBhvr>
                                        <p:cTn id="7" dur="500"/>
                                        <p:tgtEl>
                                          <p:spTgt spid="74754"/>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74767"/>
                                        </p:tgtEl>
                                        <p:attrNameLst>
                                          <p:attrName>style.visibility</p:attrName>
                                        </p:attrNameLst>
                                      </p:cBhvr>
                                      <p:to>
                                        <p:strVal val="visible"/>
                                      </p:to>
                                    </p:set>
                                    <p:animEffect transition="in" filter="dissolve">
                                      <p:cBhvr>
                                        <p:cTn id="11" dur="500"/>
                                        <p:tgtEl>
                                          <p:spTgt spid="74767"/>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74758"/>
                                        </p:tgtEl>
                                        <p:attrNameLst>
                                          <p:attrName>style.visibility</p:attrName>
                                        </p:attrNameLst>
                                      </p:cBhvr>
                                      <p:to>
                                        <p:strVal val="visible"/>
                                      </p:to>
                                    </p:set>
                                    <p:animEffect transition="in" filter="wipe(down)">
                                      <p:cBhvr>
                                        <p:cTn id="15" dur="500"/>
                                        <p:tgtEl>
                                          <p:spTgt spid="74758"/>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4757"/>
                                        </p:tgtEl>
                                        <p:attrNameLst>
                                          <p:attrName>style.visibility</p:attrName>
                                        </p:attrNameLst>
                                      </p:cBhvr>
                                      <p:to>
                                        <p:strVal val="visible"/>
                                      </p:to>
                                    </p:set>
                                    <p:animEffect transition="in" filter="wipe(left)">
                                      <p:cBhvr>
                                        <p:cTn id="19" dur="500"/>
                                        <p:tgtEl>
                                          <p:spTgt spid="7475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74756"/>
                                        </p:tgtEl>
                                        <p:attrNameLst>
                                          <p:attrName>style.visibility</p:attrName>
                                        </p:attrNameLst>
                                      </p:cBhvr>
                                      <p:to>
                                        <p:strVal val="visible"/>
                                      </p:to>
                                    </p:set>
                                    <p:animEffect transition="in" filter="wipe(left)">
                                      <p:cBhvr>
                                        <p:cTn id="24" dur="500"/>
                                        <p:tgtEl>
                                          <p:spTgt spid="74756"/>
                                        </p:tgtEl>
                                      </p:cBhvr>
                                    </p:animEffect>
                                  </p:childTnLst>
                                </p:cTn>
                              </p:par>
                            </p:childTnLst>
                          </p:cTn>
                        </p:par>
                        <p:par>
                          <p:cTn id="25" fill="hold" nodeType="afterGroup">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74772"/>
                                        </p:tgtEl>
                                        <p:attrNameLst>
                                          <p:attrName>style.visibility</p:attrName>
                                        </p:attrNameLst>
                                      </p:cBhvr>
                                      <p:to>
                                        <p:strVal val="visible"/>
                                      </p:to>
                                    </p:set>
                                    <p:animEffect transition="in" filter="dissolve">
                                      <p:cBhvr>
                                        <p:cTn id="28" dur="500"/>
                                        <p:tgtEl>
                                          <p:spTgt spid="7477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nodeType="clickEffect">
                                  <p:stCondLst>
                                    <p:cond delay="0"/>
                                  </p:stCondLst>
                                  <p:childTnLst>
                                    <p:set>
                                      <p:cBhvr>
                                        <p:cTn id="32" dur="1" fill="hold">
                                          <p:stCondLst>
                                            <p:cond delay="0"/>
                                          </p:stCondLst>
                                        </p:cTn>
                                        <p:tgtEl>
                                          <p:spTgt spid="74762"/>
                                        </p:tgtEl>
                                        <p:attrNameLst>
                                          <p:attrName>style.visibility</p:attrName>
                                        </p:attrNameLst>
                                      </p:cBhvr>
                                      <p:to>
                                        <p:strVal val="visible"/>
                                      </p:to>
                                    </p:set>
                                    <p:animEffect transition="in" filter="wipe(left)">
                                      <p:cBhvr>
                                        <p:cTn id="33" dur="500"/>
                                        <p:tgtEl>
                                          <p:spTgt spid="74762"/>
                                        </p:tgtEl>
                                      </p:cBhvr>
                                    </p:animEffect>
                                  </p:childTnLst>
                                </p:cTn>
                              </p:par>
                            </p:childTnLst>
                          </p:cTn>
                        </p:par>
                        <p:par>
                          <p:cTn id="34" fill="hold" nodeType="afterGroup">
                            <p:stCondLst>
                              <p:cond delay="500"/>
                            </p:stCondLst>
                            <p:childTnLst>
                              <p:par>
                                <p:cTn id="35" presetID="9" presetClass="entr" presetSubtype="0" fill="hold" grpId="0" nodeType="afterEffect">
                                  <p:stCondLst>
                                    <p:cond delay="0"/>
                                  </p:stCondLst>
                                  <p:childTnLst>
                                    <p:set>
                                      <p:cBhvr>
                                        <p:cTn id="36" dur="1" fill="hold">
                                          <p:stCondLst>
                                            <p:cond delay="0"/>
                                          </p:stCondLst>
                                        </p:cTn>
                                        <p:tgtEl>
                                          <p:spTgt spid="74770"/>
                                        </p:tgtEl>
                                        <p:attrNameLst>
                                          <p:attrName>style.visibility</p:attrName>
                                        </p:attrNameLst>
                                      </p:cBhvr>
                                      <p:to>
                                        <p:strVal val="visible"/>
                                      </p:to>
                                    </p:set>
                                    <p:animEffect transition="in" filter="dissolve">
                                      <p:cBhvr>
                                        <p:cTn id="37" dur="500"/>
                                        <p:tgtEl>
                                          <p:spTgt spid="74770"/>
                                        </p:tgtEl>
                                      </p:cBhvr>
                                    </p:animEffect>
                                  </p:childTnLst>
                                </p:cTn>
                              </p:par>
                            </p:childTnLst>
                          </p:cTn>
                        </p:par>
                        <p:par>
                          <p:cTn id="38" fill="hold" nodeType="afterGroup">
                            <p:stCondLst>
                              <p:cond delay="1000"/>
                            </p:stCondLst>
                            <p:childTnLst>
                              <p:par>
                                <p:cTn id="39" presetID="22" presetClass="entr" presetSubtype="8" fill="hold" grpId="0" nodeType="afterEffect">
                                  <p:stCondLst>
                                    <p:cond delay="0"/>
                                  </p:stCondLst>
                                  <p:childTnLst>
                                    <p:set>
                                      <p:cBhvr>
                                        <p:cTn id="40" dur="1" fill="hold">
                                          <p:stCondLst>
                                            <p:cond delay="0"/>
                                          </p:stCondLst>
                                        </p:cTn>
                                        <p:tgtEl>
                                          <p:spTgt spid="74771"/>
                                        </p:tgtEl>
                                        <p:attrNameLst>
                                          <p:attrName>style.visibility</p:attrName>
                                        </p:attrNameLst>
                                      </p:cBhvr>
                                      <p:to>
                                        <p:strVal val="visible"/>
                                      </p:to>
                                    </p:set>
                                    <p:animEffect transition="in" filter="wipe(left)">
                                      <p:cBhvr>
                                        <p:cTn id="41" dur="500"/>
                                        <p:tgtEl>
                                          <p:spTgt spid="74771"/>
                                        </p:tgtEl>
                                      </p:cBhvr>
                                    </p:animEffect>
                                  </p:childTnLst>
                                </p:cTn>
                              </p:par>
                            </p:childTnLst>
                          </p:cTn>
                        </p:par>
                        <p:par>
                          <p:cTn id="42" fill="hold" nodeType="afterGroup">
                            <p:stCondLst>
                              <p:cond delay="1500"/>
                            </p:stCondLst>
                            <p:childTnLst>
                              <p:par>
                                <p:cTn id="43" presetID="22" presetClass="entr" presetSubtype="8" fill="hold" nodeType="afterEffect">
                                  <p:stCondLst>
                                    <p:cond delay="0"/>
                                  </p:stCondLst>
                                  <p:childTnLst>
                                    <p:set>
                                      <p:cBhvr>
                                        <p:cTn id="44" dur="1" fill="hold">
                                          <p:stCondLst>
                                            <p:cond delay="0"/>
                                          </p:stCondLst>
                                        </p:cTn>
                                        <p:tgtEl>
                                          <p:spTgt spid="74755"/>
                                        </p:tgtEl>
                                        <p:attrNameLst>
                                          <p:attrName>style.visibility</p:attrName>
                                        </p:attrNameLst>
                                      </p:cBhvr>
                                      <p:to>
                                        <p:strVal val="visible"/>
                                      </p:to>
                                    </p:set>
                                    <p:animEffect transition="in" filter="wipe(left)">
                                      <p:cBhvr>
                                        <p:cTn id="45" dur="500"/>
                                        <p:tgtEl>
                                          <p:spTgt spid="74755"/>
                                        </p:tgtEl>
                                      </p:cBhvr>
                                    </p:animEffect>
                                  </p:childTnLst>
                                  <p:subTnLst>
                                    <p:animClr clrSpc="rgb" dir="cw">
                                      <p:cBhvr override="childStyle">
                                        <p:cTn dur="1" fill="hold" display="0" masterRel="nextClick" afterEffect="1"/>
                                        <p:tgtEl>
                                          <p:spTgt spid="74755"/>
                                        </p:tgtEl>
                                        <p:attrNameLst>
                                          <p:attrName>ppt_c</p:attrName>
                                        </p:attrNameLst>
                                      </p:cBhvr>
                                      <p:to>
                                        <a:schemeClr val="tx1"/>
                                      </p:to>
                                    </p:animClr>
                                  </p:sub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74773"/>
                                        </p:tgtEl>
                                        <p:attrNameLst>
                                          <p:attrName>style.visibility</p:attrName>
                                        </p:attrNameLst>
                                      </p:cBhvr>
                                      <p:to>
                                        <p:strVal val="visible"/>
                                      </p:to>
                                    </p:set>
                                    <p:animEffect transition="in" filter="wipe(up)">
                                      <p:cBhvr>
                                        <p:cTn id="50" dur="500"/>
                                        <p:tgtEl>
                                          <p:spTgt spid="74773"/>
                                        </p:tgtEl>
                                      </p:cBhvr>
                                    </p:animEffect>
                                  </p:childTnLst>
                                  <p:subTnLst>
                                    <p:set>
                                      <p:cBhvr override="childStyle">
                                        <p:cTn dur="1" fill="hold" display="0" masterRel="nextClick" afterEffect="1"/>
                                        <p:tgtEl>
                                          <p:spTgt spid="74773"/>
                                        </p:tgtEl>
                                        <p:attrNameLst>
                                          <p:attrName>style.visibility</p:attrName>
                                        </p:attrNameLst>
                                      </p:cBhvr>
                                      <p:to>
                                        <p:strVal val="hidden"/>
                                      </p:to>
                                    </p:set>
                                  </p:sub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74759"/>
                                        </p:tgtEl>
                                        <p:attrNameLst>
                                          <p:attrName>style.visibility</p:attrName>
                                        </p:attrNameLst>
                                      </p:cBhvr>
                                      <p:to>
                                        <p:strVal val="visible"/>
                                      </p:to>
                                    </p:set>
                                    <p:animEffect transition="in" filter="wipe(left)">
                                      <p:cBhvr>
                                        <p:cTn id="55" dur="500"/>
                                        <p:tgtEl>
                                          <p:spTgt spid="74759"/>
                                        </p:tgtEl>
                                      </p:cBhvr>
                                    </p:animEffect>
                                  </p:childTnLst>
                                </p:cTn>
                              </p:par>
                            </p:childTnLst>
                          </p:cTn>
                        </p:par>
                        <p:par>
                          <p:cTn id="56" fill="hold" nodeType="afterGroup">
                            <p:stCondLst>
                              <p:cond delay="500"/>
                            </p:stCondLst>
                            <p:childTnLst>
                              <p:par>
                                <p:cTn id="57" presetID="9" presetClass="entr" presetSubtype="0" fill="hold" grpId="0" nodeType="afterEffect">
                                  <p:stCondLst>
                                    <p:cond delay="0"/>
                                  </p:stCondLst>
                                  <p:childTnLst>
                                    <p:set>
                                      <p:cBhvr>
                                        <p:cTn id="58" dur="1" fill="hold">
                                          <p:stCondLst>
                                            <p:cond delay="0"/>
                                          </p:stCondLst>
                                        </p:cTn>
                                        <p:tgtEl>
                                          <p:spTgt spid="74760"/>
                                        </p:tgtEl>
                                        <p:attrNameLst>
                                          <p:attrName>style.visibility</p:attrName>
                                        </p:attrNameLst>
                                      </p:cBhvr>
                                      <p:to>
                                        <p:strVal val="visible"/>
                                      </p:to>
                                    </p:set>
                                    <p:animEffect transition="in" filter="dissolve">
                                      <p:cBhvr>
                                        <p:cTn id="59" dur="500"/>
                                        <p:tgtEl>
                                          <p:spTgt spid="74760"/>
                                        </p:tgtEl>
                                      </p:cBhvr>
                                    </p:animEffect>
                                  </p:childTnLst>
                                </p:cTn>
                              </p:par>
                            </p:childTnLst>
                          </p:cTn>
                        </p:par>
                        <p:par>
                          <p:cTn id="60" fill="hold" nodeType="afterGroup">
                            <p:stCondLst>
                              <p:cond delay="1000"/>
                            </p:stCondLst>
                            <p:childTnLst>
                              <p:par>
                                <p:cTn id="61" presetID="22" presetClass="entr" presetSubtype="2" fill="hold" nodeType="afterEffect">
                                  <p:stCondLst>
                                    <p:cond delay="0"/>
                                  </p:stCondLst>
                                  <p:childTnLst>
                                    <p:set>
                                      <p:cBhvr>
                                        <p:cTn id="62" dur="1" fill="hold">
                                          <p:stCondLst>
                                            <p:cond delay="0"/>
                                          </p:stCondLst>
                                        </p:cTn>
                                        <p:tgtEl>
                                          <p:spTgt spid="74761"/>
                                        </p:tgtEl>
                                        <p:attrNameLst>
                                          <p:attrName>style.visibility</p:attrName>
                                        </p:attrNameLst>
                                      </p:cBhvr>
                                      <p:to>
                                        <p:strVal val="visible"/>
                                      </p:to>
                                    </p:set>
                                    <p:animEffect transition="in" filter="wipe(right)">
                                      <p:cBhvr>
                                        <p:cTn id="63" dur="500"/>
                                        <p:tgtEl>
                                          <p:spTgt spid="74761"/>
                                        </p:tgtEl>
                                      </p:cBhvr>
                                    </p:animEffect>
                                  </p:childTnLst>
                                </p:cTn>
                              </p:par>
                            </p:childTnLst>
                          </p:cTn>
                        </p:par>
                        <p:par>
                          <p:cTn id="64" fill="hold" nodeType="afterGroup">
                            <p:stCondLst>
                              <p:cond delay="1500"/>
                            </p:stCondLst>
                            <p:childTnLst>
                              <p:par>
                                <p:cTn id="65" presetID="9" presetClass="entr" presetSubtype="0" fill="hold" grpId="0" nodeType="afterEffect">
                                  <p:stCondLst>
                                    <p:cond delay="0"/>
                                  </p:stCondLst>
                                  <p:childTnLst>
                                    <p:set>
                                      <p:cBhvr>
                                        <p:cTn id="66" dur="1" fill="hold">
                                          <p:stCondLst>
                                            <p:cond delay="0"/>
                                          </p:stCondLst>
                                        </p:cTn>
                                        <p:tgtEl>
                                          <p:spTgt spid="74763"/>
                                        </p:tgtEl>
                                        <p:attrNameLst>
                                          <p:attrName>style.visibility</p:attrName>
                                        </p:attrNameLst>
                                      </p:cBhvr>
                                      <p:to>
                                        <p:strVal val="visible"/>
                                      </p:to>
                                    </p:set>
                                    <p:animEffect transition="in" filter="dissolve">
                                      <p:cBhvr>
                                        <p:cTn id="67" dur="500"/>
                                        <p:tgtEl>
                                          <p:spTgt spid="74763"/>
                                        </p:tgtEl>
                                      </p:cBhvr>
                                    </p:animEffect>
                                  </p:childTnLst>
                                </p:cTn>
                              </p:par>
                            </p:childTnLst>
                          </p:cTn>
                        </p:par>
                        <p:par>
                          <p:cTn id="68" fill="hold" nodeType="afterGroup">
                            <p:stCondLst>
                              <p:cond delay="2000"/>
                            </p:stCondLst>
                            <p:childTnLst>
                              <p:par>
                                <p:cTn id="69" presetID="22" presetClass="entr" presetSubtype="8" fill="hold" nodeType="afterEffect">
                                  <p:stCondLst>
                                    <p:cond delay="0"/>
                                  </p:stCondLst>
                                  <p:childTnLst>
                                    <p:set>
                                      <p:cBhvr>
                                        <p:cTn id="70" dur="1" fill="hold">
                                          <p:stCondLst>
                                            <p:cond delay="0"/>
                                          </p:stCondLst>
                                        </p:cTn>
                                        <p:tgtEl>
                                          <p:spTgt spid="74764"/>
                                        </p:tgtEl>
                                        <p:attrNameLst>
                                          <p:attrName>style.visibility</p:attrName>
                                        </p:attrNameLst>
                                      </p:cBhvr>
                                      <p:to>
                                        <p:strVal val="visible"/>
                                      </p:to>
                                    </p:set>
                                    <p:animEffect transition="in" filter="wipe(left)">
                                      <p:cBhvr>
                                        <p:cTn id="71" dur="500"/>
                                        <p:tgtEl>
                                          <p:spTgt spid="74764"/>
                                        </p:tgtEl>
                                      </p:cBhvr>
                                    </p:animEffect>
                                  </p:childTnLst>
                                </p:cTn>
                              </p:par>
                            </p:childTnLst>
                          </p:cTn>
                        </p:par>
                        <p:par>
                          <p:cTn id="72" fill="hold" nodeType="afterGroup">
                            <p:stCondLst>
                              <p:cond delay="2500"/>
                            </p:stCondLst>
                            <p:childTnLst>
                              <p:par>
                                <p:cTn id="73" presetID="9" presetClass="entr" presetSubtype="0" fill="hold" grpId="0" nodeType="afterEffect">
                                  <p:stCondLst>
                                    <p:cond delay="0"/>
                                  </p:stCondLst>
                                  <p:childTnLst>
                                    <p:set>
                                      <p:cBhvr>
                                        <p:cTn id="74" dur="1" fill="hold">
                                          <p:stCondLst>
                                            <p:cond delay="0"/>
                                          </p:stCondLst>
                                        </p:cTn>
                                        <p:tgtEl>
                                          <p:spTgt spid="74765"/>
                                        </p:tgtEl>
                                        <p:attrNameLst>
                                          <p:attrName>style.visibility</p:attrName>
                                        </p:attrNameLst>
                                      </p:cBhvr>
                                      <p:to>
                                        <p:strVal val="visible"/>
                                      </p:to>
                                    </p:set>
                                    <p:animEffect transition="in" filter="dissolve">
                                      <p:cBhvr>
                                        <p:cTn id="75" dur="500"/>
                                        <p:tgtEl>
                                          <p:spTgt spid="74765"/>
                                        </p:tgtEl>
                                      </p:cBhvr>
                                    </p:animEffect>
                                  </p:childTnLst>
                                </p:cTn>
                              </p:par>
                            </p:childTnLst>
                          </p:cTn>
                        </p:par>
                        <p:par>
                          <p:cTn id="76" fill="hold" nodeType="afterGroup">
                            <p:stCondLst>
                              <p:cond delay="3000"/>
                            </p:stCondLst>
                            <p:childTnLst>
                              <p:par>
                                <p:cTn id="77" presetID="22" presetClass="entr" presetSubtype="2" fill="hold" nodeType="afterEffect">
                                  <p:stCondLst>
                                    <p:cond delay="0"/>
                                  </p:stCondLst>
                                  <p:childTnLst>
                                    <p:set>
                                      <p:cBhvr>
                                        <p:cTn id="78" dur="1" fill="hold">
                                          <p:stCondLst>
                                            <p:cond delay="0"/>
                                          </p:stCondLst>
                                        </p:cTn>
                                        <p:tgtEl>
                                          <p:spTgt spid="74766"/>
                                        </p:tgtEl>
                                        <p:attrNameLst>
                                          <p:attrName>style.visibility</p:attrName>
                                        </p:attrNameLst>
                                      </p:cBhvr>
                                      <p:to>
                                        <p:strVal val="visible"/>
                                      </p:to>
                                    </p:set>
                                    <p:animEffect transition="in" filter="wipe(right)">
                                      <p:cBhvr>
                                        <p:cTn id="79" dur="500"/>
                                        <p:tgtEl>
                                          <p:spTgt spid="747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autoUpdateAnimBg="0"/>
      <p:bldP spid="74757" grpId="0" autoUpdateAnimBg="0"/>
      <p:bldP spid="74758" grpId="0" autoUpdateAnimBg="0"/>
      <p:bldP spid="74760" grpId="0" autoUpdateAnimBg="0"/>
      <p:bldP spid="74763" grpId="0" autoUpdateAnimBg="0"/>
      <p:bldP spid="74765" grpId="0" autoUpdateAnimBg="0"/>
      <p:bldP spid="74770" grpId="0" autoUpdateAnimBg="0"/>
      <p:bldP spid="74771" grpId="0" autoUpdateAnimBg="0"/>
      <p:bldP spid="74772" grpId="0" autoUpdateAnimBg="0"/>
      <p:bldP spid="74773"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1719263" y="87313"/>
            <a:ext cx="7426325"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SHORT-RUN COSTS GRAPHICALLY</a:t>
            </a:r>
          </a:p>
        </p:txBody>
      </p:sp>
      <p:sp>
        <p:nvSpPr>
          <p:cNvPr id="75779" name="Rectangle 3"/>
          <p:cNvSpPr>
            <a:spLocks noChangeArrowheads="1"/>
          </p:cNvSpPr>
          <p:nvPr/>
        </p:nvSpPr>
        <p:spPr bwMode="auto">
          <a:xfrm>
            <a:off x="7059613" y="5908675"/>
            <a:ext cx="141605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i="1">
                <a:solidFill>
                  <a:srgbClr val="000000"/>
                </a:solidFill>
              </a:rPr>
              <a:t>Quantity</a:t>
            </a:r>
          </a:p>
        </p:txBody>
      </p:sp>
      <p:sp>
        <p:nvSpPr>
          <p:cNvPr id="75780" name="Rectangle 4"/>
          <p:cNvSpPr>
            <a:spLocks noChangeArrowheads="1"/>
          </p:cNvSpPr>
          <p:nvPr/>
        </p:nvSpPr>
        <p:spPr bwMode="auto">
          <a:xfrm rot="16200000">
            <a:off x="895350" y="3403600"/>
            <a:ext cx="23145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i="1">
                <a:solidFill>
                  <a:srgbClr val="000000"/>
                </a:solidFill>
              </a:rPr>
              <a:t>Costs (dollars)</a:t>
            </a:r>
          </a:p>
        </p:txBody>
      </p:sp>
      <p:grpSp>
        <p:nvGrpSpPr>
          <p:cNvPr id="75781" name="Group 5"/>
          <p:cNvGrpSpPr>
            <a:grpSpLocks/>
          </p:cNvGrpSpPr>
          <p:nvPr/>
        </p:nvGrpSpPr>
        <p:grpSpPr bwMode="auto">
          <a:xfrm>
            <a:off x="2406650" y="1400175"/>
            <a:ext cx="5194300" cy="4516438"/>
            <a:chOff x="1516" y="882"/>
            <a:chExt cx="3272" cy="2845"/>
          </a:xfrm>
        </p:grpSpPr>
        <p:sp>
          <p:nvSpPr>
            <p:cNvPr id="75782" name="Line 6"/>
            <p:cNvSpPr>
              <a:spLocks noChangeShapeType="1"/>
            </p:cNvSpPr>
            <p:nvPr/>
          </p:nvSpPr>
          <p:spPr bwMode="auto">
            <a:xfrm>
              <a:off x="1537" y="882"/>
              <a:ext cx="0" cy="2845"/>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783" name="Line 7"/>
            <p:cNvSpPr>
              <a:spLocks noChangeShapeType="1"/>
            </p:cNvSpPr>
            <p:nvPr/>
          </p:nvSpPr>
          <p:spPr bwMode="auto">
            <a:xfrm>
              <a:off x="1516" y="3705"/>
              <a:ext cx="3272"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5784" name="Freeform 8"/>
          <p:cNvSpPr>
            <a:spLocks/>
          </p:cNvSpPr>
          <p:nvPr/>
        </p:nvSpPr>
        <p:spPr bwMode="auto">
          <a:xfrm>
            <a:off x="2803525" y="3584575"/>
            <a:ext cx="4695825" cy="1724025"/>
          </a:xfrm>
          <a:custGeom>
            <a:avLst/>
            <a:gdLst>
              <a:gd name="T0" fmla="*/ 0 w 2983"/>
              <a:gd name="T1" fmla="*/ 0 h 1144"/>
              <a:gd name="T2" fmla="*/ 125 w 2983"/>
              <a:gd name="T3" fmla="*/ 257 h 1144"/>
              <a:gd name="T4" fmla="*/ 267 w 2983"/>
              <a:gd name="T5" fmla="*/ 457 h 1144"/>
              <a:gd name="T6" fmla="*/ 397 w 2983"/>
              <a:gd name="T7" fmla="*/ 605 h 1144"/>
              <a:gd name="T8" fmla="*/ 493 w 2983"/>
              <a:gd name="T9" fmla="*/ 690 h 1144"/>
              <a:gd name="T10" fmla="*/ 610 w 2983"/>
              <a:gd name="T11" fmla="*/ 751 h 1144"/>
              <a:gd name="T12" fmla="*/ 756 w 2983"/>
              <a:gd name="T13" fmla="*/ 809 h 1144"/>
              <a:gd name="T14" fmla="*/ 1025 w 2983"/>
              <a:gd name="T15" fmla="*/ 883 h 1144"/>
              <a:gd name="T16" fmla="*/ 1607 w 2983"/>
              <a:gd name="T17" fmla="*/ 1009 h 1144"/>
              <a:gd name="T18" fmla="*/ 1985 w 2983"/>
              <a:gd name="T19" fmla="*/ 1055 h 1144"/>
              <a:gd name="T20" fmla="*/ 2571 w 2983"/>
              <a:gd name="T21" fmla="*/ 1114 h 1144"/>
              <a:gd name="T22" fmla="*/ 2982 w 2983"/>
              <a:gd name="T23" fmla="*/ 1143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83" h="1144">
                <a:moveTo>
                  <a:pt x="0" y="0"/>
                </a:moveTo>
                <a:lnTo>
                  <a:pt x="125" y="257"/>
                </a:lnTo>
                <a:lnTo>
                  <a:pt x="267" y="457"/>
                </a:lnTo>
                <a:lnTo>
                  <a:pt x="397" y="605"/>
                </a:lnTo>
                <a:lnTo>
                  <a:pt x="493" y="690"/>
                </a:lnTo>
                <a:lnTo>
                  <a:pt x="610" y="751"/>
                </a:lnTo>
                <a:lnTo>
                  <a:pt x="756" y="809"/>
                </a:lnTo>
                <a:lnTo>
                  <a:pt x="1025" y="883"/>
                </a:lnTo>
                <a:lnTo>
                  <a:pt x="1607" y="1009"/>
                </a:lnTo>
                <a:lnTo>
                  <a:pt x="1985" y="1055"/>
                </a:lnTo>
                <a:lnTo>
                  <a:pt x="2571" y="1114"/>
                </a:lnTo>
                <a:lnTo>
                  <a:pt x="2982" y="1143"/>
                </a:lnTo>
              </a:path>
            </a:pathLst>
          </a:custGeom>
          <a:noFill/>
          <a:ln w="762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5785" name="Rectangle 9"/>
          <p:cNvSpPr>
            <a:spLocks noChangeArrowheads="1"/>
          </p:cNvSpPr>
          <p:nvPr/>
        </p:nvSpPr>
        <p:spPr bwMode="auto">
          <a:xfrm>
            <a:off x="7753350" y="5053013"/>
            <a:ext cx="1016000"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t>AFC</a:t>
            </a:r>
          </a:p>
        </p:txBody>
      </p:sp>
      <p:sp>
        <p:nvSpPr>
          <p:cNvPr id="75786" name="Freeform 10"/>
          <p:cNvSpPr>
            <a:spLocks/>
          </p:cNvSpPr>
          <p:nvPr/>
        </p:nvSpPr>
        <p:spPr bwMode="auto">
          <a:xfrm>
            <a:off x="2833688" y="3217863"/>
            <a:ext cx="4816475" cy="908050"/>
          </a:xfrm>
          <a:custGeom>
            <a:avLst/>
            <a:gdLst>
              <a:gd name="T0" fmla="*/ 0 w 3034"/>
              <a:gd name="T1" fmla="*/ 360 h 572"/>
              <a:gd name="T2" fmla="*/ 381 w 3034"/>
              <a:gd name="T3" fmla="*/ 458 h 572"/>
              <a:gd name="T4" fmla="*/ 765 w 3034"/>
              <a:gd name="T5" fmla="*/ 514 h 572"/>
              <a:gd name="T6" fmla="*/ 949 w 3034"/>
              <a:gd name="T7" fmla="*/ 541 h 572"/>
              <a:gd name="T8" fmla="*/ 1111 w 3034"/>
              <a:gd name="T9" fmla="*/ 565 h 572"/>
              <a:gd name="T10" fmla="*/ 1279 w 3034"/>
              <a:gd name="T11" fmla="*/ 571 h 572"/>
              <a:gd name="T12" fmla="*/ 1531 w 3034"/>
              <a:gd name="T13" fmla="*/ 523 h 572"/>
              <a:gd name="T14" fmla="*/ 1915 w 3034"/>
              <a:gd name="T15" fmla="*/ 440 h 572"/>
              <a:gd name="T16" fmla="*/ 2292 w 3034"/>
              <a:gd name="T17" fmla="*/ 334 h 572"/>
              <a:gd name="T18" fmla="*/ 2666 w 3034"/>
              <a:gd name="T19" fmla="*/ 188 h 572"/>
              <a:gd name="T20" fmla="*/ 3033 w 3034"/>
              <a:gd name="T21" fmla="*/ 0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34" h="572">
                <a:moveTo>
                  <a:pt x="0" y="360"/>
                </a:moveTo>
                <a:lnTo>
                  <a:pt x="381" y="458"/>
                </a:lnTo>
                <a:lnTo>
                  <a:pt x="765" y="514"/>
                </a:lnTo>
                <a:lnTo>
                  <a:pt x="949" y="541"/>
                </a:lnTo>
                <a:lnTo>
                  <a:pt x="1111" y="565"/>
                </a:lnTo>
                <a:lnTo>
                  <a:pt x="1279" y="571"/>
                </a:lnTo>
                <a:lnTo>
                  <a:pt x="1531" y="523"/>
                </a:lnTo>
                <a:lnTo>
                  <a:pt x="1915" y="440"/>
                </a:lnTo>
                <a:lnTo>
                  <a:pt x="2292" y="334"/>
                </a:lnTo>
                <a:lnTo>
                  <a:pt x="2666" y="188"/>
                </a:lnTo>
                <a:lnTo>
                  <a:pt x="3033" y="0"/>
                </a:lnTo>
              </a:path>
            </a:pathLst>
          </a:custGeom>
          <a:noFill/>
          <a:ln w="76200" cap="rnd" cmpd="sng">
            <a:solidFill>
              <a:srgbClr val="008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5787" name="Rectangle 11"/>
          <p:cNvSpPr>
            <a:spLocks noChangeArrowheads="1"/>
          </p:cNvSpPr>
          <p:nvPr/>
        </p:nvSpPr>
        <p:spPr bwMode="auto">
          <a:xfrm>
            <a:off x="7658100" y="2955925"/>
            <a:ext cx="10398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t>AVC</a:t>
            </a:r>
          </a:p>
        </p:txBody>
      </p:sp>
      <p:sp>
        <p:nvSpPr>
          <p:cNvPr id="75788" name="Freeform 12"/>
          <p:cNvSpPr>
            <a:spLocks/>
          </p:cNvSpPr>
          <p:nvPr/>
        </p:nvSpPr>
        <p:spPr bwMode="auto">
          <a:xfrm>
            <a:off x="2924175" y="1800225"/>
            <a:ext cx="4506913" cy="1811338"/>
          </a:xfrm>
          <a:custGeom>
            <a:avLst/>
            <a:gdLst>
              <a:gd name="T0" fmla="*/ 0 w 2732"/>
              <a:gd name="T1" fmla="*/ 0 h 1100"/>
              <a:gd name="T2" fmla="*/ 153 w 2732"/>
              <a:gd name="T3" fmla="*/ 254 h 1100"/>
              <a:gd name="T4" fmla="*/ 289 w 2732"/>
              <a:gd name="T5" fmla="*/ 445 h 1100"/>
              <a:gd name="T6" fmla="*/ 421 w 2732"/>
              <a:gd name="T7" fmla="*/ 595 h 1100"/>
              <a:gd name="T8" fmla="*/ 614 w 2732"/>
              <a:gd name="T9" fmla="*/ 757 h 1100"/>
              <a:gd name="T10" fmla="*/ 787 w 2732"/>
              <a:gd name="T11" fmla="*/ 864 h 1100"/>
              <a:gd name="T12" fmla="*/ 919 w 2732"/>
              <a:gd name="T13" fmla="*/ 935 h 1100"/>
              <a:gd name="T14" fmla="*/ 1003 w 2732"/>
              <a:gd name="T15" fmla="*/ 978 h 1100"/>
              <a:gd name="T16" fmla="*/ 1075 w 2732"/>
              <a:gd name="T17" fmla="*/ 1009 h 1100"/>
              <a:gd name="T18" fmla="*/ 1207 w 2732"/>
              <a:gd name="T19" fmla="*/ 1051 h 1100"/>
              <a:gd name="T20" fmla="*/ 1351 w 2732"/>
              <a:gd name="T21" fmla="*/ 1087 h 1100"/>
              <a:gd name="T22" fmla="*/ 1507 w 2732"/>
              <a:gd name="T23" fmla="*/ 1099 h 1100"/>
              <a:gd name="T24" fmla="*/ 1711 w 2732"/>
              <a:gd name="T25" fmla="*/ 1045 h 1100"/>
              <a:gd name="T26" fmla="*/ 1921 w 2732"/>
              <a:gd name="T27" fmla="*/ 961 h 1100"/>
              <a:gd name="T28" fmla="*/ 2149 w 2732"/>
              <a:gd name="T29" fmla="*/ 859 h 1100"/>
              <a:gd name="T30" fmla="*/ 2377 w 2732"/>
              <a:gd name="T31" fmla="*/ 745 h 1100"/>
              <a:gd name="T32" fmla="*/ 2575 w 2732"/>
              <a:gd name="T33" fmla="*/ 619 h 1100"/>
              <a:gd name="T34" fmla="*/ 2731 w 2732"/>
              <a:gd name="T35" fmla="*/ 487 h 1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32" h="1100">
                <a:moveTo>
                  <a:pt x="0" y="0"/>
                </a:moveTo>
                <a:lnTo>
                  <a:pt x="153" y="254"/>
                </a:lnTo>
                <a:lnTo>
                  <a:pt x="289" y="445"/>
                </a:lnTo>
                <a:lnTo>
                  <a:pt x="421" y="595"/>
                </a:lnTo>
                <a:lnTo>
                  <a:pt x="614" y="757"/>
                </a:lnTo>
                <a:lnTo>
                  <a:pt x="787" y="864"/>
                </a:lnTo>
                <a:lnTo>
                  <a:pt x="919" y="935"/>
                </a:lnTo>
                <a:lnTo>
                  <a:pt x="1003" y="978"/>
                </a:lnTo>
                <a:lnTo>
                  <a:pt x="1075" y="1009"/>
                </a:lnTo>
                <a:lnTo>
                  <a:pt x="1207" y="1051"/>
                </a:lnTo>
                <a:lnTo>
                  <a:pt x="1351" y="1087"/>
                </a:lnTo>
                <a:lnTo>
                  <a:pt x="1507" y="1099"/>
                </a:lnTo>
                <a:lnTo>
                  <a:pt x="1711" y="1045"/>
                </a:lnTo>
                <a:lnTo>
                  <a:pt x="1921" y="961"/>
                </a:lnTo>
                <a:lnTo>
                  <a:pt x="2149" y="859"/>
                </a:lnTo>
                <a:lnTo>
                  <a:pt x="2377" y="745"/>
                </a:lnTo>
                <a:lnTo>
                  <a:pt x="2575" y="619"/>
                </a:lnTo>
                <a:lnTo>
                  <a:pt x="2731" y="487"/>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5789" name="Rectangle 13"/>
          <p:cNvSpPr>
            <a:spLocks noChangeArrowheads="1"/>
          </p:cNvSpPr>
          <p:nvPr/>
        </p:nvSpPr>
        <p:spPr bwMode="auto">
          <a:xfrm>
            <a:off x="7562850" y="2468563"/>
            <a:ext cx="1016000"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t>ATC</a:t>
            </a:r>
          </a:p>
        </p:txBody>
      </p:sp>
      <p:sp>
        <p:nvSpPr>
          <p:cNvPr id="75790" name="Freeform 14"/>
          <p:cNvSpPr>
            <a:spLocks/>
          </p:cNvSpPr>
          <p:nvPr/>
        </p:nvSpPr>
        <p:spPr bwMode="auto">
          <a:xfrm>
            <a:off x="2973388" y="874713"/>
            <a:ext cx="3652837" cy="3475037"/>
          </a:xfrm>
          <a:custGeom>
            <a:avLst/>
            <a:gdLst>
              <a:gd name="T0" fmla="*/ 0 w 2400"/>
              <a:gd name="T1" fmla="*/ 1724 h 1966"/>
              <a:gd name="T2" fmla="*/ 175 w 2400"/>
              <a:gd name="T3" fmla="*/ 1852 h 1966"/>
              <a:gd name="T4" fmla="*/ 268 w 2400"/>
              <a:gd name="T5" fmla="*/ 1909 h 1966"/>
              <a:gd name="T6" fmla="*/ 424 w 2400"/>
              <a:gd name="T7" fmla="*/ 1952 h 1966"/>
              <a:gd name="T8" fmla="*/ 623 w 2400"/>
              <a:gd name="T9" fmla="*/ 1965 h 1966"/>
              <a:gd name="T10" fmla="*/ 780 w 2400"/>
              <a:gd name="T11" fmla="*/ 1965 h 1966"/>
              <a:gd name="T12" fmla="*/ 929 w 2400"/>
              <a:gd name="T13" fmla="*/ 1940 h 1966"/>
              <a:gd name="T14" fmla="*/ 1082 w 2400"/>
              <a:gd name="T15" fmla="*/ 1899 h 1966"/>
              <a:gd name="T16" fmla="*/ 1235 w 2400"/>
              <a:gd name="T17" fmla="*/ 1829 h 1966"/>
              <a:gd name="T18" fmla="*/ 1377 w 2400"/>
              <a:gd name="T19" fmla="*/ 1734 h 1966"/>
              <a:gd name="T20" fmla="*/ 1484 w 2400"/>
              <a:gd name="T21" fmla="*/ 1621 h 1966"/>
              <a:gd name="T22" fmla="*/ 1588 w 2400"/>
              <a:gd name="T23" fmla="*/ 1465 h 1966"/>
              <a:gd name="T24" fmla="*/ 1771 w 2400"/>
              <a:gd name="T25" fmla="*/ 1172 h 1966"/>
              <a:gd name="T26" fmla="*/ 2053 w 2400"/>
              <a:gd name="T27" fmla="*/ 664 h 1966"/>
              <a:gd name="T28" fmla="*/ 2322 w 2400"/>
              <a:gd name="T29" fmla="*/ 149 h 1966"/>
              <a:gd name="T30" fmla="*/ 2399 w 2400"/>
              <a:gd name="T31" fmla="*/ 0 h 19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00" h="1966">
                <a:moveTo>
                  <a:pt x="0" y="1724"/>
                </a:moveTo>
                <a:lnTo>
                  <a:pt x="175" y="1852"/>
                </a:lnTo>
                <a:lnTo>
                  <a:pt x="268" y="1909"/>
                </a:lnTo>
                <a:lnTo>
                  <a:pt x="424" y="1952"/>
                </a:lnTo>
                <a:lnTo>
                  <a:pt x="623" y="1965"/>
                </a:lnTo>
                <a:lnTo>
                  <a:pt x="780" y="1965"/>
                </a:lnTo>
                <a:lnTo>
                  <a:pt x="929" y="1940"/>
                </a:lnTo>
                <a:lnTo>
                  <a:pt x="1082" y="1899"/>
                </a:lnTo>
                <a:lnTo>
                  <a:pt x="1235" y="1829"/>
                </a:lnTo>
                <a:lnTo>
                  <a:pt x="1377" y="1734"/>
                </a:lnTo>
                <a:lnTo>
                  <a:pt x="1484" y="1621"/>
                </a:lnTo>
                <a:lnTo>
                  <a:pt x="1588" y="1465"/>
                </a:lnTo>
                <a:lnTo>
                  <a:pt x="1771" y="1172"/>
                </a:lnTo>
                <a:lnTo>
                  <a:pt x="2053" y="664"/>
                </a:lnTo>
                <a:lnTo>
                  <a:pt x="2322" y="149"/>
                </a:lnTo>
                <a:lnTo>
                  <a:pt x="2399"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5791" name="Rectangle 15"/>
          <p:cNvSpPr>
            <a:spLocks noChangeArrowheads="1"/>
          </p:cNvSpPr>
          <p:nvPr/>
        </p:nvSpPr>
        <p:spPr bwMode="auto">
          <a:xfrm>
            <a:off x="6765925" y="1011238"/>
            <a:ext cx="812800"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t>MC</a:t>
            </a:r>
          </a:p>
        </p:txBody>
      </p:sp>
      <p:sp>
        <p:nvSpPr>
          <p:cNvPr id="75792" name="Text Box 16"/>
          <p:cNvSpPr txBox="1">
            <a:spLocks noChangeArrowheads="1"/>
          </p:cNvSpPr>
          <p:nvPr/>
        </p:nvSpPr>
        <p:spPr bwMode="auto">
          <a:xfrm>
            <a:off x="2865438" y="1644650"/>
            <a:ext cx="4614862"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4000" b="1" i="1">
                <a:latin typeface="Times New Roman" panose="02020603050405020304" pitchFamily="18" charset="0"/>
              </a:rPr>
              <a:t>Plotting Average and</a:t>
            </a:r>
          </a:p>
          <a:p>
            <a:pPr algn="ctr"/>
            <a:r>
              <a:rPr lang="en-US" altLang="en-US" sz="4000" b="1" i="1">
                <a:latin typeface="Times New Roman" panose="02020603050405020304" pitchFamily="18" charset="0"/>
              </a:rPr>
              <a:t>Marginal Costs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5792"/>
                                        </p:tgtEl>
                                        <p:attrNameLst>
                                          <p:attrName>style.visibility</p:attrName>
                                        </p:attrNameLst>
                                      </p:cBhvr>
                                      <p:to>
                                        <p:strVal val="visible"/>
                                      </p:to>
                                    </p:set>
                                    <p:animEffect transition="in" filter="wipe(up)">
                                      <p:cBhvr>
                                        <p:cTn id="7" dur="500"/>
                                        <p:tgtEl>
                                          <p:spTgt spid="75792"/>
                                        </p:tgtEl>
                                      </p:cBhvr>
                                    </p:animEffect>
                                  </p:childTnLst>
                                  <p:subTnLst>
                                    <p:set>
                                      <p:cBhvr override="childStyle">
                                        <p:cTn dur="1" fill="hold" display="0" masterRel="nextClick" afterEffect="1"/>
                                        <p:tgtEl>
                                          <p:spTgt spid="75792"/>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75784"/>
                                        </p:tgtEl>
                                        <p:attrNameLst>
                                          <p:attrName>style.visibility</p:attrName>
                                        </p:attrNameLst>
                                      </p:cBhvr>
                                      <p:to>
                                        <p:strVal val="visible"/>
                                      </p:to>
                                    </p:set>
                                    <p:animEffect transition="in" filter="wipe(left)">
                                      <p:cBhvr>
                                        <p:cTn id="12" dur="500"/>
                                        <p:tgtEl>
                                          <p:spTgt spid="75784"/>
                                        </p:tgtEl>
                                      </p:cBhvr>
                                    </p:animEffect>
                                  </p:childTnLst>
                                </p:cTn>
                              </p:par>
                            </p:childTnLst>
                          </p:cTn>
                        </p:par>
                        <p:par>
                          <p:cTn id="13" fill="hold" nodeType="afterGroup">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75785"/>
                                        </p:tgtEl>
                                        <p:attrNameLst>
                                          <p:attrName>style.visibility</p:attrName>
                                        </p:attrNameLst>
                                      </p:cBhvr>
                                      <p:to>
                                        <p:strVal val="visible"/>
                                      </p:to>
                                    </p:set>
                                    <p:animEffect transition="in" filter="dissolve">
                                      <p:cBhvr>
                                        <p:cTn id="16" dur="500"/>
                                        <p:tgtEl>
                                          <p:spTgt spid="7578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75786"/>
                                        </p:tgtEl>
                                        <p:attrNameLst>
                                          <p:attrName>style.visibility</p:attrName>
                                        </p:attrNameLst>
                                      </p:cBhvr>
                                      <p:to>
                                        <p:strVal val="visible"/>
                                      </p:to>
                                    </p:set>
                                    <p:animEffect transition="in" filter="wipe(left)">
                                      <p:cBhvr>
                                        <p:cTn id="21" dur="500"/>
                                        <p:tgtEl>
                                          <p:spTgt spid="75786"/>
                                        </p:tgtEl>
                                      </p:cBhvr>
                                    </p:animEffect>
                                  </p:childTnLst>
                                </p:cTn>
                              </p:par>
                            </p:childTnLst>
                          </p:cTn>
                        </p:par>
                        <p:par>
                          <p:cTn id="22" fill="hold" nodeType="afterGroup">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75787"/>
                                        </p:tgtEl>
                                        <p:attrNameLst>
                                          <p:attrName>style.visibility</p:attrName>
                                        </p:attrNameLst>
                                      </p:cBhvr>
                                      <p:to>
                                        <p:strVal val="visible"/>
                                      </p:to>
                                    </p:set>
                                    <p:animEffect transition="in" filter="dissolve">
                                      <p:cBhvr>
                                        <p:cTn id="25" dur="500"/>
                                        <p:tgtEl>
                                          <p:spTgt spid="7578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75788"/>
                                        </p:tgtEl>
                                        <p:attrNameLst>
                                          <p:attrName>style.visibility</p:attrName>
                                        </p:attrNameLst>
                                      </p:cBhvr>
                                      <p:to>
                                        <p:strVal val="visible"/>
                                      </p:to>
                                    </p:set>
                                    <p:animEffect transition="in" filter="wipe(left)">
                                      <p:cBhvr>
                                        <p:cTn id="30" dur="500"/>
                                        <p:tgtEl>
                                          <p:spTgt spid="75788"/>
                                        </p:tgtEl>
                                      </p:cBhvr>
                                    </p:animEffect>
                                  </p:childTnLst>
                                </p:cTn>
                              </p:par>
                            </p:childTnLst>
                          </p:cTn>
                        </p:par>
                        <p:par>
                          <p:cTn id="31" fill="hold" nodeType="afterGroup">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75789"/>
                                        </p:tgtEl>
                                        <p:attrNameLst>
                                          <p:attrName>style.visibility</p:attrName>
                                        </p:attrNameLst>
                                      </p:cBhvr>
                                      <p:to>
                                        <p:strVal val="visible"/>
                                      </p:to>
                                    </p:set>
                                    <p:animEffect transition="in" filter="dissolve">
                                      <p:cBhvr>
                                        <p:cTn id="34" dur="500"/>
                                        <p:tgtEl>
                                          <p:spTgt spid="7578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75790"/>
                                        </p:tgtEl>
                                        <p:attrNameLst>
                                          <p:attrName>style.visibility</p:attrName>
                                        </p:attrNameLst>
                                      </p:cBhvr>
                                      <p:to>
                                        <p:strVal val="visible"/>
                                      </p:to>
                                    </p:set>
                                    <p:animEffect transition="in" filter="wipe(left)">
                                      <p:cBhvr>
                                        <p:cTn id="39" dur="500"/>
                                        <p:tgtEl>
                                          <p:spTgt spid="75790"/>
                                        </p:tgtEl>
                                      </p:cBhvr>
                                    </p:animEffect>
                                  </p:childTnLst>
                                </p:cTn>
                              </p:par>
                            </p:childTnLst>
                          </p:cTn>
                        </p:par>
                        <p:par>
                          <p:cTn id="40" fill="hold" nodeType="afterGroup">
                            <p:stCondLst>
                              <p:cond delay="500"/>
                            </p:stCondLst>
                            <p:childTnLst>
                              <p:par>
                                <p:cTn id="41" presetID="9" presetClass="entr" presetSubtype="0" fill="hold" grpId="0" nodeType="afterEffect">
                                  <p:stCondLst>
                                    <p:cond delay="0"/>
                                  </p:stCondLst>
                                  <p:childTnLst>
                                    <p:set>
                                      <p:cBhvr>
                                        <p:cTn id="42" dur="1" fill="hold">
                                          <p:stCondLst>
                                            <p:cond delay="0"/>
                                          </p:stCondLst>
                                        </p:cTn>
                                        <p:tgtEl>
                                          <p:spTgt spid="75791"/>
                                        </p:tgtEl>
                                        <p:attrNameLst>
                                          <p:attrName>style.visibility</p:attrName>
                                        </p:attrNameLst>
                                      </p:cBhvr>
                                      <p:to>
                                        <p:strVal val="visible"/>
                                      </p:to>
                                    </p:set>
                                    <p:animEffect transition="in" filter="dissolve">
                                      <p:cBhvr>
                                        <p:cTn id="43" dur="500"/>
                                        <p:tgtEl>
                                          <p:spTgt spid="757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5" grpId="0" autoUpdateAnimBg="0"/>
      <p:bldP spid="75787" grpId="0" autoUpdateAnimBg="0"/>
      <p:bldP spid="75789" grpId="0" autoUpdateAnimBg="0"/>
      <p:bldP spid="75791" grpId="0" autoUpdateAnimBg="0"/>
      <p:bldP spid="75792"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1781175" y="74613"/>
            <a:ext cx="733107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200" b="1">
                <a:solidFill>
                  <a:srgbClr val="000099"/>
                </a:solidFill>
                <a:latin typeface="Times New Roman" panose="02020603050405020304" pitchFamily="18" charset="0"/>
              </a:rPr>
              <a:t>PRODUCTIVITY AND COST CURVES</a:t>
            </a:r>
          </a:p>
        </p:txBody>
      </p:sp>
      <p:grpSp>
        <p:nvGrpSpPr>
          <p:cNvPr id="76803" name="Group 3"/>
          <p:cNvGrpSpPr>
            <a:grpSpLocks/>
          </p:cNvGrpSpPr>
          <p:nvPr/>
        </p:nvGrpSpPr>
        <p:grpSpPr bwMode="auto">
          <a:xfrm>
            <a:off x="3194050" y="798513"/>
            <a:ext cx="638175" cy="5211762"/>
            <a:chOff x="2012" y="503"/>
            <a:chExt cx="402" cy="3283"/>
          </a:xfrm>
        </p:grpSpPr>
        <p:sp>
          <p:nvSpPr>
            <p:cNvPr id="76804" name="Rectangle 4"/>
            <p:cNvSpPr>
              <a:spLocks noChangeArrowheads="1"/>
            </p:cNvSpPr>
            <p:nvPr/>
          </p:nvSpPr>
          <p:spPr bwMode="auto">
            <a:xfrm rot="16200000">
              <a:off x="1673" y="3046"/>
              <a:ext cx="1233"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i="1">
                  <a:solidFill>
                    <a:srgbClr val="000000"/>
                  </a:solidFill>
                </a:rPr>
                <a:t>Costs (dollars)</a:t>
              </a:r>
            </a:p>
          </p:txBody>
        </p:sp>
        <p:sp>
          <p:nvSpPr>
            <p:cNvPr id="76805" name="Rectangle 5"/>
            <p:cNvSpPr>
              <a:spLocks noChangeArrowheads="1"/>
            </p:cNvSpPr>
            <p:nvPr/>
          </p:nvSpPr>
          <p:spPr bwMode="auto">
            <a:xfrm rot="16200000">
              <a:off x="1432" y="1083"/>
              <a:ext cx="1562"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i="1">
                  <a:solidFill>
                    <a:srgbClr val="000000"/>
                  </a:solidFill>
                </a:rPr>
                <a:t>Average Product and</a:t>
              </a:r>
            </a:p>
            <a:p>
              <a:pPr algn="ctr" eaLnBrk="0" hangingPunct="0"/>
              <a:r>
                <a:rPr lang="en-US" altLang="en-US" b="1" i="1">
                  <a:solidFill>
                    <a:srgbClr val="000000"/>
                  </a:solidFill>
                </a:rPr>
                <a:t>Marginal Product</a:t>
              </a:r>
            </a:p>
          </p:txBody>
        </p:sp>
      </p:grpSp>
      <p:grpSp>
        <p:nvGrpSpPr>
          <p:cNvPr id="76806" name="Group 6"/>
          <p:cNvGrpSpPr>
            <a:grpSpLocks/>
          </p:cNvGrpSpPr>
          <p:nvPr/>
        </p:nvGrpSpPr>
        <p:grpSpPr bwMode="auto">
          <a:xfrm>
            <a:off x="4467225" y="3446463"/>
            <a:ext cx="2163763" cy="3262312"/>
            <a:chOff x="2814" y="2171"/>
            <a:chExt cx="1363" cy="2055"/>
          </a:xfrm>
        </p:grpSpPr>
        <p:sp>
          <p:nvSpPr>
            <p:cNvPr id="76807" name="Rectangle 7"/>
            <p:cNvSpPr>
              <a:spLocks noChangeArrowheads="1"/>
            </p:cNvSpPr>
            <p:nvPr/>
          </p:nvSpPr>
          <p:spPr bwMode="auto">
            <a:xfrm>
              <a:off x="2814" y="2171"/>
              <a:ext cx="1266"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b="1" i="1">
                  <a:solidFill>
                    <a:srgbClr val="000000"/>
                  </a:solidFill>
                </a:rPr>
                <a:t>Quantity of labor</a:t>
              </a:r>
            </a:p>
          </p:txBody>
        </p:sp>
        <p:sp>
          <p:nvSpPr>
            <p:cNvPr id="76808" name="Rectangle 8"/>
            <p:cNvSpPr>
              <a:spLocks noChangeArrowheads="1"/>
            </p:cNvSpPr>
            <p:nvPr/>
          </p:nvSpPr>
          <p:spPr bwMode="auto">
            <a:xfrm>
              <a:off x="2815" y="3997"/>
              <a:ext cx="1362"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b="1" i="1">
                  <a:solidFill>
                    <a:srgbClr val="000000"/>
                  </a:solidFill>
                </a:rPr>
                <a:t>Quantity of output</a:t>
              </a:r>
            </a:p>
          </p:txBody>
        </p:sp>
      </p:grpSp>
      <p:grpSp>
        <p:nvGrpSpPr>
          <p:cNvPr id="76809" name="Group 9"/>
          <p:cNvGrpSpPr>
            <a:grpSpLocks/>
          </p:cNvGrpSpPr>
          <p:nvPr/>
        </p:nvGrpSpPr>
        <p:grpSpPr bwMode="auto">
          <a:xfrm>
            <a:off x="4194175" y="1514475"/>
            <a:ext cx="2862263" cy="3768725"/>
            <a:chOff x="2666" y="954"/>
            <a:chExt cx="1803" cy="2374"/>
          </a:xfrm>
        </p:grpSpPr>
        <p:sp>
          <p:nvSpPr>
            <p:cNvPr id="76810" name="Freeform 10"/>
            <p:cNvSpPr>
              <a:spLocks/>
            </p:cNvSpPr>
            <p:nvPr/>
          </p:nvSpPr>
          <p:spPr bwMode="auto">
            <a:xfrm>
              <a:off x="2715" y="954"/>
              <a:ext cx="1606" cy="604"/>
            </a:xfrm>
            <a:custGeom>
              <a:avLst/>
              <a:gdLst>
                <a:gd name="T0" fmla="*/ 1605 w 1606"/>
                <a:gd name="T1" fmla="*/ 603 h 604"/>
                <a:gd name="T2" fmla="*/ 1539 w 1606"/>
                <a:gd name="T3" fmla="*/ 468 h 604"/>
                <a:gd name="T4" fmla="*/ 1459 w 1606"/>
                <a:gd name="T5" fmla="*/ 349 h 604"/>
                <a:gd name="T6" fmla="*/ 1370 w 1606"/>
                <a:gd name="T7" fmla="*/ 247 h 604"/>
                <a:gd name="T8" fmla="*/ 1271 w 1606"/>
                <a:gd name="T9" fmla="*/ 162 h 604"/>
                <a:gd name="T10" fmla="*/ 1166 w 1606"/>
                <a:gd name="T11" fmla="*/ 96 h 604"/>
                <a:gd name="T12" fmla="*/ 1053 w 1606"/>
                <a:gd name="T13" fmla="*/ 47 h 604"/>
                <a:gd name="T14" fmla="*/ 820 w 1606"/>
                <a:gd name="T15" fmla="*/ 1 h 604"/>
                <a:gd name="T16" fmla="*/ 761 w 1606"/>
                <a:gd name="T17" fmla="*/ 0 h 604"/>
                <a:gd name="T18" fmla="*/ 702 w 1606"/>
                <a:gd name="T19" fmla="*/ 4 h 604"/>
                <a:gd name="T20" fmla="*/ 585 w 1606"/>
                <a:gd name="T21" fmla="*/ 26 h 604"/>
                <a:gd name="T22" fmla="*/ 471 w 1606"/>
                <a:gd name="T23" fmla="*/ 65 h 604"/>
                <a:gd name="T24" fmla="*/ 360 w 1606"/>
                <a:gd name="T25" fmla="*/ 123 h 604"/>
                <a:gd name="T26" fmla="*/ 258 w 1606"/>
                <a:gd name="T27" fmla="*/ 198 h 604"/>
                <a:gd name="T28" fmla="*/ 161 w 1606"/>
                <a:gd name="T29" fmla="*/ 293 h 604"/>
                <a:gd name="T30" fmla="*/ 76 w 1606"/>
                <a:gd name="T31" fmla="*/ 404 h 604"/>
                <a:gd name="T32" fmla="*/ 0 w 1606"/>
                <a:gd name="T33" fmla="*/ 536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06" h="604">
                  <a:moveTo>
                    <a:pt x="1605" y="603"/>
                  </a:moveTo>
                  <a:lnTo>
                    <a:pt x="1539" y="468"/>
                  </a:lnTo>
                  <a:lnTo>
                    <a:pt x="1459" y="349"/>
                  </a:lnTo>
                  <a:lnTo>
                    <a:pt x="1370" y="247"/>
                  </a:lnTo>
                  <a:lnTo>
                    <a:pt x="1271" y="162"/>
                  </a:lnTo>
                  <a:lnTo>
                    <a:pt x="1166" y="96"/>
                  </a:lnTo>
                  <a:lnTo>
                    <a:pt x="1053" y="47"/>
                  </a:lnTo>
                  <a:lnTo>
                    <a:pt x="820" y="1"/>
                  </a:lnTo>
                  <a:lnTo>
                    <a:pt x="761" y="0"/>
                  </a:lnTo>
                  <a:lnTo>
                    <a:pt x="702" y="4"/>
                  </a:lnTo>
                  <a:lnTo>
                    <a:pt x="585" y="26"/>
                  </a:lnTo>
                  <a:lnTo>
                    <a:pt x="471" y="65"/>
                  </a:lnTo>
                  <a:lnTo>
                    <a:pt x="360" y="123"/>
                  </a:lnTo>
                  <a:lnTo>
                    <a:pt x="258" y="198"/>
                  </a:lnTo>
                  <a:lnTo>
                    <a:pt x="161" y="293"/>
                  </a:lnTo>
                  <a:lnTo>
                    <a:pt x="76" y="404"/>
                  </a:lnTo>
                  <a:lnTo>
                    <a:pt x="0" y="536"/>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11" name="Freeform 11"/>
            <p:cNvSpPr>
              <a:spLocks/>
            </p:cNvSpPr>
            <p:nvPr/>
          </p:nvSpPr>
          <p:spPr bwMode="auto">
            <a:xfrm>
              <a:off x="2666" y="2741"/>
              <a:ext cx="1803" cy="587"/>
            </a:xfrm>
            <a:custGeom>
              <a:avLst/>
              <a:gdLst>
                <a:gd name="T0" fmla="*/ 1802 w 1803"/>
                <a:gd name="T1" fmla="*/ 0 h 587"/>
                <a:gd name="T2" fmla="*/ 1728 w 1803"/>
                <a:gd name="T3" fmla="*/ 132 h 587"/>
                <a:gd name="T4" fmla="*/ 1638 w 1803"/>
                <a:gd name="T5" fmla="*/ 248 h 587"/>
                <a:gd name="T6" fmla="*/ 1538 w 1803"/>
                <a:gd name="T7" fmla="*/ 346 h 587"/>
                <a:gd name="T8" fmla="*/ 1427 w 1803"/>
                <a:gd name="T9" fmla="*/ 428 h 587"/>
                <a:gd name="T10" fmla="*/ 1308 w 1803"/>
                <a:gd name="T11" fmla="*/ 492 h 587"/>
                <a:gd name="T12" fmla="*/ 1183 w 1803"/>
                <a:gd name="T13" fmla="*/ 540 h 587"/>
                <a:gd name="T14" fmla="*/ 920 w 1803"/>
                <a:gd name="T15" fmla="*/ 585 h 587"/>
                <a:gd name="T16" fmla="*/ 854 w 1803"/>
                <a:gd name="T17" fmla="*/ 586 h 587"/>
                <a:gd name="T18" fmla="*/ 788 w 1803"/>
                <a:gd name="T19" fmla="*/ 582 h 587"/>
                <a:gd name="T20" fmla="*/ 656 w 1803"/>
                <a:gd name="T21" fmla="*/ 561 h 587"/>
                <a:gd name="T22" fmla="*/ 404 w 1803"/>
                <a:gd name="T23" fmla="*/ 467 h 587"/>
                <a:gd name="T24" fmla="*/ 289 w 1803"/>
                <a:gd name="T25" fmla="*/ 394 h 587"/>
                <a:gd name="T26" fmla="*/ 181 w 1803"/>
                <a:gd name="T27" fmla="*/ 302 h 587"/>
                <a:gd name="T28" fmla="*/ 85 w 1803"/>
                <a:gd name="T29" fmla="*/ 193 h 587"/>
                <a:gd name="T30" fmla="*/ 0 w 1803"/>
                <a:gd name="T31" fmla="*/ 66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3" h="587">
                  <a:moveTo>
                    <a:pt x="1802" y="0"/>
                  </a:moveTo>
                  <a:lnTo>
                    <a:pt x="1728" y="132"/>
                  </a:lnTo>
                  <a:lnTo>
                    <a:pt x="1638" y="248"/>
                  </a:lnTo>
                  <a:lnTo>
                    <a:pt x="1538" y="346"/>
                  </a:lnTo>
                  <a:lnTo>
                    <a:pt x="1427" y="428"/>
                  </a:lnTo>
                  <a:lnTo>
                    <a:pt x="1308" y="492"/>
                  </a:lnTo>
                  <a:lnTo>
                    <a:pt x="1183" y="540"/>
                  </a:lnTo>
                  <a:lnTo>
                    <a:pt x="920" y="585"/>
                  </a:lnTo>
                  <a:lnTo>
                    <a:pt x="854" y="586"/>
                  </a:lnTo>
                  <a:lnTo>
                    <a:pt x="788" y="582"/>
                  </a:lnTo>
                  <a:lnTo>
                    <a:pt x="656" y="561"/>
                  </a:lnTo>
                  <a:lnTo>
                    <a:pt x="404" y="467"/>
                  </a:lnTo>
                  <a:lnTo>
                    <a:pt x="289" y="394"/>
                  </a:lnTo>
                  <a:lnTo>
                    <a:pt x="181" y="302"/>
                  </a:lnTo>
                  <a:lnTo>
                    <a:pt x="85" y="193"/>
                  </a:lnTo>
                  <a:lnTo>
                    <a:pt x="0" y="66"/>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6812" name="Group 12"/>
          <p:cNvGrpSpPr>
            <a:grpSpLocks/>
          </p:cNvGrpSpPr>
          <p:nvPr/>
        </p:nvGrpSpPr>
        <p:grpSpPr bwMode="auto">
          <a:xfrm>
            <a:off x="4143375" y="806450"/>
            <a:ext cx="2193925" cy="5113338"/>
            <a:chOff x="2610" y="508"/>
            <a:chExt cx="1382" cy="3221"/>
          </a:xfrm>
        </p:grpSpPr>
        <p:sp>
          <p:nvSpPr>
            <p:cNvPr id="76813" name="Freeform 13"/>
            <p:cNvSpPr>
              <a:spLocks/>
            </p:cNvSpPr>
            <p:nvPr/>
          </p:nvSpPr>
          <p:spPr bwMode="auto">
            <a:xfrm>
              <a:off x="2610" y="508"/>
              <a:ext cx="1351" cy="1222"/>
            </a:xfrm>
            <a:custGeom>
              <a:avLst/>
              <a:gdLst>
                <a:gd name="T0" fmla="*/ 0 w 1351"/>
                <a:gd name="T1" fmla="*/ 727 h 1222"/>
                <a:gd name="T2" fmla="*/ 119 w 1351"/>
                <a:gd name="T3" fmla="*/ 501 h 1222"/>
                <a:gd name="T4" fmla="*/ 308 w 1351"/>
                <a:gd name="T5" fmla="*/ 178 h 1222"/>
                <a:gd name="T6" fmla="*/ 368 w 1351"/>
                <a:gd name="T7" fmla="*/ 94 h 1222"/>
                <a:gd name="T8" fmla="*/ 422 w 1351"/>
                <a:gd name="T9" fmla="*/ 24 h 1222"/>
                <a:gd name="T10" fmla="*/ 478 w 1351"/>
                <a:gd name="T11" fmla="*/ 4 h 1222"/>
                <a:gd name="T12" fmla="*/ 526 w 1351"/>
                <a:gd name="T13" fmla="*/ 0 h 1222"/>
                <a:gd name="T14" fmla="*/ 565 w 1351"/>
                <a:gd name="T15" fmla="*/ 14 h 1222"/>
                <a:gd name="T16" fmla="*/ 601 w 1351"/>
                <a:gd name="T17" fmla="*/ 24 h 1222"/>
                <a:gd name="T18" fmla="*/ 650 w 1351"/>
                <a:gd name="T19" fmla="*/ 57 h 1222"/>
                <a:gd name="T20" fmla="*/ 703 w 1351"/>
                <a:gd name="T21" fmla="*/ 111 h 1222"/>
                <a:gd name="T22" fmla="*/ 789 w 1351"/>
                <a:gd name="T23" fmla="*/ 221 h 1222"/>
                <a:gd name="T24" fmla="*/ 947 w 1351"/>
                <a:gd name="T25" fmla="*/ 472 h 1222"/>
                <a:gd name="T26" fmla="*/ 1132 w 1351"/>
                <a:gd name="T27" fmla="*/ 806 h 1222"/>
                <a:gd name="T28" fmla="*/ 1350 w 1351"/>
                <a:gd name="T29" fmla="*/ 1221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51" h="1222">
                  <a:moveTo>
                    <a:pt x="0" y="727"/>
                  </a:moveTo>
                  <a:lnTo>
                    <a:pt x="119" y="501"/>
                  </a:lnTo>
                  <a:lnTo>
                    <a:pt x="308" y="178"/>
                  </a:lnTo>
                  <a:lnTo>
                    <a:pt x="368" y="94"/>
                  </a:lnTo>
                  <a:lnTo>
                    <a:pt x="422" y="24"/>
                  </a:lnTo>
                  <a:lnTo>
                    <a:pt x="478" y="4"/>
                  </a:lnTo>
                  <a:lnTo>
                    <a:pt x="526" y="0"/>
                  </a:lnTo>
                  <a:lnTo>
                    <a:pt x="565" y="14"/>
                  </a:lnTo>
                  <a:lnTo>
                    <a:pt x="601" y="24"/>
                  </a:lnTo>
                  <a:lnTo>
                    <a:pt x="650" y="57"/>
                  </a:lnTo>
                  <a:lnTo>
                    <a:pt x="703" y="111"/>
                  </a:lnTo>
                  <a:lnTo>
                    <a:pt x="789" y="221"/>
                  </a:lnTo>
                  <a:lnTo>
                    <a:pt x="947" y="472"/>
                  </a:lnTo>
                  <a:lnTo>
                    <a:pt x="1132" y="806"/>
                  </a:lnTo>
                  <a:lnTo>
                    <a:pt x="1350" y="1221"/>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14" name="Freeform 14"/>
            <p:cNvSpPr>
              <a:spLocks/>
            </p:cNvSpPr>
            <p:nvPr/>
          </p:nvSpPr>
          <p:spPr bwMode="auto">
            <a:xfrm>
              <a:off x="2640" y="2516"/>
              <a:ext cx="1352" cy="1213"/>
            </a:xfrm>
            <a:custGeom>
              <a:avLst/>
              <a:gdLst>
                <a:gd name="T0" fmla="*/ 0 w 1352"/>
                <a:gd name="T1" fmla="*/ 493 h 1213"/>
                <a:gd name="T2" fmla="*/ 120 w 1352"/>
                <a:gd name="T3" fmla="*/ 720 h 1213"/>
                <a:gd name="T4" fmla="*/ 308 w 1352"/>
                <a:gd name="T5" fmla="*/ 1043 h 1213"/>
                <a:gd name="T6" fmla="*/ 384 w 1352"/>
                <a:gd name="T7" fmla="*/ 1144 h 1213"/>
                <a:gd name="T8" fmla="*/ 432 w 1352"/>
                <a:gd name="T9" fmla="*/ 1184 h 1213"/>
                <a:gd name="T10" fmla="*/ 500 w 1352"/>
                <a:gd name="T11" fmla="*/ 1208 h 1213"/>
                <a:gd name="T12" fmla="*/ 552 w 1352"/>
                <a:gd name="T13" fmla="*/ 1212 h 1213"/>
                <a:gd name="T14" fmla="*/ 600 w 1352"/>
                <a:gd name="T15" fmla="*/ 1196 h 1213"/>
                <a:gd name="T16" fmla="*/ 651 w 1352"/>
                <a:gd name="T17" fmla="*/ 1164 h 1213"/>
                <a:gd name="T18" fmla="*/ 703 w 1352"/>
                <a:gd name="T19" fmla="*/ 1110 h 1213"/>
                <a:gd name="T20" fmla="*/ 789 w 1352"/>
                <a:gd name="T21" fmla="*/ 1000 h 1213"/>
                <a:gd name="T22" fmla="*/ 947 w 1352"/>
                <a:gd name="T23" fmla="*/ 748 h 1213"/>
                <a:gd name="T24" fmla="*/ 1133 w 1352"/>
                <a:gd name="T25" fmla="*/ 415 h 1213"/>
                <a:gd name="T26" fmla="*/ 1351 w 1352"/>
                <a:gd name="T27" fmla="*/ 0 h 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52" h="1213">
                  <a:moveTo>
                    <a:pt x="0" y="493"/>
                  </a:moveTo>
                  <a:lnTo>
                    <a:pt x="120" y="720"/>
                  </a:lnTo>
                  <a:lnTo>
                    <a:pt x="308" y="1043"/>
                  </a:lnTo>
                  <a:lnTo>
                    <a:pt x="384" y="1144"/>
                  </a:lnTo>
                  <a:lnTo>
                    <a:pt x="432" y="1184"/>
                  </a:lnTo>
                  <a:lnTo>
                    <a:pt x="500" y="1208"/>
                  </a:lnTo>
                  <a:lnTo>
                    <a:pt x="552" y="1212"/>
                  </a:lnTo>
                  <a:lnTo>
                    <a:pt x="600" y="1196"/>
                  </a:lnTo>
                  <a:lnTo>
                    <a:pt x="651" y="1164"/>
                  </a:lnTo>
                  <a:lnTo>
                    <a:pt x="703" y="1110"/>
                  </a:lnTo>
                  <a:lnTo>
                    <a:pt x="789" y="1000"/>
                  </a:lnTo>
                  <a:lnTo>
                    <a:pt x="947" y="748"/>
                  </a:lnTo>
                  <a:lnTo>
                    <a:pt x="1133" y="415"/>
                  </a:lnTo>
                  <a:lnTo>
                    <a:pt x="1351"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6815" name="Rectangle 15"/>
          <p:cNvSpPr>
            <a:spLocks noChangeArrowheads="1"/>
          </p:cNvSpPr>
          <p:nvPr/>
        </p:nvSpPr>
        <p:spPr bwMode="auto">
          <a:xfrm>
            <a:off x="6242050" y="2771775"/>
            <a:ext cx="79057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t>MP</a:t>
            </a:r>
          </a:p>
        </p:txBody>
      </p:sp>
      <p:sp>
        <p:nvSpPr>
          <p:cNvPr id="76816" name="Rectangle 16"/>
          <p:cNvSpPr>
            <a:spLocks noChangeArrowheads="1"/>
          </p:cNvSpPr>
          <p:nvPr/>
        </p:nvSpPr>
        <p:spPr bwMode="auto">
          <a:xfrm>
            <a:off x="6848475" y="2305050"/>
            <a:ext cx="74612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t>AP</a:t>
            </a:r>
          </a:p>
        </p:txBody>
      </p:sp>
      <p:sp>
        <p:nvSpPr>
          <p:cNvPr id="76817" name="Rectangle 17"/>
          <p:cNvSpPr>
            <a:spLocks noChangeArrowheads="1"/>
          </p:cNvSpPr>
          <p:nvPr/>
        </p:nvSpPr>
        <p:spPr bwMode="auto">
          <a:xfrm>
            <a:off x="6332538" y="3679825"/>
            <a:ext cx="8128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t>MC</a:t>
            </a:r>
          </a:p>
        </p:txBody>
      </p:sp>
      <p:sp>
        <p:nvSpPr>
          <p:cNvPr id="76818" name="Rectangle 18"/>
          <p:cNvSpPr>
            <a:spLocks noChangeArrowheads="1"/>
          </p:cNvSpPr>
          <p:nvPr/>
        </p:nvSpPr>
        <p:spPr bwMode="auto">
          <a:xfrm>
            <a:off x="7083425" y="4121150"/>
            <a:ext cx="10398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t>AVC</a:t>
            </a:r>
          </a:p>
        </p:txBody>
      </p:sp>
      <p:grpSp>
        <p:nvGrpSpPr>
          <p:cNvPr id="76819" name="Group 19"/>
          <p:cNvGrpSpPr>
            <a:grpSpLocks/>
          </p:cNvGrpSpPr>
          <p:nvPr/>
        </p:nvGrpSpPr>
        <p:grpSpPr bwMode="auto">
          <a:xfrm>
            <a:off x="3975100" y="881063"/>
            <a:ext cx="2895600" cy="5503862"/>
            <a:chOff x="2504" y="555"/>
            <a:chExt cx="1824" cy="3467"/>
          </a:xfrm>
        </p:grpSpPr>
        <p:grpSp>
          <p:nvGrpSpPr>
            <p:cNvPr id="76820" name="Group 20"/>
            <p:cNvGrpSpPr>
              <a:grpSpLocks/>
            </p:cNvGrpSpPr>
            <p:nvPr/>
          </p:nvGrpSpPr>
          <p:grpSpPr bwMode="auto">
            <a:xfrm>
              <a:off x="2504" y="2404"/>
              <a:ext cx="1819" cy="1618"/>
              <a:chOff x="1928" y="2404"/>
              <a:chExt cx="1819" cy="1618"/>
            </a:xfrm>
          </p:grpSpPr>
          <p:sp>
            <p:nvSpPr>
              <p:cNvPr id="76821" name="Line 21"/>
              <p:cNvSpPr>
                <a:spLocks noChangeShapeType="1"/>
              </p:cNvSpPr>
              <p:nvPr/>
            </p:nvSpPr>
            <p:spPr bwMode="auto">
              <a:xfrm>
                <a:off x="1943" y="2404"/>
                <a:ext cx="0" cy="1616"/>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822" name="Line 22"/>
              <p:cNvSpPr>
                <a:spLocks noChangeShapeType="1"/>
              </p:cNvSpPr>
              <p:nvPr/>
            </p:nvSpPr>
            <p:spPr bwMode="auto">
              <a:xfrm>
                <a:off x="1928" y="4022"/>
                <a:ext cx="1819" cy="0"/>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6823" name="Group 23"/>
            <p:cNvGrpSpPr>
              <a:grpSpLocks/>
            </p:cNvGrpSpPr>
            <p:nvPr/>
          </p:nvGrpSpPr>
          <p:grpSpPr bwMode="auto">
            <a:xfrm>
              <a:off x="2509" y="555"/>
              <a:ext cx="1819" cy="1618"/>
              <a:chOff x="1933" y="459"/>
              <a:chExt cx="1819" cy="1618"/>
            </a:xfrm>
          </p:grpSpPr>
          <p:sp>
            <p:nvSpPr>
              <p:cNvPr id="76824" name="Line 24"/>
              <p:cNvSpPr>
                <a:spLocks noChangeShapeType="1"/>
              </p:cNvSpPr>
              <p:nvPr/>
            </p:nvSpPr>
            <p:spPr bwMode="auto">
              <a:xfrm>
                <a:off x="1948" y="459"/>
                <a:ext cx="0" cy="1616"/>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825" name="Line 25"/>
              <p:cNvSpPr>
                <a:spLocks noChangeShapeType="1"/>
              </p:cNvSpPr>
              <p:nvPr/>
            </p:nvSpPr>
            <p:spPr bwMode="auto">
              <a:xfrm>
                <a:off x="1933" y="2077"/>
                <a:ext cx="1819" cy="0"/>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6802"/>
                                        </p:tgtEl>
                                        <p:attrNameLst>
                                          <p:attrName>style.visibility</p:attrName>
                                        </p:attrNameLst>
                                      </p:cBhvr>
                                      <p:to>
                                        <p:strVal val="visible"/>
                                      </p:to>
                                    </p:set>
                                    <p:animEffect transition="in" filter="wipe(left)">
                                      <p:cBhvr>
                                        <p:cTn id="7" dur="500"/>
                                        <p:tgtEl>
                                          <p:spTgt spid="76802"/>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76819"/>
                                        </p:tgtEl>
                                        <p:attrNameLst>
                                          <p:attrName>style.visibility</p:attrName>
                                        </p:attrNameLst>
                                      </p:cBhvr>
                                      <p:to>
                                        <p:strVal val="visible"/>
                                      </p:to>
                                    </p:set>
                                    <p:animEffect transition="in" filter="dissolve">
                                      <p:cBhvr>
                                        <p:cTn id="11" dur="500"/>
                                        <p:tgtEl>
                                          <p:spTgt spid="76819"/>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76803"/>
                                        </p:tgtEl>
                                        <p:attrNameLst>
                                          <p:attrName>style.visibility</p:attrName>
                                        </p:attrNameLst>
                                      </p:cBhvr>
                                      <p:to>
                                        <p:strVal val="visible"/>
                                      </p:to>
                                    </p:set>
                                    <p:animEffect transition="in" filter="wipe(left)">
                                      <p:cBhvr>
                                        <p:cTn id="15" dur="500"/>
                                        <p:tgtEl>
                                          <p:spTgt spid="76803"/>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76806"/>
                                        </p:tgtEl>
                                        <p:attrNameLst>
                                          <p:attrName>style.visibility</p:attrName>
                                        </p:attrNameLst>
                                      </p:cBhvr>
                                      <p:to>
                                        <p:strVal val="visible"/>
                                      </p:to>
                                    </p:set>
                                    <p:animEffect transition="in" filter="wipe(left)">
                                      <p:cBhvr>
                                        <p:cTn id="19" dur="500"/>
                                        <p:tgtEl>
                                          <p:spTgt spid="7680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76812"/>
                                        </p:tgtEl>
                                        <p:attrNameLst>
                                          <p:attrName>style.visibility</p:attrName>
                                        </p:attrNameLst>
                                      </p:cBhvr>
                                      <p:to>
                                        <p:strVal val="visible"/>
                                      </p:to>
                                    </p:set>
                                    <p:animEffect transition="in" filter="wipe(left)">
                                      <p:cBhvr>
                                        <p:cTn id="24" dur="500"/>
                                        <p:tgtEl>
                                          <p:spTgt spid="76812"/>
                                        </p:tgtEl>
                                      </p:cBhvr>
                                    </p:animEffect>
                                  </p:childTnLst>
                                </p:cTn>
                              </p:par>
                            </p:childTnLst>
                          </p:cTn>
                        </p:par>
                        <p:par>
                          <p:cTn id="25" fill="hold" nodeType="afterGroup">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76815"/>
                                        </p:tgtEl>
                                        <p:attrNameLst>
                                          <p:attrName>style.visibility</p:attrName>
                                        </p:attrNameLst>
                                      </p:cBhvr>
                                      <p:to>
                                        <p:strVal val="visible"/>
                                      </p:to>
                                    </p:set>
                                    <p:animEffect transition="in" filter="dissolve">
                                      <p:cBhvr>
                                        <p:cTn id="28" dur="500"/>
                                        <p:tgtEl>
                                          <p:spTgt spid="76815"/>
                                        </p:tgtEl>
                                      </p:cBhvr>
                                    </p:animEffect>
                                  </p:childTnLst>
                                </p:cTn>
                              </p:par>
                            </p:childTnLst>
                          </p:cTn>
                        </p:par>
                        <p:par>
                          <p:cTn id="29" fill="hold" nodeType="afterGroup">
                            <p:stCondLst>
                              <p:cond delay="1000"/>
                            </p:stCondLst>
                            <p:childTnLst>
                              <p:par>
                                <p:cTn id="30" presetID="9" presetClass="entr" presetSubtype="0" fill="hold" grpId="0" nodeType="afterEffect">
                                  <p:stCondLst>
                                    <p:cond delay="0"/>
                                  </p:stCondLst>
                                  <p:childTnLst>
                                    <p:set>
                                      <p:cBhvr>
                                        <p:cTn id="31" dur="1" fill="hold">
                                          <p:stCondLst>
                                            <p:cond delay="0"/>
                                          </p:stCondLst>
                                        </p:cTn>
                                        <p:tgtEl>
                                          <p:spTgt spid="76817"/>
                                        </p:tgtEl>
                                        <p:attrNameLst>
                                          <p:attrName>style.visibility</p:attrName>
                                        </p:attrNameLst>
                                      </p:cBhvr>
                                      <p:to>
                                        <p:strVal val="visible"/>
                                      </p:to>
                                    </p:set>
                                    <p:animEffect transition="in" filter="dissolve">
                                      <p:cBhvr>
                                        <p:cTn id="32" dur="500"/>
                                        <p:tgtEl>
                                          <p:spTgt spid="7681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76809"/>
                                        </p:tgtEl>
                                        <p:attrNameLst>
                                          <p:attrName>style.visibility</p:attrName>
                                        </p:attrNameLst>
                                      </p:cBhvr>
                                      <p:to>
                                        <p:strVal val="visible"/>
                                      </p:to>
                                    </p:set>
                                    <p:animEffect transition="in" filter="wipe(left)">
                                      <p:cBhvr>
                                        <p:cTn id="37" dur="500"/>
                                        <p:tgtEl>
                                          <p:spTgt spid="76809"/>
                                        </p:tgtEl>
                                      </p:cBhvr>
                                    </p:animEffect>
                                  </p:childTnLst>
                                </p:cTn>
                              </p:par>
                            </p:childTnLst>
                          </p:cTn>
                        </p:par>
                        <p:par>
                          <p:cTn id="38" fill="hold" nodeType="afterGroup">
                            <p:stCondLst>
                              <p:cond delay="500"/>
                            </p:stCondLst>
                            <p:childTnLst>
                              <p:par>
                                <p:cTn id="39" presetID="9" presetClass="entr" presetSubtype="0" fill="hold" grpId="0" nodeType="afterEffect">
                                  <p:stCondLst>
                                    <p:cond delay="0"/>
                                  </p:stCondLst>
                                  <p:childTnLst>
                                    <p:set>
                                      <p:cBhvr>
                                        <p:cTn id="40" dur="1" fill="hold">
                                          <p:stCondLst>
                                            <p:cond delay="0"/>
                                          </p:stCondLst>
                                        </p:cTn>
                                        <p:tgtEl>
                                          <p:spTgt spid="76816"/>
                                        </p:tgtEl>
                                        <p:attrNameLst>
                                          <p:attrName>style.visibility</p:attrName>
                                        </p:attrNameLst>
                                      </p:cBhvr>
                                      <p:to>
                                        <p:strVal val="visible"/>
                                      </p:to>
                                    </p:set>
                                    <p:animEffect transition="in" filter="dissolve">
                                      <p:cBhvr>
                                        <p:cTn id="41" dur="500"/>
                                        <p:tgtEl>
                                          <p:spTgt spid="76816"/>
                                        </p:tgtEl>
                                      </p:cBhvr>
                                    </p:animEffect>
                                  </p:childTnLst>
                                </p:cTn>
                              </p:par>
                            </p:childTnLst>
                          </p:cTn>
                        </p:par>
                        <p:par>
                          <p:cTn id="42" fill="hold" nodeType="afterGroup">
                            <p:stCondLst>
                              <p:cond delay="1000"/>
                            </p:stCondLst>
                            <p:childTnLst>
                              <p:par>
                                <p:cTn id="43" presetID="9" presetClass="entr" presetSubtype="0" fill="hold" grpId="0" nodeType="afterEffect">
                                  <p:stCondLst>
                                    <p:cond delay="0"/>
                                  </p:stCondLst>
                                  <p:childTnLst>
                                    <p:set>
                                      <p:cBhvr>
                                        <p:cTn id="44" dur="1" fill="hold">
                                          <p:stCondLst>
                                            <p:cond delay="0"/>
                                          </p:stCondLst>
                                        </p:cTn>
                                        <p:tgtEl>
                                          <p:spTgt spid="76818"/>
                                        </p:tgtEl>
                                        <p:attrNameLst>
                                          <p:attrName>style.visibility</p:attrName>
                                        </p:attrNameLst>
                                      </p:cBhvr>
                                      <p:to>
                                        <p:strVal val="visible"/>
                                      </p:to>
                                    </p:set>
                                    <p:animEffect transition="in" filter="dissolve">
                                      <p:cBhvr>
                                        <p:cTn id="45" dur="500"/>
                                        <p:tgtEl>
                                          <p:spTgt spid="76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autoUpdateAnimBg="0"/>
      <p:bldP spid="76815" grpId="0" autoUpdateAnimBg="0"/>
      <p:bldP spid="76816" grpId="0" autoUpdateAnimBg="0"/>
      <p:bldP spid="76817" grpId="0" autoUpdateAnimBg="0"/>
      <p:bldP spid="76818"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1787525" y="74613"/>
            <a:ext cx="7318375"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500" b="1">
                <a:solidFill>
                  <a:srgbClr val="000099"/>
                </a:solidFill>
                <a:latin typeface="Times New Roman" panose="02020603050405020304" pitchFamily="18" charset="0"/>
              </a:rPr>
              <a:t>LONG-RUN PRODUCTION COSTS</a:t>
            </a:r>
          </a:p>
        </p:txBody>
      </p:sp>
      <p:sp>
        <p:nvSpPr>
          <p:cNvPr id="77827" name="Rectangle 3"/>
          <p:cNvSpPr>
            <a:spLocks noChangeArrowheads="1"/>
          </p:cNvSpPr>
          <p:nvPr/>
        </p:nvSpPr>
        <p:spPr bwMode="auto">
          <a:xfrm>
            <a:off x="2346325" y="1498600"/>
            <a:ext cx="6462713" cy="112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200" b="1" i="1">
                <a:solidFill>
                  <a:schemeClr val="tx2"/>
                </a:solidFill>
                <a:latin typeface="Times New Roman" panose="02020603050405020304" pitchFamily="18" charset="0"/>
              </a:rPr>
              <a:t>The </a:t>
            </a:r>
            <a:r>
              <a:rPr lang="en-US" altLang="en-US" sz="3600" b="1" i="1" u="sng">
                <a:solidFill>
                  <a:srgbClr val="CC0000"/>
                </a:solidFill>
                <a:latin typeface="Times New Roman" panose="02020603050405020304" pitchFamily="18" charset="0"/>
              </a:rPr>
              <a:t>long-run ATC</a:t>
            </a:r>
            <a:r>
              <a:rPr lang="en-US" altLang="en-US" sz="3200" b="1" i="1">
                <a:solidFill>
                  <a:schemeClr val="tx2"/>
                </a:solidFill>
                <a:latin typeface="Times New Roman" panose="02020603050405020304" pitchFamily="18" charset="0"/>
              </a:rPr>
              <a:t> just “envelopes”</a:t>
            </a:r>
          </a:p>
          <a:p>
            <a:pPr algn="ctr" eaLnBrk="0" hangingPunct="0"/>
            <a:r>
              <a:rPr lang="en-US" altLang="en-US" sz="3200" b="1" i="1">
                <a:solidFill>
                  <a:schemeClr val="tx2"/>
                </a:solidFill>
                <a:latin typeface="Times New Roman" panose="02020603050405020304" pitchFamily="18" charset="0"/>
              </a:rPr>
              <a:t>all of the short-run ATC curves.</a:t>
            </a:r>
          </a:p>
        </p:txBody>
      </p:sp>
      <p:sp>
        <p:nvSpPr>
          <p:cNvPr id="77828" name="Rectangle 4"/>
          <p:cNvSpPr>
            <a:spLocks noChangeArrowheads="1"/>
          </p:cNvSpPr>
          <p:nvPr/>
        </p:nvSpPr>
        <p:spPr bwMode="auto">
          <a:xfrm rot="16200000">
            <a:off x="1004094" y="3153569"/>
            <a:ext cx="196215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Unit Costs</a:t>
            </a:r>
          </a:p>
        </p:txBody>
      </p:sp>
      <p:sp>
        <p:nvSpPr>
          <p:cNvPr id="77829" name="Rectangle 5"/>
          <p:cNvSpPr>
            <a:spLocks noChangeArrowheads="1"/>
          </p:cNvSpPr>
          <p:nvPr/>
        </p:nvSpPr>
        <p:spPr bwMode="auto">
          <a:xfrm>
            <a:off x="5173663" y="5645150"/>
            <a:ext cx="1347787"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Output</a:t>
            </a:r>
          </a:p>
        </p:txBody>
      </p:sp>
      <p:sp>
        <p:nvSpPr>
          <p:cNvPr id="77830" name="Freeform 6"/>
          <p:cNvSpPr>
            <a:spLocks/>
          </p:cNvSpPr>
          <p:nvPr/>
        </p:nvSpPr>
        <p:spPr bwMode="auto">
          <a:xfrm>
            <a:off x="2490788" y="2668588"/>
            <a:ext cx="1039812" cy="617537"/>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1" name="Freeform 7"/>
          <p:cNvSpPr>
            <a:spLocks/>
          </p:cNvSpPr>
          <p:nvPr/>
        </p:nvSpPr>
        <p:spPr bwMode="auto">
          <a:xfrm>
            <a:off x="4837113" y="3806825"/>
            <a:ext cx="1109662" cy="279400"/>
          </a:xfrm>
          <a:custGeom>
            <a:avLst/>
            <a:gdLst>
              <a:gd name="T0" fmla="*/ 0 w 741"/>
              <a:gd name="T1" fmla="*/ 0 h 176"/>
              <a:gd name="T2" fmla="*/ 65 w 741"/>
              <a:gd name="T3" fmla="*/ 77 h 176"/>
              <a:gd name="T4" fmla="*/ 152 w 741"/>
              <a:gd name="T5" fmla="*/ 132 h 176"/>
              <a:gd name="T6" fmla="*/ 258 w 741"/>
              <a:gd name="T7" fmla="*/ 164 h 176"/>
              <a:gd name="T8" fmla="*/ 370 w 741"/>
              <a:gd name="T9" fmla="*/ 175 h 176"/>
              <a:gd name="T10" fmla="*/ 481 w 741"/>
              <a:gd name="T11" fmla="*/ 165 h 176"/>
              <a:gd name="T12" fmla="*/ 586 w 741"/>
              <a:gd name="T13" fmla="*/ 132 h 176"/>
              <a:gd name="T14" fmla="*/ 673 w 741"/>
              <a:gd name="T15" fmla="*/ 78 h 176"/>
              <a:gd name="T16" fmla="*/ 740 w 741"/>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1" h="176">
                <a:moveTo>
                  <a:pt x="0" y="0"/>
                </a:moveTo>
                <a:lnTo>
                  <a:pt x="65" y="77"/>
                </a:lnTo>
                <a:lnTo>
                  <a:pt x="152" y="132"/>
                </a:lnTo>
                <a:lnTo>
                  <a:pt x="258" y="164"/>
                </a:lnTo>
                <a:lnTo>
                  <a:pt x="370" y="175"/>
                </a:lnTo>
                <a:lnTo>
                  <a:pt x="481" y="165"/>
                </a:lnTo>
                <a:lnTo>
                  <a:pt x="586" y="132"/>
                </a:lnTo>
                <a:lnTo>
                  <a:pt x="673" y="78"/>
                </a:lnTo>
                <a:lnTo>
                  <a:pt x="740"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2" name="Freeform 8"/>
          <p:cNvSpPr>
            <a:spLocks/>
          </p:cNvSpPr>
          <p:nvPr/>
        </p:nvSpPr>
        <p:spPr bwMode="auto">
          <a:xfrm>
            <a:off x="7142163" y="2994025"/>
            <a:ext cx="873125" cy="549275"/>
          </a:xfrm>
          <a:custGeom>
            <a:avLst/>
            <a:gdLst>
              <a:gd name="T0" fmla="*/ 0 w 582"/>
              <a:gd name="T1" fmla="*/ 239 h 346"/>
              <a:gd name="T2" fmla="*/ 90 w 582"/>
              <a:gd name="T3" fmla="*/ 308 h 346"/>
              <a:gd name="T4" fmla="*/ 195 w 582"/>
              <a:gd name="T5" fmla="*/ 341 h 346"/>
              <a:gd name="T6" fmla="*/ 248 w 582"/>
              <a:gd name="T7" fmla="*/ 345 h 346"/>
              <a:gd name="T8" fmla="*/ 275 w 582"/>
              <a:gd name="T9" fmla="*/ 345 h 346"/>
              <a:gd name="T10" fmla="*/ 302 w 582"/>
              <a:gd name="T11" fmla="*/ 342 h 346"/>
              <a:gd name="T12" fmla="*/ 405 w 582"/>
              <a:gd name="T13" fmla="*/ 312 h 346"/>
              <a:gd name="T14" fmla="*/ 488 w 582"/>
              <a:gd name="T15" fmla="*/ 262 h 346"/>
              <a:gd name="T16" fmla="*/ 548 w 582"/>
              <a:gd name="T17" fmla="*/ 188 h 346"/>
              <a:gd name="T18" fmla="*/ 551 w 582"/>
              <a:gd name="T19" fmla="*/ 138 h 346"/>
              <a:gd name="T20" fmla="*/ 575 w 582"/>
              <a:gd name="T21" fmla="*/ 90 h 346"/>
              <a:gd name="T22" fmla="*/ 581 w 582"/>
              <a:gd name="T23" fmla="*/ 42 h 346"/>
              <a:gd name="T24" fmla="*/ 581 w 582"/>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2" h="346">
                <a:moveTo>
                  <a:pt x="0" y="239"/>
                </a:moveTo>
                <a:lnTo>
                  <a:pt x="90" y="308"/>
                </a:lnTo>
                <a:lnTo>
                  <a:pt x="195" y="341"/>
                </a:lnTo>
                <a:lnTo>
                  <a:pt x="248" y="345"/>
                </a:lnTo>
                <a:lnTo>
                  <a:pt x="275" y="345"/>
                </a:lnTo>
                <a:lnTo>
                  <a:pt x="302" y="342"/>
                </a:lnTo>
                <a:lnTo>
                  <a:pt x="405" y="312"/>
                </a:lnTo>
                <a:lnTo>
                  <a:pt x="488" y="262"/>
                </a:lnTo>
                <a:lnTo>
                  <a:pt x="548" y="188"/>
                </a:lnTo>
                <a:lnTo>
                  <a:pt x="551" y="138"/>
                </a:lnTo>
                <a:lnTo>
                  <a:pt x="575" y="90"/>
                </a:lnTo>
                <a:lnTo>
                  <a:pt x="581" y="42"/>
                </a:lnTo>
                <a:lnTo>
                  <a:pt x="581"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3" name="Freeform 9"/>
          <p:cNvSpPr>
            <a:spLocks/>
          </p:cNvSpPr>
          <p:nvPr/>
        </p:nvSpPr>
        <p:spPr bwMode="auto">
          <a:xfrm>
            <a:off x="3511550" y="3213100"/>
            <a:ext cx="1039813" cy="617538"/>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4" name="Freeform 10"/>
          <p:cNvSpPr>
            <a:spLocks/>
          </p:cNvSpPr>
          <p:nvPr/>
        </p:nvSpPr>
        <p:spPr bwMode="auto">
          <a:xfrm>
            <a:off x="6097588" y="3414713"/>
            <a:ext cx="873125" cy="549275"/>
          </a:xfrm>
          <a:custGeom>
            <a:avLst/>
            <a:gdLst>
              <a:gd name="T0" fmla="*/ 0 w 582"/>
              <a:gd name="T1" fmla="*/ 239 h 346"/>
              <a:gd name="T2" fmla="*/ 90 w 582"/>
              <a:gd name="T3" fmla="*/ 308 h 346"/>
              <a:gd name="T4" fmla="*/ 195 w 582"/>
              <a:gd name="T5" fmla="*/ 341 h 346"/>
              <a:gd name="T6" fmla="*/ 248 w 582"/>
              <a:gd name="T7" fmla="*/ 345 h 346"/>
              <a:gd name="T8" fmla="*/ 275 w 582"/>
              <a:gd name="T9" fmla="*/ 345 h 346"/>
              <a:gd name="T10" fmla="*/ 302 w 582"/>
              <a:gd name="T11" fmla="*/ 342 h 346"/>
              <a:gd name="T12" fmla="*/ 405 w 582"/>
              <a:gd name="T13" fmla="*/ 312 h 346"/>
              <a:gd name="T14" fmla="*/ 488 w 582"/>
              <a:gd name="T15" fmla="*/ 262 h 346"/>
              <a:gd name="T16" fmla="*/ 548 w 582"/>
              <a:gd name="T17" fmla="*/ 188 h 346"/>
              <a:gd name="T18" fmla="*/ 551 w 582"/>
              <a:gd name="T19" fmla="*/ 138 h 346"/>
              <a:gd name="T20" fmla="*/ 575 w 582"/>
              <a:gd name="T21" fmla="*/ 90 h 346"/>
              <a:gd name="T22" fmla="*/ 581 w 582"/>
              <a:gd name="T23" fmla="*/ 42 h 346"/>
              <a:gd name="T24" fmla="*/ 581 w 582"/>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2" h="346">
                <a:moveTo>
                  <a:pt x="0" y="239"/>
                </a:moveTo>
                <a:lnTo>
                  <a:pt x="90" y="308"/>
                </a:lnTo>
                <a:lnTo>
                  <a:pt x="195" y="341"/>
                </a:lnTo>
                <a:lnTo>
                  <a:pt x="248" y="345"/>
                </a:lnTo>
                <a:lnTo>
                  <a:pt x="275" y="345"/>
                </a:lnTo>
                <a:lnTo>
                  <a:pt x="302" y="342"/>
                </a:lnTo>
                <a:lnTo>
                  <a:pt x="405" y="312"/>
                </a:lnTo>
                <a:lnTo>
                  <a:pt x="488" y="262"/>
                </a:lnTo>
                <a:lnTo>
                  <a:pt x="548" y="188"/>
                </a:lnTo>
                <a:lnTo>
                  <a:pt x="551" y="138"/>
                </a:lnTo>
                <a:lnTo>
                  <a:pt x="575" y="90"/>
                </a:lnTo>
                <a:lnTo>
                  <a:pt x="581" y="42"/>
                </a:lnTo>
                <a:lnTo>
                  <a:pt x="581"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5" name="Freeform 11"/>
          <p:cNvSpPr>
            <a:spLocks/>
          </p:cNvSpPr>
          <p:nvPr/>
        </p:nvSpPr>
        <p:spPr bwMode="auto">
          <a:xfrm>
            <a:off x="2635250" y="2800350"/>
            <a:ext cx="1039813" cy="617538"/>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6" name="Freeform 12"/>
          <p:cNvSpPr>
            <a:spLocks/>
          </p:cNvSpPr>
          <p:nvPr/>
        </p:nvSpPr>
        <p:spPr bwMode="auto">
          <a:xfrm>
            <a:off x="2778125" y="2911475"/>
            <a:ext cx="1041400" cy="617538"/>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7" name="Freeform 13"/>
          <p:cNvSpPr>
            <a:spLocks/>
          </p:cNvSpPr>
          <p:nvPr/>
        </p:nvSpPr>
        <p:spPr bwMode="auto">
          <a:xfrm>
            <a:off x="2922588" y="3001963"/>
            <a:ext cx="1039812" cy="617537"/>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8" name="Freeform 14"/>
          <p:cNvSpPr>
            <a:spLocks/>
          </p:cNvSpPr>
          <p:nvPr/>
        </p:nvSpPr>
        <p:spPr bwMode="auto">
          <a:xfrm>
            <a:off x="3067050" y="3071813"/>
            <a:ext cx="1039813" cy="617537"/>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9" name="Freeform 15"/>
          <p:cNvSpPr>
            <a:spLocks/>
          </p:cNvSpPr>
          <p:nvPr/>
        </p:nvSpPr>
        <p:spPr bwMode="auto">
          <a:xfrm>
            <a:off x="3209925" y="3121025"/>
            <a:ext cx="1039813" cy="617538"/>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40" name="Freeform 16"/>
          <p:cNvSpPr>
            <a:spLocks/>
          </p:cNvSpPr>
          <p:nvPr/>
        </p:nvSpPr>
        <p:spPr bwMode="auto">
          <a:xfrm>
            <a:off x="3354388" y="3149600"/>
            <a:ext cx="1039812" cy="617538"/>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41" name="Freeform 17"/>
          <p:cNvSpPr>
            <a:spLocks/>
          </p:cNvSpPr>
          <p:nvPr/>
        </p:nvSpPr>
        <p:spPr bwMode="auto">
          <a:xfrm>
            <a:off x="3656013" y="3303588"/>
            <a:ext cx="1039812" cy="617537"/>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42" name="Freeform 18"/>
          <p:cNvSpPr>
            <a:spLocks/>
          </p:cNvSpPr>
          <p:nvPr/>
        </p:nvSpPr>
        <p:spPr bwMode="auto">
          <a:xfrm>
            <a:off x="3798888" y="3332163"/>
            <a:ext cx="1039812" cy="617537"/>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43" name="Freeform 19"/>
          <p:cNvSpPr>
            <a:spLocks/>
          </p:cNvSpPr>
          <p:nvPr/>
        </p:nvSpPr>
        <p:spPr bwMode="auto">
          <a:xfrm>
            <a:off x="3943350" y="3381375"/>
            <a:ext cx="1039813" cy="617538"/>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44" name="Freeform 20"/>
          <p:cNvSpPr>
            <a:spLocks/>
          </p:cNvSpPr>
          <p:nvPr/>
        </p:nvSpPr>
        <p:spPr bwMode="auto">
          <a:xfrm>
            <a:off x="4087813" y="3409950"/>
            <a:ext cx="1039812" cy="617538"/>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45" name="Freeform 21"/>
          <p:cNvSpPr>
            <a:spLocks/>
          </p:cNvSpPr>
          <p:nvPr/>
        </p:nvSpPr>
        <p:spPr bwMode="auto">
          <a:xfrm>
            <a:off x="4230688" y="3417888"/>
            <a:ext cx="1039812" cy="617537"/>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46" name="Freeform 22"/>
          <p:cNvSpPr>
            <a:spLocks/>
          </p:cNvSpPr>
          <p:nvPr/>
        </p:nvSpPr>
        <p:spPr bwMode="auto">
          <a:xfrm>
            <a:off x="4375150" y="3405188"/>
            <a:ext cx="1039813" cy="617537"/>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47" name="Freeform 23"/>
          <p:cNvSpPr>
            <a:spLocks/>
          </p:cNvSpPr>
          <p:nvPr/>
        </p:nvSpPr>
        <p:spPr bwMode="auto">
          <a:xfrm>
            <a:off x="4518025" y="3454400"/>
            <a:ext cx="1041400" cy="617538"/>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48" name="Freeform 24"/>
          <p:cNvSpPr>
            <a:spLocks/>
          </p:cNvSpPr>
          <p:nvPr/>
        </p:nvSpPr>
        <p:spPr bwMode="auto">
          <a:xfrm>
            <a:off x="4662488" y="3462338"/>
            <a:ext cx="1039812" cy="617537"/>
          </a:xfrm>
          <a:custGeom>
            <a:avLst/>
            <a:gdLst>
              <a:gd name="T0" fmla="*/ 0 w 694"/>
              <a:gd name="T1" fmla="*/ 0 h 389"/>
              <a:gd name="T2" fmla="*/ 26 w 694"/>
              <a:gd name="T3" fmla="*/ 122 h 389"/>
              <a:gd name="T4" fmla="*/ 52 w 694"/>
              <a:gd name="T5" fmla="*/ 220 h 389"/>
              <a:gd name="T6" fmla="*/ 122 w 694"/>
              <a:gd name="T7" fmla="*/ 300 h 389"/>
              <a:gd name="T8" fmla="*/ 226 w 694"/>
              <a:gd name="T9" fmla="*/ 357 h 389"/>
              <a:gd name="T10" fmla="*/ 348 w 694"/>
              <a:gd name="T11" fmla="*/ 386 h 389"/>
              <a:gd name="T12" fmla="*/ 411 w 694"/>
              <a:gd name="T13" fmla="*/ 388 h 389"/>
              <a:gd name="T14" fmla="*/ 475 w 694"/>
              <a:gd name="T15" fmla="*/ 382 h 389"/>
              <a:gd name="T16" fmla="*/ 594 w 694"/>
              <a:gd name="T17" fmla="*/ 339 h 389"/>
              <a:gd name="T18" fmla="*/ 693 w 694"/>
              <a:gd name="T19" fmla="*/ 253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4" h="389">
                <a:moveTo>
                  <a:pt x="0" y="0"/>
                </a:moveTo>
                <a:lnTo>
                  <a:pt x="26" y="122"/>
                </a:lnTo>
                <a:lnTo>
                  <a:pt x="52" y="220"/>
                </a:lnTo>
                <a:lnTo>
                  <a:pt x="122" y="300"/>
                </a:lnTo>
                <a:lnTo>
                  <a:pt x="226" y="357"/>
                </a:lnTo>
                <a:lnTo>
                  <a:pt x="348" y="386"/>
                </a:lnTo>
                <a:lnTo>
                  <a:pt x="411" y="388"/>
                </a:lnTo>
                <a:lnTo>
                  <a:pt x="475" y="382"/>
                </a:lnTo>
                <a:lnTo>
                  <a:pt x="594" y="339"/>
                </a:lnTo>
                <a:lnTo>
                  <a:pt x="693" y="253"/>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49" name="Freeform 25"/>
          <p:cNvSpPr>
            <a:spLocks/>
          </p:cNvSpPr>
          <p:nvPr/>
        </p:nvSpPr>
        <p:spPr bwMode="auto">
          <a:xfrm>
            <a:off x="4979988" y="3835400"/>
            <a:ext cx="1111250" cy="279400"/>
          </a:xfrm>
          <a:custGeom>
            <a:avLst/>
            <a:gdLst>
              <a:gd name="T0" fmla="*/ 0 w 741"/>
              <a:gd name="T1" fmla="*/ 0 h 176"/>
              <a:gd name="T2" fmla="*/ 65 w 741"/>
              <a:gd name="T3" fmla="*/ 77 h 176"/>
              <a:gd name="T4" fmla="*/ 152 w 741"/>
              <a:gd name="T5" fmla="*/ 132 h 176"/>
              <a:gd name="T6" fmla="*/ 258 w 741"/>
              <a:gd name="T7" fmla="*/ 164 h 176"/>
              <a:gd name="T8" fmla="*/ 370 w 741"/>
              <a:gd name="T9" fmla="*/ 175 h 176"/>
              <a:gd name="T10" fmla="*/ 481 w 741"/>
              <a:gd name="T11" fmla="*/ 165 h 176"/>
              <a:gd name="T12" fmla="*/ 586 w 741"/>
              <a:gd name="T13" fmla="*/ 132 h 176"/>
              <a:gd name="T14" fmla="*/ 673 w 741"/>
              <a:gd name="T15" fmla="*/ 78 h 176"/>
              <a:gd name="T16" fmla="*/ 740 w 741"/>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1" h="176">
                <a:moveTo>
                  <a:pt x="0" y="0"/>
                </a:moveTo>
                <a:lnTo>
                  <a:pt x="65" y="77"/>
                </a:lnTo>
                <a:lnTo>
                  <a:pt x="152" y="132"/>
                </a:lnTo>
                <a:lnTo>
                  <a:pt x="258" y="164"/>
                </a:lnTo>
                <a:lnTo>
                  <a:pt x="370" y="175"/>
                </a:lnTo>
                <a:lnTo>
                  <a:pt x="481" y="165"/>
                </a:lnTo>
                <a:lnTo>
                  <a:pt x="586" y="132"/>
                </a:lnTo>
                <a:lnTo>
                  <a:pt x="673" y="78"/>
                </a:lnTo>
                <a:lnTo>
                  <a:pt x="740"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50" name="Freeform 26"/>
          <p:cNvSpPr>
            <a:spLocks/>
          </p:cNvSpPr>
          <p:nvPr/>
        </p:nvSpPr>
        <p:spPr bwMode="auto">
          <a:xfrm>
            <a:off x="5124450" y="3802063"/>
            <a:ext cx="1109663" cy="279400"/>
          </a:xfrm>
          <a:custGeom>
            <a:avLst/>
            <a:gdLst>
              <a:gd name="T0" fmla="*/ 0 w 741"/>
              <a:gd name="T1" fmla="*/ 0 h 176"/>
              <a:gd name="T2" fmla="*/ 65 w 741"/>
              <a:gd name="T3" fmla="*/ 77 h 176"/>
              <a:gd name="T4" fmla="*/ 152 w 741"/>
              <a:gd name="T5" fmla="*/ 132 h 176"/>
              <a:gd name="T6" fmla="*/ 258 w 741"/>
              <a:gd name="T7" fmla="*/ 164 h 176"/>
              <a:gd name="T8" fmla="*/ 370 w 741"/>
              <a:gd name="T9" fmla="*/ 175 h 176"/>
              <a:gd name="T10" fmla="*/ 481 w 741"/>
              <a:gd name="T11" fmla="*/ 165 h 176"/>
              <a:gd name="T12" fmla="*/ 586 w 741"/>
              <a:gd name="T13" fmla="*/ 132 h 176"/>
              <a:gd name="T14" fmla="*/ 673 w 741"/>
              <a:gd name="T15" fmla="*/ 78 h 176"/>
              <a:gd name="T16" fmla="*/ 740 w 741"/>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1" h="176">
                <a:moveTo>
                  <a:pt x="0" y="0"/>
                </a:moveTo>
                <a:lnTo>
                  <a:pt x="65" y="77"/>
                </a:lnTo>
                <a:lnTo>
                  <a:pt x="152" y="132"/>
                </a:lnTo>
                <a:lnTo>
                  <a:pt x="258" y="164"/>
                </a:lnTo>
                <a:lnTo>
                  <a:pt x="370" y="175"/>
                </a:lnTo>
                <a:lnTo>
                  <a:pt x="481" y="165"/>
                </a:lnTo>
                <a:lnTo>
                  <a:pt x="586" y="132"/>
                </a:lnTo>
                <a:lnTo>
                  <a:pt x="673" y="78"/>
                </a:lnTo>
                <a:lnTo>
                  <a:pt x="740"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51" name="Freeform 27"/>
          <p:cNvSpPr>
            <a:spLocks/>
          </p:cNvSpPr>
          <p:nvPr/>
        </p:nvSpPr>
        <p:spPr bwMode="auto">
          <a:xfrm>
            <a:off x="5267325" y="3810000"/>
            <a:ext cx="1111250" cy="279400"/>
          </a:xfrm>
          <a:custGeom>
            <a:avLst/>
            <a:gdLst>
              <a:gd name="T0" fmla="*/ 0 w 741"/>
              <a:gd name="T1" fmla="*/ 0 h 176"/>
              <a:gd name="T2" fmla="*/ 65 w 741"/>
              <a:gd name="T3" fmla="*/ 77 h 176"/>
              <a:gd name="T4" fmla="*/ 152 w 741"/>
              <a:gd name="T5" fmla="*/ 132 h 176"/>
              <a:gd name="T6" fmla="*/ 258 w 741"/>
              <a:gd name="T7" fmla="*/ 164 h 176"/>
              <a:gd name="T8" fmla="*/ 370 w 741"/>
              <a:gd name="T9" fmla="*/ 175 h 176"/>
              <a:gd name="T10" fmla="*/ 481 w 741"/>
              <a:gd name="T11" fmla="*/ 165 h 176"/>
              <a:gd name="T12" fmla="*/ 586 w 741"/>
              <a:gd name="T13" fmla="*/ 132 h 176"/>
              <a:gd name="T14" fmla="*/ 673 w 741"/>
              <a:gd name="T15" fmla="*/ 78 h 176"/>
              <a:gd name="T16" fmla="*/ 740 w 741"/>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1" h="176">
                <a:moveTo>
                  <a:pt x="0" y="0"/>
                </a:moveTo>
                <a:lnTo>
                  <a:pt x="65" y="77"/>
                </a:lnTo>
                <a:lnTo>
                  <a:pt x="152" y="132"/>
                </a:lnTo>
                <a:lnTo>
                  <a:pt x="258" y="164"/>
                </a:lnTo>
                <a:lnTo>
                  <a:pt x="370" y="175"/>
                </a:lnTo>
                <a:lnTo>
                  <a:pt x="481" y="165"/>
                </a:lnTo>
                <a:lnTo>
                  <a:pt x="586" y="132"/>
                </a:lnTo>
                <a:lnTo>
                  <a:pt x="673" y="78"/>
                </a:lnTo>
                <a:lnTo>
                  <a:pt x="740"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52" name="Freeform 28"/>
          <p:cNvSpPr>
            <a:spLocks/>
          </p:cNvSpPr>
          <p:nvPr/>
        </p:nvSpPr>
        <p:spPr bwMode="auto">
          <a:xfrm>
            <a:off x="5411788" y="3797300"/>
            <a:ext cx="1111250" cy="279400"/>
          </a:xfrm>
          <a:custGeom>
            <a:avLst/>
            <a:gdLst>
              <a:gd name="T0" fmla="*/ 0 w 741"/>
              <a:gd name="T1" fmla="*/ 0 h 176"/>
              <a:gd name="T2" fmla="*/ 65 w 741"/>
              <a:gd name="T3" fmla="*/ 77 h 176"/>
              <a:gd name="T4" fmla="*/ 152 w 741"/>
              <a:gd name="T5" fmla="*/ 132 h 176"/>
              <a:gd name="T6" fmla="*/ 258 w 741"/>
              <a:gd name="T7" fmla="*/ 164 h 176"/>
              <a:gd name="T8" fmla="*/ 370 w 741"/>
              <a:gd name="T9" fmla="*/ 175 h 176"/>
              <a:gd name="T10" fmla="*/ 481 w 741"/>
              <a:gd name="T11" fmla="*/ 165 h 176"/>
              <a:gd name="T12" fmla="*/ 586 w 741"/>
              <a:gd name="T13" fmla="*/ 132 h 176"/>
              <a:gd name="T14" fmla="*/ 673 w 741"/>
              <a:gd name="T15" fmla="*/ 78 h 176"/>
              <a:gd name="T16" fmla="*/ 740 w 741"/>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1" h="176">
                <a:moveTo>
                  <a:pt x="0" y="0"/>
                </a:moveTo>
                <a:lnTo>
                  <a:pt x="65" y="77"/>
                </a:lnTo>
                <a:lnTo>
                  <a:pt x="152" y="132"/>
                </a:lnTo>
                <a:lnTo>
                  <a:pt x="258" y="164"/>
                </a:lnTo>
                <a:lnTo>
                  <a:pt x="370" y="175"/>
                </a:lnTo>
                <a:lnTo>
                  <a:pt x="481" y="165"/>
                </a:lnTo>
                <a:lnTo>
                  <a:pt x="586" y="132"/>
                </a:lnTo>
                <a:lnTo>
                  <a:pt x="673" y="78"/>
                </a:lnTo>
                <a:lnTo>
                  <a:pt x="740"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53" name="Freeform 29"/>
          <p:cNvSpPr>
            <a:spLocks/>
          </p:cNvSpPr>
          <p:nvPr/>
        </p:nvSpPr>
        <p:spPr bwMode="auto">
          <a:xfrm>
            <a:off x="5969000" y="3463925"/>
            <a:ext cx="873125" cy="549275"/>
          </a:xfrm>
          <a:custGeom>
            <a:avLst/>
            <a:gdLst>
              <a:gd name="T0" fmla="*/ 0 w 582"/>
              <a:gd name="T1" fmla="*/ 239 h 346"/>
              <a:gd name="T2" fmla="*/ 90 w 582"/>
              <a:gd name="T3" fmla="*/ 308 h 346"/>
              <a:gd name="T4" fmla="*/ 195 w 582"/>
              <a:gd name="T5" fmla="*/ 341 h 346"/>
              <a:gd name="T6" fmla="*/ 248 w 582"/>
              <a:gd name="T7" fmla="*/ 345 h 346"/>
              <a:gd name="T8" fmla="*/ 275 w 582"/>
              <a:gd name="T9" fmla="*/ 345 h 346"/>
              <a:gd name="T10" fmla="*/ 302 w 582"/>
              <a:gd name="T11" fmla="*/ 342 h 346"/>
              <a:gd name="T12" fmla="*/ 405 w 582"/>
              <a:gd name="T13" fmla="*/ 312 h 346"/>
              <a:gd name="T14" fmla="*/ 488 w 582"/>
              <a:gd name="T15" fmla="*/ 262 h 346"/>
              <a:gd name="T16" fmla="*/ 548 w 582"/>
              <a:gd name="T17" fmla="*/ 188 h 346"/>
              <a:gd name="T18" fmla="*/ 551 w 582"/>
              <a:gd name="T19" fmla="*/ 138 h 346"/>
              <a:gd name="T20" fmla="*/ 575 w 582"/>
              <a:gd name="T21" fmla="*/ 90 h 346"/>
              <a:gd name="T22" fmla="*/ 581 w 582"/>
              <a:gd name="T23" fmla="*/ 42 h 346"/>
              <a:gd name="T24" fmla="*/ 581 w 582"/>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2" h="346">
                <a:moveTo>
                  <a:pt x="0" y="239"/>
                </a:moveTo>
                <a:lnTo>
                  <a:pt x="90" y="308"/>
                </a:lnTo>
                <a:lnTo>
                  <a:pt x="195" y="341"/>
                </a:lnTo>
                <a:lnTo>
                  <a:pt x="248" y="345"/>
                </a:lnTo>
                <a:lnTo>
                  <a:pt x="275" y="345"/>
                </a:lnTo>
                <a:lnTo>
                  <a:pt x="302" y="342"/>
                </a:lnTo>
                <a:lnTo>
                  <a:pt x="405" y="312"/>
                </a:lnTo>
                <a:lnTo>
                  <a:pt x="488" y="262"/>
                </a:lnTo>
                <a:lnTo>
                  <a:pt x="548" y="188"/>
                </a:lnTo>
                <a:lnTo>
                  <a:pt x="551" y="138"/>
                </a:lnTo>
                <a:lnTo>
                  <a:pt x="575" y="90"/>
                </a:lnTo>
                <a:lnTo>
                  <a:pt x="581" y="42"/>
                </a:lnTo>
                <a:lnTo>
                  <a:pt x="581"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54" name="Freeform 30"/>
          <p:cNvSpPr>
            <a:spLocks/>
          </p:cNvSpPr>
          <p:nvPr/>
        </p:nvSpPr>
        <p:spPr bwMode="auto">
          <a:xfrm>
            <a:off x="5840413" y="3492500"/>
            <a:ext cx="873125" cy="549275"/>
          </a:xfrm>
          <a:custGeom>
            <a:avLst/>
            <a:gdLst>
              <a:gd name="T0" fmla="*/ 0 w 582"/>
              <a:gd name="T1" fmla="*/ 239 h 346"/>
              <a:gd name="T2" fmla="*/ 90 w 582"/>
              <a:gd name="T3" fmla="*/ 308 h 346"/>
              <a:gd name="T4" fmla="*/ 195 w 582"/>
              <a:gd name="T5" fmla="*/ 341 h 346"/>
              <a:gd name="T6" fmla="*/ 248 w 582"/>
              <a:gd name="T7" fmla="*/ 345 h 346"/>
              <a:gd name="T8" fmla="*/ 275 w 582"/>
              <a:gd name="T9" fmla="*/ 345 h 346"/>
              <a:gd name="T10" fmla="*/ 302 w 582"/>
              <a:gd name="T11" fmla="*/ 342 h 346"/>
              <a:gd name="T12" fmla="*/ 405 w 582"/>
              <a:gd name="T13" fmla="*/ 312 h 346"/>
              <a:gd name="T14" fmla="*/ 488 w 582"/>
              <a:gd name="T15" fmla="*/ 262 h 346"/>
              <a:gd name="T16" fmla="*/ 548 w 582"/>
              <a:gd name="T17" fmla="*/ 188 h 346"/>
              <a:gd name="T18" fmla="*/ 551 w 582"/>
              <a:gd name="T19" fmla="*/ 138 h 346"/>
              <a:gd name="T20" fmla="*/ 575 w 582"/>
              <a:gd name="T21" fmla="*/ 90 h 346"/>
              <a:gd name="T22" fmla="*/ 581 w 582"/>
              <a:gd name="T23" fmla="*/ 42 h 346"/>
              <a:gd name="T24" fmla="*/ 581 w 582"/>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2" h="346">
                <a:moveTo>
                  <a:pt x="0" y="239"/>
                </a:moveTo>
                <a:lnTo>
                  <a:pt x="90" y="308"/>
                </a:lnTo>
                <a:lnTo>
                  <a:pt x="195" y="341"/>
                </a:lnTo>
                <a:lnTo>
                  <a:pt x="248" y="345"/>
                </a:lnTo>
                <a:lnTo>
                  <a:pt x="275" y="345"/>
                </a:lnTo>
                <a:lnTo>
                  <a:pt x="302" y="342"/>
                </a:lnTo>
                <a:lnTo>
                  <a:pt x="405" y="312"/>
                </a:lnTo>
                <a:lnTo>
                  <a:pt x="488" y="262"/>
                </a:lnTo>
                <a:lnTo>
                  <a:pt x="548" y="188"/>
                </a:lnTo>
                <a:lnTo>
                  <a:pt x="551" y="138"/>
                </a:lnTo>
                <a:lnTo>
                  <a:pt x="575" y="90"/>
                </a:lnTo>
                <a:lnTo>
                  <a:pt x="581" y="42"/>
                </a:lnTo>
                <a:lnTo>
                  <a:pt x="581"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55" name="Freeform 31"/>
          <p:cNvSpPr>
            <a:spLocks/>
          </p:cNvSpPr>
          <p:nvPr/>
        </p:nvSpPr>
        <p:spPr bwMode="auto">
          <a:xfrm>
            <a:off x="6242050" y="3381375"/>
            <a:ext cx="873125" cy="549275"/>
          </a:xfrm>
          <a:custGeom>
            <a:avLst/>
            <a:gdLst>
              <a:gd name="T0" fmla="*/ 0 w 582"/>
              <a:gd name="T1" fmla="*/ 239 h 346"/>
              <a:gd name="T2" fmla="*/ 90 w 582"/>
              <a:gd name="T3" fmla="*/ 308 h 346"/>
              <a:gd name="T4" fmla="*/ 195 w 582"/>
              <a:gd name="T5" fmla="*/ 341 h 346"/>
              <a:gd name="T6" fmla="*/ 248 w 582"/>
              <a:gd name="T7" fmla="*/ 345 h 346"/>
              <a:gd name="T8" fmla="*/ 275 w 582"/>
              <a:gd name="T9" fmla="*/ 345 h 346"/>
              <a:gd name="T10" fmla="*/ 302 w 582"/>
              <a:gd name="T11" fmla="*/ 342 h 346"/>
              <a:gd name="T12" fmla="*/ 405 w 582"/>
              <a:gd name="T13" fmla="*/ 312 h 346"/>
              <a:gd name="T14" fmla="*/ 488 w 582"/>
              <a:gd name="T15" fmla="*/ 262 h 346"/>
              <a:gd name="T16" fmla="*/ 548 w 582"/>
              <a:gd name="T17" fmla="*/ 188 h 346"/>
              <a:gd name="T18" fmla="*/ 551 w 582"/>
              <a:gd name="T19" fmla="*/ 138 h 346"/>
              <a:gd name="T20" fmla="*/ 575 w 582"/>
              <a:gd name="T21" fmla="*/ 90 h 346"/>
              <a:gd name="T22" fmla="*/ 581 w 582"/>
              <a:gd name="T23" fmla="*/ 42 h 346"/>
              <a:gd name="T24" fmla="*/ 581 w 582"/>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2" h="346">
                <a:moveTo>
                  <a:pt x="0" y="239"/>
                </a:moveTo>
                <a:lnTo>
                  <a:pt x="90" y="308"/>
                </a:lnTo>
                <a:lnTo>
                  <a:pt x="195" y="341"/>
                </a:lnTo>
                <a:lnTo>
                  <a:pt x="248" y="345"/>
                </a:lnTo>
                <a:lnTo>
                  <a:pt x="275" y="345"/>
                </a:lnTo>
                <a:lnTo>
                  <a:pt x="302" y="342"/>
                </a:lnTo>
                <a:lnTo>
                  <a:pt x="405" y="312"/>
                </a:lnTo>
                <a:lnTo>
                  <a:pt x="488" y="262"/>
                </a:lnTo>
                <a:lnTo>
                  <a:pt x="548" y="188"/>
                </a:lnTo>
                <a:lnTo>
                  <a:pt x="551" y="138"/>
                </a:lnTo>
                <a:lnTo>
                  <a:pt x="575" y="90"/>
                </a:lnTo>
                <a:lnTo>
                  <a:pt x="581" y="42"/>
                </a:lnTo>
                <a:lnTo>
                  <a:pt x="581"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56" name="Freeform 32"/>
          <p:cNvSpPr>
            <a:spLocks/>
          </p:cNvSpPr>
          <p:nvPr/>
        </p:nvSpPr>
        <p:spPr bwMode="auto">
          <a:xfrm>
            <a:off x="6386513" y="3327400"/>
            <a:ext cx="871537" cy="549275"/>
          </a:xfrm>
          <a:custGeom>
            <a:avLst/>
            <a:gdLst>
              <a:gd name="T0" fmla="*/ 0 w 582"/>
              <a:gd name="T1" fmla="*/ 239 h 346"/>
              <a:gd name="T2" fmla="*/ 90 w 582"/>
              <a:gd name="T3" fmla="*/ 308 h 346"/>
              <a:gd name="T4" fmla="*/ 195 w 582"/>
              <a:gd name="T5" fmla="*/ 341 h 346"/>
              <a:gd name="T6" fmla="*/ 248 w 582"/>
              <a:gd name="T7" fmla="*/ 345 h 346"/>
              <a:gd name="T8" fmla="*/ 275 w 582"/>
              <a:gd name="T9" fmla="*/ 345 h 346"/>
              <a:gd name="T10" fmla="*/ 302 w 582"/>
              <a:gd name="T11" fmla="*/ 342 h 346"/>
              <a:gd name="T12" fmla="*/ 405 w 582"/>
              <a:gd name="T13" fmla="*/ 312 h 346"/>
              <a:gd name="T14" fmla="*/ 488 w 582"/>
              <a:gd name="T15" fmla="*/ 262 h 346"/>
              <a:gd name="T16" fmla="*/ 548 w 582"/>
              <a:gd name="T17" fmla="*/ 188 h 346"/>
              <a:gd name="T18" fmla="*/ 551 w 582"/>
              <a:gd name="T19" fmla="*/ 138 h 346"/>
              <a:gd name="T20" fmla="*/ 575 w 582"/>
              <a:gd name="T21" fmla="*/ 90 h 346"/>
              <a:gd name="T22" fmla="*/ 581 w 582"/>
              <a:gd name="T23" fmla="*/ 42 h 346"/>
              <a:gd name="T24" fmla="*/ 581 w 582"/>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2" h="346">
                <a:moveTo>
                  <a:pt x="0" y="239"/>
                </a:moveTo>
                <a:lnTo>
                  <a:pt x="90" y="308"/>
                </a:lnTo>
                <a:lnTo>
                  <a:pt x="195" y="341"/>
                </a:lnTo>
                <a:lnTo>
                  <a:pt x="248" y="345"/>
                </a:lnTo>
                <a:lnTo>
                  <a:pt x="275" y="345"/>
                </a:lnTo>
                <a:lnTo>
                  <a:pt x="302" y="342"/>
                </a:lnTo>
                <a:lnTo>
                  <a:pt x="405" y="312"/>
                </a:lnTo>
                <a:lnTo>
                  <a:pt x="488" y="262"/>
                </a:lnTo>
                <a:lnTo>
                  <a:pt x="548" y="188"/>
                </a:lnTo>
                <a:lnTo>
                  <a:pt x="551" y="138"/>
                </a:lnTo>
                <a:lnTo>
                  <a:pt x="575" y="90"/>
                </a:lnTo>
                <a:lnTo>
                  <a:pt x="581" y="42"/>
                </a:lnTo>
                <a:lnTo>
                  <a:pt x="581"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57" name="Freeform 33"/>
          <p:cNvSpPr>
            <a:spLocks/>
          </p:cNvSpPr>
          <p:nvPr/>
        </p:nvSpPr>
        <p:spPr bwMode="auto">
          <a:xfrm>
            <a:off x="6529388" y="3273425"/>
            <a:ext cx="873125" cy="549275"/>
          </a:xfrm>
          <a:custGeom>
            <a:avLst/>
            <a:gdLst>
              <a:gd name="T0" fmla="*/ 0 w 582"/>
              <a:gd name="T1" fmla="*/ 239 h 346"/>
              <a:gd name="T2" fmla="*/ 90 w 582"/>
              <a:gd name="T3" fmla="*/ 308 h 346"/>
              <a:gd name="T4" fmla="*/ 195 w 582"/>
              <a:gd name="T5" fmla="*/ 341 h 346"/>
              <a:gd name="T6" fmla="*/ 248 w 582"/>
              <a:gd name="T7" fmla="*/ 345 h 346"/>
              <a:gd name="T8" fmla="*/ 275 w 582"/>
              <a:gd name="T9" fmla="*/ 345 h 346"/>
              <a:gd name="T10" fmla="*/ 302 w 582"/>
              <a:gd name="T11" fmla="*/ 342 h 346"/>
              <a:gd name="T12" fmla="*/ 405 w 582"/>
              <a:gd name="T13" fmla="*/ 312 h 346"/>
              <a:gd name="T14" fmla="*/ 488 w 582"/>
              <a:gd name="T15" fmla="*/ 262 h 346"/>
              <a:gd name="T16" fmla="*/ 548 w 582"/>
              <a:gd name="T17" fmla="*/ 188 h 346"/>
              <a:gd name="T18" fmla="*/ 551 w 582"/>
              <a:gd name="T19" fmla="*/ 138 h 346"/>
              <a:gd name="T20" fmla="*/ 575 w 582"/>
              <a:gd name="T21" fmla="*/ 90 h 346"/>
              <a:gd name="T22" fmla="*/ 581 w 582"/>
              <a:gd name="T23" fmla="*/ 42 h 346"/>
              <a:gd name="T24" fmla="*/ 581 w 582"/>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2" h="346">
                <a:moveTo>
                  <a:pt x="0" y="239"/>
                </a:moveTo>
                <a:lnTo>
                  <a:pt x="90" y="308"/>
                </a:lnTo>
                <a:lnTo>
                  <a:pt x="195" y="341"/>
                </a:lnTo>
                <a:lnTo>
                  <a:pt x="248" y="345"/>
                </a:lnTo>
                <a:lnTo>
                  <a:pt x="275" y="345"/>
                </a:lnTo>
                <a:lnTo>
                  <a:pt x="302" y="342"/>
                </a:lnTo>
                <a:lnTo>
                  <a:pt x="405" y="312"/>
                </a:lnTo>
                <a:lnTo>
                  <a:pt x="488" y="262"/>
                </a:lnTo>
                <a:lnTo>
                  <a:pt x="548" y="188"/>
                </a:lnTo>
                <a:lnTo>
                  <a:pt x="551" y="138"/>
                </a:lnTo>
                <a:lnTo>
                  <a:pt x="575" y="90"/>
                </a:lnTo>
                <a:lnTo>
                  <a:pt x="581" y="42"/>
                </a:lnTo>
                <a:lnTo>
                  <a:pt x="581"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58" name="Freeform 34"/>
          <p:cNvSpPr>
            <a:spLocks/>
          </p:cNvSpPr>
          <p:nvPr/>
        </p:nvSpPr>
        <p:spPr bwMode="auto">
          <a:xfrm>
            <a:off x="6673850" y="3240088"/>
            <a:ext cx="871538" cy="549275"/>
          </a:xfrm>
          <a:custGeom>
            <a:avLst/>
            <a:gdLst>
              <a:gd name="T0" fmla="*/ 0 w 582"/>
              <a:gd name="T1" fmla="*/ 239 h 346"/>
              <a:gd name="T2" fmla="*/ 90 w 582"/>
              <a:gd name="T3" fmla="*/ 308 h 346"/>
              <a:gd name="T4" fmla="*/ 195 w 582"/>
              <a:gd name="T5" fmla="*/ 341 h 346"/>
              <a:gd name="T6" fmla="*/ 248 w 582"/>
              <a:gd name="T7" fmla="*/ 345 h 346"/>
              <a:gd name="T8" fmla="*/ 275 w 582"/>
              <a:gd name="T9" fmla="*/ 345 h 346"/>
              <a:gd name="T10" fmla="*/ 302 w 582"/>
              <a:gd name="T11" fmla="*/ 342 h 346"/>
              <a:gd name="T12" fmla="*/ 405 w 582"/>
              <a:gd name="T13" fmla="*/ 312 h 346"/>
              <a:gd name="T14" fmla="*/ 488 w 582"/>
              <a:gd name="T15" fmla="*/ 262 h 346"/>
              <a:gd name="T16" fmla="*/ 548 w 582"/>
              <a:gd name="T17" fmla="*/ 188 h 346"/>
              <a:gd name="T18" fmla="*/ 551 w 582"/>
              <a:gd name="T19" fmla="*/ 138 h 346"/>
              <a:gd name="T20" fmla="*/ 575 w 582"/>
              <a:gd name="T21" fmla="*/ 90 h 346"/>
              <a:gd name="T22" fmla="*/ 581 w 582"/>
              <a:gd name="T23" fmla="*/ 42 h 346"/>
              <a:gd name="T24" fmla="*/ 581 w 582"/>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2" h="346">
                <a:moveTo>
                  <a:pt x="0" y="239"/>
                </a:moveTo>
                <a:lnTo>
                  <a:pt x="90" y="308"/>
                </a:lnTo>
                <a:lnTo>
                  <a:pt x="195" y="341"/>
                </a:lnTo>
                <a:lnTo>
                  <a:pt x="248" y="345"/>
                </a:lnTo>
                <a:lnTo>
                  <a:pt x="275" y="345"/>
                </a:lnTo>
                <a:lnTo>
                  <a:pt x="302" y="342"/>
                </a:lnTo>
                <a:lnTo>
                  <a:pt x="405" y="312"/>
                </a:lnTo>
                <a:lnTo>
                  <a:pt x="488" y="262"/>
                </a:lnTo>
                <a:lnTo>
                  <a:pt x="548" y="188"/>
                </a:lnTo>
                <a:lnTo>
                  <a:pt x="551" y="138"/>
                </a:lnTo>
                <a:lnTo>
                  <a:pt x="575" y="90"/>
                </a:lnTo>
                <a:lnTo>
                  <a:pt x="581" y="42"/>
                </a:lnTo>
                <a:lnTo>
                  <a:pt x="581"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59" name="Freeform 35"/>
          <p:cNvSpPr>
            <a:spLocks/>
          </p:cNvSpPr>
          <p:nvPr/>
        </p:nvSpPr>
        <p:spPr bwMode="auto">
          <a:xfrm>
            <a:off x="6818313" y="3186113"/>
            <a:ext cx="871537" cy="549275"/>
          </a:xfrm>
          <a:custGeom>
            <a:avLst/>
            <a:gdLst>
              <a:gd name="T0" fmla="*/ 0 w 582"/>
              <a:gd name="T1" fmla="*/ 239 h 346"/>
              <a:gd name="T2" fmla="*/ 90 w 582"/>
              <a:gd name="T3" fmla="*/ 308 h 346"/>
              <a:gd name="T4" fmla="*/ 195 w 582"/>
              <a:gd name="T5" fmla="*/ 341 h 346"/>
              <a:gd name="T6" fmla="*/ 248 w 582"/>
              <a:gd name="T7" fmla="*/ 345 h 346"/>
              <a:gd name="T8" fmla="*/ 275 w 582"/>
              <a:gd name="T9" fmla="*/ 345 h 346"/>
              <a:gd name="T10" fmla="*/ 302 w 582"/>
              <a:gd name="T11" fmla="*/ 342 h 346"/>
              <a:gd name="T12" fmla="*/ 405 w 582"/>
              <a:gd name="T13" fmla="*/ 312 h 346"/>
              <a:gd name="T14" fmla="*/ 488 w 582"/>
              <a:gd name="T15" fmla="*/ 262 h 346"/>
              <a:gd name="T16" fmla="*/ 548 w 582"/>
              <a:gd name="T17" fmla="*/ 188 h 346"/>
              <a:gd name="T18" fmla="*/ 551 w 582"/>
              <a:gd name="T19" fmla="*/ 138 h 346"/>
              <a:gd name="T20" fmla="*/ 575 w 582"/>
              <a:gd name="T21" fmla="*/ 90 h 346"/>
              <a:gd name="T22" fmla="*/ 581 w 582"/>
              <a:gd name="T23" fmla="*/ 42 h 346"/>
              <a:gd name="T24" fmla="*/ 581 w 582"/>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2" h="346">
                <a:moveTo>
                  <a:pt x="0" y="239"/>
                </a:moveTo>
                <a:lnTo>
                  <a:pt x="90" y="308"/>
                </a:lnTo>
                <a:lnTo>
                  <a:pt x="195" y="341"/>
                </a:lnTo>
                <a:lnTo>
                  <a:pt x="248" y="345"/>
                </a:lnTo>
                <a:lnTo>
                  <a:pt x="275" y="345"/>
                </a:lnTo>
                <a:lnTo>
                  <a:pt x="302" y="342"/>
                </a:lnTo>
                <a:lnTo>
                  <a:pt x="405" y="312"/>
                </a:lnTo>
                <a:lnTo>
                  <a:pt x="488" y="262"/>
                </a:lnTo>
                <a:lnTo>
                  <a:pt x="548" y="188"/>
                </a:lnTo>
                <a:lnTo>
                  <a:pt x="551" y="138"/>
                </a:lnTo>
                <a:lnTo>
                  <a:pt x="575" y="90"/>
                </a:lnTo>
                <a:lnTo>
                  <a:pt x="581" y="42"/>
                </a:lnTo>
                <a:lnTo>
                  <a:pt x="581"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60" name="Freeform 36"/>
          <p:cNvSpPr>
            <a:spLocks/>
          </p:cNvSpPr>
          <p:nvPr/>
        </p:nvSpPr>
        <p:spPr bwMode="auto">
          <a:xfrm>
            <a:off x="6961188" y="3111500"/>
            <a:ext cx="873125" cy="549275"/>
          </a:xfrm>
          <a:custGeom>
            <a:avLst/>
            <a:gdLst>
              <a:gd name="T0" fmla="*/ 0 w 582"/>
              <a:gd name="T1" fmla="*/ 239 h 346"/>
              <a:gd name="T2" fmla="*/ 90 w 582"/>
              <a:gd name="T3" fmla="*/ 308 h 346"/>
              <a:gd name="T4" fmla="*/ 195 w 582"/>
              <a:gd name="T5" fmla="*/ 341 h 346"/>
              <a:gd name="T6" fmla="*/ 248 w 582"/>
              <a:gd name="T7" fmla="*/ 345 h 346"/>
              <a:gd name="T8" fmla="*/ 275 w 582"/>
              <a:gd name="T9" fmla="*/ 345 h 346"/>
              <a:gd name="T10" fmla="*/ 302 w 582"/>
              <a:gd name="T11" fmla="*/ 342 h 346"/>
              <a:gd name="T12" fmla="*/ 405 w 582"/>
              <a:gd name="T13" fmla="*/ 312 h 346"/>
              <a:gd name="T14" fmla="*/ 488 w 582"/>
              <a:gd name="T15" fmla="*/ 262 h 346"/>
              <a:gd name="T16" fmla="*/ 548 w 582"/>
              <a:gd name="T17" fmla="*/ 188 h 346"/>
              <a:gd name="T18" fmla="*/ 551 w 582"/>
              <a:gd name="T19" fmla="*/ 138 h 346"/>
              <a:gd name="T20" fmla="*/ 575 w 582"/>
              <a:gd name="T21" fmla="*/ 90 h 346"/>
              <a:gd name="T22" fmla="*/ 581 w 582"/>
              <a:gd name="T23" fmla="*/ 42 h 346"/>
              <a:gd name="T24" fmla="*/ 581 w 582"/>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2" h="346">
                <a:moveTo>
                  <a:pt x="0" y="239"/>
                </a:moveTo>
                <a:lnTo>
                  <a:pt x="90" y="308"/>
                </a:lnTo>
                <a:lnTo>
                  <a:pt x="195" y="341"/>
                </a:lnTo>
                <a:lnTo>
                  <a:pt x="248" y="345"/>
                </a:lnTo>
                <a:lnTo>
                  <a:pt x="275" y="345"/>
                </a:lnTo>
                <a:lnTo>
                  <a:pt x="302" y="342"/>
                </a:lnTo>
                <a:lnTo>
                  <a:pt x="405" y="312"/>
                </a:lnTo>
                <a:lnTo>
                  <a:pt x="488" y="262"/>
                </a:lnTo>
                <a:lnTo>
                  <a:pt x="548" y="188"/>
                </a:lnTo>
                <a:lnTo>
                  <a:pt x="551" y="138"/>
                </a:lnTo>
                <a:lnTo>
                  <a:pt x="575" y="90"/>
                </a:lnTo>
                <a:lnTo>
                  <a:pt x="581" y="42"/>
                </a:lnTo>
                <a:lnTo>
                  <a:pt x="581"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61" name="Freeform 37"/>
          <p:cNvSpPr>
            <a:spLocks/>
          </p:cNvSpPr>
          <p:nvPr/>
        </p:nvSpPr>
        <p:spPr bwMode="auto">
          <a:xfrm>
            <a:off x="7286625" y="2919413"/>
            <a:ext cx="873125" cy="549275"/>
          </a:xfrm>
          <a:custGeom>
            <a:avLst/>
            <a:gdLst>
              <a:gd name="T0" fmla="*/ 0 w 582"/>
              <a:gd name="T1" fmla="*/ 239 h 346"/>
              <a:gd name="T2" fmla="*/ 90 w 582"/>
              <a:gd name="T3" fmla="*/ 308 h 346"/>
              <a:gd name="T4" fmla="*/ 195 w 582"/>
              <a:gd name="T5" fmla="*/ 341 h 346"/>
              <a:gd name="T6" fmla="*/ 248 w 582"/>
              <a:gd name="T7" fmla="*/ 345 h 346"/>
              <a:gd name="T8" fmla="*/ 275 w 582"/>
              <a:gd name="T9" fmla="*/ 345 h 346"/>
              <a:gd name="T10" fmla="*/ 302 w 582"/>
              <a:gd name="T11" fmla="*/ 342 h 346"/>
              <a:gd name="T12" fmla="*/ 405 w 582"/>
              <a:gd name="T13" fmla="*/ 312 h 346"/>
              <a:gd name="T14" fmla="*/ 488 w 582"/>
              <a:gd name="T15" fmla="*/ 262 h 346"/>
              <a:gd name="T16" fmla="*/ 548 w 582"/>
              <a:gd name="T17" fmla="*/ 188 h 346"/>
              <a:gd name="T18" fmla="*/ 551 w 582"/>
              <a:gd name="T19" fmla="*/ 138 h 346"/>
              <a:gd name="T20" fmla="*/ 575 w 582"/>
              <a:gd name="T21" fmla="*/ 90 h 346"/>
              <a:gd name="T22" fmla="*/ 581 w 582"/>
              <a:gd name="T23" fmla="*/ 42 h 346"/>
              <a:gd name="T24" fmla="*/ 581 w 582"/>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2" h="346">
                <a:moveTo>
                  <a:pt x="0" y="239"/>
                </a:moveTo>
                <a:lnTo>
                  <a:pt x="90" y="308"/>
                </a:lnTo>
                <a:lnTo>
                  <a:pt x="195" y="341"/>
                </a:lnTo>
                <a:lnTo>
                  <a:pt x="248" y="345"/>
                </a:lnTo>
                <a:lnTo>
                  <a:pt x="275" y="345"/>
                </a:lnTo>
                <a:lnTo>
                  <a:pt x="302" y="342"/>
                </a:lnTo>
                <a:lnTo>
                  <a:pt x="405" y="312"/>
                </a:lnTo>
                <a:lnTo>
                  <a:pt x="488" y="262"/>
                </a:lnTo>
                <a:lnTo>
                  <a:pt x="548" y="188"/>
                </a:lnTo>
                <a:lnTo>
                  <a:pt x="551" y="138"/>
                </a:lnTo>
                <a:lnTo>
                  <a:pt x="575" y="90"/>
                </a:lnTo>
                <a:lnTo>
                  <a:pt x="581" y="42"/>
                </a:lnTo>
                <a:lnTo>
                  <a:pt x="581"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62" name="Freeform 38"/>
          <p:cNvSpPr>
            <a:spLocks/>
          </p:cNvSpPr>
          <p:nvPr/>
        </p:nvSpPr>
        <p:spPr bwMode="auto">
          <a:xfrm>
            <a:off x="7431088" y="2824163"/>
            <a:ext cx="871537" cy="549275"/>
          </a:xfrm>
          <a:custGeom>
            <a:avLst/>
            <a:gdLst>
              <a:gd name="T0" fmla="*/ 0 w 582"/>
              <a:gd name="T1" fmla="*/ 239 h 346"/>
              <a:gd name="T2" fmla="*/ 90 w 582"/>
              <a:gd name="T3" fmla="*/ 308 h 346"/>
              <a:gd name="T4" fmla="*/ 195 w 582"/>
              <a:gd name="T5" fmla="*/ 341 h 346"/>
              <a:gd name="T6" fmla="*/ 248 w 582"/>
              <a:gd name="T7" fmla="*/ 345 h 346"/>
              <a:gd name="T8" fmla="*/ 275 w 582"/>
              <a:gd name="T9" fmla="*/ 345 h 346"/>
              <a:gd name="T10" fmla="*/ 302 w 582"/>
              <a:gd name="T11" fmla="*/ 342 h 346"/>
              <a:gd name="T12" fmla="*/ 405 w 582"/>
              <a:gd name="T13" fmla="*/ 312 h 346"/>
              <a:gd name="T14" fmla="*/ 488 w 582"/>
              <a:gd name="T15" fmla="*/ 262 h 346"/>
              <a:gd name="T16" fmla="*/ 548 w 582"/>
              <a:gd name="T17" fmla="*/ 188 h 346"/>
              <a:gd name="T18" fmla="*/ 551 w 582"/>
              <a:gd name="T19" fmla="*/ 138 h 346"/>
              <a:gd name="T20" fmla="*/ 575 w 582"/>
              <a:gd name="T21" fmla="*/ 90 h 346"/>
              <a:gd name="T22" fmla="*/ 581 w 582"/>
              <a:gd name="T23" fmla="*/ 42 h 346"/>
              <a:gd name="T24" fmla="*/ 581 w 582"/>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2" h="346">
                <a:moveTo>
                  <a:pt x="0" y="239"/>
                </a:moveTo>
                <a:lnTo>
                  <a:pt x="90" y="308"/>
                </a:lnTo>
                <a:lnTo>
                  <a:pt x="195" y="341"/>
                </a:lnTo>
                <a:lnTo>
                  <a:pt x="248" y="345"/>
                </a:lnTo>
                <a:lnTo>
                  <a:pt x="275" y="345"/>
                </a:lnTo>
                <a:lnTo>
                  <a:pt x="302" y="342"/>
                </a:lnTo>
                <a:lnTo>
                  <a:pt x="405" y="312"/>
                </a:lnTo>
                <a:lnTo>
                  <a:pt x="488" y="262"/>
                </a:lnTo>
                <a:lnTo>
                  <a:pt x="548" y="188"/>
                </a:lnTo>
                <a:lnTo>
                  <a:pt x="551" y="138"/>
                </a:lnTo>
                <a:lnTo>
                  <a:pt x="575" y="90"/>
                </a:lnTo>
                <a:lnTo>
                  <a:pt x="581" y="42"/>
                </a:lnTo>
                <a:lnTo>
                  <a:pt x="581" y="0"/>
                </a:lnTo>
              </a:path>
            </a:pathLst>
          </a:custGeom>
          <a:noFill/>
          <a:ln w="254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77863" name="Group 39"/>
          <p:cNvGrpSpPr>
            <a:grpSpLocks/>
          </p:cNvGrpSpPr>
          <p:nvPr/>
        </p:nvGrpSpPr>
        <p:grpSpPr bwMode="auto">
          <a:xfrm>
            <a:off x="2227263" y="1366838"/>
            <a:ext cx="6402387" cy="4094162"/>
            <a:chOff x="771" y="861"/>
            <a:chExt cx="4272" cy="2579"/>
          </a:xfrm>
        </p:grpSpPr>
        <p:sp>
          <p:nvSpPr>
            <p:cNvPr id="77864" name="Line 40"/>
            <p:cNvSpPr>
              <a:spLocks noChangeShapeType="1"/>
            </p:cNvSpPr>
            <p:nvPr/>
          </p:nvSpPr>
          <p:spPr bwMode="auto">
            <a:xfrm>
              <a:off x="772" y="861"/>
              <a:ext cx="0" cy="2579"/>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65" name="Line 41"/>
            <p:cNvSpPr>
              <a:spLocks noChangeShapeType="1"/>
            </p:cNvSpPr>
            <p:nvPr/>
          </p:nvSpPr>
          <p:spPr bwMode="auto">
            <a:xfrm>
              <a:off x="771" y="3414"/>
              <a:ext cx="4272"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7866" name="Group 42"/>
          <p:cNvGrpSpPr>
            <a:grpSpLocks/>
          </p:cNvGrpSpPr>
          <p:nvPr/>
        </p:nvGrpSpPr>
        <p:grpSpPr bwMode="auto">
          <a:xfrm>
            <a:off x="2900363" y="3335338"/>
            <a:ext cx="4724400" cy="2038350"/>
            <a:chOff x="1827" y="2101"/>
            <a:chExt cx="2976" cy="1284"/>
          </a:xfrm>
        </p:grpSpPr>
        <p:sp>
          <p:nvSpPr>
            <p:cNvPr id="77867" name="Line 43"/>
            <p:cNvSpPr>
              <a:spLocks noChangeShapeType="1"/>
            </p:cNvSpPr>
            <p:nvPr/>
          </p:nvSpPr>
          <p:spPr bwMode="auto">
            <a:xfrm>
              <a:off x="1827" y="2101"/>
              <a:ext cx="0" cy="1278"/>
            </a:xfrm>
            <a:prstGeom prst="line">
              <a:avLst/>
            </a:prstGeom>
            <a:noFill/>
            <a:ln w="28575">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68" name="Line 44"/>
            <p:cNvSpPr>
              <a:spLocks noChangeShapeType="1"/>
            </p:cNvSpPr>
            <p:nvPr/>
          </p:nvSpPr>
          <p:spPr bwMode="auto">
            <a:xfrm>
              <a:off x="2517" y="2444"/>
              <a:ext cx="0" cy="941"/>
            </a:xfrm>
            <a:prstGeom prst="line">
              <a:avLst/>
            </a:prstGeom>
            <a:noFill/>
            <a:ln w="28575">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69" name="Line 45"/>
            <p:cNvSpPr>
              <a:spLocks noChangeShapeType="1"/>
            </p:cNvSpPr>
            <p:nvPr/>
          </p:nvSpPr>
          <p:spPr bwMode="auto">
            <a:xfrm>
              <a:off x="3375" y="2588"/>
              <a:ext cx="0" cy="797"/>
            </a:xfrm>
            <a:prstGeom prst="line">
              <a:avLst/>
            </a:prstGeom>
            <a:noFill/>
            <a:ln w="28575">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70" name="Line 46"/>
            <p:cNvSpPr>
              <a:spLocks noChangeShapeType="1"/>
            </p:cNvSpPr>
            <p:nvPr/>
          </p:nvSpPr>
          <p:spPr bwMode="auto">
            <a:xfrm>
              <a:off x="4089" y="2528"/>
              <a:ext cx="0" cy="857"/>
            </a:xfrm>
            <a:prstGeom prst="line">
              <a:avLst/>
            </a:prstGeom>
            <a:noFill/>
            <a:ln w="28575">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71" name="Line 47"/>
            <p:cNvSpPr>
              <a:spLocks noChangeShapeType="1"/>
            </p:cNvSpPr>
            <p:nvPr/>
          </p:nvSpPr>
          <p:spPr bwMode="auto">
            <a:xfrm>
              <a:off x="4803" y="2264"/>
              <a:ext cx="0" cy="1121"/>
            </a:xfrm>
            <a:prstGeom prst="line">
              <a:avLst/>
            </a:prstGeom>
            <a:noFill/>
            <a:ln w="28575">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7872" name="Freeform 48"/>
          <p:cNvSpPr>
            <a:spLocks/>
          </p:cNvSpPr>
          <p:nvPr/>
        </p:nvSpPr>
        <p:spPr bwMode="auto">
          <a:xfrm>
            <a:off x="2393950" y="2952750"/>
            <a:ext cx="5876925" cy="1174750"/>
          </a:xfrm>
          <a:custGeom>
            <a:avLst/>
            <a:gdLst>
              <a:gd name="T0" fmla="*/ 0 w 3922"/>
              <a:gd name="T1" fmla="*/ 0 h 740"/>
              <a:gd name="T2" fmla="*/ 214 w 3922"/>
              <a:gd name="T3" fmla="*/ 162 h 740"/>
              <a:gd name="T4" fmla="*/ 439 w 3922"/>
              <a:gd name="T5" fmla="*/ 305 h 740"/>
              <a:gd name="T6" fmla="*/ 673 w 3922"/>
              <a:gd name="T7" fmla="*/ 427 h 740"/>
              <a:gd name="T8" fmla="*/ 915 w 3922"/>
              <a:gd name="T9" fmla="*/ 530 h 740"/>
              <a:gd name="T10" fmla="*/ 1162 w 3922"/>
              <a:gd name="T11" fmla="*/ 611 h 740"/>
              <a:gd name="T12" fmla="*/ 1415 w 3922"/>
              <a:gd name="T13" fmla="*/ 673 h 740"/>
              <a:gd name="T14" fmla="*/ 1672 w 3922"/>
              <a:gd name="T15" fmla="*/ 715 h 740"/>
              <a:gd name="T16" fmla="*/ 1932 w 3922"/>
              <a:gd name="T17" fmla="*/ 737 h 740"/>
              <a:gd name="T18" fmla="*/ 2060 w 3922"/>
              <a:gd name="T19" fmla="*/ 739 h 740"/>
              <a:gd name="T20" fmla="*/ 2191 w 3922"/>
              <a:gd name="T21" fmla="*/ 738 h 740"/>
              <a:gd name="T22" fmla="*/ 2450 w 3922"/>
              <a:gd name="T23" fmla="*/ 719 h 740"/>
              <a:gd name="T24" fmla="*/ 2707 w 3922"/>
              <a:gd name="T25" fmla="*/ 678 h 740"/>
              <a:gd name="T26" fmla="*/ 2962 w 3922"/>
              <a:gd name="T27" fmla="*/ 616 h 740"/>
              <a:gd name="T28" fmla="*/ 3212 w 3922"/>
              <a:gd name="T29" fmla="*/ 535 h 740"/>
              <a:gd name="T30" fmla="*/ 3455 w 3922"/>
              <a:gd name="T31" fmla="*/ 431 h 740"/>
              <a:gd name="T32" fmla="*/ 3692 w 3922"/>
              <a:gd name="T33" fmla="*/ 307 h 740"/>
              <a:gd name="T34" fmla="*/ 3921 w 3922"/>
              <a:gd name="T35" fmla="*/ 162 h 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922" h="740">
                <a:moveTo>
                  <a:pt x="0" y="0"/>
                </a:moveTo>
                <a:lnTo>
                  <a:pt x="214" y="162"/>
                </a:lnTo>
                <a:lnTo>
                  <a:pt x="439" y="305"/>
                </a:lnTo>
                <a:lnTo>
                  <a:pt x="673" y="427"/>
                </a:lnTo>
                <a:lnTo>
                  <a:pt x="915" y="530"/>
                </a:lnTo>
                <a:lnTo>
                  <a:pt x="1162" y="611"/>
                </a:lnTo>
                <a:lnTo>
                  <a:pt x="1415" y="673"/>
                </a:lnTo>
                <a:lnTo>
                  <a:pt x="1672" y="715"/>
                </a:lnTo>
                <a:lnTo>
                  <a:pt x="1932" y="737"/>
                </a:lnTo>
                <a:lnTo>
                  <a:pt x="2060" y="739"/>
                </a:lnTo>
                <a:lnTo>
                  <a:pt x="2191" y="738"/>
                </a:lnTo>
                <a:lnTo>
                  <a:pt x="2450" y="719"/>
                </a:lnTo>
                <a:lnTo>
                  <a:pt x="2707" y="678"/>
                </a:lnTo>
                <a:lnTo>
                  <a:pt x="2962" y="616"/>
                </a:lnTo>
                <a:lnTo>
                  <a:pt x="3212" y="535"/>
                </a:lnTo>
                <a:lnTo>
                  <a:pt x="3455" y="431"/>
                </a:lnTo>
                <a:lnTo>
                  <a:pt x="3692" y="307"/>
                </a:lnTo>
                <a:lnTo>
                  <a:pt x="3921" y="162"/>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7827"/>
                                        </p:tgtEl>
                                        <p:attrNameLst>
                                          <p:attrName>style.visibility</p:attrName>
                                        </p:attrNameLst>
                                      </p:cBhvr>
                                      <p:to>
                                        <p:strVal val="visible"/>
                                      </p:to>
                                    </p:set>
                                    <p:animEffect transition="in" filter="wipe(left)">
                                      <p:cBhvr>
                                        <p:cTn id="7" dur="500"/>
                                        <p:tgtEl>
                                          <p:spTgt spid="778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77872"/>
                                        </p:tgtEl>
                                        <p:attrNameLst>
                                          <p:attrName>style.visibility</p:attrName>
                                        </p:attrNameLst>
                                      </p:cBhvr>
                                      <p:to>
                                        <p:strVal val="visible"/>
                                      </p:to>
                                    </p:set>
                                    <p:animEffect transition="in" filter="wipe(left)">
                                      <p:cBhvr>
                                        <p:cTn id="12" dur="500"/>
                                        <p:tgtEl>
                                          <p:spTgt spid="778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1865313" y="95250"/>
            <a:ext cx="6840537" cy="130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4000" b="1">
                <a:solidFill>
                  <a:srgbClr val="000099"/>
                </a:solidFill>
                <a:latin typeface="Times New Roman" panose="02020603050405020304" pitchFamily="18" charset="0"/>
              </a:rPr>
              <a:t>ECONOMIES AND</a:t>
            </a:r>
          </a:p>
          <a:p>
            <a:pPr algn="ctr" eaLnBrk="0" hangingPunct="0"/>
            <a:r>
              <a:rPr lang="en-US" altLang="en-US" sz="4000" b="1">
                <a:solidFill>
                  <a:srgbClr val="000099"/>
                </a:solidFill>
                <a:latin typeface="Times New Roman" panose="02020603050405020304" pitchFamily="18" charset="0"/>
              </a:rPr>
              <a:t>DISECONOMIES OF SCALE</a:t>
            </a:r>
          </a:p>
        </p:txBody>
      </p:sp>
      <p:sp>
        <p:nvSpPr>
          <p:cNvPr id="78851" name="Rectangle 3"/>
          <p:cNvSpPr>
            <a:spLocks noChangeArrowheads="1"/>
          </p:cNvSpPr>
          <p:nvPr/>
        </p:nvSpPr>
        <p:spPr bwMode="auto">
          <a:xfrm>
            <a:off x="6965950" y="1876425"/>
            <a:ext cx="1674813" cy="3981450"/>
          </a:xfrm>
          <a:prstGeom prst="rect">
            <a:avLst/>
          </a:prstGeom>
          <a:solidFill>
            <a:srgbClr val="CC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852" name="Rectangle 4"/>
          <p:cNvSpPr>
            <a:spLocks noChangeArrowheads="1"/>
          </p:cNvSpPr>
          <p:nvPr/>
        </p:nvSpPr>
        <p:spPr bwMode="auto">
          <a:xfrm>
            <a:off x="3859213" y="1876425"/>
            <a:ext cx="3103562" cy="3981450"/>
          </a:xfrm>
          <a:prstGeom prst="rect">
            <a:avLst/>
          </a:prstGeom>
          <a:solidFill>
            <a:srgbClr val="FFFF99"/>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853" name="Rectangle 5"/>
          <p:cNvSpPr>
            <a:spLocks noChangeArrowheads="1"/>
          </p:cNvSpPr>
          <p:nvPr/>
        </p:nvSpPr>
        <p:spPr bwMode="auto">
          <a:xfrm>
            <a:off x="2379663" y="1868488"/>
            <a:ext cx="1489075" cy="3981450"/>
          </a:xfrm>
          <a:prstGeom prst="rect">
            <a:avLst/>
          </a:prstGeom>
          <a:solidFill>
            <a:srgbClr val="FFFF6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854" name="Rectangle 6"/>
          <p:cNvSpPr>
            <a:spLocks noChangeArrowheads="1"/>
          </p:cNvSpPr>
          <p:nvPr/>
        </p:nvSpPr>
        <p:spPr bwMode="auto">
          <a:xfrm rot="16200000">
            <a:off x="1079500" y="3582988"/>
            <a:ext cx="1962150"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Unit Costs</a:t>
            </a:r>
          </a:p>
        </p:txBody>
      </p:sp>
      <p:sp>
        <p:nvSpPr>
          <p:cNvPr id="78855" name="Rectangle 7"/>
          <p:cNvSpPr>
            <a:spLocks noChangeArrowheads="1"/>
          </p:cNvSpPr>
          <p:nvPr/>
        </p:nvSpPr>
        <p:spPr bwMode="auto">
          <a:xfrm>
            <a:off x="5013325" y="6076950"/>
            <a:ext cx="1347788"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Output</a:t>
            </a:r>
          </a:p>
        </p:txBody>
      </p:sp>
      <p:sp>
        <p:nvSpPr>
          <p:cNvPr id="78856" name="Rectangle 8"/>
          <p:cNvSpPr>
            <a:spLocks noChangeArrowheads="1"/>
          </p:cNvSpPr>
          <p:nvPr/>
        </p:nvSpPr>
        <p:spPr bwMode="auto">
          <a:xfrm>
            <a:off x="5537200" y="4713288"/>
            <a:ext cx="28606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600" b="1" i="1" u="sng">
                <a:solidFill>
                  <a:srgbClr val="000000"/>
                </a:solidFill>
                <a:latin typeface="Times New Roman" panose="02020603050405020304" pitchFamily="18" charset="0"/>
              </a:rPr>
              <a:t>long-run ATC</a:t>
            </a:r>
          </a:p>
        </p:txBody>
      </p:sp>
      <p:sp>
        <p:nvSpPr>
          <p:cNvPr id="78857" name="Rectangle 9"/>
          <p:cNvSpPr>
            <a:spLocks noChangeArrowheads="1"/>
          </p:cNvSpPr>
          <p:nvPr/>
        </p:nvSpPr>
        <p:spPr bwMode="auto">
          <a:xfrm>
            <a:off x="2433638" y="2063750"/>
            <a:ext cx="1400175"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200" b="1">
                <a:solidFill>
                  <a:srgbClr val="000000"/>
                </a:solidFill>
                <a:latin typeface="Arial Narrow" panose="020B0606020202030204" pitchFamily="34" charset="0"/>
              </a:rPr>
              <a:t>Economies</a:t>
            </a:r>
          </a:p>
          <a:p>
            <a:pPr algn="ctr" eaLnBrk="0" hangingPunct="0"/>
            <a:r>
              <a:rPr lang="en-US" altLang="en-US" sz="2200" b="1">
                <a:solidFill>
                  <a:srgbClr val="000000"/>
                </a:solidFill>
                <a:latin typeface="Arial Narrow" panose="020B0606020202030204" pitchFamily="34" charset="0"/>
              </a:rPr>
              <a:t>of scale</a:t>
            </a:r>
          </a:p>
        </p:txBody>
      </p:sp>
      <p:sp>
        <p:nvSpPr>
          <p:cNvPr id="78858" name="Rectangle 10"/>
          <p:cNvSpPr>
            <a:spLocks noChangeArrowheads="1"/>
          </p:cNvSpPr>
          <p:nvPr/>
        </p:nvSpPr>
        <p:spPr bwMode="auto">
          <a:xfrm>
            <a:off x="6915150" y="2051050"/>
            <a:ext cx="1730375"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200" b="1">
                <a:solidFill>
                  <a:srgbClr val="000000"/>
                </a:solidFill>
                <a:latin typeface="Arial Narrow" panose="020B0606020202030204" pitchFamily="34" charset="0"/>
              </a:rPr>
              <a:t>Diseconomies</a:t>
            </a:r>
          </a:p>
          <a:p>
            <a:pPr algn="ctr" eaLnBrk="0" hangingPunct="0"/>
            <a:r>
              <a:rPr lang="en-US" altLang="en-US" sz="2200" b="1">
                <a:solidFill>
                  <a:srgbClr val="000000"/>
                </a:solidFill>
                <a:latin typeface="Arial Narrow" panose="020B0606020202030204" pitchFamily="34" charset="0"/>
              </a:rPr>
              <a:t>of scale</a:t>
            </a:r>
          </a:p>
        </p:txBody>
      </p:sp>
      <p:sp>
        <p:nvSpPr>
          <p:cNvPr id="78859" name="Rectangle 11"/>
          <p:cNvSpPr>
            <a:spLocks noChangeArrowheads="1"/>
          </p:cNvSpPr>
          <p:nvPr/>
        </p:nvSpPr>
        <p:spPr bwMode="auto">
          <a:xfrm>
            <a:off x="4367213" y="2051050"/>
            <a:ext cx="2022475"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200" b="1">
                <a:solidFill>
                  <a:srgbClr val="000000"/>
                </a:solidFill>
                <a:latin typeface="Arial Narrow" panose="020B0606020202030204" pitchFamily="34" charset="0"/>
              </a:rPr>
              <a:t>Constant returns</a:t>
            </a:r>
          </a:p>
          <a:p>
            <a:pPr algn="ctr" eaLnBrk="0" hangingPunct="0"/>
            <a:r>
              <a:rPr lang="en-US" altLang="en-US" sz="2200" b="1">
                <a:solidFill>
                  <a:srgbClr val="000000"/>
                </a:solidFill>
                <a:latin typeface="Arial Narrow" panose="020B0606020202030204" pitchFamily="34" charset="0"/>
              </a:rPr>
              <a:t>to scale</a:t>
            </a:r>
          </a:p>
        </p:txBody>
      </p:sp>
      <p:grpSp>
        <p:nvGrpSpPr>
          <p:cNvPr id="78860" name="Group 12"/>
          <p:cNvGrpSpPr>
            <a:grpSpLocks/>
          </p:cNvGrpSpPr>
          <p:nvPr/>
        </p:nvGrpSpPr>
        <p:grpSpPr bwMode="auto">
          <a:xfrm>
            <a:off x="2339975" y="1803400"/>
            <a:ext cx="6321425" cy="4057650"/>
            <a:chOff x="759" y="864"/>
            <a:chExt cx="4418" cy="2556"/>
          </a:xfrm>
        </p:grpSpPr>
        <p:sp>
          <p:nvSpPr>
            <p:cNvPr id="78861" name="Line 13"/>
            <p:cNvSpPr>
              <a:spLocks noChangeShapeType="1"/>
            </p:cNvSpPr>
            <p:nvPr/>
          </p:nvSpPr>
          <p:spPr bwMode="auto">
            <a:xfrm>
              <a:off x="759" y="3401"/>
              <a:ext cx="4418"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862" name="Line 14"/>
            <p:cNvSpPr>
              <a:spLocks noChangeShapeType="1"/>
            </p:cNvSpPr>
            <p:nvPr/>
          </p:nvSpPr>
          <p:spPr bwMode="auto">
            <a:xfrm>
              <a:off x="780" y="864"/>
              <a:ext cx="0" cy="2556"/>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8863" name="Group 15"/>
          <p:cNvGrpSpPr>
            <a:grpSpLocks/>
          </p:cNvGrpSpPr>
          <p:nvPr/>
        </p:nvGrpSpPr>
        <p:grpSpPr bwMode="auto">
          <a:xfrm>
            <a:off x="2892425" y="3541713"/>
            <a:ext cx="5153025" cy="1146175"/>
            <a:chOff x="1145" y="1959"/>
            <a:chExt cx="3601" cy="722"/>
          </a:xfrm>
        </p:grpSpPr>
        <p:sp>
          <p:nvSpPr>
            <p:cNvPr id="78864" name="Line 16"/>
            <p:cNvSpPr>
              <a:spLocks noChangeShapeType="1"/>
            </p:cNvSpPr>
            <p:nvPr/>
          </p:nvSpPr>
          <p:spPr bwMode="auto">
            <a:xfrm>
              <a:off x="1880" y="2681"/>
              <a:ext cx="2133" cy="0"/>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865" name="Freeform 17"/>
            <p:cNvSpPr>
              <a:spLocks/>
            </p:cNvSpPr>
            <p:nvPr/>
          </p:nvSpPr>
          <p:spPr bwMode="auto">
            <a:xfrm>
              <a:off x="1145" y="1967"/>
              <a:ext cx="742" cy="714"/>
            </a:xfrm>
            <a:custGeom>
              <a:avLst/>
              <a:gdLst>
                <a:gd name="T0" fmla="*/ 0 w 742"/>
                <a:gd name="T1" fmla="*/ 0 h 714"/>
                <a:gd name="T2" fmla="*/ 24 w 742"/>
                <a:gd name="T3" fmla="*/ 137 h 714"/>
                <a:gd name="T4" fmla="*/ 74 w 742"/>
                <a:gd name="T5" fmla="*/ 266 h 714"/>
                <a:gd name="T6" fmla="*/ 144 w 742"/>
                <a:gd name="T7" fmla="*/ 383 h 714"/>
                <a:gd name="T8" fmla="*/ 234 w 742"/>
                <a:gd name="T9" fmla="*/ 486 h 714"/>
                <a:gd name="T10" fmla="*/ 341 w 742"/>
                <a:gd name="T11" fmla="*/ 572 h 714"/>
                <a:gd name="T12" fmla="*/ 462 w 742"/>
                <a:gd name="T13" fmla="*/ 640 h 714"/>
                <a:gd name="T14" fmla="*/ 596 w 742"/>
                <a:gd name="T15" fmla="*/ 688 h 714"/>
                <a:gd name="T16" fmla="*/ 741 w 742"/>
                <a:gd name="T17" fmla="*/ 713 h 7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2" h="714">
                  <a:moveTo>
                    <a:pt x="0" y="0"/>
                  </a:moveTo>
                  <a:lnTo>
                    <a:pt x="24" y="137"/>
                  </a:lnTo>
                  <a:lnTo>
                    <a:pt x="74" y="266"/>
                  </a:lnTo>
                  <a:lnTo>
                    <a:pt x="144" y="383"/>
                  </a:lnTo>
                  <a:lnTo>
                    <a:pt x="234" y="486"/>
                  </a:lnTo>
                  <a:lnTo>
                    <a:pt x="341" y="572"/>
                  </a:lnTo>
                  <a:lnTo>
                    <a:pt x="462" y="640"/>
                  </a:lnTo>
                  <a:lnTo>
                    <a:pt x="596" y="688"/>
                  </a:lnTo>
                  <a:lnTo>
                    <a:pt x="741" y="713"/>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866" name="Freeform 18"/>
            <p:cNvSpPr>
              <a:spLocks/>
            </p:cNvSpPr>
            <p:nvPr/>
          </p:nvSpPr>
          <p:spPr bwMode="auto">
            <a:xfrm>
              <a:off x="4004" y="1959"/>
              <a:ext cx="742" cy="714"/>
            </a:xfrm>
            <a:custGeom>
              <a:avLst/>
              <a:gdLst>
                <a:gd name="T0" fmla="*/ 741 w 742"/>
                <a:gd name="T1" fmla="*/ 0 h 714"/>
                <a:gd name="T2" fmla="*/ 716 w 742"/>
                <a:gd name="T3" fmla="*/ 137 h 714"/>
                <a:gd name="T4" fmla="*/ 667 w 742"/>
                <a:gd name="T5" fmla="*/ 266 h 714"/>
                <a:gd name="T6" fmla="*/ 597 w 742"/>
                <a:gd name="T7" fmla="*/ 383 h 714"/>
                <a:gd name="T8" fmla="*/ 506 w 742"/>
                <a:gd name="T9" fmla="*/ 486 h 714"/>
                <a:gd name="T10" fmla="*/ 400 w 742"/>
                <a:gd name="T11" fmla="*/ 572 h 714"/>
                <a:gd name="T12" fmla="*/ 278 w 742"/>
                <a:gd name="T13" fmla="*/ 640 h 714"/>
                <a:gd name="T14" fmla="*/ 145 w 742"/>
                <a:gd name="T15" fmla="*/ 687 h 714"/>
                <a:gd name="T16" fmla="*/ 0 w 742"/>
                <a:gd name="T17" fmla="*/ 713 h 7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2" h="714">
                  <a:moveTo>
                    <a:pt x="741" y="0"/>
                  </a:moveTo>
                  <a:lnTo>
                    <a:pt x="716" y="137"/>
                  </a:lnTo>
                  <a:lnTo>
                    <a:pt x="667" y="266"/>
                  </a:lnTo>
                  <a:lnTo>
                    <a:pt x="597" y="383"/>
                  </a:lnTo>
                  <a:lnTo>
                    <a:pt x="506" y="486"/>
                  </a:lnTo>
                  <a:lnTo>
                    <a:pt x="400" y="572"/>
                  </a:lnTo>
                  <a:lnTo>
                    <a:pt x="278" y="640"/>
                  </a:lnTo>
                  <a:lnTo>
                    <a:pt x="145" y="687"/>
                  </a:lnTo>
                  <a:lnTo>
                    <a:pt x="0" y="713"/>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78851"/>
                                        </p:tgtEl>
                                        <p:attrNameLst>
                                          <p:attrName>style.visibility</p:attrName>
                                        </p:attrNameLst>
                                      </p:cBhvr>
                                      <p:to>
                                        <p:strVal val="visible"/>
                                      </p:to>
                                    </p:set>
                                    <p:animEffect transition="in" filter="wipe(left)">
                                      <p:cBhvr>
                                        <p:cTn id="7" dur="500"/>
                                        <p:tgtEl>
                                          <p:spTgt spid="78851"/>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8858"/>
                                        </p:tgtEl>
                                        <p:attrNameLst>
                                          <p:attrName>style.visibility</p:attrName>
                                        </p:attrNameLst>
                                      </p:cBhvr>
                                      <p:to>
                                        <p:strVal val="visible"/>
                                      </p:to>
                                    </p:set>
                                    <p:animEffect transition="in" filter="dissolve">
                                      <p:cBhvr>
                                        <p:cTn id="11" dur="500"/>
                                        <p:tgtEl>
                                          <p:spTgt spid="78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8"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815975" y="1655763"/>
            <a:ext cx="7437438" cy="4743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875" name="Rectangle 3"/>
          <p:cNvSpPr>
            <a:spLocks noGrp="1" noChangeArrowheads="1"/>
          </p:cNvSpPr>
          <p:nvPr>
            <p:ph type="title"/>
          </p:nvPr>
        </p:nvSpPr>
        <p:spPr>
          <a:xfrm>
            <a:off x="228600" y="223838"/>
            <a:ext cx="8763000" cy="1143000"/>
          </a:xfrm>
        </p:spPr>
        <p:txBody>
          <a:bodyPr/>
          <a:lstStyle/>
          <a:p>
            <a:pPr indent="457200"/>
            <a:r>
              <a:rPr lang="en-US" altLang="en-US">
                <a:solidFill>
                  <a:srgbClr val="010000"/>
                </a:solidFill>
              </a:rPr>
              <a:t>Profit Maxim: Another Graphical Interpretation</a:t>
            </a:r>
          </a:p>
        </p:txBody>
      </p:sp>
      <p:sp>
        <p:nvSpPr>
          <p:cNvPr id="79876" name="Line 4"/>
          <p:cNvSpPr>
            <a:spLocks noChangeShapeType="1"/>
          </p:cNvSpPr>
          <p:nvPr/>
        </p:nvSpPr>
        <p:spPr bwMode="auto">
          <a:xfrm>
            <a:off x="5138738" y="40211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0">
                <a:solidFill>
                  <a:srgbClr val="000000"/>
                </a:solidFill>
                <a:round/>
                <a:headEnd/>
                <a:tailEnd/>
              </a14:hiddenLine>
            </a:ext>
          </a:extLst>
        </p:spPr>
        <p:txBody>
          <a:bodyPr/>
          <a:lstStyle/>
          <a:p>
            <a:endParaRPr lang="en-US"/>
          </a:p>
        </p:txBody>
      </p:sp>
      <p:sp>
        <p:nvSpPr>
          <p:cNvPr id="79877" name="Line 5"/>
          <p:cNvSpPr>
            <a:spLocks noChangeShapeType="1"/>
          </p:cNvSpPr>
          <p:nvPr/>
        </p:nvSpPr>
        <p:spPr bwMode="auto">
          <a:xfrm>
            <a:off x="5138738" y="40211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0">
                <a:solidFill>
                  <a:srgbClr val="000000"/>
                </a:solidFill>
                <a:round/>
                <a:headEnd/>
                <a:tailEnd/>
              </a14:hiddenLine>
            </a:ext>
          </a:extLst>
        </p:spPr>
        <p:txBody>
          <a:bodyPr/>
          <a:lstStyle/>
          <a:p>
            <a:endParaRPr lang="en-US"/>
          </a:p>
        </p:txBody>
      </p:sp>
      <p:sp>
        <p:nvSpPr>
          <p:cNvPr id="79878" name="Line 6"/>
          <p:cNvSpPr>
            <a:spLocks noChangeShapeType="1"/>
          </p:cNvSpPr>
          <p:nvPr/>
        </p:nvSpPr>
        <p:spPr bwMode="auto">
          <a:xfrm>
            <a:off x="815975" y="5611813"/>
            <a:ext cx="7437438" cy="1587"/>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79" name="Line 7"/>
          <p:cNvSpPr>
            <a:spLocks noChangeShapeType="1"/>
          </p:cNvSpPr>
          <p:nvPr/>
        </p:nvSpPr>
        <p:spPr bwMode="auto">
          <a:xfrm>
            <a:off x="815975" y="5808663"/>
            <a:ext cx="7437438" cy="1587"/>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80" name="Line 8"/>
          <p:cNvSpPr>
            <a:spLocks noChangeShapeType="1"/>
          </p:cNvSpPr>
          <p:nvPr/>
        </p:nvSpPr>
        <p:spPr bwMode="auto">
          <a:xfrm>
            <a:off x="815975" y="6005513"/>
            <a:ext cx="7437438" cy="1587"/>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81" name="Line 9"/>
          <p:cNvSpPr>
            <a:spLocks noChangeShapeType="1"/>
          </p:cNvSpPr>
          <p:nvPr/>
        </p:nvSpPr>
        <p:spPr bwMode="auto">
          <a:xfrm>
            <a:off x="815975" y="6202363"/>
            <a:ext cx="7437438" cy="1587"/>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82" name="Line 10"/>
          <p:cNvSpPr>
            <a:spLocks noChangeShapeType="1"/>
          </p:cNvSpPr>
          <p:nvPr/>
        </p:nvSpPr>
        <p:spPr bwMode="auto">
          <a:xfrm>
            <a:off x="815975" y="5414963"/>
            <a:ext cx="7437438" cy="1587"/>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83" name="Line 11"/>
          <p:cNvSpPr>
            <a:spLocks noChangeShapeType="1"/>
          </p:cNvSpPr>
          <p:nvPr/>
        </p:nvSpPr>
        <p:spPr bwMode="auto">
          <a:xfrm>
            <a:off x="815975" y="5218113"/>
            <a:ext cx="7437438" cy="1587"/>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84" name="Line 12"/>
          <p:cNvSpPr>
            <a:spLocks noChangeShapeType="1"/>
          </p:cNvSpPr>
          <p:nvPr/>
        </p:nvSpPr>
        <p:spPr bwMode="auto">
          <a:xfrm>
            <a:off x="815975" y="5021263"/>
            <a:ext cx="7437438" cy="1587"/>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85" name="Line 13"/>
          <p:cNvSpPr>
            <a:spLocks noChangeShapeType="1"/>
          </p:cNvSpPr>
          <p:nvPr/>
        </p:nvSpPr>
        <p:spPr bwMode="auto">
          <a:xfrm>
            <a:off x="815975" y="4824413"/>
            <a:ext cx="7437438" cy="1587"/>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86" name="Line 14"/>
          <p:cNvSpPr>
            <a:spLocks noChangeShapeType="1"/>
          </p:cNvSpPr>
          <p:nvPr/>
        </p:nvSpPr>
        <p:spPr bwMode="auto">
          <a:xfrm>
            <a:off x="815975" y="462597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87" name="Line 15"/>
          <p:cNvSpPr>
            <a:spLocks noChangeShapeType="1"/>
          </p:cNvSpPr>
          <p:nvPr/>
        </p:nvSpPr>
        <p:spPr bwMode="auto">
          <a:xfrm>
            <a:off x="815975" y="442912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88" name="Line 16"/>
          <p:cNvSpPr>
            <a:spLocks noChangeShapeType="1"/>
          </p:cNvSpPr>
          <p:nvPr/>
        </p:nvSpPr>
        <p:spPr bwMode="auto">
          <a:xfrm>
            <a:off x="815975" y="423227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89" name="Line 17"/>
          <p:cNvSpPr>
            <a:spLocks noChangeShapeType="1"/>
          </p:cNvSpPr>
          <p:nvPr/>
        </p:nvSpPr>
        <p:spPr bwMode="auto">
          <a:xfrm>
            <a:off x="815975" y="403542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90" name="Line 18"/>
          <p:cNvSpPr>
            <a:spLocks noChangeShapeType="1"/>
          </p:cNvSpPr>
          <p:nvPr/>
        </p:nvSpPr>
        <p:spPr bwMode="auto">
          <a:xfrm>
            <a:off x="815975" y="383857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91" name="Line 19"/>
          <p:cNvSpPr>
            <a:spLocks noChangeShapeType="1"/>
          </p:cNvSpPr>
          <p:nvPr/>
        </p:nvSpPr>
        <p:spPr bwMode="auto">
          <a:xfrm flipH="1">
            <a:off x="815975" y="364172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92" name="Line 20"/>
          <p:cNvSpPr>
            <a:spLocks noChangeShapeType="1"/>
          </p:cNvSpPr>
          <p:nvPr/>
        </p:nvSpPr>
        <p:spPr bwMode="auto">
          <a:xfrm>
            <a:off x="815975" y="344487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93" name="Line 21"/>
          <p:cNvSpPr>
            <a:spLocks noChangeShapeType="1"/>
          </p:cNvSpPr>
          <p:nvPr/>
        </p:nvSpPr>
        <p:spPr bwMode="auto">
          <a:xfrm>
            <a:off x="815975" y="324802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94" name="Line 22"/>
          <p:cNvSpPr>
            <a:spLocks noChangeShapeType="1"/>
          </p:cNvSpPr>
          <p:nvPr/>
        </p:nvSpPr>
        <p:spPr bwMode="auto">
          <a:xfrm>
            <a:off x="815975" y="305117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95" name="Line 23"/>
          <p:cNvSpPr>
            <a:spLocks noChangeShapeType="1"/>
          </p:cNvSpPr>
          <p:nvPr/>
        </p:nvSpPr>
        <p:spPr bwMode="auto">
          <a:xfrm>
            <a:off x="815975" y="305117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96" name="Line 24"/>
          <p:cNvSpPr>
            <a:spLocks noChangeShapeType="1"/>
          </p:cNvSpPr>
          <p:nvPr/>
        </p:nvSpPr>
        <p:spPr bwMode="auto">
          <a:xfrm>
            <a:off x="815975" y="285432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97" name="Line 25"/>
          <p:cNvSpPr>
            <a:spLocks noChangeShapeType="1"/>
          </p:cNvSpPr>
          <p:nvPr/>
        </p:nvSpPr>
        <p:spPr bwMode="auto">
          <a:xfrm>
            <a:off x="815975" y="265747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98" name="Line 26"/>
          <p:cNvSpPr>
            <a:spLocks noChangeShapeType="1"/>
          </p:cNvSpPr>
          <p:nvPr/>
        </p:nvSpPr>
        <p:spPr bwMode="auto">
          <a:xfrm>
            <a:off x="815975" y="246062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99" name="Line 27"/>
          <p:cNvSpPr>
            <a:spLocks noChangeShapeType="1"/>
          </p:cNvSpPr>
          <p:nvPr/>
        </p:nvSpPr>
        <p:spPr bwMode="auto">
          <a:xfrm>
            <a:off x="815975" y="226377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00" name="Line 28"/>
          <p:cNvSpPr>
            <a:spLocks noChangeShapeType="1"/>
          </p:cNvSpPr>
          <p:nvPr/>
        </p:nvSpPr>
        <p:spPr bwMode="auto">
          <a:xfrm>
            <a:off x="815975" y="2066925"/>
            <a:ext cx="7437438" cy="1588"/>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01" name="Line 29"/>
          <p:cNvSpPr>
            <a:spLocks noChangeShapeType="1"/>
          </p:cNvSpPr>
          <p:nvPr/>
        </p:nvSpPr>
        <p:spPr bwMode="auto">
          <a:xfrm>
            <a:off x="815975" y="1852613"/>
            <a:ext cx="7437438" cy="1587"/>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02" name="Line 30"/>
          <p:cNvSpPr>
            <a:spLocks noChangeShapeType="1"/>
          </p:cNvSpPr>
          <p:nvPr/>
        </p:nvSpPr>
        <p:spPr bwMode="auto">
          <a:xfrm flipV="1">
            <a:off x="1404938"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03" name="Line 31"/>
          <p:cNvSpPr>
            <a:spLocks noChangeShapeType="1"/>
          </p:cNvSpPr>
          <p:nvPr/>
        </p:nvSpPr>
        <p:spPr bwMode="auto">
          <a:xfrm flipV="1">
            <a:off x="1208088"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04" name="Line 32"/>
          <p:cNvSpPr>
            <a:spLocks noChangeShapeType="1"/>
          </p:cNvSpPr>
          <p:nvPr/>
        </p:nvSpPr>
        <p:spPr bwMode="auto">
          <a:xfrm flipV="1">
            <a:off x="1012825"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05" name="Line 33"/>
          <p:cNvSpPr>
            <a:spLocks noChangeShapeType="1"/>
          </p:cNvSpPr>
          <p:nvPr/>
        </p:nvSpPr>
        <p:spPr bwMode="auto">
          <a:xfrm flipV="1">
            <a:off x="1601788"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06" name="Line 34"/>
          <p:cNvSpPr>
            <a:spLocks noChangeShapeType="1"/>
          </p:cNvSpPr>
          <p:nvPr/>
        </p:nvSpPr>
        <p:spPr bwMode="auto">
          <a:xfrm flipV="1">
            <a:off x="1797050"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07" name="Line 35"/>
          <p:cNvSpPr>
            <a:spLocks noChangeShapeType="1"/>
          </p:cNvSpPr>
          <p:nvPr/>
        </p:nvSpPr>
        <p:spPr bwMode="auto">
          <a:xfrm flipV="1">
            <a:off x="1993900"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08" name="Line 36"/>
          <p:cNvSpPr>
            <a:spLocks noChangeShapeType="1"/>
          </p:cNvSpPr>
          <p:nvPr/>
        </p:nvSpPr>
        <p:spPr bwMode="auto">
          <a:xfrm flipV="1">
            <a:off x="2189163"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09" name="Line 37"/>
          <p:cNvSpPr>
            <a:spLocks noChangeShapeType="1"/>
          </p:cNvSpPr>
          <p:nvPr/>
        </p:nvSpPr>
        <p:spPr bwMode="auto">
          <a:xfrm flipV="1">
            <a:off x="2386013"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10" name="Line 38"/>
          <p:cNvSpPr>
            <a:spLocks noChangeShapeType="1"/>
          </p:cNvSpPr>
          <p:nvPr/>
        </p:nvSpPr>
        <p:spPr bwMode="auto">
          <a:xfrm flipV="1">
            <a:off x="2581275"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11" name="Line 39"/>
          <p:cNvSpPr>
            <a:spLocks noChangeShapeType="1"/>
          </p:cNvSpPr>
          <p:nvPr/>
        </p:nvSpPr>
        <p:spPr bwMode="auto">
          <a:xfrm flipV="1">
            <a:off x="2778125"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12" name="Line 40"/>
          <p:cNvSpPr>
            <a:spLocks noChangeShapeType="1"/>
          </p:cNvSpPr>
          <p:nvPr/>
        </p:nvSpPr>
        <p:spPr bwMode="auto">
          <a:xfrm flipV="1">
            <a:off x="2973388"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13" name="Line 41"/>
          <p:cNvSpPr>
            <a:spLocks noChangeShapeType="1"/>
          </p:cNvSpPr>
          <p:nvPr/>
        </p:nvSpPr>
        <p:spPr bwMode="auto">
          <a:xfrm flipV="1">
            <a:off x="3170238"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14" name="Line 42"/>
          <p:cNvSpPr>
            <a:spLocks noChangeShapeType="1"/>
          </p:cNvSpPr>
          <p:nvPr/>
        </p:nvSpPr>
        <p:spPr bwMode="auto">
          <a:xfrm flipV="1">
            <a:off x="3367088"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15" name="Line 43"/>
          <p:cNvSpPr>
            <a:spLocks noChangeShapeType="1"/>
          </p:cNvSpPr>
          <p:nvPr/>
        </p:nvSpPr>
        <p:spPr bwMode="auto">
          <a:xfrm flipV="1">
            <a:off x="3562350"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16" name="Line 44"/>
          <p:cNvSpPr>
            <a:spLocks noChangeShapeType="1"/>
          </p:cNvSpPr>
          <p:nvPr/>
        </p:nvSpPr>
        <p:spPr bwMode="auto">
          <a:xfrm flipV="1">
            <a:off x="3759200"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17" name="Line 45"/>
          <p:cNvSpPr>
            <a:spLocks noChangeShapeType="1"/>
          </p:cNvSpPr>
          <p:nvPr/>
        </p:nvSpPr>
        <p:spPr bwMode="auto">
          <a:xfrm flipV="1">
            <a:off x="3954463"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18" name="Line 46"/>
          <p:cNvSpPr>
            <a:spLocks noChangeShapeType="1"/>
          </p:cNvSpPr>
          <p:nvPr/>
        </p:nvSpPr>
        <p:spPr bwMode="auto">
          <a:xfrm flipV="1">
            <a:off x="4151313"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19" name="Line 47"/>
          <p:cNvSpPr>
            <a:spLocks noChangeShapeType="1"/>
          </p:cNvSpPr>
          <p:nvPr/>
        </p:nvSpPr>
        <p:spPr bwMode="auto">
          <a:xfrm flipV="1">
            <a:off x="4346575"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20" name="Line 48"/>
          <p:cNvSpPr>
            <a:spLocks noChangeShapeType="1"/>
          </p:cNvSpPr>
          <p:nvPr/>
        </p:nvSpPr>
        <p:spPr bwMode="auto">
          <a:xfrm flipV="1">
            <a:off x="4543425"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21" name="Line 49"/>
          <p:cNvSpPr>
            <a:spLocks noChangeShapeType="1"/>
          </p:cNvSpPr>
          <p:nvPr/>
        </p:nvSpPr>
        <p:spPr bwMode="auto">
          <a:xfrm flipV="1">
            <a:off x="4738688"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22" name="Line 50"/>
          <p:cNvSpPr>
            <a:spLocks noChangeShapeType="1"/>
          </p:cNvSpPr>
          <p:nvPr/>
        </p:nvSpPr>
        <p:spPr bwMode="auto">
          <a:xfrm flipV="1">
            <a:off x="4935538"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23" name="Line 51"/>
          <p:cNvSpPr>
            <a:spLocks noChangeShapeType="1"/>
          </p:cNvSpPr>
          <p:nvPr/>
        </p:nvSpPr>
        <p:spPr bwMode="auto">
          <a:xfrm flipV="1">
            <a:off x="5132388"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24" name="Line 52"/>
          <p:cNvSpPr>
            <a:spLocks noChangeShapeType="1"/>
          </p:cNvSpPr>
          <p:nvPr/>
        </p:nvSpPr>
        <p:spPr bwMode="auto">
          <a:xfrm flipV="1">
            <a:off x="5327650"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25" name="Line 53"/>
          <p:cNvSpPr>
            <a:spLocks noChangeShapeType="1"/>
          </p:cNvSpPr>
          <p:nvPr/>
        </p:nvSpPr>
        <p:spPr bwMode="auto">
          <a:xfrm flipV="1">
            <a:off x="5524500"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26" name="Line 54"/>
          <p:cNvSpPr>
            <a:spLocks noChangeShapeType="1"/>
          </p:cNvSpPr>
          <p:nvPr/>
        </p:nvSpPr>
        <p:spPr bwMode="auto">
          <a:xfrm flipV="1">
            <a:off x="5719763"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27" name="Line 55"/>
          <p:cNvSpPr>
            <a:spLocks noChangeShapeType="1"/>
          </p:cNvSpPr>
          <p:nvPr/>
        </p:nvSpPr>
        <p:spPr bwMode="auto">
          <a:xfrm flipV="1">
            <a:off x="5916613"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28" name="Line 56"/>
          <p:cNvSpPr>
            <a:spLocks noChangeShapeType="1"/>
          </p:cNvSpPr>
          <p:nvPr/>
        </p:nvSpPr>
        <p:spPr bwMode="auto">
          <a:xfrm flipV="1">
            <a:off x="6111875"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29" name="Line 57"/>
          <p:cNvSpPr>
            <a:spLocks noChangeShapeType="1"/>
          </p:cNvSpPr>
          <p:nvPr/>
        </p:nvSpPr>
        <p:spPr bwMode="auto">
          <a:xfrm flipV="1">
            <a:off x="6308725"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30" name="Line 58"/>
          <p:cNvSpPr>
            <a:spLocks noChangeShapeType="1"/>
          </p:cNvSpPr>
          <p:nvPr/>
        </p:nvSpPr>
        <p:spPr bwMode="auto">
          <a:xfrm flipV="1">
            <a:off x="6503988"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31" name="Line 59"/>
          <p:cNvSpPr>
            <a:spLocks noChangeShapeType="1"/>
          </p:cNvSpPr>
          <p:nvPr/>
        </p:nvSpPr>
        <p:spPr bwMode="auto">
          <a:xfrm flipV="1">
            <a:off x="6684963"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32" name="Line 60"/>
          <p:cNvSpPr>
            <a:spLocks noChangeShapeType="1"/>
          </p:cNvSpPr>
          <p:nvPr/>
        </p:nvSpPr>
        <p:spPr bwMode="auto">
          <a:xfrm flipV="1">
            <a:off x="6880225"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33" name="Line 61"/>
          <p:cNvSpPr>
            <a:spLocks noChangeShapeType="1"/>
          </p:cNvSpPr>
          <p:nvPr/>
        </p:nvSpPr>
        <p:spPr bwMode="auto">
          <a:xfrm flipV="1">
            <a:off x="7077075"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34" name="Line 62"/>
          <p:cNvSpPr>
            <a:spLocks noChangeShapeType="1"/>
          </p:cNvSpPr>
          <p:nvPr/>
        </p:nvSpPr>
        <p:spPr bwMode="auto">
          <a:xfrm flipV="1">
            <a:off x="7272338"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35" name="Line 63"/>
          <p:cNvSpPr>
            <a:spLocks noChangeShapeType="1"/>
          </p:cNvSpPr>
          <p:nvPr/>
        </p:nvSpPr>
        <p:spPr bwMode="auto">
          <a:xfrm flipV="1">
            <a:off x="7469188"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36" name="Line 64"/>
          <p:cNvSpPr>
            <a:spLocks noChangeShapeType="1"/>
          </p:cNvSpPr>
          <p:nvPr/>
        </p:nvSpPr>
        <p:spPr bwMode="auto">
          <a:xfrm flipV="1">
            <a:off x="7666038" y="1655763"/>
            <a:ext cx="1587"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37" name="Line 65"/>
          <p:cNvSpPr>
            <a:spLocks noChangeShapeType="1"/>
          </p:cNvSpPr>
          <p:nvPr/>
        </p:nvSpPr>
        <p:spPr bwMode="auto">
          <a:xfrm flipV="1">
            <a:off x="7861300"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38" name="Line 66"/>
          <p:cNvSpPr>
            <a:spLocks noChangeShapeType="1"/>
          </p:cNvSpPr>
          <p:nvPr/>
        </p:nvSpPr>
        <p:spPr bwMode="auto">
          <a:xfrm flipV="1">
            <a:off x="8058150" y="1655763"/>
            <a:ext cx="1588" cy="4743450"/>
          </a:xfrm>
          <a:prstGeom prst="line">
            <a:avLst/>
          </a:prstGeom>
          <a:noFill/>
          <a:ln w="15875">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39" name="Rectangle 67"/>
          <p:cNvSpPr>
            <a:spLocks noChangeArrowheads="1"/>
          </p:cNvSpPr>
          <p:nvPr/>
        </p:nvSpPr>
        <p:spPr bwMode="auto">
          <a:xfrm>
            <a:off x="815975" y="1655763"/>
            <a:ext cx="7437438" cy="4743450"/>
          </a:xfrm>
          <a:prstGeom prst="rect">
            <a:avLst/>
          </a:prstGeom>
          <a:noFill/>
          <a:ln w="15875">
            <a:solidFill>
              <a:srgbClr val="B3E3EE"/>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940" name="Line 68"/>
          <p:cNvSpPr>
            <a:spLocks noChangeShapeType="1"/>
          </p:cNvSpPr>
          <p:nvPr/>
        </p:nvSpPr>
        <p:spPr bwMode="auto">
          <a:xfrm flipH="1">
            <a:off x="1993900" y="5414963"/>
            <a:ext cx="130175"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41" name="Line 69"/>
          <p:cNvSpPr>
            <a:spLocks noChangeShapeType="1"/>
          </p:cNvSpPr>
          <p:nvPr/>
        </p:nvSpPr>
        <p:spPr bwMode="auto">
          <a:xfrm flipH="1">
            <a:off x="2009775" y="4249738"/>
            <a:ext cx="130175"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42" name="Line 70"/>
          <p:cNvSpPr>
            <a:spLocks noChangeShapeType="1"/>
          </p:cNvSpPr>
          <p:nvPr/>
        </p:nvSpPr>
        <p:spPr bwMode="auto">
          <a:xfrm flipH="1">
            <a:off x="1993900" y="3641725"/>
            <a:ext cx="130175"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43" name="Line 71"/>
          <p:cNvSpPr>
            <a:spLocks noChangeShapeType="1"/>
          </p:cNvSpPr>
          <p:nvPr/>
        </p:nvSpPr>
        <p:spPr bwMode="auto">
          <a:xfrm flipH="1">
            <a:off x="1993900" y="1852613"/>
            <a:ext cx="130175"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44" name="Line 72"/>
          <p:cNvSpPr>
            <a:spLocks noChangeShapeType="1"/>
          </p:cNvSpPr>
          <p:nvPr/>
        </p:nvSpPr>
        <p:spPr bwMode="auto">
          <a:xfrm flipH="1">
            <a:off x="1993900" y="2460625"/>
            <a:ext cx="130175"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45" name="Line 73"/>
          <p:cNvSpPr>
            <a:spLocks noChangeShapeType="1"/>
          </p:cNvSpPr>
          <p:nvPr/>
        </p:nvSpPr>
        <p:spPr bwMode="auto">
          <a:xfrm flipH="1">
            <a:off x="1993900" y="3051175"/>
            <a:ext cx="130175"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46" name="Line 74"/>
          <p:cNvSpPr>
            <a:spLocks noChangeShapeType="1"/>
          </p:cNvSpPr>
          <p:nvPr/>
        </p:nvSpPr>
        <p:spPr bwMode="auto">
          <a:xfrm>
            <a:off x="1993900" y="2147888"/>
            <a:ext cx="1588" cy="1587"/>
          </a:xfrm>
          <a:prstGeom prst="line">
            <a:avLst/>
          </a:prstGeom>
          <a:noFill/>
          <a:ln w="15875">
            <a:solidFill>
              <a:srgbClr val="FF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47" name="Line 75"/>
          <p:cNvSpPr>
            <a:spLocks noChangeShapeType="1"/>
          </p:cNvSpPr>
          <p:nvPr/>
        </p:nvSpPr>
        <p:spPr bwMode="auto">
          <a:xfrm>
            <a:off x="2581275" y="4824413"/>
            <a:ext cx="1588" cy="130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48" name="Line 76"/>
          <p:cNvSpPr>
            <a:spLocks noChangeShapeType="1"/>
          </p:cNvSpPr>
          <p:nvPr/>
        </p:nvSpPr>
        <p:spPr bwMode="auto">
          <a:xfrm>
            <a:off x="3170238" y="4824413"/>
            <a:ext cx="1587" cy="130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49" name="Line 77"/>
          <p:cNvSpPr>
            <a:spLocks noChangeShapeType="1"/>
          </p:cNvSpPr>
          <p:nvPr/>
        </p:nvSpPr>
        <p:spPr bwMode="auto">
          <a:xfrm>
            <a:off x="3759200" y="4824413"/>
            <a:ext cx="1588" cy="130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50" name="Line 78"/>
          <p:cNvSpPr>
            <a:spLocks noChangeShapeType="1"/>
          </p:cNvSpPr>
          <p:nvPr/>
        </p:nvSpPr>
        <p:spPr bwMode="auto">
          <a:xfrm>
            <a:off x="6111875" y="4824413"/>
            <a:ext cx="1588" cy="130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51" name="Line 79"/>
          <p:cNvSpPr>
            <a:spLocks noChangeShapeType="1"/>
          </p:cNvSpPr>
          <p:nvPr/>
        </p:nvSpPr>
        <p:spPr bwMode="auto">
          <a:xfrm>
            <a:off x="6700838" y="4824413"/>
            <a:ext cx="1587" cy="130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52" name="Line 80"/>
          <p:cNvSpPr>
            <a:spLocks noChangeShapeType="1"/>
          </p:cNvSpPr>
          <p:nvPr/>
        </p:nvSpPr>
        <p:spPr bwMode="auto">
          <a:xfrm>
            <a:off x="7289800" y="4824413"/>
            <a:ext cx="1588" cy="130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53" name="Line 81"/>
          <p:cNvSpPr>
            <a:spLocks noChangeShapeType="1"/>
          </p:cNvSpPr>
          <p:nvPr/>
        </p:nvSpPr>
        <p:spPr bwMode="auto">
          <a:xfrm>
            <a:off x="7877175" y="4824413"/>
            <a:ext cx="1588" cy="130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54" name="Line 82"/>
          <p:cNvSpPr>
            <a:spLocks noChangeShapeType="1"/>
          </p:cNvSpPr>
          <p:nvPr/>
        </p:nvSpPr>
        <p:spPr bwMode="auto">
          <a:xfrm>
            <a:off x="4346575" y="4824413"/>
            <a:ext cx="1588" cy="130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55" name="Line 83"/>
          <p:cNvSpPr>
            <a:spLocks noChangeShapeType="1"/>
          </p:cNvSpPr>
          <p:nvPr/>
        </p:nvSpPr>
        <p:spPr bwMode="auto">
          <a:xfrm>
            <a:off x="4935538" y="4824413"/>
            <a:ext cx="1587" cy="130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56" name="Line 84"/>
          <p:cNvSpPr>
            <a:spLocks noChangeShapeType="1"/>
          </p:cNvSpPr>
          <p:nvPr/>
        </p:nvSpPr>
        <p:spPr bwMode="auto">
          <a:xfrm>
            <a:off x="5524500" y="4824413"/>
            <a:ext cx="1588" cy="130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57" name="Line 85"/>
          <p:cNvSpPr>
            <a:spLocks noChangeShapeType="1"/>
          </p:cNvSpPr>
          <p:nvPr/>
        </p:nvSpPr>
        <p:spPr bwMode="auto">
          <a:xfrm flipV="1">
            <a:off x="1993900" y="1852613"/>
            <a:ext cx="1588" cy="356235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58" name="Line 86"/>
          <p:cNvSpPr>
            <a:spLocks noChangeShapeType="1"/>
          </p:cNvSpPr>
          <p:nvPr/>
        </p:nvSpPr>
        <p:spPr bwMode="auto">
          <a:xfrm flipH="1">
            <a:off x="1993900" y="4824413"/>
            <a:ext cx="5883275"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79959" name="Group 87"/>
          <p:cNvGrpSpPr>
            <a:grpSpLocks/>
          </p:cNvGrpSpPr>
          <p:nvPr/>
        </p:nvGrpSpPr>
        <p:grpSpPr bwMode="auto">
          <a:xfrm>
            <a:off x="3290888" y="5784850"/>
            <a:ext cx="3375025" cy="504825"/>
            <a:chOff x="2073" y="3644"/>
            <a:chExt cx="2126" cy="318"/>
          </a:xfrm>
        </p:grpSpPr>
        <p:sp>
          <p:nvSpPr>
            <p:cNvPr id="79960" name="Rectangle 88"/>
            <p:cNvSpPr>
              <a:spLocks noChangeArrowheads="1"/>
            </p:cNvSpPr>
            <p:nvPr/>
          </p:nvSpPr>
          <p:spPr bwMode="auto">
            <a:xfrm>
              <a:off x="2460" y="3644"/>
              <a:ext cx="1367"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Output, Garages per Year </a:t>
              </a:r>
              <a:endParaRPr lang="en-US" altLang="en-US" sz="2400">
                <a:latin typeface="Times New Roman" panose="02020603050405020304" pitchFamily="18" charset="0"/>
              </a:endParaRPr>
            </a:p>
          </p:txBody>
        </p:sp>
        <p:sp>
          <p:nvSpPr>
            <p:cNvPr id="79961" name="Rectangle 89"/>
            <p:cNvSpPr>
              <a:spLocks noChangeArrowheads="1"/>
            </p:cNvSpPr>
            <p:nvPr/>
          </p:nvSpPr>
          <p:spPr bwMode="auto">
            <a:xfrm>
              <a:off x="2073" y="3796"/>
              <a:ext cx="2126"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(a) Marginal Revenue and Marginal Cost </a:t>
              </a:r>
              <a:endParaRPr lang="en-US" altLang="en-US" sz="2400">
                <a:latin typeface="Times New Roman" panose="02020603050405020304" pitchFamily="18" charset="0"/>
              </a:endParaRPr>
            </a:p>
          </p:txBody>
        </p:sp>
      </p:grpSp>
      <p:sp>
        <p:nvSpPr>
          <p:cNvPr id="79962" name="Rectangle 90"/>
          <p:cNvSpPr>
            <a:spLocks noChangeArrowheads="1"/>
          </p:cNvSpPr>
          <p:nvPr/>
        </p:nvSpPr>
        <p:spPr bwMode="auto">
          <a:xfrm>
            <a:off x="4891088" y="4953000"/>
            <a:ext cx="21907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5 </a:t>
            </a:r>
            <a:endParaRPr lang="en-US" altLang="en-US" sz="2400">
              <a:latin typeface="Times New Roman" panose="02020603050405020304" pitchFamily="18" charset="0"/>
            </a:endParaRPr>
          </a:p>
        </p:txBody>
      </p:sp>
      <p:sp>
        <p:nvSpPr>
          <p:cNvPr id="79963" name="Rectangle 91"/>
          <p:cNvSpPr>
            <a:spLocks noChangeArrowheads="1"/>
          </p:cNvSpPr>
          <p:nvPr/>
        </p:nvSpPr>
        <p:spPr bwMode="auto">
          <a:xfrm rot="16200000">
            <a:off x="-286543" y="3352006"/>
            <a:ext cx="27606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MR and MC per Garage per Year </a:t>
            </a:r>
            <a:endParaRPr lang="en-US" altLang="en-US" sz="2400">
              <a:latin typeface="Times New Roman" panose="02020603050405020304" pitchFamily="18" charset="0"/>
            </a:endParaRPr>
          </a:p>
        </p:txBody>
      </p:sp>
      <p:sp>
        <p:nvSpPr>
          <p:cNvPr id="79964" name="Rectangle 92"/>
          <p:cNvSpPr>
            <a:spLocks noChangeArrowheads="1"/>
          </p:cNvSpPr>
          <p:nvPr/>
        </p:nvSpPr>
        <p:spPr bwMode="auto">
          <a:xfrm rot="16200000">
            <a:off x="718344" y="3352006"/>
            <a:ext cx="1208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(thousands $) </a:t>
            </a:r>
            <a:endParaRPr lang="en-US" altLang="en-US" sz="2400">
              <a:latin typeface="Times New Roman" panose="02020603050405020304" pitchFamily="18" charset="0"/>
            </a:endParaRPr>
          </a:p>
        </p:txBody>
      </p:sp>
      <p:sp>
        <p:nvSpPr>
          <p:cNvPr id="79965" name="Rectangle 93"/>
          <p:cNvSpPr>
            <a:spLocks noChangeArrowheads="1"/>
          </p:cNvSpPr>
          <p:nvPr/>
        </p:nvSpPr>
        <p:spPr bwMode="auto">
          <a:xfrm>
            <a:off x="7785100" y="4953000"/>
            <a:ext cx="30638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10 </a:t>
            </a:r>
            <a:endParaRPr lang="en-US" altLang="en-US" sz="2400">
              <a:latin typeface="Times New Roman" panose="02020603050405020304" pitchFamily="18" charset="0"/>
            </a:endParaRPr>
          </a:p>
        </p:txBody>
      </p:sp>
      <p:sp>
        <p:nvSpPr>
          <p:cNvPr id="79966" name="Rectangle 94"/>
          <p:cNvSpPr>
            <a:spLocks noChangeArrowheads="1"/>
          </p:cNvSpPr>
          <p:nvPr/>
        </p:nvSpPr>
        <p:spPr bwMode="auto">
          <a:xfrm>
            <a:off x="7258050" y="4953000"/>
            <a:ext cx="21907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9 </a:t>
            </a:r>
            <a:endParaRPr lang="en-US" altLang="en-US" sz="2400">
              <a:latin typeface="Times New Roman" panose="02020603050405020304" pitchFamily="18" charset="0"/>
            </a:endParaRPr>
          </a:p>
        </p:txBody>
      </p:sp>
      <p:sp>
        <p:nvSpPr>
          <p:cNvPr id="79967" name="Rectangle 95"/>
          <p:cNvSpPr>
            <a:spLocks noChangeArrowheads="1"/>
          </p:cNvSpPr>
          <p:nvPr/>
        </p:nvSpPr>
        <p:spPr bwMode="auto">
          <a:xfrm>
            <a:off x="6667500" y="4953000"/>
            <a:ext cx="21907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8 </a:t>
            </a:r>
            <a:endParaRPr lang="en-US" altLang="en-US" sz="2400">
              <a:latin typeface="Times New Roman" panose="02020603050405020304" pitchFamily="18" charset="0"/>
            </a:endParaRPr>
          </a:p>
        </p:txBody>
      </p:sp>
      <p:sp>
        <p:nvSpPr>
          <p:cNvPr id="79968" name="Rectangle 96"/>
          <p:cNvSpPr>
            <a:spLocks noChangeArrowheads="1"/>
          </p:cNvSpPr>
          <p:nvPr/>
        </p:nvSpPr>
        <p:spPr bwMode="auto">
          <a:xfrm>
            <a:off x="6075363" y="4953000"/>
            <a:ext cx="21907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7 </a:t>
            </a:r>
            <a:endParaRPr lang="en-US" altLang="en-US" sz="2400">
              <a:latin typeface="Times New Roman" panose="02020603050405020304" pitchFamily="18" charset="0"/>
            </a:endParaRPr>
          </a:p>
        </p:txBody>
      </p:sp>
      <p:sp>
        <p:nvSpPr>
          <p:cNvPr id="79969" name="Rectangle 97"/>
          <p:cNvSpPr>
            <a:spLocks noChangeArrowheads="1"/>
          </p:cNvSpPr>
          <p:nvPr/>
        </p:nvSpPr>
        <p:spPr bwMode="auto">
          <a:xfrm>
            <a:off x="5483225" y="4953000"/>
            <a:ext cx="21907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6 </a:t>
            </a:r>
            <a:endParaRPr lang="en-US" altLang="en-US" sz="2400">
              <a:latin typeface="Times New Roman" panose="02020603050405020304" pitchFamily="18" charset="0"/>
            </a:endParaRPr>
          </a:p>
        </p:txBody>
      </p:sp>
      <p:sp>
        <p:nvSpPr>
          <p:cNvPr id="79970" name="Rectangle 98"/>
          <p:cNvSpPr>
            <a:spLocks noChangeArrowheads="1"/>
          </p:cNvSpPr>
          <p:nvPr/>
        </p:nvSpPr>
        <p:spPr bwMode="auto">
          <a:xfrm>
            <a:off x="4298950" y="4953000"/>
            <a:ext cx="21907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4 </a:t>
            </a:r>
            <a:endParaRPr lang="en-US" altLang="en-US" sz="2400">
              <a:latin typeface="Times New Roman" panose="02020603050405020304" pitchFamily="18" charset="0"/>
            </a:endParaRPr>
          </a:p>
        </p:txBody>
      </p:sp>
      <p:sp>
        <p:nvSpPr>
          <p:cNvPr id="79971" name="Rectangle 99"/>
          <p:cNvSpPr>
            <a:spLocks noChangeArrowheads="1"/>
          </p:cNvSpPr>
          <p:nvPr/>
        </p:nvSpPr>
        <p:spPr bwMode="auto">
          <a:xfrm>
            <a:off x="3708400" y="4953000"/>
            <a:ext cx="21907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3 </a:t>
            </a:r>
            <a:endParaRPr lang="en-US" altLang="en-US" sz="2400">
              <a:latin typeface="Times New Roman" panose="02020603050405020304" pitchFamily="18" charset="0"/>
            </a:endParaRPr>
          </a:p>
        </p:txBody>
      </p:sp>
      <p:sp>
        <p:nvSpPr>
          <p:cNvPr id="79972" name="Rectangle 100"/>
          <p:cNvSpPr>
            <a:spLocks noChangeArrowheads="1"/>
          </p:cNvSpPr>
          <p:nvPr/>
        </p:nvSpPr>
        <p:spPr bwMode="auto">
          <a:xfrm>
            <a:off x="3116263" y="4953000"/>
            <a:ext cx="21907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2 </a:t>
            </a:r>
            <a:endParaRPr lang="en-US" altLang="en-US" sz="2400">
              <a:latin typeface="Times New Roman" panose="02020603050405020304" pitchFamily="18" charset="0"/>
            </a:endParaRPr>
          </a:p>
        </p:txBody>
      </p:sp>
      <p:sp>
        <p:nvSpPr>
          <p:cNvPr id="79973" name="Rectangle 101"/>
          <p:cNvSpPr>
            <a:spLocks noChangeArrowheads="1"/>
          </p:cNvSpPr>
          <p:nvPr/>
        </p:nvSpPr>
        <p:spPr bwMode="auto">
          <a:xfrm>
            <a:off x="2524125" y="4953000"/>
            <a:ext cx="21907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1 </a:t>
            </a:r>
            <a:endParaRPr lang="en-US" altLang="en-US" sz="2400">
              <a:latin typeface="Times New Roman" panose="02020603050405020304" pitchFamily="18" charset="0"/>
            </a:endParaRPr>
          </a:p>
        </p:txBody>
      </p:sp>
      <p:sp>
        <p:nvSpPr>
          <p:cNvPr id="79974" name="Rectangle 102"/>
          <p:cNvSpPr>
            <a:spLocks noChangeArrowheads="1"/>
          </p:cNvSpPr>
          <p:nvPr/>
        </p:nvSpPr>
        <p:spPr bwMode="auto">
          <a:xfrm>
            <a:off x="1558925" y="5324475"/>
            <a:ext cx="39528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–10 </a:t>
            </a:r>
            <a:endParaRPr lang="en-US" altLang="en-US" sz="2400">
              <a:latin typeface="Times New Roman" panose="02020603050405020304" pitchFamily="18" charset="0"/>
            </a:endParaRPr>
          </a:p>
        </p:txBody>
      </p:sp>
      <p:sp>
        <p:nvSpPr>
          <p:cNvPr id="79975" name="Rectangle 103"/>
          <p:cNvSpPr>
            <a:spLocks noChangeArrowheads="1"/>
          </p:cNvSpPr>
          <p:nvPr/>
        </p:nvSpPr>
        <p:spPr bwMode="auto">
          <a:xfrm>
            <a:off x="1757363" y="4711700"/>
            <a:ext cx="21907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0 </a:t>
            </a:r>
            <a:endParaRPr lang="en-US" altLang="en-US" sz="2400">
              <a:latin typeface="Times New Roman" panose="02020603050405020304" pitchFamily="18" charset="0"/>
            </a:endParaRPr>
          </a:p>
        </p:txBody>
      </p:sp>
      <p:sp>
        <p:nvSpPr>
          <p:cNvPr id="79976" name="Rectangle 104"/>
          <p:cNvSpPr>
            <a:spLocks noChangeArrowheads="1"/>
          </p:cNvSpPr>
          <p:nvPr/>
        </p:nvSpPr>
        <p:spPr bwMode="auto">
          <a:xfrm>
            <a:off x="1690688" y="4164013"/>
            <a:ext cx="306387"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10 </a:t>
            </a:r>
            <a:endParaRPr lang="en-US" altLang="en-US" sz="2400">
              <a:latin typeface="Times New Roman" panose="02020603050405020304" pitchFamily="18" charset="0"/>
            </a:endParaRPr>
          </a:p>
        </p:txBody>
      </p:sp>
      <p:sp>
        <p:nvSpPr>
          <p:cNvPr id="79977" name="Rectangle 105"/>
          <p:cNvSpPr>
            <a:spLocks noChangeArrowheads="1"/>
          </p:cNvSpPr>
          <p:nvPr/>
        </p:nvSpPr>
        <p:spPr bwMode="auto">
          <a:xfrm>
            <a:off x="1670050" y="3549650"/>
            <a:ext cx="30638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20 </a:t>
            </a:r>
            <a:endParaRPr lang="en-US" altLang="en-US" sz="2400">
              <a:latin typeface="Times New Roman" panose="02020603050405020304" pitchFamily="18" charset="0"/>
            </a:endParaRPr>
          </a:p>
        </p:txBody>
      </p:sp>
      <p:sp>
        <p:nvSpPr>
          <p:cNvPr id="79978" name="Rectangle 106"/>
          <p:cNvSpPr>
            <a:spLocks noChangeArrowheads="1"/>
          </p:cNvSpPr>
          <p:nvPr/>
        </p:nvSpPr>
        <p:spPr bwMode="auto">
          <a:xfrm>
            <a:off x="1670050" y="2957513"/>
            <a:ext cx="30638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30 </a:t>
            </a:r>
            <a:endParaRPr lang="en-US" altLang="en-US" sz="2400">
              <a:latin typeface="Times New Roman" panose="02020603050405020304" pitchFamily="18" charset="0"/>
            </a:endParaRPr>
          </a:p>
        </p:txBody>
      </p:sp>
      <p:sp>
        <p:nvSpPr>
          <p:cNvPr id="79979" name="Rectangle 107"/>
          <p:cNvSpPr>
            <a:spLocks noChangeArrowheads="1"/>
          </p:cNvSpPr>
          <p:nvPr/>
        </p:nvSpPr>
        <p:spPr bwMode="auto">
          <a:xfrm>
            <a:off x="1670050" y="2366963"/>
            <a:ext cx="30638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40 </a:t>
            </a:r>
            <a:endParaRPr lang="en-US" altLang="en-US" sz="2400">
              <a:latin typeface="Times New Roman" panose="02020603050405020304" pitchFamily="18" charset="0"/>
            </a:endParaRPr>
          </a:p>
        </p:txBody>
      </p:sp>
      <p:sp>
        <p:nvSpPr>
          <p:cNvPr id="79980" name="Rectangle 108"/>
          <p:cNvSpPr>
            <a:spLocks noChangeArrowheads="1"/>
          </p:cNvSpPr>
          <p:nvPr/>
        </p:nvSpPr>
        <p:spPr bwMode="auto">
          <a:xfrm>
            <a:off x="1670050" y="1752600"/>
            <a:ext cx="306388"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50 </a:t>
            </a:r>
            <a:endParaRPr lang="en-US" altLang="en-US" sz="2400">
              <a:latin typeface="Times New Roman" panose="02020603050405020304" pitchFamily="18" charset="0"/>
            </a:endParaRPr>
          </a:p>
        </p:txBody>
      </p:sp>
      <p:grpSp>
        <p:nvGrpSpPr>
          <p:cNvPr id="79981" name="Group 109"/>
          <p:cNvGrpSpPr>
            <a:grpSpLocks/>
          </p:cNvGrpSpPr>
          <p:nvPr/>
        </p:nvGrpSpPr>
        <p:grpSpPr bwMode="auto">
          <a:xfrm>
            <a:off x="2581275" y="3051175"/>
            <a:ext cx="5597525" cy="2449513"/>
            <a:chOff x="1626" y="1922"/>
            <a:chExt cx="3526" cy="1543"/>
          </a:xfrm>
        </p:grpSpPr>
        <p:sp>
          <p:nvSpPr>
            <p:cNvPr id="79982" name="Line 110"/>
            <p:cNvSpPr>
              <a:spLocks noChangeShapeType="1"/>
            </p:cNvSpPr>
            <p:nvPr/>
          </p:nvSpPr>
          <p:spPr bwMode="auto">
            <a:xfrm flipH="1" flipV="1">
              <a:off x="1626" y="1922"/>
              <a:ext cx="3336" cy="1344"/>
            </a:xfrm>
            <a:prstGeom prst="line">
              <a:avLst/>
            </a:prstGeom>
            <a:noFill/>
            <a:ln w="492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83" name="Rectangle 111"/>
            <p:cNvSpPr>
              <a:spLocks noChangeArrowheads="1"/>
            </p:cNvSpPr>
            <p:nvPr/>
          </p:nvSpPr>
          <p:spPr bwMode="auto">
            <a:xfrm>
              <a:off x="4890" y="3299"/>
              <a:ext cx="262"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MR </a:t>
              </a:r>
              <a:endParaRPr lang="en-US" altLang="en-US" sz="2400">
                <a:latin typeface="Times New Roman" panose="02020603050405020304" pitchFamily="18" charset="0"/>
              </a:endParaRPr>
            </a:p>
          </p:txBody>
        </p:sp>
      </p:grpSp>
      <p:grpSp>
        <p:nvGrpSpPr>
          <p:cNvPr id="79984" name="Group 112"/>
          <p:cNvGrpSpPr>
            <a:grpSpLocks/>
          </p:cNvGrpSpPr>
          <p:nvPr/>
        </p:nvGrpSpPr>
        <p:grpSpPr bwMode="auto">
          <a:xfrm>
            <a:off x="2581275" y="1862138"/>
            <a:ext cx="5597525" cy="2649537"/>
            <a:chOff x="1626" y="1173"/>
            <a:chExt cx="3526" cy="1669"/>
          </a:xfrm>
        </p:grpSpPr>
        <p:sp>
          <p:nvSpPr>
            <p:cNvPr id="79985" name="Freeform 113"/>
            <p:cNvSpPr>
              <a:spLocks/>
            </p:cNvSpPr>
            <p:nvPr/>
          </p:nvSpPr>
          <p:spPr bwMode="auto">
            <a:xfrm>
              <a:off x="1626" y="1384"/>
              <a:ext cx="3305" cy="1458"/>
            </a:xfrm>
            <a:custGeom>
              <a:avLst/>
              <a:gdLst>
                <a:gd name="T0" fmla="*/ 0 w 321"/>
                <a:gd name="T1" fmla="*/ 60 h 141"/>
                <a:gd name="T2" fmla="*/ 35 w 321"/>
                <a:gd name="T3" fmla="*/ 102 h 141"/>
                <a:gd name="T4" fmla="*/ 73 w 321"/>
                <a:gd name="T5" fmla="*/ 125 h 141"/>
                <a:gd name="T6" fmla="*/ 214 w 321"/>
                <a:gd name="T7" fmla="*/ 128 h 141"/>
                <a:gd name="T8" fmla="*/ 252 w 321"/>
                <a:gd name="T9" fmla="*/ 102 h 141"/>
                <a:gd name="T10" fmla="*/ 321 w 321"/>
                <a:gd name="T11" fmla="*/ 0 h 141"/>
              </a:gdLst>
              <a:ahLst/>
              <a:cxnLst>
                <a:cxn ang="0">
                  <a:pos x="T0" y="T1"/>
                </a:cxn>
                <a:cxn ang="0">
                  <a:pos x="T2" y="T3"/>
                </a:cxn>
                <a:cxn ang="0">
                  <a:pos x="T4" y="T5"/>
                </a:cxn>
                <a:cxn ang="0">
                  <a:pos x="T6" y="T7"/>
                </a:cxn>
                <a:cxn ang="0">
                  <a:pos x="T8" y="T9"/>
                </a:cxn>
                <a:cxn ang="0">
                  <a:pos x="T10" y="T11"/>
                </a:cxn>
              </a:cxnLst>
              <a:rect l="0" t="0" r="r" b="b"/>
              <a:pathLst>
                <a:path w="321" h="141">
                  <a:moveTo>
                    <a:pt x="0" y="60"/>
                  </a:moveTo>
                  <a:cubicBezTo>
                    <a:pt x="11" y="77"/>
                    <a:pt x="21" y="90"/>
                    <a:pt x="35" y="102"/>
                  </a:cubicBezTo>
                  <a:cubicBezTo>
                    <a:pt x="52" y="115"/>
                    <a:pt x="65" y="122"/>
                    <a:pt x="73" y="125"/>
                  </a:cubicBezTo>
                  <a:cubicBezTo>
                    <a:pt x="106" y="137"/>
                    <a:pt x="173" y="141"/>
                    <a:pt x="214" y="128"/>
                  </a:cubicBezTo>
                  <a:cubicBezTo>
                    <a:pt x="227" y="124"/>
                    <a:pt x="240" y="117"/>
                    <a:pt x="252" y="102"/>
                  </a:cubicBezTo>
                  <a:cubicBezTo>
                    <a:pt x="291" y="54"/>
                    <a:pt x="319" y="3"/>
                    <a:pt x="321" y="0"/>
                  </a:cubicBezTo>
                </a:path>
              </a:pathLst>
            </a:custGeom>
            <a:noFill/>
            <a:ln w="49213">
              <a:solidFill>
                <a:srgbClr val="FE1B0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986" name="Rectangle 114"/>
            <p:cNvSpPr>
              <a:spLocks noChangeArrowheads="1"/>
            </p:cNvSpPr>
            <p:nvPr/>
          </p:nvSpPr>
          <p:spPr bwMode="auto">
            <a:xfrm>
              <a:off x="4890" y="1173"/>
              <a:ext cx="262"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a:solidFill>
                    <a:srgbClr val="000000"/>
                  </a:solidFill>
                </a:rPr>
                <a:t>MC </a:t>
              </a:r>
              <a:endParaRPr lang="en-US" altLang="en-US" sz="2400">
                <a:latin typeface="Times New Roman" panose="02020603050405020304" pitchFamily="18" charset="0"/>
              </a:endParaRPr>
            </a:p>
          </p:txBody>
        </p:sp>
      </p:grpSp>
      <p:grpSp>
        <p:nvGrpSpPr>
          <p:cNvPr id="79987" name="Group 115"/>
          <p:cNvGrpSpPr>
            <a:grpSpLocks/>
          </p:cNvGrpSpPr>
          <p:nvPr/>
        </p:nvGrpSpPr>
        <p:grpSpPr bwMode="auto">
          <a:xfrm>
            <a:off x="5746767" y="4075113"/>
            <a:ext cx="169863" cy="750887"/>
            <a:chOff x="3620" y="2567"/>
            <a:chExt cx="107" cy="473"/>
          </a:xfrm>
        </p:grpSpPr>
        <p:sp>
          <p:nvSpPr>
            <p:cNvPr id="79988" name="Line 116"/>
            <p:cNvSpPr>
              <a:spLocks noChangeShapeType="1"/>
            </p:cNvSpPr>
            <p:nvPr/>
          </p:nvSpPr>
          <p:spPr bwMode="auto">
            <a:xfrm flipV="1">
              <a:off x="3657" y="2765"/>
              <a:ext cx="0" cy="275"/>
            </a:xfrm>
            <a:prstGeom prst="line">
              <a:avLst/>
            </a:prstGeom>
            <a:noFill/>
            <a:ln w="1905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989" name="Rectangle 117"/>
            <p:cNvSpPr>
              <a:spLocks noChangeArrowheads="1"/>
            </p:cNvSpPr>
            <p:nvPr/>
          </p:nvSpPr>
          <p:spPr bwMode="auto">
            <a:xfrm>
              <a:off x="3620" y="2567"/>
              <a:ext cx="10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400" b="1" i="1" dirty="0">
                  <a:solidFill>
                    <a:srgbClr val="C00000"/>
                  </a:solidFill>
                </a:rPr>
                <a:t>E</a:t>
              </a:r>
              <a:r>
                <a:rPr lang="en-US" altLang="en-US" sz="1400" b="1" i="1" dirty="0">
                  <a:solidFill>
                    <a:srgbClr val="FF1919"/>
                  </a:solidFill>
                </a:rPr>
                <a:t> </a:t>
              </a:r>
              <a:endParaRPr lang="en-US" altLang="en-US" sz="2400" dirty="0">
                <a:latin typeface="Times New Roman" panose="02020603050405020304" pitchFamily="18" charset="0"/>
              </a:endParaRPr>
            </a:p>
          </p:txBody>
        </p:sp>
        <p:sp>
          <p:nvSpPr>
            <p:cNvPr id="79990" name="Oval 118"/>
            <p:cNvSpPr>
              <a:spLocks noChangeArrowheads="1"/>
            </p:cNvSpPr>
            <p:nvPr/>
          </p:nvSpPr>
          <p:spPr bwMode="auto">
            <a:xfrm>
              <a:off x="3624" y="2708"/>
              <a:ext cx="72" cy="7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991" name="Oval 119"/>
            <p:cNvSpPr>
              <a:spLocks noChangeArrowheads="1"/>
            </p:cNvSpPr>
            <p:nvPr/>
          </p:nvSpPr>
          <p:spPr bwMode="auto">
            <a:xfrm>
              <a:off x="3639" y="2723"/>
              <a:ext cx="41" cy="42"/>
            </a:xfrm>
            <a:prstGeom prst="ellipse">
              <a:avLst/>
            </a:prstGeom>
            <a:solidFill>
              <a:srgbClr val="FE1B0E"/>
            </a:solidFill>
            <a:ln w="15875">
              <a:solidFill>
                <a:srgbClr val="FE1B0E"/>
              </a:solid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9981"/>
                                        </p:tgtEl>
                                        <p:attrNameLst>
                                          <p:attrName>style.visibility</p:attrName>
                                        </p:attrNameLst>
                                      </p:cBhvr>
                                      <p:to>
                                        <p:strVal val="visible"/>
                                      </p:to>
                                    </p:set>
                                    <p:animEffect transition="in" filter="wipe(left)">
                                      <p:cBhvr>
                                        <p:cTn id="7" dur="500"/>
                                        <p:tgtEl>
                                          <p:spTgt spid="799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79984"/>
                                        </p:tgtEl>
                                        <p:attrNameLst>
                                          <p:attrName>style.visibility</p:attrName>
                                        </p:attrNameLst>
                                      </p:cBhvr>
                                      <p:to>
                                        <p:strVal val="visible"/>
                                      </p:to>
                                    </p:set>
                                    <p:animEffect transition="in" filter="wipe(left)">
                                      <p:cBhvr>
                                        <p:cTn id="12" dur="500"/>
                                        <p:tgtEl>
                                          <p:spTgt spid="7998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79987"/>
                                        </p:tgtEl>
                                        <p:attrNameLst>
                                          <p:attrName>style.visibility</p:attrName>
                                        </p:attrNameLst>
                                      </p:cBhvr>
                                      <p:to>
                                        <p:strVal val="visible"/>
                                      </p:to>
                                    </p:set>
                                    <p:animEffect transition="in" filter="wipe(down)">
                                      <p:cBhvr>
                                        <p:cTn id="17" dur="500"/>
                                        <p:tgtEl>
                                          <p:spTgt spid="79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1123950" y="1612900"/>
            <a:ext cx="6838950" cy="4713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899" name="Rectangle 3"/>
          <p:cNvSpPr>
            <a:spLocks noGrp="1" noChangeArrowheads="1"/>
          </p:cNvSpPr>
          <p:nvPr>
            <p:ph type="title"/>
          </p:nvPr>
        </p:nvSpPr>
        <p:spPr>
          <a:xfrm>
            <a:off x="228600" y="223838"/>
            <a:ext cx="8763000" cy="1143000"/>
          </a:xfrm>
        </p:spPr>
        <p:txBody>
          <a:bodyPr/>
          <a:lstStyle/>
          <a:p>
            <a:pPr indent="457200"/>
            <a:r>
              <a:rPr lang="en-US" altLang="en-US">
                <a:solidFill>
                  <a:srgbClr val="010000"/>
                </a:solidFill>
              </a:rPr>
              <a:t>Profit Maximization</a:t>
            </a:r>
          </a:p>
        </p:txBody>
      </p:sp>
      <p:sp>
        <p:nvSpPr>
          <p:cNvPr id="80900" name="Line 4"/>
          <p:cNvSpPr>
            <a:spLocks noChangeShapeType="1"/>
          </p:cNvSpPr>
          <p:nvPr/>
        </p:nvSpPr>
        <p:spPr bwMode="auto">
          <a:xfrm>
            <a:off x="5138738" y="40211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0">
                <a:solidFill>
                  <a:srgbClr val="000000"/>
                </a:solidFill>
                <a:round/>
                <a:headEnd/>
                <a:tailEnd/>
              </a14:hiddenLine>
            </a:ext>
          </a:extLst>
        </p:spPr>
        <p:txBody>
          <a:bodyPr/>
          <a:lstStyle/>
          <a:p>
            <a:endParaRPr lang="en-US"/>
          </a:p>
        </p:txBody>
      </p:sp>
      <p:sp>
        <p:nvSpPr>
          <p:cNvPr id="80901" name="Line 5"/>
          <p:cNvSpPr>
            <a:spLocks noChangeShapeType="1"/>
          </p:cNvSpPr>
          <p:nvPr/>
        </p:nvSpPr>
        <p:spPr bwMode="auto">
          <a:xfrm>
            <a:off x="5138738" y="40211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0">
                <a:solidFill>
                  <a:srgbClr val="000000"/>
                </a:solidFill>
                <a:round/>
                <a:headEnd/>
                <a:tailEnd/>
              </a14:hiddenLine>
            </a:ext>
          </a:extLst>
        </p:spPr>
        <p:txBody>
          <a:bodyPr/>
          <a:lstStyle/>
          <a:p>
            <a:endParaRPr lang="en-US"/>
          </a:p>
        </p:txBody>
      </p:sp>
      <p:sp>
        <p:nvSpPr>
          <p:cNvPr id="80902" name="Freeform 6"/>
          <p:cNvSpPr>
            <a:spLocks/>
          </p:cNvSpPr>
          <p:nvPr/>
        </p:nvSpPr>
        <p:spPr bwMode="auto">
          <a:xfrm>
            <a:off x="3298825" y="2982913"/>
            <a:ext cx="3584575" cy="1430337"/>
          </a:xfrm>
          <a:custGeom>
            <a:avLst/>
            <a:gdLst>
              <a:gd name="T0" fmla="*/ 0 w 239"/>
              <a:gd name="T1" fmla="*/ 95 h 95"/>
              <a:gd name="T2" fmla="*/ 238 w 239"/>
              <a:gd name="T3" fmla="*/ 8 h 95"/>
              <a:gd name="T4" fmla="*/ 239 w 239"/>
              <a:gd name="T5" fmla="*/ 7 h 95"/>
              <a:gd name="T6" fmla="*/ 5 w 239"/>
              <a:gd name="T7" fmla="*/ 92 h 95"/>
              <a:gd name="T8" fmla="*/ 0 w 239"/>
              <a:gd name="T9" fmla="*/ 95 h 95"/>
            </a:gdLst>
            <a:ahLst/>
            <a:cxnLst>
              <a:cxn ang="0">
                <a:pos x="T0" y="T1"/>
              </a:cxn>
              <a:cxn ang="0">
                <a:pos x="T2" y="T3"/>
              </a:cxn>
              <a:cxn ang="0">
                <a:pos x="T4" y="T5"/>
              </a:cxn>
              <a:cxn ang="0">
                <a:pos x="T6" y="T7"/>
              </a:cxn>
              <a:cxn ang="0">
                <a:pos x="T8" y="T9"/>
              </a:cxn>
            </a:cxnLst>
            <a:rect l="0" t="0" r="r" b="b"/>
            <a:pathLst>
              <a:path w="239" h="95">
                <a:moveTo>
                  <a:pt x="0" y="95"/>
                </a:moveTo>
                <a:cubicBezTo>
                  <a:pt x="59" y="47"/>
                  <a:pt x="140" y="0"/>
                  <a:pt x="238" y="8"/>
                </a:cubicBezTo>
                <a:cubicBezTo>
                  <a:pt x="239" y="7"/>
                  <a:pt x="239" y="7"/>
                  <a:pt x="239" y="7"/>
                </a:cubicBezTo>
                <a:cubicBezTo>
                  <a:pt x="189" y="64"/>
                  <a:pt x="87" y="60"/>
                  <a:pt x="5" y="92"/>
                </a:cubicBezTo>
                <a:lnTo>
                  <a:pt x="0" y="9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0903" name="Line 7"/>
          <p:cNvSpPr>
            <a:spLocks noChangeShapeType="1"/>
          </p:cNvSpPr>
          <p:nvPr/>
        </p:nvSpPr>
        <p:spPr bwMode="auto">
          <a:xfrm>
            <a:off x="1123950" y="5602288"/>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04" name="Line 8"/>
          <p:cNvSpPr>
            <a:spLocks noChangeShapeType="1"/>
          </p:cNvSpPr>
          <p:nvPr/>
        </p:nvSpPr>
        <p:spPr bwMode="auto">
          <a:xfrm>
            <a:off x="1123950" y="5783263"/>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05" name="Line 9"/>
          <p:cNvSpPr>
            <a:spLocks noChangeShapeType="1"/>
          </p:cNvSpPr>
          <p:nvPr/>
        </p:nvSpPr>
        <p:spPr bwMode="auto">
          <a:xfrm>
            <a:off x="1123950" y="5964238"/>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06" name="Line 10"/>
          <p:cNvSpPr>
            <a:spLocks noChangeShapeType="1"/>
          </p:cNvSpPr>
          <p:nvPr/>
        </p:nvSpPr>
        <p:spPr bwMode="auto">
          <a:xfrm>
            <a:off x="1123950" y="6145213"/>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07" name="Line 11"/>
          <p:cNvSpPr>
            <a:spLocks noChangeShapeType="1"/>
          </p:cNvSpPr>
          <p:nvPr/>
        </p:nvSpPr>
        <p:spPr bwMode="auto">
          <a:xfrm>
            <a:off x="1123950" y="5407025"/>
            <a:ext cx="6824663" cy="15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08" name="Line 12"/>
          <p:cNvSpPr>
            <a:spLocks noChangeShapeType="1"/>
          </p:cNvSpPr>
          <p:nvPr/>
        </p:nvSpPr>
        <p:spPr bwMode="auto">
          <a:xfrm>
            <a:off x="1123950" y="5226050"/>
            <a:ext cx="6824663" cy="15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09" name="Line 13"/>
          <p:cNvSpPr>
            <a:spLocks noChangeShapeType="1"/>
          </p:cNvSpPr>
          <p:nvPr/>
        </p:nvSpPr>
        <p:spPr bwMode="auto">
          <a:xfrm>
            <a:off x="1123950" y="5046663"/>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10" name="Line 14"/>
          <p:cNvSpPr>
            <a:spLocks noChangeShapeType="1"/>
          </p:cNvSpPr>
          <p:nvPr/>
        </p:nvSpPr>
        <p:spPr bwMode="auto">
          <a:xfrm>
            <a:off x="1123950" y="4865688"/>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11" name="Line 15"/>
          <p:cNvSpPr>
            <a:spLocks noChangeShapeType="1"/>
          </p:cNvSpPr>
          <p:nvPr/>
        </p:nvSpPr>
        <p:spPr bwMode="auto">
          <a:xfrm>
            <a:off x="1123950" y="4684713"/>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12" name="Line 16"/>
          <p:cNvSpPr>
            <a:spLocks noChangeShapeType="1"/>
          </p:cNvSpPr>
          <p:nvPr/>
        </p:nvSpPr>
        <p:spPr bwMode="auto">
          <a:xfrm>
            <a:off x="1123950" y="4503738"/>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13" name="Line 17"/>
          <p:cNvSpPr>
            <a:spLocks noChangeShapeType="1"/>
          </p:cNvSpPr>
          <p:nvPr/>
        </p:nvSpPr>
        <p:spPr bwMode="auto">
          <a:xfrm>
            <a:off x="1123950" y="4322763"/>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14" name="Line 18"/>
          <p:cNvSpPr>
            <a:spLocks noChangeShapeType="1"/>
          </p:cNvSpPr>
          <p:nvPr/>
        </p:nvSpPr>
        <p:spPr bwMode="auto">
          <a:xfrm>
            <a:off x="1123950" y="4143375"/>
            <a:ext cx="6824663" cy="15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15" name="Line 19"/>
          <p:cNvSpPr>
            <a:spLocks noChangeShapeType="1"/>
          </p:cNvSpPr>
          <p:nvPr/>
        </p:nvSpPr>
        <p:spPr bwMode="auto">
          <a:xfrm>
            <a:off x="1123950" y="3962400"/>
            <a:ext cx="6824663" cy="15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16" name="Line 20"/>
          <p:cNvSpPr>
            <a:spLocks noChangeShapeType="1"/>
          </p:cNvSpPr>
          <p:nvPr/>
        </p:nvSpPr>
        <p:spPr bwMode="auto">
          <a:xfrm flipH="1">
            <a:off x="1123950" y="3781425"/>
            <a:ext cx="6824663" cy="15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17" name="Line 21"/>
          <p:cNvSpPr>
            <a:spLocks noChangeShapeType="1"/>
          </p:cNvSpPr>
          <p:nvPr/>
        </p:nvSpPr>
        <p:spPr bwMode="auto">
          <a:xfrm>
            <a:off x="1123950" y="3600450"/>
            <a:ext cx="6824663" cy="15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18" name="Line 22"/>
          <p:cNvSpPr>
            <a:spLocks noChangeShapeType="1"/>
          </p:cNvSpPr>
          <p:nvPr/>
        </p:nvSpPr>
        <p:spPr bwMode="auto">
          <a:xfrm>
            <a:off x="1123950" y="3419475"/>
            <a:ext cx="6824663" cy="15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19" name="Line 23"/>
          <p:cNvSpPr>
            <a:spLocks noChangeShapeType="1"/>
          </p:cNvSpPr>
          <p:nvPr/>
        </p:nvSpPr>
        <p:spPr bwMode="auto">
          <a:xfrm>
            <a:off x="1123950" y="3240088"/>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20" name="Line 24"/>
          <p:cNvSpPr>
            <a:spLocks noChangeShapeType="1"/>
          </p:cNvSpPr>
          <p:nvPr/>
        </p:nvSpPr>
        <p:spPr bwMode="auto">
          <a:xfrm>
            <a:off x="1123950" y="3240088"/>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21" name="Line 25"/>
          <p:cNvSpPr>
            <a:spLocks noChangeShapeType="1"/>
          </p:cNvSpPr>
          <p:nvPr/>
        </p:nvSpPr>
        <p:spPr bwMode="auto">
          <a:xfrm>
            <a:off x="1123950" y="3059113"/>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22" name="Line 26"/>
          <p:cNvSpPr>
            <a:spLocks noChangeShapeType="1"/>
          </p:cNvSpPr>
          <p:nvPr/>
        </p:nvSpPr>
        <p:spPr bwMode="auto">
          <a:xfrm>
            <a:off x="1123950" y="2878138"/>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23" name="Line 27"/>
          <p:cNvSpPr>
            <a:spLocks noChangeShapeType="1"/>
          </p:cNvSpPr>
          <p:nvPr/>
        </p:nvSpPr>
        <p:spPr bwMode="auto">
          <a:xfrm>
            <a:off x="1123950" y="2697163"/>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24" name="Line 28"/>
          <p:cNvSpPr>
            <a:spLocks noChangeShapeType="1"/>
          </p:cNvSpPr>
          <p:nvPr/>
        </p:nvSpPr>
        <p:spPr bwMode="auto">
          <a:xfrm>
            <a:off x="1123950" y="2516188"/>
            <a:ext cx="6824663" cy="1587"/>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25" name="Line 29"/>
          <p:cNvSpPr>
            <a:spLocks noChangeShapeType="1"/>
          </p:cNvSpPr>
          <p:nvPr/>
        </p:nvSpPr>
        <p:spPr bwMode="auto">
          <a:xfrm>
            <a:off x="1123950" y="2336800"/>
            <a:ext cx="6824663" cy="15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26" name="Line 30"/>
          <p:cNvSpPr>
            <a:spLocks noChangeShapeType="1"/>
          </p:cNvSpPr>
          <p:nvPr/>
        </p:nvSpPr>
        <p:spPr bwMode="auto">
          <a:xfrm>
            <a:off x="1123950" y="2155825"/>
            <a:ext cx="6824663" cy="15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27" name="Line 31"/>
          <p:cNvSpPr>
            <a:spLocks noChangeShapeType="1"/>
          </p:cNvSpPr>
          <p:nvPr/>
        </p:nvSpPr>
        <p:spPr bwMode="auto">
          <a:xfrm>
            <a:off x="1123950" y="1974850"/>
            <a:ext cx="6824663" cy="15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28" name="Line 32"/>
          <p:cNvSpPr>
            <a:spLocks noChangeShapeType="1"/>
          </p:cNvSpPr>
          <p:nvPr/>
        </p:nvSpPr>
        <p:spPr bwMode="auto">
          <a:xfrm>
            <a:off x="1123950" y="1793875"/>
            <a:ext cx="6824663" cy="15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29" name="Line 33"/>
          <p:cNvSpPr>
            <a:spLocks noChangeShapeType="1"/>
          </p:cNvSpPr>
          <p:nvPr/>
        </p:nvSpPr>
        <p:spPr bwMode="auto">
          <a:xfrm flipV="1">
            <a:off x="1663700"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30" name="Line 34"/>
          <p:cNvSpPr>
            <a:spLocks noChangeShapeType="1"/>
          </p:cNvSpPr>
          <p:nvPr/>
        </p:nvSpPr>
        <p:spPr bwMode="auto">
          <a:xfrm flipV="1">
            <a:off x="1484313"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31" name="Line 35"/>
          <p:cNvSpPr>
            <a:spLocks noChangeShapeType="1"/>
          </p:cNvSpPr>
          <p:nvPr/>
        </p:nvSpPr>
        <p:spPr bwMode="auto">
          <a:xfrm flipV="1">
            <a:off x="1304925"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32" name="Line 36"/>
          <p:cNvSpPr>
            <a:spLocks noChangeShapeType="1"/>
          </p:cNvSpPr>
          <p:nvPr/>
        </p:nvSpPr>
        <p:spPr bwMode="auto">
          <a:xfrm flipV="1">
            <a:off x="1844675"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33" name="Line 37"/>
          <p:cNvSpPr>
            <a:spLocks noChangeShapeType="1"/>
          </p:cNvSpPr>
          <p:nvPr/>
        </p:nvSpPr>
        <p:spPr bwMode="auto">
          <a:xfrm flipV="1">
            <a:off x="2024063"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34" name="Line 38"/>
          <p:cNvSpPr>
            <a:spLocks noChangeShapeType="1"/>
          </p:cNvSpPr>
          <p:nvPr/>
        </p:nvSpPr>
        <p:spPr bwMode="auto">
          <a:xfrm flipV="1">
            <a:off x="2203450"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35" name="Line 39"/>
          <p:cNvSpPr>
            <a:spLocks noChangeShapeType="1"/>
          </p:cNvSpPr>
          <p:nvPr/>
        </p:nvSpPr>
        <p:spPr bwMode="auto">
          <a:xfrm flipV="1">
            <a:off x="2384425"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36" name="Line 40"/>
          <p:cNvSpPr>
            <a:spLocks noChangeShapeType="1"/>
          </p:cNvSpPr>
          <p:nvPr/>
        </p:nvSpPr>
        <p:spPr bwMode="auto">
          <a:xfrm flipV="1">
            <a:off x="2563813"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37" name="Line 41"/>
          <p:cNvSpPr>
            <a:spLocks noChangeShapeType="1"/>
          </p:cNvSpPr>
          <p:nvPr/>
        </p:nvSpPr>
        <p:spPr bwMode="auto">
          <a:xfrm flipV="1">
            <a:off x="2744788"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38" name="Line 42"/>
          <p:cNvSpPr>
            <a:spLocks noChangeShapeType="1"/>
          </p:cNvSpPr>
          <p:nvPr/>
        </p:nvSpPr>
        <p:spPr bwMode="auto">
          <a:xfrm flipV="1">
            <a:off x="2924175"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39" name="Line 43"/>
          <p:cNvSpPr>
            <a:spLocks noChangeShapeType="1"/>
          </p:cNvSpPr>
          <p:nvPr/>
        </p:nvSpPr>
        <p:spPr bwMode="auto">
          <a:xfrm flipV="1">
            <a:off x="3103563"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40" name="Line 44"/>
          <p:cNvSpPr>
            <a:spLocks noChangeShapeType="1"/>
          </p:cNvSpPr>
          <p:nvPr/>
        </p:nvSpPr>
        <p:spPr bwMode="auto">
          <a:xfrm flipV="1">
            <a:off x="3284538"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41" name="Line 45"/>
          <p:cNvSpPr>
            <a:spLocks noChangeShapeType="1"/>
          </p:cNvSpPr>
          <p:nvPr/>
        </p:nvSpPr>
        <p:spPr bwMode="auto">
          <a:xfrm flipV="1">
            <a:off x="3463925"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42" name="Line 46"/>
          <p:cNvSpPr>
            <a:spLocks noChangeShapeType="1"/>
          </p:cNvSpPr>
          <p:nvPr/>
        </p:nvSpPr>
        <p:spPr bwMode="auto">
          <a:xfrm flipV="1">
            <a:off x="3643313"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43" name="Line 47"/>
          <p:cNvSpPr>
            <a:spLocks noChangeShapeType="1"/>
          </p:cNvSpPr>
          <p:nvPr/>
        </p:nvSpPr>
        <p:spPr bwMode="auto">
          <a:xfrm flipV="1">
            <a:off x="3824288"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44" name="Line 48"/>
          <p:cNvSpPr>
            <a:spLocks noChangeShapeType="1"/>
          </p:cNvSpPr>
          <p:nvPr/>
        </p:nvSpPr>
        <p:spPr bwMode="auto">
          <a:xfrm flipV="1">
            <a:off x="4003675"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45" name="Line 49"/>
          <p:cNvSpPr>
            <a:spLocks noChangeShapeType="1"/>
          </p:cNvSpPr>
          <p:nvPr/>
        </p:nvSpPr>
        <p:spPr bwMode="auto">
          <a:xfrm flipV="1">
            <a:off x="4184650"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46" name="Line 50"/>
          <p:cNvSpPr>
            <a:spLocks noChangeShapeType="1"/>
          </p:cNvSpPr>
          <p:nvPr/>
        </p:nvSpPr>
        <p:spPr bwMode="auto">
          <a:xfrm flipV="1">
            <a:off x="4364038"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47" name="Line 51"/>
          <p:cNvSpPr>
            <a:spLocks noChangeShapeType="1"/>
          </p:cNvSpPr>
          <p:nvPr/>
        </p:nvSpPr>
        <p:spPr bwMode="auto">
          <a:xfrm flipV="1">
            <a:off x="4543425"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48" name="Line 52"/>
          <p:cNvSpPr>
            <a:spLocks noChangeShapeType="1"/>
          </p:cNvSpPr>
          <p:nvPr/>
        </p:nvSpPr>
        <p:spPr bwMode="auto">
          <a:xfrm flipV="1">
            <a:off x="4724400"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49" name="Line 53"/>
          <p:cNvSpPr>
            <a:spLocks noChangeShapeType="1"/>
          </p:cNvSpPr>
          <p:nvPr/>
        </p:nvSpPr>
        <p:spPr bwMode="auto">
          <a:xfrm flipV="1">
            <a:off x="4903788"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50" name="Line 54"/>
          <p:cNvSpPr>
            <a:spLocks noChangeShapeType="1"/>
          </p:cNvSpPr>
          <p:nvPr/>
        </p:nvSpPr>
        <p:spPr bwMode="auto">
          <a:xfrm flipV="1">
            <a:off x="5083175"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51" name="Line 55"/>
          <p:cNvSpPr>
            <a:spLocks noChangeShapeType="1"/>
          </p:cNvSpPr>
          <p:nvPr/>
        </p:nvSpPr>
        <p:spPr bwMode="auto">
          <a:xfrm flipV="1">
            <a:off x="5264150"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52" name="Line 56"/>
          <p:cNvSpPr>
            <a:spLocks noChangeShapeType="1"/>
          </p:cNvSpPr>
          <p:nvPr/>
        </p:nvSpPr>
        <p:spPr bwMode="auto">
          <a:xfrm flipV="1">
            <a:off x="5443538"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53" name="Line 57"/>
          <p:cNvSpPr>
            <a:spLocks noChangeShapeType="1"/>
          </p:cNvSpPr>
          <p:nvPr/>
        </p:nvSpPr>
        <p:spPr bwMode="auto">
          <a:xfrm flipV="1">
            <a:off x="5622925"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54" name="Line 58"/>
          <p:cNvSpPr>
            <a:spLocks noChangeShapeType="1"/>
          </p:cNvSpPr>
          <p:nvPr/>
        </p:nvSpPr>
        <p:spPr bwMode="auto">
          <a:xfrm flipV="1">
            <a:off x="5803900"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55" name="Line 59"/>
          <p:cNvSpPr>
            <a:spLocks noChangeShapeType="1"/>
          </p:cNvSpPr>
          <p:nvPr/>
        </p:nvSpPr>
        <p:spPr bwMode="auto">
          <a:xfrm flipV="1">
            <a:off x="5983288"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56" name="Line 60"/>
          <p:cNvSpPr>
            <a:spLocks noChangeShapeType="1"/>
          </p:cNvSpPr>
          <p:nvPr/>
        </p:nvSpPr>
        <p:spPr bwMode="auto">
          <a:xfrm flipV="1">
            <a:off x="6164263"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57" name="Line 61"/>
          <p:cNvSpPr>
            <a:spLocks noChangeShapeType="1"/>
          </p:cNvSpPr>
          <p:nvPr/>
        </p:nvSpPr>
        <p:spPr bwMode="auto">
          <a:xfrm flipV="1">
            <a:off x="6343650"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58" name="Line 62"/>
          <p:cNvSpPr>
            <a:spLocks noChangeShapeType="1"/>
          </p:cNvSpPr>
          <p:nvPr/>
        </p:nvSpPr>
        <p:spPr bwMode="auto">
          <a:xfrm flipV="1">
            <a:off x="6523038"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59" name="Line 63"/>
          <p:cNvSpPr>
            <a:spLocks noChangeShapeType="1"/>
          </p:cNvSpPr>
          <p:nvPr/>
        </p:nvSpPr>
        <p:spPr bwMode="auto">
          <a:xfrm flipV="1">
            <a:off x="6704013"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60" name="Line 64"/>
          <p:cNvSpPr>
            <a:spLocks noChangeShapeType="1"/>
          </p:cNvSpPr>
          <p:nvPr/>
        </p:nvSpPr>
        <p:spPr bwMode="auto">
          <a:xfrm flipV="1">
            <a:off x="6883400"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61" name="Line 65"/>
          <p:cNvSpPr>
            <a:spLocks noChangeShapeType="1"/>
          </p:cNvSpPr>
          <p:nvPr/>
        </p:nvSpPr>
        <p:spPr bwMode="auto">
          <a:xfrm flipV="1">
            <a:off x="7062788"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62" name="Line 66"/>
          <p:cNvSpPr>
            <a:spLocks noChangeShapeType="1"/>
          </p:cNvSpPr>
          <p:nvPr/>
        </p:nvSpPr>
        <p:spPr bwMode="auto">
          <a:xfrm flipV="1">
            <a:off x="7243763"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63" name="Line 67"/>
          <p:cNvSpPr>
            <a:spLocks noChangeShapeType="1"/>
          </p:cNvSpPr>
          <p:nvPr/>
        </p:nvSpPr>
        <p:spPr bwMode="auto">
          <a:xfrm flipV="1">
            <a:off x="7423150"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64" name="Line 68"/>
          <p:cNvSpPr>
            <a:spLocks noChangeShapeType="1"/>
          </p:cNvSpPr>
          <p:nvPr/>
        </p:nvSpPr>
        <p:spPr bwMode="auto">
          <a:xfrm flipV="1">
            <a:off x="7604125" y="1612900"/>
            <a:ext cx="1588"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65" name="Line 69"/>
          <p:cNvSpPr>
            <a:spLocks noChangeShapeType="1"/>
          </p:cNvSpPr>
          <p:nvPr/>
        </p:nvSpPr>
        <p:spPr bwMode="auto">
          <a:xfrm flipV="1">
            <a:off x="7783513" y="1612900"/>
            <a:ext cx="1587" cy="4713288"/>
          </a:xfrm>
          <a:prstGeom prst="line">
            <a:avLst/>
          </a:prstGeom>
          <a:noFill/>
          <a:ln w="14288">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66" name="Rectangle 70"/>
          <p:cNvSpPr>
            <a:spLocks noChangeArrowheads="1"/>
          </p:cNvSpPr>
          <p:nvPr/>
        </p:nvSpPr>
        <p:spPr bwMode="auto">
          <a:xfrm>
            <a:off x="1123950" y="1612900"/>
            <a:ext cx="6838950" cy="4713288"/>
          </a:xfrm>
          <a:prstGeom prst="rect">
            <a:avLst/>
          </a:prstGeom>
          <a:noFill/>
          <a:ln w="14288">
            <a:solidFill>
              <a:srgbClr val="B3E3EE"/>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967" name="Line 71"/>
          <p:cNvSpPr>
            <a:spLocks noChangeShapeType="1"/>
          </p:cNvSpPr>
          <p:nvPr/>
        </p:nvSpPr>
        <p:spPr bwMode="auto">
          <a:xfrm>
            <a:off x="2203450" y="3270250"/>
            <a:ext cx="1588" cy="1588"/>
          </a:xfrm>
          <a:prstGeom prst="line">
            <a:avLst/>
          </a:prstGeom>
          <a:noFill/>
          <a:ln w="14288">
            <a:solidFill>
              <a:srgbClr val="FF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68" name="Line 72"/>
          <p:cNvSpPr>
            <a:spLocks noChangeShapeType="1"/>
          </p:cNvSpPr>
          <p:nvPr/>
        </p:nvSpPr>
        <p:spPr bwMode="auto">
          <a:xfrm>
            <a:off x="2744788"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69" name="Line 73"/>
          <p:cNvSpPr>
            <a:spLocks noChangeShapeType="1"/>
          </p:cNvSpPr>
          <p:nvPr/>
        </p:nvSpPr>
        <p:spPr bwMode="auto">
          <a:xfrm>
            <a:off x="3284538"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70" name="Line 74"/>
          <p:cNvSpPr>
            <a:spLocks noChangeShapeType="1"/>
          </p:cNvSpPr>
          <p:nvPr/>
        </p:nvSpPr>
        <p:spPr bwMode="auto">
          <a:xfrm>
            <a:off x="3824288"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71" name="Line 75"/>
          <p:cNvSpPr>
            <a:spLocks noChangeShapeType="1"/>
          </p:cNvSpPr>
          <p:nvPr/>
        </p:nvSpPr>
        <p:spPr bwMode="auto">
          <a:xfrm>
            <a:off x="4903788"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72" name="Line 76"/>
          <p:cNvSpPr>
            <a:spLocks noChangeShapeType="1"/>
          </p:cNvSpPr>
          <p:nvPr/>
        </p:nvSpPr>
        <p:spPr bwMode="auto">
          <a:xfrm>
            <a:off x="5443538"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73" name="Line 77"/>
          <p:cNvSpPr>
            <a:spLocks noChangeShapeType="1"/>
          </p:cNvSpPr>
          <p:nvPr/>
        </p:nvSpPr>
        <p:spPr bwMode="auto">
          <a:xfrm>
            <a:off x="5983288"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74" name="Line 78"/>
          <p:cNvSpPr>
            <a:spLocks noChangeShapeType="1"/>
          </p:cNvSpPr>
          <p:nvPr/>
        </p:nvSpPr>
        <p:spPr bwMode="auto">
          <a:xfrm>
            <a:off x="6523038"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75" name="Line 79"/>
          <p:cNvSpPr>
            <a:spLocks noChangeShapeType="1"/>
          </p:cNvSpPr>
          <p:nvPr/>
        </p:nvSpPr>
        <p:spPr bwMode="auto">
          <a:xfrm>
            <a:off x="7062788"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76" name="Line 80"/>
          <p:cNvSpPr>
            <a:spLocks noChangeShapeType="1"/>
          </p:cNvSpPr>
          <p:nvPr/>
        </p:nvSpPr>
        <p:spPr bwMode="auto">
          <a:xfrm>
            <a:off x="7604125" y="5286375"/>
            <a:ext cx="1588"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77" name="Line 81"/>
          <p:cNvSpPr>
            <a:spLocks noChangeShapeType="1"/>
          </p:cNvSpPr>
          <p:nvPr/>
        </p:nvSpPr>
        <p:spPr bwMode="auto">
          <a:xfrm flipH="1">
            <a:off x="2203450" y="5046663"/>
            <a:ext cx="120650" cy="1587"/>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78" name="Line 82"/>
          <p:cNvSpPr>
            <a:spLocks noChangeShapeType="1"/>
          </p:cNvSpPr>
          <p:nvPr/>
        </p:nvSpPr>
        <p:spPr bwMode="auto">
          <a:xfrm flipH="1">
            <a:off x="2203450" y="4699000"/>
            <a:ext cx="120650" cy="1588"/>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79" name="Line 83"/>
          <p:cNvSpPr>
            <a:spLocks noChangeShapeType="1"/>
          </p:cNvSpPr>
          <p:nvPr/>
        </p:nvSpPr>
        <p:spPr bwMode="auto">
          <a:xfrm flipH="1">
            <a:off x="2203450" y="4322763"/>
            <a:ext cx="120650" cy="1587"/>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80" name="Line 84"/>
          <p:cNvSpPr>
            <a:spLocks noChangeShapeType="1"/>
          </p:cNvSpPr>
          <p:nvPr/>
        </p:nvSpPr>
        <p:spPr bwMode="auto">
          <a:xfrm flipH="1">
            <a:off x="2203450" y="3962400"/>
            <a:ext cx="120650" cy="1588"/>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81" name="Line 85"/>
          <p:cNvSpPr>
            <a:spLocks noChangeShapeType="1"/>
          </p:cNvSpPr>
          <p:nvPr/>
        </p:nvSpPr>
        <p:spPr bwMode="auto">
          <a:xfrm flipH="1">
            <a:off x="2203450" y="3616325"/>
            <a:ext cx="106363" cy="1588"/>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82" name="Line 86"/>
          <p:cNvSpPr>
            <a:spLocks noChangeShapeType="1"/>
          </p:cNvSpPr>
          <p:nvPr/>
        </p:nvSpPr>
        <p:spPr bwMode="auto">
          <a:xfrm flipH="1">
            <a:off x="2203450" y="3240088"/>
            <a:ext cx="120650" cy="1587"/>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83" name="Line 87"/>
          <p:cNvSpPr>
            <a:spLocks noChangeShapeType="1"/>
          </p:cNvSpPr>
          <p:nvPr/>
        </p:nvSpPr>
        <p:spPr bwMode="auto">
          <a:xfrm flipH="1">
            <a:off x="2219325" y="2878138"/>
            <a:ext cx="104775" cy="1587"/>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84" name="Line 88"/>
          <p:cNvSpPr>
            <a:spLocks noChangeShapeType="1"/>
          </p:cNvSpPr>
          <p:nvPr/>
        </p:nvSpPr>
        <p:spPr bwMode="auto">
          <a:xfrm flipH="1">
            <a:off x="2203450" y="2516188"/>
            <a:ext cx="120650" cy="1587"/>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85" name="Line 89"/>
          <p:cNvSpPr>
            <a:spLocks noChangeShapeType="1"/>
          </p:cNvSpPr>
          <p:nvPr/>
        </p:nvSpPr>
        <p:spPr bwMode="auto">
          <a:xfrm flipH="1">
            <a:off x="2203450" y="2155825"/>
            <a:ext cx="120650" cy="1588"/>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86" name="Line 90"/>
          <p:cNvSpPr>
            <a:spLocks noChangeShapeType="1"/>
          </p:cNvSpPr>
          <p:nvPr/>
        </p:nvSpPr>
        <p:spPr bwMode="auto">
          <a:xfrm flipH="1">
            <a:off x="2203450" y="1793875"/>
            <a:ext cx="120650" cy="1588"/>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87" name="Freeform 91"/>
          <p:cNvSpPr>
            <a:spLocks noEditPoints="1"/>
          </p:cNvSpPr>
          <p:nvPr/>
        </p:nvSpPr>
        <p:spPr bwMode="auto">
          <a:xfrm>
            <a:off x="2203450" y="3690938"/>
            <a:ext cx="2160588" cy="1655762"/>
          </a:xfrm>
          <a:custGeom>
            <a:avLst/>
            <a:gdLst>
              <a:gd name="T0" fmla="*/ 38 w 1361"/>
              <a:gd name="T1" fmla="*/ 0 h 1043"/>
              <a:gd name="T2" fmla="*/ 104 w 1361"/>
              <a:gd name="T3" fmla="*/ 0 h 1043"/>
              <a:gd name="T4" fmla="*/ 170 w 1361"/>
              <a:gd name="T5" fmla="*/ 0 h 1043"/>
              <a:gd name="T6" fmla="*/ 227 w 1361"/>
              <a:gd name="T7" fmla="*/ 0 h 1043"/>
              <a:gd name="T8" fmla="*/ 293 w 1361"/>
              <a:gd name="T9" fmla="*/ 0 h 1043"/>
              <a:gd name="T10" fmla="*/ 359 w 1361"/>
              <a:gd name="T11" fmla="*/ 0 h 1043"/>
              <a:gd name="T12" fmla="*/ 416 w 1361"/>
              <a:gd name="T13" fmla="*/ 0 h 1043"/>
              <a:gd name="T14" fmla="*/ 482 w 1361"/>
              <a:gd name="T15" fmla="*/ 0 h 1043"/>
              <a:gd name="T16" fmla="*/ 548 w 1361"/>
              <a:gd name="T17" fmla="*/ 0 h 1043"/>
              <a:gd name="T18" fmla="*/ 605 w 1361"/>
              <a:gd name="T19" fmla="*/ 0 h 1043"/>
              <a:gd name="T20" fmla="*/ 671 w 1361"/>
              <a:gd name="T21" fmla="*/ 0 h 1043"/>
              <a:gd name="T22" fmla="*/ 737 w 1361"/>
              <a:gd name="T23" fmla="*/ 0 h 1043"/>
              <a:gd name="T24" fmla="*/ 794 w 1361"/>
              <a:gd name="T25" fmla="*/ 0 h 1043"/>
              <a:gd name="T26" fmla="*/ 860 w 1361"/>
              <a:gd name="T27" fmla="*/ 0 h 1043"/>
              <a:gd name="T28" fmla="*/ 926 w 1361"/>
              <a:gd name="T29" fmla="*/ 0 h 1043"/>
              <a:gd name="T30" fmla="*/ 983 w 1361"/>
              <a:gd name="T31" fmla="*/ 0 h 1043"/>
              <a:gd name="T32" fmla="*/ 1049 w 1361"/>
              <a:gd name="T33" fmla="*/ 0 h 1043"/>
              <a:gd name="T34" fmla="*/ 1115 w 1361"/>
              <a:gd name="T35" fmla="*/ 0 h 1043"/>
              <a:gd name="T36" fmla="*/ 1172 w 1361"/>
              <a:gd name="T37" fmla="*/ 0 h 1043"/>
              <a:gd name="T38" fmla="*/ 1238 w 1361"/>
              <a:gd name="T39" fmla="*/ 0 h 1043"/>
              <a:gd name="T40" fmla="*/ 1304 w 1361"/>
              <a:gd name="T41" fmla="*/ 0 h 1043"/>
              <a:gd name="T42" fmla="*/ 1361 w 1361"/>
              <a:gd name="T43" fmla="*/ 0 h 1043"/>
              <a:gd name="T44" fmla="*/ 1361 w 1361"/>
              <a:gd name="T45" fmla="*/ 19 h 1043"/>
              <a:gd name="T46" fmla="*/ 1361 w 1361"/>
              <a:gd name="T47" fmla="*/ 85 h 1043"/>
              <a:gd name="T48" fmla="*/ 1361 w 1361"/>
              <a:gd name="T49" fmla="*/ 152 h 1043"/>
              <a:gd name="T50" fmla="*/ 1361 w 1361"/>
              <a:gd name="T51" fmla="*/ 209 h 1043"/>
              <a:gd name="T52" fmla="*/ 1361 w 1361"/>
              <a:gd name="T53" fmla="*/ 275 h 1043"/>
              <a:gd name="T54" fmla="*/ 1361 w 1361"/>
              <a:gd name="T55" fmla="*/ 341 h 1043"/>
              <a:gd name="T56" fmla="*/ 1361 w 1361"/>
              <a:gd name="T57" fmla="*/ 398 h 1043"/>
              <a:gd name="T58" fmla="*/ 1361 w 1361"/>
              <a:gd name="T59" fmla="*/ 465 h 1043"/>
              <a:gd name="T60" fmla="*/ 1361 w 1361"/>
              <a:gd name="T61" fmla="*/ 531 h 1043"/>
              <a:gd name="T62" fmla="*/ 1361 w 1361"/>
              <a:gd name="T63" fmla="*/ 588 h 1043"/>
              <a:gd name="T64" fmla="*/ 1361 w 1361"/>
              <a:gd name="T65" fmla="*/ 654 h 1043"/>
              <a:gd name="T66" fmla="*/ 1361 w 1361"/>
              <a:gd name="T67" fmla="*/ 721 h 1043"/>
              <a:gd name="T68" fmla="*/ 1361 w 1361"/>
              <a:gd name="T69" fmla="*/ 778 h 1043"/>
              <a:gd name="T70" fmla="*/ 1361 w 1361"/>
              <a:gd name="T71" fmla="*/ 844 h 1043"/>
              <a:gd name="T72" fmla="*/ 1361 w 1361"/>
              <a:gd name="T73" fmla="*/ 910 h 1043"/>
              <a:gd name="T74" fmla="*/ 1361 w 1361"/>
              <a:gd name="T75" fmla="*/ 967 h 1043"/>
              <a:gd name="T76" fmla="*/ 1361 w 1361"/>
              <a:gd name="T77" fmla="*/ 1034 h 10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1" h="1043">
                <a:moveTo>
                  <a:pt x="0" y="0"/>
                </a:moveTo>
                <a:lnTo>
                  <a:pt x="38" y="0"/>
                </a:lnTo>
                <a:moveTo>
                  <a:pt x="67" y="0"/>
                </a:moveTo>
                <a:lnTo>
                  <a:pt x="104" y="0"/>
                </a:lnTo>
                <a:moveTo>
                  <a:pt x="133" y="0"/>
                </a:moveTo>
                <a:lnTo>
                  <a:pt x="170" y="0"/>
                </a:lnTo>
                <a:moveTo>
                  <a:pt x="189" y="0"/>
                </a:moveTo>
                <a:lnTo>
                  <a:pt x="227" y="0"/>
                </a:lnTo>
                <a:moveTo>
                  <a:pt x="255" y="0"/>
                </a:moveTo>
                <a:lnTo>
                  <a:pt x="293" y="0"/>
                </a:lnTo>
                <a:moveTo>
                  <a:pt x="322" y="0"/>
                </a:moveTo>
                <a:lnTo>
                  <a:pt x="359" y="0"/>
                </a:lnTo>
                <a:moveTo>
                  <a:pt x="378" y="0"/>
                </a:moveTo>
                <a:lnTo>
                  <a:pt x="416" y="0"/>
                </a:lnTo>
                <a:moveTo>
                  <a:pt x="444" y="0"/>
                </a:moveTo>
                <a:lnTo>
                  <a:pt x="482" y="0"/>
                </a:lnTo>
                <a:moveTo>
                  <a:pt x="511" y="0"/>
                </a:moveTo>
                <a:lnTo>
                  <a:pt x="548" y="0"/>
                </a:lnTo>
                <a:moveTo>
                  <a:pt x="567" y="0"/>
                </a:moveTo>
                <a:lnTo>
                  <a:pt x="605" y="0"/>
                </a:lnTo>
                <a:moveTo>
                  <a:pt x="633" y="0"/>
                </a:moveTo>
                <a:lnTo>
                  <a:pt x="671" y="0"/>
                </a:lnTo>
                <a:moveTo>
                  <a:pt x="700" y="0"/>
                </a:moveTo>
                <a:lnTo>
                  <a:pt x="737" y="0"/>
                </a:lnTo>
                <a:moveTo>
                  <a:pt x="756" y="0"/>
                </a:moveTo>
                <a:lnTo>
                  <a:pt x="794" y="0"/>
                </a:lnTo>
                <a:moveTo>
                  <a:pt x="822" y="0"/>
                </a:moveTo>
                <a:lnTo>
                  <a:pt x="860" y="0"/>
                </a:lnTo>
                <a:moveTo>
                  <a:pt x="888" y="0"/>
                </a:moveTo>
                <a:lnTo>
                  <a:pt x="926" y="0"/>
                </a:lnTo>
                <a:moveTo>
                  <a:pt x="945" y="0"/>
                </a:moveTo>
                <a:lnTo>
                  <a:pt x="983" y="0"/>
                </a:lnTo>
                <a:moveTo>
                  <a:pt x="1011" y="0"/>
                </a:moveTo>
                <a:lnTo>
                  <a:pt x="1049" y="0"/>
                </a:lnTo>
                <a:moveTo>
                  <a:pt x="1077" y="0"/>
                </a:moveTo>
                <a:lnTo>
                  <a:pt x="1115" y="0"/>
                </a:lnTo>
                <a:moveTo>
                  <a:pt x="1134" y="0"/>
                </a:moveTo>
                <a:lnTo>
                  <a:pt x="1172" y="0"/>
                </a:lnTo>
                <a:moveTo>
                  <a:pt x="1200" y="0"/>
                </a:moveTo>
                <a:lnTo>
                  <a:pt x="1238" y="0"/>
                </a:lnTo>
                <a:moveTo>
                  <a:pt x="1266" y="0"/>
                </a:moveTo>
                <a:lnTo>
                  <a:pt x="1304" y="0"/>
                </a:lnTo>
                <a:moveTo>
                  <a:pt x="1323" y="0"/>
                </a:moveTo>
                <a:lnTo>
                  <a:pt x="1361" y="0"/>
                </a:lnTo>
                <a:lnTo>
                  <a:pt x="1361" y="0"/>
                </a:lnTo>
                <a:moveTo>
                  <a:pt x="1361" y="19"/>
                </a:moveTo>
                <a:lnTo>
                  <a:pt x="1361" y="57"/>
                </a:lnTo>
                <a:moveTo>
                  <a:pt x="1361" y="85"/>
                </a:moveTo>
                <a:lnTo>
                  <a:pt x="1361" y="123"/>
                </a:lnTo>
                <a:moveTo>
                  <a:pt x="1361" y="152"/>
                </a:moveTo>
                <a:lnTo>
                  <a:pt x="1361" y="190"/>
                </a:lnTo>
                <a:moveTo>
                  <a:pt x="1361" y="209"/>
                </a:moveTo>
                <a:lnTo>
                  <a:pt x="1361" y="247"/>
                </a:lnTo>
                <a:moveTo>
                  <a:pt x="1361" y="275"/>
                </a:moveTo>
                <a:lnTo>
                  <a:pt x="1361" y="313"/>
                </a:lnTo>
                <a:moveTo>
                  <a:pt x="1361" y="341"/>
                </a:moveTo>
                <a:lnTo>
                  <a:pt x="1361" y="379"/>
                </a:lnTo>
                <a:moveTo>
                  <a:pt x="1361" y="398"/>
                </a:moveTo>
                <a:lnTo>
                  <a:pt x="1361" y="436"/>
                </a:lnTo>
                <a:moveTo>
                  <a:pt x="1361" y="465"/>
                </a:moveTo>
                <a:lnTo>
                  <a:pt x="1361" y="503"/>
                </a:lnTo>
                <a:moveTo>
                  <a:pt x="1361" y="531"/>
                </a:moveTo>
                <a:lnTo>
                  <a:pt x="1361" y="569"/>
                </a:lnTo>
                <a:moveTo>
                  <a:pt x="1361" y="588"/>
                </a:moveTo>
                <a:lnTo>
                  <a:pt x="1361" y="626"/>
                </a:lnTo>
                <a:moveTo>
                  <a:pt x="1361" y="654"/>
                </a:moveTo>
                <a:lnTo>
                  <a:pt x="1361" y="692"/>
                </a:lnTo>
                <a:moveTo>
                  <a:pt x="1361" y="721"/>
                </a:moveTo>
                <a:lnTo>
                  <a:pt x="1361" y="759"/>
                </a:lnTo>
                <a:moveTo>
                  <a:pt x="1361" y="778"/>
                </a:moveTo>
                <a:lnTo>
                  <a:pt x="1361" y="816"/>
                </a:lnTo>
                <a:moveTo>
                  <a:pt x="1361" y="844"/>
                </a:moveTo>
                <a:lnTo>
                  <a:pt x="1361" y="882"/>
                </a:lnTo>
                <a:moveTo>
                  <a:pt x="1361" y="910"/>
                </a:moveTo>
                <a:lnTo>
                  <a:pt x="1361" y="948"/>
                </a:lnTo>
                <a:moveTo>
                  <a:pt x="1361" y="967"/>
                </a:moveTo>
                <a:lnTo>
                  <a:pt x="1361" y="1005"/>
                </a:lnTo>
                <a:moveTo>
                  <a:pt x="1361" y="1034"/>
                </a:moveTo>
                <a:lnTo>
                  <a:pt x="1361" y="1043"/>
                </a:lnTo>
              </a:path>
            </a:pathLst>
          </a:custGeom>
          <a:noFill/>
          <a:ln w="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988" name="Line 92"/>
          <p:cNvSpPr>
            <a:spLocks noChangeShapeType="1"/>
          </p:cNvSpPr>
          <p:nvPr/>
        </p:nvSpPr>
        <p:spPr bwMode="auto">
          <a:xfrm>
            <a:off x="4364038"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89" name="Line 93"/>
          <p:cNvSpPr>
            <a:spLocks noChangeShapeType="1"/>
          </p:cNvSpPr>
          <p:nvPr/>
        </p:nvSpPr>
        <p:spPr bwMode="auto">
          <a:xfrm>
            <a:off x="3028950" y="5286375"/>
            <a:ext cx="1588"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90" name="Line 94"/>
          <p:cNvSpPr>
            <a:spLocks noChangeShapeType="1"/>
          </p:cNvSpPr>
          <p:nvPr/>
        </p:nvSpPr>
        <p:spPr bwMode="auto">
          <a:xfrm>
            <a:off x="3568700" y="5286375"/>
            <a:ext cx="1588"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91" name="Line 95"/>
          <p:cNvSpPr>
            <a:spLocks noChangeShapeType="1"/>
          </p:cNvSpPr>
          <p:nvPr/>
        </p:nvSpPr>
        <p:spPr bwMode="auto">
          <a:xfrm>
            <a:off x="4094163"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92" name="Line 96"/>
          <p:cNvSpPr>
            <a:spLocks noChangeShapeType="1"/>
          </p:cNvSpPr>
          <p:nvPr/>
        </p:nvSpPr>
        <p:spPr bwMode="auto">
          <a:xfrm>
            <a:off x="5189538"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93" name="Line 97"/>
          <p:cNvSpPr>
            <a:spLocks noChangeShapeType="1"/>
          </p:cNvSpPr>
          <p:nvPr/>
        </p:nvSpPr>
        <p:spPr bwMode="auto">
          <a:xfrm>
            <a:off x="5713413"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94" name="Line 98"/>
          <p:cNvSpPr>
            <a:spLocks noChangeShapeType="1"/>
          </p:cNvSpPr>
          <p:nvPr/>
        </p:nvSpPr>
        <p:spPr bwMode="auto">
          <a:xfrm>
            <a:off x="6269038"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95" name="Line 99"/>
          <p:cNvSpPr>
            <a:spLocks noChangeShapeType="1"/>
          </p:cNvSpPr>
          <p:nvPr/>
        </p:nvSpPr>
        <p:spPr bwMode="auto">
          <a:xfrm>
            <a:off x="6792913"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96" name="Line 100"/>
          <p:cNvSpPr>
            <a:spLocks noChangeShapeType="1"/>
          </p:cNvSpPr>
          <p:nvPr/>
        </p:nvSpPr>
        <p:spPr bwMode="auto">
          <a:xfrm>
            <a:off x="7334250" y="5286375"/>
            <a:ext cx="1588"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997" name="Line 101"/>
          <p:cNvSpPr>
            <a:spLocks noChangeShapeType="1"/>
          </p:cNvSpPr>
          <p:nvPr/>
        </p:nvSpPr>
        <p:spPr bwMode="auto">
          <a:xfrm>
            <a:off x="4633913" y="5286375"/>
            <a:ext cx="1587" cy="12065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80998" name="Group 102"/>
          <p:cNvGrpSpPr>
            <a:grpSpLocks/>
          </p:cNvGrpSpPr>
          <p:nvPr/>
        </p:nvGrpSpPr>
        <p:grpSpPr bwMode="auto">
          <a:xfrm>
            <a:off x="2219325" y="1757363"/>
            <a:ext cx="5619750" cy="3408362"/>
            <a:chOff x="1398" y="1107"/>
            <a:chExt cx="3540" cy="2147"/>
          </a:xfrm>
        </p:grpSpPr>
        <p:sp>
          <p:nvSpPr>
            <p:cNvPr id="80999" name="Freeform 103"/>
            <p:cNvSpPr>
              <a:spLocks/>
            </p:cNvSpPr>
            <p:nvPr/>
          </p:nvSpPr>
          <p:spPr bwMode="auto">
            <a:xfrm>
              <a:off x="1398" y="1244"/>
              <a:ext cx="3401" cy="2010"/>
            </a:xfrm>
            <a:custGeom>
              <a:avLst/>
              <a:gdLst>
                <a:gd name="T0" fmla="*/ 360 w 360"/>
                <a:gd name="T1" fmla="*/ 0 h 212"/>
                <a:gd name="T2" fmla="*/ 324 w 360"/>
                <a:gd name="T3" fmla="*/ 56 h 212"/>
                <a:gd name="T4" fmla="*/ 0 w 360"/>
                <a:gd name="T5" fmla="*/ 212 h 212"/>
              </a:gdLst>
              <a:ahLst/>
              <a:cxnLst>
                <a:cxn ang="0">
                  <a:pos x="T0" y="T1"/>
                </a:cxn>
                <a:cxn ang="0">
                  <a:pos x="T2" y="T3"/>
                </a:cxn>
                <a:cxn ang="0">
                  <a:pos x="T4" y="T5"/>
                </a:cxn>
              </a:cxnLst>
              <a:rect l="0" t="0" r="r" b="b"/>
              <a:pathLst>
                <a:path w="360" h="212">
                  <a:moveTo>
                    <a:pt x="360" y="0"/>
                  </a:moveTo>
                  <a:cubicBezTo>
                    <a:pt x="348" y="15"/>
                    <a:pt x="338" y="30"/>
                    <a:pt x="324" y="56"/>
                  </a:cubicBezTo>
                  <a:cubicBezTo>
                    <a:pt x="268" y="157"/>
                    <a:pt x="84" y="110"/>
                    <a:pt x="0" y="212"/>
                  </a:cubicBezTo>
                </a:path>
              </a:pathLst>
            </a:custGeom>
            <a:noFill/>
            <a:ln w="44450">
              <a:solidFill>
                <a:srgbClr val="3A52A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000" name="Rectangle 104"/>
            <p:cNvSpPr>
              <a:spLocks noChangeArrowheads="1"/>
            </p:cNvSpPr>
            <p:nvPr/>
          </p:nvSpPr>
          <p:spPr bwMode="auto">
            <a:xfrm>
              <a:off x="4722" y="1107"/>
              <a:ext cx="216"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TC </a:t>
              </a:r>
              <a:endParaRPr lang="en-US" altLang="en-US" sz="2400">
                <a:latin typeface="Times New Roman" panose="02020603050405020304" pitchFamily="18" charset="0"/>
              </a:endParaRPr>
            </a:p>
          </p:txBody>
        </p:sp>
      </p:grpSp>
      <p:sp>
        <p:nvSpPr>
          <p:cNvPr id="81001" name="Freeform 105"/>
          <p:cNvSpPr>
            <a:spLocks/>
          </p:cNvSpPr>
          <p:nvPr/>
        </p:nvSpPr>
        <p:spPr bwMode="auto">
          <a:xfrm>
            <a:off x="2203450" y="1779588"/>
            <a:ext cx="5400675" cy="3627437"/>
          </a:xfrm>
          <a:custGeom>
            <a:avLst/>
            <a:gdLst>
              <a:gd name="T0" fmla="*/ 3402 w 3402"/>
              <a:gd name="T1" fmla="*/ 2285 h 2285"/>
              <a:gd name="T2" fmla="*/ 0 w 3402"/>
              <a:gd name="T3" fmla="*/ 2285 h 2285"/>
              <a:gd name="T4" fmla="*/ 0 w 3402"/>
              <a:gd name="T5" fmla="*/ 0 h 2285"/>
            </a:gdLst>
            <a:ahLst/>
            <a:cxnLst>
              <a:cxn ang="0">
                <a:pos x="T0" y="T1"/>
              </a:cxn>
              <a:cxn ang="0">
                <a:pos x="T2" y="T3"/>
              </a:cxn>
              <a:cxn ang="0">
                <a:pos x="T4" y="T5"/>
              </a:cxn>
            </a:cxnLst>
            <a:rect l="0" t="0" r="r" b="b"/>
            <a:pathLst>
              <a:path w="3402" h="2285">
                <a:moveTo>
                  <a:pt x="3402" y="2285"/>
                </a:moveTo>
                <a:lnTo>
                  <a:pt x="0" y="2285"/>
                </a:lnTo>
                <a:lnTo>
                  <a:pt x="0" y="0"/>
                </a:lnTo>
              </a:path>
            </a:pathLst>
          </a:custGeom>
          <a:noFill/>
          <a:ln w="142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81002" name="Group 106"/>
          <p:cNvGrpSpPr>
            <a:grpSpLocks/>
          </p:cNvGrpSpPr>
          <p:nvPr/>
        </p:nvGrpSpPr>
        <p:grpSpPr bwMode="auto">
          <a:xfrm>
            <a:off x="3298825" y="2743200"/>
            <a:ext cx="4521200" cy="1670050"/>
            <a:chOff x="2078" y="1728"/>
            <a:chExt cx="2848" cy="1052"/>
          </a:xfrm>
        </p:grpSpPr>
        <p:sp>
          <p:nvSpPr>
            <p:cNvPr id="81003" name="Freeform 107"/>
            <p:cNvSpPr>
              <a:spLocks/>
            </p:cNvSpPr>
            <p:nvPr/>
          </p:nvSpPr>
          <p:spPr bwMode="auto">
            <a:xfrm>
              <a:off x="2078" y="1728"/>
              <a:ext cx="2721" cy="1052"/>
            </a:xfrm>
            <a:custGeom>
              <a:avLst/>
              <a:gdLst>
                <a:gd name="T0" fmla="*/ 0 w 288"/>
                <a:gd name="T1" fmla="*/ 111 h 111"/>
                <a:gd name="T2" fmla="*/ 288 w 288"/>
                <a:gd name="T3" fmla="*/ 33 h 111"/>
              </a:gdLst>
              <a:ahLst/>
              <a:cxnLst>
                <a:cxn ang="0">
                  <a:pos x="T0" y="T1"/>
                </a:cxn>
                <a:cxn ang="0">
                  <a:pos x="T2" y="T3"/>
                </a:cxn>
              </a:cxnLst>
              <a:rect l="0" t="0" r="r" b="b"/>
              <a:pathLst>
                <a:path w="288" h="111">
                  <a:moveTo>
                    <a:pt x="0" y="111"/>
                  </a:moveTo>
                  <a:cubicBezTo>
                    <a:pt x="69" y="55"/>
                    <a:pt x="168" y="0"/>
                    <a:pt x="288" y="33"/>
                  </a:cubicBezTo>
                </a:path>
              </a:pathLst>
            </a:custGeom>
            <a:noFill/>
            <a:ln w="44450">
              <a:solidFill>
                <a:srgbClr val="FE1B0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004" name="Rectangle 108"/>
            <p:cNvSpPr>
              <a:spLocks noChangeArrowheads="1"/>
            </p:cNvSpPr>
            <p:nvPr/>
          </p:nvSpPr>
          <p:spPr bwMode="auto">
            <a:xfrm>
              <a:off x="4710" y="1919"/>
              <a:ext cx="216"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TR </a:t>
              </a:r>
              <a:endParaRPr lang="en-US" altLang="en-US" sz="2400">
                <a:latin typeface="Times New Roman" panose="02020603050405020304" pitchFamily="18" charset="0"/>
              </a:endParaRPr>
            </a:p>
          </p:txBody>
        </p:sp>
      </p:grpSp>
      <p:grpSp>
        <p:nvGrpSpPr>
          <p:cNvPr id="81005" name="Group 109"/>
          <p:cNvGrpSpPr>
            <a:grpSpLocks/>
          </p:cNvGrpSpPr>
          <p:nvPr/>
        </p:nvGrpSpPr>
        <p:grpSpPr bwMode="auto">
          <a:xfrm>
            <a:off x="2159000" y="1930400"/>
            <a:ext cx="5503863" cy="3295650"/>
            <a:chOff x="1360" y="1216"/>
            <a:chExt cx="3467" cy="2076"/>
          </a:xfrm>
        </p:grpSpPr>
        <p:grpSp>
          <p:nvGrpSpPr>
            <p:cNvPr id="81006" name="Group 110"/>
            <p:cNvGrpSpPr>
              <a:grpSpLocks/>
            </p:cNvGrpSpPr>
            <p:nvPr/>
          </p:nvGrpSpPr>
          <p:grpSpPr bwMode="auto">
            <a:xfrm>
              <a:off x="2050" y="2742"/>
              <a:ext cx="56" cy="67"/>
              <a:chOff x="2050" y="2742"/>
              <a:chExt cx="56" cy="67"/>
            </a:xfrm>
          </p:grpSpPr>
          <p:sp>
            <p:nvSpPr>
              <p:cNvPr id="81007" name="Oval 111"/>
              <p:cNvSpPr>
                <a:spLocks noChangeArrowheads="1"/>
              </p:cNvSpPr>
              <p:nvPr/>
            </p:nvSpPr>
            <p:spPr bwMode="auto">
              <a:xfrm>
                <a:off x="2050" y="2742"/>
                <a:ext cx="56" cy="6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08" name="Oval 112"/>
              <p:cNvSpPr>
                <a:spLocks noChangeArrowheads="1"/>
              </p:cNvSpPr>
              <p:nvPr/>
            </p:nvSpPr>
            <p:spPr bwMode="auto">
              <a:xfrm>
                <a:off x="2059" y="2757"/>
                <a:ext cx="38"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09" name="Group 113"/>
            <p:cNvGrpSpPr>
              <a:grpSpLocks/>
            </p:cNvGrpSpPr>
            <p:nvPr/>
          </p:nvGrpSpPr>
          <p:grpSpPr bwMode="auto">
            <a:xfrm>
              <a:off x="1360" y="1216"/>
              <a:ext cx="3467" cy="2076"/>
              <a:chOff x="1360" y="1216"/>
              <a:chExt cx="3467" cy="2076"/>
            </a:xfrm>
          </p:grpSpPr>
          <p:grpSp>
            <p:nvGrpSpPr>
              <p:cNvPr id="81010" name="Group 114"/>
              <p:cNvGrpSpPr>
                <a:grpSpLocks/>
              </p:cNvGrpSpPr>
              <p:nvPr/>
            </p:nvGrpSpPr>
            <p:grpSpPr bwMode="auto">
              <a:xfrm>
                <a:off x="1360" y="3226"/>
                <a:ext cx="66" cy="66"/>
                <a:chOff x="1360" y="3226"/>
                <a:chExt cx="66" cy="66"/>
              </a:xfrm>
            </p:grpSpPr>
            <p:sp>
              <p:nvSpPr>
                <p:cNvPr id="81011" name="Oval 115"/>
                <p:cNvSpPr>
                  <a:spLocks noChangeArrowheads="1"/>
                </p:cNvSpPr>
                <p:nvPr/>
              </p:nvSpPr>
              <p:spPr bwMode="auto">
                <a:xfrm>
                  <a:off x="1360" y="3226"/>
                  <a:ext cx="66" cy="6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12" name="Oval 116"/>
                <p:cNvSpPr>
                  <a:spLocks noChangeArrowheads="1"/>
                </p:cNvSpPr>
                <p:nvPr/>
              </p:nvSpPr>
              <p:spPr bwMode="auto">
                <a:xfrm>
                  <a:off x="1374" y="3240"/>
                  <a:ext cx="38"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13" name="Group 117"/>
              <p:cNvGrpSpPr>
                <a:grpSpLocks/>
              </p:cNvGrpSpPr>
              <p:nvPr/>
            </p:nvGrpSpPr>
            <p:grpSpPr bwMode="auto">
              <a:xfrm>
                <a:off x="1700" y="2922"/>
                <a:ext cx="66" cy="67"/>
                <a:chOff x="1700" y="2922"/>
                <a:chExt cx="66" cy="67"/>
              </a:xfrm>
            </p:grpSpPr>
            <p:sp>
              <p:nvSpPr>
                <p:cNvPr id="81014" name="Oval 118"/>
                <p:cNvSpPr>
                  <a:spLocks noChangeArrowheads="1"/>
                </p:cNvSpPr>
                <p:nvPr/>
              </p:nvSpPr>
              <p:spPr bwMode="auto">
                <a:xfrm>
                  <a:off x="1700" y="2922"/>
                  <a:ext cx="66" cy="6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15" name="Oval 119"/>
                <p:cNvSpPr>
                  <a:spLocks noChangeArrowheads="1"/>
                </p:cNvSpPr>
                <p:nvPr/>
              </p:nvSpPr>
              <p:spPr bwMode="auto">
                <a:xfrm>
                  <a:off x="1714" y="2936"/>
                  <a:ext cx="37"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16" name="Group 120"/>
              <p:cNvGrpSpPr>
                <a:grpSpLocks/>
              </p:cNvGrpSpPr>
              <p:nvPr/>
            </p:nvGrpSpPr>
            <p:grpSpPr bwMode="auto">
              <a:xfrm>
                <a:off x="2380" y="2619"/>
                <a:ext cx="67" cy="66"/>
                <a:chOff x="2380" y="2619"/>
                <a:chExt cx="67" cy="66"/>
              </a:xfrm>
            </p:grpSpPr>
            <p:sp>
              <p:nvSpPr>
                <p:cNvPr id="81017" name="Oval 121"/>
                <p:cNvSpPr>
                  <a:spLocks noChangeArrowheads="1"/>
                </p:cNvSpPr>
                <p:nvPr/>
              </p:nvSpPr>
              <p:spPr bwMode="auto">
                <a:xfrm>
                  <a:off x="2380" y="2619"/>
                  <a:ext cx="67" cy="6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18" name="Oval 122"/>
                <p:cNvSpPr>
                  <a:spLocks noChangeArrowheads="1"/>
                </p:cNvSpPr>
                <p:nvPr/>
              </p:nvSpPr>
              <p:spPr bwMode="auto">
                <a:xfrm>
                  <a:off x="2395" y="2633"/>
                  <a:ext cx="38"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19" name="Group 123"/>
              <p:cNvGrpSpPr>
                <a:grpSpLocks/>
              </p:cNvGrpSpPr>
              <p:nvPr/>
            </p:nvGrpSpPr>
            <p:grpSpPr bwMode="auto">
              <a:xfrm>
                <a:off x="3061" y="2458"/>
                <a:ext cx="66" cy="66"/>
                <a:chOff x="3061" y="2458"/>
                <a:chExt cx="66" cy="66"/>
              </a:xfrm>
            </p:grpSpPr>
            <p:sp>
              <p:nvSpPr>
                <p:cNvPr id="81020" name="Oval 124"/>
                <p:cNvSpPr>
                  <a:spLocks noChangeArrowheads="1"/>
                </p:cNvSpPr>
                <p:nvPr/>
              </p:nvSpPr>
              <p:spPr bwMode="auto">
                <a:xfrm>
                  <a:off x="3061" y="2458"/>
                  <a:ext cx="66" cy="6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21" name="Oval 125"/>
                <p:cNvSpPr>
                  <a:spLocks noChangeArrowheads="1"/>
                </p:cNvSpPr>
                <p:nvPr/>
              </p:nvSpPr>
              <p:spPr bwMode="auto">
                <a:xfrm>
                  <a:off x="3076" y="2472"/>
                  <a:ext cx="37"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22" name="Group 126"/>
              <p:cNvGrpSpPr>
                <a:grpSpLocks/>
              </p:cNvGrpSpPr>
              <p:nvPr/>
            </p:nvGrpSpPr>
            <p:grpSpPr bwMode="auto">
              <a:xfrm>
                <a:off x="3401" y="2382"/>
                <a:ext cx="66" cy="66"/>
                <a:chOff x="3401" y="2382"/>
                <a:chExt cx="66" cy="66"/>
              </a:xfrm>
            </p:grpSpPr>
            <p:sp>
              <p:nvSpPr>
                <p:cNvPr id="81023" name="Oval 127"/>
                <p:cNvSpPr>
                  <a:spLocks noChangeArrowheads="1"/>
                </p:cNvSpPr>
                <p:nvPr/>
              </p:nvSpPr>
              <p:spPr bwMode="auto">
                <a:xfrm>
                  <a:off x="3401" y="2382"/>
                  <a:ext cx="66" cy="6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24" name="Oval 128"/>
                <p:cNvSpPr>
                  <a:spLocks noChangeArrowheads="1"/>
                </p:cNvSpPr>
                <p:nvPr/>
              </p:nvSpPr>
              <p:spPr bwMode="auto">
                <a:xfrm>
                  <a:off x="3415" y="2396"/>
                  <a:ext cx="38"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25" name="Group 129"/>
              <p:cNvGrpSpPr>
                <a:grpSpLocks/>
              </p:cNvGrpSpPr>
              <p:nvPr/>
            </p:nvGrpSpPr>
            <p:grpSpPr bwMode="auto">
              <a:xfrm>
                <a:off x="3750" y="2287"/>
                <a:ext cx="66" cy="57"/>
                <a:chOff x="3750" y="2287"/>
                <a:chExt cx="66" cy="57"/>
              </a:xfrm>
            </p:grpSpPr>
            <p:sp>
              <p:nvSpPr>
                <p:cNvPr id="81026" name="Oval 130"/>
                <p:cNvSpPr>
                  <a:spLocks noChangeArrowheads="1"/>
                </p:cNvSpPr>
                <p:nvPr/>
              </p:nvSpPr>
              <p:spPr bwMode="auto">
                <a:xfrm>
                  <a:off x="3750" y="2287"/>
                  <a:ext cx="66" cy="5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27" name="Oval 131"/>
                <p:cNvSpPr>
                  <a:spLocks noChangeArrowheads="1"/>
                </p:cNvSpPr>
                <p:nvPr/>
              </p:nvSpPr>
              <p:spPr bwMode="auto">
                <a:xfrm>
                  <a:off x="3764" y="2297"/>
                  <a:ext cx="38"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28" name="Group 132"/>
              <p:cNvGrpSpPr>
                <a:grpSpLocks/>
              </p:cNvGrpSpPr>
              <p:nvPr/>
            </p:nvGrpSpPr>
            <p:grpSpPr bwMode="auto">
              <a:xfrm>
                <a:off x="4072" y="2097"/>
                <a:ext cx="66" cy="67"/>
                <a:chOff x="4072" y="2097"/>
                <a:chExt cx="66" cy="67"/>
              </a:xfrm>
            </p:grpSpPr>
            <p:sp>
              <p:nvSpPr>
                <p:cNvPr id="81029" name="Oval 133"/>
                <p:cNvSpPr>
                  <a:spLocks noChangeArrowheads="1"/>
                </p:cNvSpPr>
                <p:nvPr/>
              </p:nvSpPr>
              <p:spPr bwMode="auto">
                <a:xfrm>
                  <a:off x="4072" y="2097"/>
                  <a:ext cx="66" cy="6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30" name="Oval 134"/>
                <p:cNvSpPr>
                  <a:spLocks noChangeArrowheads="1"/>
                </p:cNvSpPr>
                <p:nvPr/>
              </p:nvSpPr>
              <p:spPr bwMode="auto">
                <a:xfrm>
                  <a:off x="4086" y="2112"/>
                  <a:ext cx="38"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31" name="Group 135"/>
              <p:cNvGrpSpPr>
                <a:grpSpLocks/>
              </p:cNvGrpSpPr>
              <p:nvPr/>
            </p:nvGrpSpPr>
            <p:grpSpPr bwMode="auto">
              <a:xfrm>
                <a:off x="4761" y="1216"/>
                <a:ext cx="66" cy="56"/>
                <a:chOff x="4761" y="1216"/>
                <a:chExt cx="66" cy="56"/>
              </a:xfrm>
            </p:grpSpPr>
            <p:sp>
              <p:nvSpPr>
                <p:cNvPr id="81032" name="Oval 136"/>
                <p:cNvSpPr>
                  <a:spLocks noChangeArrowheads="1"/>
                </p:cNvSpPr>
                <p:nvPr/>
              </p:nvSpPr>
              <p:spPr bwMode="auto">
                <a:xfrm>
                  <a:off x="4761" y="1216"/>
                  <a:ext cx="66" cy="5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33" name="Oval 137"/>
                <p:cNvSpPr>
                  <a:spLocks noChangeArrowheads="1"/>
                </p:cNvSpPr>
                <p:nvPr/>
              </p:nvSpPr>
              <p:spPr bwMode="auto">
                <a:xfrm>
                  <a:off x="4775" y="1225"/>
                  <a:ext cx="38"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34" name="Group 138"/>
              <p:cNvGrpSpPr>
                <a:grpSpLocks/>
              </p:cNvGrpSpPr>
              <p:nvPr/>
            </p:nvGrpSpPr>
            <p:grpSpPr bwMode="auto">
              <a:xfrm>
                <a:off x="4421" y="1747"/>
                <a:ext cx="66" cy="57"/>
                <a:chOff x="4421" y="1747"/>
                <a:chExt cx="66" cy="57"/>
              </a:xfrm>
            </p:grpSpPr>
            <p:sp>
              <p:nvSpPr>
                <p:cNvPr id="81035" name="Oval 139"/>
                <p:cNvSpPr>
                  <a:spLocks noChangeArrowheads="1"/>
                </p:cNvSpPr>
                <p:nvPr/>
              </p:nvSpPr>
              <p:spPr bwMode="auto">
                <a:xfrm>
                  <a:off x="4421" y="1747"/>
                  <a:ext cx="66" cy="5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36" name="Oval 140"/>
                <p:cNvSpPr>
                  <a:spLocks noChangeArrowheads="1"/>
                </p:cNvSpPr>
                <p:nvPr/>
              </p:nvSpPr>
              <p:spPr bwMode="auto">
                <a:xfrm>
                  <a:off x="4435" y="1756"/>
                  <a:ext cx="38"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37" name="Group 141"/>
              <p:cNvGrpSpPr>
                <a:grpSpLocks/>
              </p:cNvGrpSpPr>
              <p:nvPr/>
            </p:nvGrpSpPr>
            <p:grpSpPr bwMode="auto">
              <a:xfrm>
                <a:off x="2721" y="2534"/>
                <a:ext cx="66" cy="66"/>
                <a:chOff x="2721" y="2534"/>
                <a:chExt cx="66" cy="66"/>
              </a:xfrm>
            </p:grpSpPr>
            <p:sp>
              <p:nvSpPr>
                <p:cNvPr id="81038" name="Oval 142"/>
                <p:cNvSpPr>
                  <a:spLocks noChangeArrowheads="1"/>
                </p:cNvSpPr>
                <p:nvPr/>
              </p:nvSpPr>
              <p:spPr bwMode="auto">
                <a:xfrm>
                  <a:off x="2721" y="2534"/>
                  <a:ext cx="66" cy="6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39" name="Oval 143"/>
                <p:cNvSpPr>
                  <a:spLocks noChangeArrowheads="1"/>
                </p:cNvSpPr>
                <p:nvPr/>
              </p:nvSpPr>
              <p:spPr bwMode="auto">
                <a:xfrm>
                  <a:off x="2735" y="2548"/>
                  <a:ext cx="38" cy="38"/>
                </a:xfrm>
                <a:prstGeom prst="ellipse">
                  <a:avLst/>
                </a:prstGeom>
                <a:solidFill>
                  <a:srgbClr val="3A52A3"/>
                </a:solidFill>
                <a:ln w="0">
                  <a:solidFill>
                    <a:srgbClr val="3A52A3"/>
                  </a:solidFill>
                  <a:round/>
                  <a:headEnd/>
                  <a:tailEnd/>
                </a:ln>
              </p:spPr>
              <p:txBody>
                <a:bodyPr/>
                <a:lstStyle/>
                <a:p>
                  <a:endParaRPr lang="en-US"/>
                </a:p>
              </p:txBody>
            </p:sp>
          </p:grpSp>
        </p:grpSp>
      </p:grpSp>
      <p:grpSp>
        <p:nvGrpSpPr>
          <p:cNvPr id="81040" name="Group 144"/>
          <p:cNvGrpSpPr>
            <a:grpSpLocks/>
          </p:cNvGrpSpPr>
          <p:nvPr/>
        </p:nvGrpSpPr>
        <p:grpSpPr bwMode="auto">
          <a:xfrm>
            <a:off x="3778250" y="3059113"/>
            <a:ext cx="3870325" cy="1008062"/>
            <a:chOff x="2380" y="1927"/>
            <a:chExt cx="2438" cy="635"/>
          </a:xfrm>
        </p:grpSpPr>
        <p:grpSp>
          <p:nvGrpSpPr>
            <p:cNvPr id="81041" name="Group 145"/>
            <p:cNvGrpSpPr>
              <a:grpSpLocks/>
            </p:cNvGrpSpPr>
            <p:nvPr/>
          </p:nvGrpSpPr>
          <p:grpSpPr bwMode="auto">
            <a:xfrm>
              <a:off x="3061" y="2126"/>
              <a:ext cx="66" cy="66"/>
              <a:chOff x="3061" y="2126"/>
              <a:chExt cx="66" cy="66"/>
            </a:xfrm>
          </p:grpSpPr>
          <p:sp>
            <p:nvSpPr>
              <p:cNvPr id="81042" name="Oval 146"/>
              <p:cNvSpPr>
                <a:spLocks noChangeArrowheads="1"/>
              </p:cNvSpPr>
              <p:nvPr/>
            </p:nvSpPr>
            <p:spPr bwMode="auto">
              <a:xfrm>
                <a:off x="3061" y="2126"/>
                <a:ext cx="66" cy="6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43" name="Oval 147"/>
              <p:cNvSpPr>
                <a:spLocks noChangeArrowheads="1"/>
              </p:cNvSpPr>
              <p:nvPr/>
            </p:nvSpPr>
            <p:spPr bwMode="auto">
              <a:xfrm>
                <a:off x="3076" y="2140"/>
                <a:ext cx="37"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44" name="Group 148"/>
            <p:cNvGrpSpPr>
              <a:grpSpLocks/>
            </p:cNvGrpSpPr>
            <p:nvPr/>
          </p:nvGrpSpPr>
          <p:grpSpPr bwMode="auto">
            <a:xfrm>
              <a:off x="3401" y="2012"/>
              <a:ext cx="66" cy="67"/>
              <a:chOff x="3401" y="2012"/>
              <a:chExt cx="66" cy="67"/>
            </a:xfrm>
          </p:grpSpPr>
          <p:sp>
            <p:nvSpPr>
              <p:cNvPr id="81045" name="Oval 149"/>
              <p:cNvSpPr>
                <a:spLocks noChangeArrowheads="1"/>
              </p:cNvSpPr>
              <p:nvPr/>
            </p:nvSpPr>
            <p:spPr bwMode="auto">
              <a:xfrm>
                <a:off x="3401" y="2012"/>
                <a:ext cx="66" cy="6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46" name="Oval 150"/>
              <p:cNvSpPr>
                <a:spLocks noChangeArrowheads="1"/>
              </p:cNvSpPr>
              <p:nvPr/>
            </p:nvSpPr>
            <p:spPr bwMode="auto">
              <a:xfrm>
                <a:off x="3415" y="2026"/>
                <a:ext cx="38"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47" name="Group 151"/>
            <p:cNvGrpSpPr>
              <a:grpSpLocks/>
            </p:cNvGrpSpPr>
            <p:nvPr/>
          </p:nvGrpSpPr>
          <p:grpSpPr bwMode="auto">
            <a:xfrm>
              <a:off x="3741" y="1946"/>
              <a:ext cx="66" cy="66"/>
              <a:chOff x="3741" y="1946"/>
              <a:chExt cx="66" cy="66"/>
            </a:xfrm>
          </p:grpSpPr>
          <p:sp>
            <p:nvSpPr>
              <p:cNvPr id="81048" name="Oval 152"/>
              <p:cNvSpPr>
                <a:spLocks noChangeArrowheads="1"/>
              </p:cNvSpPr>
              <p:nvPr/>
            </p:nvSpPr>
            <p:spPr bwMode="auto">
              <a:xfrm>
                <a:off x="3741" y="1946"/>
                <a:ext cx="66" cy="6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49" name="Oval 153"/>
              <p:cNvSpPr>
                <a:spLocks noChangeArrowheads="1"/>
              </p:cNvSpPr>
              <p:nvPr/>
            </p:nvSpPr>
            <p:spPr bwMode="auto">
              <a:xfrm>
                <a:off x="3755" y="1960"/>
                <a:ext cx="38"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50" name="Group 154"/>
            <p:cNvGrpSpPr>
              <a:grpSpLocks/>
            </p:cNvGrpSpPr>
            <p:nvPr/>
          </p:nvGrpSpPr>
          <p:grpSpPr bwMode="auto">
            <a:xfrm>
              <a:off x="4072" y="1927"/>
              <a:ext cx="66" cy="66"/>
              <a:chOff x="4072" y="1927"/>
              <a:chExt cx="66" cy="66"/>
            </a:xfrm>
          </p:grpSpPr>
          <p:sp>
            <p:nvSpPr>
              <p:cNvPr id="81051" name="Oval 155"/>
              <p:cNvSpPr>
                <a:spLocks noChangeArrowheads="1"/>
              </p:cNvSpPr>
              <p:nvPr/>
            </p:nvSpPr>
            <p:spPr bwMode="auto">
              <a:xfrm>
                <a:off x="4072" y="1927"/>
                <a:ext cx="66" cy="6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52" name="Oval 156"/>
              <p:cNvSpPr>
                <a:spLocks noChangeArrowheads="1"/>
              </p:cNvSpPr>
              <p:nvPr/>
            </p:nvSpPr>
            <p:spPr bwMode="auto">
              <a:xfrm>
                <a:off x="4086" y="1941"/>
                <a:ext cx="38"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53" name="Group 157"/>
            <p:cNvGrpSpPr>
              <a:grpSpLocks/>
            </p:cNvGrpSpPr>
            <p:nvPr/>
          </p:nvGrpSpPr>
          <p:grpSpPr bwMode="auto">
            <a:xfrm>
              <a:off x="4421" y="1946"/>
              <a:ext cx="66" cy="57"/>
              <a:chOff x="4421" y="1946"/>
              <a:chExt cx="66" cy="57"/>
            </a:xfrm>
          </p:grpSpPr>
          <p:sp>
            <p:nvSpPr>
              <p:cNvPr id="81054" name="Oval 158"/>
              <p:cNvSpPr>
                <a:spLocks noChangeArrowheads="1"/>
              </p:cNvSpPr>
              <p:nvPr/>
            </p:nvSpPr>
            <p:spPr bwMode="auto">
              <a:xfrm>
                <a:off x="4421" y="1946"/>
                <a:ext cx="66" cy="5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55" name="Oval 159"/>
              <p:cNvSpPr>
                <a:spLocks noChangeArrowheads="1"/>
              </p:cNvSpPr>
              <p:nvPr/>
            </p:nvSpPr>
            <p:spPr bwMode="auto">
              <a:xfrm>
                <a:off x="4435" y="1955"/>
                <a:ext cx="37"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56" name="Group 160"/>
            <p:cNvGrpSpPr>
              <a:grpSpLocks/>
            </p:cNvGrpSpPr>
            <p:nvPr/>
          </p:nvGrpSpPr>
          <p:grpSpPr bwMode="auto">
            <a:xfrm>
              <a:off x="4752" y="2012"/>
              <a:ext cx="66" cy="67"/>
              <a:chOff x="4752" y="2012"/>
              <a:chExt cx="66" cy="67"/>
            </a:xfrm>
          </p:grpSpPr>
          <p:sp>
            <p:nvSpPr>
              <p:cNvPr id="81057" name="Oval 161"/>
              <p:cNvSpPr>
                <a:spLocks noChangeArrowheads="1"/>
              </p:cNvSpPr>
              <p:nvPr/>
            </p:nvSpPr>
            <p:spPr bwMode="auto">
              <a:xfrm>
                <a:off x="4752" y="2012"/>
                <a:ext cx="66" cy="6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58" name="Oval 162"/>
              <p:cNvSpPr>
                <a:spLocks noChangeArrowheads="1"/>
              </p:cNvSpPr>
              <p:nvPr/>
            </p:nvSpPr>
            <p:spPr bwMode="auto">
              <a:xfrm>
                <a:off x="4766" y="2026"/>
                <a:ext cx="38"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1059" name="Group 163"/>
            <p:cNvGrpSpPr>
              <a:grpSpLocks/>
            </p:cNvGrpSpPr>
            <p:nvPr/>
          </p:nvGrpSpPr>
          <p:grpSpPr bwMode="auto">
            <a:xfrm>
              <a:off x="2721" y="2297"/>
              <a:ext cx="66" cy="57"/>
              <a:chOff x="2721" y="2297"/>
              <a:chExt cx="66" cy="57"/>
            </a:xfrm>
          </p:grpSpPr>
          <p:sp>
            <p:nvSpPr>
              <p:cNvPr id="81060" name="Oval 164"/>
              <p:cNvSpPr>
                <a:spLocks noChangeArrowheads="1"/>
              </p:cNvSpPr>
              <p:nvPr/>
            </p:nvSpPr>
            <p:spPr bwMode="auto">
              <a:xfrm>
                <a:off x="2721" y="2297"/>
                <a:ext cx="66" cy="5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61" name="Oval 165"/>
              <p:cNvSpPr>
                <a:spLocks noChangeArrowheads="1"/>
              </p:cNvSpPr>
              <p:nvPr/>
            </p:nvSpPr>
            <p:spPr bwMode="auto">
              <a:xfrm>
                <a:off x="2735" y="2306"/>
                <a:ext cx="38" cy="38"/>
              </a:xfrm>
              <a:prstGeom prst="ellipse">
                <a:avLst/>
              </a:prstGeom>
              <a:solidFill>
                <a:srgbClr val="FE1B0E"/>
              </a:solidFill>
              <a:ln w="0">
                <a:solidFill>
                  <a:srgbClr val="FE1B0E"/>
                </a:solidFill>
                <a:round/>
                <a:headEnd/>
                <a:tailEnd/>
              </a:ln>
            </p:spPr>
            <p:txBody>
              <a:bodyPr/>
              <a:lstStyle/>
              <a:p>
                <a:endParaRPr lang="en-US"/>
              </a:p>
            </p:txBody>
          </p:sp>
        </p:grpSp>
        <p:grpSp>
          <p:nvGrpSpPr>
            <p:cNvPr id="81062" name="Group 166"/>
            <p:cNvGrpSpPr>
              <a:grpSpLocks/>
            </p:cNvGrpSpPr>
            <p:nvPr/>
          </p:nvGrpSpPr>
          <p:grpSpPr bwMode="auto">
            <a:xfrm>
              <a:off x="2380" y="2496"/>
              <a:ext cx="67" cy="66"/>
              <a:chOff x="2380" y="2496"/>
              <a:chExt cx="67" cy="66"/>
            </a:xfrm>
          </p:grpSpPr>
          <p:sp>
            <p:nvSpPr>
              <p:cNvPr id="81063" name="Oval 167"/>
              <p:cNvSpPr>
                <a:spLocks noChangeArrowheads="1"/>
              </p:cNvSpPr>
              <p:nvPr/>
            </p:nvSpPr>
            <p:spPr bwMode="auto">
              <a:xfrm>
                <a:off x="2380" y="2496"/>
                <a:ext cx="67" cy="6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64" name="Oval 168"/>
              <p:cNvSpPr>
                <a:spLocks noChangeArrowheads="1"/>
              </p:cNvSpPr>
              <p:nvPr/>
            </p:nvSpPr>
            <p:spPr bwMode="auto">
              <a:xfrm>
                <a:off x="2395" y="2510"/>
                <a:ext cx="38" cy="3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81065" name="Group 169"/>
          <p:cNvGrpSpPr>
            <a:grpSpLocks/>
          </p:cNvGrpSpPr>
          <p:nvPr/>
        </p:nvGrpSpPr>
        <p:grpSpPr bwMode="auto">
          <a:xfrm>
            <a:off x="4378325" y="3811588"/>
            <a:ext cx="922338" cy="503237"/>
            <a:chOff x="2758" y="2401"/>
            <a:chExt cx="581" cy="317"/>
          </a:xfrm>
        </p:grpSpPr>
        <p:sp>
          <p:nvSpPr>
            <p:cNvPr id="81066" name="Freeform 170"/>
            <p:cNvSpPr>
              <a:spLocks/>
            </p:cNvSpPr>
            <p:nvPr/>
          </p:nvSpPr>
          <p:spPr bwMode="auto">
            <a:xfrm>
              <a:off x="2758" y="2401"/>
              <a:ext cx="123" cy="104"/>
            </a:xfrm>
            <a:custGeom>
              <a:avLst/>
              <a:gdLst>
                <a:gd name="T0" fmla="*/ 10 w 13"/>
                <a:gd name="T1" fmla="*/ 11 h 11"/>
                <a:gd name="T2" fmla="*/ 0 w 13"/>
                <a:gd name="T3" fmla="*/ 0 h 11"/>
                <a:gd name="T4" fmla="*/ 13 w 13"/>
                <a:gd name="T5" fmla="*/ 8 h 11"/>
                <a:gd name="T6" fmla="*/ 10 w 13"/>
                <a:gd name="T7" fmla="*/ 11 h 11"/>
              </a:gdLst>
              <a:ahLst/>
              <a:cxnLst>
                <a:cxn ang="0">
                  <a:pos x="T0" y="T1"/>
                </a:cxn>
                <a:cxn ang="0">
                  <a:pos x="T2" y="T3"/>
                </a:cxn>
                <a:cxn ang="0">
                  <a:pos x="T4" y="T5"/>
                </a:cxn>
                <a:cxn ang="0">
                  <a:pos x="T6" y="T7"/>
                </a:cxn>
              </a:cxnLst>
              <a:rect l="0" t="0" r="r" b="b"/>
              <a:pathLst>
                <a:path w="13" h="11">
                  <a:moveTo>
                    <a:pt x="10" y="11"/>
                  </a:moveTo>
                  <a:cubicBezTo>
                    <a:pt x="0" y="0"/>
                    <a:pt x="0" y="0"/>
                    <a:pt x="0" y="0"/>
                  </a:cubicBezTo>
                  <a:cubicBezTo>
                    <a:pt x="13" y="8"/>
                    <a:pt x="13" y="8"/>
                    <a:pt x="13" y="8"/>
                  </a:cubicBezTo>
                  <a:cubicBezTo>
                    <a:pt x="13" y="8"/>
                    <a:pt x="8" y="7"/>
                    <a:pt x="10" y="1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67" name="Line 171"/>
            <p:cNvSpPr>
              <a:spLocks noChangeShapeType="1"/>
            </p:cNvSpPr>
            <p:nvPr/>
          </p:nvSpPr>
          <p:spPr bwMode="auto">
            <a:xfrm>
              <a:off x="2824" y="2458"/>
              <a:ext cx="152" cy="133"/>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068" name="Rectangle 172"/>
            <p:cNvSpPr>
              <a:spLocks noChangeArrowheads="1"/>
            </p:cNvSpPr>
            <p:nvPr/>
          </p:nvSpPr>
          <p:spPr bwMode="auto">
            <a:xfrm>
              <a:off x="2984" y="2566"/>
              <a:ext cx="355"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22,000 </a:t>
              </a:r>
              <a:endParaRPr lang="en-US" altLang="en-US" sz="2400">
                <a:latin typeface="Times New Roman" panose="02020603050405020304" pitchFamily="18" charset="0"/>
              </a:endParaRPr>
            </a:p>
          </p:txBody>
        </p:sp>
      </p:grpSp>
      <p:grpSp>
        <p:nvGrpSpPr>
          <p:cNvPr id="81069" name="Group 173"/>
          <p:cNvGrpSpPr>
            <a:grpSpLocks/>
          </p:cNvGrpSpPr>
          <p:nvPr/>
        </p:nvGrpSpPr>
        <p:grpSpPr bwMode="auto">
          <a:xfrm>
            <a:off x="6029325" y="3359150"/>
            <a:ext cx="884238" cy="511175"/>
            <a:chOff x="3798" y="2116"/>
            <a:chExt cx="557" cy="322"/>
          </a:xfrm>
        </p:grpSpPr>
        <p:sp>
          <p:nvSpPr>
            <p:cNvPr id="81070" name="Freeform 174"/>
            <p:cNvSpPr>
              <a:spLocks/>
            </p:cNvSpPr>
            <p:nvPr/>
          </p:nvSpPr>
          <p:spPr bwMode="auto">
            <a:xfrm>
              <a:off x="3798" y="2116"/>
              <a:ext cx="104" cy="114"/>
            </a:xfrm>
            <a:custGeom>
              <a:avLst/>
              <a:gdLst>
                <a:gd name="T0" fmla="*/ 8 w 11"/>
                <a:gd name="T1" fmla="*/ 12 h 12"/>
                <a:gd name="T2" fmla="*/ 0 w 11"/>
                <a:gd name="T3" fmla="*/ 0 h 12"/>
                <a:gd name="T4" fmla="*/ 11 w 11"/>
                <a:gd name="T5" fmla="*/ 10 h 12"/>
                <a:gd name="T6" fmla="*/ 8 w 11"/>
                <a:gd name="T7" fmla="*/ 12 h 12"/>
              </a:gdLst>
              <a:ahLst/>
              <a:cxnLst>
                <a:cxn ang="0">
                  <a:pos x="T0" y="T1"/>
                </a:cxn>
                <a:cxn ang="0">
                  <a:pos x="T2" y="T3"/>
                </a:cxn>
                <a:cxn ang="0">
                  <a:pos x="T4" y="T5"/>
                </a:cxn>
                <a:cxn ang="0">
                  <a:pos x="T6" y="T7"/>
                </a:cxn>
              </a:cxnLst>
              <a:rect l="0" t="0" r="r" b="b"/>
              <a:pathLst>
                <a:path w="11" h="12">
                  <a:moveTo>
                    <a:pt x="8" y="12"/>
                  </a:moveTo>
                  <a:cubicBezTo>
                    <a:pt x="0" y="0"/>
                    <a:pt x="0" y="0"/>
                    <a:pt x="0" y="0"/>
                  </a:cubicBezTo>
                  <a:cubicBezTo>
                    <a:pt x="11" y="10"/>
                    <a:pt x="11" y="10"/>
                    <a:pt x="11" y="10"/>
                  </a:cubicBezTo>
                  <a:cubicBezTo>
                    <a:pt x="11" y="10"/>
                    <a:pt x="7" y="8"/>
                    <a:pt x="8" y="1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071" name="Line 175"/>
            <p:cNvSpPr>
              <a:spLocks noChangeShapeType="1"/>
            </p:cNvSpPr>
            <p:nvPr/>
          </p:nvSpPr>
          <p:spPr bwMode="auto">
            <a:xfrm>
              <a:off x="3854" y="2183"/>
              <a:ext cx="133" cy="152"/>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072" name="Rectangle 176"/>
            <p:cNvSpPr>
              <a:spLocks noChangeArrowheads="1"/>
            </p:cNvSpPr>
            <p:nvPr/>
          </p:nvSpPr>
          <p:spPr bwMode="auto">
            <a:xfrm>
              <a:off x="4012" y="2286"/>
              <a:ext cx="343"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Profit </a:t>
              </a:r>
              <a:endParaRPr lang="en-US" altLang="en-US" sz="2400">
                <a:latin typeface="Times New Roman" panose="02020603050405020304" pitchFamily="18" charset="0"/>
              </a:endParaRPr>
            </a:p>
          </p:txBody>
        </p:sp>
      </p:grpSp>
      <p:sp>
        <p:nvSpPr>
          <p:cNvPr id="81073" name="Rectangle 177"/>
          <p:cNvSpPr>
            <a:spLocks noChangeArrowheads="1"/>
          </p:cNvSpPr>
          <p:nvPr/>
        </p:nvSpPr>
        <p:spPr bwMode="auto">
          <a:xfrm>
            <a:off x="3811588" y="6005513"/>
            <a:ext cx="22955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(a) Total Revenue. Total Cost </a:t>
            </a:r>
            <a:endParaRPr lang="en-US" altLang="en-US" sz="2400">
              <a:latin typeface="Times New Roman" panose="02020603050405020304" pitchFamily="18" charset="0"/>
            </a:endParaRPr>
          </a:p>
        </p:txBody>
      </p:sp>
      <p:sp>
        <p:nvSpPr>
          <p:cNvPr id="81074" name="Rectangle 178"/>
          <p:cNvSpPr>
            <a:spLocks noChangeArrowheads="1"/>
          </p:cNvSpPr>
          <p:nvPr/>
        </p:nvSpPr>
        <p:spPr bwMode="auto">
          <a:xfrm>
            <a:off x="3932238" y="5784850"/>
            <a:ext cx="19939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Output, Garages per Year </a:t>
            </a:r>
            <a:endParaRPr lang="en-US" altLang="en-US" sz="2400">
              <a:latin typeface="Times New Roman" panose="02020603050405020304" pitchFamily="18" charset="0"/>
            </a:endParaRPr>
          </a:p>
        </p:txBody>
      </p:sp>
      <p:sp>
        <p:nvSpPr>
          <p:cNvPr id="81075" name="Rectangle 179"/>
          <p:cNvSpPr>
            <a:spLocks noChangeArrowheads="1"/>
          </p:cNvSpPr>
          <p:nvPr/>
        </p:nvSpPr>
        <p:spPr bwMode="auto">
          <a:xfrm>
            <a:off x="4857750" y="5462588"/>
            <a:ext cx="201613"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5 </a:t>
            </a:r>
            <a:endParaRPr lang="en-US" altLang="en-US" sz="2400">
              <a:latin typeface="Times New Roman" panose="02020603050405020304" pitchFamily="18" charset="0"/>
            </a:endParaRPr>
          </a:p>
        </p:txBody>
      </p:sp>
      <p:sp>
        <p:nvSpPr>
          <p:cNvPr id="81076" name="Rectangle 180"/>
          <p:cNvSpPr>
            <a:spLocks noChangeArrowheads="1"/>
          </p:cNvSpPr>
          <p:nvPr/>
        </p:nvSpPr>
        <p:spPr bwMode="auto">
          <a:xfrm rot="16200000">
            <a:off x="-500856" y="3485357"/>
            <a:ext cx="3786187"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Total Revenue, Total Cost per Year (thousands $) </a:t>
            </a:r>
            <a:endParaRPr lang="en-US" altLang="en-US" sz="2400">
              <a:latin typeface="Times New Roman" panose="02020603050405020304" pitchFamily="18" charset="0"/>
            </a:endParaRPr>
          </a:p>
        </p:txBody>
      </p:sp>
      <p:sp>
        <p:nvSpPr>
          <p:cNvPr id="81077" name="Rectangle 181"/>
          <p:cNvSpPr>
            <a:spLocks noChangeArrowheads="1"/>
          </p:cNvSpPr>
          <p:nvPr/>
        </p:nvSpPr>
        <p:spPr bwMode="auto">
          <a:xfrm>
            <a:off x="7516813" y="5462588"/>
            <a:ext cx="2825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10 </a:t>
            </a:r>
            <a:endParaRPr lang="en-US" altLang="en-US" sz="2400">
              <a:latin typeface="Times New Roman" panose="02020603050405020304" pitchFamily="18" charset="0"/>
            </a:endParaRPr>
          </a:p>
        </p:txBody>
      </p:sp>
      <p:sp>
        <p:nvSpPr>
          <p:cNvPr id="81078" name="Rectangle 182"/>
          <p:cNvSpPr>
            <a:spLocks noChangeArrowheads="1"/>
          </p:cNvSpPr>
          <p:nvPr/>
        </p:nvSpPr>
        <p:spPr bwMode="auto">
          <a:xfrm>
            <a:off x="7013575" y="5462588"/>
            <a:ext cx="201613"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9 </a:t>
            </a:r>
            <a:endParaRPr lang="en-US" altLang="en-US" sz="2400">
              <a:latin typeface="Times New Roman" panose="02020603050405020304" pitchFamily="18" charset="0"/>
            </a:endParaRPr>
          </a:p>
        </p:txBody>
      </p:sp>
      <p:sp>
        <p:nvSpPr>
          <p:cNvPr id="81079" name="Rectangle 183"/>
          <p:cNvSpPr>
            <a:spLocks noChangeArrowheads="1"/>
          </p:cNvSpPr>
          <p:nvPr/>
        </p:nvSpPr>
        <p:spPr bwMode="auto">
          <a:xfrm>
            <a:off x="6469063" y="5462588"/>
            <a:ext cx="201612"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8 </a:t>
            </a:r>
            <a:endParaRPr lang="en-US" altLang="en-US" sz="2400">
              <a:latin typeface="Times New Roman" panose="02020603050405020304" pitchFamily="18" charset="0"/>
            </a:endParaRPr>
          </a:p>
        </p:txBody>
      </p:sp>
      <p:sp>
        <p:nvSpPr>
          <p:cNvPr id="81080" name="Rectangle 184"/>
          <p:cNvSpPr>
            <a:spLocks noChangeArrowheads="1"/>
          </p:cNvSpPr>
          <p:nvPr/>
        </p:nvSpPr>
        <p:spPr bwMode="auto">
          <a:xfrm>
            <a:off x="5945188" y="5462588"/>
            <a:ext cx="201612"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7 </a:t>
            </a:r>
            <a:endParaRPr lang="en-US" altLang="en-US" sz="2400">
              <a:latin typeface="Times New Roman" panose="02020603050405020304" pitchFamily="18" charset="0"/>
            </a:endParaRPr>
          </a:p>
        </p:txBody>
      </p:sp>
      <p:sp>
        <p:nvSpPr>
          <p:cNvPr id="81081" name="Rectangle 185"/>
          <p:cNvSpPr>
            <a:spLocks noChangeArrowheads="1"/>
          </p:cNvSpPr>
          <p:nvPr/>
        </p:nvSpPr>
        <p:spPr bwMode="auto">
          <a:xfrm>
            <a:off x="5402263" y="5462588"/>
            <a:ext cx="201612"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6 </a:t>
            </a:r>
            <a:endParaRPr lang="en-US" altLang="en-US" sz="2400">
              <a:latin typeface="Times New Roman" panose="02020603050405020304" pitchFamily="18" charset="0"/>
            </a:endParaRPr>
          </a:p>
        </p:txBody>
      </p:sp>
      <p:sp>
        <p:nvSpPr>
          <p:cNvPr id="81082" name="Rectangle 186"/>
          <p:cNvSpPr>
            <a:spLocks noChangeArrowheads="1"/>
          </p:cNvSpPr>
          <p:nvPr/>
        </p:nvSpPr>
        <p:spPr bwMode="auto">
          <a:xfrm>
            <a:off x="4294188" y="5462588"/>
            <a:ext cx="201612"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4 </a:t>
            </a:r>
            <a:endParaRPr lang="en-US" altLang="en-US" sz="2400">
              <a:latin typeface="Times New Roman" panose="02020603050405020304" pitchFamily="18" charset="0"/>
            </a:endParaRPr>
          </a:p>
        </p:txBody>
      </p:sp>
      <p:sp>
        <p:nvSpPr>
          <p:cNvPr id="81083" name="Rectangle 187"/>
          <p:cNvSpPr>
            <a:spLocks noChangeArrowheads="1"/>
          </p:cNvSpPr>
          <p:nvPr/>
        </p:nvSpPr>
        <p:spPr bwMode="auto">
          <a:xfrm>
            <a:off x="3770313" y="5462588"/>
            <a:ext cx="201612"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3 </a:t>
            </a:r>
            <a:endParaRPr lang="en-US" altLang="en-US" sz="2400">
              <a:latin typeface="Times New Roman" panose="02020603050405020304" pitchFamily="18" charset="0"/>
            </a:endParaRPr>
          </a:p>
        </p:txBody>
      </p:sp>
      <p:sp>
        <p:nvSpPr>
          <p:cNvPr id="81084" name="Rectangle 188"/>
          <p:cNvSpPr>
            <a:spLocks noChangeArrowheads="1"/>
          </p:cNvSpPr>
          <p:nvPr/>
        </p:nvSpPr>
        <p:spPr bwMode="auto">
          <a:xfrm>
            <a:off x="3227388" y="5462588"/>
            <a:ext cx="201612"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2 </a:t>
            </a:r>
            <a:endParaRPr lang="en-US" altLang="en-US" sz="2400">
              <a:latin typeface="Times New Roman" panose="02020603050405020304" pitchFamily="18" charset="0"/>
            </a:endParaRPr>
          </a:p>
        </p:txBody>
      </p:sp>
      <p:sp>
        <p:nvSpPr>
          <p:cNvPr id="81085" name="Rectangle 189"/>
          <p:cNvSpPr>
            <a:spLocks noChangeArrowheads="1"/>
          </p:cNvSpPr>
          <p:nvPr/>
        </p:nvSpPr>
        <p:spPr bwMode="auto">
          <a:xfrm>
            <a:off x="2682875" y="5462588"/>
            <a:ext cx="201613"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1 </a:t>
            </a:r>
            <a:endParaRPr lang="en-US" altLang="en-US" sz="2400">
              <a:latin typeface="Times New Roman" panose="02020603050405020304" pitchFamily="18" charset="0"/>
            </a:endParaRPr>
          </a:p>
        </p:txBody>
      </p:sp>
      <p:sp>
        <p:nvSpPr>
          <p:cNvPr id="81086" name="Rectangle 190"/>
          <p:cNvSpPr>
            <a:spLocks noChangeArrowheads="1"/>
          </p:cNvSpPr>
          <p:nvPr/>
        </p:nvSpPr>
        <p:spPr bwMode="auto">
          <a:xfrm>
            <a:off x="1978025" y="5462588"/>
            <a:ext cx="201613"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0 </a:t>
            </a:r>
            <a:endParaRPr lang="en-US" altLang="en-US" sz="2400">
              <a:latin typeface="Times New Roman" panose="02020603050405020304" pitchFamily="18" charset="0"/>
            </a:endParaRPr>
          </a:p>
        </p:txBody>
      </p:sp>
      <p:sp>
        <p:nvSpPr>
          <p:cNvPr id="81087" name="Rectangle 191"/>
          <p:cNvSpPr>
            <a:spLocks noChangeArrowheads="1"/>
          </p:cNvSpPr>
          <p:nvPr/>
        </p:nvSpPr>
        <p:spPr bwMode="auto">
          <a:xfrm>
            <a:off x="1857375" y="1716088"/>
            <a:ext cx="3619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200 </a:t>
            </a:r>
            <a:endParaRPr lang="en-US" altLang="en-US" sz="2400">
              <a:latin typeface="Times New Roman" panose="02020603050405020304" pitchFamily="18" charset="0"/>
            </a:endParaRPr>
          </a:p>
        </p:txBody>
      </p:sp>
      <p:sp>
        <p:nvSpPr>
          <p:cNvPr id="81088" name="Rectangle 192"/>
          <p:cNvSpPr>
            <a:spLocks noChangeArrowheads="1"/>
          </p:cNvSpPr>
          <p:nvPr/>
        </p:nvSpPr>
        <p:spPr bwMode="auto">
          <a:xfrm>
            <a:off x="1857375" y="2079625"/>
            <a:ext cx="3619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180 </a:t>
            </a:r>
            <a:endParaRPr lang="en-US" altLang="en-US" sz="2400">
              <a:latin typeface="Times New Roman" panose="02020603050405020304" pitchFamily="18" charset="0"/>
            </a:endParaRPr>
          </a:p>
        </p:txBody>
      </p:sp>
      <p:sp>
        <p:nvSpPr>
          <p:cNvPr id="81089" name="Rectangle 193"/>
          <p:cNvSpPr>
            <a:spLocks noChangeArrowheads="1"/>
          </p:cNvSpPr>
          <p:nvPr/>
        </p:nvSpPr>
        <p:spPr bwMode="auto">
          <a:xfrm>
            <a:off x="1857375" y="2441575"/>
            <a:ext cx="3619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160 </a:t>
            </a:r>
            <a:endParaRPr lang="en-US" altLang="en-US" sz="2400">
              <a:latin typeface="Times New Roman" panose="02020603050405020304" pitchFamily="18" charset="0"/>
            </a:endParaRPr>
          </a:p>
        </p:txBody>
      </p:sp>
      <p:sp>
        <p:nvSpPr>
          <p:cNvPr id="81090" name="Rectangle 194"/>
          <p:cNvSpPr>
            <a:spLocks noChangeArrowheads="1"/>
          </p:cNvSpPr>
          <p:nvPr/>
        </p:nvSpPr>
        <p:spPr bwMode="auto">
          <a:xfrm>
            <a:off x="1857375" y="2784475"/>
            <a:ext cx="3619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140 </a:t>
            </a:r>
            <a:endParaRPr lang="en-US" altLang="en-US" sz="2400">
              <a:latin typeface="Times New Roman" panose="02020603050405020304" pitchFamily="18" charset="0"/>
            </a:endParaRPr>
          </a:p>
        </p:txBody>
      </p:sp>
      <p:sp>
        <p:nvSpPr>
          <p:cNvPr id="81091" name="Rectangle 195"/>
          <p:cNvSpPr>
            <a:spLocks noChangeArrowheads="1"/>
          </p:cNvSpPr>
          <p:nvPr/>
        </p:nvSpPr>
        <p:spPr bwMode="auto">
          <a:xfrm>
            <a:off x="1857375" y="3167063"/>
            <a:ext cx="3619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120 </a:t>
            </a:r>
            <a:endParaRPr lang="en-US" altLang="en-US" sz="2400">
              <a:latin typeface="Times New Roman" panose="02020603050405020304" pitchFamily="18" charset="0"/>
            </a:endParaRPr>
          </a:p>
        </p:txBody>
      </p:sp>
      <p:sp>
        <p:nvSpPr>
          <p:cNvPr id="81092" name="Rectangle 196"/>
          <p:cNvSpPr>
            <a:spLocks noChangeArrowheads="1"/>
          </p:cNvSpPr>
          <p:nvPr/>
        </p:nvSpPr>
        <p:spPr bwMode="auto">
          <a:xfrm>
            <a:off x="1857375" y="3529013"/>
            <a:ext cx="3619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100 </a:t>
            </a:r>
            <a:endParaRPr lang="en-US" altLang="en-US" sz="2400">
              <a:latin typeface="Times New Roman" panose="02020603050405020304" pitchFamily="18" charset="0"/>
            </a:endParaRPr>
          </a:p>
        </p:txBody>
      </p:sp>
      <p:sp>
        <p:nvSpPr>
          <p:cNvPr id="81093" name="Rectangle 197"/>
          <p:cNvSpPr>
            <a:spLocks noChangeArrowheads="1"/>
          </p:cNvSpPr>
          <p:nvPr/>
        </p:nvSpPr>
        <p:spPr bwMode="auto">
          <a:xfrm>
            <a:off x="1938338" y="3890963"/>
            <a:ext cx="2825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80 </a:t>
            </a:r>
            <a:endParaRPr lang="en-US" altLang="en-US" sz="2400">
              <a:latin typeface="Times New Roman" panose="02020603050405020304" pitchFamily="18" charset="0"/>
            </a:endParaRPr>
          </a:p>
        </p:txBody>
      </p:sp>
      <p:sp>
        <p:nvSpPr>
          <p:cNvPr id="81094" name="Rectangle 198"/>
          <p:cNvSpPr>
            <a:spLocks noChangeArrowheads="1"/>
          </p:cNvSpPr>
          <p:nvPr/>
        </p:nvSpPr>
        <p:spPr bwMode="auto">
          <a:xfrm>
            <a:off x="1938338" y="4254500"/>
            <a:ext cx="2825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60 </a:t>
            </a:r>
            <a:endParaRPr lang="en-US" altLang="en-US" sz="2400">
              <a:latin typeface="Times New Roman" panose="02020603050405020304" pitchFamily="18" charset="0"/>
            </a:endParaRPr>
          </a:p>
        </p:txBody>
      </p:sp>
      <p:sp>
        <p:nvSpPr>
          <p:cNvPr id="81095" name="Rectangle 199"/>
          <p:cNvSpPr>
            <a:spLocks noChangeArrowheads="1"/>
          </p:cNvSpPr>
          <p:nvPr/>
        </p:nvSpPr>
        <p:spPr bwMode="auto">
          <a:xfrm>
            <a:off x="1938338" y="4616450"/>
            <a:ext cx="2825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40 </a:t>
            </a:r>
            <a:endParaRPr lang="en-US" altLang="en-US" sz="2400">
              <a:latin typeface="Times New Roman" panose="02020603050405020304" pitchFamily="18" charset="0"/>
            </a:endParaRPr>
          </a:p>
        </p:txBody>
      </p:sp>
      <p:sp>
        <p:nvSpPr>
          <p:cNvPr id="81096" name="Rectangle 200"/>
          <p:cNvSpPr>
            <a:spLocks noChangeArrowheads="1"/>
          </p:cNvSpPr>
          <p:nvPr/>
        </p:nvSpPr>
        <p:spPr bwMode="auto">
          <a:xfrm>
            <a:off x="1938338" y="4978400"/>
            <a:ext cx="2825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a:solidFill>
                  <a:srgbClr val="000000"/>
                </a:solidFill>
              </a:rPr>
              <a:t>20 </a:t>
            </a:r>
            <a:endParaRPr lang="en-US" altLang="en-US" sz="2400">
              <a:latin typeface="Times New Roman" panose="02020603050405020304" pitchFamily="18" charset="0"/>
            </a:endParaRPr>
          </a:p>
        </p:txBody>
      </p:sp>
      <p:grpSp>
        <p:nvGrpSpPr>
          <p:cNvPr id="81097" name="Group 201"/>
          <p:cNvGrpSpPr>
            <a:grpSpLocks/>
          </p:cNvGrpSpPr>
          <p:nvPr/>
        </p:nvGrpSpPr>
        <p:grpSpPr bwMode="auto">
          <a:xfrm>
            <a:off x="1938338" y="4032250"/>
            <a:ext cx="2624138" cy="260350"/>
            <a:chOff x="1221" y="2540"/>
            <a:chExt cx="1653" cy="164"/>
          </a:xfrm>
        </p:grpSpPr>
        <p:sp>
          <p:nvSpPr>
            <p:cNvPr id="81098" name="Rectangle 202"/>
            <p:cNvSpPr>
              <a:spLocks noChangeArrowheads="1"/>
            </p:cNvSpPr>
            <p:nvPr/>
          </p:nvSpPr>
          <p:spPr bwMode="auto">
            <a:xfrm>
              <a:off x="1221" y="2540"/>
              <a:ext cx="14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dirty="0">
                  <a:solidFill>
                    <a:srgbClr val="002B8A"/>
                  </a:solidFill>
                </a:rPr>
                <a:t>74</a:t>
              </a:r>
              <a:r>
                <a:rPr lang="en-US" altLang="en-US" sz="1300" b="1" dirty="0">
                  <a:solidFill>
                    <a:srgbClr val="3373FF"/>
                  </a:solidFill>
                </a:rPr>
                <a:t> </a:t>
              </a:r>
              <a:endParaRPr lang="en-US" altLang="en-US" sz="2400" dirty="0">
                <a:latin typeface="Times New Roman" panose="02020603050405020304" pitchFamily="18" charset="0"/>
              </a:endParaRPr>
            </a:p>
          </p:txBody>
        </p:sp>
        <p:grpSp>
          <p:nvGrpSpPr>
            <p:cNvPr id="81099" name="Group 203"/>
            <p:cNvGrpSpPr>
              <a:grpSpLocks/>
            </p:cNvGrpSpPr>
            <p:nvPr/>
          </p:nvGrpSpPr>
          <p:grpSpPr bwMode="auto">
            <a:xfrm>
              <a:off x="1388" y="2572"/>
              <a:ext cx="1486" cy="132"/>
              <a:chOff x="1388" y="2572"/>
              <a:chExt cx="1486" cy="132"/>
            </a:xfrm>
          </p:grpSpPr>
          <p:sp>
            <p:nvSpPr>
              <p:cNvPr id="81100" name="Freeform 204"/>
              <p:cNvSpPr>
                <a:spLocks noEditPoints="1"/>
              </p:cNvSpPr>
              <p:nvPr/>
            </p:nvSpPr>
            <p:spPr bwMode="auto">
              <a:xfrm>
                <a:off x="1388" y="2572"/>
                <a:ext cx="1361" cy="1"/>
              </a:xfrm>
              <a:custGeom>
                <a:avLst/>
                <a:gdLst>
                  <a:gd name="T0" fmla="*/ 0 w 1361"/>
                  <a:gd name="T1" fmla="*/ 38 w 1361"/>
                  <a:gd name="T2" fmla="*/ 67 w 1361"/>
                  <a:gd name="T3" fmla="*/ 104 w 1361"/>
                  <a:gd name="T4" fmla="*/ 133 w 1361"/>
                  <a:gd name="T5" fmla="*/ 170 w 1361"/>
                  <a:gd name="T6" fmla="*/ 189 w 1361"/>
                  <a:gd name="T7" fmla="*/ 227 w 1361"/>
                  <a:gd name="T8" fmla="*/ 255 w 1361"/>
                  <a:gd name="T9" fmla="*/ 293 w 1361"/>
                  <a:gd name="T10" fmla="*/ 322 w 1361"/>
                  <a:gd name="T11" fmla="*/ 359 w 1361"/>
                  <a:gd name="T12" fmla="*/ 378 w 1361"/>
                  <a:gd name="T13" fmla="*/ 416 w 1361"/>
                  <a:gd name="T14" fmla="*/ 444 w 1361"/>
                  <a:gd name="T15" fmla="*/ 482 w 1361"/>
                  <a:gd name="T16" fmla="*/ 511 w 1361"/>
                  <a:gd name="T17" fmla="*/ 548 w 1361"/>
                  <a:gd name="T18" fmla="*/ 567 w 1361"/>
                  <a:gd name="T19" fmla="*/ 605 w 1361"/>
                  <a:gd name="T20" fmla="*/ 633 w 1361"/>
                  <a:gd name="T21" fmla="*/ 671 w 1361"/>
                  <a:gd name="T22" fmla="*/ 700 w 1361"/>
                  <a:gd name="T23" fmla="*/ 737 w 1361"/>
                  <a:gd name="T24" fmla="*/ 756 w 1361"/>
                  <a:gd name="T25" fmla="*/ 794 w 1361"/>
                  <a:gd name="T26" fmla="*/ 822 w 1361"/>
                  <a:gd name="T27" fmla="*/ 860 w 1361"/>
                  <a:gd name="T28" fmla="*/ 888 w 1361"/>
                  <a:gd name="T29" fmla="*/ 926 w 1361"/>
                  <a:gd name="T30" fmla="*/ 945 w 1361"/>
                  <a:gd name="T31" fmla="*/ 983 w 1361"/>
                  <a:gd name="T32" fmla="*/ 1011 w 1361"/>
                  <a:gd name="T33" fmla="*/ 1049 w 1361"/>
                  <a:gd name="T34" fmla="*/ 1077 w 1361"/>
                  <a:gd name="T35" fmla="*/ 1115 w 1361"/>
                  <a:gd name="T36" fmla="*/ 1134 w 1361"/>
                  <a:gd name="T37" fmla="*/ 1172 w 1361"/>
                  <a:gd name="T38" fmla="*/ 1200 w 1361"/>
                  <a:gd name="T39" fmla="*/ 1238 w 1361"/>
                  <a:gd name="T40" fmla="*/ 1266 w 1361"/>
                  <a:gd name="T41" fmla="*/ 1304 w 1361"/>
                  <a:gd name="T42" fmla="*/ 1323 w 1361"/>
                  <a:gd name="T43" fmla="*/ 1361 w 1361"/>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 ang="0">
                    <a:pos x="T11" y="0"/>
                  </a:cxn>
                  <a:cxn ang="0">
                    <a:pos x="T12" y="0"/>
                  </a:cxn>
                  <a:cxn ang="0">
                    <a:pos x="T13" y="0"/>
                  </a:cxn>
                  <a:cxn ang="0">
                    <a:pos x="T14" y="0"/>
                  </a:cxn>
                  <a:cxn ang="0">
                    <a:pos x="T15" y="0"/>
                  </a:cxn>
                  <a:cxn ang="0">
                    <a:pos x="T16" y="0"/>
                  </a:cxn>
                  <a:cxn ang="0">
                    <a:pos x="T17" y="0"/>
                  </a:cxn>
                  <a:cxn ang="0">
                    <a:pos x="T18" y="0"/>
                  </a:cxn>
                  <a:cxn ang="0">
                    <a:pos x="T19" y="0"/>
                  </a:cxn>
                  <a:cxn ang="0">
                    <a:pos x="T20" y="0"/>
                  </a:cxn>
                  <a:cxn ang="0">
                    <a:pos x="T21" y="0"/>
                  </a:cxn>
                  <a:cxn ang="0">
                    <a:pos x="T22" y="0"/>
                  </a:cxn>
                  <a:cxn ang="0">
                    <a:pos x="T23" y="0"/>
                  </a:cxn>
                  <a:cxn ang="0">
                    <a:pos x="T24" y="0"/>
                  </a:cxn>
                  <a:cxn ang="0">
                    <a:pos x="T25" y="0"/>
                  </a:cxn>
                  <a:cxn ang="0">
                    <a:pos x="T26" y="0"/>
                  </a:cxn>
                  <a:cxn ang="0">
                    <a:pos x="T27" y="0"/>
                  </a:cxn>
                  <a:cxn ang="0">
                    <a:pos x="T28" y="0"/>
                  </a:cxn>
                  <a:cxn ang="0">
                    <a:pos x="T29" y="0"/>
                  </a:cxn>
                  <a:cxn ang="0">
                    <a:pos x="T30" y="0"/>
                  </a:cxn>
                  <a:cxn ang="0">
                    <a:pos x="T31" y="0"/>
                  </a:cxn>
                  <a:cxn ang="0">
                    <a:pos x="T32" y="0"/>
                  </a:cxn>
                  <a:cxn ang="0">
                    <a:pos x="T33" y="0"/>
                  </a:cxn>
                  <a:cxn ang="0">
                    <a:pos x="T34" y="0"/>
                  </a:cxn>
                  <a:cxn ang="0">
                    <a:pos x="T35" y="0"/>
                  </a:cxn>
                  <a:cxn ang="0">
                    <a:pos x="T36" y="0"/>
                  </a:cxn>
                  <a:cxn ang="0">
                    <a:pos x="T37" y="0"/>
                  </a:cxn>
                  <a:cxn ang="0">
                    <a:pos x="T38" y="0"/>
                  </a:cxn>
                  <a:cxn ang="0">
                    <a:pos x="T39" y="0"/>
                  </a:cxn>
                  <a:cxn ang="0">
                    <a:pos x="T40" y="0"/>
                  </a:cxn>
                  <a:cxn ang="0">
                    <a:pos x="T41" y="0"/>
                  </a:cxn>
                  <a:cxn ang="0">
                    <a:pos x="T42" y="0"/>
                  </a:cxn>
                  <a:cxn ang="0">
                    <a:pos x="T43" y="0"/>
                  </a:cxn>
                </a:cxnLst>
                <a:rect l="0" t="0" r="r" b="b"/>
                <a:pathLst>
                  <a:path w="1361">
                    <a:moveTo>
                      <a:pt x="0" y="0"/>
                    </a:moveTo>
                    <a:lnTo>
                      <a:pt x="38" y="0"/>
                    </a:lnTo>
                    <a:moveTo>
                      <a:pt x="67" y="0"/>
                    </a:moveTo>
                    <a:lnTo>
                      <a:pt x="104" y="0"/>
                    </a:lnTo>
                    <a:moveTo>
                      <a:pt x="133" y="0"/>
                    </a:moveTo>
                    <a:lnTo>
                      <a:pt x="170" y="0"/>
                    </a:lnTo>
                    <a:moveTo>
                      <a:pt x="189" y="0"/>
                    </a:moveTo>
                    <a:lnTo>
                      <a:pt x="227" y="0"/>
                    </a:lnTo>
                    <a:moveTo>
                      <a:pt x="255" y="0"/>
                    </a:moveTo>
                    <a:lnTo>
                      <a:pt x="293" y="0"/>
                    </a:lnTo>
                    <a:moveTo>
                      <a:pt x="322" y="0"/>
                    </a:moveTo>
                    <a:lnTo>
                      <a:pt x="359" y="0"/>
                    </a:lnTo>
                    <a:moveTo>
                      <a:pt x="378" y="0"/>
                    </a:moveTo>
                    <a:lnTo>
                      <a:pt x="416" y="0"/>
                    </a:lnTo>
                    <a:moveTo>
                      <a:pt x="444" y="0"/>
                    </a:moveTo>
                    <a:lnTo>
                      <a:pt x="482" y="0"/>
                    </a:lnTo>
                    <a:moveTo>
                      <a:pt x="511" y="0"/>
                    </a:moveTo>
                    <a:lnTo>
                      <a:pt x="548" y="0"/>
                    </a:lnTo>
                    <a:moveTo>
                      <a:pt x="567" y="0"/>
                    </a:moveTo>
                    <a:lnTo>
                      <a:pt x="605" y="0"/>
                    </a:lnTo>
                    <a:moveTo>
                      <a:pt x="633" y="0"/>
                    </a:moveTo>
                    <a:lnTo>
                      <a:pt x="671" y="0"/>
                    </a:lnTo>
                    <a:moveTo>
                      <a:pt x="700" y="0"/>
                    </a:moveTo>
                    <a:lnTo>
                      <a:pt x="737" y="0"/>
                    </a:lnTo>
                    <a:moveTo>
                      <a:pt x="756" y="0"/>
                    </a:moveTo>
                    <a:lnTo>
                      <a:pt x="794" y="0"/>
                    </a:lnTo>
                    <a:moveTo>
                      <a:pt x="822" y="0"/>
                    </a:moveTo>
                    <a:lnTo>
                      <a:pt x="860" y="0"/>
                    </a:lnTo>
                    <a:moveTo>
                      <a:pt x="888" y="0"/>
                    </a:moveTo>
                    <a:lnTo>
                      <a:pt x="926" y="0"/>
                    </a:lnTo>
                    <a:moveTo>
                      <a:pt x="945" y="0"/>
                    </a:moveTo>
                    <a:lnTo>
                      <a:pt x="983" y="0"/>
                    </a:lnTo>
                    <a:moveTo>
                      <a:pt x="1011" y="0"/>
                    </a:moveTo>
                    <a:lnTo>
                      <a:pt x="1049" y="0"/>
                    </a:lnTo>
                    <a:moveTo>
                      <a:pt x="1077" y="0"/>
                    </a:moveTo>
                    <a:lnTo>
                      <a:pt x="1115" y="0"/>
                    </a:lnTo>
                    <a:moveTo>
                      <a:pt x="1134" y="0"/>
                    </a:moveTo>
                    <a:lnTo>
                      <a:pt x="1172" y="0"/>
                    </a:lnTo>
                    <a:moveTo>
                      <a:pt x="1200" y="0"/>
                    </a:moveTo>
                    <a:lnTo>
                      <a:pt x="1238" y="0"/>
                    </a:lnTo>
                    <a:moveTo>
                      <a:pt x="1266" y="0"/>
                    </a:moveTo>
                    <a:lnTo>
                      <a:pt x="1304" y="0"/>
                    </a:lnTo>
                    <a:moveTo>
                      <a:pt x="1323" y="0"/>
                    </a:moveTo>
                    <a:lnTo>
                      <a:pt x="1361" y="0"/>
                    </a:lnTo>
                  </a:path>
                </a:pathLst>
              </a:custGeom>
              <a:noFill/>
              <a:ln w="14288">
                <a:solidFill>
                  <a:srgbClr val="5268A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101" name="Rectangle 205"/>
              <p:cNvSpPr>
                <a:spLocks noChangeArrowheads="1"/>
              </p:cNvSpPr>
              <p:nvPr/>
            </p:nvSpPr>
            <p:spPr bwMode="auto">
              <a:xfrm>
                <a:off x="2769" y="2578"/>
                <a:ext cx="105"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i="1" dirty="0">
                    <a:solidFill>
                      <a:srgbClr val="002B8A"/>
                    </a:solidFill>
                  </a:rPr>
                  <a:t>B</a:t>
                </a:r>
                <a:r>
                  <a:rPr lang="en-US" altLang="en-US" sz="1300" b="1" i="1" dirty="0">
                    <a:solidFill>
                      <a:srgbClr val="3373FF"/>
                    </a:solidFill>
                  </a:rPr>
                  <a:t> </a:t>
                </a:r>
                <a:endParaRPr lang="en-US" altLang="en-US" sz="2400" dirty="0">
                  <a:latin typeface="Times New Roman" panose="02020603050405020304" pitchFamily="18" charset="0"/>
                </a:endParaRPr>
              </a:p>
            </p:txBody>
          </p:sp>
        </p:grpSp>
      </p:grpSp>
      <p:grpSp>
        <p:nvGrpSpPr>
          <p:cNvPr id="81102" name="Group 206"/>
          <p:cNvGrpSpPr>
            <a:grpSpLocks/>
          </p:cNvGrpSpPr>
          <p:nvPr/>
        </p:nvGrpSpPr>
        <p:grpSpPr bwMode="auto">
          <a:xfrm>
            <a:off x="1938338" y="3489325"/>
            <a:ext cx="2455863" cy="1857375"/>
            <a:chOff x="1221" y="2198"/>
            <a:chExt cx="1547" cy="1170"/>
          </a:xfrm>
        </p:grpSpPr>
        <p:sp>
          <p:nvSpPr>
            <p:cNvPr id="81103" name="Rectangle 207"/>
            <p:cNvSpPr>
              <a:spLocks noChangeArrowheads="1"/>
            </p:cNvSpPr>
            <p:nvPr/>
          </p:nvSpPr>
          <p:spPr bwMode="auto">
            <a:xfrm>
              <a:off x="1221" y="2299"/>
              <a:ext cx="14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dirty="0">
                  <a:solidFill>
                    <a:srgbClr val="C00000"/>
                  </a:solidFill>
                </a:rPr>
                <a:t>96</a:t>
              </a:r>
              <a:r>
                <a:rPr lang="en-US" altLang="en-US" sz="1300" b="1" dirty="0">
                  <a:solidFill>
                    <a:srgbClr val="FF1919"/>
                  </a:solidFill>
                </a:rPr>
                <a:t> </a:t>
              </a:r>
              <a:endParaRPr lang="en-US" altLang="en-US" sz="2400" dirty="0">
                <a:latin typeface="Times New Roman" panose="02020603050405020304" pitchFamily="18" charset="0"/>
              </a:endParaRPr>
            </a:p>
          </p:txBody>
        </p:sp>
        <p:grpSp>
          <p:nvGrpSpPr>
            <p:cNvPr id="81104" name="Group 208"/>
            <p:cNvGrpSpPr>
              <a:grpSpLocks/>
            </p:cNvGrpSpPr>
            <p:nvPr/>
          </p:nvGrpSpPr>
          <p:grpSpPr bwMode="auto">
            <a:xfrm>
              <a:off x="1388" y="2198"/>
              <a:ext cx="1380" cy="1170"/>
              <a:chOff x="1388" y="2198"/>
              <a:chExt cx="1380" cy="1170"/>
            </a:xfrm>
          </p:grpSpPr>
          <p:sp>
            <p:nvSpPr>
              <p:cNvPr id="81105" name="Freeform 209"/>
              <p:cNvSpPr>
                <a:spLocks noEditPoints="1"/>
              </p:cNvSpPr>
              <p:nvPr/>
            </p:nvSpPr>
            <p:spPr bwMode="auto">
              <a:xfrm>
                <a:off x="1388" y="2325"/>
                <a:ext cx="1361" cy="1043"/>
              </a:xfrm>
              <a:custGeom>
                <a:avLst/>
                <a:gdLst>
                  <a:gd name="T0" fmla="*/ 38 w 1361"/>
                  <a:gd name="T1" fmla="*/ 0 h 1043"/>
                  <a:gd name="T2" fmla="*/ 104 w 1361"/>
                  <a:gd name="T3" fmla="*/ 0 h 1043"/>
                  <a:gd name="T4" fmla="*/ 170 w 1361"/>
                  <a:gd name="T5" fmla="*/ 0 h 1043"/>
                  <a:gd name="T6" fmla="*/ 227 w 1361"/>
                  <a:gd name="T7" fmla="*/ 0 h 1043"/>
                  <a:gd name="T8" fmla="*/ 293 w 1361"/>
                  <a:gd name="T9" fmla="*/ 0 h 1043"/>
                  <a:gd name="T10" fmla="*/ 359 w 1361"/>
                  <a:gd name="T11" fmla="*/ 0 h 1043"/>
                  <a:gd name="T12" fmla="*/ 416 w 1361"/>
                  <a:gd name="T13" fmla="*/ 0 h 1043"/>
                  <a:gd name="T14" fmla="*/ 482 w 1361"/>
                  <a:gd name="T15" fmla="*/ 0 h 1043"/>
                  <a:gd name="T16" fmla="*/ 548 w 1361"/>
                  <a:gd name="T17" fmla="*/ 0 h 1043"/>
                  <a:gd name="T18" fmla="*/ 605 w 1361"/>
                  <a:gd name="T19" fmla="*/ 0 h 1043"/>
                  <a:gd name="T20" fmla="*/ 671 w 1361"/>
                  <a:gd name="T21" fmla="*/ 0 h 1043"/>
                  <a:gd name="T22" fmla="*/ 737 w 1361"/>
                  <a:gd name="T23" fmla="*/ 0 h 1043"/>
                  <a:gd name="T24" fmla="*/ 794 w 1361"/>
                  <a:gd name="T25" fmla="*/ 0 h 1043"/>
                  <a:gd name="T26" fmla="*/ 860 w 1361"/>
                  <a:gd name="T27" fmla="*/ 0 h 1043"/>
                  <a:gd name="T28" fmla="*/ 926 w 1361"/>
                  <a:gd name="T29" fmla="*/ 0 h 1043"/>
                  <a:gd name="T30" fmla="*/ 983 w 1361"/>
                  <a:gd name="T31" fmla="*/ 0 h 1043"/>
                  <a:gd name="T32" fmla="*/ 1049 w 1361"/>
                  <a:gd name="T33" fmla="*/ 0 h 1043"/>
                  <a:gd name="T34" fmla="*/ 1115 w 1361"/>
                  <a:gd name="T35" fmla="*/ 0 h 1043"/>
                  <a:gd name="T36" fmla="*/ 1172 w 1361"/>
                  <a:gd name="T37" fmla="*/ 0 h 1043"/>
                  <a:gd name="T38" fmla="*/ 1238 w 1361"/>
                  <a:gd name="T39" fmla="*/ 0 h 1043"/>
                  <a:gd name="T40" fmla="*/ 1304 w 1361"/>
                  <a:gd name="T41" fmla="*/ 0 h 1043"/>
                  <a:gd name="T42" fmla="*/ 1361 w 1361"/>
                  <a:gd name="T43" fmla="*/ 0 h 1043"/>
                  <a:gd name="T44" fmla="*/ 1361 w 1361"/>
                  <a:gd name="T45" fmla="*/ 19 h 1043"/>
                  <a:gd name="T46" fmla="*/ 1361 w 1361"/>
                  <a:gd name="T47" fmla="*/ 85 h 1043"/>
                  <a:gd name="T48" fmla="*/ 1361 w 1361"/>
                  <a:gd name="T49" fmla="*/ 152 h 1043"/>
                  <a:gd name="T50" fmla="*/ 1361 w 1361"/>
                  <a:gd name="T51" fmla="*/ 209 h 1043"/>
                  <a:gd name="T52" fmla="*/ 1361 w 1361"/>
                  <a:gd name="T53" fmla="*/ 275 h 1043"/>
                  <a:gd name="T54" fmla="*/ 1361 w 1361"/>
                  <a:gd name="T55" fmla="*/ 341 h 1043"/>
                  <a:gd name="T56" fmla="*/ 1361 w 1361"/>
                  <a:gd name="T57" fmla="*/ 398 h 1043"/>
                  <a:gd name="T58" fmla="*/ 1361 w 1361"/>
                  <a:gd name="T59" fmla="*/ 465 h 1043"/>
                  <a:gd name="T60" fmla="*/ 1361 w 1361"/>
                  <a:gd name="T61" fmla="*/ 531 h 1043"/>
                  <a:gd name="T62" fmla="*/ 1361 w 1361"/>
                  <a:gd name="T63" fmla="*/ 588 h 1043"/>
                  <a:gd name="T64" fmla="*/ 1361 w 1361"/>
                  <a:gd name="T65" fmla="*/ 654 h 1043"/>
                  <a:gd name="T66" fmla="*/ 1361 w 1361"/>
                  <a:gd name="T67" fmla="*/ 721 h 1043"/>
                  <a:gd name="T68" fmla="*/ 1361 w 1361"/>
                  <a:gd name="T69" fmla="*/ 778 h 1043"/>
                  <a:gd name="T70" fmla="*/ 1361 w 1361"/>
                  <a:gd name="T71" fmla="*/ 844 h 1043"/>
                  <a:gd name="T72" fmla="*/ 1361 w 1361"/>
                  <a:gd name="T73" fmla="*/ 910 h 1043"/>
                  <a:gd name="T74" fmla="*/ 1361 w 1361"/>
                  <a:gd name="T75" fmla="*/ 967 h 1043"/>
                  <a:gd name="T76" fmla="*/ 1361 w 1361"/>
                  <a:gd name="T77" fmla="*/ 1034 h 10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1" h="1043">
                    <a:moveTo>
                      <a:pt x="0" y="0"/>
                    </a:moveTo>
                    <a:lnTo>
                      <a:pt x="38" y="0"/>
                    </a:lnTo>
                    <a:moveTo>
                      <a:pt x="67" y="0"/>
                    </a:moveTo>
                    <a:lnTo>
                      <a:pt x="104" y="0"/>
                    </a:lnTo>
                    <a:moveTo>
                      <a:pt x="133" y="0"/>
                    </a:moveTo>
                    <a:lnTo>
                      <a:pt x="170" y="0"/>
                    </a:lnTo>
                    <a:moveTo>
                      <a:pt x="189" y="0"/>
                    </a:moveTo>
                    <a:lnTo>
                      <a:pt x="227" y="0"/>
                    </a:lnTo>
                    <a:moveTo>
                      <a:pt x="255" y="0"/>
                    </a:moveTo>
                    <a:lnTo>
                      <a:pt x="293" y="0"/>
                    </a:lnTo>
                    <a:moveTo>
                      <a:pt x="322" y="0"/>
                    </a:moveTo>
                    <a:lnTo>
                      <a:pt x="359" y="0"/>
                    </a:lnTo>
                    <a:moveTo>
                      <a:pt x="378" y="0"/>
                    </a:moveTo>
                    <a:lnTo>
                      <a:pt x="416" y="0"/>
                    </a:lnTo>
                    <a:moveTo>
                      <a:pt x="444" y="0"/>
                    </a:moveTo>
                    <a:lnTo>
                      <a:pt x="482" y="0"/>
                    </a:lnTo>
                    <a:moveTo>
                      <a:pt x="511" y="0"/>
                    </a:moveTo>
                    <a:lnTo>
                      <a:pt x="548" y="0"/>
                    </a:lnTo>
                    <a:moveTo>
                      <a:pt x="567" y="0"/>
                    </a:moveTo>
                    <a:lnTo>
                      <a:pt x="605" y="0"/>
                    </a:lnTo>
                    <a:moveTo>
                      <a:pt x="633" y="0"/>
                    </a:moveTo>
                    <a:lnTo>
                      <a:pt x="671" y="0"/>
                    </a:lnTo>
                    <a:moveTo>
                      <a:pt x="700" y="0"/>
                    </a:moveTo>
                    <a:lnTo>
                      <a:pt x="737" y="0"/>
                    </a:lnTo>
                    <a:moveTo>
                      <a:pt x="756" y="0"/>
                    </a:moveTo>
                    <a:lnTo>
                      <a:pt x="794" y="0"/>
                    </a:lnTo>
                    <a:moveTo>
                      <a:pt x="822" y="0"/>
                    </a:moveTo>
                    <a:lnTo>
                      <a:pt x="860" y="0"/>
                    </a:lnTo>
                    <a:moveTo>
                      <a:pt x="888" y="0"/>
                    </a:moveTo>
                    <a:lnTo>
                      <a:pt x="926" y="0"/>
                    </a:lnTo>
                    <a:moveTo>
                      <a:pt x="945" y="0"/>
                    </a:moveTo>
                    <a:lnTo>
                      <a:pt x="983" y="0"/>
                    </a:lnTo>
                    <a:moveTo>
                      <a:pt x="1011" y="0"/>
                    </a:moveTo>
                    <a:lnTo>
                      <a:pt x="1049" y="0"/>
                    </a:lnTo>
                    <a:moveTo>
                      <a:pt x="1077" y="0"/>
                    </a:moveTo>
                    <a:lnTo>
                      <a:pt x="1115" y="0"/>
                    </a:lnTo>
                    <a:moveTo>
                      <a:pt x="1134" y="0"/>
                    </a:moveTo>
                    <a:lnTo>
                      <a:pt x="1172" y="0"/>
                    </a:lnTo>
                    <a:moveTo>
                      <a:pt x="1200" y="0"/>
                    </a:moveTo>
                    <a:lnTo>
                      <a:pt x="1238" y="0"/>
                    </a:lnTo>
                    <a:moveTo>
                      <a:pt x="1266" y="0"/>
                    </a:moveTo>
                    <a:lnTo>
                      <a:pt x="1304" y="0"/>
                    </a:lnTo>
                    <a:moveTo>
                      <a:pt x="1323" y="0"/>
                    </a:moveTo>
                    <a:lnTo>
                      <a:pt x="1361" y="0"/>
                    </a:lnTo>
                    <a:lnTo>
                      <a:pt x="1361" y="0"/>
                    </a:lnTo>
                    <a:moveTo>
                      <a:pt x="1361" y="19"/>
                    </a:moveTo>
                    <a:lnTo>
                      <a:pt x="1361" y="57"/>
                    </a:lnTo>
                    <a:moveTo>
                      <a:pt x="1361" y="85"/>
                    </a:moveTo>
                    <a:lnTo>
                      <a:pt x="1361" y="123"/>
                    </a:lnTo>
                    <a:moveTo>
                      <a:pt x="1361" y="152"/>
                    </a:moveTo>
                    <a:lnTo>
                      <a:pt x="1361" y="190"/>
                    </a:lnTo>
                    <a:moveTo>
                      <a:pt x="1361" y="209"/>
                    </a:moveTo>
                    <a:lnTo>
                      <a:pt x="1361" y="247"/>
                    </a:lnTo>
                    <a:moveTo>
                      <a:pt x="1361" y="275"/>
                    </a:moveTo>
                    <a:lnTo>
                      <a:pt x="1361" y="313"/>
                    </a:lnTo>
                    <a:moveTo>
                      <a:pt x="1361" y="341"/>
                    </a:moveTo>
                    <a:lnTo>
                      <a:pt x="1361" y="379"/>
                    </a:lnTo>
                    <a:moveTo>
                      <a:pt x="1361" y="398"/>
                    </a:moveTo>
                    <a:lnTo>
                      <a:pt x="1361" y="436"/>
                    </a:lnTo>
                    <a:moveTo>
                      <a:pt x="1361" y="465"/>
                    </a:moveTo>
                    <a:lnTo>
                      <a:pt x="1361" y="503"/>
                    </a:lnTo>
                    <a:moveTo>
                      <a:pt x="1361" y="531"/>
                    </a:moveTo>
                    <a:lnTo>
                      <a:pt x="1361" y="569"/>
                    </a:lnTo>
                    <a:moveTo>
                      <a:pt x="1361" y="588"/>
                    </a:moveTo>
                    <a:lnTo>
                      <a:pt x="1361" y="626"/>
                    </a:lnTo>
                    <a:moveTo>
                      <a:pt x="1361" y="654"/>
                    </a:moveTo>
                    <a:lnTo>
                      <a:pt x="1361" y="692"/>
                    </a:lnTo>
                    <a:moveTo>
                      <a:pt x="1361" y="721"/>
                    </a:moveTo>
                    <a:lnTo>
                      <a:pt x="1361" y="759"/>
                    </a:lnTo>
                    <a:moveTo>
                      <a:pt x="1361" y="778"/>
                    </a:moveTo>
                    <a:lnTo>
                      <a:pt x="1361" y="816"/>
                    </a:lnTo>
                    <a:moveTo>
                      <a:pt x="1361" y="844"/>
                    </a:moveTo>
                    <a:lnTo>
                      <a:pt x="1361" y="882"/>
                    </a:lnTo>
                    <a:moveTo>
                      <a:pt x="1361" y="910"/>
                    </a:moveTo>
                    <a:lnTo>
                      <a:pt x="1361" y="948"/>
                    </a:lnTo>
                    <a:moveTo>
                      <a:pt x="1361" y="967"/>
                    </a:moveTo>
                    <a:lnTo>
                      <a:pt x="1361" y="1005"/>
                    </a:lnTo>
                    <a:moveTo>
                      <a:pt x="1361" y="1034"/>
                    </a:moveTo>
                    <a:lnTo>
                      <a:pt x="1361" y="1043"/>
                    </a:lnTo>
                  </a:path>
                </a:pathLst>
              </a:custGeom>
              <a:noFill/>
              <a:ln w="14288">
                <a:solidFill>
                  <a:srgbClr val="FE1B0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106" name="Rectangle 210"/>
              <p:cNvSpPr>
                <a:spLocks noChangeArrowheads="1"/>
              </p:cNvSpPr>
              <p:nvPr/>
            </p:nvSpPr>
            <p:spPr bwMode="auto">
              <a:xfrm>
                <a:off x="2667" y="2198"/>
                <a:ext cx="101"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300" b="1" i="1" dirty="0">
                    <a:solidFill>
                      <a:srgbClr val="C00000"/>
                    </a:solidFill>
                  </a:rPr>
                  <a:t>A</a:t>
                </a:r>
                <a:r>
                  <a:rPr lang="en-US" altLang="en-US" sz="1300" b="1" i="1" dirty="0">
                    <a:solidFill>
                      <a:srgbClr val="FF1919"/>
                    </a:solidFill>
                  </a:rPr>
                  <a:t> </a:t>
                </a:r>
                <a:endParaRPr lang="en-US" altLang="en-US" sz="2400" dirty="0">
                  <a:latin typeface="Times New Roman" panose="02020603050405020304" pitchFamily="18" charset="0"/>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81005"/>
                                        </p:tgtEl>
                                        <p:attrNameLst>
                                          <p:attrName>style.visibility</p:attrName>
                                        </p:attrNameLst>
                                      </p:cBhvr>
                                      <p:to>
                                        <p:strVal val="visible"/>
                                      </p:to>
                                    </p:set>
                                    <p:animEffect transition="in" filter="wipe(left)">
                                      <p:cBhvr>
                                        <p:cTn id="7" dur="500"/>
                                        <p:tgtEl>
                                          <p:spTgt spid="810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80998"/>
                                        </p:tgtEl>
                                        <p:attrNameLst>
                                          <p:attrName>style.visibility</p:attrName>
                                        </p:attrNameLst>
                                      </p:cBhvr>
                                      <p:to>
                                        <p:strVal val="visible"/>
                                      </p:to>
                                    </p:set>
                                    <p:animEffect transition="in" filter="wipe(left)">
                                      <p:cBhvr>
                                        <p:cTn id="12" dur="500"/>
                                        <p:tgtEl>
                                          <p:spTgt spid="809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81040"/>
                                        </p:tgtEl>
                                        <p:attrNameLst>
                                          <p:attrName>style.visibility</p:attrName>
                                        </p:attrNameLst>
                                      </p:cBhvr>
                                      <p:to>
                                        <p:strVal val="visible"/>
                                      </p:to>
                                    </p:set>
                                    <p:animEffect transition="in" filter="wipe(left)">
                                      <p:cBhvr>
                                        <p:cTn id="17" dur="500"/>
                                        <p:tgtEl>
                                          <p:spTgt spid="8104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81002"/>
                                        </p:tgtEl>
                                        <p:attrNameLst>
                                          <p:attrName>style.visibility</p:attrName>
                                        </p:attrNameLst>
                                      </p:cBhvr>
                                      <p:to>
                                        <p:strVal val="visible"/>
                                      </p:to>
                                    </p:set>
                                    <p:animEffect transition="in" filter="wipe(left)">
                                      <p:cBhvr>
                                        <p:cTn id="22" dur="500"/>
                                        <p:tgtEl>
                                          <p:spTgt spid="8100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3" fill="hold" nodeType="clickEffect">
                                  <p:stCondLst>
                                    <p:cond delay="0"/>
                                  </p:stCondLst>
                                  <p:childTnLst>
                                    <p:set>
                                      <p:cBhvr>
                                        <p:cTn id="26" dur="1" fill="hold">
                                          <p:stCondLst>
                                            <p:cond delay="0"/>
                                          </p:stCondLst>
                                        </p:cTn>
                                        <p:tgtEl>
                                          <p:spTgt spid="81102"/>
                                        </p:tgtEl>
                                        <p:attrNameLst>
                                          <p:attrName>style.visibility</p:attrName>
                                        </p:attrNameLst>
                                      </p:cBhvr>
                                      <p:to>
                                        <p:strVal val="visible"/>
                                      </p:to>
                                    </p:set>
                                    <p:animEffect transition="in" filter="strips(upRight)">
                                      <p:cBhvr>
                                        <p:cTn id="27" dur="500"/>
                                        <p:tgtEl>
                                          <p:spTgt spid="8110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81097"/>
                                        </p:tgtEl>
                                        <p:attrNameLst>
                                          <p:attrName>style.visibility</p:attrName>
                                        </p:attrNameLst>
                                      </p:cBhvr>
                                      <p:to>
                                        <p:strVal val="visible"/>
                                      </p:to>
                                    </p:set>
                                    <p:animEffect transition="in" filter="wipe(left)">
                                      <p:cBhvr>
                                        <p:cTn id="32" dur="500"/>
                                        <p:tgtEl>
                                          <p:spTgt spid="8109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81065"/>
                                        </p:tgtEl>
                                        <p:attrNameLst>
                                          <p:attrName>style.visibility</p:attrName>
                                        </p:attrNameLst>
                                      </p:cBhvr>
                                      <p:to>
                                        <p:strVal val="visible"/>
                                      </p:to>
                                    </p:set>
                                    <p:animEffect transition="in" filter="wipe(left)">
                                      <p:cBhvr>
                                        <p:cTn id="37" dur="500"/>
                                        <p:tgtEl>
                                          <p:spTgt spid="8106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80902"/>
                                        </p:tgtEl>
                                        <p:attrNameLst>
                                          <p:attrName>style.visibility</p:attrName>
                                        </p:attrNameLst>
                                      </p:cBhvr>
                                      <p:to>
                                        <p:strVal val="visible"/>
                                      </p:to>
                                    </p:set>
                                    <p:animEffect transition="in" filter="dissolve">
                                      <p:cBhvr>
                                        <p:cTn id="42" dur="500"/>
                                        <p:tgtEl>
                                          <p:spTgt spid="8090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81069"/>
                                        </p:tgtEl>
                                        <p:attrNameLst>
                                          <p:attrName>style.visibility</p:attrName>
                                        </p:attrNameLst>
                                      </p:cBhvr>
                                      <p:to>
                                        <p:strVal val="visible"/>
                                      </p:to>
                                    </p:set>
                                    <p:animEffect transition="in" filter="wipe(left)">
                                      <p:cBhvr>
                                        <p:cTn id="47" dur="500"/>
                                        <p:tgtEl>
                                          <p:spTgt spid="81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ltLang="en-US"/>
              <a:t>Know These!</a:t>
            </a:r>
          </a:p>
        </p:txBody>
      </p:sp>
      <p:sp>
        <p:nvSpPr>
          <p:cNvPr id="72707" name="Rectangle 3"/>
          <p:cNvSpPr>
            <a:spLocks noGrp="1" noChangeArrowheads="1"/>
          </p:cNvSpPr>
          <p:nvPr>
            <p:ph type="body" idx="1"/>
          </p:nvPr>
        </p:nvSpPr>
        <p:spPr/>
        <p:txBody>
          <a:bodyPr/>
          <a:lstStyle/>
          <a:p>
            <a:pPr>
              <a:lnSpc>
                <a:spcPct val="90000"/>
              </a:lnSpc>
            </a:pPr>
            <a:r>
              <a:rPr lang="en-US" altLang="en-US"/>
              <a:t>Economic Profit &amp; Accounting profit</a:t>
            </a:r>
          </a:p>
          <a:p>
            <a:pPr>
              <a:lnSpc>
                <a:spcPct val="90000"/>
              </a:lnSpc>
            </a:pPr>
            <a:r>
              <a:rPr lang="en-US" altLang="en-US"/>
              <a:t>Short Run &amp; Long Run</a:t>
            </a:r>
          </a:p>
          <a:p>
            <a:pPr>
              <a:lnSpc>
                <a:spcPct val="90000"/>
              </a:lnSpc>
            </a:pPr>
            <a:r>
              <a:rPr lang="en-US" altLang="en-US"/>
              <a:t>Profit = TR – TC</a:t>
            </a:r>
          </a:p>
          <a:p>
            <a:pPr>
              <a:lnSpc>
                <a:spcPct val="90000"/>
              </a:lnSpc>
            </a:pPr>
            <a:r>
              <a:rPr lang="en-US" altLang="en-US"/>
              <a:t>MR = MC: profit maximization</a:t>
            </a:r>
          </a:p>
          <a:p>
            <a:pPr>
              <a:lnSpc>
                <a:spcPct val="90000"/>
              </a:lnSpc>
            </a:pPr>
            <a:r>
              <a:rPr lang="en-US" altLang="en-US"/>
              <a:t>Total, Average, Marginal product</a:t>
            </a:r>
          </a:p>
          <a:p>
            <a:pPr>
              <a:lnSpc>
                <a:spcPct val="90000"/>
              </a:lnSpc>
            </a:pPr>
            <a:r>
              <a:rPr lang="en-US" altLang="en-US"/>
              <a:t>Total, Marginal, Average cost</a:t>
            </a:r>
          </a:p>
          <a:p>
            <a:pPr>
              <a:lnSpc>
                <a:spcPct val="90000"/>
              </a:lnSpc>
            </a:pPr>
            <a:r>
              <a:rPr lang="en-US" altLang="en-US"/>
              <a:t>Law of Diminishing returns</a:t>
            </a:r>
          </a:p>
          <a:p>
            <a:pPr>
              <a:lnSpc>
                <a:spcPct val="90000"/>
              </a:lnSpc>
            </a:pPr>
            <a:r>
              <a:rPr lang="en-US" altLang="en-US"/>
              <a:t>Economics / Diseconomies of scale</a:t>
            </a:r>
          </a:p>
          <a:p>
            <a:pPr>
              <a:lnSpc>
                <a:spcPct val="90000"/>
              </a:lnSpc>
            </a:pPr>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479425" y="1976438"/>
            <a:ext cx="8375650" cy="42275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23" name="Rectangle 3"/>
          <p:cNvSpPr>
            <a:spLocks noGrp="1" noChangeArrowheads="1"/>
          </p:cNvSpPr>
          <p:nvPr>
            <p:ph type="title"/>
          </p:nvPr>
        </p:nvSpPr>
        <p:spPr>
          <a:xfrm>
            <a:off x="228600" y="223838"/>
            <a:ext cx="8763000" cy="1143000"/>
          </a:xfrm>
        </p:spPr>
        <p:txBody>
          <a:bodyPr/>
          <a:lstStyle/>
          <a:p>
            <a:pPr indent="457200"/>
            <a:r>
              <a:rPr lang="en-US" altLang="en-US">
                <a:solidFill>
                  <a:srgbClr val="010000"/>
                </a:solidFill>
              </a:rPr>
              <a:t>Profit Maximization</a:t>
            </a:r>
          </a:p>
        </p:txBody>
      </p:sp>
      <p:sp>
        <p:nvSpPr>
          <p:cNvPr id="81924" name="Line 4"/>
          <p:cNvSpPr>
            <a:spLocks noChangeShapeType="1"/>
          </p:cNvSpPr>
          <p:nvPr/>
        </p:nvSpPr>
        <p:spPr bwMode="auto">
          <a:xfrm>
            <a:off x="5138738" y="40211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0">
                <a:solidFill>
                  <a:srgbClr val="000000"/>
                </a:solidFill>
                <a:round/>
                <a:headEnd/>
                <a:tailEnd/>
              </a14:hiddenLine>
            </a:ext>
          </a:extLst>
        </p:spPr>
        <p:txBody>
          <a:bodyPr/>
          <a:lstStyle/>
          <a:p>
            <a:endParaRPr lang="en-US"/>
          </a:p>
        </p:txBody>
      </p:sp>
      <p:sp>
        <p:nvSpPr>
          <p:cNvPr id="81925" name="Line 5"/>
          <p:cNvSpPr>
            <a:spLocks noChangeShapeType="1"/>
          </p:cNvSpPr>
          <p:nvPr/>
        </p:nvSpPr>
        <p:spPr bwMode="auto">
          <a:xfrm>
            <a:off x="5138738" y="40211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0">
                <a:solidFill>
                  <a:srgbClr val="000000"/>
                </a:solidFill>
                <a:round/>
                <a:headEnd/>
                <a:tailEnd/>
              </a14:hiddenLine>
            </a:ext>
          </a:extLst>
        </p:spPr>
        <p:txBody>
          <a:bodyPr/>
          <a:lstStyle/>
          <a:p>
            <a:endParaRPr lang="en-US"/>
          </a:p>
        </p:txBody>
      </p:sp>
      <p:sp>
        <p:nvSpPr>
          <p:cNvPr id="81926" name="Freeform 6"/>
          <p:cNvSpPr>
            <a:spLocks/>
          </p:cNvSpPr>
          <p:nvPr/>
        </p:nvSpPr>
        <p:spPr bwMode="auto">
          <a:xfrm>
            <a:off x="3154363" y="2492375"/>
            <a:ext cx="4316412" cy="831850"/>
          </a:xfrm>
          <a:custGeom>
            <a:avLst/>
            <a:gdLst>
              <a:gd name="T0" fmla="*/ 234 w 234"/>
              <a:gd name="T1" fmla="*/ 45 h 45"/>
              <a:gd name="T2" fmla="*/ 183 w 234"/>
              <a:gd name="T3" fmla="*/ 9 h 45"/>
              <a:gd name="T4" fmla="*/ 142 w 234"/>
              <a:gd name="T5" fmla="*/ 4 h 45"/>
              <a:gd name="T6" fmla="*/ 76 w 234"/>
              <a:gd name="T7" fmla="*/ 14 h 45"/>
              <a:gd name="T8" fmla="*/ 38 w 234"/>
              <a:gd name="T9" fmla="*/ 28 h 45"/>
              <a:gd name="T10" fmla="*/ 0 w 234"/>
              <a:gd name="T11" fmla="*/ 45 h 45"/>
              <a:gd name="T12" fmla="*/ 234 w 234"/>
              <a:gd name="T13" fmla="*/ 45 h 45"/>
            </a:gdLst>
            <a:ahLst/>
            <a:cxnLst>
              <a:cxn ang="0">
                <a:pos x="T0" y="T1"/>
              </a:cxn>
              <a:cxn ang="0">
                <a:pos x="T2" y="T3"/>
              </a:cxn>
              <a:cxn ang="0">
                <a:pos x="T4" y="T5"/>
              </a:cxn>
              <a:cxn ang="0">
                <a:pos x="T6" y="T7"/>
              </a:cxn>
              <a:cxn ang="0">
                <a:pos x="T8" y="T9"/>
              </a:cxn>
              <a:cxn ang="0">
                <a:pos x="T10" y="T11"/>
              </a:cxn>
              <a:cxn ang="0">
                <a:pos x="T12" y="T13"/>
              </a:cxn>
            </a:cxnLst>
            <a:rect l="0" t="0" r="r" b="b"/>
            <a:pathLst>
              <a:path w="234" h="45">
                <a:moveTo>
                  <a:pt x="234" y="45"/>
                </a:moveTo>
                <a:cubicBezTo>
                  <a:pt x="223" y="29"/>
                  <a:pt x="193" y="13"/>
                  <a:pt x="183" y="9"/>
                </a:cubicBezTo>
                <a:cubicBezTo>
                  <a:pt x="159" y="0"/>
                  <a:pt x="142" y="4"/>
                  <a:pt x="142" y="4"/>
                </a:cubicBezTo>
                <a:cubicBezTo>
                  <a:pt x="118" y="5"/>
                  <a:pt x="96" y="9"/>
                  <a:pt x="76" y="14"/>
                </a:cubicBezTo>
                <a:cubicBezTo>
                  <a:pt x="61" y="18"/>
                  <a:pt x="46" y="24"/>
                  <a:pt x="38" y="28"/>
                </a:cubicBezTo>
                <a:cubicBezTo>
                  <a:pt x="12" y="39"/>
                  <a:pt x="0" y="45"/>
                  <a:pt x="0" y="45"/>
                </a:cubicBezTo>
                <a:lnTo>
                  <a:pt x="234" y="4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927" name="Line 7"/>
          <p:cNvSpPr>
            <a:spLocks noChangeShapeType="1"/>
          </p:cNvSpPr>
          <p:nvPr/>
        </p:nvSpPr>
        <p:spPr bwMode="auto">
          <a:xfrm>
            <a:off x="479425" y="5097463"/>
            <a:ext cx="8375650" cy="1587"/>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28" name="Line 8"/>
          <p:cNvSpPr>
            <a:spLocks noChangeShapeType="1"/>
          </p:cNvSpPr>
          <p:nvPr/>
        </p:nvSpPr>
        <p:spPr bwMode="auto">
          <a:xfrm>
            <a:off x="479425" y="5318125"/>
            <a:ext cx="8375650" cy="1588"/>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29" name="Line 9"/>
          <p:cNvSpPr>
            <a:spLocks noChangeShapeType="1"/>
          </p:cNvSpPr>
          <p:nvPr/>
        </p:nvSpPr>
        <p:spPr bwMode="auto">
          <a:xfrm>
            <a:off x="479425" y="5540375"/>
            <a:ext cx="8375650" cy="1588"/>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30" name="Line 10"/>
          <p:cNvSpPr>
            <a:spLocks noChangeShapeType="1"/>
          </p:cNvSpPr>
          <p:nvPr/>
        </p:nvSpPr>
        <p:spPr bwMode="auto">
          <a:xfrm>
            <a:off x="479425" y="5761038"/>
            <a:ext cx="8375650" cy="1587"/>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31" name="Line 11"/>
          <p:cNvSpPr>
            <a:spLocks noChangeShapeType="1"/>
          </p:cNvSpPr>
          <p:nvPr/>
        </p:nvSpPr>
        <p:spPr bwMode="auto">
          <a:xfrm>
            <a:off x="479425" y="5983288"/>
            <a:ext cx="8375650" cy="1587"/>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32" name="Line 12"/>
          <p:cNvSpPr>
            <a:spLocks noChangeShapeType="1"/>
          </p:cNvSpPr>
          <p:nvPr/>
        </p:nvSpPr>
        <p:spPr bwMode="auto">
          <a:xfrm>
            <a:off x="479425" y="4875213"/>
            <a:ext cx="8375650" cy="1587"/>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33" name="Line 13"/>
          <p:cNvSpPr>
            <a:spLocks noChangeShapeType="1"/>
          </p:cNvSpPr>
          <p:nvPr/>
        </p:nvSpPr>
        <p:spPr bwMode="auto">
          <a:xfrm>
            <a:off x="479425" y="4652963"/>
            <a:ext cx="8375650" cy="1587"/>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34" name="Line 14"/>
          <p:cNvSpPr>
            <a:spLocks noChangeShapeType="1"/>
          </p:cNvSpPr>
          <p:nvPr/>
        </p:nvSpPr>
        <p:spPr bwMode="auto">
          <a:xfrm>
            <a:off x="479425" y="4432300"/>
            <a:ext cx="8375650" cy="1588"/>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35" name="Line 15"/>
          <p:cNvSpPr>
            <a:spLocks noChangeShapeType="1"/>
          </p:cNvSpPr>
          <p:nvPr/>
        </p:nvSpPr>
        <p:spPr bwMode="auto">
          <a:xfrm>
            <a:off x="479425" y="4210050"/>
            <a:ext cx="8375650" cy="1588"/>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36" name="Line 16"/>
          <p:cNvSpPr>
            <a:spLocks noChangeShapeType="1"/>
          </p:cNvSpPr>
          <p:nvPr/>
        </p:nvSpPr>
        <p:spPr bwMode="auto">
          <a:xfrm>
            <a:off x="479425" y="3989388"/>
            <a:ext cx="8375650" cy="1587"/>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37" name="Line 17"/>
          <p:cNvSpPr>
            <a:spLocks noChangeShapeType="1"/>
          </p:cNvSpPr>
          <p:nvPr/>
        </p:nvSpPr>
        <p:spPr bwMode="auto">
          <a:xfrm>
            <a:off x="479425" y="3767138"/>
            <a:ext cx="8375650" cy="1587"/>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38" name="Line 18"/>
          <p:cNvSpPr>
            <a:spLocks noChangeShapeType="1"/>
          </p:cNvSpPr>
          <p:nvPr/>
        </p:nvSpPr>
        <p:spPr bwMode="auto">
          <a:xfrm>
            <a:off x="479425" y="3544888"/>
            <a:ext cx="8375650" cy="1587"/>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39" name="Line 19"/>
          <p:cNvSpPr>
            <a:spLocks noChangeShapeType="1"/>
          </p:cNvSpPr>
          <p:nvPr/>
        </p:nvSpPr>
        <p:spPr bwMode="auto">
          <a:xfrm>
            <a:off x="479425" y="3324225"/>
            <a:ext cx="8375650" cy="1588"/>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40" name="Line 20"/>
          <p:cNvSpPr>
            <a:spLocks noChangeShapeType="1"/>
          </p:cNvSpPr>
          <p:nvPr/>
        </p:nvSpPr>
        <p:spPr bwMode="auto">
          <a:xfrm>
            <a:off x="479425" y="3101975"/>
            <a:ext cx="8375650" cy="1588"/>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41" name="Line 21"/>
          <p:cNvSpPr>
            <a:spLocks noChangeShapeType="1"/>
          </p:cNvSpPr>
          <p:nvPr/>
        </p:nvSpPr>
        <p:spPr bwMode="auto">
          <a:xfrm flipH="1">
            <a:off x="479425" y="2881313"/>
            <a:ext cx="8375650" cy="1587"/>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42" name="Line 22"/>
          <p:cNvSpPr>
            <a:spLocks noChangeShapeType="1"/>
          </p:cNvSpPr>
          <p:nvPr/>
        </p:nvSpPr>
        <p:spPr bwMode="auto">
          <a:xfrm>
            <a:off x="479425" y="2659063"/>
            <a:ext cx="8375650" cy="1587"/>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43" name="Line 23"/>
          <p:cNvSpPr>
            <a:spLocks noChangeShapeType="1"/>
          </p:cNvSpPr>
          <p:nvPr/>
        </p:nvSpPr>
        <p:spPr bwMode="auto">
          <a:xfrm>
            <a:off x="479425" y="2438400"/>
            <a:ext cx="8375650" cy="1588"/>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44" name="Line 24"/>
          <p:cNvSpPr>
            <a:spLocks noChangeShapeType="1"/>
          </p:cNvSpPr>
          <p:nvPr/>
        </p:nvSpPr>
        <p:spPr bwMode="auto">
          <a:xfrm>
            <a:off x="479425" y="2216150"/>
            <a:ext cx="8375650" cy="1588"/>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45" name="Line 25"/>
          <p:cNvSpPr>
            <a:spLocks noChangeShapeType="1"/>
          </p:cNvSpPr>
          <p:nvPr/>
        </p:nvSpPr>
        <p:spPr bwMode="auto">
          <a:xfrm>
            <a:off x="479425" y="2216150"/>
            <a:ext cx="8375650" cy="1588"/>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46" name="Line 26"/>
          <p:cNvSpPr>
            <a:spLocks noChangeShapeType="1"/>
          </p:cNvSpPr>
          <p:nvPr/>
        </p:nvSpPr>
        <p:spPr bwMode="auto">
          <a:xfrm flipV="1">
            <a:off x="1143000"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47" name="Line 27"/>
          <p:cNvSpPr>
            <a:spLocks noChangeShapeType="1"/>
          </p:cNvSpPr>
          <p:nvPr/>
        </p:nvSpPr>
        <p:spPr bwMode="auto">
          <a:xfrm flipV="1">
            <a:off x="922338"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48" name="Line 28"/>
          <p:cNvSpPr>
            <a:spLocks noChangeShapeType="1"/>
          </p:cNvSpPr>
          <p:nvPr/>
        </p:nvSpPr>
        <p:spPr bwMode="auto">
          <a:xfrm flipV="1">
            <a:off x="700088"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49" name="Line 29"/>
          <p:cNvSpPr>
            <a:spLocks noChangeShapeType="1"/>
          </p:cNvSpPr>
          <p:nvPr/>
        </p:nvSpPr>
        <p:spPr bwMode="auto">
          <a:xfrm flipV="1">
            <a:off x="1365250"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50" name="Line 30"/>
          <p:cNvSpPr>
            <a:spLocks noChangeShapeType="1"/>
          </p:cNvSpPr>
          <p:nvPr/>
        </p:nvSpPr>
        <p:spPr bwMode="auto">
          <a:xfrm flipV="1">
            <a:off x="1585913"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51" name="Line 31"/>
          <p:cNvSpPr>
            <a:spLocks noChangeShapeType="1"/>
          </p:cNvSpPr>
          <p:nvPr/>
        </p:nvSpPr>
        <p:spPr bwMode="auto">
          <a:xfrm flipV="1">
            <a:off x="1808163"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52" name="Line 32"/>
          <p:cNvSpPr>
            <a:spLocks noChangeShapeType="1"/>
          </p:cNvSpPr>
          <p:nvPr/>
        </p:nvSpPr>
        <p:spPr bwMode="auto">
          <a:xfrm flipV="1">
            <a:off x="2028825"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53" name="Line 33"/>
          <p:cNvSpPr>
            <a:spLocks noChangeShapeType="1"/>
          </p:cNvSpPr>
          <p:nvPr/>
        </p:nvSpPr>
        <p:spPr bwMode="auto">
          <a:xfrm flipV="1">
            <a:off x="2251075"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54" name="Line 34"/>
          <p:cNvSpPr>
            <a:spLocks noChangeShapeType="1"/>
          </p:cNvSpPr>
          <p:nvPr/>
        </p:nvSpPr>
        <p:spPr bwMode="auto">
          <a:xfrm flipV="1">
            <a:off x="2471738"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55" name="Line 35"/>
          <p:cNvSpPr>
            <a:spLocks noChangeShapeType="1"/>
          </p:cNvSpPr>
          <p:nvPr/>
        </p:nvSpPr>
        <p:spPr bwMode="auto">
          <a:xfrm flipV="1">
            <a:off x="2692400"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56" name="Line 36"/>
          <p:cNvSpPr>
            <a:spLocks noChangeShapeType="1"/>
          </p:cNvSpPr>
          <p:nvPr/>
        </p:nvSpPr>
        <p:spPr bwMode="auto">
          <a:xfrm flipV="1">
            <a:off x="2914650"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57" name="Line 37"/>
          <p:cNvSpPr>
            <a:spLocks noChangeShapeType="1"/>
          </p:cNvSpPr>
          <p:nvPr/>
        </p:nvSpPr>
        <p:spPr bwMode="auto">
          <a:xfrm flipV="1">
            <a:off x="3135313"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58" name="Line 38"/>
          <p:cNvSpPr>
            <a:spLocks noChangeShapeType="1"/>
          </p:cNvSpPr>
          <p:nvPr/>
        </p:nvSpPr>
        <p:spPr bwMode="auto">
          <a:xfrm flipV="1">
            <a:off x="3357563"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59" name="Line 39"/>
          <p:cNvSpPr>
            <a:spLocks noChangeShapeType="1"/>
          </p:cNvSpPr>
          <p:nvPr/>
        </p:nvSpPr>
        <p:spPr bwMode="auto">
          <a:xfrm flipV="1">
            <a:off x="3578225"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60" name="Line 40"/>
          <p:cNvSpPr>
            <a:spLocks noChangeShapeType="1"/>
          </p:cNvSpPr>
          <p:nvPr/>
        </p:nvSpPr>
        <p:spPr bwMode="auto">
          <a:xfrm flipV="1">
            <a:off x="3800475"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61" name="Line 41"/>
          <p:cNvSpPr>
            <a:spLocks noChangeShapeType="1"/>
          </p:cNvSpPr>
          <p:nvPr/>
        </p:nvSpPr>
        <p:spPr bwMode="auto">
          <a:xfrm flipV="1">
            <a:off x="4021138"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62" name="Line 42"/>
          <p:cNvSpPr>
            <a:spLocks noChangeShapeType="1"/>
          </p:cNvSpPr>
          <p:nvPr/>
        </p:nvSpPr>
        <p:spPr bwMode="auto">
          <a:xfrm flipV="1">
            <a:off x="4241800"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63" name="Line 43"/>
          <p:cNvSpPr>
            <a:spLocks noChangeShapeType="1"/>
          </p:cNvSpPr>
          <p:nvPr/>
        </p:nvSpPr>
        <p:spPr bwMode="auto">
          <a:xfrm flipV="1">
            <a:off x="4464050"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64" name="Line 44"/>
          <p:cNvSpPr>
            <a:spLocks noChangeShapeType="1"/>
          </p:cNvSpPr>
          <p:nvPr/>
        </p:nvSpPr>
        <p:spPr bwMode="auto">
          <a:xfrm flipV="1">
            <a:off x="4684713"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65" name="Line 45"/>
          <p:cNvSpPr>
            <a:spLocks noChangeShapeType="1"/>
          </p:cNvSpPr>
          <p:nvPr/>
        </p:nvSpPr>
        <p:spPr bwMode="auto">
          <a:xfrm flipV="1">
            <a:off x="4906963"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66" name="Line 46"/>
          <p:cNvSpPr>
            <a:spLocks noChangeShapeType="1"/>
          </p:cNvSpPr>
          <p:nvPr/>
        </p:nvSpPr>
        <p:spPr bwMode="auto">
          <a:xfrm flipV="1">
            <a:off x="5127625"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67" name="Line 47"/>
          <p:cNvSpPr>
            <a:spLocks noChangeShapeType="1"/>
          </p:cNvSpPr>
          <p:nvPr/>
        </p:nvSpPr>
        <p:spPr bwMode="auto">
          <a:xfrm flipV="1">
            <a:off x="5349875"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68" name="Line 48"/>
          <p:cNvSpPr>
            <a:spLocks noChangeShapeType="1"/>
          </p:cNvSpPr>
          <p:nvPr/>
        </p:nvSpPr>
        <p:spPr bwMode="auto">
          <a:xfrm flipV="1">
            <a:off x="5570538"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69" name="Line 49"/>
          <p:cNvSpPr>
            <a:spLocks noChangeShapeType="1"/>
          </p:cNvSpPr>
          <p:nvPr/>
        </p:nvSpPr>
        <p:spPr bwMode="auto">
          <a:xfrm flipV="1">
            <a:off x="5792788"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70" name="Line 50"/>
          <p:cNvSpPr>
            <a:spLocks noChangeShapeType="1"/>
          </p:cNvSpPr>
          <p:nvPr/>
        </p:nvSpPr>
        <p:spPr bwMode="auto">
          <a:xfrm flipV="1">
            <a:off x="6013450"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71" name="Line 51"/>
          <p:cNvSpPr>
            <a:spLocks noChangeShapeType="1"/>
          </p:cNvSpPr>
          <p:nvPr/>
        </p:nvSpPr>
        <p:spPr bwMode="auto">
          <a:xfrm flipV="1">
            <a:off x="6234113"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72" name="Line 52"/>
          <p:cNvSpPr>
            <a:spLocks noChangeShapeType="1"/>
          </p:cNvSpPr>
          <p:nvPr/>
        </p:nvSpPr>
        <p:spPr bwMode="auto">
          <a:xfrm flipV="1">
            <a:off x="6456363"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73" name="Line 53"/>
          <p:cNvSpPr>
            <a:spLocks noChangeShapeType="1"/>
          </p:cNvSpPr>
          <p:nvPr/>
        </p:nvSpPr>
        <p:spPr bwMode="auto">
          <a:xfrm flipV="1">
            <a:off x="6677025"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74" name="Line 54"/>
          <p:cNvSpPr>
            <a:spLocks noChangeShapeType="1"/>
          </p:cNvSpPr>
          <p:nvPr/>
        </p:nvSpPr>
        <p:spPr bwMode="auto">
          <a:xfrm flipV="1">
            <a:off x="6899275"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75" name="Line 55"/>
          <p:cNvSpPr>
            <a:spLocks noChangeShapeType="1"/>
          </p:cNvSpPr>
          <p:nvPr/>
        </p:nvSpPr>
        <p:spPr bwMode="auto">
          <a:xfrm flipV="1">
            <a:off x="7119938"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76" name="Line 56"/>
          <p:cNvSpPr>
            <a:spLocks noChangeShapeType="1"/>
          </p:cNvSpPr>
          <p:nvPr/>
        </p:nvSpPr>
        <p:spPr bwMode="auto">
          <a:xfrm flipV="1">
            <a:off x="7342188"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77" name="Line 57"/>
          <p:cNvSpPr>
            <a:spLocks noChangeShapeType="1"/>
          </p:cNvSpPr>
          <p:nvPr/>
        </p:nvSpPr>
        <p:spPr bwMode="auto">
          <a:xfrm flipV="1">
            <a:off x="7562850"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78" name="Line 58"/>
          <p:cNvSpPr>
            <a:spLocks noChangeShapeType="1"/>
          </p:cNvSpPr>
          <p:nvPr/>
        </p:nvSpPr>
        <p:spPr bwMode="auto">
          <a:xfrm flipV="1">
            <a:off x="7785100"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79" name="Line 59"/>
          <p:cNvSpPr>
            <a:spLocks noChangeShapeType="1"/>
          </p:cNvSpPr>
          <p:nvPr/>
        </p:nvSpPr>
        <p:spPr bwMode="auto">
          <a:xfrm flipV="1">
            <a:off x="8005763" y="1976438"/>
            <a:ext cx="1587"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80" name="Line 60"/>
          <p:cNvSpPr>
            <a:spLocks noChangeShapeType="1"/>
          </p:cNvSpPr>
          <p:nvPr/>
        </p:nvSpPr>
        <p:spPr bwMode="auto">
          <a:xfrm flipV="1">
            <a:off x="8226425"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81" name="Line 61"/>
          <p:cNvSpPr>
            <a:spLocks noChangeShapeType="1"/>
          </p:cNvSpPr>
          <p:nvPr/>
        </p:nvSpPr>
        <p:spPr bwMode="auto">
          <a:xfrm flipV="1">
            <a:off x="8448675"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82" name="Line 62"/>
          <p:cNvSpPr>
            <a:spLocks noChangeShapeType="1"/>
          </p:cNvSpPr>
          <p:nvPr/>
        </p:nvSpPr>
        <p:spPr bwMode="auto">
          <a:xfrm flipV="1">
            <a:off x="8651875" y="1976438"/>
            <a:ext cx="1588" cy="4227512"/>
          </a:xfrm>
          <a:prstGeom prst="line">
            <a:avLst/>
          </a:prstGeom>
          <a:noFill/>
          <a:ln w="19050">
            <a:solidFill>
              <a:srgbClr val="B3E3EE"/>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83" name="Rectangle 63"/>
          <p:cNvSpPr>
            <a:spLocks noChangeArrowheads="1"/>
          </p:cNvSpPr>
          <p:nvPr/>
        </p:nvSpPr>
        <p:spPr bwMode="auto">
          <a:xfrm>
            <a:off x="479425" y="1976438"/>
            <a:ext cx="8375650" cy="4227512"/>
          </a:xfrm>
          <a:prstGeom prst="rect">
            <a:avLst/>
          </a:prstGeom>
          <a:noFill/>
          <a:ln w="19050">
            <a:solidFill>
              <a:srgbClr val="B3E3EE"/>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984" name="Line 64"/>
          <p:cNvSpPr>
            <a:spLocks noChangeShapeType="1"/>
          </p:cNvSpPr>
          <p:nvPr/>
        </p:nvSpPr>
        <p:spPr bwMode="auto">
          <a:xfrm>
            <a:off x="2471738" y="3305175"/>
            <a:ext cx="1587" cy="11112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85" name="Line 65"/>
          <p:cNvSpPr>
            <a:spLocks noChangeShapeType="1"/>
          </p:cNvSpPr>
          <p:nvPr/>
        </p:nvSpPr>
        <p:spPr bwMode="auto">
          <a:xfrm>
            <a:off x="3135313" y="3324225"/>
            <a:ext cx="1587" cy="920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86" name="Line 66"/>
          <p:cNvSpPr>
            <a:spLocks noChangeShapeType="1"/>
          </p:cNvSpPr>
          <p:nvPr/>
        </p:nvSpPr>
        <p:spPr bwMode="auto">
          <a:xfrm>
            <a:off x="3800475" y="3305175"/>
            <a:ext cx="1588" cy="11112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87" name="Line 67"/>
          <p:cNvSpPr>
            <a:spLocks noChangeShapeType="1"/>
          </p:cNvSpPr>
          <p:nvPr/>
        </p:nvSpPr>
        <p:spPr bwMode="auto">
          <a:xfrm>
            <a:off x="4464050" y="3324225"/>
            <a:ext cx="1588" cy="920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88" name="Line 68"/>
          <p:cNvSpPr>
            <a:spLocks noChangeShapeType="1"/>
          </p:cNvSpPr>
          <p:nvPr/>
        </p:nvSpPr>
        <p:spPr bwMode="auto">
          <a:xfrm>
            <a:off x="5792788" y="3305175"/>
            <a:ext cx="1587" cy="11112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89" name="Line 69"/>
          <p:cNvSpPr>
            <a:spLocks noChangeShapeType="1"/>
          </p:cNvSpPr>
          <p:nvPr/>
        </p:nvSpPr>
        <p:spPr bwMode="auto">
          <a:xfrm>
            <a:off x="6456363" y="3324225"/>
            <a:ext cx="1587" cy="920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90" name="Line 70"/>
          <p:cNvSpPr>
            <a:spLocks noChangeShapeType="1"/>
          </p:cNvSpPr>
          <p:nvPr/>
        </p:nvSpPr>
        <p:spPr bwMode="auto">
          <a:xfrm flipH="1">
            <a:off x="1863725" y="3324225"/>
            <a:ext cx="6657975"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91" name="Line 71"/>
          <p:cNvSpPr>
            <a:spLocks noChangeShapeType="1"/>
          </p:cNvSpPr>
          <p:nvPr/>
        </p:nvSpPr>
        <p:spPr bwMode="auto">
          <a:xfrm flipH="1">
            <a:off x="1808163" y="4652963"/>
            <a:ext cx="14763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92" name="Line 72"/>
          <p:cNvSpPr>
            <a:spLocks noChangeShapeType="1"/>
          </p:cNvSpPr>
          <p:nvPr/>
        </p:nvSpPr>
        <p:spPr bwMode="auto">
          <a:xfrm flipH="1">
            <a:off x="1808163" y="5097463"/>
            <a:ext cx="14763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93" name="Line 73"/>
          <p:cNvSpPr>
            <a:spLocks noChangeShapeType="1"/>
          </p:cNvSpPr>
          <p:nvPr/>
        </p:nvSpPr>
        <p:spPr bwMode="auto">
          <a:xfrm flipH="1">
            <a:off x="1808163" y="4210050"/>
            <a:ext cx="147637"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94" name="Line 74"/>
          <p:cNvSpPr>
            <a:spLocks noChangeShapeType="1"/>
          </p:cNvSpPr>
          <p:nvPr/>
        </p:nvSpPr>
        <p:spPr bwMode="auto">
          <a:xfrm flipH="1">
            <a:off x="1808163" y="3767138"/>
            <a:ext cx="12858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95" name="Line 75"/>
          <p:cNvSpPr>
            <a:spLocks noChangeShapeType="1"/>
          </p:cNvSpPr>
          <p:nvPr/>
        </p:nvSpPr>
        <p:spPr bwMode="auto">
          <a:xfrm flipH="1">
            <a:off x="1808163" y="3324225"/>
            <a:ext cx="147637"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96" name="Line 76"/>
          <p:cNvSpPr>
            <a:spLocks noChangeShapeType="1"/>
          </p:cNvSpPr>
          <p:nvPr/>
        </p:nvSpPr>
        <p:spPr bwMode="auto">
          <a:xfrm flipH="1">
            <a:off x="1808163" y="2881313"/>
            <a:ext cx="14763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97" name="Line 77"/>
          <p:cNvSpPr>
            <a:spLocks noChangeShapeType="1"/>
          </p:cNvSpPr>
          <p:nvPr/>
        </p:nvSpPr>
        <p:spPr bwMode="auto">
          <a:xfrm flipH="1">
            <a:off x="1808163" y="2438400"/>
            <a:ext cx="147637"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98" name="Line 78"/>
          <p:cNvSpPr>
            <a:spLocks noChangeShapeType="1"/>
          </p:cNvSpPr>
          <p:nvPr/>
        </p:nvSpPr>
        <p:spPr bwMode="auto">
          <a:xfrm>
            <a:off x="7119938" y="3324225"/>
            <a:ext cx="1587" cy="920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99" name="Line 79"/>
          <p:cNvSpPr>
            <a:spLocks noChangeShapeType="1"/>
          </p:cNvSpPr>
          <p:nvPr/>
        </p:nvSpPr>
        <p:spPr bwMode="auto">
          <a:xfrm>
            <a:off x="7766050" y="3305175"/>
            <a:ext cx="1588" cy="11112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00" name="Line 80"/>
          <p:cNvSpPr>
            <a:spLocks noChangeShapeType="1"/>
          </p:cNvSpPr>
          <p:nvPr/>
        </p:nvSpPr>
        <p:spPr bwMode="auto">
          <a:xfrm>
            <a:off x="8429625" y="3305175"/>
            <a:ext cx="1588" cy="11112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01" name="Line 81"/>
          <p:cNvSpPr>
            <a:spLocks noChangeShapeType="1"/>
          </p:cNvSpPr>
          <p:nvPr/>
        </p:nvSpPr>
        <p:spPr bwMode="auto">
          <a:xfrm>
            <a:off x="5127625" y="3324225"/>
            <a:ext cx="1588" cy="920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02" name="Line 82"/>
          <p:cNvSpPr>
            <a:spLocks noChangeShapeType="1"/>
          </p:cNvSpPr>
          <p:nvPr/>
        </p:nvSpPr>
        <p:spPr bwMode="auto">
          <a:xfrm flipV="1">
            <a:off x="1808163" y="2419350"/>
            <a:ext cx="1587" cy="267811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03" name="Line 83"/>
          <p:cNvSpPr>
            <a:spLocks noChangeShapeType="1"/>
          </p:cNvSpPr>
          <p:nvPr/>
        </p:nvSpPr>
        <p:spPr bwMode="auto">
          <a:xfrm>
            <a:off x="1808163" y="2954338"/>
            <a:ext cx="1587" cy="1587"/>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04" name="Line 84"/>
          <p:cNvSpPr>
            <a:spLocks noChangeShapeType="1"/>
          </p:cNvSpPr>
          <p:nvPr/>
        </p:nvSpPr>
        <p:spPr bwMode="auto">
          <a:xfrm>
            <a:off x="1808163" y="2344738"/>
            <a:ext cx="1587" cy="1587"/>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05" name="Rectangle 85"/>
          <p:cNvSpPr>
            <a:spLocks noChangeArrowheads="1"/>
          </p:cNvSpPr>
          <p:nvPr/>
        </p:nvSpPr>
        <p:spPr bwMode="auto">
          <a:xfrm>
            <a:off x="5091113" y="3505200"/>
            <a:ext cx="24447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5 </a:t>
            </a:r>
            <a:endParaRPr lang="en-US" altLang="en-US" sz="2400">
              <a:latin typeface="Times New Roman" panose="02020603050405020304" pitchFamily="18" charset="0"/>
            </a:endParaRPr>
          </a:p>
        </p:txBody>
      </p:sp>
      <p:sp>
        <p:nvSpPr>
          <p:cNvPr id="82006" name="Rectangle 86"/>
          <p:cNvSpPr>
            <a:spLocks noChangeArrowheads="1"/>
          </p:cNvSpPr>
          <p:nvPr/>
        </p:nvSpPr>
        <p:spPr bwMode="auto">
          <a:xfrm>
            <a:off x="4454525" y="5759450"/>
            <a:ext cx="1493838"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(b) Total Profit </a:t>
            </a:r>
            <a:endParaRPr lang="en-US" altLang="en-US" sz="2400">
              <a:latin typeface="Times New Roman" panose="02020603050405020304" pitchFamily="18" charset="0"/>
            </a:endParaRPr>
          </a:p>
        </p:txBody>
      </p:sp>
      <p:sp>
        <p:nvSpPr>
          <p:cNvPr id="82007" name="Rectangle 87"/>
          <p:cNvSpPr>
            <a:spLocks noChangeArrowheads="1"/>
          </p:cNvSpPr>
          <p:nvPr/>
        </p:nvSpPr>
        <p:spPr bwMode="auto">
          <a:xfrm>
            <a:off x="3940175" y="5513388"/>
            <a:ext cx="2424113"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Output, Garages per Year </a:t>
            </a:r>
            <a:endParaRPr lang="en-US" altLang="en-US" sz="2400">
              <a:latin typeface="Times New Roman" panose="02020603050405020304" pitchFamily="18" charset="0"/>
            </a:endParaRPr>
          </a:p>
        </p:txBody>
      </p:sp>
      <p:grpSp>
        <p:nvGrpSpPr>
          <p:cNvPr id="82008" name="Group 88"/>
          <p:cNvGrpSpPr>
            <a:grpSpLocks/>
          </p:cNvGrpSpPr>
          <p:nvPr/>
        </p:nvGrpSpPr>
        <p:grpSpPr bwMode="auto">
          <a:xfrm>
            <a:off x="6592888" y="2182813"/>
            <a:ext cx="1681162" cy="750887"/>
            <a:chOff x="4153" y="1375"/>
            <a:chExt cx="1059" cy="473"/>
          </a:xfrm>
        </p:grpSpPr>
        <p:grpSp>
          <p:nvGrpSpPr>
            <p:cNvPr id="82009" name="Group 89"/>
            <p:cNvGrpSpPr>
              <a:grpSpLocks/>
            </p:cNvGrpSpPr>
            <p:nvPr/>
          </p:nvGrpSpPr>
          <p:grpSpPr bwMode="auto">
            <a:xfrm>
              <a:off x="4153" y="1375"/>
              <a:ext cx="1059" cy="473"/>
              <a:chOff x="4153" y="1375"/>
              <a:chExt cx="1059" cy="473"/>
            </a:xfrm>
          </p:grpSpPr>
          <p:sp>
            <p:nvSpPr>
              <p:cNvPr id="82010" name="Line 90"/>
              <p:cNvSpPr>
                <a:spLocks noChangeShapeType="1"/>
              </p:cNvSpPr>
              <p:nvPr/>
            </p:nvSpPr>
            <p:spPr bwMode="auto">
              <a:xfrm flipH="1">
                <a:off x="4153" y="1443"/>
                <a:ext cx="286" cy="405"/>
              </a:xfrm>
              <a:prstGeom prst="line">
                <a:avLst/>
              </a:prstGeom>
              <a:noFill/>
              <a:ln w="19050">
                <a:solidFill>
                  <a:srgbClr val="000000"/>
                </a:solidFill>
                <a:round/>
                <a:headEnd/>
                <a:tailEnd type="stealth" w="med" len="lg"/>
              </a:ln>
              <a:extLst>
                <a:ext uri="{909E8E84-426E-40DD-AFC4-6F175D3DCCD1}">
                  <a14:hiddenFill xmlns:a14="http://schemas.microsoft.com/office/drawing/2010/main">
                    <a:noFill/>
                  </a14:hiddenFill>
                </a:ext>
              </a:extLst>
            </p:spPr>
            <p:txBody>
              <a:bodyPr/>
              <a:lstStyle/>
              <a:p>
                <a:endParaRPr lang="en-US"/>
              </a:p>
            </p:txBody>
          </p:sp>
          <p:sp>
            <p:nvSpPr>
              <p:cNvPr id="82011" name="Rectangle 91"/>
              <p:cNvSpPr>
                <a:spLocks noChangeArrowheads="1"/>
              </p:cNvSpPr>
              <p:nvPr/>
            </p:nvSpPr>
            <p:spPr bwMode="auto">
              <a:xfrm>
                <a:off x="4472" y="1375"/>
                <a:ext cx="740"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Total profit </a:t>
                </a:r>
                <a:endParaRPr lang="en-US" altLang="en-US" sz="2400">
                  <a:latin typeface="Times New Roman" panose="02020603050405020304" pitchFamily="18" charset="0"/>
                </a:endParaRPr>
              </a:p>
            </p:txBody>
          </p:sp>
        </p:grpSp>
        <p:sp>
          <p:nvSpPr>
            <p:cNvPr id="82012" name="Rectangle 92"/>
            <p:cNvSpPr>
              <a:spLocks noChangeArrowheads="1"/>
            </p:cNvSpPr>
            <p:nvPr/>
          </p:nvSpPr>
          <p:spPr bwMode="auto">
            <a:xfrm>
              <a:off x="4487" y="1575"/>
              <a:ext cx="170"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i="1">
                  <a:solidFill>
                    <a:srgbClr val="000000"/>
                  </a:solidFill>
                </a:rPr>
                <a:t>F </a:t>
              </a:r>
              <a:endParaRPr lang="en-US" altLang="en-US" sz="2400">
                <a:latin typeface="Times New Roman" panose="02020603050405020304" pitchFamily="18" charset="0"/>
              </a:endParaRPr>
            </a:p>
          </p:txBody>
        </p:sp>
      </p:grpSp>
      <p:grpSp>
        <p:nvGrpSpPr>
          <p:cNvPr id="82013" name="Group 93"/>
          <p:cNvGrpSpPr>
            <a:grpSpLocks/>
          </p:cNvGrpSpPr>
          <p:nvPr/>
        </p:nvGrpSpPr>
        <p:grpSpPr bwMode="auto">
          <a:xfrm>
            <a:off x="3719513" y="2574925"/>
            <a:ext cx="949325" cy="658813"/>
            <a:chOff x="2343" y="1622"/>
            <a:chExt cx="598" cy="415"/>
          </a:xfrm>
        </p:grpSpPr>
        <p:sp>
          <p:nvSpPr>
            <p:cNvPr id="82014" name="Rectangle 94"/>
            <p:cNvSpPr>
              <a:spLocks noChangeArrowheads="1"/>
            </p:cNvSpPr>
            <p:nvPr/>
          </p:nvSpPr>
          <p:spPr bwMode="auto">
            <a:xfrm>
              <a:off x="2821" y="1893"/>
              <a:ext cx="12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i="1">
                  <a:solidFill>
                    <a:srgbClr val="000000"/>
                  </a:solidFill>
                </a:rPr>
                <a:t>D </a:t>
              </a:r>
              <a:endParaRPr lang="en-US" altLang="en-US" sz="2400">
                <a:latin typeface="Times New Roman" panose="02020603050405020304" pitchFamily="18" charset="0"/>
              </a:endParaRPr>
            </a:p>
          </p:txBody>
        </p:sp>
        <p:sp>
          <p:nvSpPr>
            <p:cNvPr id="82015" name="Freeform 95"/>
            <p:cNvSpPr>
              <a:spLocks/>
            </p:cNvSpPr>
            <p:nvPr/>
          </p:nvSpPr>
          <p:spPr bwMode="auto">
            <a:xfrm>
              <a:off x="2394" y="1757"/>
              <a:ext cx="418" cy="162"/>
            </a:xfrm>
            <a:custGeom>
              <a:avLst/>
              <a:gdLst>
                <a:gd name="T0" fmla="*/ 0 w 36"/>
                <a:gd name="T1" fmla="*/ 14 h 14"/>
                <a:gd name="T2" fmla="*/ 36 w 36"/>
                <a:gd name="T3" fmla="*/ 14 h 14"/>
                <a:gd name="T4" fmla="*/ 36 w 36"/>
                <a:gd name="T5" fmla="*/ 0 h 14"/>
              </a:gdLst>
              <a:ahLst/>
              <a:cxnLst>
                <a:cxn ang="0">
                  <a:pos x="T0" y="T1"/>
                </a:cxn>
                <a:cxn ang="0">
                  <a:pos x="T2" y="T3"/>
                </a:cxn>
                <a:cxn ang="0">
                  <a:pos x="T4" y="T5"/>
                </a:cxn>
              </a:cxnLst>
              <a:rect l="0" t="0" r="r" b="b"/>
              <a:pathLst>
                <a:path w="36" h="14">
                  <a:moveTo>
                    <a:pt x="0" y="14"/>
                  </a:moveTo>
                  <a:cubicBezTo>
                    <a:pt x="36" y="14"/>
                    <a:pt x="36" y="14"/>
                    <a:pt x="36" y="14"/>
                  </a:cubicBezTo>
                  <a:cubicBezTo>
                    <a:pt x="36" y="14"/>
                    <a:pt x="36" y="0"/>
                    <a:pt x="36" y="0"/>
                  </a:cubicBezTo>
                </a:path>
              </a:pathLst>
            </a:custGeom>
            <a:solidFill>
              <a:srgbClr val="B8D5D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16" name="Freeform 96"/>
            <p:cNvSpPr>
              <a:spLocks noEditPoints="1"/>
            </p:cNvSpPr>
            <p:nvPr/>
          </p:nvSpPr>
          <p:spPr bwMode="auto">
            <a:xfrm>
              <a:off x="2394" y="1757"/>
              <a:ext cx="418" cy="162"/>
            </a:xfrm>
            <a:custGeom>
              <a:avLst/>
              <a:gdLst>
                <a:gd name="T0" fmla="*/ 0 w 418"/>
                <a:gd name="T1" fmla="*/ 162 h 162"/>
                <a:gd name="T2" fmla="*/ 46 w 418"/>
                <a:gd name="T3" fmla="*/ 162 h 162"/>
                <a:gd name="T4" fmla="*/ 81 w 418"/>
                <a:gd name="T5" fmla="*/ 162 h 162"/>
                <a:gd name="T6" fmla="*/ 127 w 418"/>
                <a:gd name="T7" fmla="*/ 162 h 162"/>
                <a:gd name="T8" fmla="*/ 151 w 418"/>
                <a:gd name="T9" fmla="*/ 162 h 162"/>
                <a:gd name="T10" fmla="*/ 197 w 418"/>
                <a:gd name="T11" fmla="*/ 162 h 162"/>
                <a:gd name="T12" fmla="*/ 232 w 418"/>
                <a:gd name="T13" fmla="*/ 162 h 162"/>
                <a:gd name="T14" fmla="*/ 278 w 418"/>
                <a:gd name="T15" fmla="*/ 162 h 162"/>
                <a:gd name="T16" fmla="*/ 313 w 418"/>
                <a:gd name="T17" fmla="*/ 162 h 162"/>
                <a:gd name="T18" fmla="*/ 360 w 418"/>
                <a:gd name="T19" fmla="*/ 162 h 162"/>
                <a:gd name="T20" fmla="*/ 383 w 418"/>
                <a:gd name="T21" fmla="*/ 162 h 162"/>
                <a:gd name="T22" fmla="*/ 418 w 418"/>
                <a:gd name="T23" fmla="*/ 162 h 162"/>
                <a:gd name="T24" fmla="*/ 418 w 418"/>
                <a:gd name="T25" fmla="*/ 151 h 162"/>
                <a:gd name="T26" fmla="*/ 418 w 418"/>
                <a:gd name="T27" fmla="*/ 116 h 162"/>
                <a:gd name="T28" fmla="*/ 418 w 418"/>
                <a:gd name="T29" fmla="*/ 69 h 162"/>
                <a:gd name="T30" fmla="*/ 418 w 418"/>
                <a:gd name="T31" fmla="*/ 34 h 162"/>
                <a:gd name="T32" fmla="*/ 418 w 418"/>
                <a:gd name="T3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18" h="162">
                  <a:moveTo>
                    <a:pt x="0" y="162"/>
                  </a:moveTo>
                  <a:lnTo>
                    <a:pt x="46" y="162"/>
                  </a:lnTo>
                  <a:moveTo>
                    <a:pt x="81" y="162"/>
                  </a:moveTo>
                  <a:lnTo>
                    <a:pt x="127" y="162"/>
                  </a:lnTo>
                  <a:moveTo>
                    <a:pt x="151" y="162"/>
                  </a:moveTo>
                  <a:lnTo>
                    <a:pt x="197" y="162"/>
                  </a:lnTo>
                  <a:moveTo>
                    <a:pt x="232" y="162"/>
                  </a:moveTo>
                  <a:lnTo>
                    <a:pt x="278" y="162"/>
                  </a:lnTo>
                  <a:moveTo>
                    <a:pt x="313" y="162"/>
                  </a:moveTo>
                  <a:lnTo>
                    <a:pt x="360" y="162"/>
                  </a:lnTo>
                  <a:moveTo>
                    <a:pt x="383" y="162"/>
                  </a:moveTo>
                  <a:lnTo>
                    <a:pt x="418" y="162"/>
                  </a:lnTo>
                  <a:lnTo>
                    <a:pt x="418" y="151"/>
                  </a:lnTo>
                  <a:moveTo>
                    <a:pt x="418" y="116"/>
                  </a:moveTo>
                  <a:lnTo>
                    <a:pt x="418" y="69"/>
                  </a:lnTo>
                  <a:moveTo>
                    <a:pt x="418" y="34"/>
                  </a:moveTo>
                  <a:lnTo>
                    <a:pt x="418" y="0"/>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17" name="Rectangle 97"/>
            <p:cNvSpPr>
              <a:spLocks noChangeArrowheads="1"/>
            </p:cNvSpPr>
            <p:nvPr/>
          </p:nvSpPr>
          <p:spPr bwMode="auto">
            <a:xfrm>
              <a:off x="2744" y="1622"/>
              <a:ext cx="11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i="1">
                  <a:solidFill>
                    <a:srgbClr val="000000"/>
                  </a:solidFill>
                </a:rPr>
                <a:t>E </a:t>
              </a:r>
              <a:endParaRPr lang="en-US" altLang="en-US" sz="2400">
                <a:latin typeface="Times New Roman" panose="02020603050405020304" pitchFamily="18" charset="0"/>
              </a:endParaRPr>
            </a:p>
          </p:txBody>
        </p:sp>
        <p:sp>
          <p:nvSpPr>
            <p:cNvPr id="82018" name="Rectangle 98"/>
            <p:cNvSpPr>
              <a:spLocks noChangeArrowheads="1"/>
            </p:cNvSpPr>
            <p:nvPr/>
          </p:nvSpPr>
          <p:spPr bwMode="auto">
            <a:xfrm>
              <a:off x="2343" y="1761"/>
              <a:ext cx="12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i="1">
                  <a:solidFill>
                    <a:srgbClr val="000000"/>
                  </a:solidFill>
                </a:rPr>
                <a:t>C </a:t>
              </a:r>
              <a:endParaRPr lang="en-US" altLang="en-US" sz="2400">
                <a:latin typeface="Times New Roman" panose="02020603050405020304" pitchFamily="18" charset="0"/>
              </a:endParaRPr>
            </a:p>
          </p:txBody>
        </p:sp>
      </p:grpSp>
      <p:sp>
        <p:nvSpPr>
          <p:cNvPr id="82019" name="Freeform 99"/>
          <p:cNvSpPr>
            <a:spLocks/>
          </p:cNvSpPr>
          <p:nvPr/>
        </p:nvSpPr>
        <p:spPr bwMode="auto">
          <a:xfrm>
            <a:off x="1825625" y="2566988"/>
            <a:ext cx="6604000" cy="2327275"/>
          </a:xfrm>
          <a:custGeom>
            <a:avLst/>
            <a:gdLst>
              <a:gd name="T0" fmla="*/ 0 w 358"/>
              <a:gd name="T1" fmla="*/ 55 h 126"/>
              <a:gd name="T2" fmla="*/ 153 w 358"/>
              <a:gd name="T3" fmla="*/ 9 h 126"/>
              <a:gd name="T4" fmla="*/ 221 w 358"/>
              <a:gd name="T5" fmla="*/ 1 h 126"/>
              <a:gd name="T6" fmla="*/ 232 w 358"/>
              <a:gd name="T7" fmla="*/ 0 h 126"/>
              <a:gd name="T8" fmla="*/ 242 w 358"/>
              <a:gd name="T9" fmla="*/ 1 h 126"/>
              <a:gd name="T10" fmla="*/ 248 w 358"/>
              <a:gd name="T11" fmla="*/ 3 h 126"/>
              <a:gd name="T12" fmla="*/ 252 w 358"/>
              <a:gd name="T13" fmla="*/ 4 h 126"/>
              <a:gd name="T14" fmla="*/ 287 w 358"/>
              <a:gd name="T15" fmla="*/ 22 h 126"/>
              <a:gd name="T16" fmla="*/ 358 w 358"/>
              <a:gd name="T17" fmla="*/ 12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8" h="126">
                <a:moveTo>
                  <a:pt x="0" y="55"/>
                </a:moveTo>
                <a:cubicBezTo>
                  <a:pt x="60" y="55"/>
                  <a:pt x="96" y="26"/>
                  <a:pt x="153" y="9"/>
                </a:cubicBezTo>
                <a:cubicBezTo>
                  <a:pt x="176" y="3"/>
                  <a:pt x="194" y="2"/>
                  <a:pt x="221" y="1"/>
                </a:cubicBezTo>
                <a:cubicBezTo>
                  <a:pt x="224" y="0"/>
                  <a:pt x="230" y="0"/>
                  <a:pt x="232" y="0"/>
                </a:cubicBezTo>
                <a:cubicBezTo>
                  <a:pt x="235" y="0"/>
                  <a:pt x="240" y="1"/>
                  <a:pt x="242" y="1"/>
                </a:cubicBezTo>
                <a:cubicBezTo>
                  <a:pt x="244" y="2"/>
                  <a:pt x="247" y="3"/>
                  <a:pt x="248" y="3"/>
                </a:cubicBezTo>
                <a:cubicBezTo>
                  <a:pt x="250" y="4"/>
                  <a:pt x="249" y="3"/>
                  <a:pt x="252" y="4"/>
                </a:cubicBezTo>
                <a:cubicBezTo>
                  <a:pt x="261" y="8"/>
                  <a:pt x="275" y="15"/>
                  <a:pt x="287" y="22"/>
                </a:cubicBezTo>
                <a:cubicBezTo>
                  <a:pt x="310" y="38"/>
                  <a:pt x="333" y="69"/>
                  <a:pt x="358" y="126"/>
                </a:cubicBezTo>
              </a:path>
            </a:pathLst>
          </a:custGeom>
          <a:noFill/>
          <a:ln w="555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82020" name="Group 100"/>
          <p:cNvGrpSpPr>
            <a:grpSpLocks/>
          </p:cNvGrpSpPr>
          <p:nvPr/>
        </p:nvGrpSpPr>
        <p:grpSpPr bwMode="auto">
          <a:xfrm>
            <a:off x="1752600" y="2530475"/>
            <a:ext cx="6751638" cy="2436813"/>
            <a:chOff x="1104" y="1594"/>
            <a:chExt cx="4253" cy="1535"/>
          </a:xfrm>
        </p:grpSpPr>
        <p:grpSp>
          <p:nvGrpSpPr>
            <p:cNvPr id="82021" name="Group 101"/>
            <p:cNvGrpSpPr>
              <a:grpSpLocks/>
            </p:cNvGrpSpPr>
            <p:nvPr/>
          </p:nvGrpSpPr>
          <p:grpSpPr bwMode="auto">
            <a:xfrm>
              <a:off x="1940" y="2047"/>
              <a:ext cx="70" cy="82"/>
              <a:chOff x="1940" y="2047"/>
              <a:chExt cx="70" cy="82"/>
            </a:xfrm>
          </p:grpSpPr>
          <p:sp>
            <p:nvSpPr>
              <p:cNvPr id="82022" name="Oval 102"/>
              <p:cNvSpPr>
                <a:spLocks noChangeArrowheads="1"/>
              </p:cNvSpPr>
              <p:nvPr/>
            </p:nvSpPr>
            <p:spPr bwMode="auto">
              <a:xfrm>
                <a:off x="1940" y="2047"/>
                <a:ext cx="70" cy="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23" name="Oval 103"/>
              <p:cNvSpPr>
                <a:spLocks noChangeArrowheads="1"/>
              </p:cNvSpPr>
              <p:nvPr/>
            </p:nvSpPr>
            <p:spPr bwMode="auto">
              <a:xfrm>
                <a:off x="1952" y="2065"/>
                <a:ext cx="47" cy="4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2024" name="Group 104"/>
            <p:cNvGrpSpPr>
              <a:grpSpLocks/>
            </p:cNvGrpSpPr>
            <p:nvPr/>
          </p:nvGrpSpPr>
          <p:grpSpPr bwMode="auto">
            <a:xfrm>
              <a:off x="1522" y="2187"/>
              <a:ext cx="70" cy="70"/>
              <a:chOff x="1522" y="2187"/>
              <a:chExt cx="70" cy="70"/>
            </a:xfrm>
          </p:grpSpPr>
          <p:sp>
            <p:nvSpPr>
              <p:cNvPr id="82025" name="Oval 105"/>
              <p:cNvSpPr>
                <a:spLocks noChangeArrowheads="1"/>
              </p:cNvSpPr>
              <p:nvPr/>
            </p:nvSpPr>
            <p:spPr bwMode="auto">
              <a:xfrm>
                <a:off x="1522" y="2187"/>
                <a:ext cx="70" cy="7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26" name="Oval 106"/>
              <p:cNvSpPr>
                <a:spLocks noChangeArrowheads="1"/>
              </p:cNvSpPr>
              <p:nvPr/>
            </p:nvSpPr>
            <p:spPr bwMode="auto">
              <a:xfrm>
                <a:off x="1534" y="2199"/>
                <a:ext cx="46" cy="4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2027" name="Group 107"/>
            <p:cNvGrpSpPr>
              <a:grpSpLocks/>
            </p:cNvGrpSpPr>
            <p:nvPr/>
          </p:nvGrpSpPr>
          <p:grpSpPr bwMode="auto">
            <a:xfrm>
              <a:off x="3195" y="1617"/>
              <a:ext cx="70" cy="81"/>
              <a:chOff x="3195" y="1617"/>
              <a:chExt cx="70" cy="81"/>
            </a:xfrm>
          </p:grpSpPr>
          <p:sp>
            <p:nvSpPr>
              <p:cNvPr id="82028" name="Oval 108"/>
              <p:cNvSpPr>
                <a:spLocks noChangeArrowheads="1"/>
              </p:cNvSpPr>
              <p:nvPr/>
            </p:nvSpPr>
            <p:spPr bwMode="auto">
              <a:xfrm>
                <a:off x="3195" y="1617"/>
                <a:ext cx="70" cy="81"/>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29" name="Oval 109"/>
              <p:cNvSpPr>
                <a:spLocks noChangeArrowheads="1"/>
              </p:cNvSpPr>
              <p:nvPr/>
            </p:nvSpPr>
            <p:spPr bwMode="auto">
              <a:xfrm>
                <a:off x="3207" y="1634"/>
                <a:ext cx="47" cy="4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2030" name="Group 110"/>
            <p:cNvGrpSpPr>
              <a:grpSpLocks/>
            </p:cNvGrpSpPr>
            <p:nvPr/>
          </p:nvGrpSpPr>
          <p:grpSpPr bwMode="auto">
            <a:xfrm>
              <a:off x="4032" y="1629"/>
              <a:ext cx="70" cy="69"/>
              <a:chOff x="4032" y="1629"/>
              <a:chExt cx="70" cy="69"/>
            </a:xfrm>
          </p:grpSpPr>
          <p:sp>
            <p:nvSpPr>
              <p:cNvPr id="82031" name="Oval 111"/>
              <p:cNvSpPr>
                <a:spLocks noChangeArrowheads="1"/>
              </p:cNvSpPr>
              <p:nvPr/>
            </p:nvSpPr>
            <p:spPr bwMode="auto">
              <a:xfrm>
                <a:off x="4032" y="1629"/>
                <a:ext cx="70" cy="69"/>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32" name="Oval 112"/>
              <p:cNvSpPr>
                <a:spLocks noChangeArrowheads="1"/>
              </p:cNvSpPr>
              <p:nvPr/>
            </p:nvSpPr>
            <p:spPr bwMode="auto">
              <a:xfrm>
                <a:off x="4044" y="1640"/>
                <a:ext cx="46" cy="4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2033" name="Group 113"/>
            <p:cNvGrpSpPr>
              <a:grpSpLocks/>
            </p:cNvGrpSpPr>
            <p:nvPr/>
          </p:nvGrpSpPr>
          <p:grpSpPr bwMode="auto">
            <a:xfrm>
              <a:off x="3614" y="1594"/>
              <a:ext cx="69" cy="81"/>
              <a:chOff x="3614" y="1594"/>
              <a:chExt cx="69" cy="81"/>
            </a:xfrm>
          </p:grpSpPr>
          <p:sp>
            <p:nvSpPr>
              <p:cNvPr id="82034" name="Oval 114"/>
              <p:cNvSpPr>
                <a:spLocks noChangeArrowheads="1"/>
              </p:cNvSpPr>
              <p:nvPr/>
            </p:nvSpPr>
            <p:spPr bwMode="auto">
              <a:xfrm>
                <a:off x="3614" y="1594"/>
                <a:ext cx="69" cy="81"/>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35" name="Oval 115"/>
              <p:cNvSpPr>
                <a:spLocks noChangeArrowheads="1"/>
              </p:cNvSpPr>
              <p:nvPr/>
            </p:nvSpPr>
            <p:spPr bwMode="auto">
              <a:xfrm>
                <a:off x="3625" y="1611"/>
                <a:ext cx="47" cy="4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2036" name="Group 116"/>
            <p:cNvGrpSpPr>
              <a:grpSpLocks/>
            </p:cNvGrpSpPr>
            <p:nvPr/>
          </p:nvGrpSpPr>
          <p:grpSpPr bwMode="auto">
            <a:xfrm>
              <a:off x="1104" y="2222"/>
              <a:ext cx="70" cy="70"/>
              <a:chOff x="1104" y="2222"/>
              <a:chExt cx="70" cy="70"/>
            </a:xfrm>
          </p:grpSpPr>
          <p:sp>
            <p:nvSpPr>
              <p:cNvPr id="82037" name="Oval 117"/>
              <p:cNvSpPr>
                <a:spLocks noChangeArrowheads="1"/>
              </p:cNvSpPr>
              <p:nvPr/>
            </p:nvSpPr>
            <p:spPr bwMode="auto">
              <a:xfrm>
                <a:off x="1104" y="2222"/>
                <a:ext cx="70" cy="7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38" name="Oval 118"/>
              <p:cNvSpPr>
                <a:spLocks noChangeArrowheads="1"/>
              </p:cNvSpPr>
              <p:nvPr/>
            </p:nvSpPr>
            <p:spPr bwMode="auto">
              <a:xfrm>
                <a:off x="1115" y="2233"/>
                <a:ext cx="47" cy="4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2039" name="Group 119"/>
            <p:cNvGrpSpPr>
              <a:grpSpLocks/>
            </p:cNvGrpSpPr>
            <p:nvPr/>
          </p:nvGrpSpPr>
          <p:grpSpPr bwMode="auto">
            <a:xfrm>
              <a:off x="5275" y="3059"/>
              <a:ext cx="82" cy="70"/>
              <a:chOff x="5275" y="3059"/>
              <a:chExt cx="82" cy="70"/>
            </a:xfrm>
          </p:grpSpPr>
          <p:sp>
            <p:nvSpPr>
              <p:cNvPr id="82040" name="Oval 120"/>
              <p:cNvSpPr>
                <a:spLocks noChangeArrowheads="1"/>
              </p:cNvSpPr>
              <p:nvPr/>
            </p:nvSpPr>
            <p:spPr bwMode="auto">
              <a:xfrm>
                <a:off x="5275" y="3059"/>
                <a:ext cx="82" cy="7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41" name="Oval 121"/>
              <p:cNvSpPr>
                <a:spLocks noChangeArrowheads="1"/>
              </p:cNvSpPr>
              <p:nvPr/>
            </p:nvSpPr>
            <p:spPr bwMode="auto">
              <a:xfrm>
                <a:off x="5293" y="3071"/>
                <a:ext cx="46" cy="4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2042" name="Group 122"/>
            <p:cNvGrpSpPr>
              <a:grpSpLocks/>
            </p:cNvGrpSpPr>
            <p:nvPr/>
          </p:nvGrpSpPr>
          <p:grpSpPr bwMode="auto">
            <a:xfrm>
              <a:off x="4857" y="2292"/>
              <a:ext cx="81" cy="81"/>
              <a:chOff x="4857" y="2292"/>
              <a:chExt cx="81" cy="81"/>
            </a:xfrm>
          </p:grpSpPr>
          <p:sp>
            <p:nvSpPr>
              <p:cNvPr id="82043" name="Oval 123"/>
              <p:cNvSpPr>
                <a:spLocks noChangeArrowheads="1"/>
              </p:cNvSpPr>
              <p:nvPr/>
            </p:nvSpPr>
            <p:spPr bwMode="auto">
              <a:xfrm>
                <a:off x="4857" y="2292"/>
                <a:ext cx="81" cy="81"/>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44" name="Oval 124"/>
              <p:cNvSpPr>
                <a:spLocks noChangeArrowheads="1"/>
              </p:cNvSpPr>
              <p:nvPr/>
            </p:nvSpPr>
            <p:spPr bwMode="auto">
              <a:xfrm>
                <a:off x="4874" y="2309"/>
                <a:ext cx="47" cy="4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2045" name="Group 125"/>
            <p:cNvGrpSpPr>
              <a:grpSpLocks/>
            </p:cNvGrpSpPr>
            <p:nvPr/>
          </p:nvGrpSpPr>
          <p:grpSpPr bwMode="auto">
            <a:xfrm>
              <a:off x="4439" y="1838"/>
              <a:ext cx="81" cy="70"/>
              <a:chOff x="4439" y="1838"/>
              <a:chExt cx="81" cy="70"/>
            </a:xfrm>
          </p:grpSpPr>
          <p:sp>
            <p:nvSpPr>
              <p:cNvPr id="82046" name="Oval 126"/>
              <p:cNvSpPr>
                <a:spLocks noChangeArrowheads="1"/>
              </p:cNvSpPr>
              <p:nvPr/>
            </p:nvSpPr>
            <p:spPr bwMode="auto">
              <a:xfrm>
                <a:off x="4439" y="1838"/>
                <a:ext cx="81" cy="7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47" name="Oval 127"/>
              <p:cNvSpPr>
                <a:spLocks noChangeArrowheads="1"/>
              </p:cNvSpPr>
              <p:nvPr/>
            </p:nvSpPr>
            <p:spPr bwMode="auto">
              <a:xfrm>
                <a:off x="4456" y="1850"/>
                <a:ext cx="47" cy="4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2048" name="Group 128"/>
            <p:cNvGrpSpPr>
              <a:grpSpLocks/>
            </p:cNvGrpSpPr>
            <p:nvPr/>
          </p:nvGrpSpPr>
          <p:grpSpPr bwMode="auto">
            <a:xfrm>
              <a:off x="2359" y="1873"/>
              <a:ext cx="69" cy="70"/>
              <a:chOff x="2359" y="1873"/>
              <a:chExt cx="69" cy="70"/>
            </a:xfrm>
          </p:grpSpPr>
          <p:sp>
            <p:nvSpPr>
              <p:cNvPr id="82049" name="Oval 129"/>
              <p:cNvSpPr>
                <a:spLocks noChangeArrowheads="1"/>
              </p:cNvSpPr>
              <p:nvPr/>
            </p:nvSpPr>
            <p:spPr bwMode="auto">
              <a:xfrm>
                <a:off x="2359" y="1873"/>
                <a:ext cx="69" cy="7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50" name="Oval 130"/>
              <p:cNvSpPr>
                <a:spLocks noChangeArrowheads="1"/>
              </p:cNvSpPr>
              <p:nvPr/>
            </p:nvSpPr>
            <p:spPr bwMode="auto">
              <a:xfrm>
                <a:off x="2370" y="1885"/>
                <a:ext cx="47" cy="46"/>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2051" name="Group 131"/>
            <p:cNvGrpSpPr>
              <a:grpSpLocks/>
            </p:cNvGrpSpPr>
            <p:nvPr/>
          </p:nvGrpSpPr>
          <p:grpSpPr bwMode="auto">
            <a:xfrm>
              <a:off x="2777" y="1710"/>
              <a:ext cx="70" cy="81"/>
              <a:chOff x="2777" y="1710"/>
              <a:chExt cx="70" cy="81"/>
            </a:xfrm>
          </p:grpSpPr>
          <p:sp>
            <p:nvSpPr>
              <p:cNvPr id="82052" name="Oval 132"/>
              <p:cNvSpPr>
                <a:spLocks noChangeArrowheads="1"/>
              </p:cNvSpPr>
              <p:nvPr/>
            </p:nvSpPr>
            <p:spPr bwMode="auto">
              <a:xfrm>
                <a:off x="2777" y="1710"/>
                <a:ext cx="70" cy="81"/>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53" name="Oval 133"/>
              <p:cNvSpPr>
                <a:spLocks noChangeArrowheads="1"/>
              </p:cNvSpPr>
              <p:nvPr/>
            </p:nvSpPr>
            <p:spPr bwMode="auto">
              <a:xfrm>
                <a:off x="2789" y="1727"/>
                <a:ext cx="46" cy="4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82054" name="Rectangle 134"/>
          <p:cNvSpPr>
            <a:spLocks noChangeArrowheads="1"/>
          </p:cNvSpPr>
          <p:nvPr/>
        </p:nvSpPr>
        <p:spPr bwMode="auto">
          <a:xfrm>
            <a:off x="8323263" y="3505200"/>
            <a:ext cx="342900"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10 </a:t>
            </a:r>
            <a:endParaRPr lang="en-US" altLang="en-US" sz="2400">
              <a:latin typeface="Times New Roman" panose="02020603050405020304" pitchFamily="18" charset="0"/>
            </a:endParaRPr>
          </a:p>
        </p:txBody>
      </p:sp>
      <p:sp>
        <p:nvSpPr>
          <p:cNvPr id="82055" name="Rectangle 135"/>
          <p:cNvSpPr>
            <a:spLocks noChangeArrowheads="1"/>
          </p:cNvSpPr>
          <p:nvPr/>
        </p:nvSpPr>
        <p:spPr bwMode="auto">
          <a:xfrm>
            <a:off x="7712075" y="3406775"/>
            <a:ext cx="24447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9 </a:t>
            </a:r>
            <a:endParaRPr lang="en-US" altLang="en-US" sz="2400">
              <a:latin typeface="Times New Roman" panose="02020603050405020304" pitchFamily="18" charset="0"/>
            </a:endParaRPr>
          </a:p>
        </p:txBody>
      </p:sp>
      <p:sp>
        <p:nvSpPr>
          <p:cNvPr id="82056" name="Rectangle 136"/>
          <p:cNvSpPr>
            <a:spLocks noChangeArrowheads="1"/>
          </p:cNvSpPr>
          <p:nvPr/>
        </p:nvSpPr>
        <p:spPr bwMode="auto">
          <a:xfrm>
            <a:off x="7050088" y="3505200"/>
            <a:ext cx="24447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8 </a:t>
            </a:r>
            <a:endParaRPr lang="en-US" altLang="en-US" sz="2400">
              <a:latin typeface="Times New Roman" panose="02020603050405020304" pitchFamily="18" charset="0"/>
            </a:endParaRPr>
          </a:p>
        </p:txBody>
      </p:sp>
      <p:sp>
        <p:nvSpPr>
          <p:cNvPr id="82057" name="Rectangle 137"/>
          <p:cNvSpPr>
            <a:spLocks noChangeArrowheads="1"/>
          </p:cNvSpPr>
          <p:nvPr/>
        </p:nvSpPr>
        <p:spPr bwMode="auto">
          <a:xfrm>
            <a:off x="6413500" y="3505200"/>
            <a:ext cx="24447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7 </a:t>
            </a:r>
            <a:endParaRPr lang="en-US" altLang="en-US" sz="2400">
              <a:latin typeface="Times New Roman" panose="02020603050405020304" pitchFamily="18" charset="0"/>
            </a:endParaRPr>
          </a:p>
        </p:txBody>
      </p:sp>
      <p:sp>
        <p:nvSpPr>
          <p:cNvPr id="82058" name="Rectangle 138"/>
          <p:cNvSpPr>
            <a:spLocks noChangeArrowheads="1"/>
          </p:cNvSpPr>
          <p:nvPr/>
        </p:nvSpPr>
        <p:spPr bwMode="auto">
          <a:xfrm>
            <a:off x="5753100" y="3505200"/>
            <a:ext cx="24447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6 </a:t>
            </a:r>
            <a:endParaRPr lang="en-US" altLang="en-US" sz="2400">
              <a:latin typeface="Times New Roman" panose="02020603050405020304" pitchFamily="18" charset="0"/>
            </a:endParaRPr>
          </a:p>
        </p:txBody>
      </p:sp>
      <p:sp>
        <p:nvSpPr>
          <p:cNvPr id="82059" name="Rectangle 139"/>
          <p:cNvSpPr>
            <a:spLocks noChangeArrowheads="1"/>
          </p:cNvSpPr>
          <p:nvPr/>
        </p:nvSpPr>
        <p:spPr bwMode="auto">
          <a:xfrm>
            <a:off x="4405313" y="3505200"/>
            <a:ext cx="24447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4 </a:t>
            </a:r>
            <a:endParaRPr lang="en-US" altLang="en-US" sz="2400">
              <a:latin typeface="Times New Roman" panose="02020603050405020304" pitchFamily="18" charset="0"/>
            </a:endParaRPr>
          </a:p>
        </p:txBody>
      </p:sp>
      <p:sp>
        <p:nvSpPr>
          <p:cNvPr id="82060" name="Rectangle 140"/>
          <p:cNvSpPr>
            <a:spLocks noChangeArrowheads="1"/>
          </p:cNvSpPr>
          <p:nvPr/>
        </p:nvSpPr>
        <p:spPr bwMode="auto">
          <a:xfrm>
            <a:off x="3768725" y="3505200"/>
            <a:ext cx="24447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3 </a:t>
            </a:r>
            <a:endParaRPr lang="en-US" altLang="en-US" sz="2400">
              <a:latin typeface="Times New Roman" panose="02020603050405020304" pitchFamily="18" charset="0"/>
            </a:endParaRPr>
          </a:p>
        </p:txBody>
      </p:sp>
      <p:sp>
        <p:nvSpPr>
          <p:cNvPr id="82061" name="Rectangle 141"/>
          <p:cNvSpPr>
            <a:spLocks noChangeArrowheads="1"/>
          </p:cNvSpPr>
          <p:nvPr/>
        </p:nvSpPr>
        <p:spPr bwMode="auto">
          <a:xfrm>
            <a:off x="3108325" y="3505200"/>
            <a:ext cx="24447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2 </a:t>
            </a:r>
            <a:endParaRPr lang="en-US" altLang="en-US" sz="2400">
              <a:latin typeface="Times New Roman" panose="02020603050405020304" pitchFamily="18" charset="0"/>
            </a:endParaRPr>
          </a:p>
        </p:txBody>
      </p:sp>
      <p:sp>
        <p:nvSpPr>
          <p:cNvPr id="82062" name="Rectangle 142"/>
          <p:cNvSpPr>
            <a:spLocks noChangeArrowheads="1"/>
          </p:cNvSpPr>
          <p:nvPr/>
        </p:nvSpPr>
        <p:spPr bwMode="auto">
          <a:xfrm>
            <a:off x="2420938" y="3578225"/>
            <a:ext cx="1587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1 </a:t>
            </a:r>
            <a:endParaRPr lang="en-US" altLang="en-US" sz="2400">
              <a:latin typeface="Times New Roman" panose="02020603050405020304" pitchFamily="18" charset="0"/>
            </a:endParaRPr>
          </a:p>
        </p:txBody>
      </p:sp>
      <p:sp>
        <p:nvSpPr>
          <p:cNvPr id="82063" name="Rectangle 143"/>
          <p:cNvSpPr>
            <a:spLocks noChangeArrowheads="1"/>
          </p:cNvSpPr>
          <p:nvPr/>
        </p:nvSpPr>
        <p:spPr bwMode="auto">
          <a:xfrm>
            <a:off x="1417638" y="4975225"/>
            <a:ext cx="4413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–80 </a:t>
            </a:r>
            <a:endParaRPr lang="en-US" altLang="en-US" sz="2400">
              <a:latin typeface="Times New Roman" panose="02020603050405020304" pitchFamily="18" charset="0"/>
            </a:endParaRPr>
          </a:p>
        </p:txBody>
      </p:sp>
      <p:sp>
        <p:nvSpPr>
          <p:cNvPr id="82064" name="Rectangle 144"/>
          <p:cNvSpPr>
            <a:spLocks noChangeArrowheads="1"/>
          </p:cNvSpPr>
          <p:nvPr/>
        </p:nvSpPr>
        <p:spPr bwMode="auto">
          <a:xfrm>
            <a:off x="1417638" y="4533900"/>
            <a:ext cx="4413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–60 </a:t>
            </a:r>
            <a:endParaRPr lang="en-US" altLang="en-US" sz="2400">
              <a:latin typeface="Times New Roman" panose="02020603050405020304" pitchFamily="18" charset="0"/>
            </a:endParaRPr>
          </a:p>
        </p:txBody>
      </p:sp>
      <p:sp>
        <p:nvSpPr>
          <p:cNvPr id="82065" name="Rectangle 145"/>
          <p:cNvSpPr>
            <a:spLocks noChangeArrowheads="1"/>
          </p:cNvSpPr>
          <p:nvPr/>
        </p:nvSpPr>
        <p:spPr bwMode="auto">
          <a:xfrm>
            <a:off x="1417638" y="4092575"/>
            <a:ext cx="4413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–40 </a:t>
            </a:r>
            <a:endParaRPr lang="en-US" altLang="en-US" sz="2400">
              <a:latin typeface="Times New Roman" panose="02020603050405020304" pitchFamily="18" charset="0"/>
            </a:endParaRPr>
          </a:p>
        </p:txBody>
      </p:sp>
      <p:sp>
        <p:nvSpPr>
          <p:cNvPr id="82066" name="Rectangle 146"/>
          <p:cNvSpPr>
            <a:spLocks noChangeArrowheads="1"/>
          </p:cNvSpPr>
          <p:nvPr/>
        </p:nvSpPr>
        <p:spPr bwMode="auto">
          <a:xfrm>
            <a:off x="1417638" y="3627438"/>
            <a:ext cx="441325"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–20 </a:t>
            </a:r>
            <a:endParaRPr lang="en-US" altLang="en-US" sz="2400">
              <a:latin typeface="Times New Roman" panose="02020603050405020304" pitchFamily="18" charset="0"/>
            </a:endParaRPr>
          </a:p>
        </p:txBody>
      </p:sp>
      <p:sp>
        <p:nvSpPr>
          <p:cNvPr id="82067" name="Rectangle 147"/>
          <p:cNvSpPr>
            <a:spLocks noChangeArrowheads="1"/>
          </p:cNvSpPr>
          <p:nvPr/>
        </p:nvSpPr>
        <p:spPr bwMode="auto">
          <a:xfrm>
            <a:off x="1638300" y="3211513"/>
            <a:ext cx="244475"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0 </a:t>
            </a:r>
            <a:endParaRPr lang="en-US" altLang="en-US" sz="2400">
              <a:latin typeface="Times New Roman" panose="02020603050405020304" pitchFamily="18" charset="0"/>
            </a:endParaRPr>
          </a:p>
        </p:txBody>
      </p:sp>
      <p:sp>
        <p:nvSpPr>
          <p:cNvPr id="82068" name="Rectangle 148"/>
          <p:cNvSpPr>
            <a:spLocks noChangeArrowheads="1"/>
          </p:cNvSpPr>
          <p:nvPr/>
        </p:nvSpPr>
        <p:spPr bwMode="auto">
          <a:xfrm>
            <a:off x="1516063" y="2720975"/>
            <a:ext cx="342900"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20 </a:t>
            </a:r>
            <a:endParaRPr lang="en-US" altLang="en-US" sz="2400">
              <a:latin typeface="Times New Roman" panose="02020603050405020304" pitchFamily="18" charset="0"/>
            </a:endParaRPr>
          </a:p>
        </p:txBody>
      </p:sp>
      <p:sp>
        <p:nvSpPr>
          <p:cNvPr id="82069" name="Rectangle 149"/>
          <p:cNvSpPr>
            <a:spLocks noChangeArrowheads="1"/>
          </p:cNvSpPr>
          <p:nvPr/>
        </p:nvSpPr>
        <p:spPr bwMode="auto">
          <a:xfrm>
            <a:off x="1516063" y="2305050"/>
            <a:ext cx="342900"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40 </a:t>
            </a:r>
            <a:endParaRPr lang="en-US" altLang="en-US" sz="2400">
              <a:latin typeface="Times New Roman" panose="02020603050405020304" pitchFamily="18" charset="0"/>
            </a:endParaRPr>
          </a:p>
        </p:txBody>
      </p:sp>
      <p:sp>
        <p:nvSpPr>
          <p:cNvPr id="82070" name="Rectangle 150"/>
          <p:cNvSpPr>
            <a:spLocks noChangeArrowheads="1"/>
          </p:cNvSpPr>
          <p:nvPr/>
        </p:nvSpPr>
        <p:spPr bwMode="auto">
          <a:xfrm rot="16200000">
            <a:off x="-787399" y="3600450"/>
            <a:ext cx="3281362"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a:solidFill>
                  <a:srgbClr val="000000"/>
                </a:solidFill>
              </a:rPr>
              <a:t>Total Profit per Year (thousands $) </a:t>
            </a:r>
            <a:endParaRPr lang="en-US" altLang="en-US" sz="2400">
              <a:latin typeface="Times New Roman" panose="02020603050405020304" pitchFamily="18" charset="0"/>
            </a:endParaRPr>
          </a:p>
        </p:txBody>
      </p:sp>
      <p:grpSp>
        <p:nvGrpSpPr>
          <p:cNvPr id="82071" name="Group 151"/>
          <p:cNvGrpSpPr>
            <a:grpSpLocks/>
          </p:cNvGrpSpPr>
          <p:nvPr/>
        </p:nvGrpSpPr>
        <p:grpSpPr bwMode="auto">
          <a:xfrm>
            <a:off x="1516063" y="2328863"/>
            <a:ext cx="4743450" cy="995362"/>
            <a:chOff x="955" y="1467"/>
            <a:chExt cx="2988" cy="627"/>
          </a:xfrm>
        </p:grpSpPr>
        <p:sp>
          <p:nvSpPr>
            <p:cNvPr id="82072" name="Freeform 152"/>
            <p:cNvSpPr>
              <a:spLocks noEditPoints="1"/>
            </p:cNvSpPr>
            <p:nvPr/>
          </p:nvSpPr>
          <p:spPr bwMode="auto">
            <a:xfrm>
              <a:off x="1139" y="1617"/>
              <a:ext cx="2719" cy="1"/>
            </a:xfrm>
            <a:custGeom>
              <a:avLst/>
              <a:gdLst>
                <a:gd name="T0" fmla="*/ 2672 w 2719"/>
                <a:gd name="T1" fmla="*/ 2591 w 2719"/>
                <a:gd name="T2" fmla="*/ 2510 w 2719"/>
                <a:gd name="T3" fmla="*/ 2440 w 2719"/>
                <a:gd name="T4" fmla="*/ 2359 w 2719"/>
                <a:gd name="T5" fmla="*/ 2277 w 2719"/>
                <a:gd name="T6" fmla="*/ 2207 w 2719"/>
                <a:gd name="T7" fmla="*/ 2126 w 2719"/>
                <a:gd name="T8" fmla="*/ 2045 w 2719"/>
                <a:gd name="T9" fmla="*/ 1975 w 2719"/>
                <a:gd name="T10" fmla="*/ 1894 w 2719"/>
                <a:gd name="T11" fmla="*/ 1812 w 2719"/>
                <a:gd name="T12" fmla="*/ 1743 w 2719"/>
                <a:gd name="T13" fmla="*/ 1661 w 2719"/>
                <a:gd name="T14" fmla="*/ 1580 w 2719"/>
                <a:gd name="T15" fmla="*/ 1510 w 2719"/>
                <a:gd name="T16" fmla="*/ 1429 w 2719"/>
                <a:gd name="T17" fmla="*/ 1348 w 2719"/>
                <a:gd name="T18" fmla="*/ 1278 w 2719"/>
                <a:gd name="T19" fmla="*/ 1197 w 2719"/>
                <a:gd name="T20" fmla="*/ 1115 w 2719"/>
                <a:gd name="T21" fmla="*/ 1045 w 2719"/>
                <a:gd name="T22" fmla="*/ 964 w 2719"/>
                <a:gd name="T23" fmla="*/ 883 w 2719"/>
                <a:gd name="T24" fmla="*/ 813 w 2719"/>
                <a:gd name="T25" fmla="*/ 732 w 2719"/>
                <a:gd name="T26" fmla="*/ 650 w 2719"/>
                <a:gd name="T27" fmla="*/ 581 w 2719"/>
                <a:gd name="T28" fmla="*/ 499 w 2719"/>
                <a:gd name="T29" fmla="*/ 418 w 2719"/>
                <a:gd name="T30" fmla="*/ 348 w 2719"/>
                <a:gd name="T31" fmla="*/ 267 w 2719"/>
                <a:gd name="T32" fmla="*/ 186 w 2719"/>
                <a:gd name="T33" fmla="*/ 116 w 2719"/>
                <a:gd name="T34" fmla="*/ 35 w 2719"/>
                <a:gd name="T35" fmla="*/ 0 w 2719"/>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 ang="0">
                  <a:pos x="T11" y="0"/>
                </a:cxn>
                <a:cxn ang="0">
                  <a:pos x="T12" y="0"/>
                </a:cxn>
                <a:cxn ang="0">
                  <a:pos x="T13" y="0"/>
                </a:cxn>
                <a:cxn ang="0">
                  <a:pos x="T14" y="0"/>
                </a:cxn>
                <a:cxn ang="0">
                  <a:pos x="T15" y="0"/>
                </a:cxn>
                <a:cxn ang="0">
                  <a:pos x="T16" y="0"/>
                </a:cxn>
                <a:cxn ang="0">
                  <a:pos x="T17" y="0"/>
                </a:cxn>
                <a:cxn ang="0">
                  <a:pos x="T18" y="0"/>
                </a:cxn>
                <a:cxn ang="0">
                  <a:pos x="T19" y="0"/>
                </a:cxn>
                <a:cxn ang="0">
                  <a:pos x="T20" y="0"/>
                </a:cxn>
                <a:cxn ang="0">
                  <a:pos x="T21" y="0"/>
                </a:cxn>
                <a:cxn ang="0">
                  <a:pos x="T22" y="0"/>
                </a:cxn>
                <a:cxn ang="0">
                  <a:pos x="T23" y="0"/>
                </a:cxn>
                <a:cxn ang="0">
                  <a:pos x="T24" y="0"/>
                </a:cxn>
                <a:cxn ang="0">
                  <a:pos x="T25" y="0"/>
                </a:cxn>
                <a:cxn ang="0">
                  <a:pos x="T26" y="0"/>
                </a:cxn>
                <a:cxn ang="0">
                  <a:pos x="T27" y="0"/>
                </a:cxn>
                <a:cxn ang="0">
                  <a:pos x="T28" y="0"/>
                </a:cxn>
                <a:cxn ang="0">
                  <a:pos x="T29" y="0"/>
                </a:cxn>
                <a:cxn ang="0">
                  <a:pos x="T30" y="0"/>
                </a:cxn>
                <a:cxn ang="0">
                  <a:pos x="T31" y="0"/>
                </a:cxn>
                <a:cxn ang="0">
                  <a:pos x="T32" y="0"/>
                </a:cxn>
                <a:cxn ang="0">
                  <a:pos x="T33" y="0"/>
                </a:cxn>
                <a:cxn ang="0">
                  <a:pos x="T34" y="0"/>
                </a:cxn>
                <a:cxn ang="0">
                  <a:pos x="T35" y="0"/>
                </a:cxn>
              </a:cxnLst>
              <a:rect l="0" t="0" r="r" b="b"/>
              <a:pathLst>
                <a:path w="2719">
                  <a:moveTo>
                    <a:pt x="2719" y="0"/>
                  </a:moveTo>
                  <a:lnTo>
                    <a:pt x="2672" y="0"/>
                  </a:lnTo>
                  <a:moveTo>
                    <a:pt x="2637" y="0"/>
                  </a:moveTo>
                  <a:lnTo>
                    <a:pt x="2591" y="0"/>
                  </a:lnTo>
                  <a:moveTo>
                    <a:pt x="2556" y="0"/>
                  </a:moveTo>
                  <a:lnTo>
                    <a:pt x="2510" y="0"/>
                  </a:lnTo>
                  <a:moveTo>
                    <a:pt x="2486" y="0"/>
                  </a:moveTo>
                  <a:lnTo>
                    <a:pt x="2440" y="0"/>
                  </a:lnTo>
                  <a:moveTo>
                    <a:pt x="2405" y="0"/>
                  </a:moveTo>
                  <a:lnTo>
                    <a:pt x="2359" y="0"/>
                  </a:lnTo>
                  <a:moveTo>
                    <a:pt x="2324" y="0"/>
                  </a:moveTo>
                  <a:lnTo>
                    <a:pt x="2277" y="0"/>
                  </a:lnTo>
                  <a:moveTo>
                    <a:pt x="2254" y="0"/>
                  </a:moveTo>
                  <a:lnTo>
                    <a:pt x="2207" y="0"/>
                  </a:lnTo>
                  <a:moveTo>
                    <a:pt x="2173" y="0"/>
                  </a:moveTo>
                  <a:lnTo>
                    <a:pt x="2126" y="0"/>
                  </a:lnTo>
                  <a:moveTo>
                    <a:pt x="2091" y="0"/>
                  </a:moveTo>
                  <a:lnTo>
                    <a:pt x="2045" y="0"/>
                  </a:lnTo>
                  <a:moveTo>
                    <a:pt x="2022" y="0"/>
                  </a:moveTo>
                  <a:lnTo>
                    <a:pt x="1975" y="0"/>
                  </a:lnTo>
                  <a:moveTo>
                    <a:pt x="1940" y="0"/>
                  </a:moveTo>
                  <a:lnTo>
                    <a:pt x="1894" y="0"/>
                  </a:lnTo>
                  <a:moveTo>
                    <a:pt x="1859" y="0"/>
                  </a:moveTo>
                  <a:lnTo>
                    <a:pt x="1812" y="0"/>
                  </a:lnTo>
                  <a:moveTo>
                    <a:pt x="1789" y="0"/>
                  </a:moveTo>
                  <a:lnTo>
                    <a:pt x="1743" y="0"/>
                  </a:lnTo>
                  <a:moveTo>
                    <a:pt x="1708" y="0"/>
                  </a:moveTo>
                  <a:lnTo>
                    <a:pt x="1661" y="0"/>
                  </a:lnTo>
                  <a:moveTo>
                    <a:pt x="1626" y="0"/>
                  </a:moveTo>
                  <a:lnTo>
                    <a:pt x="1580" y="0"/>
                  </a:lnTo>
                  <a:moveTo>
                    <a:pt x="1557" y="0"/>
                  </a:moveTo>
                  <a:lnTo>
                    <a:pt x="1510" y="0"/>
                  </a:lnTo>
                  <a:moveTo>
                    <a:pt x="1475" y="0"/>
                  </a:moveTo>
                  <a:lnTo>
                    <a:pt x="1429" y="0"/>
                  </a:lnTo>
                  <a:moveTo>
                    <a:pt x="1394" y="0"/>
                  </a:moveTo>
                  <a:lnTo>
                    <a:pt x="1348" y="0"/>
                  </a:lnTo>
                  <a:moveTo>
                    <a:pt x="1324" y="0"/>
                  </a:moveTo>
                  <a:lnTo>
                    <a:pt x="1278" y="0"/>
                  </a:lnTo>
                  <a:moveTo>
                    <a:pt x="1243" y="0"/>
                  </a:moveTo>
                  <a:lnTo>
                    <a:pt x="1197" y="0"/>
                  </a:lnTo>
                  <a:moveTo>
                    <a:pt x="1162" y="0"/>
                  </a:moveTo>
                  <a:lnTo>
                    <a:pt x="1115" y="0"/>
                  </a:lnTo>
                  <a:moveTo>
                    <a:pt x="1092" y="0"/>
                  </a:moveTo>
                  <a:lnTo>
                    <a:pt x="1045" y="0"/>
                  </a:lnTo>
                  <a:moveTo>
                    <a:pt x="1011" y="0"/>
                  </a:moveTo>
                  <a:lnTo>
                    <a:pt x="964" y="0"/>
                  </a:lnTo>
                  <a:moveTo>
                    <a:pt x="929" y="0"/>
                  </a:moveTo>
                  <a:lnTo>
                    <a:pt x="883" y="0"/>
                  </a:lnTo>
                  <a:moveTo>
                    <a:pt x="860" y="0"/>
                  </a:moveTo>
                  <a:lnTo>
                    <a:pt x="813" y="0"/>
                  </a:lnTo>
                  <a:moveTo>
                    <a:pt x="778" y="0"/>
                  </a:moveTo>
                  <a:lnTo>
                    <a:pt x="732" y="0"/>
                  </a:lnTo>
                  <a:moveTo>
                    <a:pt x="697" y="0"/>
                  </a:moveTo>
                  <a:lnTo>
                    <a:pt x="650" y="0"/>
                  </a:lnTo>
                  <a:moveTo>
                    <a:pt x="627" y="0"/>
                  </a:moveTo>
                  <a:lnTo>
                    <a:pt x="581" y="0"/>
                  </a:lnTo>
                  <a:moveTo>
                    <a:pt x="546" y="0"/>
                  </a:moveTo>
                  <a:lnTo>
                    <a:pt x="499" y="0"/>
                  </a:lnTo>
                  <a:moveTo>
                    <a:pt x="464" y="0"/>
                  </a:moveTo>
                  <a:lnTo>
                    <a:pt x="418" y="0"/>
                  </a:lnTo>
                  <a:moveTo>
                    <a:pt x="395" y="0"/>
                  </a:moveTo>
                  <a:lnTo>
                    <a:pt x="348" y="0"/>
                  </a:lnTo>
                  <a:moveTo>
                    <a:pt x="313" y="0"/>
                  </a:moveTo>
                  <a:lnTo>
                    <a:pt x="267" y="0"/>
                  </a:lnTo>
                  <a:moveTo>
                    <a:pt x="232" y="0"/>
                  </a:moveTo>
                  <a:lnTo>
                    <a:pt x="186" y="0"/>
                  </a:lnTo>
                  <a:moveTo>
                    <a:pt x="162" y="0"/>
                  </a:moveTo>
                  <a:lnTo>
                    <a:pt x="116" y="0"/>
                  </a:lnTo>
                  <a:moveTo>
                    <a:pt x="81" y="0"/>
                  </a:moveTo>
                  <a:lnTo>
                    <a:pt x="35" y="0"/>
                  </a:lnTo>
                  <a:moveTo>
                    <a:pt x="0" y="0"/>
                  </a:moveTo>
                  <a:lnTo>
                    <a:pt x="0" y="0"/>
                  </a:lnTo>
                </a:path>
              </a:pathLst>
            </a:custGeom>
            <a:noFill/>
            <a:ln w="19050">
              <a:solidFill>
                <a:srgbClr val="FE1B0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73" name="Freeform 153"/>
            <p:cNvSpPr>
              <a:spLocks noEditPoints="1"/>
            </p:cNvSpPr>
            <p:nvPr/>
          </p:nvSpPr>
          <p:spPr bwMode="auto">
            <a:xfrm>
              <a:off x="3858" y="1617"/>
              <a:ext cx="1" cy="477"/>
            </a:xfrm>
            <a:custGeom>
              <a:avLst/>
              <a:gdLst>
                <a:gd name="T0" fmla="*/ 0 h 477"/>
                <a:gd name="T1" fmla="*/ 47 h 477"/>
                <a:gd name="T2" fmla="*/ 81 h 477"/>
                <a:gd name="T3" fmla="*/ 128 h 477"/>
                <a:gd name="T4" fmla="*/ 163 h 477"/>
                <a:gd name="T5" fmla="*/ 209 h 477"/>
                <a:gd name="T6" fmla="*/ 233 h 477"/>
                <a:gd name="T7" fmla="*/ 279 h 477"/>
                <a:gd name="T8" fmla="*/ 314 h 477"/>
                <a:gd name="T9" fmla="*/ 361 h 477"/>
                <a:gd name="T10" fmla="*/ 395 h 477"/>
                <a:gd name="T11" fmla="*/ 442 h 477"/>
                <a:gd name="T12" fmla="*/ 465 h 477"/>
                <a:gd name="T13" fmla="*/ 477 h 477"/>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Lst>
              <a:rect l="0" t="0" r="r" b="b"/>
              <a:pathLst>
                <a:path h="477">
                  <a:moveTo>
                    <a:pt x="0" y="0"/>
                  </a:moveTo>
                  <a:lnTo>
                    <a:pt x="0" y="47"/>
                  </a:lnTo>
                  <a:moveTo>
                    <a:pt x="0" y="81"/>
                  </a:moveTo>
                  <a:lnTo>
                    <a:pt x="0" y="128"/>
                  </a:lnTo>
                  <a:moveTo>
                    <a:pt x="0" y="163"/>
                  </a:moveTo>
                  <a:lnTo>
                    <a:pt x="0" y="209"/>
                  </a:lnTo>
                  <a:moveTo>
                    <a:pt x="0" y="233"/>
                  </a:moveTo>
                  <a:lnTo>
                    <a:pt x="0" y="279"/>
                  </a:lnTo>
                  <a:moveTo>
                    <a:pt x="0" y="314"/>
                  </a:moveTo>
                  <a:lnTo>
                    <a:pt x="0" y="361"/>
                  </a:lnTo>
                  <a:moveTo>
                    <a:pt x="0" y="395"/>
                  </a:moveTo>
                  <a:lnTo>
                    <a:pt x="0" y="442"/>
                  </a:lnTo>
                  <a:moveTo>
                    <a:pt x="0" y="465"/>
                  </a:moveTo>
                  <a:lnTo>
                    <a:pt x="0" y="477"/>
                  </a:lnTo>
                </a:path>
              </a:pathLst>
            </a:custGeom>
            <a:noFill/>
            <a:ln w="19050">
              <a:solidFill>
                <a:srgbClr val="FE1B0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74" name="Rectangle 154"/>
            <p:cNvSpPr>
              <a:spLocks noChangeArrowheads="1"/>
            </p:cNvSpPr>
            <p:nvPr/>
          </p:nvSpPr>
          <p:spPr bwMode="auto">
            <a:xfrm>
              <a:off x="3809" y="1467"/>
              <a:ext cx="134"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i="1" dirty="0">
                  <a:solidFill>
                    <a:srgbClr val="C00000"/>
                  </a:solidFill>
                </a:rPr>
                <a:t>M </a:t>
              </a:r>
              <a:endParaRPr lang="en-US" altLang="en-US" sz="2400" dirty="0">
                <a:solidFill>
                  <a:srgbClr val="C00000"/>
                </a:solidFill>
                <a:latin typeface="Times New Roman" panose="02020603050405020304" pitchFamily="18" charset="0"/>
              </a:endParaRPr>
            </a:p>
          </p:txBody>
        </p:sp>
        <p:sp>
          <p:nvSpPr>
            <p:cNvPr id="82075" name="Rectangle 155"/>
            <p:cNvSpPr>
              <a:spLocks noChangeArrowheads="1"/>
            </p:cNvSpPr>
            <p:nvPr/>
          </p:nvSpPr>
          <p:spPr bwMode="auto">
            <a:xfrm>
              <a:off x="955" y="1560"/>
              <a:ext cx="169"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500" b="1" dirty="0">
                  <a:solidFill>
                    <a:srgbClr val="C00000"/>
                  </a:solidFill>
                </a:rPr>
                <a:t>34</a:t>
              </a:r>
              <a:r>
                <a:rPr lang="en-US" altLang="en-US" sz="1500" b="1" dirty="0">
                  <a:solidFill>
                    <a:srgbClr val="FF1919"/>
                  </a:solidFill>
                </a:rPr>
                <a:t> </a:t>
              </a:r>
              <a:endParaRPr lang="en-US" altLang="en-US" sz="2400"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82020"/>
                                        </p:tgtEl>
                                        <p:attrNameLst>
                                          <p:attrName>style.visibility</p:attrName>
                                        </p:attrNameLst>
                                      </p:cBhvr>
                                      <p:to>
                                        <p:strVal val="visible"/>
                                      </p:to>
                                    </p:set>
                                    <p:animEffect transition="in" filter="wipe(left)">
                                      <p:cBhvr>
                                        <p:cTn id="7" dur="500"/>
                                        <p:tgtEl>
                                          <p:spTgt spid="820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82019"/>
                                        </p:tgtEl>
                                        <p:attrNameLst>
                                          <p:attrName>style.visibility</p:attrName>
                                        </p:attrNameLst>
                                      </p:cBhvr>
                                      <p:to>
                                        <p:strVal val="visible"/>
                                      </p:to>
                                    </p:set>
                                    <p:animEffect transition="in" filter="wipe(left)">
                                      <p:cBhvr>
                                        <p:cTn id="12" dur="500"/>
                                        <p:tgtEl>
                                          <p:spTgt spid="820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82013"/>
                                        </p:tgtEl>
                                        <p:attrNameLst>
                                          <p:attrName>style.visibility</p:attrName>
                                        </p:attrNameLst>
                                      </p:cBhvr>
                                      <p:to>
                                        <p:strVal val="visible"/>
                                      </p:to>
                                    </p:set>
                                    <p:animEffect transition="in" filter="dissolve">
                                      <p:cBhvr>
                                        <p:cTn id="17" dur="500"/>
                                        <p:tgtEl>
                                          <p:spTgt spid="820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3" fill="hold" nodeType="clickEffect">
                                  <p:stCondLst>
                                    <p:cond delay="0"/>
                                  </p:stCondLst>
                                  <p:childTnLst>
                                    <p:set>
                                      <p:cBhvr>
                                        <p:cTn id="21" dur="1" fill="hold">
                                          <p:stCondLst>
                                            <p:cond delay="0"/>
                                          </p:stCondLst>
                                        </p:cTn>
                                        <p:tgtEl>
                                          <p:spTgt spid="82071"/>
                                        </p:tgtEl>
                                        <p:attrNameLst>
                                          <p:attrName>style.visibility</p:attrName>
                                        </p:attrNameLst>
                                      </p:cBhvr>
                                      <p:to>
                                        <p:strVal val="visible"/>
                                      </p:to>
                                    </p:set>
                                    <p:animEffect transition="in" filter="strips(upRight)">
                                      <p:cBhvr>
                                        <p:cTn id="22" dur="500"/>
                                        <p:tgtEl>
                                          <p:spTgt spid="8207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81926"/>
                                        </p:tgtEl>
                                        <p:attrNameLst>
                                          <p:attrName>style.visibility</p:attrName>
                                        </p:attrNameLst>
                                      </p:cBhvr>
                                      <p:to>
                                        <p:strVal val="visible"/>
                                      </p:to>
                                    </p:set>
                                    <p:animEffect transition="in" filter="dissolve">
                                      <p:cBhvr>
                                        <p:cTn id="27" dur="500"/>
                                        <p:tgtEl>
                                          <p:spTgt spid="8192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82008"/>
                                        </p:tgtEl>
                                        <p:attrNameLst>
                                          <p:attrName>style.visibility</p:attrName>
                                        </p:attrNameLst>
                                      </p:cBhvr>
                                      <p:to>
                                        <p:strVal val="visible"/>
                                      </p:to>
                                    </p:set>
                                    <p:animEffect transition="in" filter="wipe(down)">
                                      <p:cBhvr>
                                        <p:cTn id="32" dur="500"/>
                                        <p:tgtEl>
                                          <p:spTgt spid="820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ltLang="en-US"/>
              <a:t>Marginal Analysis and Maximization of Total Profit</a:t>
            </a:r>
          </a:p>
        </p:txBody>
      </p:sp>
      <p:sp>
        <p:nvSpPr>
          <p:cNvPr id="82947" name="Rectangle 3"/>
          <p:cNvSpPr>
            <a:spLocks noGrp="1" noChangeArrowheads="1"/>
          </p:cNvSpPr>
          <p:nvPr>
            <p:ph type="body" idx="1"/>
          </p:nvPr>
        </p:nvSpPr>
        <p:spPr/>
        <p:txBody>
          <a:bodyPr/>
          <a:lstStyle/>
          <a:p>
            <a:r>
              <a:rPr lang="en-US" altLang="en-US">
                <a:solidFill>
                  <a:srgbClr val="365B98"/>
                </a:solidFill>
              </a:rPr>
              <a:t>Finding the Optimal Price from Optimal Output</a:t>
            </a:r>
            <a:endParaRPr lang="en-US" altLang="en-US"/>
          </a:p>
          <a:p>
            <a:pPr lvl="1"/>
            <a:r>
              <a:rPr lang="en-US" altLang="en-US" b="1" i="1" u="sng"/>
              <a:t>MR = MC:  rule for determining the level of output</a:t>
            </a:r>
            <a:endParaRPr lang="en-US" altLang="en-US" b="1" i="1" u="sng">
              <a:sym typeface="WP IconicSymbolsB" pitchFamily="2" charset="2"/>
            </a:endParaRPr>
          </a:p>
          <a:p>
            <a:pPr lvl="1"/>
            <a:r>
              <a:rPr lang="en-US" altLang="en-US">
                <a:sym typeface="WP IconicSymbolsB" pitchFamily="2" charset="2"/>
              </a:rPr>
              <a:t>Demand curve  </a:t>
            </a:r>
            <a:r>
              <a:rPr lang="en-US" altLang="en-US">
                <a:sym typeface="Symbol" panose="05050102010706020507" pitchFamily="18" charset="2"/>
              </a:rPr>
              <a:t></a:t>
            </a:r>
            <a:r>
              <a:rPr lang="en-US" altLang="en-US">
                <a:sym typeface="WP IconicSymbolsB" pitchFamily="2" charset="2"/>
              </a:rPr>
              <a:t>  price buyers will pay to purchase that level of output</a:t>
            </a:r>
          </a:p>
          <a:p>
            <a:pPr lvl="1"/>
            <a:r>
              <a:rPr lang="en-US" altLang="en-US">
                <a:sym typeface="WP IconicSymbolsB" pitchFamily="2" charset="2"/>
              </a:rPr>
              <a:t>Both output and price are now determined for the profit maximizing firm.</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228600" y="274638"/>
            <a:ext cx="8458200" cy="1143000"/>
          </a:xfrm>
        </p:spPr>
        <p:txBody>
          <a:bodyPr/>
          <a:lstStyle/>
          <a:p>
            <a:r>
              <a:rPr lang="en-US" altLang="en-US" sz="4000"/>
              <a:t>Final Thoughts on </a:t>
            </a:r>
            <a:br>
              <a:rPr lang="en-US" altLang="en-US" sz="4000"/>
            </a:br>
            <a:r>
              <a:rPr lang="en-US" altLang="en-US" sz="4000"/>
              <a:t>The Producer Firm</a:t>
            </a:r>
          </a:p>
        </p:txBody>
      </p:sp>
      <p:sp>
        <p:nvSpPr>
          <p:cNvPr id="83971" name="Rectangle 3"/>
          <p:cNvSpPr>
            <a:spLocks noGrp="1" noChangeArrowheads="1"/>
          </p:cNvSpPr>
          <p:nvPr>
            <p:ph type="body" idx="1"/>
          </p:nvPr>
        </p:nvSpPr>
        <p:spPr/>
        <p:txBody>
          <a:bodyPr/>
          <a:lstStyle/>
          <a:p>
            <a:pPr>
              <a:lnSpc>
                <a:spcPct val="80000"/>
              </a:lnSpc>
              <a:buFontTx/>
              <a:buNone/>
            </a:pPr>
            <a:endParaRPr lang="en-US" altLang="en-US" sz="2800"/>
          </a:p>
          <a:p>
            <a:pPr>
              <a:lnSpc>
                <a:spcPct val="80000"/>
              </a:lnSpc>
            </a:pPr>
            <a:r>
              <a:rPr lang="en-US" altLang="en-US" sz="2800"/>
              <a:t>Inputs </a:t>
            </a:r>
            <a:r>
              <a:rPr lang="en-US" altLang="en-US" sz="2800">
                <a:sym typeface="Symbol" panose="05050102010706020507" pitchFamily="18" charset="2"/>
              </a:rPr>
              <a:t></a:t>
            </a:r>
            <a:r>
              <a:rPr lang="en-US" altLang="en-US" sz="2800"/>
              <a:t> Costs</a:t>
            </a:r>
          </a:p>
          <a:p>
            <a:pPr lvl="1">
              <a:lnSpc>
                <a:spcPct val="80000"/>
              </a:lnSpc>
            </a:pPr>
            <a:r>
              <a:rPr lang="en-US" altLang="en-US" sz="2400"/>
              <a:t>How much does one more unit of input change output?</a:t>
            </a:r>
          </a:p>
          <a:p>
            <a:pPr>
              <a:lnSpc>
                <a:spcPct val="80000"/>
              </a:lnSpc>
            </a:pPr>
            <a:r>
              <a:rPr lang="en-US" altLang="en-US" sz="2800"/>
              <a:t>Input Costs </a:t>
            </a:r>
            <a:r>
              <a:rPr lang="en-US" altLang="en-US" sz="2800">
                <a:sym typeface="Symbol" panose="05050102010706020507" pitchFamily="18" charset="2"/>
              </a:rPr>
              <a:t></a:t>
            </a:r>
            <a:r>
              <a:rPr lang="en-US" altLang="en-US" sz="2800"/>
              <a:t> Output</a:t>
            </a:r>
          </a:p>
          <a:p>
            <a:pPr lvl="1">
              <a:lnSpc>
                <a:spcPct val="80000"/>
              </a:lnSpc>
            </a:pPr>
            <a:r>
              <a:rPr lang="en-US" altLang="en-US" sz="2400"/>
              <a:t>Will one more unit of output increase MR?</a:t>
            </a:r>
          </a:p>
          <a:p>
            <a:pPr>
              <a:lnSpc>
                <a:spcPct val="80000"/>
              </a:lnSpc>
            </a:pPr>
            <a:r>
              <a:rPr lang="en-US" altLang="en-US" sz="2800"/>
              <a:t>Output </a:t>
            </a:r>
            <a:r>
              <a:rPr lang="en-US" altLang="en-US" sz="2800">
                <a:sym typeface="Symbol" panose="05050102010706020507" pitchFamily="18" charset="2"/>
              </a:rPr>
              <a:t></a:t>
            </a:r>
            <a:r>
              <a:rPr lang="en-US" altLang="en-US" sz="2800"/>
              <a:t> Profit </a:t>
            </a:r>
          </a:p>
          <a:p>
            <a:pPr lvl="1">
              <a:lnSpc>
                <a:spcPct val="80000"/>
              </a:lnSpc>
            </a:pPr>
            <a:r>
              <a:rPr lang="en-US" altLang="en-US" sz="2400"/>
              <a:t>Will one more unit of output increase or decrease profit?</a:t>
            </a:r>
          </a:p>
          <a:p>
            <a:pPr lvl="1">
              <a:lnSpc>
                <a:spcPct val="80000"/>
              </a:lnSpc>
            </a:pPr>
            <a:r>
              <a:rPr lang="en-US" altLang="en-US" sz="2400"/>
              <a:t>If MR &gt; MC, </a:t>
            </a:r>
            <a:r>
              <a:rPr lang="en-US" altLang="en-US" sz="2400">
                <a:sym typeface="Symbol" panose="05050102010706020507" pitchFamily="18" charset="2"/>
              </a:rPr>
              <a:t></a:t>
            </a:r>
            <a:r>
              <a:rPr lang="en-US" altLang="en-US" sz="2400"/>
              <a:t> production   </a:t>
            </a:r>
            <a:r>
              <a:rPr lang="en-US" altLang="en-US" sz="2400">
                <a:sym typeface="Symbol" panose="05050102010706020507" pitchFamily="18" charset="2"/>
              </a:rPr>
              <a:t> </a:t>
            </a:r>
            <a:r>
              <a:rPr lang="en-US" altLang="en-US" sz="2400">
                <a:sym typeface="WP IconicSymbolsB" pitchFamily="2" charset="2"/>
              </a:rPr>
              <a:t> </a:t>
            </a:r>
            <a:r>
              <a:rPr lang="en-US" altLang="en-US" sz="2400">
                <a:sym typeface="Symbol" panose="05050102010706020507" pitchFamily="18" charset="2"/>
              </a:rPr>
              <a:t> profits</a:t>
            </a:r>
            <a:endParaRPr lang="en-US" altLang="en-US" sz="2400"/>
          </a:p>
          <a:p>
            <a:pPr lvl="1">
              <a:lnSpc>
                <a:spcPct val="80000"/>
              </a:lnSpc>
            </a:pPr>
            <a:r>
              <a:rPr lang="en-US" altLang="en-US" sz="2400"/>
              <a:t>If MR &lt; MC, </a:t>
            </a:r>
            <a:r>
              <a:rPr lang="en-US" altLang="en-US" sz="2400">
                <a:sym typeface="Symbol" panose="05050102010706020507" pitchFamily="18" charset="2"/>
              </a:rPr>
              <a:t></a:t>
            </a:r>
            <a:r>
              <a:rPr lang="en-US" altLang="en-US" sz="2400"/>
              <a:t> production  </a:t>
            </a:r>
            <a:r>
              <a:rPr lang="en-US" altLang="en-US" sz="2400">
                <a:sym typeface="Symbol" panose="05050102010706020507" pitchFamily="18" charset="2"/>
              </a:rPr>
              <a:t> </a:t>
            </a:r>
            <a:r>
              <a:rPr lang="en-US" altLang="en-US" sz="2400">
                <a:sym typeface="WP IconicSymbolsB" pitchFamily="2" charset="2"/>
              </a:rPr>
              <a:t> </a:t>
            </a:r>
            <a:r>
              <a:rPr lang="en-US" altLang="en-US" sz="2400">
                <a:sym typeface="Symbol" panose="05050102010706020507" pitchFamily="18" charset="2"/>
              </a:rPr>
              <a:t> profits</a:t>
            </a:r>
            <a:endParaRPr lang="en-US" altLang="en-US" sz="2400"/>
          </a:p>
          <a:p>
            <a:pPr>
              <a:lnSpc>
                <a:spcPct val="80000"/>
              </a:lnSpc>
            </a:pPr>
            <a:r>
              <a:rPr lang="en-US" altLang="en-US" sz="2800"/>
              <a:t>Profit maximizing level output: MR  =  MC</a:t>
            </a:r>
          </a:p>
          <a:p>
            <a:pPr lvl="1">
              <a:lnSpc>
                <a:spcPct val="80000"/>
              </a:lnSpc>
            </a:pPr>
            <a:r>
              <a:rPr lang="en-US" altLang="en-US" sz="2400"/>
              <a:t>TR – TC = TP</a:t>
            </a:r>
          </a:p>
          <a:p>
            <a:pPr lvl="1">
              <a:lnSpc>
                <a:spcPct val="80000"/>
              </a:lnSpc>
            </a:pPr>
            <a:endParaRPr lang="en-US" altLang="en-US" sz="24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mage" title="image"/>
          <p:cNvPicPr>
            <a:picLocks noChangeAspect="1" noChangeArrowheads="1"/>
          </p:cNvPicPr>
          <p:nvPr/>
        </p:nvPicPr>
        <p:blipFill>
          <a:blip r:embed="rId2">
            <a:extLst>
              <a:ext uri="{28A0092B-C50C-407E-A947-70E740481C1C}">
                <a14:useLocalDpi xmlns:a14="http://schemas.microsoft.com/office/drawing/2010/main" val="0"/>
              </a:ext>
            </a:extLst>
          </a:blip>
          <a:srcRect l="3535" t="15837" r="2762" b="9456"/>
          <a:stretch>
            <a:fillRect/>
          </a:stretch>
        </p:blipFill>
        <p:spPr bwMode="auto">
          <a:xfrm>
            <a:off x="0" y="1143000"/>
            <a:ext cx="9144000" cy="345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2"/>
          <p:cNvSpPr>
            <a:spLocks noChangeShapeType="1"/>
          </p:cNvSpPr>
          <p:nvPr/>
        </p:nvSpPr>
        <p:spPr bwMode="auto">
          <a:xfrm>
            <a:off x="1963738" y="5310188"/>
            <a:ext cx="6784975"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p:nvSpPr>
        <p:spPr bwMode="auto">
          <a:xfrm>
            <a:off x="2619375" y="5737225"/>
            <a:ext cx="5348288"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solidFill>
                  <a:srgbClr val="000000"/>
                </a:solidFill>
                <a:latin typeface="Times New Roman" panose="02020603050405020304" pitchFamily="18" charset="0"/>
              </a:rPr>
              <a:t>Market Structure Continuum</a:t>
            </a:r>
          </a:p>
        </p:txBody>
      </p:sp>
      <p:sp>
        <p:nvSpPr>
          <p:cNvPr id="6148" name="Rectangle 4"/>
          <p:cNvSpPr>
            <a:spLocks noChangeArrowheads="1"/>
          </p:cNvSpPr>
          <p:nvPr/>
        </p:nvSpPr>
        <p:spPr bwMode="auto">
          <a:xfrm>
            <a:off x="1870075" y="90488"/>
            <a:ext cx="713422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500" b="1">
                <a:solidFill>
                  <a:srgbClr val="000099"/>
                </a:solidFill>
                <a:latin typeface="Times New Roman" panose="02020603050405020304" pitchFamily="18" charset="0"/>
              </a:rPr>
              <a:t>FOUR MARKET MODELS</a:t>
            </a:r>
          </a:p>
        </p:txBody>
      </p:sp>
      <p:sp>
        <p:nvSpPr>
          <p:cNvPr id="6149" name="Rectangle 5"/>
          <p:cNvSpPr>
            <a:spLocks noChangeArrowheads="1"/>
          </p:cNvSpPr>
          <p:nvPr/>
        </p:nvSpPr>
        <p:spPr bwMode="auto">
          <a:xfrm>
            <a:off x="1881188" y="1468438"/>
            <a:ext cx="4448175"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latin typeface="Times New Roman" panose="02020603050405020304" pitchFamily="18" charset="0"/>
              </a:rPr>
              <a:t>Pure Competition</a:t>
            </a:r>
          </a:p>
        </p:txBody>
      </p:sp>
      <p:sp>
        <p:nvSpPr>
          <p:cNvPr id="6150" name="Line 6"/>
          <p:cNvSpPr>
            <a:spLocks noChangeShapeType="1"/>
          </p:cNvSpPr>
          <p:nvPr/>
        </p:nvSpPr>
        <p:spPr bwMode="auto">
          <a:xfrm flipH="1">
            <a:off x="2105025" y="2179638"/>
            <a:ext cx="3068638" cy="2994025"/>
          </a:xfrm>
          <a:prstGeom prst="line">
            <a:avLst/>
          </a:prstGeom>
          <a:noFill/>
          <a:ln w="762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wipe(left)">
                                      <p:cBhvr>
                                        <p:cTn id="7" dur="500"/>
                                        <p:tgtEl>
                                          <p:spTgt spid="6148"/>
                                        </p:tgtEl>
                                      </p:cBhvr>
                                    </p:animEffect>
                                  </p:childTnLst>
                                </p:cTn>
                              </p:par>
                            </p:childTnLst>
                          </p:cTn>
                        </p:par>
                        <p:par>
                          <p:cTn id="8" fill="hold" nodeType="afterGroup">
                            <p:stCondLst>
                              <p:cond delay="500"/>
                            </p:stCondLst>
                            <p:childTnLst>
                              <p:par>
                                <p:cTn id="9" presetID="16" presetClass="entr" presetSubtype="37" fill="hold" nodeType="afterEffect">
                                  <p:stCondLst>
                                    <p:cond delay="0"/>
                                  </p:stCondLst>
                                  <p:childTnLst>
                                    <p:set>
                                      <p:cBhvr>
                                        <p:cTn id="10" dur="1" fill="hold">
                                          <p:stCondLst>
                                            <p:cond delay="0"/>
                                          </p:stCondLst>
                                        </p:cTn>
                                        <p:tgtEl>
                                          <p:spTgt spid="6146"/>
                                        </p:tgtEl>
                                        <p:attrNameLst>
                                          <p:attrName>style.visibility</p:attrName>
                                        </p:attrNameLst>
                                      </p:cBhvr>
                                      <p:to>
                                        <p:strVal val="visible"/>
                                      </p:to>
                                    </p:set>
                                    <p:animEffect transition="in" filter="barn(outVertical)">
                                      <p:cBhvr>
                                        <p:cTn id="11" dur="500"/>
                                        <p:tgtEl>
                                          <p:spTgt spid="6146"/>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147"/>
                                        </p:tgtEl>
                                        <p:attrNameLst>
                                          <p:attrName>style.visibility</p:attrName>
                                        </p:attrNameLst>
                                      </p:cBhvr>
                                      <p:to>
                                        <p:strVal val="visible"/>
                                      </p:to>
                                    </p:set>
                                    <p:animEffect transition="in" filter="wipe(up)">
                                      <p:cBhvr>
                                        <p:cTn id="15" dur="500"/>
                                        <p:tgtEl>
                                          <p:spTgt spid="6147"/>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6149"/>
                                        </p:tgtEl>
                                        <p:attrNameLst>
                                          <p:attrName>style.visibility</p:attrName>
                                        </p:attrNameLst>
                                      </p:cBhvr>
                                      <p:to>
                                        <p:strVal val="visible"/>
                                      </p:to>
                                    </p:set>
                                    <p:animEffect transition="in" filter="wipe(left)">
                                      <p:cBhvr>
                                        <p:cTn id="19" dur="500"/>
                                        <p:tgtEl>
                                          <p:spTgt spid="6149"/>
                                        </p:tgtEl>
                                      </p:cBhvr>
                                    </p:animEffect>
                                  </p:childTnLst>
                                </p:cTn>
                              </p:par>
                            </p:childTnLst>
                          </p:cTn>
                        </p:par>
                        <p:par>
                          <p:cTn id="20" fill="hold" nodeType="afterGroup">
                            <p:stCondLst>
                              <p:cond delay="2000"/>
                            </p:stCondLst>
                            <p:childTnLst>
                              <p:par>
                                <p:cTn id="21" presetID="22" presetClass="entr" presetSubtype="1" fill="hold" nodeType="afterEffect">
                                  <p:stCondLst>
                                    <p:cond delay="0"/>
                                  </p:stCondLst>
                                  <p:childTnLst>
                                    <p:set>
                                      <p:cBhvr>
                                        <p:cTn id="22" dur="1" fill="hold">
                                          <p:stCondLst>
                                            <p:cond delay="0"/>
                                          </p:stCondLst>
                                        </p:cTn>
                                        <p:tgtEl>
                                          <p:spTgt spid="6150"/>
                                        </p:tgtEl>
                                        <p:attrNameLst>
                                          <p:attrName>style.visibility</p:attrName>
                                        </p:attrNameLst>
                                      </p:cBhvr>
                                      <p:to>
                                        <p:strVal val="visible"/>
                                      </p:to>
                                    </p:set>
                                    <p:animEffect transition="in" filter="wipe(up)">
                                      <p:cBhvr>
                                        <p:cTn id="23" dur="500"/>
                                        <p:tgtEl>
                                          <p:spTgt spid="6150"/>
                                        </p:tgtEl>
                                      </p:cBhvr>
                                    </p:animEffect>
                                  </p:childTnLst>
                                  <p:subTnLst>
                                    <p:audio>
                                      <p:cMediaNode>
                                        <p:cTn display="0" masterRel="sameClick">
                                          <p:stCondLst>
                                            <p:cond evt="begin" delay="0">
                                              <p:tn val="21"/>
                                            </p:cond>
                                          </p:stCondLst>
                                          <p:endCondLst>
                                            <p:cond evt="onStopAudio" delay="0">
                                              <p:tgtEl>
                                                <p:sldTgt/>
                                              </p:tgtEl>
                                            </p:cond>
                                          </p:endCondLst>
                                        </p:cTn>
                                        <p:tgtEl>
                                          <p:sndTgt r:embed="rId2" name="D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utoUpdateAnimBg="0"/>
      <p:bldP spid="6148" grpId="0" autoUpdateAnimBg="0"/>
      <p:bldP spid="6149"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2"/>
          <p:cNvSpPr>
            <a:spLocks noChangeShapeType="1"/>
          </p:cNvSpPr>
          <p:nvPr/>
        </p:nvSpPr>
        <p:spPr bwMode="auto">
          <a:xfrm>
            <a:off x="1963738" y="5310188"/>
            <a:ext cx="6784975"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p:nvSpPr>
        <p:spPr bwMode="auto">
          <a:xfrm>
            <a:off x="2619375" y="5737225"/>
            <a:ext cx="5348288"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solidFill>
                  <a:srgbClr val="000000"/>
                </a:solidFill>
                <a:latin typeface="Times New Roman" panose="02020603050405020304" pitchFamily="18" charset="0"/>
              </a:rPr>
              <a:t>Market Structure Continuum</a:t>
            </a:r>
          </a:p>
        </p:txBody>
      </p:sp>
      <p:sp>
        <p:nvSpPr>
          <p:cNvPr id="7172" name="Rectangle 4"/>
          <p:cNvSpPr>
            <a:spLocks noChangeArrowheads="1"/>
          </p:cNvSpPr>
          <p:nvPr/>
        </p:nvSpPr>
        <p:spPr bwMode="auto">
          <a:xfrm>
            <a:off x="1919288" y="4587875"/>
            <a:ext cx="15144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Competition</a:t>
            </a:r>
          </a:p>
        </p:txBody>
      </p:sp>
      <p:sp>
        <p:nvSpPr>
          <p:cNvPr id="7173" name="Rectangle 5"/>
          <p:cNvSpPr>
            <a:spLocks noChangeArrowheads="1"/>
          </p:cNvSpPr>
          <p:nvPr/>
        </p:nvSpPr>
        <p:spPr bwMode="auto">
          <a:xfrm>
            <a:off x="1870075" y="90488"/>
            <a:ext cx="713422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500" b="1">
                <a:solidFill>
                  <a:srgbClr val="000099"/>
                </a:solidFill>
                <a:latin typeface="Times New Roman" panose="02020603050405020304" pitchFamily="18" charset="0"/>
              </a:rPr>
              <a:t>FOUR MARKET MODELS</a:t>
            </a:r>
          </a:p>
        </p:txBody>
      </p:sp>
      <p:sp>
        <p:nvSpPr>
          <p:cNvPr id="7174" name="Rectangle 6"/>
          <p:cNvSpPr>
            <a:spLocks noChangeArrowheads="1"/>
          </p:cNvSpPr>
          <p:nvPr/>
        </p:nvSpPr>
        <p:spPr bwMode="auto">
          <a:xfrm>
            <a:off x="1881188" y="1468438"/>
            <a:ext cx="5656262"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latin typeface="Times New Roman" panose="02020603050405020304" pitchFamily="18" charset="0"/>
              </a:rPr>
              <a:t>Imperfect Competition</a:t>
            </a:r>
          </a:p>
        </p:txBody>
      </p:sp>
      <p:sp>
        <p:nvSpPr>
          <p:cNvPr id="7175" name="AutoShape 7"/>
          <p:cNvSpPr>
            <a:spLocks noChangeArrowheads="1"/>
          </p:cNvSpPr>
          <p:nvPr/>
        </p:nvSpPr>
        <p:spPr bwMode="auto">
          <a:xfrm>
            <a:off x="2998788" y="2306638"/>
            <a:ext cx="5726112" cy="2382837"/>
          </a:xfrm>
          <a:prstGeom prst="rightArrow">
            <a:avLst>
              <a:gd name="adj1" fmla="val 50000"/>
              <a:gd name="adj2" fmla="val 60077"/>
            </a:avLst>
          </a:prstGeom>
          <a:gradFill rotWithShape="1">
            <a:gsLst>
              <a:gs pos="0">
                <a:schemeClr val="tx1"/>
              </a:gs>
              <a:gs pos="100000">
                <a:srgbClr val="CC0000"/>
              </a:gs>
            </a:gsLst>
            <a:lin ang="0" scaled="1"/>
          </a:gra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6" name="Text Box 8"/>
          <p:cNvSpPr txBox="1">
            <a:spLocks noChangeArrowheads="1"/>
          </p:cNvSpPr>
          <p:nvPr/>
        </p:nvSpPr>
        <p:spPr bwMode="auto">
          <a:xfrm>
            <a:off x="2990850" y="2867025"/>
            <a:ext cx="45783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b="1" i="1">
                <a:solidFill>
                  <a:schemeClr val="bg1"/>
                </a:solidFill>
                <a:latin typeface="Times New Roman" panose="02020603050405020304" pitchFamily="18" charset="0"/>
              </a:rPr>
              <a:t>All Markets that are</a:t>
            </a:r>
          </a:p>
          <a:p>
            <a:r>
              <a:rPr lang="en-US" altLang="en-US" sz="3600" b="1" i="1">
                <a:solidFill>
                  <a:schemeClr val="bg1"/>
                </a:solidFill>
                <a:latin typeface="Times New Roman" panose="02020603050405020304" pitchFamily="18" charset="0"/>
              </a:rPr>
              <a:t>Not Purely Competitive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74"/>
                                        </p:tgtEl>
                                        <p:attrNameLst>
                                          <p:attrName>style.visibility</p:attrName>
                                        </p:attrNameLst>
                                      </p:cBhvr>
                                      <p:to>
                                        <p:strVal val="visible"/>
                                      </p:to>
                                    </p:set>
                                    <p:animEffect transition="in" filter="wipe(left)">
                                      <p:cBhvr>
                                        <p:cTn id="7" dur="500"/>
                                        <p:tgtEl>
                                          <p:spTgt spid="7174"/>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7175"/>
                                        </p:tgtEl>
                                        <p:attrNameLst>
                                          <p:attrName>style.visibility</p:attrName>
                                        </p:attrNameLst>
                                      </p:cBhvr>
                                      <p:to>
                                        <p:strVal val="visible"/>
                                      </p:to>
                                    </p:set>
                                    <p:animEffect transition="in" filter="wipe(left)">
                                      <p:cBhvr>
                                        <p:cTn id="11" dur="1000"/>
                                        <p:tgtEl>
                                          <p:spTgt spid="7175"/>
                                        </p:tgtEl>
                                      </p:cBhvr>
                                    </p:animEffect>
                                  </p:childTnLst>
                                </p:cTn>
                              </p:par>
                            </p:childTnLst>
                          </p:cTn>
                        </p:par>
                        <p:par>
                          <p:cTn id="12" fill="hold" nodeType="afterGroup">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7176"/>
                                        </p:tgtEl>
                                        <p:attrNameLst>
                                          <p:attrName>style.visibility</p:attrName>
                                        </p:attrNameLst>
                                      </p:cBhvr>
                                      <p:to>
                                        <p:strVal val="visible"/>
                                      </p:to>
                                    </p:set>
                                    <p:animEffect transition="in" filter="wipe(left)">
                                      <p:cBhvr>
                                        <p:cTn id="15" dur="1000"/>
                                        <p:tgtEl>
                                          <p:spTgt spid="71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utoUpdateAnimBg="0"/>
      <p:bldP spid="717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2"/>
          <p:cNvSpPr>
            <a:spLocks noChangeShapeType="1"/>
          </p:cNvSpPr>
          <p:nvPr/>
        </p:nvSpPr>
        <p:spPr bwMode="auto">
          <a:xfrm>
            <a:off x="1963738" y="5310188"/>
            <a:ext cx="6784975"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p:nvSpPr>
        <p:spPr bwMode="auto">
          <a:xfrm>
            <a:off x="2619375" y="5737225"/>
            <a:ext cx="5348288"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solidFill>
                  <a:srgbClr val="000000"/>
                </a:solidFill>
                <a:latin typeface="Times New Roman" panose="02020603050405020304" pitchFamily="18" charset="0"/>
              </a:rPr>
              <a:t>Market Structure Continuum</a:t>
            </a:r>
          </a:p>
        </p:txBody>
      </p:sp>
      <p:sp>
        <p:nvSpPr>
          <p:cNvPr id="8196" name="Rectangle 4"/>
          <p:cNvSpPr>
            <a:spLocks noChangeArrowheads="1"/>
          </p:cNvSpPr>
          <p:nvPr/>
        </p:nvSpPr>
        <p:spPr bwMode="auto">
          <a:xfrm>
            <a:off x="1919288" y="4587875"/>
            <a:ext cx="15144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Competition</a:t>
            </a:r>
          </a:p>
        </p:txBody>
      </p:sp>
      <p:sp>
        <p:nvSpPr>
          <p:cNvPr id="8197" name="Rectangle 5"/>
          <p:cNvSpPr>
            <a:spLocks noChangeArrowheads="1"/>
          </p:cNvSpPr>
          <p:nvPr/>
        </p:nvSpPr>
        <p:spPr bwMode="auto">
          <a:xfrm>
            <a:off x="1870075" y="90488"/>
            <a:ext cx="713422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500" b="1">
                <a:solidFill>
                  <a:srgbClr val="000099"/>
                </a:solidFill>
                <a:latin typeface="Times New Roman" panose="02020603050405020304" pitchFamily="18" charset="0"/>
              </a:rPr>
              <a:t>FOUR MARKET MODELS</a:t>
            </a:r>
          </a:p>
        </p:txBody>
      </p:sp>
      <p:sp>
        <p:nvSpPr>
          <p:cNvPr id="8198" name="Rectangle 6"/>
          <p:cNvSpPr>
            <a:spLocks noChangeArrowheads="1"/>
          </p:cNvSpPr>
          <p:nvPr/>
        </p:nvSpPr>
        <p:spPr bwMode="auto">
          <a:xfrm>
            <a:off x="2541588" y="1468438"/>
            <a:ext cx="3890962"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latin typeface="Times New Roman" panose="02020603050405020304" pitchFamily="18" charset="0"/>
              </a:rPr>
              <a:t>Pure Monopoly</a:t>
            </a:r>
          </a:p>
        </p:txBody>
      </p:sp>
      <p:sp>
        <p:nvSpPr>
          <p:cNvPr id="8199" name="Line 7"/>
          <p:cNvSpPr>
            <a:spLocks noChangeShapeType="1"/>
          </p:cNvSpPr>
          <p:nvPr/>
        </p:nvSpPr>
        <p:spPr bwMode="auto">
          <a:xfrm>
            <a:off x="5173663" y="2179638"/>
            <a:ext cx="3395662" cy="2905125"/>
          </a:xfrm>
          <a:prstGeom prst="line">
            <a:avLst/>
          </a:prstGeom>
          <a:noFill/>
          <a:ln w="762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198"/>
                                        </p:tgtEl>
                                        <p:attrNameLst>
                                          <p:attrName>style.visibility</p:attrName>
                                        </p:attrNameLst>
                                      </p:cBhvr>
                                      <p:to>
                                        <p:strVal val="visible"/>
                                      </p:to>
                                    </p:set>
                                    <p:animEffect transition="in" filter="wipe(left)">
                                      <p:cBhvr>
                                        <p:cTn id="7" dur="500"/>
                                        <p:tgtEl>
                                          <p:spTgt spid="8198"/>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8199"/>
                                        </p:tgtEl>
                                        <p:attrNameLst>
                                          <p:attrName>style.visibility</p:attrName>
                                        </p:attrNameLst>
                                      </p:cBhvr>
                                      <p:to>
                                        <p:strVal val="visible"/>
                                      </p:to>
                                    </p:set>
                                    <p:animEffect transition="in" filter="wipe(up)">
                                      <p:cBhvr>
                                        <p:cTn id="11" dur="500"/>
                                        <p:tgtEl>
                                          <p:spTgt spid="8199"/>
                                        </p:tgtEl>
                                      </p:cBhvr>
                                    </p:animEffect>
                                  </p:childTnLst>
                                  <p:subTnLst>
                                    <p:audio>
                                      <p:cMediaNode>
                                        <p:cTn display="0" masterRel="sameClick">
                                          <p:stCondLst>
                                            <p:cond evt="begin" delay="0">
                                              <p:tn val="9"/>
                                            </p:cond>
                                          </p:stCondLst>
                                          <p:endCondLst>
                                            <p:cond evt="onStopAudio" delay="0">
                                              <p:tgtEl>
                                                <p:sldTgt/>
                                              </p:tgtEl>
                                            </p:cond>
                                          </p:endCondLst>
                                        </p:cTn>
                                        <p:tgtEl>
                                          <p:sndTgt r:embed="rId2" name="D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Line 2"/>
          <p:cNvSpPr>
            <a:spLocks noChangeShapeType="1"/>
          </p:cNvSpPr>
          <p:nvPr/>
        </p:nvSpPr>
        <p:spPr bwMode="auto">
          <a:xfrm>
            <a:off x="1963738" y="5310188"/>
            <a:ext cx="6784975"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p:nvSpPr>
        <p:spPr bwMode="auto">
          <a:xfrm>
            <a:off x="2619375" y="5737225"/>
            <a:ext cx="5348288"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solidFill>
                  <a:srgbClr val="000000"/>
                </a:solidFill>
                <a:latin typeface="Times New Roman" panose="02020603050405020304" pitchFamily="18" charset="0"/>
              </a:rPr>
              <a:t>Market Structure Continuum</a:t>
            </a:r>
          </a:p>
        </p:txBody>
      </p:sp>
      <p:sp>
        <p:nvSpPr>
          <p:cNvPr id="9220" name="Rectangle 4"/>
          <p:cNvSpPr>
            <a:spLocks noChangeArrowheads="1"/>
          </p:cNvSpPr>
          <p:nvPr/>
        </p:nvSpPr>
        <p:spPr bwMode="auto">
          <a:xfrm>
            <a:off x="1919288" y="4587875"/>
            <a:ext cx="15144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Competition</a:t>
            </a:r>
          </a:p>
        </p:txBody>
      </p:sp>
      <p:sp>
        <p:nvSpPr>
          <p:cNvPr id="9221" name="Rectangle 5"/>
          <p:cNvSpPr>
            <a:spLocks noChangeArrowheads="1"/>
          </p:cNvSpPr>
          <p:nvPr/>
        </p:nvSpPr>
        <p:spPr bwMode="auto">
          <a:xfrm>
            <a:off x="7508875" y="4573588"/>
            <a:ext cx="12604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Monopoly</a:t>
            </a:r>
          </a:p>
        </p:txBody>
      </p:sp>
      <p:sp>
        <p:nvSpPr>
          <p:cNvPr id="9222" name="Rectangle 6"/>
          <p:cNvSpPr>
            <a:spLocks noChangeArrowheads="1"/>
          </p:cNvSpPr>
          <p:nvPr/>
        </p:nvSpPr>
        <p:spPr bwMode="auto">
          <a:xfrm>
            <a:off x="1870075" y="90488"/>
            <a:ext cx="713422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500" b="1">
                <a:solidFill>
                  <a:srgbClr val="000099"/>
                </a:solidFill>
                <a:latin typeface="Times New Roman" panose="02020603050405020304" pitchFamily="18" charset="0"/>
              </a:rPr>
              <a:t>FOUR MARKET MODELS</a:t>
            </a:r>
          </a:p>
        </p:txBody>
      </p:sp>
      <p:sp>
        <p:nvSpPr>
          <p:cNvPr id="9223" name="Rectangle 7"/>
          <p:cNvSpPr>
            <a:spLocks noChangeArrowheads="1"/>
          </p:cNvSpPr>
          <p:nvPr/>
        </p:nvSpPr>
        <p:spPr bwMode="auto">
          <a:xfrm>
            <a:off x="1881188" y="1468438"/>
            <a:ext cx="6405562"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latin typeface="Times New Roman" panose="02020603050405020304" pitchFamily="18" charset="0"/>
              </a:rPr>
              <a:t>Monopolistic Competition</a:t>
            </a:r>
          </a:p>
        </p:txBody>
      </p:sp>
      <p:sp>
        <p:nvSpPr>
          <p:cNvPr id="9224" name="Line 8"/>
          <p:cNvSpPr>
            <a:spLocks noChangeShapeType="1"/>
          </p:cNvSpPr>
          <p:nvPr/>
        </p:nvSpPr>
        <p:spPr bwMode="auto">
          <a:xfrm flipH="1">
            <a:off x="4248150" y="2179638"/>
            <a:ext cx="925513" cy="2905125"/>
          </a:xfrm>
          <a:prstGeom prst="line">
            <a:avLst/>
          </a:prstGeom>
          <a:noFill/>
          <a:ln w="762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23"/>
                                        </p:tgtEl>
                                        <p:attrNameLst>
                                          <p:attrName>style.visibility</p:attrName>
                                        </p:attrNameLst>
                                      </p:cBhvr>
                                      <p:to>
                                        <p:strVal val="visible"/>
                                      </p:to>
                                    </p:set>
                                    <p:animEffect transition="in" filter="wipe(left)">
                                      <p:cBhvr>
                                        <p:cTn id="7" dur="500"/>
                                        <p:tgtEl>
                                          <p:spTgt spid="9223"/>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9224"/>
                                        </p:tgtEl>
                                        <p:attrNameLst>
                                          <p:attrName>style.visibility</p:attrName>
                                        </p:attrNameLst>
                                      </p:cBhvr>
                                      <p:to>
                                        <p:strVal val="visible"/>
                                      </p:to>
                                    </p:set>
                                    <p:animEffect transition="in" filter="wipe(up)">
                                      <p:cBhvr>
                                        <p:cTn id="11" dur="500"/>
                                        <p:tgtEl>
                                          <p:spTgt spid="9224"/>
                                        </p:tgtEl>
                                      </p:cBhvr>
                                    </p:animEffect>
                                  </p:childTnLst>
                                  <p:subTnLst>
                                    <p:audio>
                                      <p:cMediaNode>
                                        <p:cTn display="0" masterRel="sameClick">
                                          <p:stCondLst>
                                            <p:cond evt="begin" delay="0">
                                              <p:tn val="9"/>
                                            </p:cond>
                                          </p:stCondLst>
                                          <p:endCondLst>
                                            <p:cond evt="onStopAudio" delay="0">
                                              <p:tgtEl>
                                                <p:sldTgt/>
                                              </p:tgtEl>
                                            </p:cond>
                                          </p:endCondLst>
                                        </p:cTn>
                                        <p:tgtEl>
                                          <p:sndTgt r:embed="rId2" name="D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2"/>
          <p:cNvSpPr>
            <a:spLocks noChangeShapeType="1"/>
          </p:cNvSpPr>
          <p:nvPr/>
        </p:nvSpPr>
        <p:spPr bwMode="auto">
          <a:xfrm>
            <a:off x="1963738" y="5310188"/>
            <a:ext cx="6784975"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Rectangle 3"/>
          <p:cNvSpPr>
            <a:spLocks noChangeArrowheads="1"/>
          </p:cNvSpPr>
          <p:nvPr/>
        </p:nvSpPr>
        <p:spPr bwMode="auto">
          <a:xfrm>
            <a:off x="2619375" y="5737225"/>
            <a:ext cx="5348288"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solidFill>
                  <a:srgbClr val="000000"/>
                </a:solidFill>
                <a:latin typeface="Times New Roman" panose="02020603050405020304" pitchFamily="18" charset="0"/>
              </a:rPr>
              <a:t>Market Structure Continuum</a:t>
            </a:r>
          </a:p>
        </p:txBody>
      </p:sp>
      <p:sp>
        <p:nvSpPr>
          <p:cNvPr id="10244" name="Rectangle 4"/>
          <p:cNvSpPr>
            <a:spLocks noChangeArrowheads="1"/>
          </p:cNvSpPr>
          <p:nvPr/>
        </p:nvSpPr>
        <p:spPr bwMode="auto">
          <a:xfrm>
            <a:off x="1919288" y="4587875"/>
            <a:ext cx="15144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Competition</a:t>
            </a:r>
          </a:p>
        </p:txBody>
      </p:sp>
      <p:sp>
        <p:nvSpPr>
          <p:cNvPr id="10245" name="Rectangle 5"/>
          <p:cNvSpPr>
            <a:spLocks noChangeArrowheads="1"/>
          </p:cNvSpPr>
          <p:nvPr/>
        </p:nvSpPr>
        <p:spPr bwMode="auto">
          <a:xfrm>
            <a:off x="7508875" y="4573588"/>
            <a:ext cx="12604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Monopoly</a:t>
            </a:r>
          </a:p>
        </p:txBody>
      </p:sp>
      <p:sp>
        <p:nvSpPr>
          <p:cNvPr id="10246" name="Rectangle 6"/>
          <p:cNvSpPr>
            <a:spLocks noChangeArrowheads="1"/>
          </p:cNvSpPr>
          <p:nvPr/>
        </p:nvSpPr>
        <p:spPr bwMode="auto">
          <a:xfrm>
            <a:off x="3787775" y="4597400"/>
            <a:ext cx="15906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Monopolistic</a:t>
            </a:r>
          </a:p>
          <a:p>
            <a:pPr algn="ctr" eaLnBrk="0" hangingPunct="0"/>
            <a:r>
              <a:rPr lang="en-US" altLang="en-US" b="1">
                <a:solidFill>
                  <a:srgbClr val="000000"/>
                </a:solidFill>
              </a:rPr>
              <a:t>Competition</a:t>
            </a:r>
          </a:p>
        </p:txBody>
      </p:sp>
      <p:sp>
        <p:nvSpPr>
          <p:cNvPr id="10247" name="Rectangle 7"/>
          <p:cNvSpPr>
            <a:spLocks noChangeArrowheads="1"/>
          </p:cNvSpPr>
          <p:nvPr/>
        </p:nvSpPr>
        <p:spPr bwMode="auto">
          <a:xfrm>
            <a:off x="1870075" y="90488"/>
            <a:ext cx="713422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500" b="1">
                <a:solidFill>
                  <a:srgbClr val="000099"/>
                </a:solidFill>
                <a:latin typeface="Times New Roman" panose="02020603050405020304" pitchFamily="18" charset="0"/>
              </a:rPr>
              <a:t>FOUR MARKET MODELS</a:t>
            </a:r>
          </a:p>
        </p:txBody>
      </p:sp>
      <p:sp>
        <p:nvSpPr>
          <p:cNvPr id="10248" name="Rectangle 8"/>
          <p:cNvSpPr>
            <a:spLocks noChangeArrowheads="1"/>
          </p:cNvSpPr>
          <p:nvPr/>
        </p:nvSpPr>
        <p:spPr bwMode="auto">
          <a:xfrm>
            <a:off x="2554288" y="1468438"/>
            <a:ext cx="2511425"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latin typeface="Times New Roman" panose="02020603050405020304" pitchFamily="18" charset="0"/>
              </a:rPr>
              <a:t>Oligopoly</a:t>
            </a:r>
          </a:p>
        </p:txBody>
      </p:sp>
      <p:sp>
        <p:nvSpPr>
          <p:cNvPr id="10249" name="Line 9"/>
          <p:cNvSpPr>
            <a:spLocks noChangeShapeType="1"/>
          </p:cNvSpPr>
          <p:nvPr/>
        </p:nvSpPr>
        <p:spPr bwMode="auto">
          <a:xfrm>
            <a:off x="5173663" y="2179638"/>
            <a:ext cx="1390650" cy="2754312"/>
          </a:xfrm>
          <a:prstGeom prst="line">
            <a:avLst/>
          </a:prstGeom>
          <a:noFill/>
          <a:ln w="762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0246"/>
                                        </p:tgtEl>
                                        <p:attrNameLst>
                                          <p:attrName>style.visibility</p:attrName>
                                        </p:attrNameLst>
                                      </p:cBhvr>
                                      <p:to>
                                        <p:strVal val="visible"/>
                                      </p:to>
                                    </p:set>
                                    <p:animEffect transition="in" filter="wipe(up)">
                                      <p:cBhvr>
                                        <p:cTn id="7" dur="500"/>
                                        <p:tgtEl>
                                          <p:spTgt spid="10246"/>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248"/>
                                        </p:tgtEl>
                                        <p:attrNameLst>
                                          <p:attrName>style.visibility</p:attrName>
                                        </p:attrNameLst>
                                      </p:cBhvr>
                                      <p:to>
                                        <p:strVal val="visible"/>
                                      </p:to>
                                    </p:set>
                                    <p:animEffect transition="in" filter="wipe(left)">
                                      <p:cBhvr>
                                        <p:cTn id="11" dur="500"/>
                                        <p:tgtEl>
                                          <p:spTgt spid="10248"/>
                                        </p:tgtEl>
                                      </p:cBhvr>
                                    </p:animEffect>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p:cTn id="14" dur="1" fill="hold">
                                          <p:stCondLst>
                                            <p:cond delay="0"/>
                                          </p:stCondLst>
                                        </p:cTn>
                                        <p:tgtEl>
                                          <p:spTgt spid="10249"/>
                                        </p:tgtEl>
                                        <p:attrNameLst>
                                          <p:attrName>style.visibility</p:attrName>
                                        </p:attrNameLst>
                                      </p:cBhvr>
                                      <p:to>
                                        <p:strVal val="visible"/>
                                      </p:to>
                                    </p:set>
                                    <p:animEffect transition="in" filter="wipe(up)">
                                      <p:cBhvr>
                                        <p:cTn id="15" dur="500"/>
                                        <p:tgtEl>
                                          <p:spTgt spid="10249"/>
                                        </p:tgtEl>
                                      </p:cBhvr>
                                    </p:animEffect>
                                  </p:childTnLst>
                                  <p:subTnLst>
                                    <p:audio>
                                      <p:cMediaNode>
                                        <p:cTn display="0" masterRel="sameClick">
                                          <p:stCondLst>
                                            <p:cond evt="begin" delay="0">
                                              <p:tn val="13"/>
                                            </p:cond>
                                          </p:stCondLst>
                                          <p:endCondLst>
                                            <p:cond evt="onStopAudio" delay="0">
                                              <p:tgtEl>
                                                <p:sldTgt/>
                                              </p:tgtEl>
                                            </p:cond>
                                          </p:endCondLst>
                                        </p:cTn>
                                        <p:tgtEl>
                                          <p:sndTgt r:embed="rId2" name="D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utoUpdateAnimBg="0"/>
      <p:bldP spid="10248"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2"/>
          <p:cNvSpPr>
            <a:spLocks noChangeShapeType="1"/>
          </p:cNvSpPr>
          <p:nvPr/>
        </p:nvSpPr>
        <p:spPr bwMode="auto">
          <a:xfrm>
            <a:off x="1963738" y="5310188"/>
            <a:ext cx="6784975"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7" name="Rectangle 3"/>
          <p:cNvSpPr>
            <a:spLocks noChangeArrowheads="1"/>
          </p:cNvSpPr>
          <p:nvPr/>
        </p:nvSpPr>
        <p:spPr bwMode="auto">
          <a:xfrm>
            <a:off x="2619375" y="5737225"/>
            <a:ext cx="5348288"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solidFill>
                  <a:srgbClr val="000000"/>
                </a:solidFill>
                <a:latin typeface="Times New Roman" panose="02020603050405020304" pitchFamily="18" charset="0"/>
              </a:rPr>
              <a:t>Market Structure Continuum</a:t>
            </a:r>
          </a:p>
        </p:txBody>
      </p:sp>
      <p:sp>
        <p:nvSpPr>
          <p:cNvPr id="11268" name="Rectangle 4"/>
          <p:cNvSpPr>
            <a:spLocks noChangeArrowheads="1"/>
          </p:cNvSpPr>
          <p:nvPr/>
        </p:nvSpPr>
        <p:spPr bwMode="auto">
          <a:xfrm>
            <a:off x="1919288" y="4587875"/>
            <a:ext cx="15144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Competition</a:t>
            </a:r>
          </a:p>
        </p:txBody>
      </p:sp>
      <p:sp>
        <p:nvSpPr>
          <p:cNvPr id="11269" name="Rectangle 5"/>
          <p:cNvSpPr>
            <a:spLocks noChangeArrowheads="1"/>
          </p:cNvSpPr>
          <p:nvPr/>
        </p:nvSpPr>
        <p:spPr bwMode="auto">
          <a:xfrm>
            <a:off x="7508875" y="4573588"/>
            <a:ext cx="12604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Monopoly</a:t>
            </a:r>
          </a:p>
        </p:txBody>
      </p:sp>
      <p:sp>
        <p:nvSpPr>
          <p:cNvPr id="11270" name="Rectangle 6"/>
          <p:cNvSpPr>
            <a:spLocks noChangeArrowheads="1"/>
          </p:cNvSpPr>
          <p:nvPr/>
        </p:nvSpPr>
        <p:spPr bwMode="auto">
          <a:xfrm>
            <a:off x="3787775" y="4597400"/>
            <a:ext cx="15906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Monopolistic</a:t>
            </a:r>
          </a:p>
          <a:p>
            <a:pPr algn="ctr" eaLnBrk="0" hangingPunct="0"/>
            <a:r>
              <a:rPr lang="en-US" altLang="en-US" b="1">
                <a:solidFill>
                  <a:srgbClr val="000000"/>
                </a:solidFill>
              </a:rPr>
              <a:t>Competition</a:t>
            </a:r>
          </a:p>
        </p:txBody>
      </p:sp>
      <p:sp>
        <p:nvSpPr>
          <p:cNvPr id="11271" name="Rectangle 7"/>
          <p:cNvSpPr>
            <a:spLocks noChangeArrowheads="1"/>
          </p:cNvSpPr>
          <p:nvPr/>
        </p:nvSpPr>
        <p:spPr bwMode="auto">
          <a:xfrm>
            <a:off x="5821363" y="4845050"/>
            <a:ext cx="1235075"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Oligopoly</a:t>
            </a:r>
          </a:p>
        </p:txBody>
      </p:sp>
      <p:sp>
        <p:nvSpPr>
          <p:cNvPr id="11272" name="Rectangle 8"/>
          <p:cNvSpPr>
            <a:spLocks noChangeArrowheads="1"/>
          </p:cNvSpPr>
          <p:nvPr/>
        </p:nvSpPr>
        <p:spPr bwMode="auto">
          <a:xfrm>
            <a:off x="1870075" y="90488"/>
            <a:ext cx="713422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500" b="1">
                <a:solidFill>
                  <a:srgbClr val="000099"/>
                </a:solidFill>
                <a:latin typeface="Times New Roman" panose="02020603050405020304" pitchFamily="18" charset="0"/>
              </a:rPr>
              <a:t>FOUR MARKET MODELS</a:t>
            </a:r>
          </a:p>
        </p:txBody>
      </p:sp>
      <p:sp>
        <p:nvSpPr>
          <p:cNvPr id="11273" name="Rectangle 9"/>
          <p:cNvSpPr>
            <a:spLocks noChangeArrowheads="1"/>
          </p:cNvSpPr>
          <p:nvPr/>
        </p:nvSpPr>
        <p:spPr bwMode="auto">
          <a:xfrm>
            <a:off x="1881188" y="808038"/>
            <a:ext cx="4451350"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i="1" u="sng">
                <a:latin typeface="Times New Roman" panose="02020603050405020304" pitchFamily="18" charset="0"/>
              </a:rPr>
              <a:t>Pure Competition:</a:t>
            </a:r>
          </a:p>
        </p:txBody>
      </p:sp>
      <p:sp>
        <p:nvSpPr>
          <p:cNvPr id="11274" name="Rectangle 10"/>
          <p:cNvSpPr>
            <a:spLocks noChangeArrowheads="1"/>
          </p:cNvSpPr>
          <p:nvPr/>
        </p:nvSpPr>
        <p:spPr bwMode="auto">
          <a:xfrm>
            <a:off x="3124200" y="1752600"/>
            <a:ext cx="3740150" cy="179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CC0000"/>
                </a:solidFill>
                <a:latin typeface="Times New Roman" panose="02020603050405020304" pitchFamily="18" charset="0"/>
              </a:rPr>
              <a:t>- Very Large Numbers</a:t>
            </a:r>
          </a:p>
          <a:p>
            <a:pPr eaLnBrk="0" hangingPunct="0"/>
            <a:r>
              <a:rPr lang="en-US" altLang="en-US" sz="2800" b="1">
                <a:solidFill>
                  <a:srgbClr val="CC0000"/>
                </a:solidFill>
                <a:latin typeface="Times New Roman" panose="02020603050405020304" pitchFamily="18" charset="0"/>
              </a:rPr>
              <a:t>- Standardized Product</a:t>
            </a:r>
          </a:p>
          <a:p>
            <a:pPr eaLnBrk="0" hangingPunct="0"/>
            <a:r>
              <a:rPr lang="en-US" altLang="en-US" sz="2800" b="1">
                <a:solidFill>
                  <a:srgbClr val="CC0000"/>
                </a:solidFill>
                <a:latin typeface="Times New Roman" panose="02020603050405020304" pitchFamily="18" charset="0"/>
              </a:rPr>
              <a:t>- “Price Takers”</a:t>
            </a:r>
          </a:p>
          <a:p>
            <a:pPr eaLnBrk="0" hangingPunct="0"/>
            <a:r>
              <a:rPr lang="en-US" altLang="en-US" sz="2800" b="1">
                <a:solidFill>
                  <a:srgbClr val="CC0000"/>
                </a:solidFill>
                <a:latin typeface="Times New Roman" panose="02020603050405020304" pitchFamily="18" charset="0"/>
              </a:rPr>
              <a:t>- Free Entry and Exit</a:t>
            </a:r>
          </a:p>
        </p:txBody>
      </p:sp>
      <p:sp>
        <p:nvSpPr>
          <p:cNvPr id="11275" name="Oval 11"/>
          <p:cNvSpPr>
            <a:spLocks noChangeArrowheads="1"/>
          </p:cNvSpPr>
          <p:nvPr/>
        </p:nvSpPr>
        <p:spPr bwMode="auto">
          <a:xfrm>
            <a:off x="1844675" y="4492625"/>
            <a:ext cx="1689100" cy="1089025"/>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273"/>
                                        </p:tgtEl>
                                        <p:attrNameLst>
                                          <p:attrName>style.visibility</p:attrName>
                                        </p:attrNameLst>
                                      </p:cBhvr>
                                      <p:to>
                                        <p:strVal val="visible"/>
                                      </p:to>
                                    </p:set>
                                    <p:animEffect transition="in" filter="wipe(left)">
                                      <p:cBhvr>
                                        <p:cTn id="7" dur="500"/>
                                        <p:tgtEl>
                                          <p:spTgt spid="11273"/>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11275"/>
                                        </p:tgtEl>
                                        <p:attrNameLst>
                                          <p:attrName>style.visibility</p:attrName>
                                        </p:attrNameLst>
                                      </p:cBhvr>
                                      <p:to>
                                        <p:strVal val="visible"/>
                                      </p:to>
                                    </p:set>
                                    <p:animEffect transition="in" filter="dissolve">
                                      <p:cBhvr>
                                        <p:cTn id="11" dur="500"/>
                                        <p:tgtEl>
                                          <p:spTgt spid="1127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1274">
                                            <p:txEl>
                                              <p:pRg st="0" end="0"/>
                                            </p:txEl>
                                          </p:spTgt>
                                        </p:tgtEl>
                                        <p:attrNameLst>
                                          <p:attrName>style.visibility</p:attrName>
                                        </p:attrNameLst>
                                      </p:cBhvr>
                                      <p:to>
                                        <p:strVal val="visible"/>
                                      </p:to>
                                    </p:set>
                                    <p:animEffect transition="in" filter="wipe(left)">
                                      <p:cBhvr>
                                        <p:cTn id="16" dur="500"/>
                                        <p:tgtEl>
                                          <p:spTgt spid="11274">
                                            <p:txEl>
                                              <p:pRg st="0" end="0"/>
                                            </p:txEl>
                                          </p:spTgt>
                                        </p:tgtEl>
                                      </p:cBhvr>
                                    </p:animEffect>
                                  </p:childTnLst>
                                  <p:subTnLst>
                                    <p:animClr clrSpc="rgb" dir="cw">
                                      <p:cBhvr override="childStyle">
                                        <p:cTn dur="1" fill="hold" display="0" masterRel="nextClick" afterEffect="1"/>
                                        <p:tgtEl>
                                          <p:spTgt spid="11274">
                                            <p:txEl>
                                              <p:pRg st="0" end="0"/>
                                            </p:txEl>
                                          </p:spTgt>
                                        </p:tgtEl>
                                        <p:attrNameLst>
                                          <p:attrName>ppt_c</p:attrName>
                                        </p:attrNameLst>
                                      </p:cBhvr>
                                      <p:to>
                                        <a:schemeClr val="tx1"/>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1274">
                                            <p:txEl>
                                              <p:pRg st="1" end="1"/>
                                            </p:txEl>
                                          </p:spTgt>
                                        </p:tgtEl>
                                        <p:attrNameLst>
                                          <p:attrName>style.visibility</p:attrName>
                                        </p:attrNameLst>
                                      </p:cBhvr>
                                      <p:to>
                                        <p:strVal val="visible"/>
                                      </p:to>
                                    </p:set>
                                    <p:animEffect transition="in" filter="wipe(left)">
                                      <p:cBhvr>
                                        <p:cTn id="21" dur="500"/>
                                        <p:tgtEl>
                                          <p:spTgt spid="11274">
                                            <p:txEl>
                                              <p:pRg st="1" end="1"/>
                                            </p:txEl>
                                          </p:spTgt>
                                        </p:tgtEl>
                                      </p:cBhvr>
                                    </p:animEffect>
                                  </p:childTnLst>
                                  <p:subTnLst>
                                    <p:animClr clrSpc="rgb" dir="cw">
                                      <p:cBhvr override="childStyle">
                                        <p:cTn dur="1" fill="hold" display="0" masterRel="nextClick" afterEffect="1"/>
                                        <p:tgtEl>
                                          <p:spTgt spid="11274">
                                            <p:txEl>
                                              <p:pRg st="1" end="1"/>
                                            </p:txEl>
                                          </p:spTgt>
                                        </p:tgtEl>
                                        <p:attrNameLst>
                                          <p:attrName>ppt_c</p:attrName>
                                        </p:attrNameLst>
                                      </p:cBhvr>
                                      <p:to>
                                        <a:schemeClr val="tx1"/>
                                      </p:to>
                                    </p:animClr>
                                  </p:sub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274">
                                            <p:txEl>
                                              <p:pRg st="2" end="2"/>
                                            </p:txEl>
                                          </p:spTgt>
                                        </p:tgtEl>
                                        <p:attrNameLst>
                                          <p:attrName>style.visibility</p:attrName>
                                        </p:attrNameLst>
                                      </p:cBhvr>
                                      <p:to>
                                        <p:strVal val="visible"/>
                                      </p:to>
                                    </p:set>
                                    <p:animEffect transition="in" filter="wipe(left)">
                                      <p:cBhvr>
                                        <p:cTn id="26" dur="500"/>
                                        <p:tgtEl>
                                          <p:spTgt spid="11274">
                                            <p:txEl>
                                              <p:pRg st="2" end="2"/>
                                            </p:txEl>
                                          </p:spTgt>
                                        </p:tgtEl>
                                      </p:cBhvr>
                                    </p:animEffect>
                                  </p:childTnLst>
                                  <p:subTnLst>
                                    <p:animClr clrSpc="rgb" dir="cw">
                                      <p:cBhvr override="childStyle">
                                        <p:cTn dur="1" fill="hold" display="0" masterRel="nextClick" afterEffect="1"/>
                                        <p:tgtEl>
                                          <p:spTgt spid="11274">
                                            <p:txEl>
                                              <p:pRg st="2" end="2"/>
                                            </p:txEl>
                                          </p:spTgt>
                                        </p:tgtEl>
                                        <p:attrNameLst>
                                          <p:attrName>ppt_c</p:attrName>
                                        </p:attrNameLst>
                                      </p:cBhvr>
                                      <p:to>
                                        <a:schemeClr val="tx1"/>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1274">
                                            <p:txEl>
                                              <p:pRg st="3" end="3"/>
                                            </p:txEl>
                                          </p:spTgt>
                                        </p:tgtEl>
                                        <p:attrNameLst>
                                          <p:attrName>style.visibility</p:attrName>
                                        </p:attrNameLst>
                                      </p:cBhvr>
                                      <p:to>
                                        <p:strVal val="visible"/>
                                      </p:to>
                                    </p:set>
                                    <p:animEffect transition="in" filter="wipe(left)">
                                      <p:cBhvr>
                                        <p:cTn id="31" dur="500"/>
                                        <p:tgtEl>
                                          <p:spTgt spid="1127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3" grpId="0" autoUpdateAnimBg="0"/>
      <p:bldP spid="1127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730" name="Group 2"/>
          <p:cNvGrpSpPr>
            <a:grpSpLocks/>
          </p:cNvGrpSpPr>
          <p:nvPr/>
        </p:nvGrpSpPr>
        <p:grpSpPr bwMode="auto">
          <a:xfrm>
            <a:off x="2976563" y="2695575"/>
            <a:ext cx="2041525" cy="1039813"/>
            <a:chOff x="1867" y="1689"/>
            <a:chExt cx="1286" cy="655"/>
          </a:xfrm>
        </p:grpSpPr>
        <p:sp>
          <p:nvSpPr>
            <p:cNvPr id="73731" name="Rectangle 3"/>
            <p:cNvSpPr>
              <a:spLocks noChangeArrowheads="1"/>
            </p:cNvSpPr>
            <p:nvPr/>
          </p:nvSpPr>
          <p:spPr bwMode="auto">
            <a:xfrm>
              <a:off x="1867" y="1689"/>
              <a:ext cx="1286" cy="655"/>
            </a:xfrm>
            <a:prstGeom prst="rect">
              <a:avLst/>
            </a:prstGeom>
            <a:gradFill rotWithShape="0">
              <a:gsLst>
                <a:gs pos="0">
                  <a:srgbClr val="FFFFFF"/>
                </a:gs>
                <a:gs pos="100000">
                  <a:srgbClr val="CCCCFF"/>
                </a:gs>
              </a:gsLst>
              <a:path path="shape">
                <a:fillToRect l="50000" t="50000" r="50000" b="50000"/>
              </a:path>
            </a:gra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732" name="Rectangle 4"/>
            <p:cNvSpPr>
              <a:spLocks noChangeArrowheads="1"/>
            </p:cNvSpPr>
            <p:nvPr/>
          </p:nvSpPr>
          <p:spPr bwMode="auto">
            <a:xfrm>
              <a:off x="1992" y="1759"/>
              <a:ext cx="1031" cy="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400" b="1"/>
                <a:t>Economic</a:t>
              </a:r>
            </a:p>
            <a:p>
              <a:pPr algn="ctr" eaLnBrk="0" hangingPunct="0"/>
              <a:r>
                <a:rPr lang="en-US" altLang="en-US" sz="2400" b="1"/>
                <a:t>Profit</a:t>
              </a:r>
            </a:p>
          </p:txBody>
        </p:sp>
      </p:grpSp>
      <p:grpSp>
        <p:nvGrpSpPr>
          <p:cNvPr id="73733" name="Group 5"/>
          <p:cNvGrpSpPr>
            <a:grpSpLocks/>
          </p:cNvGrpSpPr>
          <p:nvPr/>
        </p:nvGrpSpPr>
        <p:grpSpPr bwMode="auto">
          <a:xfrm>
            <a:off x="2978150" y="3694113"/>
            <a:ext cx="2041525" cy="1093787"/>
            <a:chOff x="1876" y="2327"/>
            <a:chExt cx="1286" cy="689"/>
          </a:xfrm>
        </p:grpSpPr>
        <p:sp>
          <p:nvSpPr>
            <p:cNvPr id="73734" name="Rectangle 6"/>
            <p:cNvSpPr>
              <a:spLocks noChangeArrowheads="1"/>
            </p:cNvSpPr>
            <p:nvPr/>
          </p:nvSpPr>
          <p:spPr bwMode="auto">
            <a:xfrm>
              <a:off x="1876" y="2358"/>
              <a:ext cx="1286" cy="655"/>
            </a:xfrm>
            <a:prstGeom prst="rect">
              <a:avLst/>
            </a:prstGeom>
            <a:gradFill rotWithShape="0">
              <a:gsLst>
                <a:gs pos="0">
                  <a:srgbClr val="FFFFFF"/>
                </a:gs>
                <a:gs pos="100000">
                  <a:schemeClr val="folHlink"/>
                </a:gs>
              </a:gsLst>
              <a:path path="shape">
                <a:fillToRect l="50000" t="50000" r="50000" b="50000"/>
              </a:path>
            </a:gra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735" name="Rectangle 7"/>
            <p:cNvSpPr>
              <a:spLocks noChangeArrowheads="1"/>
            </p:cNvSpPr>
            <p:nvPr/>
          </p:nvSpPr>
          <p:spPr bwMode="auto">
            <a:xfrm>
              <a:off x="1883" y="2327"/>
              <a:ext cx="1260" cy="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200" b="1"/>
                <a:t>Implicit costs</a:t>
              </a:r>
            </a:p>
            <a:p>
              <a:pPr algn="ctr" eaLnBrk="0" hangingPunct="0"/>
              <a:r>
                <a:rPr lang="en-US" altLang="en-US" sz="2200" b="1"/>
                <a:t>(including a</a:t>
              </a:r>
            </a:p>
            <a:p>
              <a:pPr algn="ctr" eaLnBrk="0" hangingPunct="0"/>
              <a:r>
                <a:rPr lang="en-US" altLang="en-US" sz="2200" b="1"/>
                <a:t>normal profit)</a:t>
              </a:r>
            </a:p>
          </p:txBody>
        </p:sp>
      </p:grpSp>
      <p:grpSp>
        <p:nvGrpSpPr>
          <p:cNvPr id="73736" name="Group 8"/>
          <p:cNvGrpSpPr>
            <a:grpSpLocks/>
          </p:cNvGrpSpPr>
          <p:nvPr/>
        </p:nvGrpSpPr>
        <p:grpSpPr bwMode="auto">
          <a:xfrm>
            <a:off x="2981325" y="4792663"/>
            <a:ext cx="2041525" cy="1462087"/>
            <a:chOff x="1878" y="3019"/>
            <a:chExt cx="1286" cy="921"/>
          </a:xfrm>
        </p:grpSpPr>
        <p:sp>
          <p:nvSpPr>
            <p:cNvPr id="73737" name="Rectangle 9"/>
            <p:cNvSpPr>
              <a:spLocks noChangeArrowheads="1"/>
            </p:cNvSpPr>
            <p:nvPr/>
          </p:nvSpPr>
          <p:spPr bwMode="auto">
            <a:xfrm>
              <a:off x="1878" y="3019"/>
              <a:ext cx="1286" cy="921"/>
            </a:xfrm>
            <a:prstGeom prst="rect">
              <a:avLst/>
            </a:prstGeom>
            <a:gradFill rotWithShape="0">
              <a:gsLst>
                <a:gs pos="0">
                  <a:srgbClr val="FFFFFF"/>
                </a:gs>
                <a:gs pos="100000">
                  <a:srgbClr val="FF9933"/>
                </a:gs>
              </a:gsLst>
              <a:path path="shape">
                <a:fillToRect l="50000" t="50000" r="50000" b="50000"/>
              </a:path>
            </a:gra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738" name="Rectangle 10"/>
            <p:cNvSpPr>
              <a:spLocks noChangeArrowheads="1"/>
            </p:cNvSpPr>
            <p:nvPr/>
          </p:nvSpPr>
          <p:spPr bwMode="auto">
            <a:xfrm>
              <a:off x="2087" y="3210"/>
              <a:ext cx="796" cy="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400" b="1"/>
                <a:t>Explicit</a:t>
              </a:r>
            </a:p>
            <a:p>
              <a:pPr algn="ctr" eaLnBrk="0" hangingPunct="0"/>
              <a:r>
                <a:rPr lang="en-US" altLang="en-US" sz="2400" b="1"/>
                <a:t>Costs</a:t>
              </a:r>
            </a:p>
          </p:txBody>
        </p:sp>
      </p:grpSp>
      <p:grpSp>
        <p:nvGrpSpPr>
          <p:cNvPr id="73739" name="Group 11"/>
          <p:cNvGrpSpPr>
            <a:grpSpLocks/>
          </p:cNvGrpSpPr>
          <p:nvPr/>
        </p:nvGrpSpPr>
        <p:grpSpPr bwMode="auto">
          <a:xfrm>
            <a:off x="6477000" y="4802188"/>
            <a:ext cx="2074863" cy="1462087"/>
            <a:chOff x="4080" y="3025"/>
            <a:chExt cx="1307" cy="921"/>
          </a:xfrm>
        </p:grpSpPr>
        <p:sp>
          <p:nvSpPr>
            <p:cNvPr id="73740" name="Rectangle 12"/>
            <p:cNvSpPr>
              <a:spLocks noChangeArrowheads="1"/>
            </p:cNvSpPr>
            <p:nvPr/>
          </p:nvSpPr>
          <p:spPr bwMode="auto">
            <a:xfrm>
              <a:off x="4080" y="3025"/>
              <a:ext cx="1286" cy="921"/>
            </a:xfrm>
            <a:prstGeom prst="rect">
              <a:avLst/>
            </a:prstGeom>
            <a:gradFill rotWithShape="0">
              <a:gsLst>
                <a:gs pos="0">
                  <a:srgbClr val="FFFFFF"/>
                </a:gs>
                <a:gs pos="100000">
                  <a:srgbClr val="FF9933"/>
                </a:gs>
              </a:gsLst>
              <a:path path="shape">
                <a:fillToRect l="50000" t="50000" r="50000" b="50000"/>
              </a:path>
            </a:gra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741" name="Rectangle 13"/>
            <p:cNvSpPr>
              <a:spLocks noChangeArrowheads="1"/>
            </p:cNvSpPr>
            <p:nvPr/>
          </p:nvSpPr>
          <p:spPr bwMode="auto">
            <a:xfrm>
              <a:off x="4096" y="3156"/>
              <a:ext cx="1291" cy="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200" b="1"/>
                <a:t>Accounting</a:t>
              </a:r>
            </a:p>
            <a:p>
              <a:pPr algn="ctr" eaLnBrk="0" hangingPunct="0"/>
              <a:r>
                <a:rPr lang="en-US" altLang="en-US" sz="2200" b="1"/>
                <a:t>costs (explicit</a:t>
              </a:r>
            </a:p>
            <a:p>
              <a:pPr algn="ctr" eaLnBrk="0" hangingPunct="0"/>
              <a:r>
                <a:rPr lang="en-US" altLang="en-US" sz="2200" b="1"/>
                <a:t>costs only)</a:t>
              </a:r>
            </a:p>
          </p:txBody>
        </p:sp>
      </p:grpSp>
      <p:grpSp>
        <p:nvGrpSpPr>
          <p:cNvPr id="73742" name="Group 14"/>
          <p:cNvGrpSpPr>
            <a:grpSpLocks/>
          </p:cNvGrpSpPr>
          <p:nvPr/>
        </p:nvGrpSpPr>
        <p:grpSpPr bwMode="auto">
          <a:xfrm>
            <a:off x="6462713" y="2716213"/>
            <a:ext cx="2058987" cy="2071687"/>
            <a:chOff x="4071" y="1702"/>
            <a:chExt cx="1297" cy="1305"/>
          </a:xfrm>
        </p:grpSpPr>
        <p:sp>
          <p:nvSpPr>
            <p:cNvPr id="73743" name="Rectangle 15"/>
            <p:cNvSpPr>
              <a:spLocks noChangeArrowheads="1"/>
            </p:cNvSpPr>
            <p:nvPr/>
          </p:nvSpPr>
          <p:spPr bwMode="auto">
            <a:xfrm>
              <a:off x="4071" y="1702"/>
              <a:ext cx="1297" cy="1305"/>
            </a:xfrm>
            <a:prstGeom prst="rect">
              <a:avLst/>
            </a:prstGeom>
            <a:gradFill rotWithShape="0">
              <a:gsLst>
                <a:gs pos="0">
                  <a:srgbClr val="FFFFFF"/>
                </a:gs>
                <a:gs pos="100000">
                  <a:schemeClr val="folHlink"/>
                </a:gs>
              </a:gsLst>
              <a:path path="shape">
                <a:fillToRect l="50000" t="50000" r="50000" b="50000"/>
              </a:path>
            </a:gra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73744" name="Rectangle 16"/>
            <p:cNvSpPr>
              <a:spLocks noChangeArrowheads="1"/>
            </p:cNvSpPr>
            <p:nvPr/>
          </p:nvSpPr>
          <p:spPr bwMode="auto">
            <a:xfrm>
              <a:off x="4133" y="2098"/>
              <a:ext cx="1169" cy="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400" b="1"/>
                <a:t>Accounting</a:t>
              </a:r>
            </a:p>
            <a:p>
              <a:pPr algn="ctr" eaLnBrk="0" hangingPunct="0"/>
              <a:r>
                <a:rPr lang="en-US" altLang="en-US" sz="2400" b="1"/>
                <a:t>Profit</a:t>
              </a:r>
            </a:p>
          </p:txBody>
        </p:sp>
      </p:grpSp>
      <p:sp>
        <p:nvSpPr>
          <p:cNvPr id="73745" name="Rectangle 17"/>
          <p:cNvSpPr>
            <a:spLocks noChangeArrowheads="1"/>
          </p:cNvSpPr>
          <p:nvPr/>
        </p:nvSpPr>
        <p:spPr bwMode="auto">
          <a:xfrm rot="16200000">
            <a:off x="332581" y="4291807"/>
            <a:ext cx="382111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t>Economic (opportunity) Costs</a:t>
            </a:r>
          </a:p>
        </p:txBody>
      </p:sp>
      <p:pic>
        <p:nvPicPr>
          <p:cNvPr id="73746" name="Picture 18" descr="image" title="image"/>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7775" y="3740150"/>
            <a:ext cx="355600" cy="245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3747" name="Group 19"/>
          <p:cNvGrpSpPr>
            <a:grpSpLocks/>
          </p:cNvGrpSpPr>
          <p:nvPr/>
        </p:nvGrpSpPr>
        <p:grpSpPr bwMode="auto">
          <a:xfrm>
            <a:off x="5081588" y="2670175"/>
            <a:ext cx="1276350" cy="3559175"/>
            <a:chOff x="3201" y="1682"/>
            <a:chExt cx="804" cy="2242"/>
          </a:xfrm>
        </p:grpSpPr>
        <p:pic>
          <p:nvPicPr>
            <p:cNvPr id="73748" name="Picture 20"/>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5" y="1682"/>
              <a:ext cx="240" cy="2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3749" name="Freeform 21"/>
            <p:cNvSpPr>
              <a:spLocks/>
            </p:cNvSpPr>
            <p:nvPr/>
          </p:nvSpPr>
          <p:spPr bwMode="auto">
            <a:xfrm>
              <a:off x="3201" y="1704"/>
              <a:ext cx="250" cy="2218"/>
            </a:xfrm>
            <a:custGeom>
              <a:avLst/>
              <a:gdLst>
                <a:gd name="T0" fmla="*/ 257 w 393"/>
                <a:gd name="T1" fmla="*/ 1842 h 2218"/>
                <a:gd name="T2" fmla="*/ 246 w 393"/>
                <a:gd name="T3" fmla="*/ 1924 h 2218"/>
                <a:gd name="T4" fmla="*/ 226 w 393"/>
                <a:gd name="T5" fmla="*/ 2002 h 2218"/>
                <a:gd name="T6" fmla="*/ 195 w 393"/>
                <a:gd name="T7" fmla="*/ 2071 h 2218"/>
                <a:gd name="T8" fmla="*/ 157 w 393"/>
                <a:gd name="T9" fmla="*/ 2128 h 2218"/>
                <a:gd name="T10" fmla="*/ 113 w 393"/>
                <a:gd name="T11" fmla="*/ 2173 h 2218"/>
                <a:gd name="T12" fmla="*/ 65 w 393"/>
                <a:gd name="T13" fmla="*/ 2202 h 2218"/>
                <a:gd name="T14" fmla="*/ 14 w 393"/>
                <a:gd name="T15" fmla="*/ 2216 h 2218"/>
                <a:gd name="T16" fmla="*/ 22 w 393"/>
                <a:gd name="T17" fmla="*/ 2215 h 2218"/>
                <a:gd name="T18" fmla="*/ 65 w 393"/>
                <a:gd name="T19" fmla="*/ 2196 h 2218"/>
                <a:gd name="T20" fmla="*/ 103 w 393"/>
                <a:gd name="T21" fmla="*/ 2165 h 2218"/>
                <a:gd name="T22" fmla="*/ 136 w 393"/>
                <a:gd name="T23" fmla="*/ 2118 h 2218"/>
                <a:gd name="T24" fmla="*/ 160 w 393"/>
                <a:gd name="T25" fmla="*/ 2060 h 2218"/>
                <a:gd name="T26" fmla="*/ 176 w 393"/>
                <a:gd name="T27" fmla="*/ 1995 h 2218"/>
                <a:gd name="T28" fmla="*/ 182 w 393"/>
                <a:gd name="T29" fmla="*/ 1926 h 2218"/>
                <a:gd name="T30" fmla="*/ 184 w 393"/>
                <a:gd name="T31" fmla="*/ 1327 h 2218"/>
                <a:gd name="T32" fmla="*/ 195 w 393"/>
                <a:gd name="T33" fmla="*/ 1265 h 2218"/>
                <a:gd name="T34" fmla="*/ 215 w 393"/>
                <a:gd name="T35" fmla="*/ 1210 h 2218"/>
                <a:gd name="T36" fmla="*/ 244 w 393"/>
                <a:gd name="T37" fmla="*/ 1163 h 2218"/>
                <a:gd name="T38" fmla="*/ 278 w 393"/>
                <a:gd name="T39" fmla="*/ 1130 h 2218"/>
                <a:gd name="T40" fmla="*/ 318 w 393"/>
                <a:gd name="T41" fmla="*/ 1113 h 2218"/>
                <a:gd name="T42" fmla="*/ 340 w 393"/>
                <a:gd name="T43" fmla="*/ 1108 h 2218"/>
                <a:gd name="T44" fmla="*/ 318 w 393"/>
                <a:gd name="T45" fmla="*/ 1104 h 2218"/>
                <a:gd name="T46" fmla="*/ 278 w 393"/>
                <a:gd name="T47" fmla="*/ 1087 h 2218"/>
                <a:gd name="T48" fmla="*/ 244 w 393"/>
                <a:gd name="T49" fmla="*/ 1054 h 2218"/>
                <a:gd name="T50" fmla="*/ 215 w 393"/>
                <a:gd name="T51" fmla="*/ 1008 h 2218"/>
                <a:gd name="T52" fmla="*/ 195 w 393"/>
                <a:gd name="T53" fmla="*/ 952 h 2218"/>
                <a:gd name="T54" fmla="*/ 184 w 393"/>
                <a:gd name="T55" fmla="*/ 890 h 2218"/>
                <a:gd name="T56" fmla="*/ 182 w 393"/>
                <a:gd name="T57" fmla="*/ 291 h 2218"/>
                <a:gd name="T58" fmla="*/ 176 w 393"/>
                <a:gd name="T59" fmla="*/ 222 h 2218"/>
                <a:gd name="T60" fmla="*/ 160 w 393"/>
                <a:gd name="T61" fmla="*/ 157 h 2218"/>
                <a:gd name="T62" fmla="*/ 136 w 393"/>
                <a:gd name="T63" fmla="*/ 100 h 2218"/>
                <a:gd name="T64" fmla="*/ 103 w 393"/>
                <a:gd name="T65" fmla="*/ 53 h 2218"/>
                <a:gd name="T66" fmla="*/ 65 w 393"/>
                <a:gd name="T67" fmla="*/ 21 h 2218"/>
                <a:gd name="T68" fmla="*/ 22 w 393"/>
                <a:gd name="T69" fmla="*/ 3 h 2218"/>
                <a:gd name="T70" fmla="*/ 14 w 393"/>
                <a:gd name="T71" fmla="*/ 1 h 2218"/>
                <a:gd name="T72" fmla="*/ 65 w 393"/>
                <a:gd name="T73" fmla="*/ 14 h 2218"/>
                <a:gd name="T74" fmla="*/ 113 w 393"/>
                <a:gd name="T75" fmla="*/ 45 h 2218"/>
                <a:gd name="T76" fmla="*/ 157 w 393"/>
                <a:gd name="T77" fmla="*/ 90 h 2218"/>
                <a:gd name="T78" fmla="*/ 195 w 393"/>
                <a:gd name="T79" fmla="*/ 147 h 2218"/>
                <a:gd name="T80" fmla="*/ 226 w 393"/>
                <a:gd name="T81" fmla="*/ 215 h 2218"/>
                <a:gd name="T82" fmla="*/ 246 w 393"/>
                <a:gd name="T83" fmla="*/ 293 h 2218"/>
                <a:gd name="T84" fmla="*/ 257 w 393"/>
                <a:gd name="T85" fmla="*/ 374 h 2218"/>
                <a:gd name="T86" fmla="*/ 260 w 393"/>
                <a:gd name="T87" fmla="*/ 899 h 2218"/>
                <a:gd name="T88" fmla="*/ 264 w 393"/>
                <a:gd name="T89" fmla="*/ 959 h 2218"/>
                <a:gd name="T90" fmla="*/ 280 w 393"/>
                <a:gd name="T91" fmla="*/ 1011 h 2218"/>
                <a:gd name="T92" fmla="*/ 304 w 393"/>
                <a:gd name="T93" fmla="*/ 1056 h 2218"/>
                <a:gd name="T94" fmla="*/ 336 w 393"/>
                <a:gd name="T95" fmla="*/ 1087 h 2218"/>
                <a:gd name="T96" fmla="*/ 372 w 393"/>
                <a:gd name="T97" fmla="*/ 1104 h 2218"/>
                <a:gd name="T98" fmla="*/ 392 w 393"/>
                <a:gd name="T99" fmla="*/ 1108 h 2218"/>
                <a:gd name="T100" fmla="*/ 355 w 393"/>
                <a:gd name="T101" fmla="*/ 1117 h 2218"/>
                <a:gd name="T102" fmla="*/ 321 w 393"/>
                <a:gd name="T103" fmla="*/ 1141 h 2218"/>
                <a:gd name="T104" fmla="*/ 293 w 393"/>
                <a:gd name="T105" fmla="*/ 1179 h 2218"/>
                <a:gd name="T106" fmla="*/ 272 w 393"/>
                <a:gd name="T107" fmla="*/ 1229 h 2218"/>
                <a:gd name="T108" fmla="*/ 261 w 393"/>
                <a:gd name="T109" fmla="*/ 1283 h 2218"/>
                <a:gd name="T110" fmla="*/ 260 w 393"/>
                <a:gd name="T111" fmla="*/ 1316 h 2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218">
                  <a:moveTo>
                    <a:pt x="260" y="1801"/>
                  </a:moveTo>
                  <a:lnTo>
                    <a:pt x="257" y="1842"/>
                  </a:lnTo>
                  <a:lnTo>
                    <a:pt x="253" y="1883"/>
                  </a:lnTo>
                  <a:lnTo>
                    <a:pt x="246" y="1924"/>
                  </a:lnTo>
                  <a:lnTo>
                    <a:pt x="237" y="1964"/>
                  </a:lnTo>
                  <a:lnTo>
                    <a:pt x="226" y="2002"/>
                  </a:lnTo>
                  <a:lnTo>
                    <a:pt x="211" y="2038"/>
                  </a:lnTo>
                  <a:lnTo>
                    <a:pt x="195" y="2071"/>
                  </a:lnTo>
                  <a:lnTo>
                    <a:pt x="177" y="2101"/>
                  </a:lnTo>
                  <a:lnTo>
                    <a:pt x="157" y="2128"/>
                  </a:lnTo>
                  <a:lnTo>
                    <a:pt x="136" y="2152"/>
                  </a:lnTo>
                  <a:lnTo>
                    <a:pt x="113" y="2173"/>
                  </a:lnTo>
                  <a:lnTo>
                    <a:pt x="90" y="2190"/>
                  </a:lnTo>
                  <a:lnTo>
                    <a:pt x="65" y="2202"/>
                  </a:lnTo>
                  <a:lnTo>
                    <a:pt x="39" y="2212"/>
                  </a:lnTo>
                  <a:lnTo>
                    <a:pt x="14" y="2216"/>
                  </a:lnTo>
                  <a:lnTo>
                    <a:pt x="0" y="2217"/>
                  </a:lnTo>
                  <a:lnTo>
                    <a:pt x="22" y="2215"/>
                  </a:lnTo>
                  <a:lnTo>
                    <a:pt x="43" y="2208"/>
                  </a:lnTo>
                  <a:lnTo>
                    <a:pt x="65" y="2196"/>
                  </a:lnTo>
                  <a:lnTo>
                    <a:pt x="84" y="2183"/>
                  </a:lnTo>
                  <a:lnTo>
                    <a:pt x="103" y="2165"/>
                  </a:lnTo>
                  <a:lnTo>
                    <a:pt x="121" y="2142"/>
                  </a:lnTo>
                  <a:lnTo>
                    <a:pt x="136" y="2118"/>
                  </a:lnTo>
                  <a:lnTo>
                    <a:pt x="149" y="2090"/>
                  </a:lnTo>
                  <a:lnTo>
                    <a:pt x="160" y="2060"/>
                  </a:lnTo>
                  <a:lnTo>
                    <a:pt x="170" y="2028"/>
                  </a:lnTo>
                  <a:lnTo>
                    <a:pt x="176" y="1995"/>
                  </a:lnTo>
                  <a:lnTo>
                    <a:pt x="181" y="1961"/>
                  </a:lnTo>
                  <a:lnTo>
                    <a:pt x="182" y="1926"/>
                  </a:lnTo>
                  <a:lnTo>
                    <a:pt x="182" y="1359"/>
                  </a:lnTo>
                  <a:lnTo>
                    <a:pt x="184" y="1327"/>
                  </a:lnTo>
                  <a:lnTo>
                    <a:pt x="188" y="1295"/>
                  </a:lnTo>
                  <a:lnTo>
                    <a:pt x="195" y="1265"/>
                  </a:lnTo>
                  <a:lnTo>
                    <a:pt x="203" y="1236"/>
                  </a:lnTo>
                  <a:lnTo>
                    <a:pt x="215" y="1210"/>
                  </a:lnTo>
                  <a:lnTo>
                    <a:pt x="229" y="1185"/>
                  </a:lnTo>
                  <a:lnTo>
                    <a:pt x="244" y="1163"/>
                  </a:lnTo>
                  <a:lnTo>
                    <a:pt x="260" y="1145"/>
                  </a:lnTo>
                  <a:lnTo>
                    <a:pt x="278" y="1130"/>
                  </a:lnTo>
                  <a:lnTo>
                    <a:pt x="298" y="1120"/>
                  </a:lnTo>
                  <a:lnTo>
                    <a:pt x="318" y="1113"/>
                  </a:lnTo>
                  <a:lnTo>
                    <a:pt x="338" y="1109"/>
                  </a:lnTo>
                  <a:lnTo>
                    <a:pt x="340" y="1108"/>
                  </a:lnTo>
                  <a:lnTo>
                    <a:pt x="338" y="1108"/>
                  </a:lnTo>
                  <a:lnTo>
                    <a:pt x="318" y="1104"/>
                  </a:lnTo>
                  <a:lnTo>
                    <a:pt x="298" y="1098"/>
                  </a:lnTo>
                  <a:lnTo>
                    <a:pt x="278" y="1087"/>
                  </a:lnTo>
                  <a:lnTo>
                    <a:pt x="260" y="1072"/>
                  </a:lnTo>
                  <a:lnTo>
                    <a:pt x="244" y="1054"/>
                  </a:lnTo>
                  <a:lnTo>
                    <a:pt x="229" y="1032"/>
                  </a:lnTo>
                  <a:lnTo>
                    <a:pt x="215" y="1008"/>
                  </a:lnTo>
                  <a:lnTo>
                    <a:pt x="203" y="981"/>
                  </a:lnTo>
                  <a:lnTo>
                    <a:pt x="195" y="952"/>
                  </a:lnTo>
                  <a:lnTo>
                    <a:pt x="188" y="922"/>
                  </a:lnTo>
                  <a:lnTo>
                    <a:pt x="184" y="890"/>
                  </a:lnTo>
                  <a:lnTo>
                    <a:pt x="182" y="858"/>
                  </a:lnTo>
                  <a:lnTo>
                    <a:pt x="182" y="291"/>
                  </a:lnTo>
                  <a:lnTo>
                    <a:pt x="181" y="258"/>
                  </a:lnTo>
                  <a:lnTo>
                    <a:pt x="176" y="222"/>
                  </a:lnTo>
                  <a:lnTo>
                    <a:pt x="170" y="189"/>
                  </a:lnTo>
                  <a:lnTo>
                    <a:pt x="160" y="157"/>
                  </a:lnTo>
                  <a:lnTo>
                    <a:pt x="149" y="128"/>
                  </a:lnTo>
                  <a:lnTo>
                    <a:pt x="136" y="100"/>
                  </a:lnTo>
                  <a:lnTo>
                    <a:pt x="121" y="75"/>
                  </a:lnTo>
                  <a:lnTo>
                    <a:pt x="103" y="53"/>
                  </a:lnTo>
                  <a:lnTo>
                    <a:pt x="84" y="35"/>
                  </a:lnTo>
                  <a:lnTo>
                    <a:pt x="65" y="21"/>
                  </a:lnTo>
                  <a:lnTo>
                    <a:pt x="43" y="10"/>
                  </a:lnTo>
                  <a:lnTo>
                    <a:pt x="22" y="3"/>
                  </a:lnTo>
                  <a:lnTo>
                    <a:pt x="0" y="0"/>
                  </a:lnTo>
                  <a:lnTo>
                    <a:pt x="14" y="1"/>
                  </a:lnTo>
                  <a:lnTo>
                    <a:pt x="39" y="6"/>
                  </a:lnTo>
                  <a:lnTo>
                    <a:pt x="65" y="14"/>
                  </a:lnTo>
                  <a:lnTo>
                    <a:pt x="90" y="28"/>
                  </a:lnTo>
                  <a:lnTo>
                    <a:pt x="113" y="45"/>
                  </a:lnTo>
                  <a:lnTo>
                    <a:pt x="136" y="66"/>
                  </a:lnTo>
                  <a:lnTo>
                    <a:pt x="157" y="90"/>
                  </a:lnTo>
                  <a:lnTo>
                    <a:pt x="177" y="117"/>
                  </a:lnTo>
                  <a:lnTo>
                    <a:pt x="195" y="147"/>
                  </a:lnTo>
                  <a:lnTo>
                    <a:pt x="211" y="180"/>
                  </a:lnTo>
                  <a:lnTo>
                    <a:pt x="226" y="215"/>
                  </a:lnTo>
                  <a:lnTo>
                    <a:pt x="237" y="253"/>
                  </a:lnTo>
                  <a:lnTo>
                    <a:pt x="246" y="293"/>
                  </a:lnTo>
                  <a:lnTo>
                    <a:pt x="253" y="334"/>
                  </a:lnTo>
                  <a:lnTo>
                    <a:pt x="257" y="374"/>
                  </a:lnTo>
                  <a:lnTo>
                    <a:pt x="260" y="416"/>
                  </a:lnTo>
                  <a:lnTo>
                    <a:pt x="260" y="899"/>
                  </a:lnTo>
                  <a:lnTo>
                    <a:pt x="261" y="929"/>
                  </a:lnTo>
                  <a:lnTo>
                    <a:pt x="264" y="959"/>
                  </a:lnTo>
                  <a:lnTo>
                    <a:pt x="271" y="984"/>
                  </a:lnTo>
                  <a:lnTo>
                    <a:pt x="280" y="1011"/>
                  </a:lnTo>
                  <a:lnTo>
                    <a:pt x="291" y="1033"/>
                  </a:lnTo>
                  <a:lnTo>
                    <a:pt x="304" y="1056"/>
                  </a:lnTo>
                  <a:lnTo>
                    <a:pt x="319" y="1072"/>
                  </a:lnTo>
                  <a:lnTo>
                    <a:pt x="336" y="1087"/>
                  </a:lnTo>
                  <a:lnTo>
                    <a:pt x="353" y="1098"/>
                  </a:lnTo>
                  <a:lnTo>
                    <a:pt x="372" y="1104"/>
                  </a:lnTo>
                  <a:lnTo>
                    <a:pt x="390" y="1108"/>
                  </a:lnTo>
                  <a:lnTo>
                    <a:pt x="392" y="1108"/>
                  </a:lnTo>
                  <a:lnTo>
                    <a:pt x="373" y="1111"/>
                  </a:lnTo>
                  <a:lnTo>
                    <a:pt x="355" y="1117"/>
                  </a:lnTo>
                  <a:lnTo>
                    <a:pt x="338" y="1127"/>
                  </a:lnTo>
                  <a:lnTo>
                    <a:pt x="321" y="1141"/>
                  </a:lnTo>
                  <a:lnTo>
                    <a:pt x="306" y="1159"/>
                  </a:lnTo>
                  <a:lnTo>
                    <a:pt x="293" y="1179"/>
                  </a:lnTo>
                  <a:lnTo>
                    <a:pt x="281" y="1202"/>
                  </a:lnTo>
                  <a:lnTo>
                    <a:pt x="272" y="1229"/>
                  </a:lnTo>
                  <a:lnTo>
                    <a:pt x="265" y="1255"/>
                  </a:lnTo>
                  <a:lnTo>
                    <a:pt x="261" y="1283"/>
                  </a:lnTo>
                  <a:lnTo>
                    <a:pt x="260" y="1312"/>
                  </a:lnTo>
                  <a:lnTo>
                    <a:pt x="260" y="1316"/>
                  </a:lnTo>
                  <a:lnTo>
                    <a:pt x="260" y="1801"/>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3750" name="Rectangle 22"/>
          <p:cNvSpPr>
            <a:spLocks noChangeArrowheads="1"/>
          </p:cNvSpPr>
          <p:nvPr/>
        </p:nvSpPr>
        <p:spPr bwMode="auto">
          <a:xfrm>
            <a:off x="5524500" y="2435225"/>
            <a:ext cx="377825" cy="405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a:t>T</a:t>
            </a:r>
          </a:p>
          <a:p>
            <a:pPr algn="ctr" eaLnBrk="0" hangingPunct="0"/>
            <a:r>
              <a:rPr lang="en-US" altLang="en-US" sz="2000" b="1"/>
              <a:t>O</a:t>
            </a:r>
          </a:p>
          <a:p>
            <a:pPr algn="ctr" eaLnBrk="0" hangingPunct="0"/>
            <a:r>
              <a:rPr lang="en-US" altLang="en-US" sz="2000" b="1"/>
              <a:t>T</a:t>
            </a:r>
          </a:p>
          <a:p>
            <a:pPr algn="ctr" eaLnBrk="0" hangingPunct="0"/>
            <a:r>
              <a:rPr lang="en-US" altLang="en-US" sz="2000" b="1"/>
              <a:t>A</a:t>
            </a:r>
          </a:p>
          <a:p>
            <a:pPr algn="ctr" eaLnBrk="0" hangingPunct="0"/>
            <a:r>
              <a:rPr lang="en-US" altLang="en-US" sz="2000" b="1"/>
              <a:t>L</a:t>
            </a:r>
          </a:p>
          <a:p>
            <a:pPr algn="ctr" eaLnBrk="0" hangingPunct="0"/>
            <a:endParaRPr lang="en-US" altLang="en-US" sz="2000" b="1"/>
          </a:p>
          <a:p>
            <a:pPr algn="ctr" eaLnBrk="0" hangingPunct="0"/>
            <a:r>
              <a:rPr lang="en-US" altLang="en-US" sz="2000" b="1"/>
              <a:t>R</a:t>
            </a:r>
          </a:p>
          <a:p>
            <a:pPr algn="ctr" eaLnBrk="0" hangingPunct="0"/>
            <a:r>
              <a:rPr lang="en-US" altLang="en-US" sz="2000" b="1"/>
              <a:t>E</a:t>
            </a:r>
          </a:p>
          <a:p>
            <a:pPr algn="ctr" eaLnBrk="0" hangingPunct="0"/>
            <a:r>
              <a:rPr lang="en-US" altLang="en-US" sz="2000" b="1"/>
              <a:t>V</a:t>
            </a:r>
          </a:p>
          <a:p>
            <a:pPr algn="ctr" eaLnBrk="0" hangingPunct="0"/>
            <a:r>
              <a:rPr lang="en-US" altLang="en-US" sz="2000" b="1"/>
              <a:t>E</a:t>
            </a:r>
          </a:p>
          <a:p>
            <a:pPr algn="ctr" eaLnBrk="0" hangingPunct="0"/>
            <a:r>
              <a:rPr lang="en-US" altLang="en-US" sz="2000" b="1"/>
              <a:t>N</a:t>
            </a:r>
          </a:p>
          <a:p>
            <a:pPr algn="ctr" eaLnBrk="0" hangingPunct="0"/>
            <a:r>
              <a:rPr lang="en-US" altLang="en-US" sz="2000" b="1"/>
              <a:t>U</a:t>
            </a:r>
          </a:p>
          <a:p>
            <a:pPr algn="ctr" eaLnBrk="0" hangingPunct="0"/>
            <a:r>
              <a:rPr lang="en-US" altLang="en-US" sz="2000" b="1"/>
              <a:t>E</a:t>
            </a:r>
          </a:p>
        </p:txBody>
      </p:sp>
      <p:sp>
        <p:nvSpPr>
          <p:cNvPr id="73751" name="Rectangle 23"/>
          <p:cNvSpPr>
            <a:spLocks noChangeArrowheads="1"/>
          </p:cNvSpPr>
          <p:nvPr/>
        </p:nvSpPr>
        <p:spPr bwMode="auto">
          <a:xfrm>
            <a:off x="2417763" y="1106488"/>
            <a:ext cx="2863850" cy="130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4000" b="1">
                <a:latin typeface="Times New Roman" panose="02020603050405020304" pitchFamily="18" charset="0"/>
              </a:rPr>
              <a:t>Profits to an</a:t>
            </a:r>
          </a:p>
          <a:p>
            <a:pPr algn="ctr" eaLnBrk="0" hangingPunct="0"/>
            <a:r>
              <a:rPr lang="en-US" altLang="en-US" sz="4000" b="1">
                <a:latin typeface="Times New Roman" panose="02020603050405020304" pitchFamily="18" charset="0"/>
              </a:rPr>
              <a:t>Economist</a:t>
            </a:r>
          </a:p>
        </p:txBody>
      </p:sp>
      <p:sp>
        <p:nvSpPr>
          <p:cNvPr id="73752" name="Rectangle 24"/>
          <p:cNvSpPr>
            <a:spLocks noChangeArrowheads="1"/>
          </p:cNvSpPr>
          <p:nvPr/>
        </p:nvSpPr>
        <p:spPr bwMode="auto">
          <a:xfrm>
            <a:off x="5965825" y="1106488"/>
            <a:ext cx="2863850" cy="130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4000" b="1">
                <a:latin typeface="Times New Roman" panose="02020603050405020304" pitchFamily="18" charset="0"/>
              </a:rPr>
              <a:t>Profits to an</a:t>
            </a:r>
          </a:p>
          <a:p>
            <a:pPr algn="ctr" eaLnBrk="0" hangingPunct="0"/>
            <a:r>
              <a:rPr lang="en-US" altLang="en-US" sz="4000" b="1">
                <a:latin typeface="Times New Roman" panose="02020603050405020304" pitchFamily="18" charset="0"/>
              </a:rPr>
              <a:t>Accountant</a:t>
            </a:r>
          </a:p>
        </p:txBody>
      </p:sp>
      <p:sp>
        <p:nvSpPr>
          <p:cNvPr id="73753" name="Rectangle 25"/>
          <p:cNvSpPr>
            <a:spLocks noChangeArrowheads="1"/>
          </p:cNvSpPr>
          <p:nvPr/>
        </p:nvSpPr>
        <p:spPr bwMode="auto">
          <a:xfrm>
            <a:off x="2122488" y="92075"/>
            <a:ext cx="6524625"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5400" b="1">
                <a:solidFill>
                  <a:srgbClr val="000099"/>
                </a:solidFill>
                <a:latin typeface="Times New Roman" panose="02020603050405020304" pitchFamily="18" charset="0"/>
              </a:rPr>
              <a:t>ECONOMIC COSTS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3751"/>
                                        </p:tgtEl>
                                        <p:attrNameLst>
                                          <p:attrName>style.visibility</p:attrName>
                                        </p:attrNameLst>
                                      </p:cBhvr>
                                      <p:to>
                                        <p:strVal val="visible"/>
                                      </p:to>
                                    </p:set>
                                    <p:animEffect transition="in" filter="wipe(up)">
                                      <p:cBhvr>
                                        <p:cTn id="7" dur="500"/>
                                        <p:tgtEl>
                                          <p:spTgt spid="73751"/>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73752"/>
                                        </p:tgtEl>
                                        <p:attrNameLst>
                                          <p:attrName>style.visibility</p:attrName>
                                        </p:attrNameLst>
                                      </p:cBhvr>
                                      <p:to>
                                        <p:strVal val="visible"/>
                                      </p:to>
                                    </p:set>
                                    <p:animEffect transition="in" filter="wipe(up)">
                                      <p:cBhvr>
                                        <p:cTn id="11" dur="500"/>
                                        <p:tgtEl>
                                          <p:spTgt spid="73752"/>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73750"/>
                                        </p:tgtEl>
                                        <p:attrNameLst>
                                          <p:attrName>style.visibility</p:attrName>
                                        </p:attrNameLst>
                                      </p:cBhvr>
                                      <p:to>
                                        <p:strVal val="visible"/>
                                      </p:to>
                                    </p:set>
                                    <p:animEffect transition="in" filter="wipe(up)">
                                      <p:cBhvr>
                                        <p:cTn id="15" dur="500"/>
                                        <p:tgtEl>
                                          <p:spTgt spid="73750"/>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73739"/>
                                        </p:tgtEl>
                                        <p:attrNameLst>
                                          <p:attrName>style.visibility</p:attrName>
                                        </p:attrNameLst>
                                      </p:cBhvr>
                                      <p:to>
                                        <p:strVal val="visible"/>
                                      </p:to>
                                    </p:set>
                                    <p:animEffect transition="in" filter="wipe(down)">
                                      <p:cBhvr>
                                        <p:cTn id="19" dur="500"/>
                                        <p:tgtEl>
                                          <p:spTgt spid="73739"/>
                                        </p:tgtEl>
                                      </p:cBhvr>
                                    </p:animEffect>
                                  </p:childTnLst>
                                </p:cTn>
                              </p:par>
                            </p:childTnLst>
                          </p:cTn>
                        </p:par>
                        <p:par>
                          <p:cTn id="20" fill="hold" nodeType="afterGroup">
                            <p:stCondLst>
                              <p:cond delay="2000"/>
                            </p:stCondLst>
                            <p:childTnLst>
                              <p:par>
                                <p:cTn id="21" presetID="22" presetClass="entr" presetSubtype="4" fill="hold" nodeType="afterEffect">
                                  <p:stCondLst>
                                    <p:cond delay="0"/>
                                  </p:stCondLst>
                                  <p:childTnLst>
                                    <p:set>
                                      <p:cBhvr>
                                        <p:cTn id="22" dur="1" fill="hold">
                                          <p:stCondLst>
                                            <p:cond delay="0"/>
                                          </p:stCondLst>
                                        </p:cTn>
                                        <p:tgtEl>
                                          <p:spTgt spid="73736"/>
                                        </p:tgtEl>
                                        <p:attrNameLst>
                                          <p:attrName>style.visibility</p:attrName>
                                        </p:attrNameLst>
                                      </p:cBhvr>
                                      <p:to>
                                        <p:strVal val="visible"/>
                                      </p:to>
                                    </p:set>
                                    <p:animEffect transition="in" filter="wipe(down)">
                                      <p:cBhvr>
                                        <p:cTn id="23" dur="500"/>
                                        <p:tgtEl>
                                          <p:spTgt spid="7373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nodeType="clickEffect">
                                  <p:stCondLst>
                                    <p:cond delay="0"/>
                                  </p:stCondLst>
                                  <p:childTnLst>
                                    <p:set>
                                      <p:cBhvr>
                                        <p:cTn id="27" dur="1" fill="hold">
                                          <p:stCondLst>
                                            <p:cond delay="0"/>
                                          </p:stCondLst>
                                        </p:cTn>
                                        <p:tgtEl>
                                          <p:spTgt spid="73733"/>
                                        </p:tgtEl>
                                        <p:attrNameLst>
                                          <p:attrName>style.visibility</p:attrName>
                                        </p:attrNameLst>
                                      </p:cBhvr>
                                      <p:to>
                                        <p:strVal val="visible"/>
                                      </p:to>
                                    </p:set>
                                    <p:animEffect transition="in" filter="wipe(down)">
                                      <p:cBhvr>
                                        <p:cTn id="28" dur="500"/>
                                        <p:tgtEl>
                                          <p:spTgt spid="73733"/>
                                        </p:tgtEl>
                                      </p:cBhvr>
                                    </p:animEffect>
                                  </p:childTnLst>
                                </p:cTn>
                              </p:par>
                            </p:childTnLst>
                          </p:cTn>
                        </p:par>
                        <p:par>
                          <p:cTn id="29" fill="hold" nodeType="afterGroup">
                            <p:stCondLst>
                              <p:cond delay="500"/>
                            </p:stCondLst>
                            <p:childTnLst>
                              <p:par>
                                <p:cTn id="30" presetID="22" presetClass="entr" presetSubtype="2" fill="hold" nodeType="afterEffect">
                                  <p:stCondLst>
                                    <p:cond delay="0"/>
                                  </p:stCondLst>
                                  <p:childTnLst>
                                    <p:set>
                                      <p:cBhvr>
                                        <p:cTn id="31" dur="1" fill="hold">
                                          <p:stCondLst>
                                            <p:cond delay="0"/>
                                          </p:stCondLst>
                                        </p:cTn>
                                        <p:tgtEl>
                                          <p:spTgt spid="73746"/>
                                        </p:tgtEl>
                                        <p:attrNameLst>
                                          <p:attrName>style.visibility</p:attrName>
                                        </p:attrNameLst>
                                      </p:cBhvr>
                                      <p:to>
                                        <p:strVal val="visible"/>
                                      </p:to>
                                    </p:set>
                                    <p:animEffect transition="in" filter="wipe(right)">
                                      <p:cBhvr>
                                        <p:cTn id="32" dur="500"/>
                                        <p:tgtEl>
                                          <p:spTgt spid="73746"/>
                                        </p:tgtEl>
                                      </p:cBhvr>
                                    </p:animEffect>
                                  </p:childTnLst>
                                </p:cTn>
                              </p:par>
                            </p:childTnLst>
                          </p:cTn>
                        </p:par>
                        <p:par>
                          <p:cTn id="33" fill="hold" nodeType="afterGroup">
                            <p:stCondLst>
                              <p:cond delay="1000"/>
                            </p:stCondLst>
                            <p:childTnLst>
                              <p:par>
                                <p:cTn id="34" presetID="22" presetClass="entr" presetSubtype="4" fill="hold" grpId="0" nodeType="afterEffect">
                                  <p:stCondLst>
                                    <p:cond delay="0"/>
                                  </p:stCondLst>
                                  <p:childTnLst>
                                    <p:set>
                                      <p:cBhvr>
                                        <p:cTn id="35" dur="1" fill="hold">
                                          <p:stCondLst>
                                            <p:cond delay="0"/>
                                          </p:stCondLst>
                                        </p:cTn>
                                        <p:tgtEl>
                                          <p:spTgt spid="73745"/>
                                        </p:tgtEl>
                                        <p:attrNameLst>
                                          <p:attrName>style.visibility</p:attrName>
                                        </p:attrNameLst>
                                      </p:cBhvr>
                                      <p:to>
                                        <p:strVal val="visible"/>
                                      </p:to>
                                    </p:set>
                                    <p:animEffect transition="in" filter="wipe(down)">
                                      <p:cBhvr>
                                        <p:cTn id="36" dur="500"/>
                                        <p:tgtEl>
                                          <p:spTgt spid="7374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4" fill="hold" nodeType="clickEffect">
                                  <p:stCondLst>
                                    <p:cond delay="0"/>
                                  </p:stCondLst>
                                  <p:childTnLst>
                                    <p:set>
                                      <p:cBhvr>
                                        <p:cTn id="40" dur="1" fill="hold">
                                          <p:stCondLst>
                                            <p:cond delay="0"/>
                                          </p:stCondLst>
                                        </p:cTn>
                                        <p:tgtEl>
                                          <p:spTgt spid="73742"/>
                                        </p:tgtEl>
                                        <p:attrNameLst>
                                          <p:attrName>style.visibility</p:attrName>
                                        </p:attrNameLst>
                                      </p:cBhvr>
                                      <p:to>
                                        <p:strVal val="visible"/>
                                      </p:to>
                                    </p:set>
                                    <p:animEffect transition="in" filter="wipe(down)">
                                      <p:cBhvr>
                                        <p:cTn id="41" dur="500"/>
                                        <p:tgtEl>
                                          <p:spTgt spid="7374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4" fill="hold" nodeType="clickEffect">
                                  <p:stCondLst>
                                    <p:cond delay="0"/>
                                  </p:stCondLst>
                                  <p:childTnLst>
                                    <p:set>
                                      <p:cBhvr>
                                        <p:cTn id="45" dur="1" fill="hold">
                                          <p:stCondLst>
                                            <p:cond delay="0"/>
                                          </p:stCondLst>
                                        </p:cTn>
                                        <p:tgtEl>
                                          <p:spTgt spid="73730"/>
                                        </p:tgtEl>
                                        <p:attrNameLst>
                                          <p:attrName>style.visibility</p:attrName>
                                        </p:attrNameLst>
                                      </p:cBhvr>
                                      <p:to>
                                        <p:strVal val="visible"/>
                                      </p:to>
                                    </p:set>
                                    <p:animEffect transition="in" filter="wipe(down)">
                                      <p:cBhvr>
                                        <p:cTn id="46" dur="500"/>
                                        <p:tgtEl>
                                          <p:spTgt spid="73730"/>
                                        </p:tgtEl>
                                      </p:cBhvr>
                                    </p:animEffect>
                                  </p:childTnLst>
                                </p:cTn>
                              </p:par>
                            </p:childTnLst>
                          </p:cTn>
                        </p:par>
                        <p:par>
                          <p:cTn id="47" fill="hold" nodeType="afterGroup">
                            <p:stCondLst>
                              <p:cond delay="500"/>
                            </p:stCondLst>
                            <p:childTnLst>
                              <p:par>
                                <p:cTn id="48" presetID="16" presetClass="entr" presetSubtype="21" fill="hold" nodeType="afterEffect">
                                  <p:stCondLst>
                                    <p:cond delay="0"/>
                                  </p:stCondLst>
                                  <p:childTnLst>
                                    <p:set>
                                      <p:cBhvr>
                                        <p:cTn id="49" dur="1" fill="hold">
                                          <p:stCondLst>
                                            <p:cond delay="0"/>
                                          </p:stCondLst>
                                        </p:cTn>
                                        <p:tgtEl>
                                          <p:spTgt spid="73747"/>
                                        </p:tgtEl>
                                        <p:attrNameLst>
                                          <p:attrName>style.visibility</p:attrName>
                                        </p:attrNameLst>
                                      </p:cBhvr>
                                      <p:to>
                                        <p:strVal val="visible"/>
                                      </p:to>
                                    </p:set>
                                    <p:animEffect transition="in" filter="barn(inVertical)">
                                      <p:cBhvr>
                                        <p:cTn id="50" dur="500"/>
                                        <p:tgtEl>
                                          <p:spTgt spid="73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5" grpId="0" autoUpdateAnimBg="0"/>
      <p:bldP spid="73750" grpId="0" autoUpdateAnimBg="0"/>
      <p:bldP spid="73751" grpId="0" autoUpdateAnimBg="0"/>
      <p:bldP spid="73752"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2"/>
          <p:cNvGrpSpPr>
            <a:grpSpLocks/>
          </p:cNvGrpSpPr>
          <p:nvPr/>
        </p:nvGrpSpPr>
        <p:grpSpPr bwMode="auto">
          <a:xfrm>
            <a:off x="1919288" y="4573588"/>
            <a:ext cx="6850062" cy="1739900"/>
            <a:chOff x="1209" y="2881"/>
            <a:chExt cx="4315" cy="1096"/>
          </a:xfrm>
        </p:grpSpPr>
        <p:sp>
          <p:nvSpPr>
            <p:cNvPr id="12291" name="Line 3"/>
            <p:cNvSpPr>
              <a:spLocks noChangeShapeType="1"/>
            </p:cNvSpPr>
            <p:nvPr/>
          </p:nvSpPr>
          <p:spPr bwMode="auto">
            <a:xfrm>
              <a:off x="1237" y="3345"/>
              <a:ext cx="4274"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2" name="Rectangle 4"/>
            <p:cNvSpPr>
              <a:spLocks noChangeArrowheads="1"/>
            </p:cNvSpPr>
            <p:nvPr/>
          </p:nvSpPr>
          <p:spPr bwMode="auto">
            <a:xfrm>
              <a:off x="1650" y="3614"/>
              <a:ext cx="3369" cy="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solidFill>
                    <a:srgbClr val="000000"/>
                  </a:solidFill>
                  <a:latin typeface="Times New Roman" panose="02020603050405020304" pitchFamily="18" charset="0"/>
                </a:rPr>
                <a:t>Market Structure Continuum</a:t>
              </a:r>
            </a:p>
          </p:txBody>
        </p:sp>
        <p:sp>
          <p:nvSpPr>
            <p:cNvPr id="12293" name="Rectangle 5"/>
            <p:cNvSpPr>
              <a:spLocks noChangeArrowheads="1"/>
            </p:cNvSpPr>
            <p:nvPr/>
          </p:nvSpPr>
          <p:spPr bwMode="auto">
            <a:xfrm>
              <a:off x="1209" y="2890"/>
              <a:ext cx="95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Competition</a:t>
              </a:r>
            </a:p>
          </p:txBody>
        </p:sp>
        <p:sp>
          <p:nvSpPr>
            <p:cNvPr id="12294" name="Rectangle 6"/>
            <p:cNvSpPr>
              <a:spLocks noChangeArrowheads="1"/>
            </p:cNvSpPr>
            <p:nvPr/>
          </p:nvSpPr>
          <p:spPr bwMode="auto">
            <a:xfrm>
              <a:off x="4730" y="2881"/>
              <a:ext cx="79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Monopoly</a:t>
              </a:r>
            </a:p>
          </p:txBody>
        </p:sp>
        <p:sp>
          <p:nvSpPr>
            <p:cNvPr id="12295" name="Rectangle 7"/>
            <p:cNvSpPr>
              <a:spLocks noChangeArrowheads="1"/>
            </p:cNvSpPr>
            <p:nvPr/>
          </p:nvSpPr>
          <p:spPr bwMode="auto">
            <a:xfrm>
              <a:off x="2386" y="2896"/>
              <a:ext cx="1002"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Monopolistic</a:t>
              </a:r>
            </a:p>
            <a:p>
              <a:pPr algn="ctr" eaLnBrk="0" hangingPunct="0"/>
              <a:r>
                <a:rPr lang="en-US" altLang="en-US" b="1">
                  <a:solidFill>
                    <a:srgbClr val="000000"/>
                  </a:solidFill>
                </a:rPr>
                <a:t>Competition</a:t>
              </a:r>
            </a:p>
          </p:txBody>
        </p:sp>
        <p:sp>
          <p:nvSpPr>
            <p:cNvPr id="12296" name="Rectangle 8"/>
            <p:cNvSpPr>
              <a:spLocks noChangeArrowheads="1"/>
            </p:cNvSpPr>
            <p:nvPr/>
          </p:nvSpPr>
          <p:spPr bwMode="auto">
            <a:xfrm>
              <a:off x="3667" y="3052"/>
              <a:ext cx="778"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Oligopoly</a:t>
              </a:r>
            </a:p>
          </p:txBody>
        </p:sp>
      </p:grpSp>
      <p:sp>
        <p:nvSpPr>
          <p:cNvPr id="12297" name="Oval 9"/>
          <p:cNvSpPr>
            <a:spLocks noChangeArrowheads="1"/>
          </p:cNvSpPr>
          <p:nvPr/>
        </p:nvSpPr>
        <p:spPr bwMode="auto">
          <a:xfrm>
            <a:off x="7292975" y="4492625"/>
            <a:ext cx="1689100" cy="1089025"/>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8" name="Rectangle 10"/>
          <p:cNvSpPr>
            <a:spLocks noChangeArrowheads="1"/>
          </p:cNvSpPr>
          <p:nvPr/>
        </p:nvSpPr>
        <p:spPr bwMode="auto">
          <a:xfrm>
            <a:off x="1870075" y="90488"/>
            <a:ext cx="713422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500" b="1">
                <a:solidFill>
                  <a:srgbClr val="000099"/>
                </a:solidFill>
                <a:latin typeface="Times New Roman" panose="02020603050405020304" pitchFamily="18" charset="0"/>
              </a:rPr>
              <a:t>FOUR MARKET MODELS</a:t>
            </a:r>
          </a:p>
        </p:txBody>
      </p:sp>
      <p:sp>
        <p:nvSpPr>
          <p:cNvPr id="12299" name="Rectangle 11"/>
          <p:cNvSpPr>
            <a:spLocks noChangeArrowheads="1"/>
          </p:cNvSpPr>
          <p:nvPr/>
        </p:nvSpPr>
        <p:spPr bwMode="auto">
          <a:xfrm>
            <a:off x="1881188" y="719138"/>
            <a:ext cx="3952875"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i="1" u="sng">
                <a:latin typeface="Times New Roman" panose="02020603050405020304" pitchFamily="18" charset="0"/>
              </a:rPr>
              <a:t>Pure Monopoly:</a:t>
            </a:r>
          </a:p>
        </p:txBody>
      </p:sp>
      <p:sp>
        <p:nvSpPr>
          <p:cNvPr id="12300" name="Rectangle 12"/>
          <p:cNvSpPr>
            <a:spLocks noChangeArrowheads="1"/>
          </p:cNvSpPr>
          <p:nvPr/>
        </p:nvSpPr>
        <p:spPr bwMode="auto">
          <a:xfrm>
            <a:off x="1941513" y="1281113"/>
            <a:ext cx="3778250" cy="265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endParaRPr lang="en-US" altLang="en-US" sz="2800" b="1">
              <a:solidFill>
                <a:srgbClr val="CC0000"/>
              </a:solidFill>
              <a:latin typeface="Times New Roman" panose="02020603050405020304" pitchFamily="18" charset="0"/>
            </a:endParaRPr>
          </a:p>
          <a:p>
            <a:pPr eaLnBrk="0" hangingPunct="0"/>
            <a:r>
              <a:rPr lang="en-US" altLang="en-US" sz="2800" b="1">
                <a:solidFill>
                  <a:srgbClr val="CC0000"/>
                </a:solidFill>
                <a:latin typeface="Times New Roman" panose="02020603050405020304" pitchFamily="18" charset="0"/>
              </a:rPr>
              <a:t>- Single Seller</a:t>
            </a:r>
          </a:p>
          <a:p>
            <a:pPr eaLnBrk="0" hangingPunct="0"/>
            <a:r>
              <a:rPr lang="en-US" altLang="en-US" sz="2800" b="1">
                <a:solidFill>
                  <a:srgbClr val="CC0000"/>
                </a:solidFill>
                <a:latin typeface="Times New Roman" panose="02020603050405020304" pitchFamily="18" charset="0"/>
              </a:rPr>
              <a:t>-  No Close Substitutes</a:t>
            </a:r>
          </a:p>
          <a:p>
            <a:pPr eaLnBrk="0" hangingPunct="0"/>
            <a:r>
              <a:rPr lang="en-US" altLang="en-US" sz="2800" b="1">
                <a:solidFill>
                  <a:srgbClr val="CC0000"/>
                </a:solidFill>
                <a:latin typeface="Times New Roman" panose="02020603050405020304" pitchFamily="18" charset="0"/>
              </a:rPr>
              <a:t>-  Price Maker</a:t>
            </a:r>
          </a:p>
          <a:p>
            <a:pPr eaLnBrk="0" hangingPunct="0"/>
            <a:r>
              <a:rPr lang="en-US" altLang="en-US" sz="2800" b="1">
                <a:solidFill>
                  <a:srgbClr val="CC0000"/>
                </a:solidFill>
                <a:latin typeface="Times New Roman" panose="02020603050405020304" pitchFamily="18" charset="0"/>
              </a:rPr>
              <a:t>- Blocked Entry</a:t>
            </a:r>
          </a:p>
          <a:p>
            <a:pPr eaLnBrk="0" hangingPunct="0"/>
            <a:r>
              <a:rPr lang="en-US" altLang="en-US" sz="2800" b="1">
                <a:solidFill>
                  <a:srgbClr val="CC0000"/>
                </a:solidFill>
                <a:latin typeface="Times New Roman" panose="02020603050405020304" pitchFamily="18" charset="0"/>
              </a:rPr>
              <a:t>- Nonprice Competition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298"/>
                                        </p:tgtEl>
                                        <p:attrNameLst>
                                          <p:attrName>style.visibility</p:attrName>
                                        </p:attrNameLst>
                                      </p:cBhvr>
                                      <p:to>
                                        <p:strVal val="visible"/>
                                      </p:to>
                                    </p:set>
                                    <p:animEffect transition="in" filter="wipe(left)">
                                      <p:cBhvr>
                                        <p:cTn id="7" dur="500"/>
                                        <p:tgtEl>
                                          <p:spTgt spid="12298"/>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12290"/>
                                        </p:tgtEl>
                                        <p:attrNameLst>
                                          <p:attrName>style.visibility</p:attrName>
                                        </p:attrNameLst>
                                      </p:cBhvr>
                                      <p:to>
                                        <p:strVal val="visible"/>
                                      </p:to>
                                    </p:set>
                                    <p:animEffect transition="in" filter="dissolve">
                                      <p:cBhvr>
                                        <p:cTn id="11" dur="500"/>
                                        <p:tgtEl>
                                          <p:spTgt spid="12290"/>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2299"/>
                                        </p:tgtEl>
                                        <p:attrNameLst>
                                          <p:attrName>style.visibility</p:attrName>
                                        </p:attrNameLst>
                                      </p:cBhvr>
                                      <p:to>
                                        <p:strVal val="visible"/>
                                      </p:to>
                                    </p:set>
                                    <p:animEffect transition="in" filter="wipe(left)">
                                      <p:cBhvr>
                                        <p:cTn id="15" dur="500"/>
                                        <p:tgtEl>
                                          <p:spTgt spid="12299"/>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12297"/>
                                        </p:tgtEl>
                                        <p:attrNameLst>
                                          <p:attrName>style.visibility</p:attrName>
                                        </p:attrNameLst>
                                      </p:cBhvr>
                                      <p:to>
                                        <p:strVal val="visible"/>
                                      </p:to>
                                    </p:set>
                                    <p:animEffect transition="in" filter="dissolve">
                                      <p:cBhvr>
                                        <p:cTn id="19" dur="500"/>
                                        <p:tgtEl>
                                          <p:spTgt spid="1229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2300">
                                            <p:txEl>
                                              <p:pRg st="1" end="1"/>
                                            </p:txEl>
                                          </p:spTgt>
                                        </p:tgtEl>
                                        <p:attrNameLst>
                                          <p:attrName>style.visibility</p:attrName>
                                        </p:attrNameLst>
                                      </p:cBhvr>
                                      <p:to>
                                        <p:strVal val="visible"/>
                                      </p:to>
                                    </p:set>
                                    <p:animEffect transition="in" filter="wipe(left)">
                                      <p:cBhvr>
                                        <p:cTn id="24" dur="500"/>
                                        <p:tgtEl>
                                          <p:spTgt spid="12300">
                                            <p:txEl>
                                              <p:pRg st="1" end="1"/>
                                            </p:txEl>
                                          </p:spTgt>
                                        </p:tgtEl>
                                      </p:cBhvr>
                                    </p:animEffect>
                                  </p:childTnLst>
                                  <p:subTnLst>
                                    <p:animClr clrSpc="rgb" dir="cw">
                                      <p:cBhvr override="childStyle">
                                        <p:cTn dur="1" fill="hold" display="0" masterRel="nextClick" afterEffect="1"/>
                                        <p:tgtEl>
                                          <p:spTgt spid="12300">
                                            <p:txEl>
                                              <p:pRg st="1" end="1"/>
                                            </p:txEl>
                                          </p:spTgt>
                                        </p:tgtEl>
                                        <p:attrNameLst>
                                          <p:attrName>ppt_c</p:attrName>
                                        </p:attrNameLst>
                                      </p:cBhvr>
                                      <p:to>
                                        <a:schemeClr val="tx1"/>
                                      </p:to>
                                    </p:animClr>
                                  </p:sub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2300">
                                            <p:txEl>
                                              <p:pRg st="2" end="2"/>
                                            </p:txEl>
                                          </p:spTgt>
                                        </p:tgtEl>
                                        <p:attrNameLst>
                                          <p:attrName>style.visibility</p:attrName>
                                        </p:attrNameLst>
                                      </p:cBhvr>
                                      <p:to>
                                        <p:strVal val="visible"/>
                                      </p:to>
                                    </p:set>
                                    <p:animEffect transition="in" filter="wipe(left)">
                                      <p:cBhvr>
                                        <p:cTn id="29" dur="500"/>
                                        <p:tgtEl>
                                          <p:spTgt spid="12300">
                                            <p:txEl>
                                              <p:pRg st="2" end="2"/>
                                            </p:txEl>
                                          </p:spTgt>
                                        </p:tgtEl>
                                      </p:cBhvr>
                                    </p:animEffect>
                                  </p:childTnLst>
                                  <p:subTnLst>
                                    <p:animClr clrSpc="rgb" dir="cw">
                                      <p:cBhvr override="childStyle">
                                        <p:cTn dur="1" fill="hold" display="0" masterRel="nextClick" afterEffect="1"/>
                                        <p:tgtEl>
                                          <p:spTgt spid="12300">
                                            <p:txEl>
                                              <p:pRg st="2" end="2"/>
                                            </p:txEl>
                                          </p:spTgt>
                                        </p:tgtEl>
                                        <p:attrNameLst>
                                          <p:attrName>ppt_c</p:attrName>
                                        </p:attrNameLst>
                                      </p:cBhvr>
                                      <p:to>
                                        <a:schemeClr val="tx1"/>
                                      </p:to>
                                    </p:animClr>
                                  </p:sub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2300">
                                            <p:txEl>
                                              <p:pRg st="3" end="3"/>
                                            </p:txEl>
                                          </p:spTgt>
                                        </p:tgtEl>
                                        <p:attrNameLst>
                                          <p:attrName>style.visibility</p:attrName>
                                        </p:attrNameLst>
                                      </p:cBhvr>
                                      <p:to>
                                        <p:strVal val="visible"/>
                                      </p:to>
                                    </p:set>
                                    <p:animEffect transition="in" filter="wipe(left)">
                                      <p:cBhvr>
                                        <p:cTn id="34" dur="500"/>
                                        <p:tgtEl>
                                          <p:spTgt spid="12300">
                                            <p:txEl>
                                              <p:pRg st="3" end="3"/>
                                            </p:txEl>
                                          </p:spTgt>
                                        </p:tgtEl>
                                      </p:cBhvr>
                                    </p:animEffect>
                                  </p:childTnLst>
                                  <p:subTnLst>
                                    <p:animClr clrSpc="rgb" dir="cw">
                                      <p:cBhvr override="childStyle">
                                        <p:cTn dur="1" fill="hold" display="0" masterRel="nextClick" afterEffect="1"/>
                                        <p:tgtEl>
                                          <p:spTgt spid="12300">
                                            <p:txEl>
                                              <p:pRg st="3" end="3"/>
                                            </p:txEl>
                                          </p:spTgt>
                                        </p:tgtEl>
                                        <p:attrNameLst>
                                          <p:attrName>ppt_c</p:attrName>
                                        </p:attrNameLst>
                                      </p:cBhvr>
                                      <p:to>
                                        <a:schemeClr val="tx1"/>
                                      </p:to>
                                    </p:animClr>
                                  </p:sub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2300">
                                            <p:txEl>
                                              <p:pRg st="4" end="4"/>
                                            </p:txEl>
                                          </p:spTgt>
                                        </p:tgtEl>
                                        <p:attrNameLst>
                                          <p:attrName>style.visibility</p:attrName>
                                        </p:attrNameLst>
                                      </p:cBhvr>
                                      <p:to>
                                        <p:strVal val="visible"/>
                                      </p:to>
                                    </p:set>
                                    <p:animEffect transition="in" filter="wipe(left)">
                                      <p:cBhvr>
                                        <p:cTn id="39" dur="500"/>
                                        <p:tgtEl>
                                          <p:spTgt spid="12300">
                                            <p:txEl>
                                              <p:pRg st="4" end="4"/>
                                            </p:txEl>
                                          </p:spTgt>
                                        </p:tgtEl>
                                      </p:cBhvr>
                                    </p:animEffect>
                                  </p:childTnLst>
                                  <p:subTnLst>
                                    <p:animClr clrSpc="rgb" dir="cw">
                                      <p:cBhvr override="childStyle">
                                        <p:cTn dur="1" fill="hold" display="0" masterRel="nextClick" afterEffect="1"/>
                                        <p:tgtEl>
                                          <p:spTgt spid="12300">
                                            <p:txEl>
                                              <p:pRg st="4" end="4"/>
                                            </p:txEl>
                                          </p:spTgt>
                                        </p:tgtEl>
                                        <p:attrNameLst>
                                          <p:attrName>ppt_c</p:attrName>
                                        </p:attrNameLst>
                                      </p:cBhvr>
                                      <p:to>
                                        <a:schemeClr val="tx1"/>
                                      </p:to>
                                    </p:animClr>
                                  </p:sub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2300">
                                            <p:txEl>
                                              <p:pRg st="5" end="5"/>
                                            </p:txEl>
                                          </p:spTgt>
                                        </p:tgtEl>
                                        <p:attrNameLst>
                                          <p:attrName>style.visibility</p:attrName>
                                        </p:attrNameLst>
                                      </p:cBhvr>
                                      <p:to>
                                        <p:strVal val="visible"/>
                                      </p:to>
                                    </p:set>
                                    <p:animEffect transition="in" filter="wipe(left)">
                                      <p:cBhvr>
                                        <p:cTn id="44" dur="500"/>
                                        <p:tgtEl>
                                          <p:spTgt spid="1230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8" grpId="0" autoUpdateAnimBg="0"/>
      <p:bldP spid="12299" grpId="0" autoUpdateAnimBg="0"/>
      <p:bldP spid="12300"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1919288" y="4573588"/>
            <a:ext cx="6850062" cy="1739900"/>
            <a:chOff x="1209" y="2881"/>
            <a:chExt cx="4315" cy="1096"/>
          </a:xfrm>
        </p:grpSpPr>
        <p:sp>
          <p:nvSpPr>
            <p:cNvPr id="13315" name="Line 3"/>
            <p:cNvSpPr>
              <a:spLocks noChangeShapeType="1"/>
            </p:cNvSpPr>
            <p:nvPr/>
          </p:nvSpPr>
          <p:spPr bwMode="auto">
            <a:xfrm>
              <a:off x="1237" y="3345"/>
              <a:ext cx="4274"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 name="Rectangle 4"/>
            <p:cNvSpPr>
              <a:spLocks noChangeArrowheads="1"/>
            </p:cNvSpPr>
            <p:nvPr/>
          </p:nvSpPr>
          <p:spPr bwMode="auto">
            <a:xfrm>
              <a:off x="1650" y="3614"/>
              <a:ext cx="3369" cy="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solidFill>
                    <a:srgbClr val="000000"/>
                  </a:solidFill>
                  <a:latin typeface="Times New Roman" panose="02020603050405020304" pitchFamily="18" charset="0"/>
                </a:rPr>
                <a:t>Market Structure Continuum</a:t>
              </a:r>
            </a:p>
          </p:txBody>
        </p:sp>
        <p:sp>
          <p:nvSpPr>
            <p:cNvPr id="13317" name="Rectangle 5"/>
            <p:cNvSpPr>
              <a:spLocks noChangeArrowheads="1"/>
            </p:cNvSpPr>
            <p:nvPr/>
          </p:nvSpPr>
          <p:spPr bwMode="auto">
            <a:xfrm>
              <a:off x="1209" y="2890"/>
              <a:ext cx="95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Competition</a:t>
              </a:r>
            </a:p>
          </p:txBody>
        </p:sp>
        <p:sp>
          <p:nvSpPr>
            <p:cNvPr id="13318" name="Rectangle 6"/>
            <p:cNvSpPr>
              <a:spLocks noChangeArrowheads="1"/>
            </p:cNvSpPr>
            <p:nvPr/>
          </p:nvSpPr>
          <p:spPr bwMode="auto">
            <a:xfrm>
              <a:off x="4730" y="2881"/>
              <a:ext cx="79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Monopoly</a:t>
              </a:r>
            </a:p>
          </p:txBody>
        </p:sp>
        <p:sp>
          <p:nvSpPr>
            <p:cNvPr id="13319" name="Rectangle 7"/>
            <p:cNvSpPr>
              <a:spLocks noChangeArrowheads="1"/>
            </p:cNvSpPr>
            <p:nvPr/>
          </p:nvSpPr>
          <p:spPr bwMode="auto">
            <a:xfrm>
              <a:off x="2386" y="2896"/>
              <a:ext cx="1002"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Monopolistic</a:t>
              </a:r>
            </a:p>
            <a:p>
              <a:pPr algn="ctr" eaLnBrk="0" hangingPunct="0"/>
              <a:r>
                <a:rPr lang="en-US" altLang="en-US" b="1">
                  <a:solidFill>
                    <a:srgbClr val="000000"/>
                  </a:solidFill>
                </a:rPr>
                <a:t>Competition</a:t>
              </a:r>
            </a:p>
          </p:txBody>
        </p:sp>
        <p:sp>
          <p:nvSpPr>
            <p:cNvPr id="13320" name="Rectangle 8"/>
            <p:cNvSpPr>
              <a:spLocks noChangeArrowheads="1"/>
            </p:cNvSpPr>
            <p:nvPr/>
          </p:nvSpPr>
          <p:spPr bwMode="auto">
            <a:xfrm>
              <a:off x="3667" y="3052"/>
              <a:ext cx="778"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Oligopoly</a:t>
              </a:r>
            </a:p>
          </p:txBody>
        </p:sp>
      </p:grpSp>
      <p:sp>
        <p:nvSpPr>
          <p:cNvPr id="13321" name="Oval 9"/>
          <p:cNvSpPr>
            <a:spLocks noChangeArrowheads="1"/>
          </p:cNvSpPr>
          <p:nvPr/>
        </p:nvSpPr>
        <p:spPr bwMode="auto">
          <a:xfrm>
            <a:off x="3736975" y="4378325"/>
            <a:ext cx="1689100" cy="1089025"/>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2" name="Rectangle 10"/>
          <p:cNvSpPr>
            <a:spLocks noChangeArrowheads="1"/>
          </p:cNvSpPr>
          <p:nvPr/>
        </p:nvSpPr>
        <p:spPr bwMode="auto">
          <a:xfrm>
            <a:off x="1870075" y="90488"/>
            <a:ext cx="713422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500" b="1">
                <a:solidFill>
                  <a:srgbClr val="000099"/>
                </a:solidFill>
                <a:latin typeface="Times New Roman" panose="02020603050405020304" pitchFamily="18" charset="0"/>
              </a:rPr>
              <a:t>FOUR MARKET MODELS</a:t>
            </a:r>
          </a:p>
        </p:txBody>
      </p:sp>
      <p:sp>
        <p:nvSpPr>
          <p:cNvPr id="13323" name="Rectangle 11"/>
          <p:cNvSpPr>
            <a:spLocks noChangeArrowheads="1"/>
          </p:cNvSpPr>
          <p:nvPr/>
        </p:nvSpPr>
        <p:spPr bwMode="auto">
          <a:xfrm>
            <a:off x="1881188" y="719138"/>
            <a:ext cx="6346825"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i="1" u="sng">
                <a:latin typeface="Times New Roman" panose="02020603050405020304" pitchFamily="18" charset="0"/>
              </a:rPr>
              <a:t>Monopolistic Competition</a:t>
            </a:r>
            <a:r>
              <a:rPr lang="en-US" altLang="en-US" sz="4400" b="1">
                <a:latin typeface="Times New Roman" panose="02020603050405020304" pitchFamily="18" charset="0"/>
              </a:rPr>
              <a:t>:</a:t>
            </a:r>
          </a:p>
        </p:txBody>
      </p:sp>
      <p:sp>
        <p:nvSpPr>
          <p:cNvPr id="13324" name="Rectangle 12"/>
          <p:cNvSpPr>
            <a:spLocks noChangeArrowheads="1"/>
          </p:cNvSpPr>
          <p:nvPr/>
        </p:nvSpPr>
        <p:spPr bwMode="auto">
          <a:xfrm>
            <a:off x="1905000" y="1981200"/>
            <a:ext cx="6940550" cy="137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234950" indent="-2349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2800" b="1">
                <a:solidFill>
                  <a:srgbClr val="CC0000"/>
                </a:solidFill>
                <a:latin typeface="Times New Roman" panose="02020603050405020304" pitchFamily="18" charset="0"/>
              </a:rPr>
              <a:t>- Relatively Large Number of Sellers</a:t>
            </a:r>
          </a:p>
          <a:p>
            <a:pPr eaLnBrk="0" hangingPunct="0"/>
            <a:r>
              <a:rPr lang="en-US" altLang="en-US" sz="2800" b="1">
                <a:solidFill>
                  <a:srgbClr val="CC0000"/>
                </a:solidFill>
                <a:latin typeface="Times New Roman" panose="02020603050405020304" pitchFamily="18" charset="0"/>
              </a:rPr>
              <a:t>- Differentiated Products</a:t>
            </a:r>
          </a:p>
          <a:p>
            <a:pPr eaLnBrk="0" hangingPunct="0"/>
            <a:r>
              <a:rPr lang="en-US" altLang="en-US" sz="2800" b="1">
                <a:solidFill>
                  <a:srgbClr val="CC0000"/>
                </a:solidFill>
                <a:latin typeface="Times New Roman" panose="02020603050405020304" pitchFamily="18" charset="0"/>
              </a:rPr>
              <a:t>- Easy Entry and Exit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322"/>
                                        </p:tgtEl>
                                        <p:attrNameLst>
                                          <p:attrName>style.visibility</p:attrName>
                                        </p:attrNameLst>
                                      </p:cBhvr>
                                      <p:to>
                                        <p:strVal val="visible"/>
                                      </p:to>
                                    </p:set>
                                    <p:animEffect transition="in" filter="wipe(left)">
                                      <p:cBhvr>
                                        <p:cTn id="7" dur="500"/>
                                        <p:tgtEl>
                                          <p:spTgt spid="13322"/>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13314"/>
                                        </p:tgtEl>
                                        <p:attrNameLst>
                                          <p:attrName>style.visibility</p:attrName>
                                        </p:attrNameLst>
                                      </p:cBhvr>
                                      <p:to>
                                        <p:strVal val="visible"/>
                                      </p:to>
                                    </p:set>
                                    <p:animEffect transition="in" filter="dissolve">
                                      <p:cBhvr>
                                        <p:cTn id="11" dur="500"/>
                                        <p:tgtEl>
                                          <p:spTgt spid="13314"/>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3323"/>
                                        </p:tgtEl>
                                        <p:attrNameLst>
                                          <p:attrName>style.visibility</p:attrName>
                                        </p:attrNameLst>
                                      </p:cBhvr>
                                      <p:to>
                                        <p:strVal val="visible"/>
                                      </p:to>
                                    </p:set>
                                    <p:animEffect transition="in" filter="wipe(left)">
                                      <p:cBhvr>
                                        <p:cTn id="15" dur="500"/>
                                        <p:tgtEl>
                                          <p:spTgt spid="13323"/>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13321"/>
                                        </p:tgtEl>
                                        <p:attrNameLst>
                                          <p:attrName>style.visibility</p:attrName>
                                        </p:attrNameLst>
                                      </p:cBhvr>
                                      <p:to>
                                        <p:strVal val="visible"/>
                                      </p:to>
                                    </p:set>
                                    <p:animEffect transition="in" filter="dissolve">
                                      <p:cBhvr>
                                        <p:cTn id="19" dur="500"/>
                                        <p:tgtEl>
                                          <p:spTgt spid="1332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3324">
                                            <p:txEl>
                                              <p:pRg st="0" end="0"/>
                                            </p:txEl>
                                          </p:spTgt>
                                        </p:tgtEl>
                                        <p:attrNameLst>
                                          <p:attrName>style.visibility</p:attrName>
                                        </p:attrNameLst>
                                      </p:cBhvr>
                                      <p:to>
                                        <p:strVal val="visible"/>
                                      </p:to>
                                    </p:set>
                                    <p:animEffect transition="in" filter="wipe(left)">
                                      <p:cBhvr>
                                        <p:cTn id="24" dur="500"/>
                                        <p:tgtEl>
                                          <p:spTgt spid="13324">
                                            <p:txEl>
                                              <p:pRg st="0" end="0"/>
                                            </p:txEl>
                                          </p:spTgt>
                                        </p:tgtEl>
                                      </p:cBhvr>
                                    </p:animEffect>
                                  </p:childTnLst>
                                  <p:subTnLst>
                                    <p:animClr clrSpc="rgb" dir="cw">
                                      <p:cBhvr override="childStyle">
                                        <p:cTn dur="1" fill="hold" display="0" masterRel="nextClick" afterEffect="1"/>
                                        <p:tgtEl>
                                          <p:spTgt spid="13324">
                                            <p:txEl>
                                              <p:pRg st="0" end="0"/>
                                            </p:txEl>
                                          </p:spTgt>
                                        </p:tgtEl>
                                        <p:attrNameLst>
                                          <p:attrName>ppt_c</p:attrName>
                                        </p:attrNameLst>
                                      </p:cBhvr>
                                      <p:to>
                                        <a:schemeClr val="tx1"/>
                                      </p:to>
                                    </p:animClr>
                                  </p:sub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3324">
                                            <p:txEl>
                                              <p:pRg st="1" end="1"/>
                                            </p:txEl>
                                          </p:spTgt>
                                        </p:tgtEl>
                                        <p:attrNameLst>
                                          <p:attrName>style.visibility</p:attrName>
                                        </p:attrNameLst>
                                      </p:cBhvr>
                                      <p:to>
                                        <p:strVal val="visible"/>
                                      </p:to>
                                    </p:set>
                                    <p:animEffect transition="in" filter="wipe(left)">
                                      <p:cBhvr>
                                        <p:cTn id="29" dur="500"/>
                                        <p:tgtEl>
                                          <p:spTgt spid="13324">
                                            <p:txEl>
                                              <p:pRg st="1" end="1"/>
                                            </p:txEl>
                                          </p:spTgt>
                                        </p:tgtEl>
                                      </p:cBhvr>
                                    </p:animEffect>
                                  </p:childTnLst>
                                  <p:subTnLst>
                                    <p:animClr clrSpc="rgb" dir="cw">
                                      <p:cBhvr override="childStyle">
                                        <p:cTn dur="1" fill="hold" display="0" masterRel="nextClick" afterEffect="1"/>
                                        <p:tgtEl>
                                          <p:spTgt spid="13324">
                                            <p:txEl>
                                              <p:pRg st="1" end="1"/>
                                            </p:txEl>
                                          </p:spTgt>
                                        </p:tgtEl>
                                        <p:attrNameLst>
                                          <p:attrName>ppt_c</p:attrName>
                                        </p:attrNameLst>
                                      </p:cBhvr>
                                      <p:to>
                                        <a:schemeClr val="tx1"/>
                                      </p:to>
                                    </p:animClr>
                                  </p:sub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3324">
                                            <p:txEl>
                                              <p:pRg st="2" end="2"/>
                                            </p:txEl>
                                          </p:spTgt>
                                        </p:tgtEl>
                                        <p:attrNameLst>
                                          <p:attrName>style.visibility</p:attrName>
                                        </p:attrNameLst>
                                      </p:cBhvr>
                                      <p:to>
                                        <p:strVal val="visible"/>
                                      </p:to>
                                    </p:set>
                                    <p:animEffect transition="in" filter="wipe(left)">
                                      <p:cBhvr>
                                        <p:cTn id="34" dur="500"/>
                                        <p:tgtEl>
                                          <p:spTgt spid="1332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2" grpId="0" autoUpdateAnimBg="0"/>
      <p:bldP spid="13323" grpId="0" autoUpdateAnimBg="0"/>
      <p:bldP spid="1332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2"/>
          <p:cNvGrpSpPr>
            <a:grpSpLocks/>
          </p:cNvGrpSpPr>
          <p:nvPr/>
        </p:nvGrpSpPr>
        <p:grpSpPr bwMode="auto">
          <a:xfrm>
            <a:off x="1919288" y="5056188"/>
            <a:ext cx="6850062" cy="1562100"/>
            <a:chOff x="1209" y="3185"/>
            <a:chExt cx="4315" cy="984"/>
          </a:xfrm>
        </p:grpSpPr>
        <p:sp>
          <p:nvSpPr>
            <p:cNvPr id="14339" name="Line 3"/>
            <p:cNvSpPr>
              <a:spLocks noChangeShapeType="1"/>
            </p:cNvSpPr>
            <p:nvPr/>
          </p:nvSpPr>
          <p:spPr bwMode="auto">
            <a:xfrm>
              <a:off x="1237" y="3649"/>
              <a:ext cx="4274"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0" name="Rectangle 4"/>
            <p:cNvSpPr>
              <a:spLocks noChangeArrowheads="1"/>
            </p:cNvSpPr>
            <p:nvPr/>
          </p:nvSpPr>
          <p:spPr bwMode="auto">
            <a:xfrm>
              <a:off x="1650" y="3806"/>
              <a:ext cx="3369" cy="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solidFill>
                    <a:srgbClr val="000000"/>
                  </a:solidFill>
                  <a:latin typeface="Times New Roman" panose="02020603050405020304" pitchFamily="18" charset="0"/>
                </a:rPr>
                <a:t>Market Structure Continuum</a:t>
              </a:r>
            </a:p>
          </p:txBody>
        </p:sp>
        <p:sp>
          <p:nvSpPr>
            <p:cNvPr id="14341" name="Rectangle 5"/>
            <p:cNvSpPr>
              <a:spLocks noChangeArrowheads="1"/>
            </p:cNvSpPr>
            <p:nvPr/>
          </p:nvSpPr>
          <p:spPr bwMode="auto">
            <a:xfrm>
              <a:off x="1209" y="3194"/>
              <a:ext cx="95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Competition</a:t>
              </a:r>
            </a:p>
          </p:txBody>
        </p:sp>
        <p:sp>
          <p:nvSpPr>
            <p:cNvPr id="14342" name="Rectangle 6"/>
            <p:cNvSpPr>
              <a:spLocks noChangeArrowheads="1"/>
            </p:cNvSpPr>
            <p:nvPr/>
          </p:nvSpPr>
          <p:spPr bwMode="auto">
            <a:xfrm>
              <a:off x="4730" y="3185"/>
              <a:ext cx="794"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Pure</a:t>
              </a:r>
            </a:p>
            <a:p>
              <a:pPr algn="ctr" eaLnBrk="0" hangingPunct="0"/>
              <a:r>
                <a:rPr lang="en-US" altLang="en-US" b="1">
                  <a:solidFill>
                    <a:srgbClr val="000000"/>
                  </a:solidFill>
                </a:rPr>
                <a:t>Monopoly</a:t>
              </a:r>
            </a:p>
          </p:txBody>
        </p:sp>
        <p:sp>
          <p:nvSpPr>
            <p:cNvPr id="14343" name="Rectangle 7"/>
            <p:cNvSpPr>
              <a:spLocks noChangeArrowheads="1"/>
            </p:cNvSpPr>
            <p:nvPr/>
          </p:nvSpPr>
          <p:spPr bwMode="auto">
            <a:xfrm>
              <a:off x="2386" y="3200"/>
              <a:ext cx="1002"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Monopolistic</a:t>
              </a:r>
            </a:p>
            <a:p>
              <a:pPr algn="ctr" eaLnBrk="0" hangingPunct="0"/>
              <a:r>
                <a:rPr lang="en-US" altLang="en-US" b="1">
                  <a:solidFill>
                    <a:srgbClr val="000000"/>
                  </a:solidFill>
                </a:rPr>
                <a:t>Competition</a:t>
              </a:r>
            </a:p>
          </p:txBody>
        </p:sp>
        <p:sp>
          <p:nvSpPr>
            <p:cNvPr id="14344" name="Rectangle 8"/>
            <p:cNvSpPr>
              <a:spLocks noChangeArrowheads="1"/>
            </p:cNvSpPr>
            <p:nvPr/>
          </p:nvSpPr>
          <p:spPr bwMode="auto">
            <a:xfrm>
              <a:off x="3667" y="3356"/>
              <a:ext cx="778"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b="1">
                  <a:solidFill>
                    <a:srgbClr val="000000"/>
                  </a:solidFill>
                </a:rPr>
                <a:t>Oligopoly</a:t>
              </a:r>
            </a:p>
          </p:txBody>
        </p:sp>
      </p:grpSp>
      <p:sp>
        <p:nvSpPr>
          <p:cNvPr id="14345" name="Oval 9"/>
          <p:cNvSpPr>
            <a:spLocks noChangeArrowheads="1"/>
          </p:cNvSpPr>
          <p:nvPr/>
        </p:nvSpPr>
        <p:spPr bwMode="auto">
          <a:xfrm>
            <a:off x="5603875" y="4962525"/>
            <a:ext cx="1689100" cy="1089025"/>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6" name="Rectangle 10"/>
          <p:cNvSpPr>
            <a:spLocks noChangeArrowheads="1"/>
          </p:cNvSpPr>
          <p:nvPr/>
        </p:nvSpPr>
        <p:spPr bwMode="auto">
          <a:xfrm>
            <a:off x="1870075" y="90488"/>
            <a:ext cx="713422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500" b="1">
                <a:solidFill>
                  <a:srgbClr val="000099"/>
                </a:solidFill>
                <a:latin typeface="Times New Roman" panose="02020603050405020304" pitchFamily="18" charset="0"/>
              </a:rPr>
              <a:t>FOUR MARKET MODELS</a:t>
            </a:r>
          </a:p>
        </p:txBody>
      </p:sp>
      <p:sp>
        <p:nvSpPr>
          <p:cNvPr id="14347" name="Rectangle 11"/>
          <p:cNvSpPr>
            <a:spLocks noChangeArrowheads="1"/>
          </p:cNvSpPr>
          <p:nvPr/>
        </p:nvSpPr>
        <p:spPr bwMode="auto">
          <a:xfrm>
            <a:off x="1881188" y="719138"/>
            <a:ext cx="2601912"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i="1" u="sng">
                <a:latin typeface="Times New Roman" panose="02020603050405020304" pitchFamily="18" charset="0"/>
              </a:rPr>
              <a:t>Oligopoly:</a:t>
            </a:r>
          </a:p>
        </p:txBody>
      </p:sp>
      <p:sp>
        <p:nvSpPr>
          <p:cNvPr id="14348" name="Rectangle 12"/>
          <p:cNvSpPr>
            <a:spLocks noChangeArrowheads="1"/>
          </p:cNvSpPr>
          <p:nvPr/>
        </p:nvSpPr>
        <p:spPr bwMode="auto">
          <a:xfrm>
            <a:off x="1828800" y="1524000"/>
            <a:ext cx="6940550" cy="239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marL="234950" indent="-2349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lnSpc>
                <a:spcPct val="90000"/>
              </a:lnSpc>
            </a:pPr>
            <a:r>
              <a:rPr lang="en-US" altLang="en-US" sz="2800" b="1">
                <a:solidFill>
                  <a:srgbClr val="CC0000"/>
                </a:solidFill>
                <a:latin typeface="Times New Roman" panose="02020603050405020304" pitchFamily="18" charset="0"/>
              </a:rPr>
              <a:t>- A Few Large Producers</a:t>
            </a:r>
          </a:p>
          <a:p>
            <a:pPr eaLnBrk="0" hangingPunct="0">
              <a:lnSpc>
                <a:spcPct val="90000"/>
              </a:lnSpc>
            </a:pPr>
            <a:r>
              <a:rPr lang="en-US" altLang="en-US" sz="2800" b="1">
                <a:solidFill>
                  <a:srgbClr val="CC0000"/>
                </a:solidFill>
                <a:latin typeface="Times New Roman" panose="02020603050405020304" pitchFamily="18" charset="0"/>
              </a:rPr>
              <a:t>- Homogeneous or Differentiated Products</a:t>
            </a:r>
          </a:p>
          <a:p>
            <a:pPr eaLnBrk="0" hangingPunct="0">
              <a:lnSpc>
                <a:spcPct val="90000"/>
              </a:lnSpc>
              <a:buFontTx/>
              <a:buChar char="-"/>
            </a:pPr>
            <a:r>
              <a:rPr lang="en-US" altLang="en-US" sz="2800" b="1">
                <a:solidFill>
                  <a:srgbClr val="CC0000"/>
                </a:solidFill>
                <a:latin typeface="Times New Roman" panose="02020603050405020304" pitchFamily="18" charset="0"/>
              </a:rPr>
              <a:t>Control Over Price, But Mutual Interdependence</a:t>
            </a:r>
          </a:p>
          <a:p>
            <a:pPr eaLnBrk="0" hangingPunct="0">
              <a:lnSpc>
                <a:spcPct val="90000"/>
              </a:lnSpc>
              <a:buFontTx/>
              <a:buChar char="-"/>
            </a:pPr>
            <a:r>
              <a:rPr lang="en-US" altLang="en-US" sz="2800" b="1">
                <a:solidFill>
                  <a:srgbClr val="CC0000"/>
                </a:solidFill>
                <a:latin typeface="Times New Roman" panose="02020603050405020304" pitchFamily="18" charset="0"/>
              </a:rPr>
              <a:t>Strategic Behavior</a:t>
            </a:r>
          </a:p>
          <a:p>
            <a:pPr eaLnBrk="0" hangingPunct="0">
              <a:lnSpc>
                <a:spcPct val="90000"/>
              </a:lnSpc>
              <a:buFontTx/>
              <a:buChar char="-"/>
            </a:pPr>
            <a:r>
              <a:rPr lang="en-US" altLang="en-US" sz="2800" b="1">
                <a:solidFill>
                  <a:srgbClr val="CC0000"/>
                </a:solidFill>
                <a:latin typeface="Times New Roman" panose="02020603050405020304" pitchFamily="18" charset="0"/>
              </a:rPr>
              <a:t>Entry Barriers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346"/>
                                        </p:tgtEl>
                                        <p:attrNameLst>
                                          <p:attrName>style.visibility</p:attrName>
                                        </p:attrNameLst>
                                      </p:cBhvr>
                                      <p:to>
                                        <p:strVal val="visible"/>
                                      </p:to>
                                    </p:set>
                                    <p:animEffect transition="in" filter="wipe(left)">
                                      <p:cBhvr>
                                        <p:cTn id="7" dur="500"/>
                                        <p:tgtEl>
                                          <p:spTgt spid="14346"/>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347"/>
                                        </p:tgtEl>
                                        <p:attrNameLst>
                                          <p:attrName>style.visibility</p:attrName>
                                        </p:attrNameLst>
                                      </p:cBhvr>
                                      <p:to>
                                        <p:strVal val="visible"/>
                                      </p:to>
                                    </p:set>
                                    <p:animEffect transition="in" filter="wipe(left)">
                                      <p:cBhvr>
                                        <p:cTn id="11" dur="500"/>
                                        <p:tgtEl>
                                          <p:spTgt spid="14347"/>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14338"/>
                                        </p:tgtEl>
                                        <p:attrNameLst>
                                          <p:attrName>style.visibility</p:attrName>
                                        </p:attrNameLst>
                                      </p:cBhvr>
                                      <p:to>
                                        <p:strVal val="visible"/>
                                      </p:to>
                                    </p:set>
                                    <p:animEffect transition="in" filter="dissolve">
                                      <p:cBhvr>
                                        <p:cTn id="15" dur="500"/>
                                        <p:tgtEl>
                                          <p:spTgt spid="14338"/>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14345"/>
                                        </p:tgtEl>
                                        <p:attrNameLst>
                                          <p:attrName>style.visibility</p:attrName>
                                        </p:attrNameLst>
                                      </p:cBhvr>
                                      <p:to>
                                        <p:strVal val="visible"/>
                                      </p:to>
                                    </p:set>
                                    <p:animEffect transition="in" filter="dissolve">
                                      <p:cBhvr>
                                        <p:cTn id="19" dur="500"/>
                                        <p:tgtEl>
                                          <p:spTgt spid="1434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4348">
                                            <p:txEl>
                                              <p:pRg st="0" end="0"/>
                                            </p:txEl>
                                          </p:spTgt>
                                        </p:tgtEl>
                                        <p:attrNameLst>
                                          <p:attrName>style.visibility</p:attrName>
                                        </p:attrNameLst>
                                      </p:cBhvr>
                                      <p:to>
                                        <p:strVal val="visible"/>
                                      </p:to>
                                    </p:set>
                                    <p:animEffect transition="in" filter="wipe(left)">
                                      <p:cBhvr>
                                        <p:cTn id="24" dur="500"/>
                                        <p:tgtEl>
                                          <p:spTgt spid="14348">
                                            <p:txEl>
                                              <p:pRg st="0" end="0"/>
                                            </p:txEl>
                                          </p:spTgt>
                                        </p:tgtEl>
                                      </p:cBhvr>
                                    </p:animEffect>
                                  </p:childTnLst>
                                  <p:subTnLst>
                                    <p:animClr clrSpc="rgb" dir="cw">
                                      <p:cBhvr override="childStyle">
                                        <p:cTn dur="1" fill="hold" display="0" masterRel="nextClick" afterEffect="1"/>
                                        <p:tgtEl>
                                          <p:spTgt spid="14348">
                                            <p:txEl>
                                              <p:pRg st="0" end="0"/>
                                            </p:txEl>
                                          </p:spTgt>
                                        </p:tgtEl>
                                        <p:attrNameLst>
                                          <p:attrName>ppt_c</p:attrName>
                                        </p:attrNameLst>
                                      </p:cBhvr>
                                      <p:to>
                                        <a:schemeClr val="tx1"/>
                                      </p:to>
                                    </p:animClr>
                                  </p:sub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4348">
                                            <p:txEl>
                                              <p:pRg st="1" end="1"/>
                                            </p:txEl>
                                          </p:spTgt>
                                        </p:tgtEl>
                                        <p:attrNameLst>
                                          <p:attrName>style.visibility</p:attrName>
                                        </p:attrNameLst>
                                      </p:cBhvr>
                                      <p:to>
                                        <p:strVal val="visible"/>
                                      </p:to>
                                    </p:set>
                                    <p:animEffect transition="in" filter="wipe(left)">
                                      <p:cBhvr>
                                        <p:cTn id="29" dur="500"/>
                                        <p:tgtEl>
                                          <p:spTgt spid="14348">
                                            <p:txEl>
                                              <p:pRg st="1" end="1"/>
                                            </p:txEl>
                                          </p:spTgt>
                                        </p:tgtEl>
                                      </p:cBhvr>
                                    </p:animEffect>
                                  </p:childTnLst>
                                  <p:subTnLst>
                                    <p:animClr clrSpc="rgb" dir="cw">
                                      <p:cBhvr override="childStyle">
                                        <p:cTn dur="1" fill="hold" display="0" masterRel="nextClick" afterEffect="1"/>
                                        <p:tgtEl>
                                          <p:spTgt spid="14348">
                                            <p:txEl>
                                              <p:pRg st="1" end="1"/>
                                            </p:txEl>
                                          </p:spTgt>
                                        </p:tgtEl>
                                        <p:attrNameLst>
                                          <p:attrName>ppt_c</p:attrName>
                                        </p:attrNameLst>
                                      </p:cBhvr>
                                      <p:to>
                                        <a:schemeClr val="tx1"/>
                                      </p:to>
                                    </p:animClr>
                                  </p:sub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4348">
                                            <p:txEl>
                                              <p:pRg st="2" end="2"/>
                                            </p:txEl>
                                          </p:spTgt>
                                        </p:tgtEl>
                                        <p:attrNameLst>
                                          <p:attrName>style.visibility</p:attrName>
                                        </p:attrNameLst>
                                      </p:cBhvr>
                                      <p:to>
                                        <p:strVal val="visible"/>
                                      </p:to>
                                    </p:set>
                                    <p:animEffect transition="in" filter="wipe(left)">
                                      <p:cBhvr>
                                        <p:cTn id="34" dur="500"/>
                                        <p:tgtEl>
                                          <p:spTgt spid="14348">
                                            <p:txEl>
                                              <p:pRg st="2" end="2"/>
                                            </p:txEl>
                                          </p:spTgt>
                                        </p:tgtEl>
                                      </p:cBhvr>
                                    </p:animEffect>
                                  </p:childTnLst>
                                  <p:subTnLst>
                                    <p:animClr clrSpc="rgb" dir="cw">
                                      <p:cBhvr override="childStyle">
                                        <p:cTn dur="1" fill="hold" display="0" masterRel="nextClick" afterEffect="1"/>
                                        <p:tgtEl>
                                          <p:spTgt spid="14348">
                                            <p:txEl>
                                              <p:pRg st="2" end="2"/>
                                            </p:txEl>
                                          </p:spTgt>
                                        </p:tgtEl>
                                        <p:attrNameLst>
                                          <p:attrName>ppt_c</p:attrName>
                                        </p:attrNameLst>
                                      </p:cBhvr>
                                      <p:to>
                                        <a:schemeClr val="tx1"/>
                                      </p:to>
                                    </p:animClr>
                                  </p:sub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4348">
                                            <p:txEl>
                                              <p:pRg st="3" end="3"/>
                                            </p:txEl>
                                          </p:spTgt>
                                        </p:tgtEl>
                                        <p:attrNameLst>
                                          <p:attrName>style.visibility</p:attrName>
                                        </p:attrNameLst>
                                      </p:cBhvr>
                                      <p:to>
                                        <p:strVal val="visible"/>
                                      </p:to>
                                    </p:set>
                                    <p:animEffect transition="in" filter="wipe(left)">
                                      <p:cBhvr>
                                        <p:cTn id="39" dur="500"/>
                                        <p:tgtEl>
                                          <p:spTgt spid="14348">
                                            <p:txEl>
                                              <p:pRg st="3" end="3"/>
                                            </p:txEl>
                                          </p:spTgt>
                                        </p:tgtEl>
                                      </p:cBhvr>
                                    </p:animEffect>
                                  </p:childTnLst>
                                  <p:subTnLst>
                                    <p:animClr clrSpc="rgb" dir="cw">
                                      <p:cBhvr override="childStyle">
                                        <p:cTn dur="1" fill="hold" display="0" masterRel="nextClick" afterEffect="1"/>
                                        <p:tgtEl>
                                          <p:spTgt spid="14348">
                                            <p:txEl>
                                              <p:pRg st="3" end="3"/>
                                            </p:txEl>
                                          </p:spTgt>
                                        </p:tgtEl>
                                        <p:attrNameLst>
                                          <p:attrName>ppt_c</p:attrName>
                                        </p:attrNameLst>
                                      </p:cBhvr>
                                      <p:to>
                                        <a:schemeClr val="tx1"/>
                                      </p:to>
                                    </p:animClr>
                                  </p:sub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4348">
                                            <p:txEl>
                                              <p:pRg st="4" end="4"/>
                                            </p:txEl>
                                          </p:spTgt>
                                        </p:tgtEl>
                                        <p:attrNameLst>
                                          <p:attrName>style.visibility</p:attrName>
                                        </p:attrNameLst>
                                      </p:cBhvr>
                                      <p:to>
                                        <p:strVal val="visible"/>
                                      </p:to>
                                    </p:set>
                                    <p:animEffect transition="in" filter="wipe(left)">
                                      <p:cBhvr>
                                        <p:cTn id="44" dur="500"/>
                                        <p:tgtEl>
                                          <p:spTgt spid="14348">
                                            <p:txEl>
                                              <p:pRg st="4" end="4"/>
                                            </p:txEl>
                                          </p:spTgt>
                                        </p:tgtEl>
                                      </p:cBhvr>
                                    </p:animEffect>
                                  </p:childTnLst>
                                  <p:subTnLst>
                                    <p:animClr clrSpc="rgb" dir="cw">
                                      <p:cBhvr override="childStyle">
                                        <p:cTn dur="1" fill="hold" display="0" masterRel="nextClick" afterEffect="1"/>
                                        <p:tgtEl>
                                          <p:spTgt spid="14348">
                                            <p:txEl>
                                              <p:pRg st="4" end="4"/>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6" grpId="0" autoUpdateAnimBg="0"/>
      <p:bldP spid="14347" grpId="0" autoUpdateAnimBg="0"/>
      <p:bldP spid="14348" grpId="0" build="p" bldLvl="2"/>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a:t>Comparing the Four Market Forms</a:t>
            </a:r>
          </a:p>
        </p:txBody>
      </p:sp>
      <p:sp>
        <p:nvSpPr>
          <p:cNvPr id="53251" name="Rectangle 3"/>
          <p:cNvSpPr>
            <a:spLocks noGrp="1" noChangeArrowheads="1"/>
          </p:cNvSpPr>
          <p:nvPr>
            <p:ph type="body" idx="1"/>
          </p:nvPr>
        </p:nvSpPr>
        <p:spPr/>
        <p:txBody>
          <a:bodyPr/>
          <a:lstStyle/>
          <a:p>
            <a:r>
              <a:rPr lang="en-US" altLang="en-US"/>
              <a:t>Perfect competition and pure monopoly are uncommon in reality.</a:t>
            </a:r>
          </a:p>
          <a:p>
            <a:r>
              <a:rPr lang="en-US" altLang="en-US"/>
              <a:t>Many monopolistically competitive firms exist.</a:t>
            </a:r>
          </a:p>
          <a:p>
            <a:r>
              <a:rPr lang="en-US" altLang="en-US"/>
              <a:t>Oligopoly firms account for the largest share of the economy’s output.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a:t>Comparing the Four Market Forms</a:t>
            </a:r>
          </a:p>
        </p:txBody>
      </p:sp>
      <p:sp>
        <p:nvSpPr>
          <p:cNvPr id="54275" name="Rectangle 3"/>
          <p:cNvSpPr>
            <a:spLocks noGrp="1" noChangeArrowheads="1"/>
          </p:cNvSpPr>
          <p:nvPr>
            <p:ph type="body" idx="1"/>
          </p:nvPr>
        </p:nvSpPr>
        <p:spPr/>
        <p:txBody>
          <a:bodyPr/>
          <a:lstStyle/>
          <a:p>
            <a:r>
              <a:rPr lang="en-US" altLang="en-US"/>
              <a:t>Profits are zero in long-run equilibrium under perfect competition and monopolistic competition because of free entry and exit.</a:t>
            </a:r>
          </a:p>
          <a:p>
            <a:r>
              <a:rPr lang="en-US" altLang="en-US"/>
              <a:t>Consequently, AC = AR in long-run equilibrium under these two market forms.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a:t>Comparing the Four Market Forms</a:t>
            </a:r>
          </a:p>
        </p:txBody>
      </p:sp>
      <p:sp>
        <p:nvSpPr>
          <p:cNvPr id="55299" name="Rectangle 3"/>
          <p:cNvSpPr>
            <a:spLocks noGrp="1" noChangeArrowheads="1"/>
          </p:cNvSpPr>
          <p:nvPr>
            <p:ph type="body" idx="1"/>
          </p:nvPr>
        </p:nvSpPr>
        <p:spPr/>
        <p:txBody>
          <a:bodyPr/>
          <a:lstStyle/>
          <a:p>
            <a:r>
              <a:rPr lang="en-US" altLang="en-US"/>
              <a:t>In equilibrium, MC = MR for the profit-maximizing firm under any market form. </a:t>
            </a:r>
          </a:p>
          <a:p>
            <a:r>
              <a:rPr lang="en-US" altLang="en-US"/>
              <a:t>In the equilibrium of the oligopoly firm, MC may be unequal to MR.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en-US"/>
              <a:t>Comparing the Four Market Forms</a:t>
            </a:r>
          </a:p>
        </p:txBody>
      </p:sp>
      <p:sp>
        <p:nvSpPr>
          <p:cNvPr id="56323" name="Rectangle 3"/>
          <p:cNvSpPr>
            <a:spLocks noGrp="1" noChangeArrowheads="1"/>
          </p:cNvSpPr>
          <p:nvPr>
            <p:ph type="body" idx="1"/>
          </p:nvPr>
        </p:nvSpPr>
        <p:spPr/>
        <p:txBody>
          <a:bodyPr/>
          <a:lstStyle/>
          <a:p>
            <a:r>
              <a:rPr lang="en-US" altLang="en-US">
                <a:solidFill>
                  <a:srgbClr val="365B98"/>
                </a:solidFill>
              </a:rPr>
              <a:t>Perfectly competitive</a:t>
            </a:r>
            <a:r>
              <a:rPr lang="en-US" altLang="en-US"/>
              <a:t> firm and industry theoretically </a:t>
            </a:r>
            <a:r>
              <a:rPr lang="en-US" altLang="en-US">
                <a:sym typeface="Symbol" panose="05050102010706020507" pitchFamily="18" charset="2"/>
              </a:rPr>
              <a:t></a:t>
            </a:r>
            <a:r>
              <a:rPr lang="en-US" altLang="en-US"/>
              <a:t> efficient allocation of resources. </a:t>
            </a:r>
          </a:p>
          <a:p>
            <a:r>
              <a:rPr lang="en-US" altLang="en-US">
                <a:solidFill>
                  <a:srgbClr val="365B98"/>
                </a:solidFill>
              </a:rPr>
              <a:t>Monopoly</a:t>
            </a:r>
            <a:r>
              <a:rPr lang="en-US" altLang="en-US"/>
              <a:t> and </a:t>
            </a:r>
            <a:r>
              <a:rPr lang="en-US" altLang="en-US">
                <a:solidFill>
                  <a:srgbClr val="365B98"/>
                </a:solidFill>
              </a:rPr>
              <a:t>monopolistic</a:t>
            </a:r>
            <a:r>
              <a:rPr lang="en-US" altLang="en-US"/>
              <a:t> </a:t>
            </a:r>
            <a:r>
              <a:rPr lang="en-US" altLang="en-US">
                <a:solidFill>
                  <a:srgbClr val="365B98"/>
                </a:solidFill>
              </a:rPr>
              <a:t>competition</a:t>
            </a:r>
            <a:r>
              <a:rPr lang="en-US" altLang="en-US"/>
              <a:t> are likely </a:t>
            </a:r>
            <a:r>
              <a:rPr lang="en-US" altLang="en-US">
                <a:sym typeface="Symbol" panose="05050102010706020507" pitchFamily="18" charset="2"/>
              </a:rPr>
              <a:t></a:t>
            </a:r>
            <a:r>
              <a:rPr lang="en-US" altLang="en-US"/>
              <a:t> inefficient allocation of resources. </a:t>
            </a:r>
          </a:p>
          <a:p>
            <a:r>
              <a:rPr lang="en-US" altLang="en-US"/>
              <a:t>Under </a:t>
            </a:r>
            <a:r>
              <a:rPr lang="en-US" altLang="en-US">
                <a:solidFill>
                  <a:srgbClr val="365B98"/>
                </a:solidFill>
              </a:rPr>
              <a:t>oligopoly</a:t>
            </a:r>
            <a:r>
              <a:rPr lang="en-US" altLang="en-US"/>
              <a:t>, almost anything can happen, </a:t>
            </a:r>
            <a:r>
              <a:rPr lang="en-US" altLang="en-US">
                <a:sym typeface="Symbol" panose="05050102010706020507" pitchFamily="18" charset="2"/>
              </a:rPr>
              <a:t></a:t>
            </a:r>
            <a:r>
              <a:rPr lang="en-US" altLang="en-US"/>
              <a:t> impossible to generalize about its vices or virtues.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image" title="image"/>
          <p:cNvPicPr>
            <a:picLocks noChangeAspect="1" noChangeArrowheads="1"/>
          </p:cNvPicPr>
          <p:nvPr/>
        </p:nvPicPr>
        <p:blipFill>
          <a:blip r:embed="rId2">
            <a:extLst>
              <a:ext uri="{28A0092B-C50C-407E-A947-70E740481C1C}">
                <a14:useLocalDpi xmlns:a14="http://schemas.microsoft.com/office/drawing/2010/main" val="0"/>
              </a:ext>
            </a:extLst>
          </a:blip>
          <a:srcRect l="3535" t="15837" r="2762" b="9456"/>
          <a:stretch>
            <a:fillRect/>
          </a:stretch>
        </p:blipFill>
        <p:spPr bwMode="auto">
          <a:xfrm>
            <a:off x="0" y="1143000"/>
            <a:ext cx="9144000" cy="345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304800" y="381000"/>
            <a:ext cx="8382000" cy="5791200"/>
            <a:chOff x="192" y="240"/>
            <a:chExt cx="5280" cy="3360"/>
          </a:xfrm>
        </p:grpSpPr>
        <p:sp>
          <p:nvSpPr>
            <p:cNvPr id="17411" name="Rectangle 3"/>
            <p:cNvSpPr>
              <a:spLocks noChangeArrowheads="1"/>
            </p:cNvSpPr>
            <p:nvPr/>
          </p:nvSpPr>
          <p:spPr bwMode="auto">
            <a:xfrm>
              <a:off x="192" y="240"/>
              <a:ext cx="5280" cy="3360"/>
            </a:xfrm>
            <a:prstGeom prst="rect">
              <a:avLst/>
            </a:prstGeom>
            <a:solidFill>
              <a:srgbClr val="FFEFAD"/>
            </a:solidFill>
            <a:ln w="9525">
              <a:solidFill>
                <a:srgbClr val="A0A0A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eaLnBrk="0" hangingPunct="0"/>
              <a:endParaRPr lang="en-US" altLang="en-US" sz="2400">
                <a:solidFill>
                  <a:srgbClr val="0000FF"/>
                </a:solidFill>
                <a:latin typeface="Times" panose="02020603050405020304" pitchFamily="18" charset="0"/>
              </a:endParaRPr>
            </a:p>
          </p:txBody>
        </p:sp>
        <p:grpSp>
          <p:nvGrpSpPr>
            <p:cNvPr id="17412" name="Group 4"/>
            <p:cNvGrpSpPr>
              <a:grpSpLocks/>
            </p:cNvGrpSpPr>
            <p:nvPr/>
          </p:nvGrpSpPr>
          <p:grpSpPr bwMode="auto">
            <a:xfrm>
              <a:off x="196" y="243"/>
              <a:ext cx="1921" cy="414"/>
              <a:chOff x="0" y="422"/>
              <a:chExt cx="1353" cy="403"/>
            </a:xfrm>
          </p:grpSpPr>
          <p:sp>
            <p:nvSpPr>
              <p:cNvPr id="17413" name="Rectangle 5"/>
              <p:cNvSpPr>
                <a:spLocks noChangeArrowheads="1"/>
              </p:cNvSpPr>
              <p:nvPr/>
            </p:nvSpPr>
            <p:spPr bwMode="auto">
              <a:xfrm>
                <a:off x="43" y="422"/>
                <a:ext cx="1267"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b="1">
                    <a:solidFill>
                      <a:srgbClr val="FF0000"/>
                    </a:solidFill>
                    <a:effectLst>
                      <a:outerShdw blurRad="38100" dist="38100" dir="2700000" algn="tl">
                        <a:srgbClr val="000000"/>
                      </a:outerShdw>
                    </a:effectLst>
                    <a:latin typeface="Times" panose="02020603050405020304" pitchFamily="18" charset="0"/>
                    <a:cs typeface="Times New Roman" panose="02020603050405020304" pitchFamily="18" charset="0"/>
                  </a:rPr>
                  <a:t>RELATIONSHIP</a:t>
                </a:r>
              </a:p>
              <a:p>
                <a:pPr algn="ctr" eaLnBrk="0" hangingPunct="0"/>
                <a:endParaRPr lang="en-US" altLang="en-US" sz="2400">
                  <a:effectLst>
                    <a:outerShdw blurRad="38100" dist="38100" dir="2700000" algn="tl">
                      <a:srgbClr val="FFFFFF"/>
                    </a:outerShdw>
                  </a:effectLst>
                  <a:latin typeface="Times" panose="02020603050405020304" pitchFamily="18" charset="0"/>
                </a:endParaRPr>
              </a:p>
            </p:txBody>
          </p:sp>
          <p:sp>
            <p:nvSpPr>
              <p:cNvPr id="17414" name="Rectangle 6"/>
              <p:cNvSpPr>
                <a:spLocks noChangeArrowheads="1"/>
              </p:cNvSpPr>
              <p:nvPr/>
            </p:nvSpPr>
            <p:spPr bwMode="auto">
              <a:xfrm>
                <a:off x="0" y="422"/>
                <a:ext cx="13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15" name="Group 7"/>
            <p:cNvGrpSpPr>
              <a:grpSpLocks/>
            </p:cNvGrpSpPr>
            <p:nvPr/>
          </p:nvGrpSpPr>
          <p:grpSpPr bwMode="auto">
            <a:xfrm>
              <a:off x="2117" y="243"/>
              <a:ext cx="3351" cy="414"/>
              <a:chOff x="1353" y="422"/>
              <a:chExt cx="2361" cy="403"/>
            </a:xfrm>
          </p:grpSpPr>
          <p:sp>
            <p:nvSpPr>
              <p:cNvPr id="17416" name="Rectangle 8"/>
              <p:cNvSpPr>
                <a:spLocks noChangeArrowheads="1"/>
              </p:cNvSpPr>
              <p:nvPr/>
            </p:nvSpPr>
            <p:spPr bwMode="auto">
              <a:xfrm>
                <a:off x="1396" y="422"/>
                <a:ext cx="2275"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b="1">
                    <a:solidFill>
                      <a:srgbClr val="0000FF"/>
                    </a:solidFill>
                    <a:effectLst>
                      <a:outerShdw blurRad="38100" dist="38100" dir="2700000" algn="tl">
                        <a:srgbClr val="000000"/>
                      </a:outerShdw>
                    </a:effectLst>
                    <a:latin typeface="Times" panose="02020603050405020304" pitchFamily="18" charset="0"/>
                    <a:cs typeface="Times New Roman" panose="02020603050405020304" pitchFamily="18" charset="0"/>
                  </a:rPr>
                  <a:t>ECONOMIC INTERPRETATION</a:t>
                </a:r>
                <a:endParaRPr lang="en-US" altLang="en-US" sz="2400">
                  <a:effectLst>
                    <a:outerShdw blurRad="38100" dist="38100" dir="2700000" algn="tl">
                      <a:srgbClr val="FFFFFF"/>
                    </a:outerShdw>
                  </a:effectLst>
                  <a:latin typeface="Times" panose="02020603050405020304" pitchFamily="18" charset="0"/>
                  <a:cs typeface="Times New Roman" panose="02020603050405020304" pitchFamily="18" charset="0"/>
                </a:endParaRPr>
              </a:p>
              <a:p>
                <a:pPr algn="ctr" eaLnBrk="0" hangingPunct="0"/>
                <a:endParaRPr lang="en-US" altLang="en-US" sz="2400">
                  <a:effectLst>
                    <a:outerShdw blurRad="38100" dist="38100" dir="2700000" algn="tl">
                      <a:srgbClr val="FFFFFF"/>
                    </a:outerShdw>
                  </a:effectLst>
                  <a:latin typeface="Times" panose="02020603050405020304" pitchFamily="18" charset="0"/>
                </a:endParaRPr>
              </a:p>
            </p:txBody>
          </p:sp>
          <p:sp>
            <p:nvSpPr>
              <p:cNvPr id="17417" name="Rectangle 9"/>
              <p:cNvSpPr>
                <a:spLocks noChangeArrowheads="1"/>
              </p:cNvSpPr>
              <p:nvPr/>
            </p:nvSpPr>
            <p:spPr bwMode="auto">
              <a:xfrm>
                <a:off x="1353" y="422"/>
                <a:ext cx="2361"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18" name="Group 10"/>
            <p:cNvGrpSpPr>
              <a:grpSpLocks/>
            </p:cNvGrpSpPr>
            <p:nvPr/>
          </p:nvGrpSpPr>
          <p:grpSpPr bwMode="auto">
            <a:xfrm>
              <a:off x="196" y="657"/>
              <a:ext cx="1921" cy="533"/>
              <a:chOff x="0" y="825"/>
              <a:chExt cx="1353" cy="518"/>
            </a:xfrm>
          </p:grpSpPr>
          <p:sp>
            <p:nvSpPr>
              <p:cNvPr id="17419" name="Rectangle 11"/>
              <p:cNvSpPr>
                <a:spLocks noChangeArrowheads="1"/>
              </p:cNvSpPr>
              <p:nvPr/>
            </p:nvSpPr>
            <p:spPr bwMode="auto">
              <a:xfrm>
                <a:off x="43" y="825"/>
                <a:ext cx="1267"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b="1">
                    <a:solidFill>
                      <a:srgbClr val="008040"/>
                    </a:solidFill>
                    <a:effectLst>
                      <a:outerShdw blurRad="38100" dist="38100" dir="2700000" algn="tl">
                        <a:srgbClr val="000000"/>
                      </a:outerShdw>
                    </a:effectLst>
                    <a:latin typeface="Times" panose="02020603050405020304" pitchFamily="18" charset="0"/>
                    <a:cs typeface="Times New Roman" panose="02020603050405020304" pitchFamily="18" charset="0"/>
                  </a:rPr>
                  <a:t>MR = MC</a:t>
                </a:r>
                <a:endParaRPr lang="en-US" altLang="en-US" sz="2400">
                  <a:effectLst>
                    <a:outerShdw blurRad="38100" dist="38100" dir="2700000" algn="tl">
                      <a:srgbClr val="FFFFFF"/>
                    </a:outerShdw>
                  </a:effectLst>
                  <a:latin typeface="Times" panose="02020603050405020304" pitchFamily="18" charset="0"/>
                </a:endParaRPr>
              </a:p>
            </p:txBody>
          </p:sp>
          <p:sp>
            <p:nvSpPr>
              <p:cNvPr id="17420" name="Rectangle 12"/>
              <p:cNvSpPr>
                <a:spLocks noChangeArrowheads="1"/>
              </p:cNvSpPr>
              <p:nvPr/>
            </p:nvSpPr>
            <p:spPr bwMode="auto">
              <a:xfrm>
                <a:off x="0" y="825"/>
                <a:ext cx="1353"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21" name="Group 13"/>
            <p:cNvGrpSpPr>
              <a:grpSpLocks/>
            </p:cNvGrpSpPr>
            <p:nvPr/>
          </p:nvGrpSpPr>
          <p:grpSpPr bwMode="auto">
            <a:xfrm>
              <a:off x="2117" y="657"/>
              <a:ext cx="3351" cy="533"/>
              <a:chOff x="1353" y="825"/>
              <a:chExt cx="2361" cy="518"/>
            </a:xfrm>
          </p:grpSpPr>
          <p:sp>
            <p:nvSpPr>
              <p:cNvPr id="17422" name="Rectangle 14"/>
              <p:cNvSpPr>
                <a:spLocks noChangeArrowheads="1"/>
              </p:cNvSpPr>
              <p:nvPr/>
            </p:nvSpPr>
            <p:spPr bwMode="auto">
              <a:xfrm>
                <a:off x="1396" y="825"/>
                <a:ext cx="2275"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400" b="1">
                    <a:solidFill>
                      <a:srgbClr val="008040"/>
                    </a:solidFill>
                    <a:effectLst>
                      <a:outerShdw blurRad="38100" dist="38100" dir="2700000" algn="tl">
                        <a:srgbClr val="000000"/>
                      </a:outerShdw>
                    </a:effectLst>
                    <a:latin typeface="Times" panose="02020603050405020304" pitchFamily="18" charset="0"/>
                    <a:cs typeface="Times New Roman" panose="02020603050405020304" pitchFamily="18" charset="0"/>
                  </a:rPr>
                  <a:t>The firm has chosen the output that maximizes profits.</a:t>
                </a:r>
                <a:endParaRPr lang="en-US" altLang="en-US" sz="2400" b="1">
                  <a:effectLst>
                    <a:outerShdw blurRad="38100" dist="38100" dir="2700000" algn="tl">
                      <a:srgbClr val="FFFFFF"/>
                    </a:outerShdw>
                  </a:effectLst>
                  <a:latin typeface="Times" panose="02020603050405020304" pitchFamily="18" charset="0"/>
                </a:endParaRPr>
              </a:p>
            </p:txBody>
          </p:sp>
          <p:sp>
            <p:nvSpPr>
              <p:cNvPr id="17423" name="Rectangle 15"/>
              <p:cNvSpPr>
                <a:spLocks noChangeArrowheads="1"/>
              </p:cNvSpPr>
              <p:nvPr/>
            </p:nvSpPr>
            <p:spPr bwMode="auto">
              <a:xfrm>
                <a:off x="1353" y="825"/>
                <a:ext cx="2361"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24" name="Group 16"/>
            <p:cNvGrpSpPr>
              <a:grpSpLocks/>
            </p:cNvGrpSpPr>
            <p:nvPr/>
          </p:nvGrpSpPr>
          <p:grpSpPr bwMode="auto">
            <a:xfrm>
              <a:off x="196" y="1190"/>
              <a:ext cx="1921" cy="414"/>
              <a:chOff x="0" y="1343"/>
              <a:chExt cx="1353" cy="403"/>
            </a:xfrm>
          </p:grpSpPr>
          <p:sp>
            <p:nvSpPr>
              <p:cNvPr id="17425" name="Rectangle 17"/>
              <p:cNvSpPr>
                <a:spLocks noChangeArrowheads="1"/>
              </p:cNvSpPr>
              <p:nvPr/>
            </p:nvSpPr>
            <p:spPr bwMode="auto">
              <a:xfrm>
                <a:off x="43" y="1343"/>
                <a:ext cx="1267"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a:effectLst>
                      <a:outerShdw blurRad="38100" dist="38100" dir="2700000" algn="tl">
                        <a:srgbClr val="FFFFFF"/>
                      </a:outerShdw>
                    </a:effectLst>
                    <a:latin typeface="Times" panose="02020603050405020304" pitchFamily="18" charset="0"/>
                    <a:cs typeface="Times New Roman" panose="02020603050405020304" pitchFamily="18" charset="0"/>
                  </a:rPr>
                  <a:t> </a:t>
                </a:r>
              </a:p>
              <a:p>
                <a:pPr algn="ctr" eaLnBrk="0" hangingPunct="0"/>
                <a:endParaRPr lang="en-US" altLang="en-US" sz="2400">
                  <a:effectLst>
                    <a:outerShdw blurRad="38100" dist="38100" dir="2700000" algn="tl">
                      <a:srgbClr val="FFFFFF"/>
                    </a:outerShdw>
                  </a:effectLst>
                  <a:latin typeface="Times" panose="02020603050405020304" pitchFamily="18" charset="0"/>
                </a:endParaRPr>
              </a:p>
            </p:txBody>
          </p:sp>
          <p:sp>
            <p:nvSpPr>
              <p:cNvPr id="17426" name="Rectangle 18"/>
              <p:cNvSpPr>
                <a:spLocks noChangeArrowheads="1"/>
              </p:cNvSpPr>
              <p:nvPr/>
            </p:nvSpPr>
            <p:spPr bwMode="auto">
              <a:xfrm>
                <a:off x="0" y="1343"/>
                <a:ext cx="13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27" name="Group 19"/>
            <p:cNvGrpSpPr>
              <a:grpSpLocks/>
            </p:cNvGrpSpPr>
            <p:nvPr/>
          </p:nvGrpSpPr>
          <p:grpSpPr bwMode="auto">
            <a:xfrm>
              <a:off x="2117" y="1190"/>
              <a:ext cx="3351" cy="414"/>
              <a:chOff x="1353" y="1343"/>
              <a:chExt cx="2361" cy="403"/>
            </a:xfrm>
          </p:grpSpPr>
          <p:sp>
            <p:nvSpPr>
              <p:cNvPr id="17428" name="Rectangle 20"/>
              <p:cNvSpPr>
                <a:spLocks noChangeArrowheads="1"/>
              </p:cNvSpPr>
              <p:nvPr/>
            </p:nvSpPr>
            <p:spPr bwMode="auto">
              <a:xfrm>
                <a:off x="1396" y="1343"/>
                <a:ext cx="2275"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400">
                    <a:effectLst>
                      <a:outerShdw blurRad="38100" dist="38100" dir="2700000" algn="tl">
                        <a:srgbClr val="FFFFFF"/>
                      </a:outerShdw>
                    </a:effectLst>
                    <a:latin typeface="Times" panose="02020603050405020304" pitchFamily="18" charset="0"/>
                    <a:cs typeface="Times New Roman" panose="02020603050405020304" pitchFamily="18" charset="0"/>
                  </a:rPr>
                  <a:t> </a:t>
                </a:r>
              </a:p>
              <a:p>
                <a:pPr eaLnBrk="0" hangingPunct="0"/>
                <a:endParaRPr lang="en-US" altLang="en-US" sz="2400">
                  <a:effectLst>
                    <a:outerShdw blurRad="38100" dist="38100" dir="2700000" algn="tl">
                      <a:srgbClr val="FFFFFF"/>
                    </a:outerShdw>
                  </a:effectLst>
                  <a:latin typeface="Times" panose="02020603050405020304" pitchFamily="18" charset="0"/>
                </a:endParaRPr>
              </a:p>
            </p:txBody>
          </p:sp>
          <p:sp>
            <p:nvSpPr>
              <p:cNvPr id="17429" name="Rectangle 21"/>
              <p:cNvSpPr>
                <a:spLocks noChangeArrowheads="1"/>
              </p:cNvSpPr>
              <p:nvPr/>
            </p:nvSpPr>
            <p:spPr bwMode="auto">
              <a:xfrm>
                <a:off x="1353" y="1343"/>
                <a:ext cx="2361"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30" name="Group 22"/>
            <p:cNvGrpSpPr>
              <a:grpSpLocks/>
            </p:cNvGrpSpPr>
            <p:nvPr/>
          </p:nvGrpSpPr>
          <p:grpSpPr bwMode="auto">
            <a:xfrm>
              <a:off x="192" y="1200"/>
              <a:ext cx="1921" cy="414"/>
              <a:chOff x="0" y="1746"/>
              <a:chExt cx="1353" cy="403"/>
            </a:xfrm>
          </p:grpSpPr>
          <p:sp>
            <p:nvSpPr>
              <p:cNvPr id="17431" name="Rectangle 23"/>
              <p:cNvSpPr>
                <a:spLocks noChangeArrowheads="1"/>
              </p:cNvSpPr>
              <p:nvPr/>
            </p:nvSpPr>
            <p:spPr bwMode="auto">
              <a:xfrm>
                <a:off x="43" y="1746"/>
                <a:ext cx="1267"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b="1">
                    <a:solidFill>
                      <a:schemeClr val="accent2"/>
                    </a:solidFill>
                    <a:effectLst>
                      <a:outerShdw blurRad="38100" dist="38100" dir="2700000" algn="tl">
                        <a:srgbClr val="000000"/>
                      </a:outerShdw>
                    </a:effectLst>
                    <a:latin typeface="Times" panose="02020603050405020304" pitchFamily="18" charset="0"/>
                    <a:cs typeface="Times New Roman" panose="02020603050405020304" pitchFamily="18" charset="0"/>
                  </a:rPr>
                  <a:t>P  &gt;  ATC</a:t>
                </a:r>
                <a:endParaRPr lang="en-US" altLang="en-US" sz="2400">
                  <a:solidFill>
                    <a:schemeClr val="accent2"/>
                  </a:solidFill>
                  <a:effectLst>
                    <a:outerShdw blurRad="38100" dist="38100" dir="2700000" algn="tl">
                      <a:srgbClr val="000000"/>
                    </a:outerShdw>
                  </a:effectLst>
                  <a:latin typeface="Times" panose="02020603050405020304" pitchFamily="18" charset="0"/>
                  <a:cs typeface="Times New Roman" panose="02020603050405020304" pitchFamily="18" charset="0"/>
                </a:endParaRPr>
              </a:p>
              <a:p>
                <a:pPr algn="ctr" eaLnBrk="0" hangingPunct="0"/>
                <a:endParaRPr lang="en-US" altLang="en-US" sz="2400">
                  <a:effectLst>
                    <a:outerShdw blurRad="38100" dist="38100" dir="2700000" algn="tl">
                      <a:srgbClr val="FFFFFF"/>
                    </a:outerShdw>
                  </a:effectLst>
                  <a:latin typeface="Times" panose="02020603050405020304" pitchFamily="18" charset="0"/>
                </a:endParaRPr>
              </a:p>
            </p:txBody>
          </p:sp>
          <p:sp>
            <p:nvSpPr>
              <p:cNvPr id="17432" name="Rectangle 24"/>
              <p:cNvSpPr>
                <a:spLocks noChangeArrowheads="1"/>
              </p:cNvSpPr>
              <p:nvPr/>
            </p:nvSpPr>
            <p:spPr bwMode="auto">
              <a:xfrm>
                <a:off x="0" y="1746"/>
                <a:ext cx="13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33" name="Group 25"/>
            <p:cNvGrpSpPr>
              <a:grpSpLocks/>
            </p:cNvGrpSpPr>
            <p:nvPr/>
          </p:nvGrpSpPr>
          <p:grpSpPr bwMode="auto">
            <a:xfrm>
              <a:off x="2112" y="1200"/>
              <a:ext cx="3351" cy="414"/>
              <a:chOff x="1353" y="1746"/>
              <a:chExt cx="2361" cy="403"/>
            </a:xfrm>
          </p:grpSpPr>
          <p:sp>
            <p:nvSpPr>
              <p:cNvPr id="17434" name="Rectangle 26"/>
              <p:cNvSpPr>
                <a:spLocks noChangeArrowheads="1"/>
              </p:cNvSpPr>
              <p:nvPr/>
            </p:nvSpPr>
            <p:spPr bwMode="auto">
              <a:xfrm>
                <a:off x="1396" y="1746"/>
                <a:ext cx="2275"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400" b="1">
                    <a:solidFill>
                      <a:schemeClr val="accent2"/>
                    </a:solidFill>
                    <a:effectLst>
                      <a:outerShdw blurRad="38100" dist="38100" dir="2700000" algn="tl">
                        <a:srgbClr val="000000"/>
                      </a:outerShdw>
                    </a:effectLst>
                    <a:latin typeface="Times" panose="02020603050405020304" pitchFamily="18" charset="0"/>
                    <a:cs typeface="Times New Roman" panose="02020603050405020304" pitchFamily="18" charset="0"/>
                  </a:rPr>
                  <a:t>Firm is earning Economic Profits</a:t>
                </a:r>
                <a:endParaRPr lang="en-US" altLang="en-US" sz="2400">
                  <a:effectLst>
                    <a:outerShdw blurRad="38100" dist="38100" dir="2700000" algn="tl">
                      <a:srgbClr val="FFFFFF"/>
                    </a:outerShdw>
                  </a:effectLst>
                  <a:latin typeface="Times" panose="02020603050405020304" pitchFamily="18" charset="0"/>
                  <a:cs typeface="Times New Roman" panose="02020603050405020304" pitchFamily="18" charset="0"/>
                </a:endParaRPr>
              </a:p>
              <a:p>
                <a:pPr eaLnBrk="0" hangingPunct="0"/>
                <a:endParaRPr lang="en-US" altLang="en-US" sz="2400">
                  <a:effectLst>
                    <a:outerShdw blurRad="38100" dist="38100" dir="2700000" algn="tl">
                      <a:srgbClr val="FFFFFF"/>
                    </a:outerShdw>
                  </a:effectLst>
                  <a:latin typeface="Times" panose="02020603050405020304" pitchFamily="18" charset="0"/>
                </a:endParaRPr>
              </a:p>
            </p:txBody>
          </p:sp>
          <p:sp>
            <p:nvSpPr>
              <p:cNvPr id="17435" name="Rectangle 27"/>
              <p:cNvSpPr>
                <a:spLocks noChangeArrowheads="1"/>
              </p:cNvSpPr>
              <p:nvPr/>
            </p:nvSpPr>
            <p:spPr bwMode="auto">
              <a:xfrm>
                <a:off x="1353" y="1746"/>
                <a:ext cx="2361"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36" name="Group 28"/>
            <p:cNvGrpSpPr>
              <a:grpSpLocks/>
            </p:cNvGrpSpPr>
            <p:nvPr/>
          </p:nvGrpSpPr>
          <p:grpSpPr bwMode="auto">
            <a:xfrm>
              <a:off x="192" y="1632"/>
              <a:ext cx="1921" cy="480"/>
              <a:chOff x="0" y="2149"/>
              <a:chExt cx="1353" cy="518"/>
            </a:xfrm>
          </p:grpSpPr>
          <p:sp>
            <p:nvSpPr>
              <p:cNvPr id="17437" name="Rectangle 29"/>
              <p:cNvSpPr>
                <a:spLocks noChangeArrowheads="1"/>
              </p:cNvSpPr>
              <p:nvPr/>
            </p:nvSpPr>
            <p:spPr bwMode="auto">
              <a:xfrm>
                <a:off x="43" y="2149"/>
                <a:ext cx="1267"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b="1">
                    <a:solidFill>
                      <a:srgbClr val="0000FF"/>
                    </a:solidFill>
                    <a:effectLst>
                      <a:outerShdw blurRad="38100" dist="38100" dir="2700000" algn="tl">
                        <a:srgbClr val="000000"/>
                      </a:outerShdw>
                    </a:effectLst>
                    <a:latin typeface="Times" panose="02020603050405020304" pitchFamily="18" charset="0"/>
                    <a:cs typeface="Times New Roman" panose="02020603050405020304" pitchFamily="18" charset="0"/>
                  </a:rPr>
                  <a:t>P  =  ATC</a:t>
                </a:r>
                <a:endParaRPr lang="en-US" altLang="en-US" sz="2400" b="1">
                  <a:solidFill>
                    <a:srgbClr val="0000FF"/>
                  </a:solidFill>
                  <a:effectLst>
                    <a:outerShdw blurRad="38100" dist="38100" dir="2700000" algn="tl">
                      <a:srgbClr val="000000"/>
                    </a:outerShdw>
                  </a:effectLst>
                  <a:latin typeface="Times" panose="02020603050405020304" pitchFamily="18" charset="0"/>
                </a:endParaRPr>
              </a:p>
            </p:txBody>
          </p:sp>
          <p:sp>
            <p:nvSpPr>
              <p:cNvPr id="17438" name="Rectangle 30"/>
              <p:cNvSpPr>
                <a:spLocks noChangeArrowheads="1"/>
              </p:cNvSpPr>
              <p:nvPr/>
            </p:nvSpPr>
            <p:spPr bwMode="auto">
              <a:xfrm>
                <a:off x="0" y="2149"/>
                <a:ext cx="1353"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39" name="Group 31"/>
            <p:cNvGrpSpPr>
              <a:grpSpLocks/>
            </p:cNvGrpSpPr>
            <p:nvPr/>
          </p:nvGrpSpPr>
          <p:grpSpPr bwMode="auto">
            <a:xfrm>
              <a:off x="2112" y="1632"/>
              <a:ext cx="3351" cy="480"/>
              <a:chOff x="1353" y="2149"/>
              <a:chExt cx="2361" cy="518"/>
            </a:xfrm>
          </p:grpSpPr>
          <p:sp>
            <p:nvSpPr>
              <p:cNvPr id="17440" name="Rectangle 32"/>
              <p:cNvSpPr>
                <a:spLocks noChangeArrowheads="1"/>
              </p:cNvSpPr>
              <p:nvPr/>
            </p:nvSpPr>
            <p:spPr bwMode="auto">
              <a:xfrm>
                <a:off x="1396" y="2149"/>
                <a:ext cx="2275"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400" b="1">
                    <a:solidFill>
                      <a:srgbClr val="0000FF"/>
                    </a:solidFill>
                    <a:effectLst>
                      <a:outerShdw blurRad="38100" dist="38100" dir="2700000" algn="tl">
                        <a:srgbClr val="000000"/>
                      </a:outerShdw>
                    </a:effectLst>
                    <a:latin typeface="Times" panose="02020603050405020304" pitchFamily="18" charset="0"/>
                    <a:cs typeface="Times New Roman" panose="02020603050405020304" pitchFamily="18" charset="0"/>
                  </a:rPr>
                  <a:t>Firm is earning NORMAL PROFIT                                                                                                                    (Break-Even Point) (EP = 0)</a:t>
                </a:r>
              </a:p>
              <a:p>
                <a:pPr eaLnBrk="0" hangingPunct="0"/>
                <a:endParaRPr lang="en-US" altLang="en-US" sz="2400">
                  <a:effectLst>
                    <a:outerShdw blurRad="38100" dist="38100" dir="2700000" algn="tl">
                      <a:srgbClr val="FFFFFF"/>
                    </a:outerShdw>
                  </a:effectLst>
                  <a:latin typeface="Times" panose="02020603050405020304" pitchFamily="18" charset="0"/>
                </a:endParaRPr>
              </a:p>
            </p:txBody>
          </p:sp>
          <p:sp>
            <p:nvSpPr>
              <p:cNvPr id="17441" name="Rectangle 33"/>
              <p:cNvSpPr>
                <a:spLocks noChangeArrowheads="1"/>
              </p:cNvSpPr>
              <p:nvPr/>
            </p:nvSpPr>
            <p:spPr bwMode="auto">
              <a:xfrm>
                <a:off x="1353" y="2149"/>
                <a:ext cx="2361"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42" name="Group 34"/>
            <p:cNvGrpSpPr>
              <a:grpSpLocks/>
            </p:cNvGrpSpPr>
            <p:nvPr/>
          </p:nvGrpSpPr>
          <p:grpSpPr bwMode="auto">
            <a:xfrm>
              <a:off x="192" y="2112"/>
              <a:ext cx="1921" cy="533"/>
              <a:chOff x="0" y="2667"/>
              <a:chExt cx="1353" cy="518"/>
            </a:xfrm>
          </p:grpSpPr>
          <p:sp>
            <p:nvSpPr>
              <p:cNvPr id="17443" name="Rectangle 35"/>
              <p:cNvSpPr>
                <a:spLocks noChangeArrowheads="1"/>
              </p:cNvSpPr>
              <p:nvPr/>
            </p:nvSpPr>
            <p:spPr bwMode="auto">
              <a:xfrm>
                <a:off x="43" y="2667"/>
                <a:ext cx="1267"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b="1">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rPr>
                  <a:t>P  &lt;  ATC;</a:t>
                </a:r>
              </a:p>
              <a:p>
                <a:pPr algn="ctr" eaLnBrk="0" hangingPunct="0"/>
                <a:r>
                  <a:rPr lang="en-US" altLang="en-US" sz="2400" b="1">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rPr>
                  <a:t>P  &gt;  AVC</a:t>
                </a:r>
                <a:endParaRPr lang="en-US" altLang="en-US" sz="2400" b="1">
                  <a:solidFill>
                    <a:srgbClr val="800080"/>
                  </a:solidFill>
                  <a:effectLst>
                    <a:outerShdw blurRad="38100" dist="38100" dir="2700000" algn="tl">
                      <a:srgbClr val="000000"/>
                    </a:outerShdw>
                  </a:effectLst>
                  <a:latin typeface="Times" panose="02020603050405020304" pitchFamily="18" charset="0"/>
                </a:endParaRPr>
              </a:p>
            </p:txBody>
          </p:sp>
          <p:sp>
            <p:nvSpPr>
              <p:cNvPr id="17444" name="Rectangle 36"/>
              <p:cNvSpPr>
                <a:spLocks noChangeArrowheads="1"/>
              </p:cNvSpPr>
              <p:nvPr/>
            </p:nvSpPr>
            <p:spPr bwMode="auto">
              <a:xfrm>
                <a:off x="0" y="2667"/>
                <a:ext cx="1353"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45" name="Group 37"/>
            <p:cNvGrpSpPr>
              <a:grpSpLocks/>
            </p:cNvGrpSpPr>
            <p:nvPr/>
          </p:nvGrpSpPr>
          <p:grpSpPr bwMode="auto">
            <a:xfrm>
              <a:off x="2112" y="2112"/>
              <a:ext cx="3351" cy="533"/>
              <a:chOff x="1353" y="2667"/>
              <a:chExt cx="2361" cy="518"/>
            </a:xfrm>
          </p:grpSpPr>
          <p:sp>
            <p:nvSpPr>
              <p:cNvPr id="17446" name="Rectangle 38"/>
              <p:cNvSpPr>
                <a:spLocks noChangeArrowheads="1"/>
              </p:cNvSpPr>
              <p:nvPr/>
            </p:nvSpPr>
            <p:spPr bwMode="auto">
              <a:xfrm>
                <a:off x="1396" y="2667"/>
                <a:ext cx="2275"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400" b="1">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rPr>
                  <a:t>Loss Minimization</a:t>
                </a:r>
                <a:r>
                  <a:rPr lang="en-US" altLang="en-US" sz="2400">
                    <a:effectLst>
                      <a:outerShdw blurRad="38100" dist="38100" dir="2700000" algn="tl">
                        <a:srgbClr val="FFFFFF"/>
                      </a:outerShdw>
                    </a:effectLst>
                    <a:latin typeface="Times" panose="02020603050405020304" pitchFamily="18" charset="0"/>
                    <a:cs typeface="Times New Roman" panose="02020603050405020304" pitchFamily="18" charset="0"/>
                  </a:rPr>
                  <a:t> </a:t>
                </a:r>
              </a:p>
              <a:p>
                <a:pPr eaLnBrk="0" hangingPunct="0"/>
                <a:endParaRPr lang="en-US" altLang="en-US" sz="2400">
                  <a:effectLst>
                    <a:outerShdw blurRad="38100" dist="38100" dir="2700000" algn="tl">
                      <a:srgbClr val="FFFFFF"/>
                    </a:outerShdw>
                  </a:effectLst>
                  <a:latin typeface="Times" panose="02020603050405020304" pitchFamily="18" charset="0"/>
                </a:endParaRPr>
              </a:p>
            </p:txBody>
          </p:sp>
          <p:sp>
            <p:nvSpPr>
              <p:cNvPr id="17447" name="Rectangle 39"/>
              <p:cNvSpPr>
                <a:spLocks noChangeArrowheads="1"/>
              </p:cNvSpPr>
              <p:nvPr/>
            </p:nvSpPr>
            <p:spPr bwMode="auto">
              <a:xfrm>
                <a:off x="1353" y="2667"/>
                <a:ext cx="2361"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48" name="Group 40"/>
            <p:cNvGrpSpPr>
              <a:grpSpLocks/>
            </p:cNvGrpSpPr>
            <p:nvPr/>
          </p:nvGrpSpPr>
          <p:grpSpPr bwMode="auto">
            <a:xfrm>
              <a:off x="192" y="2640"/>
              <a:ext cx="1921" cy="532"/>
              <a:chOff x="0" y="3185"/>
              <a:chExt cx="1353" cy="518"/>
            </a:xfrm>
          </p:grpSpPr>
          <p:sp>
            <p:nvSpPr>
              <p:cNvPr id="17449" name="Rectangle 41"/>
              <p:cNvSpPr>
                <a:spLocks noChangeArrowheads="1"/>
              </p:cNvSpPr>
              <p:nvPr/>
            </p:nvSpPr>
            <p:spPr bwMode="auto">
              <a:xfrm>
                <a:off x="43" y="3185"/>
                <a:ext cx="1267"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b="1">
                    <a:solidFill>
                      <a:srgbClr val="804000"/>
                    </a:solidFill>
                    <a:effectLst>
                      <a:outerShdw blurRad="38100" dist="38100" dir="2700000" algn="tl">
                        <a:srgbClr val="000000"/>
                      </a:outerShdw>
                    </a:effectLst>
                    <a:latin typeface="Times" panose="02020603050405020304" pitchFamily="18" charset="0"/>
                    <a:cs typeface="Times New Roman" panose="02020603050405020304" pitchFamily="18" charset="0"/>
                  </a:rPr>
                  <a:t>P  =  AVC</a:t>
                </a:r>
                <a:endParaRPr lang="en-US" altLang="en-US" sz="2400">
                  <a:effectLst>
                    <a:outerShdw blurRad="38100" dist="38100" dir="2700000" algn="tl">
                      <a:srgbClr val="FFFFFF"/>
                    </a:outerShdw>
                  </a:effectLst>
                  <a:latin typeface="Times" panose="02020603050405020304" pitchFamily="18" charset="0"/>
                </a:endParaRPr>
              </a:p>
            </p:txBody>
          </p:sp>
          <p:sp>
            <p:nvSpPr>
              <p:cNvPr id="17450" name="Rectangle 42"/>
              <p:cNvSpPr>
                <a:spLocks noChangeArrowheads="1"/>
              </p:cNvSpPr>
              <p:nvPr/>
            </p:nvSpPr>
            <p:spPr bwMode="auto">
              <a:xfrm>
                <a:off x="0" y="3185"/>
                <a:ext cx="1353"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51" name="Group 43"/>
            <p:cNvGrpSpPr>
              <a:grpSpLocks/>
            </p:cNvGrpSpPr>
            <p:nvPr/>
          </p:nvGrpSpPr>
          <p:grpSpPr bwMode="auto">
            <a:xfrm>
              <a:off x="2112" y="2640"/>
              <a:ext cx="3351" cy="532"/>
              <a:chOff x="1353" y="3185"/>
              <a:chExt cx="2361" cy="518"/>
            </a:xfrm>
          </p:grpSpPr>
          <p:sp>
            <p:nvSpPr>
              <p:cNvPr id="17452" name="Rectangle 44"/>
              <p:cNvSpPr>
                <a:spLocks noChangeArrowheads="1"/>
              </p:cNvSpPr>
              <p:nvPr/>
            </p:nvSpPr>
            <p:spPr bwMode="auto">
              <a:xfrm>
                <a:off x="1396" y="3185"/>
                <a:ext cx="2275"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400" b="1">
                    <a:solidFill>
                      <a:srgbClr val="804000"/>
                    </a:solidFill>
                    <a:effectLst>
                      <a:outerShdw blurRad="38100" dist="38100" dir="2700000" algn="tl">
                        <a:srgbClr val="000000"/>
                      </a:outerShdw>
                    </a:effectLst>
                    <a:latin typeface="Times" panose="02020603050405020304" pitchFamily="18" charset="0"/>
                    <a:cs typeface="Times New Roman" panose="02020603050405020304" pitchFamily="18" charset="0"/>
                  </a:rPr>
                  <a:t>SHUTDOWN POINT (firm cannot cover its AVC)</a:t>
                </a:r>
                <a:endParaRPr lang="en-US" altLang="en-US" sz="2400">
                  <a:effectLst>
                    <a:outerShdw blurRad="38100" dist="38100" dir="2700000" algn="tl">
                      <a:srgbClr val="FFFFFF"/>
                    </a:outerShdw>
                  </a:effectLst>
                  <a:latin typeface="Times" panose="02020603050405020304" pitchFamily="18" charset="0"/>
                </a:endParaRPr>
              </a:p>
            </p:txBody>
          </p:sp>
          <p:sp>
            <p:nvSpPr>
              <p:cNvPr id="17453" name="Rectangle 45"/>
              <p:cNvSpPr>
                <a:spLocks noChangeArrowheads="1"/>
              </p:cNvSpPr>
              <p:nvPr/>
            </p:nvSpPr>
            <p:spPr bwMode="auto">
              <a:xfrm>
                <a:off x="1353" y="3185"/>
                <a:ext cx="2361"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54" name="Group 46"/>
            <p:cNvGrpSpPr>
              <a:grpSpLocks/>
            </p:cNvGrpSpPr>
            <p:nvPr/>
          </p:nvGrpSpPr>
          <p:grpSpPr bwMode="auto">
            <a:xfrm>
              <a:off x="192" y="3168"/>
              <a:ext cx="1921" cy="414"/>
              <a:chOff x="0" y="3703"/>
              <a:chExt cx="1353" cy="403"/>
            </a:xfrm>
          </p:grpSpPr>
          <p:sp>
            <p:nvSpPr>
              <p:cNvPr id="17455" name="Rectangle 47"/>
              <p:cNvSpPr>
                <a:spLocks noChangeArrowheads="1"/>
              </p:cNvSpPr>
              <p:nvPr/>
            </p:nvSpPr>
            <p:spPr bwMode="auto">
              <a:xfrm>
                <a:off x="43" y="3703"/>
                <a:ext cx="1267"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b="1">
                    <a:solidFill>
                      <a:srgbClr val="808000"/>
                    </a:solidFill>
                    <a:effectLst>
                      <a:outerShdw blurRad="38100" dist="38100" dir="2700000" algn="tl">
                        <a:srgbClr val="000000"/>
                      </a:outerShdw>
                    </a:effectLst>
                    <a:latin typeface="Times" panose="02020603050405020304" pitchFamily="18" charset="0"/>
                    <a:cs typeface="Times New Roman" panose="02020603050405020304" pitchFamily="18" charset="0"/>
                  </a:rPr>
                  <a:t>P &lt; AVC</a:t>
                </a:r>
                <a:endParaRPr lang="en-US" altLang="en-US" sz="2400" b="1">
                  <a:solidFill>
                    <a:srgbClr val="800040"/>
                  </a:solidFill>
                  <a:effectLst>
                    <a:outerShdw blurRad="38100" dist="38100" dir="2700000" algn="tl">
                      <a:srgbClr val="000000"/>
                    </a:outerShdw>
                  </a:effectLst>
                  <a:latin typeface="Times" panose="02020603050405020304" pitchFamily="18" charset="0"/>
                  <a:cs typeface="Times New Roman" panose="02020603050405020304" pitchFamily="18" charset="0"/>
                </a:endParaRPr>
              </a:p>
              <a:p>
                <a:pPr algn="ctr" eaLnBrk="0" hangingPunct="0"/>
                <a:endParaRPr lang="en-US" altLang="en-US" sz="2400">
                  <a:effectLst>
                    <a:outerShdw blurRad="38100" dist="38100" dir="2700000" algn="tl">
                      <a:srgbClr val="FFFFFF"/>
                    </a:outerShdw>
                  </a:effectLst>
                  <a:latin typeface="Times" panose="02020603050405020304" pitchFamily="18" charset="0"/>
                </a:endParaRPr>
              </a:p>
            </p:txBody>
          </p:sp>
          <p:sp>
            <p:nvSpPr>
              <p:cNvPr id="17456" name="Rectangle 48"/>
              <p:cNvSpPr>
                <a:spLocks noChangeArrowheads="1"/>
              </p:cNvSpPr>
              <p:nvPr/>
            </p:nvSpPr>
            <p:spPr bwMode="auto">
              <a:xfrm>
                <a:off x="0" y="3703"/>
                <a:ext cx="13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7457" name="Group 49"/>
            <p:cNvGrpSpPr>
              <a:grpSpLocks/>
            </p:cNvGrpSpPr>
            <p:nvPr/>
          </p:nvGrpSpPr>
          <p:grpSpPr bwMode="auto">
            <a:xfrm>
              <a:off x="2112" y="3168"/>
              <a:ext cx="3351" cy="414"/>
              <a:chOff x="1353" y="3703"/>
              <a:chExt cx="2361" cy="403"/>
            </a:xfrm>
          </p:grpSpPr>
          <p:sp>
            <p:nvSpPr>
              <p:cNvPr id="17458" name="Rectangle 50"/>
              <p:cNvSpPr>
                <a:spLocks noChangeArrowheads="1"/>
              </p:cNvSpPr>
              <p:nvPr/>
            </p:nvSpPr>
            <p:spPr bwMode="auto">
              <a:xfrm>
                <a:off x="1396" y="3703"/>
                <a:ext cx="2275"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400" b="1">
                    <a:solidFill>
                      <a:srgbClr val="808000"/>
                    </a:solidFill>
                    <a:effectLst>
                      <a:outerShdw blurRad="38100" dist="38100" dir="2700000" algn="tl">
                        <a:srgbClr val="000000"/>
                      </a:outerShdw>
                    </a:effectLst>
                    <a:latin typeface="Times" panose="02020603050405020304" pitchFamily="18" charset="0"/>
                    <a:cs typeface="Times New Roman" panose="02020603050405020304" pitchFamily="18" charset="0"/>
                  </a:rPr>
                  <a:t>Firm does not produce</a:t>
                </a:r>
                <a:endParaRPr lang="en-US" altLang="en-US" sz="2400">
                  <a:effectLst>
                    <a:outerShdw blurRad="38100" dist="38100" dir="2700000" algn="tl">
                      <a:srgbClr val="FFFFFF"/>
                    </a:outerShdw>
                  </a:effectLst>
                  <a:latin typeface="Times" panose="02020603050405020304" pitchFamily="18" charset="0"/>
                </a:endParaRPr>
              </a:p>
            </p:txBody>
          </p:sp>
          <p:sp>
            <p:nvSpPr>
              <p:cNvPr id="17459" name="Rectangle 51"/>
              <p:cNvSpPr>
                <a:spLocks noChangeArrowheads="1"/>
              </p:cNvSpPr>
              <p:nvPr/>
            </p:nvSpPr>
            <p:spPr bwMode="auto">
              <a:xfrm>
                <a:off x="1353" y="3703"/>
                <a:ext cx="2361"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52400" y="152400"/>
            <a:ext cx="4343400" cy="6151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40161" dir="20493903" algn="ctr" rotWithShape="0">
                    <a:schemeClr val="bg2"/>
                  </a:outerShdw>
                </a:effectLst>
              </a14:hiddenEffects>
            </a:ext>
          </a:extLst>
        </p:spPr>
        <p:txBody>
          <a:bodyPr>
            <a:spAutoFit/>
          </a:bodyPr>
          <a:lstStyle/>
          <a:p>
            <a:pPr algn="ctr"/>
            <a:r>
              <a:rPr lang="en-US" altLang="en-US" sz="2400" b="1">
                <a:solidFill>
                  <a:srgbClr val="FF0000"/>
                </a:solidFill>
                <a:effectLst>
                  <a:outerShdw blurRad="38100" dist="38100" dir="2700000" algn="tl">
                    <a:srgbClr val="000000"/>
                  </a:outerShdw>
                </a:effectLst>
                <a:latin typeface="Times" panose="02020603050405020304" pitchFamily="18" charset="0"/>
                <a:cs typeface="Times New Roman" panose="02020603050405020304" pitchFamily="18" charset="0"/>
              </a:rPr>
              <a:t>PURE COMPETITION</a:t>
            </a:r>
            <a:endParaRPr lang="en-US" altLang="en-US" b="1">
              <a:effectLst>
                <a:outerShdw blurRad="38100" dist="38100" dir="2700000" algn="tl">
                  <a:srgbClr val="FFFFFF"/>
                </a:outerShdw>
              </a:effectLst>
              <a:latin typeface="Times" panose="02020603050405020304" pitchFamily="18" charset="0"/>
              <a:cs typeface="Times New Roman" panose="02020603050405020304" pitchFamily="18" charset="0"/>
            </a:endParaRPr>
          </a:p>
          <a:p>
            <a:pPr algn="ctr"/>
            <a:r>
              <a:rPr lang="en-US" altLang="en-US" sz="2200" b="1">
                <a:solidFill>
                  <a:schemeClr val="accent2"/>
                </a:solidFill>
                <a:effectLst>
                  <a:outerShdw blurRad="38100" dist="38100" dir="2700000" algn="tl">
                    <a:srgbClr val="000000"/>
                  </a:outerShdw>
                </a:effectLst>
                <a:latin typeface="Times" panose="02020603050405020304" pitchFamily="18" charset="0"/>
                <a:cs typeface="Times New Roman" panose="02020603050405020304" pitchFamily="18" charset="0"/>
              </a:rPr>
              <a:t>P  =  MR</a:t>
            </a:r>
          </a:p>
          <a:p>
            <a:pPr algn="ctr"/>
            <a:r>
              <a:rPr lang="en-US" altLang="en-US" sz="2200" b="1">
                <a:solidFill>
                  <a:schemeClr val="accent2"/>
                </a:solidFill>
                <a:effectLst>
                  <a:outerShdw blurRad="38100" dist="38100" dir="2700000" algn="tl">
                    <a:srgbClr val="000000"/>
                  </a:outerShdw>
                </a:effectLst>
                <a:latin typeface="Times" panose="02020603050405020304" pitchFamily="18" charset="0"/>
                <a:cs typeface="Times New Roman" panose="02020603050405020304" pitchFamily="18" charset="0"/>
              </a:rPr>
              <a:t>The firm’s DEMAND CURVE is infinitely ELASTIC </a:t>
            </a:r>
            <a:endParaRPr lang="en-US" altLang="en-US" sz="2200" b="1">
              <a:effectLst>
                <a:outerShdw blurRad="38100" dist="38100" dir="2700000" algn="tl">
                  <a:srgbClr val="FFFFFF"/>
                </a:outerShdw>
              </a:effectLst>
              <a:latin typeface="Times" panose="02020603050405020304" pitchFamily="18" charset="0"/>
              <a:cs typeface="Times New Roman" panose="02020603050405020304" pitchFamily="18" charset="0"/>
            </a:endParaRPr>
          </a:p>
          <a:p>
            <a:pPr algn="ctr"/>
            <a:r>
              <a:rPr lang="en-US" altLang="en-US" sz="2200" b="1">
                <a:solidFill>
                  <a:srgbClr val="0000FF"/>
                </a:solidFill>
                <a:effectLst>
                  <a:outerShdw blurRad="38100" dist="38100" dir="2700000" algn="tl">
                    <a:srgbClr val="000000"/>
                  </a:outerShdw>
                </a:effectLst>
                <a:latin typeface="Times" panose="02020603050405020304" pitchFamily="18" charset="0"/>
                <a:cs typeface="Times New Roman" panose="02020603050405020304" pitchFamily="18" charset="0"/>
              </a:rPr>
              <a:t>MR  =  MC </a:t>
            </a:r>
          </a:p>
          <a:p>
            <a:pPr algn="ctr" eaLnBrk="0" hangingPunct="0"/>
            <a:r>
              <a:rPr lang="en-US" altLang="en-US" sz="2200" b="1">
                <a:solidFill>
                  <a:srgbClr val="0000FF"/>
                </a:solidFill>
                <a:effectLst>
                  <a:outerShdw blurRad="38100" dist="38100" dir="2700000" algn="tl">
                    <a:srgbClr val="000000"/>
                  </a:outerShdw>
                </a:effectLst>
                <a:latin typeface="Times" panose="02020603050405020304" pitchFamily="18" charset="0"/>
                <a:cs typeface="Times New Roman" panose="02020603050405020304" pitchFamily="18" charset="0"/>
              </a:rPr>
              <a:t>The firms maximizes profit.</a:t>
            </a:r>
          </a:p>
          <a:p>
            <a:pPr algn="ctr" eaLnBrk="0" hangingPunct="0"/>
            <a:r>
              <a:rPr lang="en-US" altLang="en-US" sz="2200" b="1">
                <a:solidFill>
                  <a:srgbClr val="008040"/>
                </a:solidFill>
                <a:effectLst>
                  <a:outerShdw blurRad="38100" dist="38100" dir="2700000" algn="tl">
                    <a:srgbClr val="000000"/>
                  </a:outerShdw>
                </a:effectLst>
                <a:latin typeface="Times" panose="02020603050405020304" pitchFamily="18" charset="0"/>
                <a:cs typeface="Times New Roman" panose="02020603050405020304" pitchFamily="18" charset="0"/>
              </a:rPr>
              <a:t>P= ATC</a:t>
            </a:r>
            <a:endParaRPr lang="en-US" altLang="en-US" sz="2200" b="1">
              <a:solidFill>
                <a:srgbClr val="008040"/>
              </a:solidFill>
              <a:effectLst>
                <a:outerShdw blurRad="38100" dist="38100" dir="2700000" algn="tl">
                  <a:srgbClr val="000000"/>
                </a:outerShdw>
              </a:effectLst>
              <a:latin typeface="Times" panose="02020603050405020304" pitchFamily="18" charset="0"/>
            </a:endParaRPr>
          </a:p>
          <a:p>
            <a:pPr algn="ctr"/>
            <a:r>
              <a:rPr lang="en-US" altLang="en-US" sz="2200" b="1">
                <a:solidFill>
                  <a:srgbClr val="008040"/>
                </a:solidFill>
                <a:effectLst>
                  <a:outerShdw blurRad="38100" dist="38100" dir="2700000" algn="tl">
                    <a:srgbClr val="000000"/>
                  </a:outerShdw>
                </a:effectLst>
                <a:latin typeface="Times" panose="02020603050405020304" pitchFamily="18" charset="0"/>
                <a:cs typeface="Times New Roman" panose="02020603050405020304" pitchFamily="18" charset="0"/>
              </a:rPr>
              <a:t>Long Run (NORMAL PROFITS)</a:t>
            </a:r>
            <a:endParaRPr lang="en-US" altLang="en-US" sz="2200" b="1">
              <a:effectLst>
                <a:outerShdw blurRad="38100" dist="38100" dir="2700000" algn="tl">
                  <a:srgbClr val="FFFFFF"/>
                </a:outerShdw>
              </a:effectLst>
              <a:latin typeface="Times" panose="02020603050405020304" pitchFamily="18" charset="0"/>
              <a:cs typeface="Times New Roman" panose="02020603050405020304" pitchFamily="18" charset="0"/>
            </a:endParaRPr>
          </a:p>
          <a:p>
            <a:pPr algn="ctr"/>
            <a:r>
              <a:rPr lang="en-US" altLang="en-US" sz="2200" b="1">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rPr>
              <a:t>PRODUCTIVE EFFICIENCY </a:t>
            </a:r>
          </a:p>
          <a:p>
            <a:pPr algn="ctr"/>
            <a:r>
              <a:rPr lang="en-US" altLang="en-US" sz="2200" b="1">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rPr>
              <a:t>P  = min ATC </a:t>
            </a:r>
          </a:p>
          <a:p>
            <a:pPr algn="ctr" eaLnBrk="0" hangingPunct="0"/>
            <a:r>
              <a:rPr lang="en-US" altLang="en-US" sz="2200" b="1">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rPr>
              <a:t>Firm is forced to operate with maximum productive efficiency.</a:t>
            </a:r>
          </a:p>
          <a:p>
            <a:pPr algn="ctr"/>
            <a:r>
              <a:rPr lang="en-US" altLang="en-US" sz="2200" b="1">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rPr>
              <a:t>(Least-Cost Method Production)</a:t>
            </a:r>
          </a:p>
          <a:p>
            <a:pPr algn="ctr"/>
            <a:endParaRPr lang="en-US" altLang="en-US" sz="2200" b="1">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endParaRPr>
          </a:p>
          <a:p>
            <a:pPr algn="ctr" eaLnBrk="0" hangingPunct="0"/>
            <a:r>
              <a:rPr lang="en-US" altLang="en-US" sz="2200" b="1">
                <a:solidFill>
                  <a:srgbClr val="000080"/>
                </a:solidFill>
                <a:effectLst>
                  <a:outerShdw blurRad="38100" dist="38100" dir="2700000" algn="tl">
                    <a:srgbClr val="000000"/>
                  </a:outerShdw>
                </a:effectLst>
                <a:latin typeface="Times" panose="02020603050405020304" pitchFamily="18" charset="0"/>
                <a:cs typeface="Times New Roman" panose="02020603050405020304" pitchFamily="18" charset="0"/>
              </a:rPr>
              <a:t>ALLOCATIVE EFFICIENCY</a:t>
            </a:r>
          </a:p>
          <a:p>
            <a:pPr algn="ctr"/>
            <a:r>
              <a:rPr lang="en-US" altLang="en-US" sz="2200" b="1">
                <a:solidFill>
                  <a:srgbClr val="000080"/>
                </a:solidFill>
                <a:effectLst>
                  <a:outerShdw blurRad="38100" dist="38100" dir="2700000" algn="tl">
                    <a:srgbClr val="000000"/>
                  </a:outerShdw>
                </a:effectLst>
                <a:latin typeface="Times" panose="02020603050405020304" pitchFamily="18" charset="0"/>
                <a:cs typeface="Times New Roman" panose="02020603050405020304" pitchFamily="18" charset="0"/>
              </a:rPr>
              <a:t>P  =  MC</a:t>
            </a:r>
          </a:p>
          <a:p>
            <a:pPr algn="ctr" eaLnBrk="0" hangingPunct="0"/>
            <a:r>
              <a:rPr lang="en-US" altLang="en-US" sz="2200" b="1">
                <a:solidFill>
                  <a:srgbClr val="000080"/>
                </a:solidFill>
                <a:effectLst>
                  <a:outerShdw blurRad="38100" dist="38100" dir="2700000" algn="tl">
                    <a:srgbClr val="000000"/>
                  </a:outerShdw>
                </a:effectLst>
                <a:latin typeface="Times" panose="02020603050405020304" pitchFamily="18" charset="0"/>
                <a:cs typeface="Times New Roman" panose="02020603050405020304" pitchFamily="18" charset="0"/>
              </a:rPr>
              <a:t>There is an optimal allocation of resources.</a:t>
            </a:r>
          </a:p>
        </p:txBody>
      </p:sp>
      <p:sp>
        <p:nvSpPr>
          <p:cNvPr id="20483" name="Text Box 3"/>
          <p:cNvSpPr txBox="1">
            <a:spLocks noChangeArrowheads="1"/>
          </p:cNvSpPr>
          <p:nvPr/>
        </p:nvSpPr>
        <p:spPr bwMode="auto">
          <a:xfrm>
            <a:off x="4511675" y="142875"/>
            <a:ext cx="4495800" cy="648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en-US" sz="2400" b="1">
                <a:solidFill>
                  <a:srgbClr val="FF0000"/>
                </a:solidFill>
                <a:effectLst>
                  <a:outerShdw blurRad="38100" dist="38100" dir="2700000" algn="tl">
                    <a:srgbClr val="000000"/>
                  </a:outerShdw>
                </a:effectLst>
                <a:latin typeface="Times" panose="02020603050405020304" pitchFamily="18" charset="0"/>
                <a:cs typeface="Times New Roman" panose="02020603050405020304" pitchFamily="18" charset="0"/>
              </a:rPr>
              <a:t>MONOPOLY</a:t>
            </a:r>
          </a:p>
          <a:p>
            <a:pPr algn="ctr"/>
            <a:r>
              <a:rPr lang="en-US" altLang="en-US" sz="2200" b="1">
                <a:solidFill>
                  <a:schemeClr val="accent2"/>
                </a:solidFill>
                <a:effectLst>
                  <a:outerShdw blurRad="38100" dist="38100" dir="2700000" algn="tl">
                    <a:srgbClr val="000000"/>
                  </a:outerShdw>
                </a:effectLst>
                <a:latin typeface="Times" panose="02020603050405020304" pitchFamily="18" charset="0"/>
                <a:cs typeface="Times New Roman" panose="02020603050405020304" pitchFamily="18" charset="0"/>
              </a:rPr>
              <a:t>P  &gt;  MR</a:t>
            </a:r>
          </a:p>
          <a:p>
            <a:pPr algn="ctr"/>
            <a:r>
              <a:rPr lang="en-US" altLang="en-US" sz="2200" b="1">
                <a:solidFill>
                  <a:schemeClr val="accent2"/>
                </a:solidFill>
                <a:effectLst>
                  <a:outerShdw blurRad="38100" dist="38100" dir="2700000" algn="tl">
                    <a:srgbClr val="000000"/>
                  </a:outerShdw>
                </a:effectLst>
                <a:latin typeface="Times" panose="02020603050405020304" pitchFamily="18" charset="0"/>
                <a:cs typeface="Times New Roman" panose="02020603050405020304" pitchFamily="18" charset="0"/>
              </a:rPr>
              <a:t>The firm’s DEMAND CURVE is relatively  INELASTIC.</a:t>
            </a:r>
          </a:p>
          <a:p>
            <a:pPr algn="ctr"/>
            <a:r>
              <a:rPr lang="en-US" altLang="en-US" sz="2200" b="1">
                <a:solidFill>
                  <a:srgbClr val="0000FF"/>
                </a:solidFill>
                <a:effectLst>
                  <a:outerShdw blurRad="38100" dist="38100" dir="2700000" algn="tl">
                    <a:srgbClr val="000000"/>
                  </a:outerShdw>
                </a:effectLst>
                <a:latin typeface="Times" panose="02020603050405020304" pitchFamily="18" charset="0"/>
                <a:cs typeface="Times New Roman" panose="02020603050405020304" pitchFamily="18" charset="0"/>
              </a:rPr>
              <a:t>MR  =  MC </a:t>
            </a:r>
          </a:p>
          <a:p>
            <a:pPr algn="ctr" eaLnBrk="0" hangingPunct="0"/>
            <a:r>
              <a:rPr lang="en-US" altLang="en-US" sz="2200" b="1">
                <a:solidFill>
                  <a:srgbClr val="0000FF"/>
                </a:solidFill>
                <a:effectLst>
                  <a:outerShdw blurRad="38100" dist="38100" dir="2700000" algn="tl">
                    <a:srgbClr val="000000"/>
                  </a:outerShdw>
                </a:effectLst>
                <a:latin typeface="Times" panose="02020603050405020304" pitchFamily="18" charset="0"/>
                <a:cs typeface="Times New Roman" panose="02020603050405020304" pitchFamily="18" charset="0"/>
              </a:rPr>
              <a:t>The firms maximizes profit.</a:t>
            </a:r>
            <a:endParaRPr lang="en-US" altLang="en-US" sz="2200" b="1">
              <a:effectLst>
                <a:outerShdw blurRad="38100" dist="38100" dir="2700000" algn="tl">
                  <a:srgbClr val="FFFFFF"/>
                </a:outerShdw>
              </a:effectLst>
              <a:latin typeface="Times" panose="02020603050405020304" pitchFamily="18" charset="0"/>
              <a:cs typeface="Times New Roman" panose="02020603050405020304" pitchFamily="18" charset="0"/>
            </a:endParaRPr>
          </a:p>
          <a:p>
            <a:pPr algn="ctr"/>
            <a:r>
              <a:rPr lang="en-US" altLang="en-US" sz="2200" b="1">
                <a:solidFill>
                  <a:srgbClr val="008040"/>
                </a:solidFill>
                <a:effectLst>
                  <a:outerShdw blurRad="38100" dist="38100" dir="2700000" algn="tl">
                    <a:srgbClr val="000000"/>
                  </a:outerShdw>
                </a:effectLst>
                <a:latin typeface="Times" panose="02020603050405020304" pitchFamily="18" charset="0"/>
                <a:cs typeface="Times New Roman" panose="02020603050405020304" pitchFamily="18" charset="0"/>
              </a:rPr>
              <a:t>P  </a:t>
            </a:r>
            <a:r>
              <a:rPr lang="en-US" altLang="en-US" sz="2200" b="1" u="sng">
                <a:solidFill>
                  <a:srgbClr val="008040"/>
                </a:solidFill>
                <a:effectLst>
                  <a:outerShdw blurRad="38100" dist="38100" dir="2700000" algn="tl">
                    <a:srgbClr val="000000"/>
                  </a:outerShdw>
                </a:effectLst>
                <a:latin typeface="Times" panose="02020603050405020304" pitchFamily="18" charset="0"/>
                <a:cs typeface="Times New Roman" panose="02020603050405020304" pitchFamily="18" charset="0"/>
              </a:rPr>
              <a:t>&gt;  </a:t>
            </a:r>
            <a:r>
              <a:rPr lang="en-US" altLang="en-US" sz="2200" b="1">
                <a:solidFill>
                  <a:srgbClr val="008040"/>
                </a:solidFill>
                <a:effectLst>
                  <a:outerShdw blurRad="38100" dist="38100" dir="2700000" algn="tl">
                    <a:srgbClr val="000000"/>
                  </a:outerShdw>
                </a:effectLst>
                <a:latin typeface="Times" panose="02020603050405020304" pitchFamily="18" charset="0"/>
                <a:cs typeface="Times New Roman" panose="02020603050405020304" pitchFamily="18" charset="0"/>
              </a:rPr>
              <a:t>ATC </a:t>
            </a:r>
          </a:p>
          <a:p>
            <a:pPr algn="ctr" eaLnBrk="0" hangingPunct="0"/>
            <a:r>
              <a:rPr lang="en-US" altLang="en-US" sz="2200" b="1">
                <a:solidFill>
                  <a:srgbClr val="008040"/>
                </a:solidFill>
                <a:effectLst>
                  <a:outerShdw blurRad="38100" dist="38100" dir="2700000" algn="tl">
                    <a:srgbClr val="000000"/>
                  </a:outerShdw>
                </a:effectLst>
                <a:latin typeface="Times" panose="02020603050405020304" pitchFamily="18" charset="0"/>
                <a:cs typeface="Times New Roman" panose="02020603050405020304" pitchFamily="18" charset="0"/>
              </a:rPr>
              <a:t>Long Run ECONOMIC PROFITS.</a:t>
            </a:r>
          </a:p>
          <a:p>
            <a:pPr algn="ctr" eaLnBrk="0" hangingPunct="0"/>
            <a:r>
              <a:rPr lang="en-US" altLang="en-US" sz="2200" b="1">
                <a:effectLst>
                  <a:outerShdw blurRad="38100" dist="38100" dir="2700000" algn="tl">
                    <a:srgbClr val="FFFFFF"/>
                  </a:outerShdw>
                </a:effectLst>
                <a:latin typeface="Times" panose="02020603050405020304" pitchFamily="18" charset="0"/>
                <a:cs typeface="Times New Roman" panose="02020603050405020304" pitchFamily="18" charset="0"/>
              </a:rPr>
              <a:t>  </a:t>
            </a:r>
            <a:r>
              <a:rPr lang="en-US" altLang="en-US" sz="2200" b="1">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rPr>
              <a:t>PRODUCTIVE INEFFICIENCY</a:t>
            </a:r>
          </a:p>
          <a:p>
            <a:pPr algn="ctr"/>
            <a:r>
              <a:rPr lang="en-US" altLang="en-US" sz="2200" b="1">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rPr>
              <a:t>P  &gt;  min ATC</a:t>
            </a:r>
          </a:p>
          <a:p>
            <a:pPr algn="ctr" eaLnBrk="0" hangingPunct="0"/>
            <a:r>
              <a:rPr lang="en-US" altLang="en-US" sz="2200" b="1">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rPr>
              <a:t> Firm is not forced to operate with maximum productive efficiency.</a:t>
            </a:r>
          </a:p>
          <a:p>
            <a:pPr algn="ctr" eaLnBrk="0" hangingPunct="0"/>
            <a:r>
              <a:rPr lang="en-US" altLang="en-US" sz="2200" b="1">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rPr>
              <a:t> (Least-Cost Method Production not necessary)</a:t>
            </a:r>
          </a:p>
          <a:p>
            <a:pPr algn="ctr"/>
            <a:r>
              <a:rPr lang="en-US" altLang="en-US" sz="2200" b="1">
                <a:effectLst>
                  <a:outerShdw blurRad="38100" dist="38100" dir="2700000" algn="tl">
                    <a:srgbClr val="FFFFFF"/>
                  </a:outerShdw>
                </a:effectLst>
                <a:latin typeface="Times" panose="02020603050405020304" pitchFamily="18" charset="0"/>
                <a:cs typeface="Times New Roman" panose="02020603050405020304" pitchFamily="18" charset="0"/>
              </a:rPr>
              <a:t> </a:t>
            </a:r>
            <a:r>
              <a:rPr lang="en-US" altLang="en-US" sz="2200" b="1">
                <a:solidFill>
                  <a:srgbClr val="000080"/>
                </a:solidFill>
                <a:effectLst>
                  <a:outerShdw blurRad="38100" dist="38100" dir="2700000" algn="tl">
                    <a:srgbClr val="000000"/>
                  </a:outerShdw>
                </a:effectLst>
                <a:latin typeface="Times" panose="02020603050405020304" pitchFamily="18" charset="0"/>
                <a:cs typeface="Times New Roman" panose="02020603050405020304" pitchFamily="18" charset="0"/>
              </a:rPr>
              <a:t>ALLOCATIVE INEFFICIENCY </a:t>
            </a:r>
          </a:p>
          <a:p>
            <a:pPr algn="ctr"/>
            <a:r>
              <a:rPr lang="en-US" altLang="en-US" sz="2200" b="1">
                <a:solidFill>
                  <a:srgbClr val="000080"/>
                </a:solidFill>
                <a:effectLst>
                  <a:outerShdw blurRad="38100" dist="38100" dir="2700000" algn="tl">
                    <a:srgbClr val="000000"/>
                  </a:outerShdw>
                </a:effectLst>
                <a:latin typeface="Times" panose="02020603050405020304" pitchFamily="18" charset="0"/>
                <a:cs typeface="Times New Roman" panose="02020603050405020304" pitchFamily="18" charset="0"/>
              </a:rPr>
              <a:t>P  &gt;  MC</a:t>
            </a:r>
          </a:p>
          <a:p>
            <a:pPr algn="ctr" eaLnBrk="0" hangingPunct="0"/>
            <a:r>
              <a:rPr lang="en-US" altLang="en-US" sz="2200" b="1">
                <a:solidFill>
                  <a:srgbClr val="000080"/>
                </a:solidFill>
                <a:effectLst>
                  <a:outerShdw blurRad="38100" dist="38100" dir="2700000" algn="tl">
                    <a:srgbClr val="000000"/>
                  </a:outerShdw>
                </a:effectLst>
                <a:latin typeface="Times" panose="02020603050405020304" pitchFamily="18" charset="0"/>
                <a:cs typeface="Times New Roman" panose="02020603050405020304" pitchFamily="18" charset="0"/>
              </a:rPr>
              <a:t> There is an UNDERALLOCATION of resources.</a:t>
            </a:r>
            <a:endParaRPr lang="en-US" altLang="en-US" b="1">
              <a:solidFill>
                <a:srgbClr val="000080"/>
              </a:solidFill>
              <a:effectLst>
                <a:outerShdw blurRad="38100" dist="38100" dir="2700000" algn="tl">
                  <a:srgbClr val="000000"/>
                </a:outerShdw>
              </a:effectLst>
              <a:latin typeface="Times" panose="02020603050405020304" pitchFamily="18" charset="0"/>
              <a:cs typeface="Times New Roman" panose="02020603050405020304" pitchFamily="18" charset="0"/>
            </a:endParaRPr>
          </a:p>
        </p:txBody>
      </p:sp>
      <p:sp>
        <p:nvSpPr>
          <p:cNvPr id="20484" name="Line 4"/>
          <p:cNvSpPr>
            <a:spLocks noChangeShapeType="1"/>
          </p:cNvSpPr>
          <p:nvPr/>
        </p:nvSpPr>
        <p:spPr bwMode="auto">
          <a:xfrm>
            <a:off x="4419600" y="0"/>
            <a:ext cx="0" cy="68580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5" name="Line 5"/>
          <p:cNvSpPr>
            <a:spLocks noChangeShapeType="1"/>
          </p:cNvSpPr>
          <p:nvPr/>
        </p:nvSpPr>
        <p:spPr bwMode="auto">
          <a:xfrm>
            <a:off x="315913" y="1524000"/>
            <a:ext cx="8220075" cy="0"/>
          </a:xfrm>
          <a:prstGeom prst="line">
            <a:avLst/>
          </a:prstGeom>
          <a:noFill/>
          <a:ln w="19050">
            <a:solidFill>
              <a:srgbClr val="6666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6" name="Line 6"/>
          <p:cNvSpPr>
            <a:spLocks noChangeShapeType="1"/>
          </p:cNvSpPr>
          <p:nvPr/>
        </p:nvSpPr>
        <p:spPr bwMode="auto">
          <a:xfrm>
            <a:off x="315913" y="2209800"/>
            <a:ext cx="8212137" cy="0"/>
          </a:xfrm>
          <a:prstGeom prst="line">
            <a:avLst/>
          </a:prstGeom>
          <a:noFill/>
          <a:ln w="19050">
            <a:solidFill>
              <a:srgbClr val="6666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7" name="Line 7"/>
          <p:cNvSpPr>
            <a:spLocks noChangeShapeType="1"/>
          </p:cNvSpPr>
          <p:nvPr/>
        </p:nvSpPr>
        <p:spPr bwMode="auto">
          <a:xfrm>
            <a:off x="315913" y="2879725"/>
            <a:ext cx="8153400" cy="0"/>
          </a:xfrm>
          <a:prstGeom prst="line">
            <a:avLst/>
          </a:prstGeom>
          <a:noFill/>
          <a:ln w="19050">
            <a:solidFill>
              <a:srgbClr val="6666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8" name="Line 8"/>
          <p:cNvSpPr>
            <a:spLocks noChangeShapeType="1"/>
          </p:cNvSpPr>
          <p:nvPr/>
        </p:nvSpPr>
        <p:spPr bwMode="auto">
          <a:xfrm>
            <a:off x="306388" y="4879975"/>
            <a:ext cx="8153400" cy="0"/>
          </a:xfrm>
          <a:prstGeom prst="line">
            <a:avLst/>
          </a:prstGeom>
          <a:noFill/>
          <a:ln w="19050">
            <a:solidFill>
              <a:srgbClr val="6666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838200" y="20796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endParaRPr lang="en-US" altLang="en-US" sz="2400">
              <a:latin typeface="Times New Roman" panose="02020603050405020304" pitchFamily="18" charset="0"/>
            </a:endParaRPr>
          </a:p>
        </p:txBody>
      </p:sp>
      <p:sp>
        <p:nvSpPr>
          <p:cNvPr id="103427" name="Rectangle 3"/>
          <p:cNvSpPr>
            <a:spLocks noGrp="1" noChangeArrowheads="1"/>
          </p:cNvSpPr>
          <p:nvPr>
            <p:ph type="title"/>
          </p:nvPr>
        </p:nvSpPr>
        <p:spPr/>
        <p:txBody>
          <a:bodyPr/>
          <a:lstStyle/>
          <a:p>
            <a:r>
              <a:rPr lang="en-US" altLang="en-US"/>
              <a:t>Short-run versus Long-run Costs</a:t>
            </a:r>
          </a:p>
        </p:txBody>
      </p:sp>
      <p:sp>
        <p:nvSpPr>
          <p:cNvPr id="103428" name="Rectangle 4"/>
          <p:cNvSpPr>
            <a:spLocks noGrp="1" noChangeArrowheads="1"/>
          </p:cNvSpPr>
          <p:nvPr>
            <p:ph type="body" idx="1"/>
          </p:nvPr>
        </p:nvSpPr>
        <p:spPr>
          <a:xfrm>
            <a:off x="381000" y="1905000"/>
            <a:ext cx="8464550" cy="4191000"/>
          </a:xfrm>
        </p:spPr>
        <p:txBody>
          <a:bodyPr/>
          <a:lstStyle/>
          <a:p>
            <a:r>
              <a:rPr lang="en-US" altLang="en-US">
                <a:solidFill>
                  <a:srgbClr val="365B98"/>
                </a:solidFill>
              </a:rPr>
              <a:t>The Economic Short Run vs the Long Run</a:t>
            </a:r>
            <a:r>
              <a:rPr lang="en-US" altLang="en-US"/>
              <a:t> </a:t>
            </a:r>
          </a:p>
          <a:p>
            <a:pPr lvl="1"/>
            <a:r>
              <a:rPr lang="en-US" altLang="en-US"/>
              <a:t>Short run </a:t>
            </a:r>
          </a:p>
          <a:p>
            <a:pPr lvl="2"/>
            <a:r>
              <a:rPr lang="en-US" altLang="en-US"/>
              <a:t>a period of time during which some of the firm’s cost commitments will not have ended.</a:t>
            </a:r>
          </a:p>
          <a:p>
            <a:pPr lvl="2"/>
            <a:r>
              <a:rPr lang="en-US" altLang="en-US"/>
              <a:t>In the short run, output can change but production processes are fixed.</a:t>
            </a:r>
          </a:p>
          <a:p>
            <a:pPr lvl="1"/>
            <a:endParaRPr lang="en-US" alt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5514975"/>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Rectangle 3"/>
          <p:cNvSpPr>
            <a:spLocks noChangeArrowheads="1"/>
          </p:cNvSpPr>
          <p:nvPr/>
        </p:nvSpPr>
        <p:spPr bwMode="auto">
          <a:xfrm>
            <a:off x="762000" y="5456238"/>
            <a:ext cx="3200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eaLnBrk="0" hangingPunct="0"/>
            <a:r>
              <a:rPr lang="en-US" altLang="en-US" sz="4000" b="1">
                <a:solidFill>
                  <a:srgbClr val="800080"/>
                </a:solidFill>
                <a:effectLst>
                  <a:outerShdw blurRad="38100" dist="38100" dir="2700000" algn="tl">
                    <a:srgbClr val="000000"/>
                  </a:outerShdw>
                </a:effectLst>
                <a:latin typeface="Times New Roman" panose="02020603050405020304" pitchFamily="18" charset="0"/>
              </a:rPr>
              <a:t>The Market</a:t>
            </a:r>
          </a:p>
        </p:txBody>
      </p:sp>
      <p:sp>
        <p:nvSpPr>
          <p:cNvPr id="22532" name="Rectangle 4"/>
          <p:cNvSpPr>
            <a:spLocks noChangeArrowheads="1"/>
          </p:cNvSpPr>
          <p:nvPr/>
        </p:nvSpPr>
        <p:spPr bwMode="auto">
          <a:xfrm>
            <a:off x="4994275" y="5464175"/>
            <a:ext cx="3556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eaLnBrk="0" hangingPunct="0"/>
            <a:r>
              <a:rPr lang="en-US" altLang="en-US" sz="4000" b="1">
                <a:solidFill>
                  <a:schemeClr val="hlink"/>
                </a:solidFill>
                <a:effectLst>
                  <a:outerShdw blurRad="38100" dist="38100" dir="2700000" algn="tl">
                    <a:srgbClr val="000000"/>
                  </a:outerShdw>
                </a:effectLst>
                <a:latin typeface="Times New Roman" panose="02020603050405020304" pitchFamily="18" charset="0"/>
              </a:rPr>
              <a:t>Individual firm</a:t>
            </a:r>
          </a:p>
        </p:txBody>
      </p:sp>
      <p:sp>
        <p:nvSpPr>
          <p:cNvPr id="22533" name="Rectangle 5"/>
          <p:cNvSpPr>
            <a:spLocks noChangeArrowheads="1"/>
          </p:cNvSpPr>
          <p:nvPr/>
        </p:nvSpPr>
        <p:spPr bwMode="auto">
          <a:xfrm>
            <a:off x="5908675" y="2705100"/>
            <a:ext cx="30622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804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eaLnBrk="0" hangingPunct="0"/>
            <a:r>
              <a:rPr lang="en-US" altLang="en-US" sz="3200" b="1">
                <a:solidFill>
                  <a:srgbClr val="008040"/>
                </a:solidFill>
                <a:effectLst>
                  <a:outerShdw blurRad="38100" dist="38100" dir="2700000" algn="tl">
                    <a:srgbClr val="000000"/>
                  </a:outerShdw>
                </a:effectLst>
                <a:latin typeface="Times New Roman" panose="02020603050405020304" pitchFamily="18" charset="0"/>
              </a:rPr>
              <a:t>MR=D=AR=P</a:t>
            </a:r>
          </a:p>
        </p:txBody>
      </p:sp>
      <p:sp>
        <p:nvSpPr>
          <p:cNvPr id="22534" name="Line 6"/>
          <p:cNvSpPr>
            <a:spLocks noChangeShapeType="1"/>
          </p:cNvSpPr>
          <p:nvPr/>
        </p:nvSpPr>
        <p:spPr bwMode="auto">
          <a:xfrm flipV="1">
            <a:off x="4868863" y="3224213"/>
            <a:ext cx="3944937" cy="22225"/>
          </a:xfrm>
          <a:prstGeom prst="line">
            <a:avLst/>
          </a:prstGeom>
          <a:noFill/>
          <a:ln w="762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5" name="Line 7"/>
          <p:cNvSpPr>
            <a:spLocks noChangeShapeType="1"/>
          </p:cNvSpPr>
          <p:nvPr/>
        </p:nvSpPr>
        <p:spPr bwMode="auto">
          <a:xfrm>
            <a:off x="598488" y="4683125"/>
            <a:ext cx="3509962" cy="0"/>
          </a:xfrm>
          <a:prstGeom prst="line">
            <a:avLst/>
          </a:prstGeom>
          <a:noFill/>
          <a:ln w="762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6" name="Line 8"/>
          <p:cNvSpPr>
            <a:spLocks noChangeShapeType="1"/>
          </p:cNvSpPr>
          <p:nvPr/>
        </p:nvSpPr>
        <p:spPr bwMode="auto">
          <a:xfrm flipH="1" flipV="1">
            <a:off x="598488" y="1339850"/>
            <a:ext cx="33337" cy="3343275"/>
          </a:xfrm>
          <a:prstGeom prst="line">
            <a:avLst/>
          </a:prstGeom>
          <a:noFill/>
          <a:ln w="762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7" name="Rectangle 9"/>
          <p:cNvSpPr>
            <a:spLocks noChangeArrowheads="1"/>
          </p:cNvSpPr>
          <p:nvPr/>
        </p:nvSpPr>
        <p:spPr bwMode="auto">
          <a:xfrm>
            <a:off x="3759200" y="1343025"/>
            <a:ext cx="4508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eaLnBrk="0" hangingPunct="0"/>
            <a:r>
              <a:rPr lang="en-US" altLang="en-US" sz="3200" b="1">
                <a:solidFill>
                  <a:srgbClr val="6666FF"/>
                </a:solidFill>
                <a:effectLst>
                  <a:outerShdw blurRad="38100" dist="38100" dir="2700000" algn="tl">
                    <a:srgbClr val="000000"/>
                  </a:outerShdw>
                </a:effectLst>
                <a:latin typeface="Times New Roman" panose="02020603050405020304" pitchFamily="18" charset="0"/>
              </a:rPr>
              <a:t>S</a:t>
            </a:r>
          </a:p>
        </p:txBody>
      </p:sp>
      <p:sp>
        <p:nvSpPr>
          <p:cNvPr id="22538" name="Line 10"/>
          <p:cNvSpPr>
            <a:spLocks noChangeShapeType="1"/>
          </p:cNvSpPr>
          <p:nvPr/>
        </p:nvSpPr>
        <p:spPr bwMode="auto">
          <a:xfrm flipV="1">
            <a:off x="673100" y="1808163"/>
            <a:ext cx="3133725" cy="2722562"/>
          </a:xfrm>
          <a:prstGeom prst="line">
            <a:avLst/>
          </a:prstGeom>
          <a:noFill/>
          <a:ln w="762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9" name="Line 11"/>
          <p:cNvSpPr>
            <a:spLocks noChangeShapeType="1"/>
          </p:cNvSpPr>
          <p:nvPr/>
        </p:nvSpPr>
        <p:spPr bwMode="auto">
          <a:xfrm flipH="1" flipV="1">
            <a:off x="647700" y="1874838"/>
            <a:ext cx="2686050" cy="2397125"/>
          </a:xfrm>
          <a:prstGeom prst="line">
            <a:avLst/>
          </a:prstGeom>
          <a:noFill/>
          <a:ln w="762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0" name="Rectangle 12"/>
          <p:cNvSpPr>
            <a:spLocks noChangeArrowheads="1"/>
          </p:cNvSpPr>
          <p:nvPr/>
        </p:nvSpPr>
        <p:spPr bwMode="auto">
          <a:xfrm>
            <a:off x="88900" y="1284288"/>
            <a:ext cx="431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eaLnBrk="0" hangingPunct="0"/>
            <a:r>
              <a:rPr lang="en-US" altLang="en-US" sz="3200" b="1">
                <a:solidFill>
                  <a:srgbClr val="6666FF"/>
                </a:solidFill>
                <a:effectLst>
                  <a:outerShdw blurRad="38100" dist="38100" dir="2700000" algn="tl">
                    <a:srgbClr val="000000"/>
                  </a:outerShdw>
                </a:effectLst>
                <a:latin typeface="Times New Roman" panose="02020603050405020304" pitchFamily="18" charset="0"/>
              </a:rPr>
              <a:t>P</a:t>
            </a:r>
          </a:p>
        </p:txBody>
      </p:sp>
      <p:sp>
        <p:nvSpPr>
          <p:cNvPr id="22541" name="Line 13"/>
          <p:cNvSpPr>
            <a:spLocks noChangeShapeType="1"/>
          </p:cNvSpPr>
          <p:nvPr/>
        </p:nvSpPr>
        <p:spPr bwMode="auto">
          <a:xfrm flipH="1">
            <a:off x="663575" y="3228975"/>
            <a:ext cx="1516063" cy="0"/>
          </a:xfrm>
          <a:prstGeom prst="line">
            <a:avLst/>
          </a:prstGeom>
          <a:noFill/>
          <a:ln w="28575">
            <a:solidFill>
              <a:srgbClr val="00804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2" name="Line 14"/>
          <p:cNvSpPr>
            <a:spLocks noChangeShapeType="1"/>
          </p:cNvSpPr>
          <p:nvPr/>
        </p:nvSpPr>
        <p:spPr bwMode="auto">
          <a:xfrm>
            <a:off x="2187575" y="3219450"/>
            <a:ext cx="0" cy="1381125"/>
          </a:xfrm>
          <a:prstGeom prst="line">
            <a:avLst/>
          </a:prstGeom>
          <a:noFill/>
          <a:ln w="28575">
            <a:solidFill>
              <a:srgbClr val="00804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3" name="Rectangle 15"/>
          <p:cNvSpPr>
            <a:spLocks noChangeArrowheads="1"/>
          </p:cNvSpPr>
          <p:nvPr/>
        </p:nvSpPr>
        <p:spPr bwMode="auto">
          <a:xfrm>
            <a:off x="0" y="2960688"/>
            <a:ext cx="52863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eaLnBrk="0" hangingPunct="0"/>
            <a:r>
              <a:rPr lang="en-US" altLang="en-US" sz="3200" b="1">
                <a:solidFill>
                  <a:srgbClr val="6666FF"/>
                </a:solidFill>
                <a:effectLst>
                  <a:outerShdw blurRad="38100" dist="38100" dir="2700000" algn="tl">
                    <a:srgbClr val="000000"/>
                  </a:outerShdw>
                </a:effectLst>
                <a:latin typeface="Times New Roman" panose="02020603050405020304" pitchFamily="18" charset="0"/>
              </a:rPr>
              <a:t>p</a:t>
            </a:r>
            <a:r>
              <a:rPr lang="en-US" altLang="en-US" sz="3200" b="1" baseline="-25000">
                <a:solidFill>
                  <a:srgbClr val="6666FF"/>
                </a:solidFill>
                <a:effectLst>
                  <a:outerShdw blurRad="38100" dist="38100" dir="2700000" algn="tl">
                    <a:srgbClr val="000000"/>
                  </a:outerShdw>
                </a:effectLst>
                <a:latin typeface="Times New Roman" panose="02020603050405020304" pitchFamily="18" charset="0"/>
              </a:rPr>
              <a:t>e</a:t>
            </a:r>
            <a:endParaRPr lang="en-US" altLang="en-US" sz="3200" b="1">
              <a:solidFill>
                <a:srgbClr val="6666FF"/>
              </a:solidFill>
              <a:effectLst>
                <a:outerShdw blurRad="38100" dist="38100" dir="2700000" algn="tl">
                  <a:srgbClr val="000000"/>
                </a:outerShdw>
              </a:effectLst>
              <a:latin typeface="Times New Roman" panose="02020603050405020304" pitchFamily="18" charset="0"/>
            </a:endParaRPr>
          </a:p>
        </p:txBody>
      </p:sp>
      <p:sp>
        <p:nvSpPr>
          <p:cNvPr id="22544" name="Rectangle 16"/>
          <p:cNvSpPr>
            <a:spLocks noChangeArrowheads="1"/>
          </p:cNvSpPr>
          <p:nvPr/>
        </p:nvSpPr>
        <p:spPr bwMode="auto">
          <a:xfrm>
            <a:off x="1981200" y="4552950"/>
            <a:ext cx="5286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eaLnBrk="0" hangingPunct="0"/>
            <a:r>
              <a:rPr lang="en-US" altLang="en-US" sz="3200" b="1">
                <a:solidFill>
                  <a:srgbClr val="6666FF"/>
                </a:solidFill>
                <a:effectLst>
                  <a:outerShdw blurRad="38100" dist="38100" dir="2700000" algn="tl">
                    <a:srgbClr val="000000"/>
                  </a:outerShdw>
                </a:effectLst>
                <a:latin typeface="Times New Roman" panose="02020603050405020304" pitchFamily="18" charset="0"/>
              </a:rPr>
              <a:t>q</a:t>
            </a:r>
            <a:r>
              <a:rPr lang="en-US" altLang="en-US" sz="3200" b="1" baseline="-25000">
                <a:solidFill>
                  <a:srgbClr val="6666FF"/>
                </a:solidFill>
                <a:effectLst>
                  <a:outerShdw blurRad="38100" dist="38100" dir="2700000" algn="tl">
                    <a:srgbClr val="000000"/>
                  </a:outerShdw>
                </a:effectLst>
                <a:latin typeface="Times New Roman" panose="02020603050405020304" pitchFamily="18" charset="0"/>
              </a:rPr>
              <a:t>e</a:t>
            </a:r>
            <a:endParaRPr lang="en-US" altLang="en-US" sz="3200" b="1">
              <a:solidFill>
                <a:srgbClr val="6666FF"/>
              </a:solidFill>
              <a:effectLst>
                <a:outerShdw blurRad="38100" dist="38100" dir="2700000" algn="tl">
                  <a:srgbClr val="000000"/>
                </a:outerShdw>
              </a:effectLst>
              <a:latin typeface="Times New Roman" panose="02020603050405020304" pitchFamily="18" charset="0"/>
            </a:endParaRPr>
          </a:p>
        </p:txBody>
      </p:sp>
      <p:sp>
        <p:nvSpPr>
          <p:cNvPr id="22545" name="Oval 17"/>
          <p:cNvSpPr>
            <a:spLocks noChangeArrowheads="1"/>
          </p:cNvSpPr>
          <p:nvPr/>
        </p:nvSpPr>
        <p:spPr bwMode="auto">
          <a:xfrm>
            <a:off x="2103438" y="3160713"/>
            <a:ext cx="142875" cy="127000"/>
          </a:xfrm>
          <a:prstGeom prst="ellipse">
            <a:avLst/>
          </a:prstGeom>
          <a:solidFill>
            <a:schemeClr val="accent1"/>
          </a:solidFill>
          <a:ln w="12700">
            <a:solidFill>
              <a:schemeClr val="accent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6" name="Rectangle 18"/>
          <p:cNvSpPr>
            <a:spLocks noChangeArrowheads="1"/>
          </p:cNvSpPr>
          <p:nvPr/>
        </p:nvSpPr>
        <p:spPr bwMode="auto">
          <a:xfrm>
            <a:off x="3273425" y="3986213"/>
            <a:ext cx="47783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eaLnBrk="0" hangingPunct="0"/>
            <a:r>
              <a:rPr lang="en-US" altLang="en-US" sz="3200" b="1">
                <a:solidFill>
                  <a:srgbClr val="6666FF"/>
                </a:solidFill>
                <a:effectLst>
                  <a:outerShdw blurRad="38100" dist="38100" dir="2700000" algn="tl">
                    <a:srgbClr val="000000"/>
                  </a:outerShdw>
                </a:effectLst>
                <a:latin typeface="Times New Roman" panose="02020603050405020304" pitchFamily="18" charset="0"/>
              </a:rPr>
              <a:t>D</a:t>
            </a:r>
          </a:p>
        </p:txBody>
      </p:sp>
      <p:sp>
        <p:nvSpPr>
          <p:cNvPr id="22547" name="Rectangle 19"/>
          <p:cNvSpPr>
            <a:spLocks noChangeArrowheads="1"/>
          </p:cNvSpPr>
          <p:nvPr/>
        </p:nvSpPr>
        <p:spPr bwMode="auto">
          <a:xfrm>
            <a:off x="3717925" y="4652963"/>
            <a:ext cx="4206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eaLnBrk="0" hangingPunct="0"/>
            <a:r>
              <a:rPr lang="en-US" altLang="en-US" sz="3200" b="1">
                <a:solidFill>
                  <a:srgbClr val="6666FF"/>
                </a:solidFill>
                <a:effectLst>
                  <a:outerShdw blurRad="38100" dist="38100" dir="2700000" algn="tl">
                    <a:srgbClr val="000000"/>
                  </a:outerShdw>
                </a:effectLst>
                <a:latin typeface="Times New Roman" panose="02020603050405020304" pitchFamily="18" charset="0"/>
              </a:rPr>
              <a:t>Q</a:t>
            </a:r>
          </a:p>
        </p:txBody>
      </p:sp>
      <p:sp>
        <p:nvSpPr>
          <p:cNvPr id="22548" name="Line 20"/>
          <p:cNvSpPr>
            <a:spLocks noChangeShapeType="1"/>
          </p:cNvSpPr>
          <p:nvPr/>
        </p:nvSpPr>
        <p:spPr bwMode="auto">
          <a:xfrm>
            <a:off x="4816475" y="4691063"/>
            <a:ext cx="3509963" cy="0"/>
          </a:xfrm>
          <a:prstGeom prst="line">
            <a:avLst/>
          </a:prstGeom>
          <a:noFill/>
          <a:ln w="762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9" name="Line 21"/>
          <p:cNvSpPr>
            <a:spLocks noChangeShapeType="1"/>
          </p:cNvSpPr>
          <p:nvPr/>
        </p:nvSpPr>
        <p:spPr bwMode="auto">
          <a:xfrm flipH="1" flipV="1">
            <a:off x="4816475" y="1347788"/>
            <a:ext cx="33338" cy="3343275"/>
          </a:xfrm>
          <a:prstGeom prst="line">
            <a:avLst/>
          </a:prstGeom>
          <a:noFill/>
          <a:ln w="762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50" name="Rectangle 22"/>
          <p:cNvSpPr>
            <a:spLocks noChangeArrowheads="1"/>
          </p:cNvSpPr>
          <p:nvPr/>
        </p:nvSpPr>
        <p:spPr bwMode="auto">
          <a:xfrm>
            <a:off x="4306888" y="1292225"/>
            <a:ext cx="431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eaLnBrk="0" hangingPunct="0"/>
            <a:r>
              <a:rPr lang="en-US" altLang="en-US" sz="3200" b="1">
                <a:solidFill>
                  <a:srgbClr val="6666FF"/>
                </a:solidFill>
                <a:effectLst>
                  <a:outerShdw blurRad="38100" dist="38100" dir="2700000" algn="tl">
                    <a:srgbClr val="000000"/>
                  </a:outerShdw>
                </a:effectLst>
                <a:latin typeface="Times New Roman" panose="02020603050405020304" pitchFamily="18" charset="0"/>
              </a:rPr>
              <a:t>P</a:t>
            </a:r>
          </a:p>
        </p:txBody>
      </p:sp>
      <p:sp>
        <p:nvSpPr>
          <p:cNvPr id="22551" name="Line 23"/>
          <p:cNvSpPr>
            <a:spLocks noChangeShapeType="1"/>
          </p:cNvSpPr>
          <p:nvPr/>
        </p:nvSpPr>
        <p:spPr bwMode="auto">
          <a:xfrm flipH="1">
            <a:off x="2265363" y="3244850"/>
            <a:ext cx="2574925" cy="0"/>
          </a:xfrm>
          <a:prstGeom prst="line">
            <a:avLst/>
          </a:prstGeom>
          <a:noFill/>
          <a:ln w="38100">
            <a:solidFill>
              <a:srgbClr val="00804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52" name="Rectangle 24"/>
          <p:cNvSpPr>
            <a:spLocks noChangeArrowheads="1"/>
          </p:cNvSpPr>
          <p:nvPr/>
        </p:nvSpPr>
        <p:spPr bwMode="auto">
          <a:xfrm>
            <a:off x="7935913" y="4660900"/>
            <a:ext cx="4206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eaLnBrk="0" hangingPunct="0"/>
            <a:r>
              <a:rPr lang="en-US" altLang="en-US" sz="3200" b="1">
                <a:solidFill>
                  <a:srgbClr val="6666FF"/>
                </a:solidFill>
                <a:effectLst>
                  <a:outerShdw blurRad="38100" dist="38100" dir="2700000" algn="tl">
                    <a:srgbClr val="000000"/>
                  </a:outerShdw>
                </a:effectLst>
                <a:latin typeface="Times New Roman" panose="02020603050405020304" pitchFamily="18" charset="0"/>
              </a:rPr>
              <a:t>Q</a:t>
            </a:r>
          </a:p>
        </p:txBody>
      </p:sp>
      <p:sp>
        <p:nvSpPr>
          <p:cNvPr id="22553" name="Line 25"/>
          <p:cNvSpPr>
            <a:spLocks noChangeShapeType="1"/>
          </p:cNvSpPr>
          <p:nvPr/>
        </p:nvSpPr>
        <p:spPr bwMode="auto">
          <a:xfrm flipH="1" flipV="1">
            <a:off x="1295400" y="1423988"/>
            <a:ext cx="2686050" cy="2397125"/>
          </a:xfrm>
          <a:prstGeom prst="line">
            <a:avLst/>
          </a:prstGeom>
          <a:noFill/>
          <a:ln w="762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54" name="Rectangle 26"/>
          <p:cNvSpPr>
            <a:spLocks noChangeArrowheads="1"/>
          </p:cNvSpPr>
          <p:nvPr/>
        </p:nvSpPr>
        <p:spPr bwMode="auto">
          <a:xfrm>
            <a:off x="3905250" y="3709988"/>
            <a:ext cx="6111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eaLnBrk="0" hangingPunct="0"/>
            <a:r>
              <a:rPr lang="en-US" altLang="en-US" sz="3200" b="1">
                <a:solidFill>
                  <a:srgbClr val="6666FF"/>
                </a:solidFill>
                <a:effectLst>
                  <a:outerShdw blurRad="38100" dist="38100" dir="2700000" algn="tl">
                    <a:srgbClr val="000000"/>
                  </a:outerShdw>
                </a:effectLst>
                <a:latin typeface="Times New Roman" panose="02020603050405020304" pitchFamily="18" charset="0"/>
              </a:rPr>
              <a:t>D</a:t>
            </a:r>
            <a:r>
              <a:rPr lang="en-US" altLang="en-US" sz="3200" b="1" baseline="-25000">
                <a:solidFill>
                  <a:srgbClr val="6666FF"/>
                </a:solidFill>
                <a:effectLst>
                  <a:outerShdw blurRad="38100" dist="38100" dir="2700000" algn="tl">
                    <a:srgbClr val="000000"/>
                  </a:outerShdw>
                </a:effectLst>
                <a:latin typeface="Times New Roman" panose="02020603050405020304" pitchFamily="18" charset="0"/>
              </a:rPr>
              <a:t>2</a:t>
            </a:r>
            <a:endParaRPr lang="en-US" altLang="en-US" sz="3200" b="1">
              <a:solidFill>
                <a:srgbClr val="6666FF"/>
              </a:solidFill>
              <a:effectLst>
                <a:outerShdw blurRad="38100" dist="38100" dir="2700000" algn="tl">
                  <a:srgbClr val="000000"/>
                </a:outerShdw>
              </a:effectLst>
              <a:latin typeface="Times New Roman" panose="02020603050405020304" pitchFamily="18" charset="0"/>
            </a:endParaRPr>
          </a:p>
        </p:txBody>
      </p:sp>
      <p:sp>
        <p:nvSpPr>
          <p:cNvPr id="22555" name="Line 27"/>
          <p:cNvSpPr>
            <a:spLocks noChangeShapeType="1"/>
          </p:cNvSpPr>
          <p:nvPr/>
        </p:nvSpPr>
        <p:spPr bwMode="auto">
          <a:xfrm flipH="1">
            <a:off x="685800" y="2719388"/>
            <a:ext cx="1981200" cy="0"/>
          </a:xfrm>
          <a:prstGeom prst="line">
            <a:avLst/>
          </a:prstGeom>
          <a:noFill/>
          <a:ln w="28575">
            <a:solidFill>
              <a:srgbClr val="FF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56" name="Line 28"/>
          <p:cNvSpPr>
            <a:spLocks noChangeShapeType="1"/>
          </p:cNvSpPr>
          <p:nvPr/>
        </p:nvSpPr>
        <p:spPr bwMode="auto">
          <a:xfrm flipH="1">
            <a:off x="2743200" y="2719388"/>
            <a:ext cx="2057400" cy="0"/>
          </a:xfrm>
          <a:prstGeom prst="line">
            <a:avLst/>
          </a:prstGeom>
          <a:noFill/>
          <a:ln w="38100">
            <a:solidFill>
              <a:srgbClr val="FF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57" name="Rectangle 29"/>
          <p:cNvSpPr>
            <a:spLocks noChangeArrowheads="1"/>
          </p:cNvSpPr>
          <p:nvPr/>
        </p:nvSpPr>
        <p:spPr bwMode="auto">
          <a:xfrm>
            <a:off x="0" y="2338388"/>
            <a:ext cx="609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eaLnBrk="0" hangingPunct="0"/>
            <a:r>
              <a:rPr lang="en-US" altLang="en-US" sz="3200" b="1">
                <a:solidFill>
                  <a:srgbClr val="6666FF"/>
                </a:solidFill>
                <a:effectLst>
                  <a:outerShdw blurRad="38100" dist="38100" dir="2700000" algn="tl">
                    <a:srgbClr val="000000"/>
                  </a:outerShdw>
                </a:effectLst>
                <a:latin typeface="Times New Roman" panose="02020603050405020304" pitchFamily="18" charset="0"/>
              </a:rPr>
              <a:t>p</a:t>
            </a:r>
            <a:r>
              <a:rPr lang="en-US" altLang="en-US" sz="3200" b="1" baseline="-25000">
                <a:solidFill>
                  <a:srgbClr val="6666FF"/>
                </a:solidFill>
                <a:effectLst>
                  <a:outerShdw blurRad="38100" dist="38100" dir="2700000" algn="tl">
                    <a:srgbClr val="000000"/>
                  </a:outerShdw>
                </a:effectLst>
                <a:latin typeface="Times New Roman" panose="02020603050405020304" pitchFamily="18" charset="0"/>
              </a:rPr>
              <a:t>2</a:t>
            </a:r>
            <a:endParaRPr lang="en-US" altLang="en-US" sz="3200" b="1">
              <a:solidFill>
                <a:srgbClr val="6666FF"/>
              </a:solidFill>
              <a:effectLst>
                <a:outerShdw blurRad="38100" dist="38100" dir="2700000" algn="tl">
                  <a:srgbClr val="000000"/>
                </a:outerShdw>
              </a:effectLst>
              <a:latin typeface="Times New Roman" panose="02020603050405020304" pitchFamily="18" charset="0"/>
            </a:endParaRPr>
          </a:p>
        </p:txBody>
      </p:sp>
      <p:sp>
        <p:nvSpPr>
          <p:cNvPr id="22558" name="Line 30"/>
          <p:cNvSpPr>
            <a:spLocks noChangeShapeType="1"/>
          </p:cNvSpPr>
          <p:nvPr/>
        </p:nvSpPr>
        <p:spPr bwMode="auto">
          <a:xfrm>
            <a:off x="4876800" y="2719388"/>
            <a:ext cx="39624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59" name="Rectangle 31"/>
          <p:cNvSpPr>
            <a:spLocks noChangeArrowheads="1"/>
          </p:cNvSpPr>
          <p:nvPr/>
        </p:nvSpPr>
        <p:spPr bwMode="auto">
          <a:xfrm>
            <a:off x="5867400" y="2033588"/>
            <a:ext cx="30622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eaLnBrk="0" hangingPunct="0"/>
            <a:r>
              <a:rPr lang="en-US" altLang="en-US" sz="3200" b="1">
                <a:solidFill>
                  <a:srgbClr val="FF0000"/>
                </a:solidFill>
                <a:effectLst>
                  <a:outerShdw blurRad="38100" dist="38100" dir="2700000" algn="tl">
                    <a:srgbClr val="000000"/>
                  </a:outerShdw>
                </a:effectLst>
                <a:latin typeface="Times New Roman" panose="02020603050405020304" pitchFamily="18" charset="0"/>
              </a:rPr>
              <a:t>MR=D=AR=P</a:t>
            </a:r>
            <a:r>
              <a:rPr lang="en-US" altLang="en-US" sz="3200" b="1" baseline="30000">
                <a:solidFill>
                  <a:srgbClr val="FF0000"/>
                </a:solidFill>
                <a:effectLst>
                  <a:outerShdw blurRad="38100" dist="38100" dir="2700000" algn="tl">
                    <a:srgbClr val="000000"/>
                  </a:outerShdw>
                </a:effectLst>
                <a:latin typeface="Times New Roman" panose="02020603050405020304" pitchFamily="18" charset="0"/>
              </a:rPr>
              <a:t>2</a:t>
            </a:r>
            <a:endParaRPr lang="en-US" altLang="en-US" sz="3200" b="1">
              <a:solidFill>
                <a:srgbClr val="FF0000"/>
              </a:solidFill>
              <a:effectLst>
                <a:outerShdw blurRad="38100" dist="38100" dir="2700000" algn="tl">
                  <a:srgbClr val="000000"/>
                </a:outerShdw>
              </a:effectLst>
              <a:latin typeface="Times New Roman" panose="02020603050405020304" pitchFamily="18" charset="0"/>
            </a:endParaRPr>
          </a:p>
        </p:txBody>
      </p:sp>
      <p:sp>
        <p:nvSpPr>
          <p:cNvPr id="22560" name="AutoShape 32"/>
          <p:cNvSpPr>
            <a:spLocks noChangeArrowheads="1"/>
          </p:cNvSpPr>
          <p:nvPr/>
        </p:nvSpPr>
        <p:spPr bwMode="auto">
          <a:xfrm rot="2732515">
            <a:off x="3025775" y="3427413"/>
            <a:ext cx="381000" cy="533400"/>
          </a:xfrm>
          <a:prstGeom prst="upArrow">
            <a:avLst>
              <a:gd name="adj1" fmla="val 50000"/>
              <a:gd name="adj2" fmla="val 35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61" name="AutoShape 33"/>
          <p:cNvSpPr>
            <a:spLocks noChangeArrowheads="1"/>
          </p:cNvSpPr>
          <p:nvPr/>
        </p:nvSpPr>
        <p:spPr bwMode="auto">
          <a:xfrm rot="2732515">
            <a:off x="1447800" y="1957388"/>
            <a:ext cx="381000" cy="533400"/>
          </a:xfrm>
          <a:prstGeom prst="upArrow">
            <a:avLst>
              <a:gd name="adj1" fmla="val 50000"/>
              <a:gd name="adj2" fmla="val 35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62" name="Line 34"/>
          <p:cNvSpPr>
            <a:spLocks noChangeShapeType="1"/>
          </p:cNvSpPr>
          <p:nvPr/>
        </p:nvSpPr>
        <p:spPr bwMode="auto">
          <a:xfrm>
            <a:off x="2776538" y="2805113"/>
            <a:ext cx="0" cy="1838325"/>
          </a:xfrm>
          <a:prstGeom prst="line">
            <a:avLst/>
          </a:prstGeom>
          <a:noFill/>
          <a:ln w="28575">
            <a:solidFill>
              <a:srgbClr val="FF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63" name="Rectangle 35"/>
          <p:cNvSpPr>
            <a:spLocks noChangeArrowheads="1"/>
          </p:cNvSpPr>
          <p:nvPr/>
        </p:nvSpPr>
        <p:spPr bwMode="auto">
          <a:xfrm>
            <a:off x="2486025" y="4552950"/>
            <a:ext cx="6207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eaLnBrk="0" hangingPunct="0"/>
            <a:r>
              <a:rPr lang="en-US" altLang="en-US" sz="3200" b="1">
                <a:solidFill>
                  <a:srgbClr val="6666FF"/>
                </a:solidFill>
                <a:effectLst>
                  <a:outerShdw blurRad="38100" dist="38100" dir="2700000" algn="tl">
                    <a:srgbClr val="000000"/>
                  </a:outerShdw>
                </a:effectLst>
                <a:latin typeface="Times New Roman" panose="02020603050405020304" pitchFamily="18" charset="0"/>
              </a:rPr>
              <a:t>q</a:t>
            </a:r>
            <a:r>
              <a:rPr lang="en-US" altLang="en-US" sz="3200" b="1" baseline="-25000">
                <a:solidFill>
                  <a:srgbClr val="6666FF"/>
                </a:solidFill>
                <a:effectLst>
                  <a:outerShdw blurRad="38100" dist="38100" dir="2700000" algn="tl">
                    <a:srgbClr val="000000"/>
                  </a:outerShdw>
                </a:effectLst>
                <a:latin typeface="Times New Roman" panose="02020603050405020304" pitchFamily="18" charset="0"/>
              </a:rPr>
              <a:t>2</a:t>
            </a:r>
            <a:endParaRPr lang="en-US" altLang="en-US" sz="3200" b="1">
              <a:solidFill>
                <a:srgbClr val="6666FF"/>
              </a:solidFill>
              <a:effectLst>
                <a:outerShdw blurRad="38100" dist="38100" dir="2700000" algn="tl">
                  <a:srgbClr val="000000"/>
                </a:outerShdw>
              </a:effectLst>
              <a:latin typeface="Times New Roman" panose="02020603050405020304" pitchFamily="18" charset="0"/>
            </a:endParaRPr>
          </a:p>
        </p:txBody>
      </p:sp>
      <p:sp>
        <p:nvSpPr>
          <p:cNvPr id="22564" name="Text Box 36"/>
          <p:cNvSpPr txBox="1">
            <a:spLocks noChangeArrowheads="1"/>
          </p:cNvSpPr>
          <p:nvPr/>
        </p:nvSpPr>
        <p:spPr bwMode="auto">
          <a:xfrm>
            <a:off x="992188" y="160338"/>
            <a:ext cx="72167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4000" b="1">
                <a:solidFill>
                  <a:srgbClr val="FF0000"/>
                </a:solidFill>
                <a:effectLst>
                  <a:outerShdw blurRad="38100" dist="38100" dir="2700000" algn="tl">
                    <a:srgbClr val="000000"/>
                  </a:outerShdw>
                </a:effectLst>
                <a:latin typeface="Times" panose="02020603050405020304" pitchFamily="18" charset="0"/>
              </a:rPr>
              <a:t>Pure Competition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52400" y="609600"/>
            <a:ext cx="883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endParaRPr lang="en-US" altLang="en-US" sz="2400">
              <a:latin typeface="Times New Roman" panose="02020603050405020304" pitchFamily="18" charset="0"/>
            </a:endParaRPr>
          </a:p>
        </p:txBody>
      </p:sp>
      <p:sp>
        <p:nvSpPr>
          <p:cNvPr id="24579" name="Line 3"/>
          <p:cNvSpPr>
            <a:spLocks noChangeShapeType="1"/>
          </p:cNvSpPr>
          <p:nvPr/>
        </p:nvSpPr>
        <p:spPr bwMode="auto">
          <a:xfrm>
            <a:off x="1219200" y="1143000"/>
            <a:ext cx="0" cy="4572000"/>
          </a:xfrm>
          <a:prstGeom prst="line">
            <a:avLst/>
          </a:prstGeom>
          <a:noFill/>
          <a:ln w="1016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0" name="Line 4"/>
          <p:cNvSpPr>
            <a:spLocks noChangeShapeType="1"/>
          </p:cNvSpPr>
          <p:nvPr/>
        </p:nvSpPr>
        <p:spPr bwMode="auto">
          <a:xfrm>
            <a:off x="1143000" y="5715000"/>
            <a:ext cx="7239000" cy="0"/>
          </a:xfrm>
          <a:prstGeom prst="line">
            <a:avLst/>
          </a:prstGeom>
          <a:noFill/>
          <a:ln w="1016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1" name="Arc 5"/>
          <p:cNvSpPr>
            <a:spLocks/>
          </p:cNvSpPr>
          <p:nvPr/>
        </p:nvSpPr>
        <p:spPr bwMode="auto">
          <a:xfrm rot="6240000">
            <a:off x="1570038" y="1239838"/>
            <a:ext cx="4878387" cy="4046537"/>
          </a:xfrm>
          <a:custGeom>
            <a:avLst/>
            <a:gdLst>
              <a:gd name="G0" fmla="+- 7 0 0"/>
              <a:gd name="G1" fmla="+- 21600 0 0"/>
              <a:gd name="G2" fmla="+- 21600 0 0"/>
              <a:gd name="T0" fmla="*/ 0 w 21415"/>
              <a:gd name="T1" fmla="*/ 0 h 21600"/>
              <a:gd name="T2" fmla="*/ 21415 w 21415"/>
              <a:gd name="T3" fmla="*/ 18727 h 21600"/>
              <a:gd name="T4" fmla="*/ 7 w 21415"/>
              <a:gd name="T5" fmla="*/ 21600 h 21600"/>
            </a:gdLst>
            <a:ahLst/>
            <a:cxnLst>
              <a:cxn ang="0">
                <a:pos x="T0" y="T1"/>
              </a:cxn>
              <a:cxn ang="0">
                <a:pos x="T2" y="T3"/>
              </a:cxn>
              <a:cxn ang="0">
                <a:pos x="T4" y="T5"/>
              </a:cxn>
            </a:cxnLst>
            <a:rect l="0" t="0" r="r" b="b"/>
            <a:pathLst>
              <a:path w="21415" h="21600" fill="none" extrusionOk="0">
                <a:moveTo>
                  <a:pt x="0" y="0"/>
                </a:moveTo>
                <a:cubicBezTo>
                  <a:pt x="2" y="0"/>
                  <a:pt x="4" y="0"/>
                  <a:pt x="7" y="0"/>
                </a:cubicBezTo>
                <a:cubicBezTo>
                  <a:pt x="10825" y="0"/>
                  <a:pt x="19976" y="8004"/>
                  <a:pt x="21415" y="18726"/>
                </a:cubicBezTo>
              </a:path>
              <a:path w="21415" h="21600" stroke="0" extrusionOk="0">
                <a:moveTo>
                  <a:pt x="0" y="0"/>
                </a:moveTo>
                <a:cubicBezTo>
                  <a:pt x="2" y="0"/>
                  <a:pt x="4" y="0"/>
                  <a:pt x="7" y="0"/>
                </a:cubicBezTo>
                <a:cubicBezTo>
                  <a:pt x="10825" y="0"/>
                  <a:pt x="19976" y="8004"/>
                  <a:pt x="21415" y="18726"/>
                </a:cubicBezTo>
                <a:lnTo>
                  <a:pt x="7" y="21600"/>
                </a:lnTo>
                <a:close/>
              </a:path>
            </a:pathLst>
          </a:custGeom>
          <a:noFill/>
          <a:ln w="50800" cap="rnd">
            <a:solidFill>
              <a:srgbClr val="80004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2" name="Rectangle 6"/>
          <p:cNvSpPr>
            <a:spLocks noChangeArrowheads="1"/>
          </p:cNvSpPr>
          <p:nvPr/>
        </p:nvSpPr>
        <p:spPr bwMode="auto">
          <a:xfrm>
            <a:off x="6629400" y="1143000"/>
            <a:ext cx="99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ltLang="en-US" sz="3200" b="1">
                <a:solidFill>
                  <a:srgbClr val="800040"/>
                </a:solidFill>
                <a:effectLst>
                  <a:outerShdw blurRad="38100" dist="38100" dir="2700000" algn="tl">
                    <a:srgbClr val="000000"/>
                  </a:outerShdw>
                </a:effectLst>
                <a:latin typeface="Times New Roman" panose="02020603050405020304" pitchFamily="18" charset="0"/>
              </a:rPr>
              <a:t>MC</a:t>
            </a:r>
          </a:p>
        </p:txBody>
      </p:sp>
      <p:sp>
        <p:nvSpPr>
          <p:cNvPr id="24583" name="Rectangle 7"/>
          <p:cNvSpPr>
            <a:spLocks noChangeArrowheads="1"/>
          </p:cNvSpPr>
          <p:nvPr/>
        </p:nvSpPr>
        <p:spPr bwMode="auto">
          <a:xfrm>
            <a:off x="838200" y="228600"/>
            <a:ext cx="7391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spcBef>
                <a:spcPct val="50000"/>
              </a:spcBef>
            </a:pPr>
            <a:r>
              <a:rPr lang="en-US" altLang="en-US" sz="4000" b="1">
                <a:solidFill>
                  <a:srgbClr val="FF0000"/>
                </a:solidFill>
                <a:effectLst>
                  <a:outerShdw blurRad="38100" dist="38100" dir="2700000" algn="tl">
                    <a:srgbClr val="000000"/>
                  </a:outerShdw>
                </a:effectLst>
                <a:latin typeface="Times New Roman" panose="02020603050405020304" pitchFamily="18" charset="0"/>
              </a:rPr>
              <a:t>Firm showing Economic Profit</a:t>
            </a:r>
          </a:p>
        </p:txBody>
      </p:sp>
      <p:sp>
        <p:nvSpPr>
          <p:cNvPr id="24584" name="Text Box 8"/>
          <p:cNvSpPr txBox="1">
            <a:spLocks noChangeArrowheads="1"/>
          </p:cNvSpPr>
          <p:nvPr/>
        </p:nvSpPr>
        <p:spPr bwMode="auto">
          <a:xfrm>
            <a:off x="5943600" y="5867400"/>
            <a:ext cx="762000" cy="519113"/>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800" b="1">
                <a:solidFill>
                  <a:srgbClr val="408000"/>
                </a:solidFill>
                <a:effectLst>
                  <a:outerShdw blurRad="38100" dist="38100" dir="2700000" algn="tl">
                    <a:srgbClr val="000000"/>
                  </a:outerShdw>
                </a:effectLst>
                <a:latin typeface="Times New Roman" panose="02020603050405020304" pitchFamily="18" charset="0"/>
              </a:rPr>
              <a:t>Q</a:t>
            </a:r>
            <a:r>
              <a:rPr lang="en-US" altLang="en-US" sz="2800" b="1" baseline="-25000">
                <a:solidFill>
                  <a:srgbClr val="408000"/>
                </a:solidFill>
                <a:effectLst>
                  <a:outerShdw blurRad="38100" dist="38100" dir="2700000" algn="tl">
                    <a:srgbClr val="000000"/>
                  </a:outerShdw>
                </a:effectLst>
                <a:latin typeface="Times New Roman" panose="02020603050405020304" pitchFamily="18" charset="0"/>
              </a:rPr>
              <a:t>1</a:t>
            </a:r>
            <a:endParaRPr lang="en-US" altLang="en-US" sz="2400" b="1">
              <a:effectLst>
                <a:outerShdw blurRad="38100" dist="38100" dir="2700000" algn="tl">
                  <a:srgbClr val="FFFFFF"/>
                </a:outerShdw>
              </a:effectLst>
              <a:latin typeface="Times New Roman" panose="02020603050405020304" pitchFamily="18" charset="0"/>
            </a:endParaRPr>
          </a:p>
        </p:txBody>
      </p:sp>
      <p:sp>
        <p:nvSpPr>
          <p:cNvPr id="24585" name="Text Box 9"/>
          <p:cNvSpPr txBox="1">
            <a:spLocks noChangeArrowheads="1"/>
          </p:cNvSpPr>
          <p:nvPr/>
        </p:nvSpPr>
        <p:spPr bwMode="auto">
          <a:xfrm>
            <a:off x="685800" y="1176338"/>
            <a:ext cx="38100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200">
                <a:solidFill>
                  <a:srgbClr val="408000"/>
                </a:solidFill>
                <a:latin typeface="Times New Roman" panose="02020603050405020304" pitchFamily="18" charset="0"/>
              </a:rPr>
              <a:t>P</a:t>
            </a:r>
          </a:p>
        </p:txBody>
      </p:sp>
      <p:grpSp>
        <p:nvGrpSpPr>
          <p:cNvPr id="24586" name="Group 10"/>
          <p:cNvGrpSpPr>
            <a:grpSpLocks/>
          </p:cNvGrpSpPr>
          <p:nvPr/>
        </p:nvGrpSpPr>
        <p:grpSpPr bwMode="auto">
          <a:xfrm>
            <a:off x="6172200" y="2590800"/>
            <a:ext cx="2455863" cy="3048000"/>
            <a:chOff x="3888" y="1488"/>
            <a:chExt cx="1547" cy="1920"/>
          </a:xfrm>
        </p:grpSpPr>
        <p:sp>
          <p:nvSpPr>
            <p:cNvPr id="24587" name="AutoShape 11"/>
            <p:cNvSpPr>
              <a:spLocks/>
            </p:cNvSpPr>
            <p:nvPr/>
          </p:nvSpPr>
          <p:spPr bwMode="auto">
            <a:xfrm>
              <a:off x="3888" y="1488"/>
              <a:ext cx="528" cy="1920"/>
            </a:xfrm>
            <a:prstGeom prst="rightBrace">
              <a:avLst>
                <a:gd name="adj1" fmla="val 30303"/>
                <a:gd name="adj2" fmla="val 50000"/>
              </a:avLst>
            </a:prstGeom>
            <a:noFill/>
            <a:ln w="38100">
              <a:solidFill>
                <a:srgbClr val="00F3FF"/>
              </a:solidFill>
              <a:round/>
              <a:headEnd type="none" w="sm" len="sm"/>
              <a:tailEnd type="none" w="sm" len="sm"/>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8" name="Text Box 12"/>
            <p:cNvSpPr txBox="1">
              <a:spLocks noChangeArrowheads="1"/>
            </p:cNvSpPr>
            <p:nvPr/>
          </p:nvSpPr>
          <p:spPr bwMode="auto">
            <a:xfrm>
              <a:off x="4475" y="2037"/>
              <a:ext cx="960" cy="523"/>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algn="ctr" eaLnBrk="0" hangingPunct="0">
                <a:spcBef>
                  <a:spcPct val="50000"/>
                </a:spcBef>
              </a:pPr>
              <a:r>
                <a:rPr lang="en-US" altLang="en-US" sz="2400" b="1" dirty="0">
                  <a:solidFill>
                    <a:schemeClr val="accent1">
                      <a:lumMod val="50000"/>
                    </a:schemeClr>
                  </a:solidFill>
                  <a:latin typeface="Times New Roman" panose="02020603050405020304" pitchFamily="18" charset="0"/>
                </a:rPr>
                <a:t>Total Revenue</a:t>
              </a:r>
            </a:p>
          </p:txBody>
        </p:sp>
      </p:grpSp>
      <p:grpSp>
        <p:nvGrpSpPr>
          <p:cNvPr id="24589" name="Group 13"/>
          <p:cNvGrpSpPr>
            <a:grpSpLocks/>
          </p:cNvGrpSpPr>
          <p:nvPr/>
        </p:nvGrpSpPr>
        <p:grpSpPr bwMode="auto">
          <a:xfrm>
            <a:off x="5368925" y="3429000"/>
            <a:ext cx="701675" cy="2209800"/>
            <a:chOff x="3382" y="2016"/>
            <a:chExt cx="442" cy="1392"/>
          </a:xfrm>
        </p:grpSpPr>
        <p:sp>
          <p:nvSpPr>
            <p:cNvPr id="24590" name="AutoShape 14"/>
            <p:cNvSpPr>
              <a:spLocks/>
            </p:cNvSpPr>
            <p:nvPr/>
          </p:nvSpPr>
          <p:spPr bwMode="auto">
            <a:xfrm>
              <a:off x="3632" y="2016"/>
              <a:ext cx="192" cy="1392"/>
            </a:xfrm>
            <a:prstGeom prst="leftBrace">
              <a:avLst>
                <a:gd name="adj1" fmla="val 60417"/>
                <a:gd name="adj2" fmla="val 50000"/>
              </a:avLst>
            </a:prstGeom>
            <a:noFill/>
            <a:ln w="38100">
              <a:solidFill>
                <a:srgbClr val="6666FF"/>
              </a:solidFill>
              <a:round/>
              <a:headEnd type="none" w="sm" len="sm"/>
              <a:tailEnd type="none" w="sm" len="sm"/>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1" name="Text Box 15"/>
            <p:cNvSpPr txBox="1">
              <a:spLocks noChangeArrowheads="1"/>
            </p:cNvSpPr>
            <p:nvPr/>
          </p:nvSpPr>
          <p:spPr bwMode="auto">
            <a:xfrm>
              <a:off x="3382" y="2395"/>
              <a:ext cx="192" cy="748"/>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rgbClr val="6666FF"/>
                  </a:solidFill>
                  <a:miter lim="800000"/>
                  <a:headEnd type="none" w="sm" len="sm"/>
                  <a:tailEnd type="none" w="sm" len="sm"/>
                </a14:hiddenLine>
              </a:ext>
            </a:extLst>
          </p:spPr>
          <p:txBody>
            <a:bodyPr>
              <a:spAutoFit/>
            </a:bodyPr>
            <a:lstStyle/>
            <a:p>
              <a:pPr eaLnBrk="0" hangingPunct="0">
                <a:spcBef>
                  <a:spcPct val="50000"/>
                </a:spcBef>
              </a:pPr>
              <a:r>
                <a:rPr lang="en-US" altLang="en-US" sz="2400" b="1">
                  <a:solidFill>
                    <a:srgbClr val="6666FF"/>
                  </a:solidFill>
                  <a:latin typeface="Times New Roman" panose="02020603050405020304" pitchFamily="18" charset="0"/>
                </a:rPr>
                <a:t>ATC</a:t>
              </a:r>
            </a:p>
          </p:txBody>
        </p:sp>
      </p:grpSp>
      <p:sp>
        <p:nvSpPr>
          <p:cNvPr id="24592" name="Rectangle 16"/>
          <p:cNvSpPr>
            <a:spLocks noChangeArrowheads="1"/>
          </p:cNvSpPr>
          <p:nvPr/>
        </p:nvSpPr>
        <p:spPr bwMode="auto">
          <a:xfrm>
            <a:off x="2878138" y="1516063"/>
            <a:ext cx="1828800" cy="585418"/>
          </a:xfrm>
          <a:prstGeom prst="rect">
            <a:avLst/>
          </a:prstGeom>
          <a:noFill/>
          <a:ln>
            <a:noFill/>
          </a:ln>
          <a:effectLst/>
          <a:extLst>
            <a:ext uri="{909E8E84-426E-40DD-AFC4-6F175D3DCCD1}">
              <a14:hiddenFill xmlns:a14="http://schemas.microsoft.com/office/drawing/2010/main">
                <a:solidFill>
                  <a:srgbClr val="B3B3B3"/>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ltLang="en-US" sz="3200" b="1" dirty="0">
                <a:latin typeface="Times New Roman" panose="02020603050405020304" pitchFamily="18" charset="0"/>
              </a:rPr>
              <a:t>MR=MC</a:t>
            </a:r>
          </a:p>
        </p:txBody>
      </p:sp>
      <p:sp>
        <p:nvSpPr>
          <p:cNvPr id="24593" name="Line 17"/>
          <p:cNvSpPr>
            <a:spLocks noChangeShapeType="1"/>
          </p:cNvSpPr>
          <p:nvPr/>
        </p:nvSpPr>
        <p:spPr bwMode="auto">
          <a:xfrm>
            <a:off x="4595813" y="1871663"/>
            <a:ext cx="1481137" cy="5683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594" name="Group 18"/>
          <p:cNvGrpSpPr>
            <a:grpSpLocks/>
          </p:cNvGrpSpPr>
          <p:nvPr/>
        </p:nvGrpSpPr>
        <p:grpSpPr bwMode="auto">
          <a:xfrm>
            <a:off x="4886325" y="2573338"/>
            <a:ext cx="1141413" cy="812800"/>
            <a:chOff x="3078" y="1477"/>
            <a:chExt cx="719" cy="512"/>
          </a:xfrm>
        </p:grpSpPr>
        <p:sp>
          <p:nvSpPr>
            <p:cNvPr id="24595" name="AutoShape 19"/>
            <p:cNvSpPr>
              <a:spLocks/>
            </p:cNvSpPr>
            <p:nvPr/>
          </p:nvSpPr>
          <p:spPr bwMode="auto">
            <a:xfrm>
              <a:off x="3637" y="1477"/>
              <a:ext cx="160" cy="512"/>
            </a:xfrm>
            <a:prstGeom prst="leftBrace">
              <a:avLst>
                <a:gd name="adj1" fmla="val 26667"/>
                <a:gd name="adj2" fmla="val 50000"/>
              </a:avLst>
            </a:prstGeom>
            <a:noFill/>
            <a:ln w="38100">
              <a:solidFill>
                <a:srgbClr val="800040"/>
              </a:solidFill>
              <a:round/>
              <a:headEnd type="none" w="sm" len="sm"/>
              <a:tailEnd type="none" w="sm" len="sm"/>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6" name="Text Box 20"/>
            <p:cNvSpPr txBox="1">
              <a:spLocks noChangeArrowheads="1"/>
            </p:cNvSpPr>
            <p:nvPr/>
          </p:nvSpPr>
          <p:spPr bwMode="auto">
            <a:xfrm>
              <a:off x="3078" y="1525"/>
              <a:ext cx="672" cy="442"/>
            </a:xfrm>
            <a:prstGeom prst="rect">
              <a:avLst/>
            </a:prstGeom>
            <a:noFill/>
            <a:ln>
              <a:noFill/>
            </a:ln>
            <a:effectLst>
              <a:outerShdw dist="28398" dir="1593903" algn="ctr" rotWithShape="0">
                <a:schemeClr val="bg2"/>
              </a:outerShdw>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algn="ctr" eaLnBrk="0" hangingPunct="0">
                <a:spcBef>
                  <a:spcPct val="50000"/>
                </a:spcBef>
              </a:pPr>
              <a:r>
                <a:rPr lang="en-US" altLang="en-US" sz="2000" b="1">
                  <a:solidFill>
                    <a:srgbClr val="800040"/>
                  </a:solidFill>
                  <a:effectLst>
                    <a:outerShdw blurRad="38100" dist="38100" dir="2700000" algn="tl">
                      <a:srgbClr val="000000"/>
                    </a:outerShdw>
                  </a:effectLst>
                  <a:latin typeface="Times New Roman" panose="02020603050405020304" pitchFamily="18" charset="0"/>
                </a:rPr>
                <a:t>Per unit profit</a:t>
              </a:r>
            </a:p>
          </p:txBody>
        </p:sp>
      </p:grpSp>
      <p:sp>
        <p:nvSpPr>
          <p:cNvPr id="24597" name="Text Box 21"/>
          <p:cNvSpPr txBox="1">
            <a:spLocks noChangeArrowheads="1"/>
          </p:cNvSpPr>
          <p:nvPr/>
        </p:nvSpPr>
        <p:spPr bwMode="auto">
          <a:xfrm>
            <a:off x="8145463" y="5824538"/>
            <a:ext cx="38100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200">
                <a:solidFill>
                  <a:srgbClr val="408000"/>
                </a:solidFill>
                <a:latin typeface="Times New Roman" panose="02020603050405020304" pitchFamily="18" charset="0"/>
              </a:rPr>
              <a:t>Q</a:t>
            </a:r>
          </a:p>
        </p:txBody>
      </p:sp>
      <p:grpSp>
        <p:nvGrpSpPr>
          <p:cNvPr id="24598" name="Group 22"/>
          <p:cNvGrpSpPr>
            <a:grpSpLocks/>
          </p:cNvGrpSpPr>
          <p:nvPr/>
        </p:nvGrpSpPr>
        <p:grpSpPr bwMode="auto">
          <a:xfrm>
            <a:off x="6078538" y="2438400"/>
            <a:ext cx="119062" cy="3276600"/>
            <a:chOff x="3829" y="1392"/>
            <a:chExt cx="75" cy="2064"/>
          </a:xfrm>
        </p:grpSpPr>
        <p:sp>
          <p:nvSpPr>
            <p:cNvPr id="24599" name="Line 23"/>
            <p:cNvSpPr>
              <a:spLocks noChangeShapeType="1"/>
            </p:cNvSpPr>
            <p:nvPr/>
          </p:nvSpPr>
          <p:spPr bwMode="auto">
            <a:xfrm>
              <a:off x="3888" y="1488"/>
              <a:ext cx="0" cy="1968"/>
            </a:xfrm>
            <a:prstGeom prst="line">
              <a:avLst/>
            </a:prstGeom>
            <a:noFill/>
            <a:ln w="50800">
              <a:solidFill>
                <a:srgbClr val="408000"/>
              </a:solidFill>
              <a:prstDash val="sysDot"/>
              <a:round/>
              <a:headEnd/>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0" name="Oval 24"/>
            <p:cNvSpPr>
              <a:spLocks noChangeArrowheads="1"/>
            </p:cNvSpPr>
            <p:nvPr/>
          </p:nvSpPr>
          <p:spPr bwMode="auto">
            <a:xfrm>
              <a:off x="3829" y="1392"/>
              <a:ext cx="75" cy="69"/>
            </a:xfrm>
            <a:prstGeom prst="ellipse">
              <a:avLst/>
            </a:prstGeom>
            <a:gradFill rotWithShape="0">
              <a:gsLst>
                <a:gs pos="0">
                  <a:srgbClr val="006600"/>
                </a:gs>
                <a:gs pos="100000">
                  <a:srgbClr val="006600">
                    <a:gamma/>
                    <a:shade val="69804"/>
                    <a:invGamma/>
                  </a:srgbClr>
                </a:gs>
              </a:gsLst>
              <a:path path="shape">
                <a:fillToRect l="50000" t="50000" r="50000" b="50000"/>
              </a:path>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601" name="Group 25"/>
          <p:cNvGrpSpPr>
            <a:grpSpLocks/>
          </p:cNvGrpSpPr>
          <p:nvPr/>
        </p:nvGrpSpPr>
        <p:grpSpPr bwMode="auto">
          <a:xfrm>
            <a:off x="3319463" y="601663"/>
            <a:ext cx="5064125" cy="3643312"/>
            <a:chOff x="2091" y="235"/>
            <a:chExt cx="3190" cy="2295"/>
          </a:xfrm>
        </p:grpSpPr>
        <p:grpSp>
          <p:nvGrpSpPr>
            <p:cNvPr id="24602" name="Group 26"/>
            <p:cNvGrpSpPr>
              <a:grpSpLocks/>
            </p:cNvGrpSpPr>
            <p:nvPr/>
          </p:nvGrpSpPr>
          <p:grpSpPr bwMode="auto">
            <a:xfrm>
              <a:off x="2091" y="235"/>
              <a:ext cx="3190" cy="2295"/>
              <a:chOff x="2091" y="235"/>
              <a:chExt cx="3190" cy="2295"/>
            </a:xfrm>
          </p:grpSpPr>
          <p:sp>
            <p:nvSpPr>
              <p:cNvPr id="24603" name="Arc 27"/>
              <p:cNvSpPr>
                <a:spLocks/>
              </p:cNvSpPr>
              <p:nvPr/>
            </p:nvSpPr>
            <p:spPr bwMode="auto">
              <a:xfrm rot="8160000">
                <a:off x="2091" y="235"/>
                <a:ext cx="2103" cy="2295"/>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chemeClr val="tx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4" name="Rectangle 28"/>
              <p:cNvSpPr>
                <a:spLocks noChangeArrowheads="1"/>
              </p:cNvSpPr>
              <p:nvPr/>
            </p:nvSpPr>
            <p:spPr bwMode="auto">
              <a:xfrm>
                <a:off x="4512" y="1488"/>
                <a:ext cx="769" cy="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ltLang="en-US" sz="3200" b="1" dirty="0">
                    <a:latin typeface="Times New Roman" panose="02020603050405020304" pitchFamily="18" charset="0"/>
                  </a:rPr>
                  <a:t>ATC</a:t>
                </a:r>
              </a:p>
            </p:txBody>
          </p:sp>
        </p:grpSp>
        <p:sp>
          <p:nvSpPr>
            <p:cNvPr id="24605" name="Oval 29"/>
            <p:cNvSpPr>
              <a:spLocks noChangeArrowheads="1"/>
            </p:cNvSpPr>
            <p:nvPr/>
          </p:nvSpPr>
          <p:spPr bwMode="auto">
            <a:xfrm>
              <a:off x="3851" y="1968"/>
              <a:ext cx="64" cy="59"/>
            </a:xfrm>
            <a:prstGeom prst="ellipse">
              <a:avLst/>
            </a:prstGeom>
            <a:gradFill rotWithShape="0">
              <a:gsLst>
                <a:gs pos="0">
                  <a:srgbClr val="006600"/>
                </a:gs>
                <a:gs pos="100000">
                  <a:srgbClr val="006600">
                    <a:gamma/>
                    <a:shade val="69804"/>
                    <a:invGamma/>
                  </a:srgbClr>
                </a:gs>
              </a:gsLst>
              <a:path path="shape">
                <a:fillToRect l="50000" t="50000" r="50000" b="50000"/>
              </a:path>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4606" name="Arc 30"/>
          <p:cNvSpPr>
            <a:spLocks/>
          </p:cNvSpPr>
          <p:nvPr/>
        </p:nvSpPr>
        <p:spPr bwMode="auto">
          <a:xfrm rot="8160000">
            <a:off x="2514600" y="1482725"/>
            <a:ext cx="3338513" cy="3643313"/>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rgbClr val="00804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7" name="Rectangle 31"/>
          <p:cNvSpPr>
            <a:spLocks noChangeArrowheads="1"/>
          </p:cNvSpPr>
          <p:nvPr/>
        </p:nvSpPr>
        <p:spPr bwMode="auto">
          <a:xfrm>
            <a:off x="6501968" y="3298824"/>
            <a:ext cx="1220787" cy="5889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ltLang="en-US" sz="3200" b="1" dirty="0">
                <a:solidFill>
                  <a:srgbClr val="008040"/>
                </a:solidFill>
                <a:effectLst>
                  <a:outerShdw blurRad="38100" dist="38100" dir="2700000" algn="tl">
                    <a:srgbClr val="000000"/>
                  </a:outerShdw>
                </a:effectLst>
                <a:latin typeface="Times New Roman" panose="02020603050405020304" pitchFamily="18" charset="0"/>
              </a:rPr>
              <a:t>AVC</a:t>
            </a:r>
          </a:p>
        </p:txBody>
      </p:sp>
      <p:sp>
        <p:nvSpPr>
          <p:cNvPr id="24608" name="Text Box 32"/>
          <p:cNvSpPr txBox="1">
            <a:spLocks noChangeArrowheads="1"/>
          </p:cNvSpPr>
          <p:nvPr/>
        </p:nvSpPr>
        <p:spPr bwMode="auto">
          <a:xfrm>
            <a:off x="1468038" y="2591445"/>
            <a:ext cx="3063875" cy="519112"/>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eaLnBrk="0" hangingPunct="0">
              <a:spcBef>
                <a:spcPct val="50000"/>
              </a:spcBef>
            </a:pPr>
            <a:r>
              <a:rPr lang="en-US" altLang="en-US" sz="2800" b="1">
                <a:solidFill>
                  <a:srgbClr val="006600"/>
                </a:solidFill>
                <a:latin typeface="Times New Roman" panose="02020603050405020304" pitchFamily="18" charset="0"/>
              </a:rPr>
              <a:t>Economic Profit</a:t>
            </a:r>
            <a:endParaRPr lang="en-US" altLang="en-US" sz="2400">
              <a:solidFill>
                <a:srgbClr val="006600"/>
              </a:solidFill>
              <a:latin typeface="Times New Roman" panose="02020603050405020304" pitchFamily="18" charset="0"/>
            </a:endParaRPr>
          </a:p>
        </p:txBody>
      </p:sp>
      <p:grpSp>
        <p:nvGrpSpPr>
          <p:cNvPr id="24609" name="Group 33"/>
          <p:cNvGrpSpPr>
            <a:grpSpLocks/>
          </p:cNvGrpSpPr>
          <p:nvPr/>
        </p:nvGrpSpPr>
        <p:grpSpPr bwMode="auto">
          <a:xfrm>
            <a:off x="220663" y="1981200"/>
            <a:ext cx="8923337" cy="820738"/>
            <a:chOff x="139" y="1104"/>
            <a:chExt cx="5621" cy="517"/>
          </a:xfrm>
        </p:grpSpPr>
        <p:grpSp>
          <p:nvGrpSpPr>
            <p:cNvPr id="24610" name="Group 34"/>
            <p:cNvGrpSpPr>
              <a:grpSpLocks/>
            </p:cNvGrpSpPr>
            <p:nvPr/>
          </p:nvGrpSpPr>
          <p:grpSpPr bwMode="auto">
            <a:xfrm>
              <a:off x="768" y="1104"/>
              <a:ext cx="4992" cy="365"/>
              <a:chOff x="768" y="1104"/>
              <a:chExt cx="4992" cy="365"/>
            </a:xfrm>
          </p:grpSpPr>
          <p:sp>
            <p:nvSpPr>
              <p:cNvPr id="24611" name="Line 35"/>
              <p:cNvSpPr>
                <a:spLocks noChangeShapeType="1"/>
              </p:cNvSpPr>
              <p:nvPr/>
            </p:nvSpPr>
            <p:spPr bwMode="auto">
              <a:xfrm>
                <a:off x="768" y="1440"/>
                <a:ext cx="4704" cy="0"/>
              </a:xfrm>
              <a:prstGeom prst="line">
                <a:avLst/>
              </a:prstGeom>
              <a:noFill/>
              <a:ln w="57150">
                <a:solidFill>
                  <a:schemeClr val="hlink"/>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2" name="Rectangle 36"/>
              <p:cNvSpPr>
                <a:spLocks noChangeArrowheads="1"/>
              </p:cNvSpPr>
              <p:nvPr/>
            </p:nvSpPr>
            <p:spPr bwMode="auto">
              <a:xfrm>
                <a:off x="4032" y="1104"/>
                <a:ext cx="17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r>
                  <a:rPr lang="en-US" altLang="en-US" sz="3200" b="1">
                    <a:solidFill>
                      <a:schemeClr val="hlink"/>
                    </a:solidFill>
                    <a:effectLst>
                      <a:outerShdw blurRad="38100" dist="38100" dir="2700000" algn="tl">
                        <a:srgbClr val="000000"/>
                      </a:outerShdw>
                    </a:effectLst>
                    <a:latin typeface="Times New Roman" panose="02020603050405020304" pitchFamily="18" charset="0"/>
                  </a:rPr>
                  <a:t>MR=D=AR=P</a:t>
                </a:r>
              </a:p>
            </p:txBody>
          </p:sp>
        </p:grpSp>
        <p:sp>
          <p:nvSpPr>
            <p:cNvPr id="24613" name="Text Box 37"/>
            <p:cNvSpPr txBox="1">
              <a:spLocks noChangeArrowheads="1"/>
            </p:cNvSpPr>
            <p:nvPr/>
          </p:nvSpPr>
          <p:spPr bwMode="auto">
            <a:xfrm>
              <a:off x="139" y="1333"/>
              <a:ext cx="592" cy="28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b="1">
                  <a:solidFill>
                    <a:schemeClr val="hlink"/>
                  </a:solidFill>
                  <a:latin typeface="Times New Roman" panose="02020603050405020304" pitchFamily="18" charset="0"/>
                </a:rPr>
                <a:t>$131</a:t>
              </a:r>
            </a:p>
          </p:txBody>
        </p:sp>
      </p:grpSp>
      <p:grpSp>
        <p:nvGrpSpPr>
          <p:cNvPr id="24614" name="Group 38"/>
          <p:cNvGrpSpPr>
            <a:grpSpLocks/>
          </p:cNvGrpSpPr>
          <p:nvPr/>
        </p:nvGrpSpPr>
        <p:grpSpPr bwMode="auto">
          <a:xfrm>
            <a:off x="0" y="3182938"/>
            <a:ext cx="6180138" cy="457200"/>
            <a:chOff x="0" y="1861"/>
            <a:chExt cx="3893" cy="288"/>
          </a:xfrm>
        </p:grpSpPr>
        <p:sp>
          <p:nvSpPr>
            <p:cNvPr id="24615" name="Line 39"/>
            <p:cNvSpPr>
              <a:spLocks noChangeShapeType="1"/>
            </p:cNvSpPr>
            <p:nvPr/>
          </p:nvSpPr>
          <p:spPr bwMode="auto">
            <a:xfrm>
              <a:off x="795" y="2005"/>
              <a:ext cx="3098" cy="0"/>
            </a:xfrm>
            <a:prstGeom prst="line">
              <a:avLst/>
            </a:prstGeom>
            <a:noFill/>
            <a:ln w="50800">
              <a:solidFill>
                <a:srgbClr val="800040"/>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6" name="Text Box 40"/>
            <p:cNvSpPr txBox="1">
              <a:spLocks noChangeArrowheads="1"/>
            </p:cNvSpPr>
            <p:nvPr/>
          </p:nvSpPr>
          <p:spPr bwMode="auto">
            <a:xfrm>
              <a:off x="0" y="1861"/>
              <a:ext cx="721" cy="28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b="1">
                  <a:solidFill>
                    <a:srgbClr val="800040"/>
                  </a:solidFill>
                  <a:latin typeface="Times New Roman" panose="02020603050405020304" pitchFamily="18" charset="0"/>
                </a:rPr>
                <a:t>$97.78</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97160" presetClass="entr" presetSubtype="95783516" fill="hold" grpId="0" nodeType="afterEffect">
                                  <p:stCondLst>
                                    <p:cond delay="0"/>
                                  </p:stCondLst>
                                  <p:childTnLst>
                                    <p:set>
                                      <p:cBhvr>
                                        <p:cTn id="6" dur="1" fill="hold">
                                          <p:stCondLst>
                                            <p:cond delay="499"/>
                                          </p:stCondLst>
                                        </p:cTn>
                                        <p:tgtEl>
                                          <p:spTgt spid="245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92"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42863" y="685800"/>
            <a:ext cx="883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endParaRPr lang="en-US" altLang="en-US" sz="2400">
              <a:latin typeface="Times New Roman" panose="02020603050405020304" pitchFamily="18" charset="0"/>
            </a:endParaRPr>
          </a:p>
        </p:txBody>
      </p:sp>
      <p:sp>
        <p:nvSpPr>
          <p:cNvPr id="26627" name="Arc 3"/>
          <p:cNvSpPr>
            <a:spLocks/>
          </p:cNvSpPr>
          <p:nvPr/>
        </p:nvSpPr>
        <p:spPr bwMode="auto">
          <a:xfrm rot="8160000">
            <a:off x="4114800" y="-838200"/>
            <a:ext cx="3338513" cy="3643313"/>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rgbClr val="00804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eaLnBrk="0" hangingPunct="0"/>
            <a:endParaRPr lang="en-US" altLang="en-US" sz="2400">
              <a:latin typeface="Times" panose="02020603050405020304" pitchFamily="18" charset="0"/>
            </a:endParaRPr>
          </a:p>
        </p:txBody>
      </p:sp>
      <p:sp>
        <p:nvSpPr>
          <p:cNvPr id="26628" name="Rectangle 4"/>
          <p:cNvSpPr>
            <a:spLocks noChangeArrowheads="1"/>
          </p:cNvSpPr>
          <p:nvPr/>
        </p:nvSpPr>
        <p:spPr bwMode="auto">
          <a:xfrm>
            <a:off x="7923213" y="1143000"/>
            <a:ext cx="1220787" cy="58896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ltLang="en-US" sz="3200" b="1">
                <a:effectLst>
                  <a:outerShdw blurRad="38100" dist="38100" dir="2700000" algn="tl">
                    <a:srgbClr val="000000"/>
                  </a:outerShdw>
                </a:effectLst>
                <a:latin typeface="Times New Roman" panose="02020603050405020304" pitchFamily="18" charset="0"/>
              </a:rPr>
              <a:t>ATC</a:t>
            </a:r>
          </a:p>
        </p:txBody>
      </p:sp>
      <p:sp>
        <p:nvSpPr>
          <p:cNvPr id="26629" name="Line 5"/>
          <p:cNvSpPr>
            <a:spLocks noChangeShapeType="1"/>
          </p:cNvSpPr>
          <p:nvPr/>
        </p:nvSpPr>
        <p:spPr bwMode="auto">
          <a:xfrm>
            <a:off x="1109663" y="1219200"/>
            <a:ext cx="0" cy="4572000"/>
          </a:xfrm>
          <a:prstGeom prst="line">
            <a:avLst/>
          </a:prstGeom>
          <a:noFill/>
          <a:ln w="1016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0" name="Line 6"/>
          <p:cNvSpPr>
            <a:spLocks noChangeShapeType="1"/>
          </p:cNvSpPr>
          <p:nvPr/>
        </p:nvSpPr>
        <p:spPr bwMode="auto">
          <a:xfrm>
            <a:off x="1033463" y="5791200"/>
            <a:ext cx="7239000" cy="0"/>
          </a:xfrm>
          <a:prstGeom prst="line">
            <a:avLst/>
          </a:prstGeom>
          <a:noFill/>
          <a:ln w="1016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1" name="Arc 7"/>
          <p:cNvSpPr>
            <a:spLocks/>
          </p:cNvSpPr>
          <p:nvPr/>
        </p:nvSpPr>
        <p:spPr bwMode="auto">
          <a:xfrm rot="6240000">
            <a:off x="1189038" y="1316038"/>
            <a:ext cx="4878387" cy="4046537"/>
          </a:xfrm>
          <a:custGeom>
            <a:avLst/>
            <a:gdLst>
              <a:gd name="G0" fmla="+- 7 0 0"/>
              <a:gd name="G1" fmla="+- 21600 0 0"/>
              <a:gd name="G2" fmla="+- 21600 0 0"/>
              <a:gd name="T0" fmla="*/ 0 w 21415"/>
              <a:gd name="T1" fmla="*/ 0 h 21600"/>
              <a:gd name="T2" fmla="*/ 21415 w 21415"/>
              <a:gd name="T3" fmla="*/ 18727 h 21600"/>
              <a:gd name="T4" fmla="*/ 7 w 21415"/>
              <a:gd name="T5" fmla="*/ 21600 h 21600"/>
            </a:gdLst>
            <a:ahLst/>
            <a:cxnLst>
              <a:cxn ang="0">
                <a:pos x="T0" y="T1"/>
              </a:cxn>
              <a:cxn ang="0">
                <a:pos x="T2" y="T3"/>
              </a:cxn>
              <a:cxn ang="0">
                <a:pos x="T4" y="T5"/>
              </a:cxn>
            </a:cxnLst>
            <a:rect l="0" t="0" r="r" b="b"/>
            <a:pathLst>
              <a:path w="21415" h="21600" fill="none" extrusionOk="0">
                <a:moveTo>
                  <a:pt x="0" y="0"/>
                </a:moveTo>
                <a:cubicBezTo>
                  <a:pt x="2" y="0"/>
                  <a:pt x="4" y="0"/>
                  <a:pt x="7" y="0"/>
                </a:cubicBezTo>
                <a:cubicBezTo>
                  <a:pt x="10825" y="0"/>
                  <a:pt x="19976" y="8004"/>
                  <a:pt x="21415" y="18726"/>
                </a:cubicBezTo>
              </a:path>
              <a:path w="21415" h="21600" stroke="0" extrusionOk="0">
                <a:moveTo>
                  <a:pt x="0" y="0"/>
                </a:moveTo>
                <a:cubicBezTo>
                  <a:pt x="2" y="0"/>
                  <a:pt x="4" y="0"/>
                  <a:pt x="7" y="0"/>
                </a:cubicBezTo>
                <a:cubicBezTo>
                  <a:pt x="10825" y="0"/>
                  <a:pt x="19976" y="8004"/>
                  <a:pt x="21415" y="18726"/>
                </a:cubicBezTo>
                <a:lnTo>
                  <a:pt x="7" y="21600"/>
                </a:lnTo>
                <a:close/>
              </a:path>
            </a:pathLst>
          </a:custGeom>
          <a:noFill/>
          <a:ln w="50800" cap="rnd">
            <a:solidFill>
              <a:srgbClr val="80004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2" name="Rectangle 8"/>
          <p:cNvSpPr>
            <a:spLocks noChangeArrowheads="1"/>
          </p:cNvSpPr>
          <p:nvPr/>
        </p:nvSpPr>
        <p:spPr bwMode="auto">
          <a:xfrm>
            <a:off x="6248400" y="1219200"/>
            <a:ext cx="99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ltLang="en-US" sz="3200" b="1">
                <a:solidFill>
                  <a:srgbClr val="800040"/>
                </a:solidFill>
                <a:effectLst>
                  <a:outerShdw blurRad="38100" dist="38100" dir="2700000" algn="tl">
                    <a:srgbClr val="000000"/>
                  </a:outerShdw>
                </a:effectLst>
                <a:latin typeface="Times New Roman" panose="02020603050405020304" pitchFamily="18" charset="0"/>
              </a:rPr>
              <a:t>MC</a:t>
            </a:r>
          </a:p>
        </p:txBody>
      </p:sp>
      <p:sp>
        <p:nvSpPr>
          <p:cNvPr id="26633" name="Line 9"/>
          <p:cNvSpPr>
            <a:spLocks noChangeShapeType="1"/>
          </p:cNvSpPr>
          <p:nvPr/>
        </p:nvSpPr>
        <p:spPr bwMode="auto">
          <a:xfrm>
            <a:off x="5775325" y="2235200"/>
            <a:ext cx="0" cy="3556000"/>
          </a:xfrm>
          <a:prstGeom prst="line">
            <a:avLst/>
          </a:prstGeom>
          <a:noFill/>
          <a:ln w="50800">
            <a:solidFill>
              <a:schemeClr val="tx1"/>
            </a:solidFill>
            <a:prstDash val="sysDot"/>
            <a:round/>
            <a:headEnd/>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4" name="Rectangle 10"/>
          <p:cNvSpPr>
            <a:spLocks noChangeArrowheads="1"/>
          </p:cNvSpPr>
          <p:nvPr/>
        </p:nvSpPr>
        <p:spPr bwMode="auto">
          <a:xfrm>
            <a:off x="685800" y="304800"/>
            <a:ext cx="7391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spcBef>
                <a:spcPct val="50000"/>
              </a:spcBef>
            </a:pPr>
            <a:r>
              <a:rPr lang="en-US" altLang="en-US" sz="4000" b="1">
                <a:solidFill>
                  <a:srgbClr val="FF0000"/>
                </a:solidFill>
                <a:effectLst>
                  <a:outerShdw blurRad="38100" dist="38100" dir="2700000" algn="tl">
                    <a:srgbClr val="000000"/>
                  </a:outerShdw>
                </a:effectLst>
                <a:latin typeface="Times New Roman" panose="02020603050405020304" pitchFamily="18" charset="0"/>
              </a:rPr>
              <a:t>Firm showing Economic Loss</a:t>
            </a:r>
          </a:p>
        </p:txBody>
      </p:sp>
      <p:sp>
        <p:nvSpPr>
          <p:cNvPr id="26635" name="Text Box 11"/>
          <p:cNvSpPr txBox="1">
            <a:spLocks noChangeArrowheads="1"/>
          </p:cNvSpPr>
          <p:nvPr/>
        </p:nvSpPr>
        <p:spPr bwMode="auto">
          <a:xfrm>
            <a:off x="5443538" y="5900738"/>
            <a:ext cx="762000" cy="519112"/>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800">
                <a:latin typeface="Times New Roman" panose="02020603050405020304" pitchFamily="18" charset="0"/>
              </a:rPr>
              <a:t>Q2</a:t>
            </a:r>
            <a:endParaRPr lang="en-US" altLang="en-US" sz="2400">
              <a:latin typeface="Times New Roman" panose="02020603050405020304" pitchFamily="18" charset="0"/>
            </a:endParaRPr>
          </a:p>
        </p:txBody>
      </p:sp>
      <p:sp>
        <p:nvSpPr>
          <p:cNvPr id="26636" name="Line 12"/>
          <p:cNvSpPr>
            <a:spLocks noChangeShapeType="1"/>
          </p:cNvSpPr>
          <p:nvPr/>
        </p:nvSpPr>
        <p:spPr bwMode="auto">
          <a:xfrm>
            <a:off x="1144588" y="2217738"/>
            <a:ext cx="4724400" cy="0"/>
          </a:xfrm>
          <a:prstGeom prst="line">
            <a:avLst/>
          </a:prstGeom>
          <a:noFill/>
          <a:ln w="50800">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7" name="Text Box 13"/>
          <p:cNvSpPr txBox="1">
            <a:spLocks noChangeArrowheads="1"/>
          </p:cNvSpPr>
          <p:nvPr/>
        </p:nvSpPr>
        <p:spPr bwMode="auto">
          <a:xfrm>
            <a:off x="611188" y="779463"/>
            <a:ext cx="38100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200">
                <a:latin typeface="Times New Roman" panose="02020603050405020304" pitchFamily="18" charset="0"/>
              </a:rPr>
              <a:t>P</a:t>
            </a:r>
          </a:p>
        </p:txBody>
      </p:sp>
      <p:grpSp>
        <p:nvGrpSpPr>
          <p:cNvPr id="26638" name="Group 14"/>
          <p:cNvGrpSpPr>
            <a:grpSpLocks/>
          </p:cNvGrpSpPr>
          <p:nvPr/>
        </p:nvGrpSpPr>
        <p:grpSpPr bwMode="auto">
          <a:xfrm>
            <a:off x="6062663" y="2667000"/>
            <a:ext cx="2455862" cy="3048000"/>
            <a:chOff x="3888" y="1488"/>
            <a:chExt cx="1547" cy="1920"/>
          </a:xfrm>
        </p:grpSpPr>
        <p:sp>
          <p:nvSpPr>
            <p:cNvPr id="26639" name="AutoShape 15"/>
            <p:cNvSpPr>
              <a:spLocks/>
            </p:cNvSpPr>
            <p:nvPr/>
          </p:nvSpPr>
          <p:spPr bwMode="auto">
            <a:xfrm>
              <a:off x="3888" y="1488"/>
              <a:ext cx="528" cy="1920"/>
            </a:xfrm>
            <a:prstGeom prst="rightBrace">
              <a:avLst>
                <a:gd name="adj1" fmla="val 30303"/>
                <a:gd name="adj2" fmla="val 50000"/>
              </a:avLst>
            </a:prstGeom>
            <a:noFill/>
            <a:ln w="38100">
              <a:solidFill>
                <a:schemeClr val="tx1"/>
              </a:solidFill>
              <a:round/>
              <a:headEnd type="none" w="sm" len="sm"/>
              <a:tailEnd type="none" w="sm" len="sm"/>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0" name="Text Box 16"/>
            <p:cNvSpPr txBox="1">
              <a:spLocks noChangeArrowheads="1"/>
            </p:cNvSpPr>
            <p:nvPr/>
          </p:nvSpPr>
          <p:spPr bwMode="auto">
            <a:xfrm>
              <a:off x="4475" y="2037"/>
              <a:ext cx="960" cy="523"/>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algn="ctr" eaLnBrk="0" hangingPunct="0">
                <a:spcBef>
                  <a:spcPct val="50000"/>
                </a:spcBef>
              </a:pPr>
              <a:r>
                <a:rPr lang="en-US" altLang="en-US" sz="2400" b="1" dirty="0">
                  <a:solidFill>
                    <a:srgbClr val="C00000"/>
                  </a:solidFill>
                  <a:latin typeface="Times New Roman" panose="02020603050405020304" pitchFamily="18" charset="0"/>
                </a:rPr>
                <a:t>Total Revenue</a:t>
              </a:r>
            </a:p>
          </p:txBody>
        </p:sp>
      </p:grpSp>
      <p:grpSp>
        <p:nvGrpSpPr>
          <p:cNvPr id="26641" name="Group 17"/>
          <p:cNvGrpSpPr>
            <a:grpSpLocks/>
          </p:cNvGrpSpPr>
          <p:nvPr/>
        </p:nvGrpSpPr>
        <p:grpSpPr bwMode="auto">
          <a:xfrm>
            <a:off x="4914900" y="2260600"/>
            <a:ext cx="819150" cy="3471863"/>
            <a:chOff x="3382" y="2016"/>
            <a:chExt cx="442" cy="1392"/>
          </a:xfrm>
        </p:grpSpPr>
        <p:sp>
          <p:nvSpPr>
            <p:cNvPr id="26642" name="AutoShape 18"/>
            <p:cNvSpPr>
              <a:spLocks/>
            </p:cNvSpPr>
            <p:nvPr/>
          </p:nvSpPr>
          <p:spPr bwMode="auto">
            <a:xfrm>
              <a:off x="3632" y="2016"/>
              <a:ext cx="192" cy="1392"/>
            </a:xfrm>
            <a:prstGeom prst="leftBrace">
              <a:avLst>
                <a:gd name="adj1" fmla="val 60417"/>
                <a:gd name="adj2" fmla="val 50000"/>
              </a:avLst>
            </a:prstGeom>
            <a:noFill/>
            <a:ln w="38100">
              <a:solidFill>
                <a:schemeClr val="tx1"/>
              </a:solidFill>
              <a:round/>
              <a:headEnd type="none" w="sm" len="sm"/>
              <a:tailEnd type="none" w="sm" len="sm"/>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3" name="Text Box 19"/>
            <p:cNvSpPr txBox="1">
              <a:spLocks noChangeArrowheads="1"/>
            </p:cNvSpPr>
            <p:nvPr/>
          </p:nvSpPr>
          <p:spPr bwMode="auto">
            <a:xfrm>
              <a:off x="3382" y="2395"/>
              <a:ext cx="192" cy="47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eaLnBrk="0" hangingPunct="0">
                <a:spcBef>
                  <a:spcPct val="50000"/>
                </a:spcBef>
              </a:pPr>
              <a:r>
                <a:rPr lang="en-US" altLang="en-US" sz="2400" b="1">
                  <a:latin typeface="Times New Roman" panose="02020603050405020304" pitchFamily="18" charset="0"/>
                </a:rPr>
                <a:t>ATC</a:t>
              </a:r>
            </a:p>
          </p:txBody>
        </p:sp>
      </p:grpSp>
      <p:grpSp>
        <p:nvGrpSpPr>
          <p:cNvPr id="26644" name="Group 20"/>
          <p:cNvGrpSpPr>
            <a:grpSpLocks/>
          </p:cNvGrpSpPr>
          <p:nvPr/>
        </p:nvGrpSpPr>
        <p:grpSpPr bwMode="auto">
          <a:xfrm>
            <a:off x="1144588" y="2065338"/>
            <a:ext cx="7889875" cy="579437"/>
            <a:chOff x="768" y="1104"/>
            <a:chExt cx="4992" cy="365"/>
          </a:xfrm>
        </p:grpSpPr>
        <p:sp>
          <p:nvSpPr>
            <p:cNvPr id="26645" name="Line 21"/>
            <p:cNvSpPr>
              <a:spLocks noChangeShapeType="1"/>
            </p:cNvSpPr>
            <p:nvPr/>
          </p:nvSpPr>
          <p:spPr bwMode="auto">
            <a:xfrm>
              <a:off x="768" y="1440"/>
              <a:ext cx="4704" cy="0"/>
            </a:xfrm>
            <a:prstGeom prst="line">
              <a:avLst/>
            </a:prstGeom>
            <a:noFill/>
            <a:ln w="57150">
              <a:solidFill>
                <a:schemeClr val="hlink"/>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6" name="Rectangle 22"/>
            <p:cNvSpPr>
              <a:spLocks noChangeArrowheads="1"/>
            </p:cNvSpPr>
            <p:nvPr/>
          </p:nvSpPr>
          <p:spPr bwMode="auto">
            <a:xfrm>
              <a:off x="4032" y="1104"/>
              <a:ext cx="17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r>
                <a:rPr lang="en-US" altLang="en-US" sz="3200" b="1">
                  <a:solidFill>
                    <a:schemeClr val="hlink"/>
                  </a:solidFill>
                  <a:effectLst>
                    <a:outerShdw blurRad="38100" dist="38100" dir="2700000" algn="tl">
                      <a:srgbClr val="000000"/>
                    </a:outerShdw>
                  </a:effectLst>
                  <a:latin typeface="Times New Roman" panose="02020603050405020304" pitchFamily="18" charset="0"/>
                </a:rPr>
                <a:t>MR=D=AR=P</a:t>
              </a:r>
            </a:p>
          </p:txBody>
        </p:sp>
      </p:grpSp>
      <p:sp>
        <p:nvSpPr>
          <p:cNvPr id="26647" name="Rectangle 23"/>
          <p:cNvSpPr>
            <a:spLocks noChangeArrowheads="1"/>
          </p:cNvSpPr>
          <p:nvPr/>
        </p:nvSpPr>
        <p:spPr bwMode="auto">
          <a:xfrm>
            <a:off x="2533650" y="1624013"/>
            <a:ext cx="1828800" cy="585418"/>
          </a:xfrm>
          <a:prstGeom prst="rect">
            <a:avLst/>
          </a:prstGeom>
          <a:noFill/>
          <a:ln>
            <a:noFill/>
          </a:ln>
          <a:effectLst/>
          <a:extLst>
            <a:ext uri="{909E8E84-426E-40DD-AFC4-6F175D3DCCD1}">
              <a14:hiddenFill xmlns:a14="http://schemas.microsoft.com/office/drawing/2010/main">
                <a:solidFill>
                  <a:srgbClr val="B3B3B3"/>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ltLang="en-US" sz="3200" b="1" dirty="0">
                <a:latin typeface="Times New Roman" panose="02020603050405020304" pitchFamily="18" charset="0"/>
              </a:rPr>
              <a:t>MR=MC</a:t>
            </a:r>
          </a:p>
        </p:txBody>
      </p:sp>
      <p:sp>
        <p:nvSpPr>
          <p:cNvPr id="26648" name="Line 24"/>
          <p:cNvSpPr>
            <a:spLocks noChangeShapeType="1"/>
          </p:cNvSpPr>
          <p:nvPr/>
        </p:nvSpPr>
        <p:spPr bwMode="auto">
          <a:xfrm>
            <a:off x="4251325" y="1979613"/>
            <a:ext cx="1481138" cy="5683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6649" name="Group 25"/>
          <p:cNvGrpSpPr>
            <a:grpSpLocks/>
          </p:cNvGrpSpPr>
          <p:nvPr/>
        </p:nvGrpSpPr>
        <p:grpSpPr bwMode="auto">
          <a:xfrm>
            <a:off x="4710113" y="1371600"/>
            <a:ext cx="1395412" cy="1212850"/>
            <a:chOff x="3062" y="651"/>
            <a:chExt cx="879" cy="802"/>
          </a:xfrm>
        </p:grpSpPr>
        <p:sp>
          <p:nvSpPr>
            <p:cNvPr id="26650" name="AutoShape 26"/>
            <p:cNvSpPr>
              <a:spLocks/>
            </p:cNvSpPr>
            <p:nvPr/>
          </p:nvSpPr>
          <p:spPr bwMode="auto">
            <a:xfrm flipH="1">
              <a:off x="3781" y="1200"/>
              <a:ext cx="160" cy="253"/>
            </a:xfrm>
            <a:prstGeom prst="leftBrace">
              <a:avLst>
                <a:gd name="adj1" fmla="val 13177"/>
                <a:gd name="adj2" fmla="val 50000"/>
              </a:avLst>
            </a:prstGeom>
            <a:noFill/>
            <a:ln w="38100">
              <a:solidFill>
                <a:schemeClr val="tx1"/>
              </a:solidFill>
              <a:round/>
              <a:headEnd type="none" w="sm" len="sm"/>
              <a:tailEnd type="none" w="sm" len="sm"/>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1" name="Text Box 27"/>
            <p:cNvSpPr txBox="1">
              <a:spLocks noChangeArrowheads="1"/>
            </p:cNvSpPr>
            <p:nvPr/>
          </p:nvSpPr>
          <p:spPr bwMode="auto">
            <a:xfrm>
              <a:off x="3062" y="651"/>
              <a:ext cx="672" cy="424"/>
            </a:xfrm>
            <a:prstGeom prst="rect">
              <a:avLst/>
            </a:prstGeom>
            <a:noFill/>
            <a:ln>
              <a:noFill/>
            </a:ln>
            <a:effectLst>
              <a:outerShdw dist="28398" dir="1593903" algn="ctr" rotWithShape="0">
                <a:schemeClr val="bg2"/>
              </a:outerShdw>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algn="ctr" eaLnBrk="0" hangingPunct="0">
                <a:spcBef>
                  <a:spcPct val="50000"/>
                </a:spcBef>
              </a:pPr>
              <a:r>
                <a:rPr lang="en-US" altLang="en-US" b="1">
                  <a:effectLst>
                    <a:outerShdw blurRad="38100" dist="38100" dir="2700000" algn="tl">
                      <a:srgbClr val="FFFFFF"/>
                    </a:outerShdw>
                  </a:effectLst>
                  <a:latin typeface="Times New Roman" panose="02020603050405020304" pitchFamily="18" charset="0"/>
                </a:rPr>
                <a:t>Per unit loss</a:t>
              </a:r>
            </a:p>
          </p:txBody>
        </p:sp>
        <p:sp>
          <p:nvSpPr>
            <p:cNvPr id="26652" name="Line 28"/>
            <p:cNvSpPr>
              <a:spLocks noChangeShapeType="1"/>
            </p:cNvSpPr>
            <p:nvPr/>
          </p:nvSpPr>
          <p:spPr bwMode="auto">
            <a:xfrm>
              <a:off x="3605" y="907"/>
              <a:ext cx="208" cy="378"/>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6653" name="Text Box 29"/>
          <p:cNvSpPr txBox="1">
            <a:spLocks noChangeArrowheads="1"/>
          </p:cNvSpPr>
          <p:nvPr/>
        </p:nvSpPr>
        <p:spPr bwMode="auto">
          <a:xfrm>
            <a:off x="2830300" y="2268168"/>
            <a:ext cx="2335212" cy="366713"/>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eaLnBrk="0" hangingPunct="0">
              <a:spcBef>
                <a:spcPct val="50000"/>
              </a:spcBef>
            </a:pPr>
            <a:r>
              <a:rPr lang="en-US" altLang="en-US" b="1" dirty="0">
                <a:solidFill>
                  <a:srgbClr val="800080"/>
                </a:solidFill>
                <a:latin typeface="Times New Roman" panose="02020603050405020304" pitchFamily="18" charset="0"/>
              </a:rPr>
              <a:t>Economic Loss</a:t>
            </a:r>
            <a:endParaRPr lang="en-US" altLang="en-US" dirty="0">
              <a:solidFill>
                <a:schemeClr val="folHlink"/>
              </a:solidFill>
              <a:latin typeface="Times New Roman" panose="02020603050405020304" pitchFamily="18" charset="0"/>
            </a:endParaRPr>
          </a:p>
        </p:txBody>
      </p:sp>
      <p:sp>
        <p:nvSpPr>
          <p:cNvPr id="26654" name="Oval 30"/>
          <p:cNvSpPr>
            <a:spLocks noChangeArrowheads="1"/>
          </p:cNvSpPr>
          <p:nvPr/>
        </p:nvSpPr>
        <p:spPr bwMode="auto">
          <a:xfrm>
            <a:off x="5724525" y="2540000"/>
            <a:ext cx="109538" cy="93663"/>
          </a:xfrm>
          <a:prstGeom prst="ellipse">
            <a:avLst/>
          </a:prstGeom>
          <a:gradFill rotWithShape="0">
            <a:gsLst>
              <a:gs pos="0">
                <a:srgbClr val="006600"/>
              </a:gs>
              <a:gs pos="100000">
                <a:srgbClr val="006600">
                  <a:gamma/>
                  <a:shade val="69804"/>
                  <a:invGamma/>
                </a:srgbClr>
              </a:gs>
            </a:gsLst>
            <a:path path="shape">
              <a:fillToRect l="50000" t="50000" r="50000" b="50000"/>
            </a:path>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5" name="Oval 31"/>
          <p:cNvSpPr>
            <a:spLocks noChangeArrowheads="1"/>
          </p:cNvSpPr>
          <p:nvPr/>
        </p:nvSpPr>
        <p:spPr bwMode="auto">
          <a:xfrm>
            <a:off x="5716588" y="2151063"/>
            <a:ext cx="109537" cy="93662"/>
          </a:xfrm>
          <a:prstGeom prst="ellipse">
            <a:avLst/>
          </a:prstGeom>
          <a:gradFill rotWithShape="0">
            <a:gsLst>
              <a:gs pos="0">
                <a:srgbClr val="006600"/>
              </a:gs>
              <a:gs pos="100000">
                <a:srgbClr val="006600">
                  <a:gamma/>
                  <a:shade val="69804"/>
                  <a:invGamma/>
                </a:srgbClr>
              </a:gs>
            </a:gsLst>
            <a:path path="shape">
              <a:fillToRect l="50000" t="50000" r="50000" b="50000"/>
            </a:path>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6" name="Arc 32"/>
          <p:cNvSpPr>
            <a:spLocks/>
          </p:cNvSpPr>
          <p:nvPr/>
        </p:nvSpPr>
        <p:spPr bwMode="auto">
          <a:xfrm rot="8160000">
            <a:off x="3370263" y="644525"/>
            <a:ext cx="3338512" cy="3643313"/>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rgbClr val="80008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eaLnBrk="0" hangingPunct="0"/>
            <a:endParaRPr lang="en-US" altLang="en-US" sz="2400">
              <a:latin typeface="Times" panose="02020603050405020304" pitchFamily="18" charset="0"/>
            </a:endParaRPr>
          </a:p>
        </p:txBody>
      </p:sp>
      <p:sp>
        <p:nvSpPr>
          <p:cNvPr id="26657" name="Rectangle 33"/>
          <p:cNvSpPr>
            <a:spLocks noChangeArrowheads="1"/>
          </p:cNvSpPr>
          <p:nvPr/>
        </p:nvSpPr>
        <p:spPr bwMode="auto">
          <a:xfrm>
            <a:off x="7213600" y="2633663"/>
            <a:ext cx="1220788" cy="588962"/>
          </a:xfrm>
          <a:prstGeom prst="rect">
            <a:avLst/>
          </a:prstGeom>
          <a:noFill/>
          <a:ln w="9525">
            <a:solidFill>
              <a:srgbClr val="F7EE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ltLang="en-US" sz="3200" b="1">
                <a:solidFill>
                  <a:srgbClr val="800080"/>
                </a:solidFill>
                <a:effectLst>
                  <a:outerShdw blurRad="38100" dist="38100" dir="2700000" algn="tl">
                    <a:srgbClr val="000000"/>
                  </a:outerShdw>
                </a:effectLst>
                <a:latin typeface="Times New Roman" panose="02020603050405020304" pitchFamily="18" charset="0"/>
              </a:rPr>
              <a:t>AVC</a:t>
            </a:r>
          </a:p>
        </p:txBody>
      </p:sp>
      <p:sp>
        <p:nvSpPr>
          <p:cNvPr id="26658" name="Text Box 34"/>
          <p:cNvSpPr txBox="1">
            <a:spLocks noChangeArrowheads="1"/>
          </p:cNvSpPr>
          <p:nvPr/>
        </p:nvSpPr>
        <p:spPr bwMode="auto">
          <a:xfrm>
            <a:off x="347663" y="2405063"/>
            <a:ext cx="642937" cy="45720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a:latin typeface="Times New Roman" panose="02020603050405020304" pitchFamily="18" charset="0"/>
              </a:rPr>
              <a:t>$81</a:t>
            </a:r>
          </a:p>
        </p:txBody>
      </p:sp>
      <p:sp>
        <p:nvSpPr>
          <p:cNvPr id="26659" name="Text Box 35"/>
          <p:cNvSpPr txBox="1">
            <a:spLocks noChangeArrowheads="1"/>
          </p:cNvSpPr>
          <p:nvPr/>
        </p:nvSpPr>
        <p:spPr bwMode="auto">
          <a:xfrm>
            <a:off x="7977188" y="5876925"/>
            <a:ext cx="381000" cy="57943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200">
                <a:latin typeface="Times New Roman" panose="02020603050405020304" pitchFamily="18" charset="0"/>
              </a:rPr>
              <a:t>Q</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97160" presetClass="entr" presetSubtype="95806876" fill="hold" grpId="0" nodeType="afterEffect">
                                  <p:stCondLst>
                                    <p:cond delay="0"/>
                                  </p:stCondLst>
                                  <p:childTnLst>
                                    <p:set>
                                      <p:cBhvr>
                                        <p:cTn id="6" dur="1" fill="hold">
                                          <p:stCondLst>
                                            <p:cond delay="499"/>
                                          </p:stCondLst>
                                        </p:cTn>
                                        <p:tgtEl>
                                          <p:spTgt spid="266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47"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160338" y="1062038"/>
            <a:ext cx="88392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endParaRPr lang="en-US" altLang="en-US" sz="2400">
              <a:latin typeface="Times New Roman" panose="02020603050405020304" pitchFamily="18" charset="0"/>
            </a:endParaRPr>
          </a:p>
        </p:txBody>
      </p:sp>
      <p:grpSp>
        <p:nvGrpSpPr>
          <p:cNvPr id="28675" name="Group 3"/>
          <p:cNvGrpSpPr>
            <a:grpSpLocks/>
          </p:cNvGrpSpPr>
          <p:nvPr/>
        </p:nvGrpSpPr>
        <p:grpSpPr bwMode="auto">
          <a:xfrm>
            <a:off x="3317875" y="-146050"/>
            <a:ext cx="5064125" cy="3643313"/>
            <a:chOff x="2091" y="235"/>
            <a:chExt cx="3190" cy="2295"/>
          </a:xfrm>
        </p:grpSpPr>
        <p:sp>
          <p:nvSpPr>
            <p:cNvPr id="28676" name="Arc 4"/>
            <p:cNvSpPr>
              <a:spLocks/>
            </p:cNvSpPr>
            <p:nvPr/>
          </p:nvSpPr>
          <p:spPr bwMode="auto">
            <a:xfrm rot="8160000">
              <a:off x="2091" y="235"/>
              <a:ext cx="2103" cy="2295"/>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chemeClr val="tx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7" name="Rectangle 5"/>
            <p:cNvSpPr>
              <a:spLocks noChangeArrowheads="1"/>
            </p:cNvSpPr>
            <p:nvPr/>
          </p:nvSpPr>
          <p:spPr bwMode="auto">
            <a:xfrm>
              <a:off x="4512" y="1488"/>
              <a:ext cx="769" cy="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ltLang="en-US" sz="3200" b="1" dirty="0">
                  <a:latin typeface="Times New Roman" panose="02020603050405020304" pitchFamily="18" charset="0"/>
                </a:rPr>
                <a:t>ATC</a:t>
              </a:r>
            </a:p>
          </p:txBody>
        </p:sp>
      </p:grpSp>
      <p:sp>
        <p:nvSpPr>
          <p:cNvPr id="28678" name="Line 6"/>
          <p:cNvSpPr>
            <a:spLocks noChangeShapeType="1"/>
          </p:cNvSpPr>
          <p:nvPr/>
        </p:nvSpPr>
        <p:spPr bwMode="auto">
          <a:xfrm>
            <a:off x="906463" y="1603375"/>
            <a:ext cx="0" cy="4572000"/>
          </a:xfrm>
          <a:prstGeom prst="line">
            <a:avLst/>
          </a:prstGeom>
          <a:noFill/>
          <a:ln w="1016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9" name="Line 7"/>
          <p:cNvSpPr>
            <a:spLocks noChangeShapeType="1"/>
          </p:cNvSpPr>
          <p:nvPr/>
        </p:nvSpPr>
        <p:spPr bwMode="auto">
          <a:xfrm>
            <a:off x="830263" y="6167438"/>
            <a:ext cx="7239000" cy="0"/>
          </a:xfrm>
          <a:prstGeom prst="line">
            <a:avLst/>
          </a:prstGeom>
          <a:noFill/>
          <a:ln w="1016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0" name="Arc 8"/>
          <p:cNvSpPr>
            <a:spLocks/>
          </p:cNvSpPr>
          <p:nvPr/>
        </p:nvSpPr>
        <p:spPr bwMode="auto">
          <a:xfrm rot="6240000">
            <a:off x="508793" y="1777207"/>
            <a:ext cx="5040313" cy="3619500"/>
          </a:xfrm>
          <a:custGeom>
            <a:avLst/>
            <a:gdLst>
              <a:gd name="G0" fmla="+- 7 0 0"/>
              <a:gd name="G1" fmla="+- 21600 0 0"/>
              <a:gd name="G2" fmla="+- 21600 0 0"/>
              <a:gd name="T0" fmla="*/ 0 w 21415"/>
              <a:gd name="T1" fmla="*/ 0 h 21600"/>
              <a:gd name="T2" fmla="*/ 21415 w 21415"/>
              <a:gd name="T3" fmla="*/ 18727 h 21600"/>
              <a:gd name="T4" fmla="*/ 7 w 21415"/>
              <a:gd name="T5" fmla="*/ 21600 h 21600"/>
            </a:gdLst>
            <a:ahLst/>
            <a:cxnLst>
              <a:cxn ang="0">
                <a:pos x="T0" y="T1"/>
              </a:cxn>
              <a:cxn ang="0">
                <a:pos x="T2" y="T3"/>
              </a:cxn>
              <a:cxn ang="0">
                <a:pos x="T4" y="T5"/>
              </a:cxn>
            </a:cxnLst>
            <a:rect l="0" t="0" r="r" b="b"/>
            <a:pathLst>
              <a:path w="21415" h="21600" fill="none" extrusionOk="0">
                <a:moveTo>
                  <a:pt x="0" y="0"/>
                </a:moveTo>
                <a:cubicBezTo>
                  <a:pt x="2" y="0"/>
                  <a:pt x="4" y="0"/>
                  <a:pt x="7" y="0"/>
                </a:cubicBezTo>
                <a:cubicBezTo>
                  <a:pt x="10825" y="0"/>
                  <a:pt x="19976" y="8004"/>
                  <a:pt x="21415" y="18726"/>
                </a:cubicBezTo>
              </a:path>
              <a:path w="21415" h="21600" stroke="0" extrusionOk="0">
                <a:moveTo>
                  <a:pt x="0" y="0"/>
                </a:moveTo>
                <a:cubicBezTo>
                  <a:pt x="2" y="0"/>
                  <a:pt x="4" y="0"/>
                  <a:pt x="7" y="0"/>
                </a:cubicBezTo>
                <a:cubicBezTo>
                  <a:pt x="10825" y="0"/>
                  <a:pt x="19976" y="8004"/>
                  <a:pt x="21415" y="18726"/>
                </a:cubicBezTo>
                <a:lnTo>
                  <a:pt x="7" y="21600"/>
                </a:lnTo>
                <a:close/>
              </a:path>
            </a:pathLst>
          </a:custGeom>
          <a:noFill/>
          <a:ln w="50800" cap="rnd">
            <a:solidFill>
              <a:srgbClr val="80004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1" name="Rectangle 9"/>
          <p:cNvSpPr>
            <a:spLocks noChangeArrowheads="1"/>
          </p:cNvSpPr>
          <p:nvPr/>
        </p:nvSpPr>
        <p:spPr bwMode="auto">
          <a:xfrm>
            <a:off x="5373688" y="1397000"/>
            <a:ext cx="8858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8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ltLang="en-US" sz="3200" b="1">
                <a:solidFill>
                  <a:srgbClr val="804000"/>
                </a:solidFill>
                <a:effectLst>
                  <a:outerShdw blurRad="38100" dist="38100" dir="2700000" algn="tl">
                    <a:srgbClr val="000000"/>
                  </a:outerShdw>
                </a:effectLst>
                <a:latin typeface="Times New Roman" panose="02020603050405020304" pitchFamily="18" charset="0"/>
              </a:rPr>
              <a:t>MC</a:t>
            </a:r>
          </a:p>
        </p:txBody>
      </p:sp>
      <p:sp>
        <p:nvSpPr>
          <p:cNvPr id="28682" name="Rectangle 10"/>
          <p:cNvSpPr>
            <a:spLocks noChangeArrowheads="1"/>
          </p:cNvSpPr>
          <p:nvPr/>
        </p:nvSpPr>
        <p:spPr bwMode="auto">
          <a:xfrm>
            <a:off x="914400" y="228600"/>
            <a:ext cx="7391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spcBef>
                <a:spcPct val="50000"/>
              </a:spcBef>
            </a:pPr>
            <a:r>
              <a:rPr lang="en-US" altLang="en-US" sz="4000" b="1">
                <a:solidFill>
                  <a:srgbClr val="FF0000"/>
                </a:solidFill>
                <a:effectLst>
                  <a:outerShdw blurRad="38100" dist="38100" dir="2700000" algn="tl">
                    <a:srgbClr val="000000"/>
                  </a:outerShdw>
                </a:effectLst>
                <a:latin typeface="Times New Roman" panose="02020603050405020304" pitchFamily="18" charset="0"/>
              </a:rPr>
              <a:t>Firm showing Shutdown position</a:t>
            </a:r>
          </a:p>
        </p:txBody>
      </p:sp>
      <p:sp>
        <p:nvSpPr>
          <p:cNvPr id="28683" name="Text Box 11"/>
          <p:cNvSpPr txBox="1">
            <a:spLocks noChangeArrowheads="1"/>
          </p:cNvSpPr>
          <p:nvPr/>
        </p:nvSpPr>
        <p:spPr bwMode="auto">
          <a:xfrm>
            <a:off x="381000" y="1392238"/>
            <a:ext cx="38100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200">
                <a:latin typeface="Times New Roman" panose="02020603050405020304" pitchFamily="18" charset="0"/>
              </a:rPr>
              <a:t>P</a:t>
            </a:r>
          </a:p>
        </p:txBody>
      </p:sp>
      <p:grpSp>
        <p:nvGrpSpPr>
          <p:cNvPr id="28684" name="Group 12"/>
          <p:cNvGrpSpPr>
            <a:grpSpLocks/>
          </p:cNvGrpSpPr>
          <p:nvPr/>
        </p:nvGrpSpPr>
        <p:grpSpPr bwMode="auto">
          <a:xfrm>
            <a:off x="949325" y="3432175"/>
            <a:ext cx="7889875" cy="579438"/>
            <a:chOff x="768" y="1104"/>
            <a:chExt cx="4992" cy="365"/>
          </a:xfrm>
        </p:grpSpPr>
        <p:sp>
          <p:nvSpPr>
            <p:cNvPr id="28685" name="Line 13"/>
            <p:cNvSpPr>
              <a:spLocks noChangeShapeType="1"/>
            </p:cNvSpPr>
            <p:nvPr/>
          </p:nvSpPr>
          <p:spPr bwMode="auto">
            <a:xfrm>
              <a:off x="768" y="1440"/>
              <a:ext cx="4704" cy="0"/>
            </a:xfrm>
            <a:prstGeom prst="line">
              <a:avLst/>
            </a:prstGeom>
            <a:noFill/>
            <a:ln w="57150">
              <a:solidFill>
                <a:schemeClr val="hlink"/>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6" name="Rectangle 14"/>
            <p:cNvSpPr>
              <a:spLocks noChangeArrowheads="1"/>
            </p:cNvSpPr>
            <p:nvPr/>
          </p:nvSpPr>
          <p:spPr bwMode="auto">
            <a:xfrm>
              <a:off x="4032" y="1104"/>
              <a:ext cx="17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r>
                <a:rPr lang="en-US" altLang="en-US" sz="3200" b="1">
                  <a:solidFill>
                    <a:schemeClr val="hlink"/>
                  </a:solidFill>
                  <a:effectLst>
                    <a:outerShdw blurRad="38100" dist="38100" dir="2700000" algn="tl">
                      <a:srgbClr val="000000"/>
                    </a:outerShdw>
                  </a:effectLst>
                  <a:latin typeface="Times New Roman" panose="02020603050405020304" pitchFamily="18" charset="0"/>
                </a:rPr>
                <a:t>MR=D=AR=P</a:t>
              </a:r>
            </a:p>
          </p:txBody>
        </p:sp>
      </p:grpSp>
      <p:sp>
        <p:nvSpPr>
          <p:cNvPr id="28687" name="Arc 15"/>
          <p:cNvSpPr>
            <a:spLocks/>
          </p:cNvSpPr>
          <p:nvPr/>
        </p:nvSpPr>
        <p:spPr bwMode="auto">
          <a:xfrm rot="8160000">
            <a:off x="2946400" y="647700"/>
            <a:ext cx="3338513" cy="3643313"/>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rgbClr val="408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8" name="Rectangle 16"/>
          <p:cNvSpPr>
            <a:spLocks noChangeArrowheads="1"/>
          </p:cNvSpPr>
          <p:nvPr/>
        </p:nvSpPr>
        <p:spPr bwMode="auto">
          <a:xfrm>
            <a:off x="6934200" y="2611438"/>
            <a:ext cx="12207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ltLang="en-US" sz="3200" b="1">
                <a:solidFill>
                  <a:srgbClr val="408000"/>
                </a:solidFill>
                <a:effectLst>
                  <a:outerShdw blurRad="38100" dist="38100" dir="2700000" algn="tl">
                    <a:srgbClr val="000000"/>
                  </a:outerShdw>
                </a:effectLst>
                <a:latin typeface="Times New Roman" panose="02020603050405020304" pitchFamily="18" charset="0"/>
              </a:rPr>
              <a:t>AVC</a:t>
            </a:r>
          </a:p>
        </p:txBody>
      </p:sp>
      <p:sp>
        <p:nvSpPr>
          <p:cNvPr id="28689" name="Text Box 17"/>
          <p:cNvSpPr txBox="1">
            <a:spLocks noChangeArrowheads="1"/>
          </p:cNvSpPr>
          <p:nvPr/>
        </p:nvSpPr>
        <p:spPr bwMode="auto">
          <a:xfrm>
            <a:off x="4310063" y="4365625"/>
            <a:ext cx="4216400" cy="137318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en-US" sz="2800" b="1">
                <a:solidFill>
                  <a:srgbClr val="FF0000"/>
                </a:solidFill>
                <a:effectLst>
                  <a:outerShdw blurRad="38100" dist="38100" dir="2700000" algn="tl">
                    <a:srgbClr val="000000"/>
                  </a:outerShdw>
                </a:effectLst>
                <a:latin typeface="Times New Roman" panose="02020603050405020304" pitchFamily="18" charset="0"/>
              </a:rPr>
              <a:t>At no level of output does the firm cover the Average Variable Costs.</a:t>
            </a:r>
          </a:p>
        </p:txBody>
      </p:sp>
      <p:sp>
        <p:nvSpPr>
          <p:cNvPr id="28690" name="Text Box 18"/>
          <p:cNvSpPr txBox="1">
            <a:spLocks noChangeArrowheads="1"/>
          </p:cNvSpPr>
          <p:nvPr/>
        </p:nvSpPr>
        <p:spPr bwMode="auto">
          <a:xfrm>
            <a:off x="7400925" y="6278563"/>
            <a:ext cx="38100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200">
                <a:latin typeface="Times New Roman" panose="02020603050405020304" pitchFamily="18" charset="0"/>
              </a:rPr>
              <a:t>Q</a:t>
            </a:r>
          </a:p>
        </p:txBody>
      </p:sp>
      <p:sp>
        <p:nvSpPr>
          <p:cNvPr id="28691" name="Text Box 19"/>
          <p:cNvSpPr txBox="1">
            <a:spLocks noChangeArrowheads="1"/>
          </p:cNvSpPr>
          <p:nvPr/>
        </p:nvSpPr>
        <p:spPr bwMode="auto">
          <a:xfrm>
            <a:off x="144463" y="3763963"/>
            <a:ext cx="658812" cy="45720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a:latin typeface="Times New Roman" panose="02020603050405020304" pitchFamily="18" charset="0"/>
              </a:rPr>
              <a:t>$71</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Line 2"/>
          <p:cNvSpPr>
            <a:spLocks noChangeShapeType="1"/>
          </p:cNvSpPr>
          <p:nvPr/>
        </p:nvSpPr>
        <p:spPr bwMode="auto">
          <a:xfrm>
            <a:off x="3984625" y="3709988"/>
            <a:ext cx="0" cy="2200275"/>
          </a:xfrm>
          <a:prstGeom prst="line">
            <a:avLst/>
          </a:prstGeom>
          <a:noFill/>
          <a:ln w="38100">
            <a:solidFill>
              <a:srgbClr val="CC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3" name="Line 3"/>
          <p:cNvSpPr>
            <a:spLocks noChangeShapeType="1"/>
          </p:cNvSpPr>
          <p:nvPr/>
        </p:nvSpPr>
        <p:spPr bwMode="auto">
          <a:xfrm>
            <a:off x="1517650" y="3733800"/>
            <a:ext cx="4213225"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4" name="Rectangle 4"/>
          <p:cNvSpPr>
            <a:spLocks noChangeArrowheads="1"/>
          </p:cNvSpPr>
          <p:nvPr/>
        </p:nvSpPr>
        <p:spPr bwMode="auto">
          <a:xfrm>
            <a:off x="827088" y="3454400"/>
            <a:ext cx="67945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600" b="1">
                <a:solidFill>
                  <a:schemeClr val="accent2"/>
                </a:solidFill>
                <a:effectLst>
                  <a:outerShdw blurRad="38100" dist="38100" dir="2700000" algn="tl">
                    <a:srgbClr val="000000"/>
                  </a:outerShdw>
                </a:effectLst>
                <a:latin typeface="Times" panose="02020603050405020304" pitchFamily="18" charset="0"/>
              </a:rPr>
              <a:t>P</a:t>
            </a:r>
            <a:r>
              <a:rPr lang="en-US" altLang="en-US" sz="2600" b="1" baseline="-25000">
                <a:solidFill>
                  <a:schemeClr val="accent2"/>
                </a:solidFill>
                <a:effectLst>
                  <a:outerShdw blurRad="38100" dist="38100" dir="2700000" algn="tl">
                    <a:srgbClr val="000000"/>
                  </a:outerShdw>
                </a:effectLst>
                <a:latin typeface="Times" panose="02020603050405020304" pitchFamily="18" charset="0"/>
              </a:rPr>
              <a:t>e</a:t>
            </a:r>
            <a:endParaRPr lang="en-US" altLang="en-US" sz="2600" b="1">
              <a:solidFill>
                <a:schemeClr val="accent2"/>
              </a:solidFill>
              <a:effectLst>
                <a:outerShdw blurRad="38100" dist="38100" dir="2700000" algn="tl">
                  <a:srgbClr val="000000"/>
                </a:outerShdw>
              </a:effectLst>
              <a:latin typeface="Times" panose="02020603050405020304" pitchFamily="18" charset="0"/>
            </a:endParaRPr>
          </a:p>
        </p:txBody>
      </p:sp>
      <p:sp>
        <p:nvSpPr>
          <p:cNvPr id="30725" name="Rectangle 5"/>
          <p:cNvSpPr>
            <a:spLocks noChangeArrowheads="1"/>
          </p:cNvSpPr>
          <p:nvPr/>
        </p:nvSpPr>
        <p:spPr bwMode="auto">
          <a:xfrm>
            <a:off x="5668963" y="3319463"/>
            <a:ext cx="251460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p>
            <a:pPr eaLnBrk="0" hangingPunct="0"/>
            <a:r>
              <a:rPr lang="en-US" altLang="en-US" sz="2800" b="1" dirty="0">
                <a:solidFill>
                  <a:srgbClr val="C00000"/>
                </a:solidFill>
                <a:latin typeface="Times" panose="02020603050405020304" pitchFamily="18" charset="0"/>
              </a:rPr>
              <a:t>MR=D=AR=P</a:t>
            </a:r>
          </a:p>
        </p:txBody>
      </p:sp>
      <p:sp>
        <p:nvSpPr>
          <p:cNvPr id="30726" name="Rectangle 6"/>
          <p:cNvSpPr>
            <a:spLocks noChangeArrowheads="1"/>
          </p:cNvSpPr>
          <p:nvPr/>
        </p:nvSpPr>
        <p:spPr bwMode="auto">
          <a:xfrm>
            <a:off x="3687763" y="5910263"/>
            <a:ext cx="649287"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600" b="1">
                <a:solidFill>
                  <a:schemeClr val="accent2"/>
                </a:solidFill>
                <a:effectLst>
                  <a:outerShdw blurRad="38100" dist="38100" dir="2700000" algn="tl">
                    <a:srgbClr val="000000"/>
                  </a:outerShdw>
                </a:effectLst>
                <a:latin typeface="Times" panose="02020603050405020304" pitchFamily="18" charset="0"/>
              </a:rPr>
              <a:t>Q</a:t>
            </a:r>
            <a:r>
              <a:rPr lang="en-US" altLang="en-US" sz="2600" b="1" baseline="-25000">
                <a:solidFill>
                  <a:schemeClr val="accent2"/>
                </a:solidFill>
                <a:effectLst>
                  <a:outerShdw blurRad="38100" dist="38100" dir="2700000" algn="tl">
                    <a:srgbClr val="000000"/>
                  </a:outerShdw>
                </a:effectLst>
                <a:latin typeface="Times" panose="02020603050405020304" pitchFamily="18" charset="0"/>
              </a:rPr>
              <a:t>e</a:t>
            </a:r>
            <a:endParaRPr lang="en-US" altLang="en-US" sz="2600" b="1">
              <a:solidFill>
                <a:schemeClr val="accent2"/>
              </a:solidFill>
              <a:effectLst>
                <a:outerShdw blurRad="38100" dist="38100" dir="2700000" algn="tl">
                  <a:srgbClr val="000000"/>
                </a:outerShdw>
              </a:effectLst>
              <a:latin typeface="Times" panose="02020603050405020304" pitchFamily="18" charset="0"/>
            </a:endParaRPr>
          </a:p>
        </p:txBody>
      </p:sp>
      <p:sp>
        <p:nvSpPr>
          <p:cNvPr id="30727" name="Rectangle 7"/>
          <p:cNvSpPr>
            <a:spLocks noChangeArrowheads="1"/>
          </p:cNvSpPr>
          <p:nvPr/>
        </p:nvSpPr>
        <p:spPr bwMode="auto">
          <a:xfrm>
            <a:off x="4602163" y="1844675"/>
            <a:ext cx="8874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FF0000"/>
                </a:solidFill>
                <a:effectLst>
                  <a:outerShdw blurRad="38100" dist="38100" dir="2700000" algn="tl">
                    <a:srgbClr val="000000"/>
                  </a:outerShdw>
                </a:effectLst>
                <a:latin typeface="Times" panose="02020603050405020304" pitchFamily="18" charset="0"/>
              </a:rPr>
              <a:t>MC</a:t>
            </a:r>
          </a:p>
        </p:txBody>
      </p:sp>
      <p:sp>
        <p:nvSpPr>
          <p:cNvPr id="30728" name="Rectangle 8"/>
          <p:cNvSpPr>
            <a:spLocks noChangeArrowheads="1"/>
          </p:cNvSpPr>
          <p:nvPr/>
        </p:nvSpPr>
        <p:spPr bwMode="auto">
          <a:xfrm>
            <a:off x="5354638" y="2176463"/>
            <a:ext cx="134937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chemeClr val="accent2"/>
                </a:solidFill>
                <a:effectLst>
                  <a:outerShdw blurRad="38100" dist="38100" dir="2700000" algn="tl">
                    <a:srgbClr val="000000"/>
                  </a:outerShdw>
                </a:effectLst>
                <a:latin typeface="Times" panose="02020603050405020304" pitchFamily="18" charset="0"/>
              </a:rPr>
              <a:t>ATC</a:t>
            </a:r>
          </a:p>
        </p:txBody>
      </p:sp>
      <p:sp>
        <p:nvSpPr>
          <p:cNvPr id="30729" name="Arc 9"/>
          <p:cNvSpPr>
            <a:spLocks/>
          </p:cNvSpPr>
          <p:nvPr/>
        </p:nvSpPr>
        <p:spPr bwMode="auto">
          <a:xfrm rot="240000">
            <a:off x="2239963" y="2100263"/>
            <a:ext cx="2227262" cy="2565400"/>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599"/>
                </a:cubicBezTo>
              </a:path>
              <a:path w="21600" h="21600" stroke="0" extrusionOk="0">
                <a:moveTo>
                  <a:pt x="21600" y="0"/>
                </a:moveTo>
                <a:cubicBezTo>
                  <a:pt x="21600" y="11929"/>
                  <a:pt x="11929" y="21599"/>
                  <a:pt x="0" y="21599"/>
                </a:cubicBezTo>
                <a:lnTo>
                  <a:pt x="0" y="0"/>
                </a:lnTo>
                <a:close/>
              </a:path>
            </a:pathLst>
          </a:custGeom>
          <a:noFill/>
          <a:ln w="76200" cap="rnd">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0" name="Freeform 10"/>
          <p:cNvSpPr>
            <a:spLocks/>
          </p:cNvSpPr>
          <p:nvPr/>
        </p:nvSpPr>
        <p:spPr bwMode="auto">
          <a:xfrm>
            <a:off x="2247900" y="2738438"/>
            <a:ext cx="3344863" cy="992187"/>
          </a:xfrm>
          <a:custGeom>
            <a:avLst/>
            <a:gdLst>
              <a:gd name="T0" fmla="*/ 0 w 2107"/>
              <a:gd name="T1" fmla="*/ 0 h 625"/>
              <a:gd name="T2" fmla="*/ 54 w 2107"/>
              <a:gd name="T3" fmla="*/ 145 h 625"/>
              <a:gd name="T4" fmla="*/ 138 w 2107"/>
              <a:gd name="T5" fmla="*/ 273 h 625"/>
              <a:gd name="T6" fmla="*/ 249 w 2107"/>
              <a:gd name="T7" fmla="*/ 379 h 625"/>
              <a:gd name="T8" fmla="*/ 384 w 2107"/>
              <a:gd name="T9" fmla="*/ 468 h 625"/>
              <a:gd name="T10" fmla="*/ 536 w 2107"/>
              <a:gd name="T11" fmla="*/ 536 h 625"/>
              <a:gd name="T12" fmla="*/ 701 w 2107"/>
              <a:gd name="T13" fmla="*/ 585 h 625"/>
              <a:gd name="T14" fmla="*/ 875 w 2107"/>
              <a:gd name="T15" fmla="*/ 613 h 625"/>
              <a:gd name="T16" fmla="*/ 1054 w 2107"/>
              <a:gd name="T17" fmla="*/ 624 h 625"/>
              <a:gd name="T18" fmla="*/ 1231 w 2107"/>
              <a:gd name="T19" fmla="*/ 614 h 625"/>
              <a:gd name="T20" fmla="*/ 1405 w 2107"/>
              <a:gd name="T21" fmla="*/ 585 h 625"/>
              <a:gd name="T22" fmla="*/ 1570 w 2107"/>
              <a:gd name="T23" fmla="*/ 538 h 625"/>
              <a:gd name="T24" fmla="*/ 1722 w 2107"/>
              <a:gd name="T25" fmla="*/ 469 h 625"/>
              <a:gd name="T26" fmla="*/ 1855 w 2107"/>
              <a:gd name="T27" fmla="*/ 382 h 625"/>
              <a:gd name="T28" fmla="*/ 1968 w 2107"/>
              <a:gd name="T29" fmla="*/ 274 h 625"/>
              <a:gd name="T30" fmla="*/ 2052 w 2107"/>
              <a:gd name="T31" fmla="*/ 147 h 625"/>
              <a:gd name="T32" fmla="*/ 2106 w 2107"/>
              <a:gd name="T33" fmla="*/ 0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07" h="625">
                <a:moveTo>
                  <a:pt x="0" y="0"/>
                </a:moveTo>
                <a:lnTo>
                  <a:pt x="54" y="145"/>
                </a:lnTo>
                <a:lnTo>
                  <a:pt x="138" y="273"/>
                </a:lnTo>
                <a:lnTo>
                  <a:pt x="249" y="379"/>
                </a:lnTo>
                <a:lnTo>
                  <a:pt x="384" y="468"/>
                </a:lnTo>
                <a:lnTo>
                  <a:pt x="536" y="536"/>
                </a:lnTo>
                <a:lnTo>
                  <a:pt x="701" y="585"/>
                </a:lnTo>
                <a:lnTo>
                  <a:pt x="875" y="613"/>
                </a:lnTo>
                <a:lnTo>
                  <a:pt x="1054" y="624"/>
                </a:lnTo>
                <a:lnTo>
                  <a:pt x="1231" y="614"/>
                </a:lnTo>
                <a:lnTo>
                  <a:pt x="1405" y="585"/>
                </a:lnTo>
                <a:lnTo>
                  <a:pt x="1570" y="538"/>
                </a:lnTo>
                <a:lnTo>
                  <a:pt x="1722" y="469"/>
                </a:lnTo>
                <a:lnTo>
                  <a:pt x="1855" y="382"/>
                </a:lnTo>
                <a:lnTo>
                  <a:pt x="1968" y="274"/>
                </a:lnTo>
                <a:lnTo>
                  <a:pt x="2052" y="147"/>
                </a:lnTo>
                <a:lnTo>
                  <a:pt x="2106"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1" name="Rectangle 11"/>
          <p:cNvSpPr>
            <a:spLocks noChangeArrowheads="1"/>
          </p:cNvSpPr>
          <p:nvPr/>
        </p:nvSpPr>
        <p:spPr bwMode="auto">
          <a:xfrm>
            <a:off x="5440363" y="6138863"/>
            <a:ext cx="15462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chemeClr val="accent2"/>
                </a:solidFill>
                <a:effectLst>
                  <a:outerShdw blurRad="38100" dist="38100" dir="2700000" algn="tl">
                    <a:srgbClr val="000000"/>
                  </a:outerShdw>
                </a:effectLst>
                <a:latin typeface="Times" panose="02020603050405020304" pitchFamily="18" charset="0"/>
              </a:rPr>
              <a:t>Quantity</a:t>
            </a:r>
          </a:p>
        </p:txBody>
      </p:sp>
      <p:sp>
        <p:nvSpPr>
          <p:cNvPr id="30732" name="Rectangle 12"/>
          <p:cNvSpPr>
            <a:spLocks noChangeArrowheads="1"/>
          </p:cNvSpPr>
          <p:nvPr/>
        </p:nvSpPr>
        <p:spPr bwMode="auto">
          <a:xfrm rot="16200000">
            <a:off x="448469" y="2083594"/>
            <a:ext cx="96837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chemeClr val="accent2"/>
                </a:solidFill>
                <a:effectLst>
                  <a:outerShdw blurRad="38100" dist="38100" dir="2700000" algn="tl">
                    <a:srgbClr val="000000"/>
                  </a:outerShdw>
                </a:effectLst>
                <a:latin typeface="Times" panose="02020603050405020304" pitchFamily="18" charset="0"/>
              </a:rPr>
              <a:t>Price</a:t>
            </a:r>
          </a:p>
        </p:txBody>
      </p:sp>
      <p:sp>
        <p:nvSpPr>
          <p:cNvPr id="30733" name="Rectangle 13"/>
          <p:cNvSpPr>
            <a:spLocks noChangeArrowheads="1"/>
          </p:cNvSpPr>
          <p:nvPr/>
        </p:nvSpPr>
        <p:spPr bwMode="auto">
          <a:xfrm>
            <a:off x="2686050" y="4843463"/>
            <a:ext cx="5438775" cy="94297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eaLnBrk="0" hangingPunct="0"/>
            <a:r>
              <a:rPr lang="en-US" altLang="en-US" sz="2800" b="1" i="1">
                <a:solidFill>
                  <a:srgbClr val="008000"/>
                </a:solidFill>
                <a:effectLst>
                  <a:outerShdw blurRad="38100" dist="38100" dir="2700000" algn="tl">
                    <a:srgbClr val="000000"/>
                  </a:outerShdw>
                </a:effectLst>
                <a:latin typeface="Times" panose="02020603050405020304" pitchFamily="18" charset="0"/>
              </a:rPr>
              <a:t>Price = MC = MR = Minimum ATC</a:t>
            </a:r>
          </a:p>
          <a:p>
            <a:pPr algn="ctr" eaLnBrk="0" hangingPunct="0"/>
            <a:r>
              <a:rPr lang="en-US" altLang="en-US" sz="2800" b="1" i="1">
                <a:solidFill>
                  <a:srgbClr val="008000"/>
                </a:solidFill>
                <a:effectLst>
                  <a:outerShdw blurRad="38100" dist="38100" dir="2700000" algn="tl">
                    <a:srgbClr val="000000"/>
                  </a:outerShdw>
                </a:effectLst>
                <a:latin typeface="Times" panose="02020603050405020304" pitchFamily="18" charset="0"/>
              </a:rPr>
              <a:t>(normal profit)</a:t>
            </a:r>
          </a:p>
        </p:txBody>
      </p:sp>
      <p:sp>
        <p:nvSpPr>
          <p:cNvPr id="30734" name="Line 14"/>
          <p:cNvSpPr>
            <a:spLocks noChangeShapeType="1"/>
          </p:cNvSpPr>
          <p:nvPr/>
        </p:nvSpPr>
        <p:spPr bwMode="auto">
          <a:xfrm flipH="1" flipV="1">
            <a:off x="4068763" y="3852863"/>
            <a:ext cx="922337" cy="1133475"/>
          </a:xfrm>
          <a:prstGeom prst="line">
            <a:avLst/>
          </a:prstGeom>
          <a:noFill/>
          <a:ln w="381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735" name="Group 15"/>
          <p:cNvGrpSpPr>
            <a:grpSpLocks/>
          </p:cNvGrpSpPr>
          <p:nvPr/>
        </p:nvGrpSpPr>
        <p:grpSpPr bwMode="auto">
          <a:xfrm>
            <a:off x="1460500" y="1462088"/>
            <a:ext cx="4354513" cy="4430712"/>
            <a:chOff x="1591" y="745"/>
            <a:chExt cx="2743" cy="2791"/>
          </a:xfrm>
        </p:grpSpPr>
        <p:sp>
          <p:nvSpPr>
            <p:cNvPr id="30736" name="Line 16"/>
            <p:cNvSpPr>
              <a:spLocks noChangeShapeType="1"/>
            </p:cNvSpPr>
            <p:nvPr/>
          </p:nvSpPr>
          <p:spPr bwMode="auto">
            <a:xfrm>
              <a:off x="1606" y="745"/>
              <a:ext cx="0" cy="2791"/>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7" name="Line 17"/>
            <p:cNvSpPr>
              <a:spLocks noChangeShapeType="1"/>
            </p:cNvSpPr>
            <p:nvPr/>
          </p:nvSpPr>
          <p:spPr bwMode="auto">
            <a:xfrm>
              <a:off x="1591" y="3514"/>
              <a:ext cx="274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0738" name="Rectangle 18"/>
          <p:cNvSpPr>
            <a:spLocks noChangeArrowheads="1"/>
          </p:cNvSpPr>
          <p:nvPr/>
        </p:nvSpPr>
        <p:spPr bwMode="auto">
          <a:xfrm>
            <a:off x="590550" y="347663"/>
            <a:ext cx="7986713" cy="130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p>
            <a:pPr algn="ctr" eaLnBrk="0" hangingPunct="0"/>
            <a:r>
              <a:rPr lang="en-US" altLang="en-US" sz="4000" b="1" dirty="0">
                <a:solidFill>
                  <a:srgbClr val="C00000"/>
                </a:solidFill>
                <a:latin typeface="Times" panose="02020603050405020304" pitchFamily="18" charset="0"/>
              </a:rPr>
              <a:t>Long-run Equilibrium </a:t>
            </a:r>
          </a:p>
          <a:p>
            <a:pPr algn="ctr" eaLnBrk="0" hangingPunct="0"/>
            <a:r>
              <a:rPr lang="en-US" altLang="en-US" sz="4000" b="1" dirty="0">
                <a:solidFill>
                  <a:srgbClr val="C00000"/>
                </a:solidFill>
                <a:latin typeface="Times" panose="02020603050405020304" pitchFamily="18" charset="0"/>
              </a:rPr>
              <a:t>For A Competitive Firm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738"/>
                                        </p:tgtEl>
                                        <p:attrNameLst>
                                          <p:attrName>style.visibility</p:attrName>
                                        </p:attrNameLst>
                                      </p:cBhvr>
                                      <p:to>
                                        <p:strVal val="visible"/>
                                      </p:to>
                                    </p:set>
                                    <p:animEffect transition="in" filter="wipe(left)">
                                      <p:cBhvr>
                                        <p:cTn id="7" dur="500"/>
                                        <p:tgtEl>
                                          <p:spTgt spid="30738"/>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30735"/>
                                        </p:tgtEl>
                                        <p:attrNameLst>
                                          <p:attrName>style.visibility</p:attrName>
                                        </p:attrNameLst>
                                      </p:cBhvr>
                                      <p:to>
                                        <p:strVal val="visible"/>
                                      </p:to>
                                    </p:set>
                                    <p:animEffect transition="in" filter="dissolve">
                                      <p:cBhvr>
                                        <p:cTn id="11" dur="500"/>
                                        <p:tgtEl>
                                          <p:spTgt spid="30735"/>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0731"/>
                                        </p:tgtEl>
                                        <p:attrNameLst>
                                          <p:attrName>style.visibility</p:attrName>
                                        </p:attrNameLst>
                                      </p:cBhvr>
                                      <p:to>
                                        <p:strVal val="visible"/>
                                      </p:to>
                                    </p:set>
                                    <p:animEffect transition="in" filter="wipe(left)">
                                      <p:cBhvr>
                                        <p:cTn id="15" dur="500"/>
                                        <p:tgtEl>
                                          <p:spTgt spid="30731"/>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30732"/>
                                        </p:tgtEl>
                                        <p:attrNameLst>
                                          <p:attrName>style.visibility</p:attrName>
                                        </p:attrNameLst>
                                      </p:cBhvr>
                                      <p:to>
                                        <p:strVal val="visible"/>
                                      </p:to>
                                    </p:set>
                                    <p:animEffect transition="in" filter="wipe(down)">
                                      <p:cBhvr>
                                        <p:cTn id="19" dur="500"/>
                                        <p:tgtEl>
                                          <p:spTgt spid="30732"/>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30723"/>
                                        </p:tgtEl>
                                        <p:attrNameLst>
                                          <p:attrName>style.visibility</p:attrName>
                                        </p:attrNameLst>
                                      </p:cBhvr>
                                      <p:to>
                                        <p:strVal val="visible"/>
                                      </p:to>
                                    </p:set>
                                    <p:animEffect transition="in" filter="wipe(left)">
                                      <p:cBhvr>
                                        <p:cTn id="23" dur="500"/>
                                        <p:tgtEl>
                                          <p:spTgt spid="30723"/>
                                        </p:tgtEl>
                                      </p:cBhvr>
                                    </p:animEffect>
                                  </p:childTnLst>
                                </p:cTn>
                              </p:par>
                            </p:childTnLst>
                          </p:cTn>
                        </p:par>
                        <p:par>
                          <p:cTn id="24" fill="hold" nodeType="afterGroup">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30725"/>
                                        </p:tgtEl>
                                        <p:attrNameLst>
                                          <p:attrName>style.visibility</p:attrName>
                                        </p:attrNameLst>
                                      </p:cBhvr>
                                      <p:to>
                                        <p:strVal val="visible"/>
                                      </p:to>
                                    </p:set>
                                    <p:animEffect transition="in" filter="dissolve">
                                      <p:cBhvr>
                                        <p:cTn id="27" dur="500"/>
                                        <p:tgtEl>
                                          <p:spTgt spid="30725"/>
                                        </p:tgtEl>
                                      </p:cBhvr>
                                    </p:animEffect>
                                  </p:childTnLst>
                                </p:cTn>
                              </p:par>
                            </p:childTnLst>
                          </p:cTn>
                        </p:par>
                        <p:par>
                          <p:cTn id="28" fill="hold" nodeType="afterGroup">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30724"/>
                                        </p:tgtEl>
                                        <p:attrNameLst>
                                          <p:attrName>style.visibility</p:attrName>
                                        </p:attrNameLst>
                                      </p:cBhvr>
                                      <p:to>
                                        <p:strVal val="visible"/>
                                      </p:to>
                                    </p:set>
                                    <p:animEffect transition="in" filter="dissolve">
                                      <p:cBhvr>
                                        <p:cTn id="31" dur="500"/>
                                        <p:tgtEl>
                                          <p:spTgt spid="30724"/>
                                        </p:tgtEl>
                                      </p:cBhvr>
                                    </p:animEffect>
                                  </p:childTnLst>
                                </p:cTn>
                              </p:par>
                            </p:childTnLst>
                          </p:cTn>
                        </p:par>
                        <p:par>
                          <p:cTn id="32" fill="hold" nodeType="afterGroup">
                            <p:stCondLst>
                              <p:cond delay="3500"/>
                            </p:stCondLst>
                            <p:childTnLst>
                              <p:par>
                                <p:cTn id="33" presetID="22" presetClass="entr" presetSubtype="8" fill="hold" nodeType="afterEffect">
                                  <p:stCondLst>
                                    <p:cond delay="0"/>
                                  </p:stCondLst>
                                  <p:childTnLst>
                                    <p:set>
                                      <p:cBhvr>
                                        <p:cTn id="34" dur="1" fill="hold">
                                          <p:stCondLst>
                                            <p:cond delay="0"/>
                                          </p:stCondLst>
                                        </p:cTn>
                                        <p:tgtEl>
                                          <p:spTgt spid="30729"/>
                                        </p:tgtEl>
                                        <p:attrNameLst>
                                          <p:attrName>style.visibility</p:attrName>
                                        </p:attrNameLst>
                                      </p:cBhvr>
                                      <p:to>
                                        <p:strVal val="visible"/>
                                      </p:to>
                                    </p:set>
                                    <p:animEffect transition="in" filter="wipe(left)">
                                      <p:cBhvr>
                                        <p:cTn id="35" dur="500"/>
                                        <p:tgtEl>
                                          <p:spTgt spid="30729"/>
                                        </p:tgtEl>
                                      </p:cBhvr>
                                    </p:animEffect>
                                  </p:childTnLst>
                                </p:cTn>
                              </p:par>
                            </p:childTnLst>
                          </p:cTn>
                        </p:par>
                        <p:par>
                          <p:cTn id="36" fill="hold" nodeType="afterGroup">
                            <p:stCondLst>
                              <p:cond delay="4000"/>
                            </p:stCondLst>
                            <p:childTnLst>
                              <p:par>
                                <p:cTn id="37" presetID="9" presetClass="entr" presetSubtype="0" fill="hold" grpId="0" nodeType="afterEffect">
                                  <p:stCondLst>
                                    <p:cond delay="0"/>
                                  </p:stCondLst>
                                  <p:childTnLst>
                                    <p:set>
                                      <p:cBhvr>
                                        <p:cTn id="38" dur="1" fill="hold">
                                          <p:stCondLst>
                                            <p:cond delay="0"/>
                                          </p:stCondLst>
                                        </p:cTn>
                                        <p:tgtEl>
                                          <p:spTgt spid="30727"/>
                                        </p:tgtEl>
                                        <p:attrNameLst>
                                          <p:attrName>style.visibility</p:attrName>
                                        </p:attrNameLst>
                                      </p:cBhvr>
                                      <p:to>
                                        <p:strVal val="visible"/>
                                      </p:to>
                                    </p:set>
                                    <p:animEffect transition="in" filter="dissolve">
                                      <p:cBhvr>
                                        <p:cTn id="39" dur="500"/>
                                        <p:tgtEl>
                                          <p:spTgt spid="30727"/>
                                        </p:tgtEl>
                                      </p:cBhvr>
                                    </p:animEffect>
                                  </p:childTnLst>
                                </p:cTn>
                              </p:par>
                            </p:childTnLst>
                          </p:cTn>
                        </p:par>
                        <p:par>
                          <p:cTn id="40" fill="hold" nodeType="afterGroup">
                            <p:stCondLst>
                              <p:cond delay="4500"/>
                            </p:stCondLst>
                            <p:childTnLst>
                              <p:par>
                                <p:cTn id="41" presetID="22" presetClass="entr" presetSubtype="1" fill="hold" nodeType="afterEffect">
                                  <p:stCondLst>
                                    <p:cond delay="0"/>
                                  </p:stCondLst>
                                  <p:childTnLst>
                                    <p:set>
                                      <p:cBhvr>
                                        <p:cTn id="42" dur="1" fill="hold">
                                          <p:stCondLst>
                                            <p:cond delay="0"/>
                                          </p:stCondLst>
                                        </p:cTn>
                                        <p:tgtEl>
                                          <p:spTgt spid="30722"/>
                                        </p:tgtEl>
                                        <p:attrNameLst>
                                          <p:attrName>style.visibility</p:attrName>
                                        </p:attrNameLst>
                                      </p:cBhvr>
                                      <p:to>
                                        <p:strVal val="visible"/>
                                      </p:to>
                                    </p:set>
                                    <p:animEffect transition="in" filter="wipe(up)">
                                      <p:cBhvr>
                                        <p:cTn id="43" dur="500"/>
                                        <p:tgtEl>
                                          <p:spTgt spid="30722"/>
                                        </p:tgtEl>
                                      </p:cBhvr>
                                    </p:animEffect>
                                  </p:childTnLst>
                                </p:cTn>
                              </p:par>
                            </p:childTnLst>
                          </p:cTn>
                        </p:par>
                        <p:par>
                          <p:cTn id="44" fill="hold" nodeType="afterGroup">
                            <p:stCondLst>
                              <p:cond delay="5000"/>
                            </p:stCondLst>
                            <p:childTnLst>
                              <p:par>
                                <p:cTn id="45" presetID="9" presetClass="entr" presetSubtype="0" fill="hold" grpId="0" nodeType="afterEffect">
                                  <p:stCondLst>
                                    <p:cond delay="0"/>
                                  </p:stCondLst>
                                  <p:childTnLst>
                                    <p:set>
                                      <p:cBhvr>
                                        <p:cTn id="46" dur="1" fill="hold">
                                          <p:stCondLst>
                                            <p:cond delay="0"/>
                                          </p:stCondLst>
                                        </p:cTn>
                                        <p:tgtEl>
                                          <p:spTgt spid="30726"/>
                                        </p:tgtEl>
                                        <p:attrNameLst>
                                          <p:attrName>style.visibility</p:attrName>
                                        </p:attrNameLst>
                                      </p:cBhvr>
                                      <p:to>
                                        <p:strVal val="visible"/>
                                      </p:to>
                                    </p:set>
                                    <p:animEffect transition="in" filter="dissolve">
                                      <p:cBhvr>
                                        <p:cTn id="47" dur="500"/>
                                        <p:tgtEl>
                                          <p:spTgt spid="30726"/>
                                        </p:tgtEl>
                                      </p:cBhvr>
                                    </p:animEffect>
                                  </p:childTnLst>
                                </p:cTn>
                              </p:par>
                            </p:childTnLst>
                          </p:cTn>
                        </p:par>
                        <p:par>
                          <p:cTn id="48" fill="hold" nodeType="afterGroup">
                            <p:stCondLst>
                              <p:cond delay="5500"/>
                            </p:stCondLst>
                            <p:childTnLst>
                              <p:par>
                                <p:cTn id="49" presetID="22" presetClass="entr" presetSubtype="8" fill="hold" nodeType="afterEffect">
                                  <p:stCondLst>
                                    <p:cond delay="0"/>
                                  </p:stCondLst>
                                  <p:childTnLst>
                                    <p:set>
                                      <p:cBhvr>
                                        <p:cTn id="50" dur="1" fill="hold">
                                          <p:stCondLst>
                                            <p:cond delay="0"/>
                                          </p:stCondLst>
                                        </p:cTn>
                                        <p:tgtEl>
                                          <p:spTgt spid="30730"/>
                                        </p:tgtEl>
                                        <p:attrNameLst>
                                          <p:attrName>style.visibility</p:attrName>
                                        </p:attrNameLst>
                                      </p:cBhvr>
                                      <p:to>
                                        <p:strVal val="visible"/>
                                      </p:to>
                                    </p:set>
                                    <p:animEffect transition="in" filter="wipe(left)">
                                      <p:cBhvr>
                                        <p:cTn id="51" dur="500"/>
                                        <p:tgtEl>
                                          <p:spTgt spid="30730"/>
                                        </p:tgtEl>
                                      </p:cBhvr>
                                    </p:animEffect>
                                  </p:childTnLst>
                                </p:cTn>
                              </p:par>
                            </p:childTnLst>
                          </p:cTn>
                        </p:par>
                        <p:par>
                          <p:cTn id="52" fill="hold" nodeType="afterGroup">
                            <p:stCondLst>
                              <p:cond delay="6000"/>
                            </p:stCondLst>
                            <p:childTnLst>
                              <p:par>
                                <p:cTn id="53" presetID="9" presetClass="entr" presetSubtype="0" fill="hold" grpId="0" nodeType="afterEffect">
                                  <p:stCondLst>
                                    <p:cond delay="0"/>
                                  </p:stCondLst>
                                  <p:childTnLst>
                                    <p:set>
                                      <p:cBhvr>
                                        <p:cTn id="54" dur="1" fill="hold">
                                          <p:stCondLst>
                                            <p:cond delay="0"/>
                                          </p:stCondLst>
                                        </p:cTn>
                                        <p:tgtEl>
                                          <p:spTgt spid="30728"/>
                                        </p:tgtEl>
                                        <p:attrNameLst>
                                          <p:attrName>style.visibility</p:attrName>
                                        </p:attrNameLst>
                                      </p:cBhvr>
                                      <p:to>
                                        <p:strVal val="visible"/>
                                      </p:to>
                                    </p:set>
                                    <p:animEffect transition="in" filter="dissolve">
                                      <p:cBhvr>
                                        <p:cTn id="55" dur="500"/>
                                        <p:tgtEl>
                                          <p:spTgt spid="30728"/>
                                        </p:tgtEl>
                                      </p:cBhvr>
                                    </p:animEffect>
                                  </p:childTnLst>
                                </p:cTn>
                              </p:par>
                            </p:childTnLst>
                          </p:cTn>
                        </p:par>
                        <p:par>
                          <p:cTn id="56" fill="hold" nodeType="afterGroup">
                            <p:stCondLst>
                              <p:cond delay="6500"/>
                            </p:stCondLst>
                            <p:childTnLst>
                              <p:par>
                                <p:cTn id="57" presetID="22" presetClass="entr" presetSubtype="1" fill="hold" grpId="0" nodeType="afterEffect">
                                  <p:stCondLst>
                                    <p:cond delay="0"/>
                                  </p:stCondLst>
                                  <p:childTnLst>
                                    <p:set>
                                      <p:cBhvr>
                                        <p:cTn id="58" dur="1" fill="hold">
                                          <p:stCondLst>
                                            <p:cond delay="0"/>
                                          </p:stCondLst>
                                        </p:cTn>
                                        <p:tgtEl>
                                          <p:spTgt spid="30733"/>
                                        </p:tgtEl>
                                        <p:attrNameLst>
                                          <p:attrName>style.visibility</p:attrName>
                                        </p:attrNameLst>
                                      </p:cBhvr>
                                      <p:to>
                                        <p:strVal val="visible"/>
                                      </p:to>
                                    </p:set>
                                    <p:animEffect transition="in" filter="wipe(up)">
                                      <p:cBhvr>
                                        <p:cTn id="59" dur="500"/>
                                        <p:tgtEl>
                                          <p:spTgt spid="30733"/>
                                        </p:tgtEl>
                                      </p:cBhvr>
                                    </p:animEffect>
                                  </p:childTnLst>
                                </p:cTn>
                              </p:par>
                            </p:childTnLst>
                          </p:cTn>
                        </p:par>
                        <p:par>
                          <p:cTn id="60" fill="hold" nodeType="afterGroup">
                            <p:stCondLst>
                              <p:cond delay="7000"/>
                            </p:stCondLst>
                            <p:childTnLst>
                              <p:par>
                                <p:cTn id="61" presetID="22" presetClass="entr" presetSubtype="4" fill="hold" nodeType="afterEffect">
                                  <p:stCondLst>
                                    <p:cond delay="0"/>
                                  </p:stCondLst>
                                  <p:childTnLst>
                                    <p:set>
                                      <p:cBhvr>
                                        <p:cTn id="62" dur="1" fill="hold">
                                          <p:stCondLst>
                                            <p:cond delay="0"/>
                                          </p:stCondLst>
                                        </p:cTn>
                                        <p:tgtEl>
                                          <p:spTgt spid="30734"/>
                                        </p:tgtEl>
                                        <p:attrNameLst>
                                          <p:attrName>style.visibility</p:attrName>
                                        </p:attrNameLst>
                                      </p:cBhvr>
                                      <p:to>
                                        <p:strVal val="visible"/>
                                      </p:to>
                                    </p:set>
                                    <p:animEffect transition="in" filter="wipe(down)">
                                      <p:cBhvr>
                                        <p:cTn id="63" dur="500"/>
                                        <p:tgtEl>
                                          <p:spTgt spid="307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utoUpdateAnimBg="0"/>
      <p:bldP spid="30725" grpId="0" autoUpdateAnimBg="0"/>
      <p:bldP spid="30726" grpId="0" autoUpdateAnimBg="0"/>
      <p:bldP spid="30727" grpId="0" autoUpdateAnimBg="0"/>
      <p:bldP spid="30728" grpId="0" autoUpdateAnimBg="0"/>
      <p:bldP spid="30731" grpId="0" autoUpdateAnimBg="0"/>
      <p:bldP spid="30732" grpId="0" autoUpdateAnimBg="0"/>
      <p:bldP spid="30733" grpId="0" autoUpdateAnimBg="0"/>
      <p:bldP spid="30738"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rc 2"/>
          <p:cNvSpPr>
            <a:spLocks/>
          </p:cNvSpPr>
          <p:nvPr/>
        </p:nvSpPr>
        <p:spPr bwMode="auto">
          <a:xfrm rot="6240000">
            <a:off x="304007" y="1150143"/>
            <a:ext cx="4743450" cy="3687763"/>
          </a:xfrm>
          <a:custGeom>
            <a:avLst/>
            <a:gdLst>
              <a:gd name="G0" fmla="+- 7 0 0"/>
              <a:gd name="G1" fmla="+- 21600 0 0"/>
              <a:gd name="G2" fmla="+- 21600 0 0"/>
              <a:gd name="T0" fmla="*/ 0 w 21415"/>
              <a:gd name="T1" fmla="*/ 0 h 21600"/>
              <a:gd name="T2" fmla="*/ 21415 w 21415"/>
              <a:gd name="T3" fmla="*/ 18727 h 21600"/>
              <a:gd name="T4" fmla="*/ 7 w 21415"/>
              <a:gd name="T5" fmla="*/ 21600 h 21600"/>
            </a:gdLst>
            <a:ahLst/>
            <a:cxnLst>
              <a:cxn ang="0">
                <a:pos x="T0" y="T1"/>
              </a:cxn>
              <a:cxn ang="0">
                <a:pos x="T2" y="T3"/>
              </a:cxn>
              <a:cxn ang="0">
                <a:pos x="T4" y="T5"/>
              </a:cxn>
            </a:cxnLst>
            <a:rect l="0" t="0" r="r" b="b"/>
            <a:pathLst>
              <a:path w="21415" h="21600" fill="none" extrusionOk="0">
                <a:moveTo>
                  <a:pt x="0" y="0"/>
                </a:moveTo>
                <a:cubicBezTo>
                  <a:pt x="2" y="0"/>
                  <a:pt x="4" y="0"/>
                  <a:pt x="7" y="0"/>
                </a:cubicBezTo>
                <a:cubicBezTo>
                  <a:pt x="10825" y="0"/>
                  <a:pt x="19976" y="8004"/>
                  <a:pt x="21415" y="18726"/>
                </a:cubicBezTo>
              </a:path>
              <a:path w="21415" h="21600" stroke="0" extrusionOk="0">
                <a:moveTo>
                  <a:pt x="0" y="0"/>
                </a:moveTo>
                <a:cubicBezTo>
                  <a:pt x="2" y="0"/>
                  <a:pt x="4" y="0"/>
                  <a:pt x="7" y="0"/>
                </a:cubicBezTo>
                <a:cubicBezTo>
                  <a:pt x="10825" y="0"/>
                  <a:pt x="19976" y="8004"/>
                  <a:pt x="21415" y="18726"/>
                </a:cubicBezTo>
                <a:lnTo>
                  <a:pt x="7" y="21600"/>
                </a:lnTo>
                <a:close/>
              </a:path>
            </a:pathLst>
          </a:custGeom>
          <a:noFill/>
          <a:ln w="76200" cap="rnd">
            <a:solidFill>
              <a:srgbClr val="80008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1" name="Arc 3"/>
          <p:cNvSpPr>
            <a:spLocks/>
          </p:cNvSpPr>
          <p:nvPr/>
        </p:nvSpPr>
        <p:spPr bwMode="auto">
          <a:xfrm rot="6240000">
            <a:off x="-404018" y="1689894"/>
            <a:ext cx="4741862" cy="2273300"/>
          </a:xfrm>
          <a:custGeom>
            <a:avLst/>
            <a:gdLst>
              <a:gd name="G0" fmla="+- 0 0 0"/>
              <a:gd name="G1" fmla="+- 13315 0 0"/>
              <a:gd name="G2" fmla="+- 21600 0 0"/>
              <a:gd name="T0" fmla="*/ 17007 w 21408"/>
              <a:gd name="T1" fmla="*/ 0 h 13315"/>
              <a:gd name="T2" fmla="*/ 21408 w 21408"/>
              <a:gd name="T3" fmla="*/ 10442 h 13315"/>
              <a:gd name="T4" fmla="*/ 0 w 21408"/>
              <a:gd name="T5" fmla="*/ 13315 h 13315"/>
            </a:gdLst>
            <a:ahLst/>
            <a:cxnLst>
              <a:cxn ang="0">
                <a:pos x="T0" y="T1"/>
              </a:cxn>
              <a:cxn ang="0">
                <a:pos x="T2" y="T3"/>
              </a:cxn>
              <a:cxn ang="0">
                <a:pos x="T4" y="T5"/>
              </a:cxn>
            </a:cxnLst>
            <a:rect l="0" t="0" r="r" b="b"/>
            <a:pathLst>
              <a:path w="21408" h="13315" fill="none" extrusionOk="0">
                <a:moveTo>
                  <a:pt x="17007" y="-1"/>
                </a:moveTo>
                <a:cubicBezTo>
                  <a:pt x="19377" y="3026"/>
                  <a:pt x="20896" y="6631"/>
                  <a:pt x="21408" y="10441"/>
                </a:cubicBezTo>
              </a:path>
              <a:path w="21408" h="13315" stroke="0" extrusionOk="0">
                <a:moveTo>
                  <a:pt x="17007" y="-1"/>
                </a:moveTo>
                <a:cubicBezTo>
                  <a:pt x="19377" y="3026"/>
                  <a:pt x="20896" y="6631"/>
                  <a:pt x="21408" y="10441"/>
                </a:cubicBezTo>
                <a:lnTo>
                  <a:pt x="0" y="13315"/>
                </a:lnTo>
                <a:close/>
              </a:path>
            </a:pathLst>
          </a:custGeom>
          <a:noFill/>
          <a:ln w="762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2" name="Rectangle 4"/>
          <p:cNvSpPr>
            <a:spLocks noChangeArrowheads="1"/>
          </p:cNvSpPr>
          <p:nvPr/>
        </p:nvSpPr>
        <p:spPr bwMode="auto">
          <a:xfrm>
            <a:off x="-571500" y="901700"/>
            <a:ext cx="883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endParaRPr lang="en-US" altLang="en-US" sz="2400">
              <a:latin typeface="Times New Roman" panose="02020603050405020304" pitchFamily="18" charset="0"/>
            </a:endParaRPr>
          </a:p>
        </p:txBody>
      </p:sp>
      <p:grpSp>
        <p:nvGrpSpPr>
          <p:cNvPr id="32773" name="Group 5"/>
          <p:cNvGrpSpPr>
            <a:grpSpLocks/>
          </p:cNvGrpSpPr>
          <p:nvPr/>
        </p:nvGrpSpPr>
        <p:grpSpPr bwMode="auto">
          <a:xfrm>
            <a:off x="3076575" y="-908050"/>
            <a:ext cx="4367213" cy="3643313"/>
            <a:chOff x="2298" y="-431"/>
            <a:chExt cx="2751" cy="2295"/>
          </a:xfrm>
        </p:grpSpPr>
        <p:sp>
          <p:nvSpPr>
            <p:cNvPr id="32774" name="Arc 6"/>
            <p:cNvSpPr>
              <a:spLocks/>
            </p:cNvSpPr>
            <p:nvPr/>
          </p:nvSpPr>
          <p:spPr bwMode="auto">
            <a:xfrm rot="8160000">
              <a:off x="2298" y="-431"/>
              <a:ext cx="2103" cy="2295"/>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chemeClr val="tx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5" name="Rectangle 7"/>
            <p:cNvSpPr>
              <a:spLocks noChangeArrowheads="1"/>
            </p:cNvSpPr>
            <p:nvPr/>
          </p:nvSpPr>
          <p:spPr bwMode="auto">
            <a:xfrm>
              <a:off x="4280" y="1155"/>
              <a:ext cx="769" cy="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ltLang="en-US" sz="3200" b="1" dirty="0">
                  <a:latin typeface="Times New Roman" panose="02020603050405020304" pitchFamily="18" charset="0"/>
                </a:rPr>
                <a:t>ATC</a:t>
              </a:r>
            </a:p>
          </p:txBody>
        </p:sp>
      </p:grpSp>
      <p:sp>
        <p:nvSpPr>
          <p:cNvPr id="32776" name="Line 8"/>
          <p:cNvSpPr>
            <a:spLocks noChangeShapeType="1"/>
          </p:cNvSpPr>
          <p:nvPr/>
        </p:nvSpPr>
        <p:spPr bwMode="auto">
          <a:xfrm>
            <a:off x="495300" y="1435100"/>
            <a:ext cx="0" cy="4572000"/>
          </a:xfrm>
          <a:prstGeom prst="line">
            <a:avLst/>
          </a:prstGeom>
          <a:noFill/>
          <a:ln w="1016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7" name="Line 9"/>
          <p:cNvSpPr>
            <a:spLocks noChangeShapeType="1"/>
          </p:cNvSpPr>
          <p:nvPr/>
        </p:nvSpPr>
        <p:spPr bwMode="auto">
          <a:xfrm>
            <a:off x="419100" y="6007100"/>
            <a:ext cx="7239000" cy="0"/>
          </a:xfrm>
          <a:prstGeom prst="line">
            <a:avLst/>
          </a:prstGeom>
          <a:noFill/>
          <a:ln w="1016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8" name="Rectangle 10"/>
          <p:cNvSpPr>
            <a:spLocks noChangeArrowheads="1"/>
          </p:cNvSpPr>
          <p:nvPr/>
        </p:nvSpPr>
        <p:spPr bwMode="auto">
          <a:xfrm>
            <a:off x="5062538" y="931863"/>
            <a:ext cx="90328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spcBef>
                <a:spcPct val="50000"/>
              </a:spcBef>
            </a:pPr>
            <a:r>
              <a:rPr lang="en-US" altLang="en-US" sz="3200" b="1">
                <a:solidFill>
                  <a:srgbClr val="800080"/>
                </a:solidFill>
                <a:effectLst>
                  <a:outerShdw blurRad="38100" dist="38100" dir="2700000" algn="tl">
                    <a:srgbClr val="000000"/>
                  </a:outerShdw>
                </a:effectLst>
                <a:latin typeface="Times New Roman" panose="02020603050405020304" pitchFamily="18" charset="0"/>
              </a:rPr>
              <a:t>MC</a:t>
            </a:r>
          </a:p>
        </p:txBody>
      </p:sp>
      <p:sp>
        <p:nvSpPr>
          <p:cNvPr id="32779" name="Rectangle 11"/>
          <p:cNvSpPr>
            <a:spLocks noChangeArrowheads="1"/>
          </p:cNvSpPr>
          <p:nvPr/>
        </p:nvSpPr>
        <p:spPr bwMode="auto">
          <a:xfrm>
            <a:off x="485775" y="174625"/>
            <a:ext cx="7391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spcBef>
                <a:spcPct val="50000"/>
              </a:spcBef>
            </a:pPr>
            <a:r>
              <a:rPr lang="en-US" altLang="en-US" sz="4000" b="1">
                <a:solidFill>
                  <a:srgbClr val="FF0000"/>
                </a:solidFill>
                <a:effectLst>
                  <a:outerShdw blurRad="38100" dist="38100" dir="2700000" algn="tl">
                    <a:srgbClr val="000000"/>
                  </a:outerShdw>
                </a:effectLst>
                <a:latin typeface="Times New Roman" panose="02020603050405020304" pitchFamily="18" charset="0"/>
              </a:rPr>
              <a:t>Competitive Firm Supply Curve</a:t>
            </a:r>
          </a:p>
        </p:txBody>
      </p:sp>
      <p:sp>
        <p:nvSpPr>
          <p:cNvPr id="32780" name="Text Box 12"/>
          <p:cNvSpPr txBox="1">
            <a:spLocks noChangeArrowheads="1"/>
          </p:cNvSpPr>
          <p:nvPr/>
        </p:nvSpPr>
        <p:spPr bwMode="auto">
          <a:xfrm>
            <a:off x="-38100" y="1046163"/>
            <a:ext cx="38100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200">
                <a:solidFill>
                  <a:schemeClr val="bg2"/>
                </a:solidFill>
                <a:latin typeface="Times New Roman" panose="02020603050405020304" pitchFamily="18" charset="0"/>
              </a:rPr>
              <a:t>P</a:t>
            </a:r>
          </a:p>
        </p:txBody>
      </p:sp>
      <p:grpSp>
        <p:nvGrpSpPr>
          <p:cNvPr id="32781" name="Group 13"/>
          <p:cNvGrpSpPr>
            <a:grpSpLocks/>
          </p:cNvGrpSpPr>
          <p:nvPr/>
        </p:nvGrpSpPr>
        <p:grpSpPr bwMode="auto">
          <a:xfrm>
            <a:off x="2060575" y="604838"/>
            <a:ext cx="4868863" cy="3643312"/>
            <a:chOff x="1658" y="574"/>
            <a:chExt cx="3067" cy="2295"/>
          </a:xfrm>
        </p:grpSpPr>
        <p:sp>
          <p:nvSpPr>
            <p:cNvPr id="32782" name="Arc 14"/>
            <p:cNvSpPr>
              <a:spLocks/>
            </p:cNvSpPr>
            <p:nvPr/>
          </p:nvSpPr>
          <p:spPr bwMode="auto">
            <a:xfrm rot="8160000">
              <a:off x="1658" y="574"/>
              <a:ext cx="2103" cy="2295"/>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rgbClr val="408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3" name="Rectangle 15"/>
            <p:cNvSpPr>
              <a:spLocks noChangeArrowheads="1"/>
            </p:cNvSpPr>
            <p:nvPr/>
          </p:nvSpPr>
          <p:spPr bwMode="auto">
            <a:xfrm>
              <a:off x="3956" y="1916"/>
              <a:ext cx="769" cy="369"/>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Lst>
          </p:spPr>
          <p:txBody>
            <a:bodyPr lIns="92075" tIns="46038" rIns="92075" bIns="46038">
              <a:spAutoFit/>
            </a:bodyPr>
            <a:lstStyle/>
            <a:p>
              <a:pPr eaLnBrk="0" hangingPunct="0">
                <a:spcBef>
                  <a:spcPct val="50000"/>
                </a:spcBef>
              </a:pPr>
              <a:r>
                <a:rPr lang="en-US" altLang="en-US" sz="3200" b="1" dirty="0">
                  <a:solidFill>
                    <a:srgbClr val="408000"/>
                  </a:solidFill>
                  <a:latin typeface="Times New Roman" panose="02020603050405020304" pitchFamily="18" charset="0"/>
                </a:rPr>
                <a:t>AVC</a:t>
              </a:r>
            </a:p>
          </p:txBody>
        </p:sp>
      </p:grpSp>
      <p:sp>
        <p:nvSpPr>
          <p:cNvPr id="32784" name="Text Box 16"/>
          <p:cNvSpPr txBox="1">
            <a:spLocks noChangeArrowheads="1"/>
          </p:cNvSpPr>
          <p:nvPr/>
        </p:nvSpPr>
        <p:spPr bwMode="auto">
          <a:xfrm>
            <a:off x="7785100" y="5754688"/>
            <a:ext cx="515938"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200">
                <a:solidFill>
                  <a:schemeClr val="bg2"/>
                </a:solidFill>
                <a:latin typeface="Times New Roman" panose="02020603050405020304" pitchFamily="18" charset="0"/>
              </a:rPr>
              <a:t>Q</a:t>
            </a:r>
          </a:p>
        </p:txBody>
      </p:sp>
      <p:grpSp>
        <p:nvGrpSpPr>
          <p:cNvPr id="32785" name="Group 17"/>
          <p:cNvGrpSpPr>
            <a:grpSpLocks/>
          </p:cNvGrpSpPr>
          <p:nvPr/>
        </p:nvGrpSpPr>
        <p:grpSpPr bwMode="auto">
          <a:xfrm>
            <a:off x="503238" y="4017963"/>
            <a:ext cx="7772400" cy="519112"/>
            <a:chOff x="672" y="2724"/>
            <a:chExt cx="4896" cy="327"/>
          </a:xfrm>
        </p:grpSpPr>
        <p:grpSp>
          <p:nvGrpSpPr>
            <p:cNvPr id="32786" name="Group 18"/>
            <p:cNvGrpSpPr>
              <a:grpSpLocks/>
            </p:cNvGrpSpPr>
            <p:nvPr/>
          </p:nvGrpSpPr>
          <p:grpSpPr bwMode="auto">
            <a:xfrm>
              <a:off x="672" y="2724"/>
              <a:ext cx="4896" cy="327"/>
              <a:chOff x="731" y="2868"/>
              <a:chExt cx="4816" cy="275"/>
            </a:xfrm>
          </p:grpSpPr>
          <p:sp>
            <p:nvSpPr>
              <p:cNvPr id="32787" name="Line 19"/>
              <p:cNvSpPr>
                <a:spLocks noChangeShapeType="1"/>
              </p:cNvSpPr>
              <p:nvPr/>
            </p:nvSpPr>
            <p:spPr bwMode="auto">
              <a:xfrm>
                <a:off x="731" y="3107"/>
                <a:ext cx="4244" cy="3"/>
              </a:xfrm>
              <a:prstGeom prst="line">
                <a:avLst/>
              </a:prstGeom>
              <a:noFill/>
              <a:ln w="57150">
                <a:solidFill>
                  <a:schemeClr val="hlink"/>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8" name="Rectangle 20"/>
              <p:cNvSpPr>
                <a:spLocks noChangeArrowheads="1"/>
              </p:cNvSpPr>
              <p:nvPr/>
            </p:nvSpPr>
            <p:spPr bwMode="auto">
              <a:xfrm>
                <a:off x="4952" y="2868"/>
                <a:ext cx="595" cy="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r>
                  <a:rPr lang="en-US" altLang="en-US" sz="2800" b="1">
                    <a:solidFill>
                      <a:schemeClr val="hlink"/>
                    </a:solidFill>
                    <a:effectLst>
                      <a:outerShdw blurRad="38100" dist="38100" dir="2700000" algn="tl">
                        <a:srgbClr val="000000"/>
                      </a:outerShdw>
                    </a:effectLst>
                    <a:latin typeface="Times New Roman" panose="02020603050405020304" pitchFamily="18" charset="0"/>
                  </a:rPr>
                  <a:t>MR</a:t>
                </a:r>
                <a:r>
                  <a:rPr lang="en-US" altLang="en-US" sz="3200" b="1" baseline="-25000">
                    <a:solidFill>
                      <a:schemeClr val="hlink"/>
                    </a:solidFill>
                    <a:effectLst>
                      <a:outerShdw blurRad="38100" dist="38100" dir="2700000" algn="tl">
                        <a:srgbClr val="000000"/>
                      </a:outerShdw>
                    </a:effectLst>
                    <a:latin typeface="Times New Roman" panose="02020603050405020304" pitchFamily="18" charset="0"/>
                  </a:rPr>
                  <a:t>1</a:t>
                </a:r>
                <a:endParaRPr lang="en-US" altLang="en-US" sz="3200" b="1">
                  <a:solidFill>
                    <a:schemeClr val="hlink"/>
                  </a:solidFill>
                  <a:effectLst>
                    <a:outerShdw blurRad="38100" dist="38100" dir="2700000" algn="tl">
                      <a:srgbClr val="000000"/>
                    </a:outerShdw>
                  </a:effectLst>
                  <a:latin typeface="Times New Roman" panose="02020603050405020304" pitchFamily="18" charset="0"/>
                </a:endParaRPr>
              </a:p>
            </p:txBody>
          </p:sp>
        </p:grpSp>
        <p:sp>
          <p:nvSpPr>
            <p:cNvPr id="32789" name="Oval 21"/>
            <p:cNvSpPr>
              <a:spLocks noChangeArrowheads="1"/>
            </p:cNvSpPr>
            <p:nvPr/>
          </p:nvSpPr>
          <p:spPr bwMode="auto">
            <a:xfrm>
              <a:off x="2043" y="2965"/>
              <a:ext cx="85" cy="85"/>
            </a:xfrm>
            <a:prstGeom prst="ellipse">
              <a:avLst/>
            </a:prstGeom>
            <a:solidFill>
              <a:schemeClr val="tx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2790" name="Group 22"/>
          <p:cNvGrpSpPr>
            <a:grpSpLocks/>
          </p:cNvGrpSpPr>
          <p:nvPr/>
        </p:nvGrpSpPr>
        <p:grpSpPr bwMode="auto">
          <a:xfrm>
            <a:off x="485775" y="3228975"/>
            <a:ext cx="7831138" cy="585788"/>
            <a:chOff x="666" y="2227"/>
            <a:chExt cx="4933" cy="369"/>
          </a:xfrm>
        </p:grpSpPr>
        <p:grpSp>
          <p:nvGrpSpPr>
            <p:cNvPr id="32791" name="Group 23"/>
            <p:cNvGrpSpPr>
              <a:grpSpLocks/>
            </p:cNvGrpSpPr>
            <p:nvPr/>
          </p:nvGrpSpPr>
          <p:grpSpPr bwMode="auto">
            <a:xfrm>
              <a:off x="666" y="2227"/>
              <a:ext cx="4933" cy="369"/>
              <a:chOff x="666" y="2227"/>
              <a:chExt cx="4933" cy="369"/>
            </a:xfrm>
          </p:grpSpPr>
          <p:sp>
            <p:nvSpPr>
              <p:cNvPr id="32792" name="Line 24"/>
              <p:cNvSpPr>
                <a:spLocks noChangeShapeType="1"/>
              </p:cNvSpPr>
              <p:nvPr/>
            </p:nvSpPr>
            <p:spPr bwMode="auto">
              <a:xfrm>
                <a:off x="666" y="2511"/>
                <a:ext cx="4314" cy="4"/>
              </a:xfrm>
              <a:prstGeom prst="line">
                <a:avLst/>
              </a:prstGeom>
              <a:noFill/>
              <a:ln w="57150">
                <a:solidFill>
                  <a:srgbClr val="FF5600"/>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3" name="Rectangle 25"/>
              <p:cNvSpPr>
                <a:spLocks noChangeArrowheads="1"/>
              </p:cNvSpPr>
              <p:nvPr/>
            </p:nvSpPr>
            <p:spPr bwMode="auto">
              <a:xfrm>
                <a:off x="4957" y="2227"/>
                <a:ext cx="642" cy="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5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r>
                  <a:rPr lang="en-US" altLang="en-US" sz="2800" b="1" dirty="0">
                    <a:solidFill>
                      <a:srgbClr val="FF0000"/>
                    </a:solidFill>
                    <a:latin typeface="Times New Roman" panose="02020603050405020304" pitchFamily="18" charset="0"/>
                  </a:rPr>
                  <a:t>MR</a:t>
                </a:r>
                <a:r>
                  <a:rPr lang="en-US" altLang="en-US" sz="3200" b="1" baseline="-25000" dirty="0">
                    <a:solidFill>
                      <a:srgbClr val="FF0000"/>
                    </a:solidFill>
                    <a:latin typeface="Times New Roman" panose="02020603050405020304" pitchFamily="18" charset="0"/>
                  </a:rPr>
                  <a:t>2</a:t>
                </a:r>
                <a:endParaRPr lang="en-US" altLang="en-US" sz="3200" b="1" dirty="0">
                  <a:solidFill>
                    <a:srgbClr val="FF0000"/>
                  </a:solidFill>
                  <a:latin typeface="Times New Roman" panose="02020603050405020304" pitchFamily="18" charset="0"/>
                </a:endParaRPr>
              </a:p>
            </p:txBody>
          </p:sp>
        </p:grpSp>
        <p:sp>
          <p:nvSpPr>
            <p:cNvPr id="32794" name="Oval 26"/>
            <p:cNvSpPr>
              <a:spLocks noChangeArrowheads="1"/>
            </p:cNvSpPr>
            <p:nvPr/>
          </p:nvSpPr>
          <p:spPr bwMode="auto">
            <a:xfrm>
              <a:off x="2667" y="2453"/>
              <a:ext cx="85" cy="85"/>
            </a:xfrm>
            <a:prstGeom prst="ellipse">
              <a:avLst/>
            </a:prstGeom>
            <a:solidFill>
              <a:schemeClr val="tx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2795" name="Group 27"/>
          <p:cNvGrpSpPr>
            <a:grpSpLocks/>
          </p:cNvGrpSpPr>
          <p:nvPr/>
        </p:nvGrpSpPr>
        <p:grpSpPr bwMode="auto">
          <a:xfrm>
            <a:off x="493713" y="2239961"/>
            <a:ext cx="7805737" cy="585100"/>
            <a:chOff x="666" y="1646"/>
            <a:chExt cx="4917" cy="331"/>
          </a:xfrm>
        </p:grpSpPr>
        <p:grpSp>
          <p:nvGrpSpPr>
            <p:cNvPr id="32796" name="Group 28"/>
            <p:cNvGrpSpPr>
              <a:grpSpLocks/>
            </p:cNvGrpSpPr>
            <p:nvPr/>
          </p:nvGrpSpPr>
          <p:grpSpPr bwMode="auto">
            <a:xfrm>
              <a:off x="666" y="1646"/>
              <a:ext cx="4917" cy="331"/>
              <a:chOff x="666" y="1646"/>
              <a:chExt cx="4917" cy="331"/>
            </a:xfrm>
          </p:grpSpPr>
          <p:sp>
            <p:nvSpPr>
              <p:cNvPr id="32797" name="Line 29"/>
              <p:cNvSpPr>
                <a:spLocks noChangeShapeType="1"/>
              </p:cNvSpPr>
              <p:nvPr/>
            </p:nvSpPr>
            <p:spPr bwMode="auto">
              <a:xfrm>
                <a:off x="666" y="1930"/>
                <a:ext cx="4314" cy="4"/>
              </a:xfrm>
              <a:prstGeom prst="line">
                <a:avLst/>
              </a:prstGeom>
              <a:noFill/>
              <a:ln w="57150">
                <a:solidFill>
                  <a:srgbClr val="66CCFF"/>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8" name="Rectangle 30"/>
              <p:cNvSpPr>
                <a:spLocks noChangeArrowheads="1"/>
              </p:cNvSpPr>
              <p:nvPr/>
            </p:nvSpPr>
            <p:spPr bwMode="auto">
              <a:xfrm>
                <a:off x="4957" y="1646"/>
                <a:ext cx="626"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CCFF"/>
                    </a:solidFill>
                    <a:miter lim="800000"/>
                    <a:headEnd/>
                    <a:tailEnd/>
                  </a14:hiddenLine>
                </a:ext>
              </a:extLst>
            </p:spPr>
            <p:txBody>
              <a:bodyPr lIns="92075" tIns="46038" rIns="92075" bIns="46038">
                <a:spAutoFit/>
              </a:bodyPr>
              <a:lstStyle/>
              <a:p>
                <a:pPr eaLnBrk="0" hangingPunct="0"/>
                <a:r>
                  <a:rPr lang="en-US" altLang="en-US" sz="2800" b="1" dirty="0">
                    <a:solidFill>
                      <a:srgbClr val="0000FF"/>
                    </a:solidFill>
                    <a:latin typeface="Times New Roman" panose="02020603050405020304" pitchFamily="18" charset="0"/>
                  </a:rPr>
                  <a:t>MR</a:t>
                </a:r>
                <a:r>
                  <a:rPr lang="en-US" altLang="en-US" sz="3200" b="1" baseline="-25000" dirty="0">
                    <a:solidFill>
                      <a:srgbClr val="0000FF"/>
                    </a:solidFill>
                    <a:latin typeface="Times New Roman" panose="02020603050405020304" pitchFamily="18" charset="0"/>
                  </a:rPr>
                  <a:t>3</a:t>
                </a:r>
                <a:endParaRPr lang="en-US" altLang="en-US" sz="3200" b="1" dirty="0">
                  <a:solidFill>
                    <a:srgbClr val="0000FF"/>
                  </a:solidFill>
                  <a:latin typeface="Times New Roman" panose="02020603050405020304" pitchFamily="18" charset="0"/>
                </a:endParaRPr>
              </a:p>
            </p:txBody>
          </p:sp>
        </p:grpSp>
        <p:sp>
          <p:nvSpPr>
            <p:cNvPr id="32799" name="Oval 31"/>
            <p:cNvSpPr>
              <a:spLocks noChangeArrowheads="1"/>
            </p:cNvSpPr>
            <p:nvPr/>
          </p:nvSpPr>
          <p:spPr bwMode="auto">
            <a:xfrm>
              <a:off x="3072" y="1887"/>
              <a:ext cx="85" cy="85"/>
            </a:xfrm>
            <a:prstGeom prst="ellipse">
              <a:avLst/>
            </a:prstGeom>
            <a:solidFill>
              <a:schemeClr val="tx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2800" name="Group 32"/>
          <p:cNvGrpSpPr>
            <a:grpSpLocks/>
          </p:cNvGrpSpPr>
          <p:nvPr/>
        </p:nvGrpSpPr>
        <p:grpSpPr bwMode="auto">
          <a:xfrm>
            <a:off x="493713" y="1698625"/>
            <a:ext cx="7813675" cy="541338"/>
            <a:chOff x="671" y="1263"/>
            <a:chExt cx="4922" cy="341"/>
          </a:xfrm>
        </p:grpSpPr>
        <p:grpSp>
          <p:nvGrpSpPr>
            <p:cNvPr id="32801" name="Group 33"/>
            <p:cNvGrpSpPr>
              <a:grpSpLocks/>
            </p:cNvGrpSpPr>
            <p:nvPr/>
          </p:nvGrpSpPr>
          <p:grpSpPr bwMode="auto">
            <a:xfrm>
              <a:off x="671" y="1263"/>
              <a:ext cx="4922" cy="327"/>
              <a:chOff x="666" y="1263"/>
              <a:chExt cx="4922" cy="327"/>
            </a:xfrm>
          </p:grpSpPr>
          <p:sp>
            <p:nvSpPr>
              <p:cNvPr id="32802" name="Line 34"/>
              <p:cNvSpPr>
                <a:spLocks noChangeShapeType="1"/>
              </p:cNvSpPr>
              <p:nvPr/>
            </p:nvSpPr>
            <p:spPr bwMode="auto">
              <a:xfrm>
                <a:off x="666" y="1547"/>
                <a:ext cx="4314" cy="4"/>
              </a:xfrm>
              <a:prstGeom prst="line">
                <a:avLst/>
              </a:prstGeom>
              <a:noFill/>
              <a:ln w="57150">
                <a:solidFill>
                  <a:srgbClr val="408000"/>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3" name="Rectangle 35"/>
              <p:cNvSpPr>
                <a:spLocks noChangeArrowheads="1"/>
              </p:cNvSpPr>
              <p:nvPr/>
            </p:nvSpPr>
            <p:spPr bwMode="auto">
              <a:xfrm>
                <a:off x="4957" y="1263"/>
                <a:ext cx="63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r>
                  <a:rPr lang="en-US" altLang="en-US" sz="2800" b="1">
                    <a:solidFill>
                      <a:srgbClr val="408000"/>
                    </a:solidFill>
                    <a:effectLst>
                      <a:outerShdw blurRad="38100" dist="38100" dir="2700000" algn="tl">
                        <a:srgbClr val="000000"/>
                      </a:outerShdw>
                    </a:effectLst>
                    <a:latin typeface="Times New Roman" panose="02020603050405020304" pitchFamily="18" charset="0"/>
                  </a:rPr>
                  <a:t>MR</a:t>
                </a:r>
                <a:r>
                  <a:rPr lang="en-US" altLang="en-US" sz="3200" b="1" baseline="-25000">
                    <a:solidFill>
                      <a:srgbClr val="408000"/>
                    </a:solidFill>
                    <a:effectLst>
                      <a:outerShdw blurRad="38100" dist="38100" dir="2700000" algn="tl">
                        <a:srgbClr val="000000"/>
                      </a:outerShdw>
                    </a:effectLst>
                    <a:latin typeface="Times New Roman" panose="02020603050405020304" pitchFamily="18" charset="0"/>
                  </a:rPr>
                  <a:t>4</a:t>
                </a:r>
                <a:endParaRPr lang="en-US" altLang="en-US" sz="3200" b="1">
                  <a:solidFill>
                    <a:srgbClr val="408000"/>
                  </a:solidFill>
                  <a:effectLst>
                    <a:outerShdw blurRad="38100" dist="38100" dir="2700000" algn="tl">
                      <a:srgbClr val="000000"/>
                    </a:outerShdw>
                  </a:effectLst>
                  <a:latin typeface="Times New Roman" panose="02020603050405020304" pitchFamily="18" charset="0"/>
                </a:endParaRPr>
              </a:p>
            </p:txBody>
          </p:sp>
        </p:grpSp>
        <p:sp>
          <p:nvSpPr>
            <p:cNvPr id="32804" name="Oval 36"/>
            <p:cNvSpPr>
              <a:spLocks noChangeArrowheads="1"/>
            </p:cNvSpPr>
            <p:nvPr/>
          </p:nvSpPr>
          <p:spPr bwMode="auto">
            <a:xfrm>
              <a:off x="3285" y="1519"/>
              <a:ext cx="85" cy="85"/>
            </a:xfrm>
            <a:prstGeom prst="ellipse">
              <a:avLst/>
            </a:prstGeom>
            <a:solidFill>
              <a:schemeClr val="tx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2805" name="Group 37"/>
          <p:cNvGrpSpPr>
            <a:grpSpLocks/>
          </p:cNvGrpSpPr>
          <p:nvPr/>
        </p:nvGrpSpPr>
        <p:grpSpPr bwMode="auto">
          <a:xfrm>
            <a:off x="485775" y="1079500"/>
            <a:ext cx="7807325" cy="585788"/>
            <a:chOff x="666" y="873"/>
            <a:chExt cx="4918" cy="369"/>
          </a:xfrm>
        </p:grpSpPr>
        <p:sp>
          <p:nvSpPr>
            <p:cNvPr id="32806" name="Rectangle 38"/>
            <p:cNvSpPr>
              <a:spLocks noChangeArrowheads="1"/>
            </p:cNvSpPr>
            <p:nvPr/>
          </p:nvSpPr>
          <p:spPr bwMode="auto">
            <a:xfrm>
              <a:off x="4957" y="873"/>
              <a:ext cx="627" cy="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FF"/>
                  </a:solidFill>
                  <a:miter lim="800000"/>
                  <a:headEnd/>
                  <a:tailEnd/>
                </a14:hiddenLine>
              </a:ext>
            </a:extLst>
          </p:spPr>
          <p:txBody>
            <a:bodyPr lIns="92075" tIns="46038" rIns="92075" bIns="46038">
              <a:spAutoFit/>
            </a:bodyPr>
            <a:lstStyle/>
            <a:p>
              <a:pPr eaLnBrk="0" hangingPunct="0"/>
              <a:r>
                <a:rPr lang="en-US" altLang="en-US" sz="2800" b="1" dirty="0">
                  <a:solidFill>
                    <a:schemeClr val="accent2">
                      <a:lumMod val="75000"/>
                    </a:schemeClr>
                  </a:solidFill>
                  <a:latin typeface="Times New Roman" panose="02020603050405020304" pitchFamily="18" charset="0"/>
                </a:rPr>
                <a:t>MR</a:t>
              </a:r>
              <a:r>
                <a:rPr lang="en-US" altLang="en-US" sz="3200" b="1" baseline="-25000" dirty="0">
                  <a:solidFill>
                    <a:schemeClr val="accent2">
                      <a:lumMod val="75000"/>
                    </a:schemeClr>
                  </a:solidFill>
                  <a:latin typeface="Times New Roman" panose="02020603050405020304" pitchFamily="18" charset="0"/>
                </a:rPr>
                <a:t>5</a:t>
              </a:r>
              <a:endParaRPr lang="en-US" altLang="en-US" sz="3200" b="1" dirty="0">
                <a:solidFill>
                  <a:schemeClr val="accent2">
                    <a:lumMod val="75000"/>
                  </a:schemeClr>
                </a:solidFill>
                <a:latin typeface="Times New Roman" panose="02020603050405020304" pitchFamily="18" charset="0"/>
              </a:endParaRPr>
            </a:p>
          </p:txBody>
        </p:sp>
        <p:grpSp>
          <p:nvGrpSpPr>
            <p:cNvPr id="32807" name="Group 39"/>
            <p:cNvGrpSpPr>
              <a:grpSpLocks/>
            </p:cNvGrpSpPr>
            <p:nvPr/>
          </p:nvGrpSpPr>
          <p:grpSpPr bwMode="auto">
            <a:xfrm>
              <a:off x="666" y="1103"/>
              <a:ext cx="4314" cy="85"/>
              <a:chOff x="666" y="1103"/>
              <a:chExt cx="4314" cy="85"/>
            </a:xfrm>
          </p:grpSpPr>
          <p:sp>
            <p:nvSpPr>
              <p:cNvPr id="32808" name="Line 40"/>
              <p:cNvSpPr>
                <a:spLocks noChangeShapeType="1"/>
              </p:cNvSpPr>
              <p:nvPr/>
            </p:nvSpPr>
            <p:spPr bwMode="auto">
              <a:xfrm>
                <a:off x="666" y="1157"/>
                <a:ext cx="4314" cy="4"/>
              </a:xfrm>
              <a:prstGeom prst="line">
                <a:avLst/>
              </a:prstGeom>
              <a:noFill/>
              <a:ln w="57150">
                <a:solidFill>
                  <a:srgbClr val="FF00FF"/>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9" name="Oval 41"/>
              <p:cNvSpPr>
                <a:spLocks noChangeArrowheads="1"/>
              </p:cNvSpPr>
              <p:nvPr/>
            </p:nvSpPr>
            <p:spPr bwMode="auto">
              <a:xfrm>
                <a:off x="3424" y="1103"/>
                <a:ext cx="85" cy="85"/>
              </a:xfrm>
              <a:prstGeom prst="ellipse">
                <a:avLst/>
              </a:prstGeom>
              <a:solidFill>
                <a:schemeClr val="tx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32810" name="Group 42"/>
          <p:cNvGrpSpPr>
            <a:grpSpLocks/>
          </p:cNvGrpSpPr>
          <p:nvPr/>
        </p:nvGrpSpPr>
        <p:grpSpPr bwMode="auto">
          <a:xfrm>
            <a:off x="3779838" y="3757613"/>
            <a:ext cx="2430462" cy="601662"/>
            <a:chOff x="2741" y="2560"/>
            <a:chExt cx="1531" cy="379"/>
          </a:xfrm>
        </p:grpSpPr>
        <p:sp>
          <p:nvSpPr>
            <p:cNvPr id="32811" name="Text Box 43"/>
            <p:cNvSpPr txBox="1">
              <a:spLocks noChangeArrowheads="1"/>
            </p:cNvSpPr>
            <p:nvPr/>
          </p:nvSpPr>
          <p:spPr bwMode="auto">
            <a:xfrm>
              <a:off x="2837" y="2651"/>
              <a:ext cx="1435" cy="28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b="1">
                  <a:solidFill>
                    <a:schemeClr val="accent2"/>
                  </a:solidFill>
                  <a:effectLst>
                    <a:outerShdw blurRad="38100" dist="38100" dir="2700000" algn="tl">
                      <a:srgbClr val="000000"/>
                    </a:outerShdw>
                  </a:effectLst>
                  <a:latin typeface="Times New Roman" panose="02020603050405020304" pitchFamily="18" charset="0"/>
                </a:rPr>
                <a:t>Shutdown point</a:t>
              </a:r>
              <a:r>
                <a:rPr lang="en-US" altLang="en-US" sz="2400" b="1">
                  <a:solidFill>
                    <a:schemeClr val="accent1"/>
                  </a:solidFill>
                  <a:effectLst>
                    <a:outerShdw blurRad="38100" dist="38100" dir="2700000" algn="tl">
                      <a:srgbClr val="000000"/>
                    </a:outerShdw>
                  </a:effectLst>
                  <a:latin typeface="Times New Roman" panose="02020603050405020304" pitchFamily="18" charset="0"/>
                </a:rPr>
                <a:t> </a:t>
              </a:r>
            </a:p>
          </p:txBody>
        </p:sp>
        <p:sp>
          <p:nvSpPr>
            <p:cNvPr id="32812" name="Line 44"/>
            <p:cNvSpPr>
              <a:spLocks noChangeShapeType="1"/>
            </p:cNvSpPr>
            <p:nvPr/>
          </p:nvSpPr>
          <p:spPr bwMode="auto">
            <a:xfrm flipH="1" flipV="1">
              <a:off x="2741" y="2560"/>
              <a:ext cx="150" cy="171"/>
            </a:xfrm>
            <a:prstGeom prst="line">
              <a:avLst/>
            </a:prstGeom>
            <a:noFill/>
            <a:ln w="38100">
              <a:solidFill>
                <a:schemeClr val="accent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2813" name="Group 45"/>
          <p:cNvGrpSpPr>
            <a:grpSpLocks/>
          </p:cNvGrpSpPr>
          <p:nvPr/>
        </p:nvGrpSpPr>
        <p:grpSpPr bwMode="auto">
          <a:xfrm>
            <a:off x="1585913" y="1387475"/>
            <a:ext cx="3001962" cy="822325"/>
            <a:chOff x="1359" y="1067"/>
            <a:chExt cx="1891" cy="518"/>
          </a:xfrm>
        </p:grpSpPr>
        <p:sp>
          <p:nvSpPr>
            <p:cNvPr id="32814" name="Text Box 46"/>
            <p:cNvSpPr txBox="1">
              <a:spLocks noChangeArrowheads="1"/>
            </p:cNvSpPr>
            <p:nvPr/>
          </p:nvSpPr>
          <p:spPr bwMode="auto">
            <a:xfrm>
              <a:off x="1359" y="1067"/>
              <a:ext cx="1776" cy="51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rgbClr val="408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b="1">
                  <a:solidFill>
                    <a:srgbClr val="408000"/>
                  </a:solidFill>
                  <a:effectLst>
                    <a:outerShdw blurRad="38100" dist="38100" dir="2700000" algn="tl">
                      <a:srgbClr val="000000"/>
                    </a:outerShdw>
                  </a:effectLst>
                  <a:latin typeface="Times New Roman" panose="02020603050405020304" pitchFamily="18" charset="0"/>
                </a:rPr>
                <a:t>Breakeven point— normal profit </a:t>
              </a:r>
            </a:p>
          </p:txBody>
        </p:sp>
        <p:sp>
          <p:nvSpPr>
            <p:cNvPr id="32815" name="Line 47"/>
            <p:cNvSpPr>
              <a:spLocks noChangeShapeType="1"/>
            </p:cNvSpPr>
            <p:nvPr/>
          </p:nvSpPr>
          <p:spPr bwMode="auto">
            <a:xfrm flipH="1" flipV="1">
              <a:off x="2805" y="1305"/>
              <a:ext cx="445" cy="202"/>
            </a:xfrm>
            <a:prstGeom prst="line">
              <a:avLst/>
            </a:prstGeom>
            <a:noFill/>
            <a:ln w="38100">
              <a:solidFill>
                <a:srgbClr val="408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228600" y="234950"/>
            <a:ext cx="8647113" cy="93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en-US" altLang="en-US" sz="4000" b="1" dirty="0">
                <a:solidFill>
                  <a:srgbClr val="C00000"/>
                </a:solidFill>
              </a:rPr>
              <a:t>Single Price Profit-Maximizing Monopoly</a:t>
            </a:r>
          </a:p>
        </p:txBody>
      </p:sp>
      <p:sp>
        <p:nvSpPr>
          <p:cNvPr id="34819" name="Rectangle 3"/>
          <p:cNvSpPr>
            <a:spLocks noChangeArrowheads="1"/>
          </p:cNvSpPr>
          <p:nvPr/>
        </p:nvSpPr>
        <p:spPr bwMode="auto">
          <a:xfrm>
            <a:off x="1392238" y="2865438"/>
            <a:ext cx="2555875" cy="1204912"/>
          </a:xfrm>
          <a:prstGeom prst="rect">
            <a:avLst/>
          </a:prstGeom>
          <a:noFill/>
          <a:ln w="57150">
            <a:solidFill>
              <a:srgbClr val="0000FF"/>
            </a:solidFill>
            <a:miter lim="800000"/>
            <a:headEnd type="none" w="sm" len="sm"/>
            <a:tailEnd type="none" w="sm" len="sm"/>
          </a:ln>
          <a:effectLst/>
          <a:extLst>
            <a:ext uri="{909E8E84-426E-40DD-AFC4-6F175D3DCCD1}">
              <a14:hiddenFill xmlns:a14="http://schemas.microsoft.com/office/drawing/2010/main">
                <a:solidFill>
                  <a:srgbClr val="CCFF66">
                    <a:alpha val="99001"/>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0" name="Line 4"/>
          <p:cNvSpPr>
            <a:spLocks noChangeShapeType="1"/>
          </p:cNvSpPr>
          <p:nvPr/>
        </p:nvSpPr>
        <p:spPr bwMode="auto">
          <a:xfrm>
            <a:off x="1312863" y="5791200"/>
            <a:ext cx="6324600" cy="0"/>
          </a:xfrm>
          <a:prstGeom prst="line">
            <a:avLst/>
          </a:prstGeom>
          <a:noFill/>
          <a:ln w="76200">
            <a:solidFill>
              <a:srgbClr val="40008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1" name="Rectangle 5"/>
          <p:cNvSpPr>
            <a:spLocks noChangeArrowheads="1"/>
          </p:cNvSpPr>
          <p:nvPr/>
        </p:nvSpPr>
        <p:spPr bwMode="auto">
          <a:xfrm>
            <a:off x="7578068" y="5462588"/>
            <a:ext cx="724557" cy="923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eaLnBrk="0" hangingPunct="0"/>
            <a:r>
              <a:rPr lang="en-US" altLang="en-US" sz="5400" b="1">
                <a:solidFill>
                  <a:schemeClr val="accent1">
                    <a:lumMod val="50000"/>
                  </a:schemeClr>
                </a:solidFill>
                <a:latin typeface="Times New Roman" panose="02020603050405020304" pitchFamily="18" charset="0"/>
              </a:rPr>
              <a:t>Q</a:t>
            </a:r>
          </a:p>
        </p:txBody>
      </p:sp>
      <p:sp>
        <p:nvSpPr>
          <p:cNvPr id="34822" name="Rectangle 6"/>
          <p:cNvSpPr>
            <a:spLocks noChangeArrowheads="1"/>
          </p:cNvSpPr>
          <p:nvPr/>
        </p:nvSpPr>
        <p:spPr bwMode="auto">
          <a:xfrm>
            <a:off x="514350" y="1403350"/>
            <a:ext cx="685800" cy="1016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eaLnBrk="0" hangingPunct="0"/>
            <a:r>
              <a:rPr lang="en-US" altLang="en-US" sz="6000" b="1" dirty="0">
                <a:solidFill>
                  <a:schemeClr val="accent1">
                    <a:lumMod val="50000"/>
                  </a:schemeClr>
                </a:solidFill>
                <a:latin typeface="Times New Roman" panose="02020603050405020304" pitchFamily="18" charset="0"/>
              </a:rPr>
              <a:t>P</a:t>
            </a:r>
          </a:p>
        </p:txBody>
      </p:sp>
      <p:sp>
        <p:nvSpPr>
          <p:cNvPr id="34823" name="Line 7"/>
          <p:cNvSpPr>
            <a:spLocks noChangeShapeType="1"/>
          </p:cNvSpPr>
          <p:nvPr/>
        </p:nvSpPr>
        <p:spPr bwMode="auto">
          <a:xfrm>
            <a:off x="1444625" y="1784350"/>
            <a:ext cx="3287713" cy="4348163"/>
          </a:xfrm>
          <a:prstGeom prst="line">
            <a:avLst/>
          </a:prstGeom>
          <a:noFill/>
          <a:ln w="50800">
            <a:solidFill>
              <a:srgbClr val="80004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4" name="Rectangle 8"/>
          <p:cNvSpPr>
            <a:spLocks noChangeArrowheads="1"/>
          </p:cNvSpPr>
          <p:nvPr/>
        </p:nvSpPr>
        <p:spPr bwMode="auto">
          <a:xfrm>
            <a:off x="4708525" y="5862638"/>
            <a:ext cx="11144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eaLnBrk="0" hangingPunct="0"/>
            <a:r>
              <a:rPr lang="en-US" altLang="en-US" sz="4400" b="1">
                <a:solidFill>
                  <a:srgbClr val="800040"/>
                </a:solidFill>
                <a:latin typeface="Times New Roman" panose="02020603050405020304" pitchFamily="18" charset="0"/>
              </a:rPr>
              <a:t>MR</a:t>
            </a:r>
          </a:p>
        </p:txBody>
      </p:sp>
      <p:sp>
        <p:nvSpPr>
          <p:cNvPr id="34825" name="Rectangle 9"/>
          <p:cNvSpPr>
            <a:spLocks noChangeArrowheads="1"/>
          </p:cNvSpPr>
          <p:nvPr/>
        </p:nvSpPr>
        <p:spPr bwMode="auto">
          <a:xfrm>
            <a:off x="5370513" y="1363663"/>
            <a:ext cx="11144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eaLnBrk="0" hangingPunct="0"/>
            <a:r>
              <a:rPr lang="en-US" altLang="en-US" sz="4400" b="1">
                <a:solidFill>
                  <a:srgbClr val="800080"/>
                </a:solidFill>
                <a:effectLst>
                  <a:outerShdw blurRad="38100" dist="38100" dir="2700000" algn="tl">
                    <a:srgbClr val="000000"/>
                  </a:outerShdw>
                </a:effectLst>
                <a:latin typeface="Times New Roman" panose="02020603050405020304" pitchFamily="18" charset="0"/>
              </a:rPr>
              <a:t>MC</a:t>
            </a:r>
          </a:p>
        </p:txBody>
      </p:sp>
      <p:sp>
        <p:nvSpPr>
          <p:cNvPr id="34826" name="Line 10"/>
          <p:cNvSpPr>
            <a:spLocks noChangeShapeType="1"/>
          </p:cNvSpPr>
          <p:nvPr/>
        </p:nvSpPr>
        <p:spPr bwMode="auto">
          <a:xfrm>
            <a:off x="1412875" y="1639888"/>
            <a:ext cx="5662613" cy="2717800"/>
          </a:xfrm>
          <a:prstGeom prst="line">
            <a:avLst/>
          </a:prstGeom>
          <a:noFill/>
          <a:ln w="762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7" name="Rectangle 11"/>
          <p:cNvSpPr>
            <a:spLocks noChangeArrowheads="1"/>
          </p:cNvSpPr>
          <p:nvPr/>
        </p:nvSpPr>
        <p:spPr bwMode="auto">
          <a:xfrm>
            <a:off x="7145338" y="4362450"/>
            <a:ext cx="587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eaLnBrk="0" hangingPunct="0"/>
            <a:r>
              <a:rPr lang="en-US" altLang="en-US" sz="4400" b="1">
                <a:solidFill>
                  <a:srgbClr val="FF0000"/>
                </a:solidFill>
                <a:latin typeface="Times New Roman" panose="02020603050405020304" pitchFamily="18" charset="0"/>
              </a:rPr>
              <a:t>D</a:t>
            </a:r>
          </a:p>
        </p:txBody>
      </p:sp>
      <p:sp>
        <p:nvSpPr>
          <p:cNvPr id="34828" name="Line 12"/>
          <p:cNvSpPr>
            <a:spLocks noChangeShapeType="1"/>
          </p:cNvSpPr>
          <p:nvPr/>
        </p:nvSpPr>
        <p:spPr bwMode="auto">
          <a:xfrm flipV="1">
            <a:off x="1352550" y="1371600"/>
            <a:ext cx="0" cy="4419600"/>
          </a:xfrm>
          <a:prstGeom prst="line">
            <a:avLst/>
          </a:prstGeom>
          <a:noFill/>
          <a:ln w="76200">
            <a:solidFill>
              <a:srgbClr val="40008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9" name="Line 13"/>
          <p:cNvSpPr>
            <a:spLocks noChangeShapeType="1"/>
          </p:cNvSpPr>
          <p:nvPr/>
        </p:nvSpPr>
        <p:spPr bwMode="auto">
          <a:xfrm flipV="1">
            <a:off x="4462463" y="3140075"/>
            <a:ext cx="7937" cy="2649538"/>
          </a:xfrm>
          <a:prstGeom prst="line">
            <a:avLst/>
          </a:prstGeom>
          <a:noFill/>
          <a:ln w="50800">
            <a:solidFill>
              <a:srgbClr val="E6E6E6">
                <a:alpha val="47000"/>
              </a:srgbClr>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0" name="Text Box 14"/>
          <p:cNvSpPr txBox="1">
            <a:spLocks noChangeArrowheads="1"/>
          </p:cNvSpPr>
          <p:nvPr/>
        </p:nvSpPr>
        <p:spPr bwMode="auto">
          <a:xfrm>
            <a:off x="3608388" y="5862638"/>
            <a:ext cx="749300" cy="701675"/>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4000" b="1">
                <a:solidFill>
                  <a:schemeClr val="hlink"/>
                </a:solidFill>
                <a:latin typeface="Times New Roman" panose="02020603050405020304" pitchFamily="18" charset="0"/>
              </a:rPr>
              <a:t>Q</a:t>
            </a:r>
            <a:r>
              <a:rPr lang="en-US" altLang="en-US" sz="4000" b="1" baseline="-25000">
                <a:solidFill>
                  <a:schemeClr val="hlink"/>
                </a:solidFill>
                <a:latin typeface="Times New Roman" panose="02020603050405020304" pitchFamily="18" charset="0"/>
              </a:rPr>
              <a:t>e</a:t>
            </a:r>
            <a:endParaRPr lang="en-US" altLang="en-US" sz="4000" b="1">
              <a:solidFill>
                <a:schemeClr val="hlink"/>
              </a:solidFill>
              <a:latin typeface="Times New Roman" panose="02020603050405020304" pitchFamily="18" charset="0"/>
            </a:endParaRPr>
          </a:p>
        </p:txBody>
      </p:sp>
      <p:sp>
        <p:nvSpPr>
          <p:cNvPr id="34831" name="Text Box 15"/>
          <p:cNvSpPr txBox="1">
            <a:spLocks noChangeArrowheads="1"/>
          </p:cNvSpPr>
          <p:nvPr/>
        </p:nvSpPr>
        <p:spPr bwMode="auto">
          <a:xfrm>
            <a:off x="557213" y="2665413"/>
            <a:ext cx="71755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3200" b="1">
                <a:solidFill>
                  <a:schemeClr val="hlink"/>
                </a:solidFill>
                <a:latin typeface="Times New Roman" panose="02020603050405020304" pitchFamily="18" charset="0"/>
              </a:rPr>
              <a:t>P</a:t>
            </a:r>
            <a:r>
              <a:rPr lang="en-US" altLang="en-US" sz="3200" b="1" baseline="-25000">
                <a:solidFill>
                  <a:schemeClr val="hlink"/>
                </a:solidFill>
                <a:latin typeface="Times New Roman" panose="02020603050405020304" pitchFamily="18" charset="0"/>
              </a:rPr>
              <a:t>e</a:t>
            </a:r>
            <a:endParaRPr lang="en-US" altLang="en-US" sz="3200" b="1">
              <a:solidFill>
                <a:schemeClr val="hlink"/>
              </a:solidFill>
              <a:latin typeface="Times New Roman" panose="02020603050405020304" pitchFamily="18" charset="0"/>
            </a:endParaRPr>
          </a:p>
        </p:txBody>
      </p:sp>
      <p:sp>
        <p:nvSpPr>
          <p:cNvPr id="34832" name="Line 16"/>
          <p:cNvSpPr>
            <a:spLocks noChangeShapeType="1"/>
          </p:cNvSpPr>
          <p:nvPr/>
        </p:nvSpPr>
        <p:spPr bwMode="auto">
          <a:xfrm flipH="1">
            <a:off x="1368425" y="2857500"/>
            <a:ext cx="2605088" cy="0"/>
          </a:xfrm>
          <a:prstGeom prst="line">
            <a:avLst/>
          </a:prstGeom>
          <a:noFill/>
          <a:ln w="5715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33" name="Oval 17"/>
          <p:cNvSpPr>
            <a:spLocks noChangeArrowheads="1"/>
          </p:cNvSpPr>
          <p:nvPr/>
        </p:nvSpPr>
        <p:spPr bwMode="auto">
          <a:xfrm>
            <a:off x="3900488" y="2776538"/>
            <a:ext cx="117475" cy="166687"/>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4" name="Line 18"/>
          <p:cNvSpPr>
            <a:spLocks noChangeShapeType="1"/>
          </p:cNvSpPr>
          <p:nvPr/>
        </p:nvSpPr>
        <p:spPr bwMode="auto">
          <a:xfrm flipV="1">
            <a:off x="3956050" y="2871788"/>
            <a:ext cx="0" cy="2860675"/>
          </a:xfrm>
          <a:prstGeom prst="line">
            <a:avLst/>
          </a:prstGeom>
          <a:noFill/>
          <a:ln w="508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5" name="Oval 19"/>
          <p:cNvSpPr>
            <a:spLocks noChangeArrowheads="1"/>
          </p:cNvSpPr>
          <p:nvPr/>
        </p:nvSpPr>
        <p:spPr bwMode="auto">
          <a:xfrm>
            <a:off x="3890963" y="5032375"/>
            <a:ext cx="134937" cy="142875"/>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6" name="Arc 20"/>
          <p:cNvSpPr>
            <a:spLocks/>
          </p:cNvSpPr>
          <p:nvPr/>
        </p:nvSpPr>
        <p:spPr bwMode="auto">
          <a:xfrm>
            <a:off x="2359025" y="1404938"/>
            <a:ext cx="4829175" cy="2895600"/>
          </a:xfrm>
          <a:custGeom>
            <a:avLst/>
            <a:gdLst>
              <a:gd name="G0" fmla="+- 20717 0 0"/>
              <a:gd name="G1" fmla="+- 0 0 0"/>
              <a:gd name="G2" fmla="+- 21600 0 0"/>
              <a:gd name="T0" fmla="*/ 40626 w 40626"/>
              <a:gd name="T1" fmla="*/ 8376 h 21600"/>
              <a:gd name="T2" fmla="*/ 0 w 40626"/>
              <a:gd name="T3" fmla="*/ 6112 h 21600"/>
              <a:gd name="T4" fmla="*/ 20717 w 40626"/>
              <a:gd name="T5" fmla="*/ 0 h 21600"/>
            </a:gdLst>
            <a:ahLst/>
            <a:cxnLst>
              <a:cxn ang="0">
                <a:pos x="T0" y="T1"/>
              </a:cxn>
              <a:cxn ang="0">
                <a:pos x="T2" y="T3"/>
              </a:cxn>
              <a:cxn ang="0">
                <a:pos x="T4" y="T5"/>
              </a:cxn>
            </a:cxnLst>
            <a:rect l="0" t="0" r="r" b="b"/>
            <a:pathLst>
              <a:path w="40626" h="21600" fill="none" extrusionOk="0">
                <a:moveTo>
                  <a:pt x="40626" y="8376"/>
                </a:moveTo>
                <a:cubicBezTo>
                  <a:pt x="37255" y="16388"/>
                  <a:pt x="29409" y="21599"/>
                  <a:pt x="20717" y="21599"/>
                </a:cubicBezTo>
                <a:cubicBezTo>
                  <a:pt x="11141" y="21599"/>
                  <a:pt x="2709" y="15295"/>
                  <a:pt x="-1" y="6112"/>
                </a:cubicBezTo>
              </a:path>
              <a:path w="40626" h="21600" stroke="0" extrusionOk="0">
                <a:moveTo>
                  <a:pt x="40626" y="8376"/>
                </a:moveTo>
                <a:cubicBezTo>
                  <a:pt x="37255" y="16388"/>
                  <a:pt x="29409" y="21599"/>
                  <a:pt x="20717" y="21599"/>
                </a:cubicBezTo>
                <a:cubicBezTo>
                  <a:pt x="11141" y="21599"/>
                  <a:pt x="2709" y="15295"/>
                  <a:pt x="-1" y="6112"/>
                </a:cubicBezTo>
                <a:lnTo>
                  <a:pt x="20717" y="0"/>
                </a:lnTo>
                <a:close/>
              </a:path>
            </a:pathLst>
          </a:custGeom>
          <a:noFill/>
          <a:ln w="76200" cap="rnd">
            <a:solidFill>
              <a:srgbClr val="40008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7" name="Text Box 21"/>
          <p:cNvSpPr txBox="1">
            <a:spLocks noChangeArrowheads="1"/>
          </p:cNvSpPr>
          <p:nvPr/>
        </p:nvSpPr>
        <p:spPr bwMode="auto">
          <a:xfrm>
            <a:off x="7191375" y="2303463"/>
            <a:ext cx="1368425" cy="76200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4400" b="1">
                <a:solidFill>
                  <a:srgbClr val="400080"/>
                </a:solidFill>
                <a:effectLst>
                  <a:outerShdw blurRad="38100" dist="38100" dir="2700000" algn="tl">
                    <a:srgbClr val="000000"/>
                  </a:outerShdw>
                </a:effectLst>
                <a:latin typeface="Times New Roman" panose="02020603050405020304" pitchFamily="18" charset="0"/>
              </a:rPr>
              <a:t>ATC</a:t>
            </a:r>
          </a:p>
        </p:txBody>
      </p:sp>
      <p:sp>
        <p:nvSpPr>
          <p:cNvPr id="34838" name="Text Box 22"/>
          <p:cNvSpPr txBox="1">
            <a:spLocks noChangeArrowheads="1"/>
          </p:cNvSpPr>
          <p:nvPr/>
        </p:nvSpPr>
        <p:spPr bwMode="auto">
          <a:xfrm>
            <a:off x="1720850" y="3016250"/>
            <a:ext cx="1773238" cy="94615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rgbClr val="40008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en-US" sz="2800" b="1">
                <a:solidFill>
                  <a:srgbClr val="FF0000"/>
                </a:solidFill>
                <a:effectLst>
                  <a:outerShdw blurRad="38100" dist="38100" dir="2700000" algn="tl">
                    <a:srgbClr val="000000"/>
                  </a:outerShdw>
                </a:effectLst>
                <a:latin typeface="Times New Roman" panose="02020603050405020304" pitchFamily="18" charset="0"/>
              </a:rPr>
              <a:t>Economic Profit</a:t>
            </a:r>
            <a:endParaRPr lang="en-US" altLang="en-US" sz="2400" b="1">
              <a:solidFill>
                <a:srgbClr val="400080"/>
              </a:solidFill>
              <a:effectLst>
                <a:outerShdw blurRad="38100" dist="38100" dir="2700000" algn="tl">
                  <a:srgbClr val="000000"/>
                </a:outerShdw>
              </a:effectLst>
              <a:latin typeface="Times New Roman" panose="02020603050405020304" pitchFamily="18" charset="0"/>
            </a:endParaRPr>
          </a:p>
        </p:txBody>
      </p:sp>
      <p:sp>
        <p:nvSpPr>
          <p:cNvPr id="34839" name="Text Box 23"/>
          <p:cNvSpPr txBox="1">
            <a:spLocks noChangeArrowheads="1"/>
          </p:cNvSpPr>
          <p:nvPr/>
        </p:nvSpPr>
        <p:spPr bwMode="auto">
          <a:xfrm>
            <a:off x="366713" y="3802063"/>
            <a:ext cx="944562" cy="45720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b="1">
                <a:solidFill>
                  <a:schemeClr val="hlink"/>
                </a:solidFill>
                <a:latin typeface="Times New Roman" panose="02020603050405020304" pitchFamily="18" charset="0"/>
              </a:rPr>
              <a:t>ATC</a:t>
            </a:r>
          </a:p>
        </p:txBody>
      </p:sp>
      <p:grpSp>
        <p:nvGrpSpPr>
          <p:cNvPr id="34840" name="Group 24"/>
          <p:cNvGrpSpPr>
            <a:grpSpLocks/>
          </p:cNvGrpSpPr>
          <p:nvPr/>
        </p:nvGrpSpPr>
        <p:grpSpPr bwMode="auto">
          <a:xfrm>
            <a:off x="1571625" y="4194175"/>
            <a:ext cx="2238375" cy="828675"/>
            <a:chOff x="990" y="2642"/>
            <a:chExt cx="1410" cy="522"/>
          </a:xfrm>
        </p:grpSpPr>
        <p:sp>
          <p:nvSpPr>
            <p:cNvPr id="34841" name="Text Box 25"/>
            <p:cNvSpPr txBox="1">
              <a:spLocks noChangeArrowheads="1"/>
            </p:cNvSpPr>
            <p:nvPr/>
          </p:nvSpPr>
          <p:spPr bwMode="auto">
            <a:xfrm>
              <a:off x="990" y="2642"/>
              <a:ext cx="866" cy="28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b="1">
                  <a:solidFill>
                    <a:srgbClr val="400080"/>
                  </a:solidFill>
                  <a:effectLst>
                    <a:outerShdw blurRad="38100" dist="38100" dir="2700000" algn="tl">
                      <a:srgbClr val="000000"/>
                    </a:outerShdw>
                  </a:effectLst>
                  <a:latin typeface="Times New Roman" panose="02020603050405020304" pitchFamily="18" charset="0"/>
                </a:rPr>
                <a:t>MR=MC</a:t>
              </a:r>
              <a:endParaRPr lang="en-US" altLang="en-US" sz="2400">
                <a:solidFill>
                  <a:srgbClr val="400080"/>
                </a:solidFill>
                <a:latin typeface="Times New Roman" panose="02020603050405020304" pitchFamily="18" charset="0"/>
              </a:endParaRPr>
            </a:p>
          </p:txBody>
        </p:sp>
        <p:sp>
          <p:nvSpPr>
            <p:cNvPr id="34842" name="Line 26"/>
            <p:cNvSpPr>
              <a:spLocks noChangeShapeType="1"/>
            </p:cNvSpPr>
            <p:nvPr/>
          </p:nvSpPr>
          <p:spPr bwMode="auto">
            <a:xfrm>
              <a:off x="1836" y="2887"/>
              <a:ext cx="564" cy="277"/>
            </a:xfrm>
            <a:prstGeom prst="line">
              <a:avLst/>
            </a:prstGeom>
            <a:noFill/>
            <a:ln w="38100">
              <a:solidFill>
                <a:srgbClr val="40008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4843" name="Arc 27"/>
          <p:cNvSpPr>
            <a:spLocks/>
          </p:cNvSpPr>
          <p:nvPr/>
        </p:nvSpPr>
        <p:spPr bwMode="auto">
          <a:xfrm flipV="1">
            <a:off x="2133600" y="2286000"/>
            <a:ext cx="3602038" cy="3195638"/>
          </a:xfrm>
          <a:custGeom>
            <a:avLst/>
            <a:gdLst>
              <a:gd name="G0" fmla="+- 0 0 0"/>
              <a:gd name="G1" fmla="+- 21600 0 0"/>
              <a:gd name="G2" fmla="+- 21600 0 0"/>
              <a:gd name="T0" fmla="*/ 0 w 21363"/>
              <a:gd name="T1" fmla="*/ 0 h 21600"/>
              <a:gd name="T2" fmla="*/ 21363 w 21363"/>
              <a:gd name="T3" fmla="*/ 18414 h 21600"/>
              <a:gd name="T4" fmla="*/ 0 w 21363"/>
              <a:gd name="T5" fmla="*/ 21600 h 21600"/>
            </a:gdLst>
            <a:ahLst/>
            <a:cxnLst>
              <a:cxn ang="0">
                <a:pos x="T0" y="T1"/>
              </a:cxn>
              <a:cxn ang="0">
                <a:pos x="T2" y="T3"/>
              </a:cxn>
              <a:cxn ang="0">
                <a:pos x="T4" y="T5"/>
              </a:cxn>
            </a:cxnLst>
            <a:rect l="0" t="0" r="r" b="b"/>
            <a:pathLst>
              <a:path w="21363" h="21600" fill="none" extrusionOk="0">
                <a:moveTo>
                  <a:pt x="0" y="0"/>
                </a:moveTo>
                <a:cubicBezTo>
                  <a:pt x="10698" y="0"/>
                  <a:pt x="19785" y="7832"/>
                  <a:pt x="21363" y="18413"/>
                </a:cubicBezTo>
              </a:path>
              <a:path w="21363" h="21600" stroke="0" extrusionOk="0">
                <a:moveTo>
                  <a:pt x="0" y="0"/>
                </a:moveTo>
                <a:cubicBezTo>
                  <a:pt x="10698" y="0"/>
                  <a:pt x="19785" y="7832"/>
                  <a:pt x="21363" y="18413"/>
                </a:cubicBezTo>
                <a:lnTo>
                  <a:pt x="0" y="21600"/>
                </a:lnTo>
                <a:close/>
              </a:path>
            </a:pathLst>
          </a:custGeom>
          <a:noFill/>
          <a:ln w="76200">
            <a:solidFill>
              <a:srgbClr val="8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reeform 2"/>
          <p:cNvSpPr>
            <a:spLocks/>
          </p:cNvSpPr>
          <p:nvPr/>
        </p:nvSpPr>
        <p:spPr bwMode="auto">
          <a:xfrm>
            <a:off x="1716088" y="1398588"/>
            <a:ext cx="2935287" cy="2844800"/>
          </a:xfrm>
          <a:custGeom>
            <a:avLst/>
            <a:gdLst>
              <a:gd name="T0" fmla="*/ 0 w 1876"/>
              <a:gd name="T1" fmla="*/ 1768 h 1779"/>
              <a:gd name="T2" fmla="*/ 1875 w 1876"/>
              <a:gd name="T3" fmla="*/ 1768 h 1779"/>
              <a:gd name="T4" fmla="*/ 1875 w 1876"/>
              <a:gd name="T5" fmla="*/ 1607 h 1779"/>
              <a:gd name="T6" fmla="*/ 0 w 1876"/>
              <a:gd name="T7" fmla="*/ 0 h 1779"/>
              <a:gd name="T8" fmla="*/ 0 w 1876"/>
              <a:gd name="T9" fmla="*/ 1778 h 1779"/>
              <a:gd name="T10" fmla="*/ 0 w 1876"/>
              <a:gd name="T11" fmla="*/ 1768 h 1779"/>
            </a:gdLst>
            <a:ahLst/>
            <a:cxnLst>
              <a:cxn ang="0">
                <a:pos x="T0" y="T1"/>
              </a:cxn>
              <a:cxn ang="0">
                <a:pos x="T2" y="T3"/>
              </a:cxn>
              <a:cxn ang="0">
                <a:pos x="T4" y="T5"/>
              </a:cxn>
              <a:cxn ang="0">
                <a:pos x="T6" y="T7"/>
              </a:cxn>
              <a:cxn ang="0">
                <a:pos x="T8" y="T9"/>
              </a:cxn>
              <a:cxn ang="0">
                <a:pos x="T10" y="T11"/>
              </a:cxn>
            </a:cxnLst>
            <a:rect l="0" t="0" r="r" b="b"/>
            <a:pathLst>
              <a:path w="1876" h="1779">
                <a:moveTo>
                  <a:pt x="0" y="1768"/>
                </a:moveTo>
                <a:lnTo>
                  <a:pt x="1875" y="1768"/>
                </a:lnTo>
                <a:lnTo>
                  <a:pt x="1875" y="1607"/>
                </a:lnTo>
                <a:lnTo>
                  <a:pt x="0" y="0"/>
                </a:lnTo>
                <a:lnTo>
                  <a:pt x="0" y="1778"/>
                </a:lnTo>
                <a:lnTo>
                  <a:pt x="0" y="1768"/>
                </a:lnTo>
              </a:path>
            </a:pathLst>
          </a:custGeom>
          <a:solidFill>
            <a:srgbClr val="FFFF00"/>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67" name="Line 3"/>
          <p:cNvSpPr>
            <a:spLocks noChangeShapeType="1"/>
          </p:cNvSpPr>
          <p:nvPr/>
        </p:nvSpPr>
        <p:spPr bwMode="auto">
          <a:xfrm>
            <a:off x="1733550" y="1431925"/>
            <a:ext cx="5595938" cy="4732338"/>
          </a:xfrm>
          <a:prstGeom prst="line">
            <a:avLst/>
          </a:prstGeom>
          <a:noFill/>
          <a:ln w="762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68" name="Line 4"/>
          <p:cNvSpPr>
            <a:spLocks noChangeShapeType="1"/>
          </p:cNvSpPr>
          <p:nvPr/>
        </p:nvSpPr>
        <p:spPr bwMode="auto">
          <a:xfrm flipH="1">
            <a:off x="4660900" y="3917950"/>
            <a:ext cx="9525" cy="2165350"/>
          </a:xfrm>
          <a:prstGeom prst="line">
            <a:avLst/>
          </a:prstGeom>
          <a:noFill/>
          <a:ln w="38100">
            <a:solidFill>
              <a:srgbClr val="80004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69" name="Line 5"/>
          <p:cNvSpPr>
            <a:spLocks noChangeShapeType="1"/>
          </p:cNvSpPr>
          <p:nvPr/>
        </p:nvSpPr>
        <p:spPr bwMode="auto">
          <a:xfrm>
            <a:off x="1741488" y="1374775"/>
            <a:ext cx="5626100" cy="47625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0" name="Rectangle 6"/>
          <p:cNvSpPr>
            <a:spLocks noChangeArrowheads="1"/>
          </p:cNvSpPr>
          <p:nvPr/>
        </p:nvSpPr>
        <p:spPr bwMode="auto">
          <a:xfrm>
            <a:off x="7472363" y="5986463"/>
            <a:ext cx="45720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800080"/>
                </a:solidFill>
                <a:effectLst>
                  <a:outerShdw blurRad="38100" dist="38100" dir="2700000" algn="tl">
                    <a:srgbClr val="000000"/>
                  </a:outerShdw>
                </a:effectLst>
              </a:rPr>
              <a:t>Q</a:t>
            </a:r>
          </a:p>
        </p:txBody>
      </p:sp>
      <p:sp>
        <p:nvSpPr>
          <p:cNvPr id="36871" name="Rectangle 7"/>
          <p:cNvSpPr>
            <a:spLocks noChangeArrowheads="1"/>
          </p:cNvSpPr>
          <p:nvPr/>
        </p:nvSpPr>
        <p:spPr bwMode="auto">
          <a:xfrm>
            <a:off x="7324725" y="5532438"/>
            <a:ext cx="44243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dirty="0"/>
              <a:t>D</a:t>
            </a:r>
          </a:p>
        </p:txBody>
      </p:sp>
      <p:sp>
        <p:nvSpPr>
          <p:cNvPr id="36872" name="Rectangle 8"/>
          <p:cNvSpPr>
            <a:spLocks noChangeArrowheads="1"/>
          </p:cNvSpPr>
          <p:nvPr/>
        </p:nvSpPr>
        <p:spPr bwMode="auto">
          <a:xfrm>
            <a:off x="6726238" y="908050"/>
            <a:ext cx="7350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solidFill>
                  <a:srgbClr val="FF0000"/>
                </a:solidFill>
                <a:effectLst>
                  <a:outerShdw blurRad="38100" dist="38100" dir="2700000" algn="tl">
                    <a:srgbClr val="000000"/>
                  </a:outerShdw>
                </a:effectLst>
              </a:rPr>
              <a:t>MC</a:t>
            </a:r>
          </a:p>
        </p:txBody>
      </p:sp>
      <p:sp>
        <p:nvSpPr>
          <p:cNvPr id="36873" name="Freeform 9"/>
          <p:cNvSpPr>
            <a:spLocks/>
          </p:cNvSpPr>
          <p:nvPr/>
        </p:nvSpPr>
        <p:spPr bwMode="auto">
          <a:xfrm>
            <a:off x="3111500" y="1138238"/>
            <a:ext cx="3586163" cy="3989387"/>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4" name="Freeform 10"/>
          <p:cNvSpPr>
            <a:spLocks/>
          </p:cNvSpPr>
          <p:nvPr/>
        </p:nvSpPr>
        <p:spPr bwMode="auto">
          <a:xfrm>
            <a:off x="2132013" y="2746375"/>
            <a:ext cx="4427537" cy="1519238"/>
          </a:xfrm>
          <a:custGeom>
            <a:avLst/>
            <a:gdLst>
              <a:gd name="T0" fmla="*/ 0 w 2789"/>
              <a:gd name="T1" fmla="*/ 0 h 957"/>
              <a:gd name="T2" fmla="*/ 70 w 2789"/>
              <a:gd name="T3" fmla="*/ 223 h 957"/>
              <a:gd name="T4" fmla="*/ 183 w 2789"/>
              <a:gd name="T5" fmla="*/ 417 h 957"/>
              <a:gd name="T6" fmla="*/ 330 w 2789"/>
              <a:gd name="T7" fmla="*/ 581 h 957"/>
              <a:gd name="T8" fmla="*/ 508 w 2789"/>
              <a:gd name="T9" fmla="*/ 717 h 957"/>
              <a:gd name="T10" fmla="*/ 709 w 2789"/>
              <a:gd name="T11" fmla="*/ 820 h 957"/>
              <a:gd name="T12" fmla="*/ 927 w 2789"/>
              <a:gd name="T13" fmla="*/ 895 h 957"/>
              <a:gd name="T14" fmla="*/ 1158 w 2789"/>
              <a:gd name="T15" fmla="*/ 940 h 957"/>
              <a:gd name="T16" fmla="*/ 1393 w 2789"/>
              <a:gd name="T17" fmla="*/ 956 h 957"/>
              <a:gd name="T18" fmla="*/ 1629 w 2789"/>
              <a:gd name="T19" fmla="*/ 941 h 957"/>
              <a:gd name="T20" fmla="*/ 1860 w 2789"/>
              <a:gd name="T21" fmla="*/ 896 h 957"/>
              <a:gd name="T22" fmla="*/ 2078 w 2789"/>
              <a:gd name="T23" fmla="*/ 823 h 957"/>
              <a:gd name="T24" fmla="*/ 2279 w 2789"/>
              <a:gd name="T25" fmla="*/ 718 h 957"/>
              <a:gd name="T26" fmla="*/ 2454 w 2789"/>
              <a:gd name="T27" fmla="*/ 584 h 957"/>
              <a:gd name="T28" fmla="*/ 2604 w 2789"/>
              <a:gd name="T29" fmla="*/ 419 h 957"/>
              <a:gd name="T30" fmla="*/ 2716 w 2789"/>
              <a:gd name="T31" fmla="*/ 225 h 957"/>
              <a:gd name="T32" fmla="*/ 2788 w 2789"/>
              <a:gd name="T33" fmla="*/ 0 h 9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89" h="957">
                <a:moveTo>
                  <a:pt x="0" y="0"/>
                </a:moveTo>
                <a:lnTo>
                  <a:pt x="70" y="223"/>
                </a:lnTo>
                <a:lnTo>
                  <a:pt x="183" y="417"/>
                </a:lnTo>
                <a:lnTo>
                  <a:pt x="330" y="581"/>
                </a:lnTo>
                <a:lnTo>
                  <a:pt x="508" y="717"/>
                </a:lnTo>
                <a:lnTo>
                  <a:pt x="709" y="820"/>
                </a:lnTo>
                <a:lnTo>
                  <a:pt x="927" y="895"/>
                </a:lnTo>
                <a:lnTo>
                  <a:pt x="1158" y="940"/>
                </a:lnTo>
                <a:lnTo>
                  <a:pt x="1393" y="956"/>
                </a:lnTo>
                <a:lnTo>
                  <a:pt x="1629" y="941"/>
                </a:lnTo>
                <a:lnTo>
                  <a:pt x="1860" y="896"/>
                </a:lnTo>
                <a:lnTo>
                  <a:pt x="2078" y="823"/>
                </a:lnTo>
                <a:lnTo>
                  <a:pt x="2279" y="718"/>
                </a:lnTo>
                <a:lnTo>
                  <a:pt x="2454" y="584"/>
                </a:lnTo>
                <a:lnTo>
                  <a:pt x="2604" y="419"/>
                </a:lnTo>
                <a:lnTo>
                  <a:pt x="2716" y="225"/>
                </a:lnTo>
                <a:lnTo>
                  <a:pt x="2788"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5" name="Rectangle 11"/>
          <p:cNvSpPr>
            <a:spLocks noChangeArrowheads="1"/>
          </p:cNvSpPr>
          <p:nvPr/>
        </p:nvSpPr>
        <p:spPr bwMode="auto">
          <a:xfrm>
            <a:off x="6594475" y="2527300"/>
            <a:ext cx="91281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chemeClr val="accent2"/>
                </a:solidFill>
                <a:effectLst>
                  <a:outerShdw blurRad="38100" dist="38100" dir="2700000" algn="tl">
                    <a:srgbClr val="000000"/>
                  </a:outerShdw>
                </a:effectLst>
              </a:rPr>
              <a:t>ATC</a:t>
            </a:r>
          </a:p>
        </p:txBody>
      </p:sp>
      <p:sp>
        <p:nvSpPr>
          <p:cNvPr id="36876" name="Rectangle 12"/>
          <p:cNvSpPr>
            <a:spLocks noChangeArrowheads="1"/>
          </p:cNvSpPr>
          <p:nvPr/>
        </p:nvSpPr>
        <p:spPr bwMode="auto">
          <a:xfrm>
            <a:off x="1233488" y="1092200"/>
            <a:ext cx="4175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800080"/>
                </a:solidFill>
                <a:effectLst>
                  <a:outerShdw blurRad="38100" dist="38100" dir="2700000" algn="tl">
                    <a:srgbClr val="000000"/>
                  </a:outerShdw>
                </a:effectLst>
              </a:rPr>
              <a:t>P</a:t>
            </a:r>
          </a:p>
        </p:txBody>
      </p:sp>
      <p:sp>
        <p:nvSpPr>
          <p:cNvPr id="36877" name="Rectangle 13"/>
          <p:cNvSpPr>
            <a:spLocks noChangeArrowheads="1"/>
          </p:cNvSpPr>
          <p:nvPr/>
        </p:nvSpPr>
        <p:spPr bwMode="auto">
          <a:xfrm>
            <a:off x="3511550" y="6215063"/>
            <a:ext cx="592138"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800080"/>
                </a:solidFill>
                <a:effectLst>
                  <a:outerShdw blurRad="38100" dist="38100" dir="2700000" algn="tl">
                    <a:srgbClr val="000000"/>
                  </a:outerShdw>
                </a:effectLst>
              </a:rPr>
              <a:t>Q</a:t>
            </a:r>
            <a:r>
              <a:rPr lang="en-US" altLang="en-US" sz="2800" b="1" baseline="-25000">
                <a:solidFill>
                  <a:srgbClr val="800080"/>
                </a:solidFill>
                <a:effectLst>
                  <a:outerShdw blurRad="38100" dist="38100" dir="2700000" algn="tl">
                    <a:srgbClr val="000000"/>
                  </a:outerShdw>
                </a:effectLst>
              </a:rPr>
              <a:t>1</a:t>
            </a:r>
          </a:p>
        </p:txBody>
      </p:sp>
      <p:sp>
        <p:nvSpPr>
          <p:cNvPr id="36878" name="Rectangle 14"/>
          <p:cNvSpPr>
            <a:spLocks noChangeArrowheads="1"/>
          </p:cNvSpPr>
          <p:nvPr/>
        </p:nvSpPr>
        <p:spPr bwMode="auto">
          <a:xfrm rot="16200000">
            <a:off x="-160337" y="3368675"/>
            <a:ext cx="2871788"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800080"/>
                </a:solidFill>
                <a:effectLst>
                  <a:outerShdw blurRad="38100" dist="38100" dir="2700000" algn="tl">
                    <a:srgbClr val="000000"/>
                  </a:outerShdw>
                </a:effectLst>
              </a:rPr>
              <a:t>Price and Costs</a:t>
            </a:r>
          </a:p>
        </p:txBody>
      </p:sp>
      <p:grpSp>
        <p:nvGrpSpPr>
          <p:cNvPr id="36879" name="Group 15"/>
          <p:cNvGrpSpPr>
            <a:grpSpLocks/>
          </p:cNvGrpSpPr>
          <p:nvPr/>
        </p:nvGrpSpPr>
        <p:grpSpPr bwMode="auto">
          <a:xfrm>
            <a:off x="1719263" y="1260475"/>
            <a:ext cx="5719762" cy="4914900"/>
            <a:chOff x="1667" y="745"/>
            <a:chExt cx="3603" cy="3096"/>
          </a:xfrm>
        </p:grpSpPr>
        <p:sp>
          <p:nvSpPr>
            <p:cNvPr id="36880" name="Line 16"/>
            <p:cNvSpPr>
              <a:spLocks noChangeShapeType="1"/>
            </p:cNvSpPr>
            <p:nvPr/>
          </p:nvSpPr>
          <p:spPr bwMode="auto">
            <a:xfrm>
              <a:off x="1681"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1" name="Line 17"/>
            <p:cNvSpPr>
              <a:spLocks noChangeShapeType="1"/>
            </p:cNvSpPr>
            <p:nvPr/>
          </p:nvSpPr>
          <p:spPr bwMode="auto">
            <a:xfrm>
              <a:off x="1667" y="3821"/>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6882" name="Rectangle 18"/>
          <p:cNvSpPr>
            <a:spLocks noChangeArrowheads="1"/>
          </p:cNvSpPr>
          <p:nvPr/>
        </p:nvSpPr>
        <p:spPr bwMode="auto">
          <a:xfrm>
            <a:off x="858838" y="0"/>
            <a:ext cx="6994525" cy="758825"/>
          </a:xfrm>
          <a:prstGeom prst="rect">
            <a:avLst/>
          </a:prstGeom>
          <a:noFill/>
          <a:ln>
            <a:noFill/>
          </a:ln>
          <a:effectLst>
            <a:outerShdw dist="40161" dir="1106097" algn="ctr" rotWithShape="0">
              <a:srgbClr val="FF969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eaLnBrk="0" hangingPunct="0"/>
            <a:r>
              <a:rPr lang="en-US" altLang="en-US" sz="4400" b="1">
                <a:solidFill>
                  <a:srgbClr val="FF0000"/>
                </a:solidFill>
                <a:effectLst>
                  <a:outerShdw blurRad="38100" dist="38100" dir="2700000" algn="tl">
                    <a:srgbClr val="000000"/>
                  </a:outerShdw>
                </a:effectLst>
                <a:latin typeface="Times" panose="02020603050405020304" pitchFamily="18" charset="0"/>
              </a:rPr>
              <a:t>PRICE DISCRIMINATION</a:t>
            </a:r>
            <a:endParaRPr lang="en-US" altLang="en-US" sz="4400" b="1">
              <a:solidFill>
                <a:schemeClr val="accent1"/>
              </a:solidFill>
              <a:effectLst>
                <a:outerShdw blurRad="38100" dist="38100" dir="2700000" algn="tl">
                  <a:srgbClr val="000000"/>
                </a:outerShdw>
              </a:effectLst>
              <a:latin typeface="Times" panose="02020603050405020304" pitchFamily="18" charset="0"/>
            </a:endParaRPr>
          </a:p>
        </p:txBody>
      </p:sp>
      <p:sp>
        <p:nvSpPr>
          <p:cNvPr id="36883" name="Oval 19"/>
          <p:cNvSpPr>
            <a:spLocks noChangeArrowheads="1"/>
          </p:cNvSpPr>
          <p:nvPr/>
        </p:nvSpPr>
        <p:spPr bwMode="auto">
          <a:xfrm>
            <a:off x="4565650" y="3810000"/>
            <a:ext cx="222250" cy="222250"/>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4" name="Rectangle 20"/>
          <p:cNvSpPr>
            <a:spLocks noChangeArrowheads="1"/>
          </p:cNvSpPr>
          <p:nvPr/>
        </p:nvSpPr>
        <p:spPr bwMode="auto">
          <a:xfrm>
            <a:off x="4438650" y="6215063"/>
            <a:ext cx="592138"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800080"/>
                </a:solidFill>
                <a:effectLst>
                  <a:outerShdw blurRad="38100" dist="38100" dir="2700000" algn="tl">
                    <a:srgbClr val="000000"/>
                  </a:outerShdw>
                </a:effectLst>
              </a:rPr>
              <a:t>Q</a:t>
            </a:r>
            <a:r>
              <a:rPr lang="en-US" altLang="en-US" sz="2800" b="1" baseline="-25000">
                <a:solidFill>
                  <a:srgbClr val="800080"/>
                </a:solidFill>
                <a:effectLst>
                  <a:outerShdw blurRad="38100" dist="38100" dir="2700000" algn="tl">
                    <a:srgbClr val="000000"/>
                  </a:outerShdw>
                </a:effectLst>
              </a:rPr>
              <a:t>2</a:t>
            </a:r>
          </a:p>
        </p:txBody>
      </p:sp>
      <p:sp>
        <p:nvSpPr>
          <p:cNvPr id="36885" name="Text Box 21"/>
          <p:cNvSpPr txBox="1">
            <a:spLocks noChangeArrowheads="1"/>
          </p:cNvSpPr>
          <p:nvPr/>
        </p:nvSpPr>
        <p:spPr bwMode="auto">
          <a:xfrm>
            <a:off x="2473325" y="693738"/>
            <a:ext cx="39909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2800" b="1" i="1">
                <a:solidFill>
                  <a:srgbClr val="008040"/>
                </a:solidFill>
                <a:effectLst>
                  <a:outerShdw blurRad="38100" dist="38100" dir="2700000" algn="tl">
                    <a:srgbClr val="000000"/>
                  </a:outerShdw>
                </a:effectLst>
                <a:latin typeface="Times" panose="02020603050405020304" pitchFamily="18" charset="0"/>
              </a:rPr>
              <a:t>A perfectly discriminating</a:t>
            </a:r>
          </a:p>
          <a:p>
            <a:pPr algn="ctr"/>
            <a:r>
              <a:rPr lang="en-US" altLang="en-US" sz="2800" b="1" i="1">
                <a:solidFill>
                  <a:srgbClr val="008040"/>
                </a:solidFill>
                <a:effectLst>
                  <a:outerShdw blurRad="38100" dist="38100" dir="2700000" algn="tl">
                    <a:srgbClr val="000000"/>
                  </a:outerShdw>
                </a:effectLst>
                <a:latin typeface="Times" panose="02020603050405020304" pitchFamily="18" charset="0"/>
              </a:rPr>
              <a:t>monopolist has MR=D,</a:t>
            </a:r>
          </a:p>
          <a:p>
            <a:pPr algn="ctr"/>
            <a:r>
              <a:rPr lang="en-US" altLang="en-US" sz="2800" b="1" i="1">
                <a:solidFill>
                  <a:srgbClr val="008040"/>
                </a:solidFill>
                <a:effectLst>
                  <a:outerShdw blurRad="38100" dist="38100" dir="2700000" algn="tl">
                    <a:srgbClr val="000000"/>
                  </a:outerShdw>
                </a:effectLst>
                <a:latin typeface="Times" panose="02020603050405020304" pitchFamily="18" charset="0"/>
              </a:rPr>
              <a:t>producing more product</a:t>
            </a:r>
          </a:p>
          <a:p>
            <a:pPr algn="ctr"/>
            <a:r>
              <a:rPr lang="en-US" altLang="en-US" sz="2800" b="1" i="1">
                <a:solidFill>
                  <a:srgbClr val="008040"/>
                </a:solidFill>
                <a:effectLst>
                  <a:outerShdw blurRad="38100" dist="38100" dir="2700000" algn="tl">
                    <a:srgbClr val="000000"/>
                  </a:outerShdw>
                </a:effectLst>
                <a:latin typeface="Times" panose="02020603050405020304" pitchFamily="18" charset="0"/>
              </a:rPr>
              <a:t>and more profit!</a:t>
            </a:r>
          </a:p>
        </p:txBody>
      </p:sp>
      <p:sp>
        <p:nvSpPr>
          <p:cNvPr id="36886" name="Text Box 22"/>
          <p:cNvSpPr txBox="1">
            <a:spLocks noChangeArrowheads="1"/>
          </p:cNvSpPr>
          <p:nvPr/>
        </p:nvSpPr>
        <p:spPr bwMode="auto">
          <a:xfrm>
            <a:off x="6688138" y="4954588"/>
            <a:ext cx="13430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3200" b="1" i="1">
                <a:solidFill>
                  <a:schemeClr val="bg2"/>
                </a:solidFill>
                <a:effectLst>
                  <a:outerShdw blurRad="38100" dist="38100" dir="2700000" algn="tl">
                    <a:srgbClr val="000000"/>
                  </a:outerShdw>
                </a:effectLst>
                <a:latin typeface="Times New Roman" panose="02020603050405020304" pitchFamily="18" charset="0"/>
              </a:rPr>
              <a:t>MR=D</a:t>
            </a:r>
          </a:p>
        </p:txBody>
      </p:sp>
      <p:sp>
        <p:nvSpPr>
          <p:cNvPr id="36887" name="AutoShape 23"/>
          <p:cNvSpPr>
            <a:spLocks noChangeArrowheads="1"/>
          </p:cNvSpPr>
          <p:nvPr/>
        </p:nvSpPr>
        <p:spPr bwMode="auto">
          <a:xfrm>
            <a:off x="4062413" y="6270625"/>
            <a:ext cx="404812" cy="366713"/>
          </a:xfrm>
          <a:prstGeom prst="rightArrow">
            <a:avLst>
              <a:gd name="adj1" fmla="val 50000"/>
              <a:gd name="adj2" fmla="val 27597"/>
            </a:avLst>
          </a:prstGeom>
          <a:gradFill rotWithShape="0">
            <a:gsLst>
              <a:gs pos="0">
                <a:schemeClr val="folHlink"/>
              </a:gs>
              <a:gs pos="100000">
                <a:srgbClr val="FF9933"/>
              </a:gs>
            </a:gsLst>
            <a:lin ang="0" scaled="1"/>
          </a:gra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Line 2"/>
          <p:cNvSpPr>
            <a:spLocks noChangeShapeType="1"/>
          </p:cNvSpPr>
          <p:nvPr/>
        </p:nvSpPr>
        <p:spPr bwMode="auto">
          <a:xfrm>
            <a:off x="2659063" y="4608513"/>
            <a:ext cx="40814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43" name="Line 3"/>
          <p:cNvSpPr>
            <a:spLocks noChangeShapeType="1"/>
          </p:cNvSpPr>
          <p:nvPr/>
        </p:nvSpPr>
        <p:spPr bwMode="auto">
          <a:xfrm>
            <a:off x="2659063" y="3021013"/>
            <a:ext cx="2108200"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44" name="Line 4"/>
          <p:cNvSpPr>
            <a:spLocks noChangeShapeType="1"/>
          </p:cNvSpPr>
          <p:nvPr/>
        </p:nvSpPr>
        <p:spPr bwMode="auto">
          <a:xfrm>
            <a:off x="2659063" y="4138613"/>
            <a:ext cx="342741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45" name="Line 5"/>
          <p:cNvSpPr>
            <a:spLocks noChangeShapeType="1"/>
          </p:cNvSpPr>
          <p:nvPr/>
        </p:nvSpPr>
        <p:spPr bwMode="auto">
          <a:xfrm>
            <a:off x="6721475" y="4606925"/>
            <a:ext cx="0" cy="1463675"/>
          </a:xfrm>
          <a:prstGeom prst="line">
            <a:avLst/>
          </a:prstGeom>
          <a:noFill/>
          <a:ln w="381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46" name="Line 6"/>
          <p:cNvSpPr>
            <a:spLocks noChangeShapeType="1"/>
          </p:cNvSpPr>
          <p:nvPr/>
        </p:nvSpPr>
        <p:spPr bwMode="auto">
          <a:xfrm>
            <a:off x="6111875" y="4137025"/>
            <a:ext cx="0" cy="1933575"/>
          </a:xfrm>
          <a:prstGeom prst="line">
            <a:avLst/>
          </a:prstGeom>
          <a:noFill/>
          <a:ln w="381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47" name="Rectangle 7"/>
          <p:cNvSpPr>
            <a:spLocks noChangeArrowheads="1"/>
          </p:cNvSpPr>
          <p:nvPr/>
        </p:nvSpPr>
        <p:spPr bwMode="auto">
          <a:xfrm>
            <a:off x="1817688" y="63500"/>
            <a:ext cx="7213600"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4400" b="1">
                <a:solidFill>
                  <a:srgbClr val="000099"/>
                </a:solidFill>
                <a:latin typeface="Times New Roman" panose="02020603050405020304" pitchFamily="18" charset="0"/>
              </a:rPr>
              <a:t>REGULATED MONOPOLY</a:t>
            </a:r>
          </a:p>
        </p:txBody>
      </p:sp>
      <p:sp>
        <p:nvSpPr>
          <p:cNvPr id="87048" name="Line 8"/>
          <p:cNvSpPr>
            <a:spLocks noChangeShapeType="1"/>
          </p:cNvSpPr>
          <p:nvPr/>
        </p:nvSpPr>
        <p:spPr bwMode="auto">
          <a:xfrm>
            <a:off x="4791075" y="3025775"/>
            <a:ext cx="0" cy="3044825"/>
          </a:xfrm>
          <a:prstGeom prst="line">
            <a:avLst/>
          </a:prstGeom>
          <a:noFill/>
          <a:ln w="381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49" name="Line 9"/>
          <p:cNvSpPr>
            <a:spLocks noChangeShapeType="1"/>
          </p:cNvSpPr>
          <p:nvPr/>
        </p:nvSpPr>
        <p:spPr bwMode="auto">
          <a:xfrm>
            <a:off x="2659063" y="1336675"/>
            <a:ext cx="2574925" cy="41306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0" name="Line 10"/>
          <p:cNvSpPr>
            <a:spLocks noChangeShapeType="1"/>
          </p:cNvSpPr>
          <p:nvPr/>
        </p:nvSpPr>
        <p:spPr bwMode="auto">
          <a:xfrm>
            <a:off x="2640013" y="1282700"/>
            <a:ext cx="5199062" cy="423703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1" name="Rectangle 11"/>
          <p:cNvSpPr>
            <a:spLocks noChangeArrowheads="1"/>
          </p:cNvSpPr>
          <p:nvPr/>
        </p:nvSpPr>
        <p:spPr bwMode="auto">
          <a:xfrm>
            <a:off x="8399463" y="5908675"/>
            <a:ext cx="45720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Q</a:t>
            </a:r>
          </a:p>
        </p:txBody>
      </p:sp>
      <p:grpSp>
        <p:nvGrpSpPr>
          <p:cNvPr id="87052" name="Group 12"/>
          <p:cNvGrpSpPr>
            <a:grpSpLocks/>
          </p:cNvGrpSpPr>
          <p:nvPr/>
        </p:nvGrpSpPr>
        <p:grpSpPr bwMode="auto">
          <a:xfrm>
            <a:off x="2608263" y="1195388"/>
            <a:ext cx="5719762" cy="4914900"/>
            <a:chOff x="1643" y="753"/>
            <a:chExt cx="3603" cy="3096"/>
          </a:xfrm>
        </p:grpSpPr>
        <p:sp>
          <p:nvSpPr>
            <p:cNvPr id="87053" name="Line 13"/>
            <p:cNvSpPr>
              <a:spLocks noChangeShapeType="1"/>
            </p:cNvSpPr>
            <p:nvPr/>
          </p:nvSpPr>
          <p:spPr bwMode="auto">
            <a:xfrm>
              <a:off x="1665" y="753"/>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4" name="Line 14"/>
            <p:cNvSpPr>
              <a:spLocks noChangeShapeType="1"/>
            </p:cNvSpPr>
            <p:nvPr/>
          </p:nvSpPr>
          <p:spPr bwMode="auto">
            <a:xfrm>
              <a:off x="1643" y="3841"/>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7055" name="Rectangle 15"/>
          <p:cNvSpPr>
            <a:spLocks noChangeArrowheads="1"/>
          </p:cNvSpPr>
          <p:nvPr/>
        </p:nvSpPr>
        <p:spPr bwMode="auto">
          <a:xfrm>
            <a:off x="8234363" y="4989513"/>
            <a:ext cx="43815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D</a:t>
            </a:r>
          </a:p>
        </p:txBody>
      </p:sp>
      <p:sp>
        <p:nvSpPr>
          <p:cNvPr id="87056" name="Rectangle 16"/>
          <p:cNvSpPr>
            <a:spLocks noChangeArrowheads="1"/>
          </p:cNvSpPr>
          <p:nvPr/>
        </p:nvSpPr>
        <p:spPr bwMode="auto">
          <a:xfrm>
            <a:off x="5367338" y="5537200"/>
            <a:ext cx="7350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MR</a:t>
            </a:r>
          </a:p>
        </p:txBody>
      </p:sp>
      <p:sp>
        <p:nvSpPr>
          <p:cNvPr id="87057" name="Rectangle 17"/>
          <p:cNvSpPr>
            <a:spLocks noChangeArrowheads="1"/>
          </p:cNvSpPr>
          <p:nvPr/>
        </p:nvSpPr>
        <p:spPr bwMode="auto">
          <a:xfrm>
            <a:off x="7405688" y="4235450"/>
            <a:ext cx="7350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t>MC</a:t>
            </a:r>
          </a:p>
        </p:txBody>
      </p:sp>
      <p:sp>
        <p:nvSpPr>
          <p:cNvPr id="87058" name="Rectangle 18"/>
          <p:cNvSpPr>
            <a:spLocks noChangeArrowheads="1"/>
          </p:cNvSpPr>
          <p:nvPr/>
        </p:nvSpPr>
        <p:spPr bwMode="auto">
          <a:xfrm>
            <a:off x="7872413" y="3770313"/>
            <a:ext cx="912812"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ATC</a:t>
            </a:r>
          </a:p>
        </p:txBody>
      </p:sp>
      <p:sp>
        <p:nvSpPr>
          <p:cNvPr id="87059" name="Rectangle 19"/>
          <p:cNvSpPr>
            <a:spLocks noChangeArrowheads="1"/>
          </p:cNvSpPr>
          <p:nvPr/>
        </p:nvSpPr>
        <p:spPr bwMode="auto">
          <a:xfrm>
            <a:off x="2160588" y="998538"/>
            <a:ext cx="417512"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P</a:t>
            </a:r>
          </a:p>
        </p:txBody>
      </p:sp>
      <p:sp>
        <p:nvSpPr>
          <p:cNvPr id="87060" name="Rectangle 20"/>
          <p:cNvSpPr>
            <a:spLocks noChangeArrowheads="1"/>
          </p:cNvSpPr>
          <p:nvPr/>
        </p:nvSpPr>
        <p:spPr bwMode="auto">
          <a:xfrm rot="16200000">
            <a:off x="573088" y="3341688"/>
            <a:ext cx="2871787"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t>Price and Costs</a:t>
            </a:r>
          </a:p>
        </p:txBody>
      </p:sp>
      <p:sp>
        <p:nvSpPr>
          <p:cNvPr id="87061" name="Freeform 21"/>
          <p:cNvSpPr>
            <a:spLocks/>
          </p:cNvSpPr>
          <p:nvPr/>
        </p:nvSpPr>
        <p:spPr bwMode="auto">
          <a:xfrm>
            <a:off x="2903538" y="4252913"/>
            <a:ext cx="4456112" cy="557212"/>
          </a:xfrm>
          <a:custGeom>
            <a:avLst/>
            <a:gdLst>
              <a:gd name="T0" fmla="*/ 0 w 2807"/>
              <a:gd name="T1" fmla="*/ 0 h 351"/>
              <a:gd name="T2" fmla="*/ 341 w 2807"/>
              <a:gd name="T3" fmla="*/ 145 h 351"/>
              <a:gd name="T4" fmla="*/ 690 w 2807"/>
              <a:gd name="T5" fmla="*/ 252 h 351"/>
              <a:gd name="T6" fmla="*/ 1042 w 2807"/>
              <a:gd name="T7" fmla="*/ 320 h 351"/>
              <a:gd name="T8" fmla="*/ 1398 w 2807"/>
              <a:gd name="T9" fmla="*/ 349 h 351"/>
              <a:gd name="T10" fmla="*/ 1487 w 2807"/>
              <a:gd name="T11" fmla="*/ 350 h 351"/>
              <a:gd name="T12" fmla="*/ 1576 w 2807"/>
              <a:gd name="T13" fmla="*/ 348 h 351"/>
              <a:gd name="T14" fmla="*/ 1754 w 2807"/>
              <a:gd name="T15" fmla="*/ 339 h 351"/>
              <a:gd name="T16" fmla="*/ 2109 w 2807"/>
              <a:gd name="T17" fmla="*/ 289 h 351"/>
              <a:gd name="T18" fmla="*/ 2460 w 2807"/>
              <a:gd name="T19" fmla="*/ 200 h 351"/>
              <a:gd name="T20" fmla="*/ 2806 w 2807"/>
              <a:gd name="T21" fmla="*/ 71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07" h="351">
                <a:moveTo>
                  <a:pt x="0" y="0"/>
                </a:moveTo>
                <a:lnTo>
                  <a:pt x="341" y="145"/>
                </a:lnTo>
                <a:lnTo>
                  <a:pt x="690" y="252"/>
                </a:lnTo>
                <a:lnTo>
                  <a:pt x="1042" y="320"/>
                </a:lnTo>
                <a:lnTo>
                  <a:pt x="1398" y="349"/>
                </a:lnTo>
                <a:lnTo>
                  <a:pt x="1487" y="350"/>
                </a:lnTo>
                <a:lnTo>
                  <a:pt x="1576" y="348"/>
                </a:lnTo>
                <a:lnTo>
                  <a:pt x="1754" y="339"/>
                </a:lnTo>
                <a:lnTo>
                  <a:pt x="2109" y="289"/>
                </a:lnTo>
                <a:lnTo>
                  <a:pt x="2460" y="200"/>
                </a:lnTo>
                <a:lnTo>
                  <a:pt x="2806" y="71"/>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062" name="Freeform 22"/>
          <p:cNvSpPr>
            <a:spLocks/>
          </p:cNvSpPr>
          <p:nvPr/>
        </p:nvSpPr>
        <p:spPr bwMode="auto">
          <a:xfrm>
            <a:off x="2773363" y="2779713"/>
            <a:ext cx="4994275" cy="1401762"/>
          </a:xfrm>
          <a:custGeom>
            <a:avLst/>
            <a:gdLst>
              <a:gd name="T0" fmla="*/ 0 w 3146"/>
              <a:gd name="T1" fmla="*/ 0 h 883"/>
              <a:gd name="T2" fmla="*/ 169 w 3146"/>
              <a:gd name="T3" fmla="*/ 125 h 883"/>
              <a:gd name="T4" fmla="*/ 344 w 3146"/>
              <a:gd name="T5" fmla="*/ 242 h 883"/>
              <a:gd name="T6" fmla="*/ 523 w 3146"/>
              <a:gd name="T7" fmla="*/ 348 h 883"/>
              <a:gd name="T8" fmla="*/ 708 w 3146"/>
              <a:gd name="T9" fmla="*/ 446 h 883"/>
              <a:gd name="T10" fmla="*/ 1089 w 3146"/>
              <a:gd name="T11" fmla="*/ 612 h 883"/>
              <a:gd name="T12" fmla="*/ 1485 w 3146"/>
              <a:gd name="T13" fmla="*/ 739 h 883"/>
              <a:gd name="T14" fmla="*/ 1890 w 3146"/>
              <a:gd name="T15" fmla="*/ 826 h 883"/>
              <a:gd name="T16" fmla="*/ 2305 w 3146"/>
              <a:gd name="T17" fmla="*/ 874 h 883"/>
              <a:gd name="T18" fmla="*/ 2514 w 3146"/>
              <a:gd name="T19" fmla="*/ 881 h 883"/>
              <a:gd name="T20" fmla="*/ 2618 w 3146"/>
              <a:gd name="T21" fmla="*/ 882 h 883"/>
              <a:gd name="T22" fmla="*/ 2723 w 3146"/>
              <a:gd name="T23" fmla="*/ 879 h 883"/>
              <a:gd name="T24" fmla="*/ 3145 w 3146"/>
              <a:gd name="T25" fmla="*/ 842 h 8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46" h="883">
                <a:moveTo>
                  <a:pt x="0" y="0"/>
                </a:moveTo>
                <a:lnTo>
                  <a:pt x="169" y="125"/>
                </a:lnTo>
                <a:lnTo>
                  <a:pt x="344" y="242"/>
                </a:lnTo>
                <a:lnTo>
                  <a:pt x="523" y="348"/>
                </a:lnTo>
                <a:lnTo>
                  <a:pt x="708" y="446"/>
                </a:lnTo>
                <a:lnTo>
                  <a:pt x="1089" y="612"/>
                </a:lnTo>
                <a:lnTo>
                  <a:pt x="1485" y="739"/>
                </a:lnTo>
                <a:lnTo>
                  <a:pt x="1890" y="826"/>
                </a:lnTo>
                <a:lnTo>
                  <a:pt x="2305" y="874"/>
                </a:lnTo>
                <a:lnTo>
                  <a:pt x="2514" y="881"/>
                </a:lnTo>
                <a:lnTo>
                  <a:pt x="2618" y="882"/>
                </a:lnTo>
                <a:lnTo>
                  <a:pt x="2723" y="879"/>
                </a:lnTo>
                <a:lnTo>
                  <a:pt x="3145" y="842"/>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063" name="Rectangle 23"/>
          <p:cNvSpPr>
            <a:spLocks noChangeArrowheads="1"/>
          </p:cNvSpPr>
          <p:nvPr/>
        </p:nvSpPr>
        <p:spPr bwMode="auto">
          <a:xfrm>
            <a:off x="3965575" y="1319213"/>
            <a:ext cx="1693863"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i="1">
                <a:solidFill>
                  <a:srgbClr val="000099"/>
                </a:solidFill>
              </a:rPr>
              <a:t>MR = MC</a:t>
            </a:r>
          </a:p>
        </p:txBody>
      </p:sp>
      <p:sp>
        <p:nvSpPr>
          <p:cNvPr id="87064" name="Line 24"/>
          <p:cNvSpPr>
            <a:spLocks noChangeShapeType="1"/>
          </p:cNvSpPr>
          <p:nvPr/>
        </p:nvSpPr>
        <p:spPr bwMode="auto">
          <a:xfrm flipH="1">
            <a:off x="4806950" y="1851025"/>
            <a:ext cx="0" cy="96837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65" name="Oval 25"/>
          <p:cNvSpPr>
            <a:spLocks noChangeArrowheads="1"/>
          </p:cNvSpPr>
          <p:nvPr/>
        </p:nvSpPr>
        <p:spPr bwMode="auto">
          <a:xfrm>
            <a:off x="6618288" y="4483100"/>
            <a:ext cx="231775" cy="231775"/>
          </a:xfrm>
          <a:prstGeom prst="ellipse">
            <a:avLst/>
          </a:prstGeom>
          <a:solidFill>
            <a:srgbClr val="FFFF00"/>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66" name="Oval 26"/>
          <p:cNvSpPr>
            <a:spLocks noChangeArrowheads="1"/>
          </p:cNvSpPr>
          <p:nvPr/>
        </p:nvSpPr>
        <p:spPr bwMode="auto">
          <a:xfrm>
            <a:off x="6002338" y="4008438"/>
            <a:ext cx="231775" cy="231775"/>
          </a:xfrm>
          <a:prstGeom prst="ellipse">
            <a:avLst/>
          </a:prstGeom>
          <a:solidFill>
            <a:srgbClr val="FFFF00"/>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67" name="Oval 27"/>
          <p:cNvSpPr>
            <a:spLocks noChangeArrowheads="1"/>
          </p:cNvSpPr>
          <p:nvPr/>
        </p:nvSpPr>
        <p:spPr bwMode="auto">
          <a:xfrm>
            <a:off x="4686300" y="2897188"/>
            <a:ext cx="231775" cy="231775"/>
          </a:xfrm>
          <a:prstGeom prst="ellipse">
            <a:avLst/>
          </a:prstGeom>
          <a:solidFill>
            <a:srgbClr val="FFFF00"/>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68" name="Rectangle 28"/>
          <p:cNvSpPr>
            <a:spLocks noChangeArrowheads="1"/>
          </p:cNvSpPr>
          <p:nvPr/>
        </p:nvSpPr>
        <p:spPr bwMode="auto">
          <a:xfrm>
            <a:off x="5387975" y="2068513"/>
            <a:ext cx="3068638"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i="1">
                <a:solidFill>
                  <a:srgbClr val="000099"/>
                </a:solidFill>
              </a:rPr>
              <a:t>Fair-Return Price</a:t>
            </a:r>
          </a:p>
        </p:txBody>
      </p:sp>
      <p:sp>
        <p:nvSpPr>
          <p:cNvPr id="87069" name="Rectangle 29"/>
          <p:cNvSpPr>
            <a:spLocks noChangeArrowheads="1"/>
          </p:cNvSpPr>
          <p:nvPr/>
        </p:nvSpPr>
        <p:spPr bwMode="auto">
          <a:xfrm>
            <a:off x="5945188" y="2995613"/>
            <a:ext cx="3205162"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i="1">
                <a:solidFill>
                  <a:srgbClr val="000099"/>
                </a:solidFill>
              </a:rPr>
              <a:t>Socially-Optimum</a:t>
            </a:r>
          </a:p>
          <a:p>
            <a:pPr algn="ctr" eaLnBrk="0" hangingPunct="0"/>
            <a:r>
              <a:rPr lang="en-US" altLang="en-US" sz="2800" b="1" i="1">
                <a:solidFill>
                  <a:srgbClr val="000099"/>
                </a:solidFill>
              </a:rPr>
              <a:t>Price</a:t>
            </a:r>
          </a:p>
        </p:txBody>
      </p:sp>
      <p:sp>
        <p:nvSpPr>
          <p:cNvPr id="87070" name="Line 30"/>
          <p:cNvSpPr>
            <a:spLocks noChangeShapeType="1"/>
          </p:cNvSpPr>
          <p:nvPr/>
        </p:nvSpPr>
        <p:spPr bwMode="auto">
          <a:xfrm>
            <a:off x="5813425" y="2547938"/>
            <a:ext cx="274638" cy="13843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71" name="Line 31"/>
          <p:cNvSpPr>
            <a:spLocks noChangeShapeType="1"/>
          </p:cNvSpPr>
          <p:nvPr/>
        </p:nvSpPr>
        <p:spPr bwMode="auto">
          <a:xfrm flipH="1">
            <a:off x="6832600" y="3879850"/>
            <a:ext cx="430213" cy="547688"/>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72" name="Text Box 32"/>
          <p:cNvSpPr txBox="1">
            <a:spLocks noChangeArrowheads="1"/>
          </p:cNvSpPr>
          <p:nvPr/>
        </p:nvSpPr>
        <p:spPr bwMode="auto">
          <a:xfrm>
            <a:off x="4500563" y="6070600"/>
            <a:ext cx="601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2400" b="1"/>
              <a:t>Q</a:t>
            </a:r>
            <a:r>
              <a:rPr lang="en-US" altLang="en-US" sz="2400" b="1" baseline="-25000"/>
              <a:t>m</a:t>
            </a:r>
          </a:p>
        </p:txBody>
      </p:sp>
      <p:sp>
        <p:nvSpPr>
          <p:cNvPr id="87073" name="Text Box 33"/>
          <p:cNvSpPr txBox="1">
            <a:spLocks noChangeArrowheads="1"/>
          </p:cNvSpPr>
          <p:nvPr/>
        </p:nvSpPr>
        <p:spPr bwMode="auto">
          <a:xfrm>
            <a:off x="5878513" y="60706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2400" b="1"/>
              <a:t>Q</a:t>
            </a:r>
            <a:r>
              <a:rPr lang="en-US" altLang="en-US" sz="2400" b="1" baseline="-25000"/>
              <a:t>f</a:t>
            </a:r>
          </a:p>
        </p:txBody>
      </p:sp>
      <p:sp>
        <p:nvSpPr>
          <p:cNvPr id="87074" name="Text Box 34"/>
          <p:cNvSpPr txBox="1">
            <a:spLocks noChangeArrowheads="1"/>
          </p:cNvSpPr>
          <p:nvPr/>
        </p:nvSpPr>
        <p:spPr bwMode="auto">
          <a:xfrm>
            <a:off x="6505575" y="6070600"/>
            <a:ext cx="500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2400" b="1"/>
              <a:t>Q</a:t>
            </a:r>
            <a:r>
              <a:rPr lang="en-US" altLang="en-US" sz="2400" b="1" baseline="-25000"/>
              <a:t>r</a:t>
            </a:r>
          </a:p>
        </p:txBody>
      </p:sp>
      <p:sp>
        <p:nvSpPr>
          <p:cNvPr id="87075" name="Text Box 35"/>
          <p:cNvSpPr txBox="1">
            <a:spLocks noChangeArrowheads="1"/>
          </p:cNvSpPr>
          <p:nvPr/>
        </p:nvSpPr>
        <p:spPr bwMode="auto">
          <a:xfrm>
            <a:off x="3629025" y="714375"/>
            <a:ext cx="509587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altLang="en-US" sz="4000" b="1" i="1">
                <a:solidFill>
                  <a:srgbClr val="CC0000"/>
                </a:solidFill>
                <a:latin typeface="Times New Roman" panose="02020603050405020304" pitchFamily="18" charset="0"/>
              </a:rPr>
              <a:t>Dilemma of Regulation</a:t>
            </a:r>
          </a:p>
          <a:p>
            <a:pPr algn="r"/>
            <a:r>
              <a:rPr lang="en-US" altLang="en-US" sz="4000" b="1" i="1">
                <a:solidFill>
                  <a:srgbClr val="CC0000"/>
                </a:solidFill>
                <a:latin typeface="Times New Roman" panose="02020603050405020304" pitchFamily="18" charset="0"/>
              </a:rPr>
              <a:t>Which Price?</a:t>
            </a:r>
          </a:p>
        </p:txBody>
      </p:sp>
      <p:sp>
        <p:nvSpPr>
          <p:cNvPr id="87076" name="Text Box 36"/>
          <p:cNvSpPr txBox="1">
            <a:spLocks noChangeArrowheads="1"/>
          </p:cNvSpPr>
          <p:nvPr/>
        </p:nvSpPr>
        <p:spPr bwMode="auto">
          <a:xfrm>
            <a:off x="2122488" y="2801938"/>
            <a:ext cx="568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2400" b="1"/>
              <a:t>P</a:t>
            </a:r>
            <a:r>
              <a:rPr lang="en-US" altLang="en-US" sz="2400" b="1" baseline="-25000"/>
              <a:t>m</a:t>
            </a:r>
          </a:p>
        </p:txBody>
      </p:sp>
      <p:sp>
        <p:nvSpPr>
          <p:cNvPr id="87077" name="Text Box 37"/>
          <p:cNvSpPr txBox="1">
            <a:spLocks noChangeArrowheads="1"/>
          </p:cNvSpPr>
          <p:nvPr/>
        </p:nvSpPr>
        <p:spPr bwMode="auto">
          <a:xfrm>
            <a:off x="2122488" y="3919538"/>
            <a:ext cx="455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2400" b="1"/>
              <a:t>P</a:t>
            </a:r>
            <a:r>
              <a:rPr lang="en-US" altLang="en-US" sz="2400" b="1" baseline="-25000"/>
              <a:t>f</a:t>
            </a:r>
          </a:p>
        </p:txBody>
      </p:sp>
      <p:sp>
        <p:nvSpPr>
          <p:cNvPr id="87078" name="Text Box 38"/>
          <p:cNvSpPr txBox="1">
            <a:spLocks noChangeArrowheads="1"/>
          </p:cNvSpPr>
          <p:nvPr/>
        </p:nvSpPr>
        <p:spPr bwMode="auto">
          <a:xfrm>
            <a:off x="2122488" y="4389438"/>
            <a:ext cx="466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2400" b="1"/>
              <a:t>P</a:t>
            </a:r>
            <a:r>
              <a:rPr lang="en-US" altLang="en-US" sz="2400" b="1" baseline="-25000"/>
              <a:t>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7075"/>
                                        </p:tgtEl>
                                        <p:attrNameLst>
                                          <p:attrName>style.visibility</p:attrName>
                                        </p:attrNameLst>
                                      </p:cBhvr>
                                      <p:to>
                                        <p:strVal val="visible"/>
                                      </p:to>
                                    </p:set>
                                    <p:animEffect transition="in" filter="wipe(left)">
                                      <p:cBhvr>
                                        <p:cTn id="7" dur="500"/>
                                        <p:tgtEl>
                                          <p:spTgt spid="87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75"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1570038" y="3221038"/>
            <a:ext cx="2743200" cy="587375"/>
          </a:xfrm>
          <a:prstGeom prst="rect">
            <a:avLst/>
          </a:prstGeom>
          <a:noFill/>
          <a:ln w="57150">
            <a:solidFill>
              <a:srgbClr val="0000FF"/>
            </a:solidFill>
            <a:miter lim="800000"/>
            <a:headEnd/>
            <a:tailEnd/>
          </a:ln>
          <a:effectLst/>
          <a:extLst>
            <a:ext uri="{909E8E84-426E-40DD-AFC4-6F175D3DCCD1}">
              <a14:hiddenFill xmlns:a14="http://schemas.microsoft.com/office/drawing/2010/main">
                <a:solidFill>
                  <a:srgbClr val="FAFD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1" name="Line 3"/>
          <p:cNvSpPr>
            <a:spLocks noChangeShapeType="1"/>
          </p:cNvSpPr>
          <p:nvPr/>
        </p:nvSpPr>
        <p:spPr bwMode="auto">
          <a:xfrm>
            <a:off x="1831975" y="2041525"/>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2" name="Line 4"/>
          <p:cNvSpPr>
            <a:spLocks noChangeShapeType="1"/>
          </p:cNvSpPr>
          <p:nvPr/>
        </p:nvSpPr>
        <p:spPr bwMode="auto">
          <a:xfrm>
            <a:off x="1970088" y="1924050"/>
            <a:ext cx="5476875" cy="296703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3" name="Line 5"/>
          <p:cNvSpPr>
            <a:spLocks noChangeShapeType="1"/>
          </p:cNvSpPr>
          <p:nvPr/>
        </p:nvSpPr>
        <p:spPr bwMode="auto">
          <a:xfrm>
            <a:off x="1581150" y="3213100"/>
            <a:ext cx="2709863"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4" name="Rectangle 6"/>
          <p:cNvSpPr>
            <a:spLocks noChangeArrowheads="1"/>
          </p:cNvSpPr>
          <p:nvPr/>
        </p:nvSpPr>
        <p:spPr bwMode="auto">
          <a:xfrm>
            <a:off x="7543800" y="4800600"/>
            <a:ext cx="44243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dirty="0"/>
              <a:t>D</a:t>
            </a:r>
          </a:p>
        </p:txBody>
      </p:sp>
      <p:sp>
        <p:nvSpPr>
          <p:cNvPr id="43015" name="Rectangle 7"/>
          <p:cNvSpPr>
            <a:spLocks noChangeArrowheads="1"/>
          </p:cNvSpPr>
          <p:nvPr/>
        </p:nvSpPr>
        <p:spPr bwMode="auto">
          <a:xfrm>
            <a:off x="5484813" y="5483225"/>
            <a:ext cx="7350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chemeClr val="bg2"/>
                </a:solidFill>
                <a:effectLst>
                  <a:outerShdw blurRad="38100" dist="38100" dir="2700000" algn="tl">
                    <a:srgbClr val="000000"/>
                  </a:outerShdw>
                </a:effectLst>
              </a:rPr>
              <a:t>MR</a:t>
            </a:r>
            <a:endParaRPr lang="en-US" altLang="en-US" sz="2800" b="1">
              <a:effectLst>
                <a:outerShdw blurRad="38100" dist="38100" dir="2700000" algn="tl">
                  <a:srgbClr val="FFFFFF"/>
                </a:outerShdw>
              </a:effectLst>
            </a:endParaRPr>
          </a:p>
        </p:txBody>
      </p:sp>
      <p:sp>
        <p:nvSpPr>
          <p:cNvPr id="43016" name="Freeform 8"/>
          <p:cNvSpPr>
            <a:spLocks/>
          </p:cNvSpPr>
          <p:nvPr/>
        </p:nvSpPr>
        <p:spPr bwMode="auto">
          <a:xfrm>
            <a:off x="2903538" y="1458913"/>
            <a:ext cx="3586162" cy="3989387"/>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7" name="Rectangle 9"/>
          <p:cNvSpPr>
            <a:spLocks noChangeArrowheads="1"/>
          </p:cNvSpPr>
          <p:nvPr/>
        </p:nvSpPr>
        <p:spPr bwMode="auto">
          <a:xfrm>
            <a:off x="1103313" y="3022600"/>
            <a:ext cx="448842"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dirty="0">
                <a:solidFill>
                  <a:srgbClr val="C00000"/>
                </a:solidFill>
              </a:rPr>
              <a:t>P</a:t>
            </a:r>
            <a:r>
              <a:rPr lang="en-US" altLang="en-US" sz="2000" b="1" baseline="-25000" dirty="0">
                <a:solidFill>
                  <a:srgbClr val="C00000"/>
                </a:solidFill>
              </a:rPr>
              <a:t>1</a:t>
            </a:r>
          </a:p>
        </p:txBody>
      </p:sp>
      <p:sp>
        <p:nvSpPr>
          <p:cNvPr id="43018" name="Rectangle 10"/>
          <p:cNvSpPr>
            <a:spLocks noChangeArrowheads="1"/>
          </p:cNvSpPr>
          <p:nvPr/>
        </p:nvSpPr>
        <p:spPr bwMode="auto">
          <a:xfrm>
            <a:off x="7000875" y="1949450"/>
            <a:ext cx="102552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chemeClr val="accent2"/>
                </a:solidFill>
                <a:effectLst>
                  <a:outerShdw blurRad="38100" dist="38100" dir="2700000" algn="tl">
                    <a:srgbClr val="000000"/>
                  </a:outerShdw>
                </a:effectLst>
              </a:rPr>
              <a:t>ATC</a:t>
            </a:r>
          </a:p>
        </p:txBody>
      </p:sp>
      <p:sp>
        <p:nvSpPr>
          <p:cNvPr id="43019" name="Rectangle 11"/>
          <p:cNvSpPr>
            <a:spLocks noChangeArrowheads="1"/>
          </p:cNvSpPr>
          <p:nvPr/>
        </p:nvSpPr>
        <p:spPr bwMode="auto">
          <a:xfrm rot="16200000">
            <a:off x="-481806" y="3031331"/>
            <a:ext cx="24844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effectLst>
                  <a:outerShdw blurRad="38100" dist="38100" dir="2700000" algn="tl">
                    <a:srgbClr val="FFFFFF"/>
                  </a:outerShdw>
                </a:effectLst>
              </a:rPr>
              <a:t>Price and Costs</a:t>
            </a:r>
          </a:p>
        </p:txBody>
      </p:sp>
      <p:sp>
        <p:nvSpPr>
          <p:cNvPr id="43020" name="Rectangle 12"/>
          <p:cNvSpPr>
            <a:spLocks noChangeArrowheads="1"/>
          </p:cNvSpPr>
          <p:nvPr/>
        </p:nvSpPr>
        <p:spPr bwMode="auto">
          <a:xfrm>
            <a:off x="4122738" y="6180138"/>
            <a:ext cx="476093"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dirty="0">
                <a:solidFill>
                  <a:srgbClr val="C00000"/>
                </a:solidFill>
              </a:rPr>
              <a:t>Q</a:t>
            </a:r>
            <a:r>
              <a:rPr lang="en-US" altLang="en-US" sz="2000" b="1" baseline="-25000" dirty="0">
                <a:solidFill>
                  <a:srgbClr val="C00000"/>
                </a:solidFill>
              </a:rPr>
              <a:t>1</a:t>
            </a:r>
          </a:p>
        </p:txBody>
      </p:sp>
      <p:sp>
        <p:nvSpPr>
          <p:cNvPr id="43021" name="Rectangle 13"/>
          <p:cNvSpPr>
            <a:spLocks noChangeArrowheads="1"/>
          </p:cNvSpPr>
          <p:nvPr/>
        </p:nvSpPr>
        <p:spPr bwMode="auto">
          <a:xfrm>
            <a:off x="1612900" y="4297363"/>
            <a:ext cx="1744663" cy="1112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lnSpc>
                <a:spcPct val="80000"/>
              </a:lnSpc>
            </a:pPr>
            <a:r>
              <a:rPr lang="en-US" altLang="en-US" sz="2800" b="1" i="1">
                <a:solidFill>
                  <a:srgbClr val="FF0000"/>
                </a:solidFill>
                <a:latin typeface="Times New Roman" panose="02020603050405020304" pitchFamily="18" charset="0"/>
              </a:rPr>
              <a:t>Short-Run</a:t>
            </a:r>
          </a:p>
          <a:p>
            <a:pPr algn="ctr" eaLnBrk="0" hangingPunct="0">
              <a:lnSpc>
                <a:spcPct val="80000"/>
              </a:lnSpc>
            </a:pPr>
            <a:r>
              <a:rPr lang="en-US" altLang="en-US" sz="2800" b="1" i="1">
                <a:solidFill>
                  <a:srgbClr val="FF0000"/>
                </a:solidFill>
                <a:latin typeface="Times New Roman" panose="02020603050405020304" pitchFamily="18" charset="0"/>
              </a:rPr>
              <a:t>Economic</a:t>
            </a:r>
          </a:p>
          <a:p>
            <a:pPr algn="ctr" eaLnBrk="0" hangingPunct="0">
              <a:lnSpc>
                <a:spcPct val="80000"/>
              </a:lnSpc>
            </a:pPr>
            <a:r>
              <a:rPr lang="en-US" altLang="en-US" sz="2800" b="1" i="1">
                <a:solidFill>
                  <a:srgbClr val="FF0000"/>
                </a:solidFill>
                <a:latin typeface="Times New Roman" panose="02020603050405020304" pitchFamily="18" charset="0"/>
              </a:rPr>
              <a:t>Profits</a:t>
            </a:r>
          </a:p>
        </p:txBody>
      </p:sp>
      <p:sp>
        <p:nvSpPr>
          <p:cNvPr id="43022" name="Line 14"/>
          <p:cNvSpPr>
            <a:spLocks noChangeShapeType="1"/>
          </p:cNvSpPr>
          <p:nvPr/>
        </p:nvSpPr>
        <p:spPr bwMode="auto">
          <a:xfrm flipV="1">
            <a:off x="2492375" y="3511550"/>
            <a:ext cx="0" cy="881063"/>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3" name="Rectangle 15"/>
          <p:cNvSpPr>
            <a:spLocks noChangeArrowheads="1"/>
          </p:cNvSpPr>
          <p:nvPr/>
        </p:nvSpPr>
        <p:spPr bwMode="auto">
          <a:xfrm>
            <a:off x="1822450" y="1247775"/>
            <a:ext cx="43164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i="1">
                <a:solidFill>
                  <a:srgbClr val="CC0000"/>
                </a:solidFill>
                <a:effectLst>
                  <a:outerShdw blurRad="38100" dist="38100" dir="2700000" algn="tl">
                    <a:srgbClr val="000000"/>
                  </a:outerShdw>
                </a:effectLst>
                <a:latin typeface="Times New Roman" panose="02020603050405020304" pitchFamily="18" charset="0"/>
              </a:rPr>
              <a:t>Expect New Competitors</a:t>
            </a:r>
          </a:p>
        </p:txBody>
      </p:sp>
      <p:grpSp>
        <p:nvGrpSpPr>
          <p:cNvPr id="43024" name="Group 16"/>
          <p:cNvGrpSpPr>
            <a:grpSpLocks/>
          </p:cNvGrpSpPr>
          <p:nvPr/>
        </p:nvGrpSpPr>
        <p:grpSpPr bwMode="auto">
          <a:xfrm>
            <a:off x="1524000" y="1365250"/>
            <a:ext cx="5719763" cy="4914900"/>
            <a:chOff x="1203" y="745"/>
            <a:chExt cx="3603" cy="3096"/>
          </a:xfrm>
        </p:grpSpPr>
        <p:sp>
          <p:nvSpPr>
            <p:cNvPr id="43025" name="Line 17"/>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6" name="Line 18"/>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3027" name="Line 19"/>
          <p:cNvSpPr>
            <a:spLocks noChangeShapeType="1"/>
          </p:cNvSpPr>
          <p:nvPr/>
        </p:nvSpPr>
        <p:spPr bwMode="auto">
          <a:xfrm>
            <a:off x="4329113" y="3216275"/>
            <a:ext cx="0" cy="2989263"/>
          </a:xfrm>
          <a:prstGeom prst="line">
            <a:avLst/>
          </a:prstGeom>
          <a:noFill/>
          <a:ln w="3810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8" name="Rectangle 20"/>
          <p:cNvSpPr>
            <a:spLocks noChangeArrowheads="1"/>
          </p:cNvSpPr>
          <p:nvPr/>
        </p:nvSpPr>
        <p:spPr bwMode="auto">
          <a:xfrm>
            <a:off x="1143000" y="152400"/>
            <a:ext cx="6711950" cy="1095375"/>
          </a:xfrm>
          <a:prstGeom prst="rect">
            <a:avLst/>
          </a:prstGeom>
          <a:noFill/>
          <a:ln>
            <a:noFill/>
          </a:ln>
          <a:effectLst>
            <a:outerShdw dist="40161" dir="1106097"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eaLnBrk="0" hangingPunct="0"/>
            <a:r>
              <a:rPr lang="en-US" altLang="en-US" sz="3300" b="1">
                <a:solidFill>
                  <a:srgbClr val="000099"/>
                </a:solidFill>
                <a:effectLst>
                  <a:outerShdw blurRad="38100" dist="38100" dir="2700000" algn="tl">
                    <a:srgbClr val="000000"/>
                  </a:outerShdw>
                </a:effectLst>
                <a:latin typeface="Times New Roman" panose="02020603050405020304" pitchFamily="18" charset="0"/>
              </a:rPr>
              <a:t>PRICE AND OUTPUT IN</a:t>
            </a:r>
          </a:p>
          <a:p>
            <a:pPr algn="ctr" eaLnBrk="0" hangingPunct="0"/>
            <a:r>
              <a:rPr lang="en-US" altLang="en-US" sz="3300" b="1">
                <a:solidFill>
                  <a:srgbClr val="000099"/>
                </a:solidFill>
                <a:effectLst>
                  <a:outerShdw blurRad="38100" dist="38100" dir="2700000" algn="tl">
                    <a:srgbClr val="000000"/>
                  </a:outerShdw>
                </a:effectLst>
                <a:latin typeface="Times New Roman" panose="02020603050405020304" pitchFamily="18" charset="0"/>
              </a:rPr>
              <a:t>MONOPOLISTIC COMPETITION</a:t>
            </a:r>
          </a:p>
        </p:txBody>
      </p:sp>
      <p:sp>
        <p:nvSpPr>
          <p:cNvPr id="43029" name="Text Box 21"/>
          <p:cNvSpPr txBox="1">
            <a:spLocks noChangeArrowheads="1"/>
          </p:cNvSpPr>
          <p:nvPr/>
        </p:nvSpPr>
        <p:spPr bwMode="auto">
          <a:xfrm>
            <a:off x="6629400" y="6324600"/>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dirty="0"/>
              <a:t>Quantity</a:t>
            </a:r>
          </a:p>
        </p:txBody>
      </p:sp>
      <p:sp>
        <p:nvSpPr>
          <p:cNvPr id="43030" name="Rectangle 22"/>
          <p:cNvSpPr>
            <a:spLocks noChangeArrowheads="1"/>
          </p:cNvSpPr>
          <p:nvPr/>
        </p:nvSpPr>
        <p:spPr bwMode="auto">
          <a:xfrm>
            <a:off x="914400" y="3581400"/>
            <a:ext cx="64921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dirty="0">
                <a:solidFill>
                  <a:srgbClr val="C00000"/>
                </a:solidFill>
              </a:rPr>
              <a:t>AC</a:t>
            </a:r>
            <a:r>
              <a:rPr lang="en-US" altLang="en-US" sz="2000" b="1" baseline="-25000" dirty="0">
                <a:solidFill>
                  <a:srgbClr val="C00000"/>
                </a:solidFill>
              </a:rPr>
              <a:t>1</a:t>
            </a:r>
          </a:p>
        </p:txBody>
      </p:sp>
      <p:sp>
        <p:nvSpPr>
          <p:cNvPr id="43031" name="Line 23"/>
          <p:cNvSpPr>
            <a:spLocks noChangeShapeType="1"/>
          </p:cNvSpPr>
          <p:nvPr/>
        </p:nvSpPr>
        <p:spPr bwMode="auto">
          <a:xfrm>
            <a:off x="1581150" y="3797300"/>
            <a:ext cx="2709863"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32" name="Oval 24"/>
          <p:cNvSpPr>
            <a:spLocks noChangeArrowheads="1"/>
          </p:cNvSpPr>
          <p:nvPr/>
        </p:nvSpPr>
        <p:spPr bwMode="auto">
          <a:xfrm>
            <a:off x="4244975" y="4349750"/>
            <a:ext cx="169863" cy="169863"/>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33" name="Freeform 25"/>
          <p:cNvSpPr>
            <a:spLocks/>
          </p:cNvSpPr>
          <p:nvPr/>
        </p:nvSpPr>
        <p:spPr bwMode="auto">
          <a:xfrm>
            <a:off x="2665413" y="1905000"/>
            <a:ext cx="4427537" cy="1998663"/>
          </a:xfrm>
          <a:custGeom>
            <a:avLst/>
            <a:gdLst>
              <a:gd name="T0" fmla="*/ 0 w 2789"/>
              <a:gd name="T1" fmla="*/ 0 h 1259"/>
              <a:gd name="T2" fmla="*/ 70 w 2789"/>
              <a:gd name="T3" fmla="*/ 293 h 1259"/>
              <a:gd name="T4" fmla="*/ 183 w 2789"/>
              <a:gd name="T5" fmla="*/ 549 h 1259"/>
              <a:gd name="T6" fmla="*/ 330 w 2789"/>
              <a:gd name="T7" fmla="*/ 764 h 1259"/>
              <a:gd name="T8" fmla="*/ 508 w 2789"/>
              <a:gd name="T9" fmla="*/ 943 h 1259"/>
              <a:gd name="T10" fmla="*/ 709 w 2789"/>
              <a:gd name="T11" fmla="*/ 1079 h 1259"/>
              <a:gd name="T12" fmla="*/ 927 w 2789"/>
              <a:gd name="T13" fmla="*/ 1178 h 1259"/>
              <a:gd name="T14" fmla="*/ 1158 w 2789"/>
              <a:gd name="T15" fmla="*/ 1237 h 1259"/>
              <a:gd name="T16" fmla="*/ 1393 w 2789"/>
              <a:gd name="T17" fmla="*/ 1258 h 1259"/>
              <a:gd name="T18" fmla="*/ 1629 w 2789"/>
              <a:gd name="T19" fmla="*/ 1239 h 1259"/>
              <a:gd name="T20" fmla="*/ 1860 w 2789"/>
              <a:gd name="T21" fmla="*/ 1180 h 1259"/>
              <a:gd name="T22" fmla="*/ 2078 w 2789"/>
              <a:gd name="T23" fmla="*/ 1083 h 1259"/>
              <a:gd name="T24" fmla="*/ 2279 w 2789"/>
              <a:gd name="T25" fmla="*/ 945 h 1259"/>
              <a:gd name="T26" fmla="*/ 2454 w 2789"/>
              <a:gd name="T27" fmla="*/ 769 h 1259"/>
              <a:gd name="T28" fmla="*/ 2604 w 2789"/>
              <a:gd name="T29" fmla="*/ 551 h 1259"/>
              <a:gd name="T30" fmla="*/ 2716 w 2789"/>
              <a:gd name="T31" fmla="*/ 296 h 1259"/>
              <a:gd name="T32" fmla="*/ 2788 w 2789"/>
              <a:gd name="T33" fmla="*/ 0 h 1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89" h="1259">
                <a:moveTo>
                  <a:pt x="0" y="0"/>
                </a:moveTo>
                <a:lnTo>
                  <a:pt x="70" y="293"/>
                </a:lnTo>
                <a:lnTo>
                  <a:pt x="183" y="549"/>
                </a:lnTo>
                <a:lnTo>
                  <a:pt x="330" y="764"/>
                </a:lnTo>
                <a:lnTo>
                  <a:pt x="508" y="943"/>
                </a:lnTo>
                <a:lnTo>
                  <a:pt x="709" y="1079"/>
                </a:lnTo>
                <a:lnTo>
                  <a:pt x="927" y="1178"/>
                </a:lnTo>
                <a:lnTo>
                  <a:pt x="1158" y="1237"/>
                </a:lnTo>
                <a:lnTo>
                  <a:pt x="1393" y="1258"/>
                </a:lnTo>
                <a:lnTo>
                  <a:pt x="1629" y="1239"/>
                </a:lnTo>
                <a:lnTo>
                  <a:pt x="1860" y="1180"/>
                </a:lnTo>
                <a:lnTo>
                  <a:pt x="2078" y="1083"/>
                </a:lnTo>
                <a:lnTo>
                  <a:pt x="2279" y="945"/>
                </a:lnTo>
                <a:lnTo>
                  <a:pt x="2454" y="769"/>
                </a:lnTo>
                <a:lnTo>
                  <a:pt x="2604" y="551"/>
                </a:lnTo>
                <a:lnTo>
                  <a:pt x="2716" y="296"/>
                </a:lnTo>
                <a:lnTo>
                  <a:pt x="2788"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4" name="Rectangle 26"/>
          <p:cNvSpPr>
            <a:spLocks noChangeArrowheads="1"/>
          </p:cNvSpPr>
          <p:nvPr/>
        </p:nvSpPr>
        <p:spPr bwMode="auto">
          <a:xfrm>
            <a:off x="6480175" y="1114425"/>
            <a:ext cx="73501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solidFill>
                  <a:srgbClr val="FF0000"/>
                </a:solidFill>
                <a:effectLst>
                  <a:outerShdw blurRad="38100" dist="38100" dir="2700000" algn="tl">
                    <a:srgbClr val="000000"/>
                  </a:outerShdw>
                </a:effectLst>
              </a:rPr>
              <a:t>MC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028"/>
                                        </p:tgtEl>
                                        <p:attrNameLst>
                                          <p:attrName>style.visibility</p:attrName>
                                        </p:attrNameLst>
                                      </p:cBhvr>
                                      <p:to>
                                        <p:strVal val="visible"/>
                                      </p:to>
                                    </p:set>
                                    <p:animEffect transition="in" filter="wipe(left)">
                                      <p:cBhvr>
                                        <p:cTn id="7" dur="500"/>
                                        <p:tgtEl>
                                          <p:spTgt spid="43028"/>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43024"/>
                                        </p:tgtEl>
                                        <p:attrNameLst>
                                          <p:attrName>style.visibility</p:attrName>
                                        </p:attrNameLst>
                                      </p:cBhvr>
                                      <p:to>
                                        <p:strVal val="visible"/>
                                      </p:to>
                                    </p:set>
                                    <p:animEffect transition="in" filter="dissolve">
                                      <p:cBhvr>
                                        <p:cTn id="11" dur="500"/>
                                        <p:tgtEl>
                                          <p:spTgt spid="43024"/>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43019"/>
                                        </p:tgtEl>
                                        <p:attrNameLst>
                                          <p:attrName>style.visibility</p:attrName>
                                        </p:attrNameLst>
                                      </p:cBhvr>
                                      <p:to>
                                        <p:strVal val="visible"/>
                                      </p:to>
                                    </p:set>
                                    <p:animEffect transition="in" filter="wipe(down)">
                                      <p:cBhvr>
                                        <p:cTn id="15" dur="500"/>
                                        <p:tgtEl>
                                          <p:spTgt spid="43019"/>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43029"/>
                                        </p:tgtEl>
                                        <p:attrNameLst>
                                          <p:attrName>style.visibility</p:attrName>
                                        </p:attrNameLst>
                                      </p:cBhvr>
                                      <p:to>
                                        <p:strVal val="visible"/>
                                      </p:to>
                                    </p:set>
                                    <p:animEffect transition="in" filter="wipe(left)">
                                      <p:cBhvr>
                                        <p:cTn id="19" dur="500"/>
                                        <p:tgtEl>
                                          <p:spTgt spid="43029"/>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43012"/>
                                        </p:tgtEl>
                                        <p:attrNameLst>
                                          <p:attrName>style.visibility</p:attrName>
                                        </p:attrNameLst>
                                      </p:cBhvr>
                                      <p:to>
                                        <p:strVal val="visible"/>
                                      </p:to>
                                    </p:set>
                                    <p:animEffect transition="in" filter="wipe(left)">
                                      <p:cBhvr>
                                        <p:cTn id="23" dur="500"/>
                                        <p:tgtEl>
                                          <p:spTgt spid="43012"/>
                                        </p:tgtEl>
                                      </p:cBhvr>
                                    </p:animEffect>
                                  </p:childTnLst>
                                </p:cTn>
                              </p:par>
                            </p:childTnLst>
                          </p:cTn>
                        </p:par>
                        <p:par>
                          <p:cTn id="24" fill="hold" nodeType="afterGroup">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43014"/>
                                        </p:tgtEl>
                                        <p:attrNameLst>
                                          <p:attrName>style.visibility</p:attrName>
                                        </p:attrNameLst>
                                      </p:cBhvr>
                                      <p:to>
                                        <p:strVal val="visible"/>
                                      </p:to>
                                    </p:set>
                                    <p:animEffect transition="in" filter="dissolve">
                                      <p:cBhvr>
                                        <p:cTn id="27" dur="500"/>
                                        <p:tgtEl>
                                          <p:spTgt spid="43014"/>
                                        </p:tgtEl>
                                      </p:cBhvr>
                                    </p:animEffect>
                                  </p:childTnLst>
                                </p:cTn>
                              </p:par>
                            </p:childTnLst>
                          </p:cTn>
                        </p:par>
                        <p:par>
                          <p:cTn id="28" fill="hold" nodeType="afterGroup">
                            <p:stCondLst>
                              <p:cond delay="3000"/>
                            </p:stCondLst>
                            <p:childTnLst>
                              <p:par>
                                <p:cTn id="29" presetID="22" presetClass="entr" presetSubtype="8" fill="hold" nodeType="afterEffect">
                                  <p:stCondLst>
                                    <p:cond delay="0"/>
                                  </p:stCondLst>
                                  <p:childTnLst>
                                    <p:set>
                                      <p:cBhvr>
                                        <p:cTn id="30" dur="1" fill="hold">
                                          <p:stCondLst>
                                            <p:cond delay="0"/>
                                          </p:stCondLst>
                                        </p:cTn>
                                        <p:tgtEl>
                                          <p:spTgt spid="43011"/>
                                        </p:tgtEl>
                                        <p:attrNameLst>
                                          <p:attrName>style.visibility</p:attrName>
                                        </p:attrNameLst>
                                      </p:cBhvr>
                                      <p:to>
                                        <p:strVal val="visible"/>
                                      </p:to>
                                    </p:set>
                                    <p:animEffect transition="in" filter="wipe(left)">
                                      <p:cBhvr>
                                        <p:cTn id="31" dur="500"/>
                                        <p:tgtEl>
                                          <p:spTgt spid="43011"/>
                                        </p:tgtEl>
                                      </p:cBhvr>
                                    </p:animEffect>
                                  </p:childTnLst>
                                </p:cTn>
                              </p:par>
                            </p:childTnLst>
                          </p:cTn>
                        </p:par>
                        <p:par>
                          <p:cTn id="32" fill="hold" nodeType="afterGroup">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43015"/>
                                        </p:tgtEl>
                                        <p:attrNameLst>
                                          <p:attrName>style.visibility</p:attrName>
                                        </p:attrNameLst>
                                      </p:cBhvr>
                                      <p:to>
                                        <p:strVal val="visible"/>
                                      </p:to>
                                    </p:set>
                                    <p:animEffect transition="in" filter="dissolve">
                                      <p:cBhvr>
                                        <p:cTn id="35" dur="500"/>
                                        <p:tgtEl>
                                          <p:spTgt spid="43015"/>
                                        </p:tgtEl>
                                      </p:cBhvr>
                                    </p:animEffect>
                                  </p:childTnLst>
                                </p:cTn>
                              </p:par>
                            </p:childTnLst>
                          </p:cTn>
                        </p:par>
                        <p:par>
                          <p:cTn id="36" fill="hold" nodeType="afterGroup">
                            <p:stCondLst>
                              <p:cond delay="4000"/>
                            </p:stCondLst>
                            <p:childTnLst>
                              <p:par>
                                <p:cTn id="37" presetID="22" presetClass="entr" presetSubtype="8" fill="hold" nodeType="afterEffect">
                                  <p:stCondLst>
                                    <p:cond delay="0"/>
                                  </p:stCondLst>
                                  <p:childTnLst>
                                    <p:set>
                                      <p:cBhvr>
                                        <p:cTn id="38" dur="1" fill="hold">
                                          <p:stCondLst>
                                            <p:cond delay="0"/>
                                          </p:stCondLst>
                                        </p:cTn>
                                        <p:tgtEl>
                                          <p:spTgt spid="43016"/>
                                        </p:tgtEl>
                                        <p:attrNameLst>
                                          <p:attrName>style.visibility</p:attrName>
                                        </p:attrNameLst>
                                      </p:cBhvr>
                                      <p:to>
                                        <p:strVal val="visible"/>
                                      </p:to>
                                    </p:set>
                                    <p:animEffect transition="in" filter="wipe(left)">
                                      <p:cBhvr>
                                        <p:cTn id="39" dur="500"/>
                                        <p:tgtEl>
                                          <p:spTgt spid="43016"/>
                                        </p:tgtEl>
                                      </p:cBhvr>
                                    </p:animEffect>
                                  </p:childTnLst>
                                </p:cTn>
                              </p:par>
                            </p:childTnLst>
                          </p:cTn>
                        </p:par>
                        <p:par>
                          <p:cTn id="40" fill="hold" nodeType="afterGroup">
                            <p:stCondLst>
                              <p:cond delay="4500"/>
                            </p:stCondLst>
                            <p:childTnLst>
                              <p:par>
                                <p:cTn id="41" presetID="9" presetClass="entr" presetSubtype="0" fill="hold" grpId="0" nodeType="afterEffect">
                                  <p:stCondLst>
                                    <p:cond delay="0"/>
                                  </p:stCondLst>
                                  <p:childTnLst>
                                    <p:set>
                                      <p:cBhvr>
                                        <p:cTn id="42" dur="1" fill="hold">
                                          <p:stCondLst>
                                            <p:cond delay="0"/>
                                          </p:stCondLst>
                                        </p:cTn>
                                        <p:tgtEl>
                                          <p:spTgt spid="43034"/>
                                        </p:tgtEl>
                                        <p:attrNameLst>
                                          <p:attrName>style.visibility</p:attrName>
                                        </p:attrNameLst>
                                      </p:cBhvr>
                                      <p:to>
                                        <p:strVal val="visible"/>
                                      </p:to>
                                    </p:set>
                                    <p:animEffect transition="in" filter="dissolve">
                                      <p:cBhvr>
                                        <p:cTn id="43" dur="500"/>
                                        <p:tgtEl>
                                          <p:spTgt spid="43034"/>
                                        </p:tgtEl>
                                      </p:cBhvr>
                                    </p:animEffect>
                                  </p:childTnLst>
                                </p:cTn>
                              </p:par>
                            </p:childTnLst>
                          </p:cTn>
                        </p:par>
                        <p:par>
                          <p:cTn id="44" fill="hold" nodeType="afterGroup">
                            <p:stCondLst>
                              <p:cond delay="5000"/>
                            </p:stCondLst>
                            <p:childTnLst>
                              <p:par>
                                <p:cTn id="45" presetID="9" presetClass="entr" presetSubtype="0" fill="hold" nodeType="afterEffect">
                                  <p:stCondLst>
                                    <p:cond delay="0"/>
                                  </p:stCondLst>
                                  <p:childTnLst>
                                    <p:set>
                                      <p:cBhvr>
                                        <p:cTn id="46" dur="1" fill="hold">
                                          <p:stCondLst>
                                            <p:cond delay="0"/>
                                          </p:stCondLst>
                                        </p:cTn>
                                        <p:tgtEl>
                                          <p:spTgt spid="43032"/>
                                        </p:tgtEl>
                                        <p:attrNameLst>
                                          <p:attrName>style.visibility</p:attrName>
                                        </p:attrNameLst>
                                      </p:cBhvr>
                                      <p:to>
                                        <p:strVal val="visible"/>
                                      </p:to>
                                    </p:set>
                                    <p:animEffect transition="in" filter="dissolve">
                                      <p:cBhvr>
                                        <p:cTn id="47" dur="500"/>
                                        <p:tgtEl>
                                          <p:spTgt spid="43032"/>
                                        </p:tgtEl>
                                      </p:cBhvr>
                                    </p:animEffect>
                                  </p:childTnLst>
                                </p:cTn>
                              </p:par>
                            </p:childTnLst>
                          </p:cTn>
                        </p:par>
                        <p:par>
                          <p:cTn id="48" fill="hold" nodeType="afterGroup">
                            <p:stCondLst>
                              <p:cond delay="5500"/>
                            </p:stCondLst>
                            <p:childTnLst>
                              <p:par>
                                <p:cTn id="49" presetID="16" presetClass="entr" presetSubtype="42" fill="hold" nodeType="afterEffect">
                                  <p:stCondLst>
                                    <p:cond delay="0"/>
                                  </p:stCondLst>
                                  <p:childTnLst>
                                    <p:set>
                                      <p:cBhvr>
                                        <p:cTn id="50" dur="1" fill="hold">
                                          <p:stCondLst>
                                            <p:cond delay="0"/>
                                          </p:stCondLst>
                                        </p:cTn>
                                        <p:tgtEl>
                                          <p:spTgt spid="43027"/>
                                        </p:tgtEl>
                                        <p:attrNameLst>
                                          <p:attrName>style.visibility</p:attrName>
                                        </p:attrNameLst>
                                      </p:cBhvr>
                                      <p:to>
                                        <p:strVal val="visible"/>
                                      </p:to>
                                    </p:set>
                                    <p:animEffect transition="in" filter="barn(outHorizontal)">
                                      <p:cBhvr>
                                        <p:cTn id="51" dur="500"/>
                                        <p:tgtEl>
                                          <p:spTgt spid="43027"/>
                                        </p:tgtEl>
                                      </p:cBhvr>
                                    </p:animEffect>
                                  </p:childTnLst>
                                </p:cTn>
                              </p:par>
                            </p:childTnLst>
                          </p:cTn>
                        </p:par>
                        <p:par>
                          <p:cTn id="52" fill="hold" nodeType="afterGroup">
                            <p:stCondLst>
                              <p:cond delay="6000"/>
                            </p:stCondLst>
                            <p:childTnLst>
                              <p:par>
                                <p:cTn id="53" presetID="9" presetClass="entr" presetSubtype="0" fill="hold" grpId="0" nodeType="afterEffect">
                                  <p:stCondLst>
                                    <p:cond delay="0"/>
                                  </p:stCondLst>
                                  <p:childTnLst>
                                    <p:set>
                                      <p:cBhvr>
                                        <p:cTn id="54" dur="1" fill="hold">
                                          <p:stCondLst>
                                            <p:cond delay="0"/>
                                          </p:stCondLst>
                                        </p:cTn>
                                        <p:tgtEl>
                                          <p:spTgt spid="43020"/>
                                        </p:tgtEl>
                                        <p:attrNameLst>
                                          <p:attrName>style.visibility</p:attrName>
                                        </p:attrNameLst>
                                      </p:cBhvr>
                                      <p:to>
                                        <p:strVal val="visible"/>
                                      </p:to>
                                    </p:set>
                                    <p:animEffect transition="in" filter="dissolve">
                                      <p:cBhvr>
                                        <p:cTn id="55" dur="500"/>
                                        <p:tgtEl>
                                          <p:spTgt spid="43020"/>
                                        </p:tgtEl>
                                      </p:cBhvr>
                                    </p:animEffect>
                                  </p:childTnLst>
                                </p:cTn>
                              </p:par>
                            </p:childTnLst>
                          </p:cTn>
                        </p:par>
                        <p:par>
                          <p:cTn id="56" fill="hold" nodeType="afterGroup">
                            <p:stCondLst>
                              <p:cond delay="6500"/>
                            </p:stCondLst>
                            <p:childTnLst>
                              <p:par>
                                <p:cTn id="57" presetID="22" presetClass="entr" presetSubtype="2" fill="hold" nodeType="afterEffect">
                                  <p:stCondLst>
                                    <p:cond delay="0"/>
                                  </p:stCondLst>
                                  <p:childTnLst>
                                    <p:set>
                                      <p:cBhvr>
                                        <p:cTn id="58" dur="1" fill="hold">
                                          <p:stCondLst>
                                            <p:cond delay="0"/>
                                          </p:stCondLst>
                                        </p:cTn>
                                        <p:tgtEl>
                                          <p:spTgt spid="43013"/>
                                        </p:tgtEl>
                                        <p:attrNameLst>
                                          <p:attrName>style.visibility</p:attrName>
                                        </p:attrNameLst>
                                      </p:cBhvr>
                                      <p:to>
                                        <p:strVal val="visible"/>
                                      </p:to>
                                    </p:set>
                                    <p:animEffect transition="in" filter="wipe(right)">
                                      <p:cBhvr>
                                        <p:cTn id="59" dur="500"/>
                                        <p:tgtEl>
                                          <p:spTgt spid="43013"/>
                                        </p:tgtEl>
                                      </p:cBhvr>
                                    </p:animEffect>
                                  </p:childTnLst>
                                </p:cTn>
                              </p:par>
                            </p:childTnLst>
                          </p:cTn>
                        </p:par>
                        <p:par>
                          <p:cTn id="60" fill="hold" nodeType="afterGroup">
                            <p:stCondLst>
                              <p:cond delay="7000"/>
                            </p:stCondLst>
                            <p:childTnLst>
                              <p:par>
                                <p:cTn id="61" presetID="9" presetClass="entr" presetSubtype="0" fill="hold" grpId="0" nodeType="afterEffect">
                                  <p:stCondLst>
                                    <p:cond delay="0"/>
                                  </p:stCondLst>
                                  <p:childTnLst>
                                    <p:set>
                                      <p:cBhvr>
                                        <p:cTn id="62" dur="1" fill="hold">
                                          <p:stCondLst>
                                            <p:cond delay="0"/>
                                          </p:stCondLst>
                                        </p:cTn>
                                        <p:tgtEl>
                                          <p:spTgt spid="43017"/>
                                        </p:tgtEl>
                                        <p:attrNameLst>
                                          <p:attrName>style.visibility</p:attrName>
                                        </p:attrNameLst>
                                      </p:cBhvr>
                                      <p:to>
                                        <p:strVal val="visible"/>
                                      </p:to>
                                    </p:set>
                                    <p:animEffect transition="in" filter="dissolve">
                                      <p:cBhvr>
                                        <p:cTn id="63" dur="500"/>
                                        <p:tgtEl>
                                          <p:spTgt spid="43017"/>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43033"/>
                                        </p:tgtEl>
                                        <p:attrNameLst>
                                          <p:attrName>style.visibility</p:attrName>
                                        </p:attrNameLst>
                                      </p:cBhvr>
                                      <p:to>
                                        <p:strVal val="visible"/>
                                      </p:to>
                                    </p:set>
                                    <p:animEffect transition="in" filter="wipe(left)">
                                      <p:cBhvr>
                                        <p:cTn id="68" dur="500"/>
                                        <p:tgtEl>
                                          <p:spTgt spid="43033"/>
                                        </p:tgtEl>
                                      </p:cBhvr>
                                    </p:animEffect>
                                  </p:childTnLst>
                                </p:cTn>
                              </p:par>
                            </p:childTnLst>
                          </p:cTn>
                        </p:par>
                        <p:par>
                          <p:cTn id="69" fill="hold" nodeType="afterGroup">
                            <p:stCondLst>
                              <p:cond delay="500"/>
                            </p:stCondLst>
                            <p:childTnLst>
                              <p:par>
                                <p:cTn id="70" presetID="9" presetClass="entr" presetSubtype="0" fill="hold" grpId="0" nodeType="afterEffect">
                                  <p:stCondLst>
                                    <p:cond delay="0"/>
                                  </p:stCondLst>
                                  <p:childTnLst>
                                    <p:set>
                                      <p:cBhvr>
                                        <p:cTn id="71" dur="1" fill="hold">
                                          <p:stCondLst>
                                            <p:cond delay="0"/>
                                          </p:stCondLst>
                                        </p:cTn>
                                        <p:tgtEl>
                                          <p:spTgt spid="43018"/>
                                        </p:tgtEl>
                                        <p:attrNameLst>
                                          <p:attrName>style.visibility</p:attrName>
                                        </p:attrNameLst>
                                      </p:cBhvr>
                                      <p:to>
                                        <p:strVal val="visible"/>
                                      </p:to>
                                    </p:set>
                                    <p:animEffect transition="in" filter="dissolve">
                                      <p:cBhvr>
                                        <p:cTn id="72" dur="500"/>
                                        <p:tgtEl>
                                          <p:spTgt spid="43018"/>
                                        </p:tgtEl>
                                      </p:cBhvr>
                                    </p:animEffect>
                                  </p:childTnLst>
                                </p:cTn>
                              </p:par>
                            </p:childTnLst>
                          </p:cTn>
                        </p:par>
                        <p:par>
                          <p:cTn id="73" fill="hold" nodeType="afterGroup">
                            <p:stCondLst>
                              <p:cond delay="1000"/>
                            </p:stCondLst>
                            <p:childTnLst>
                              <p:par>
                                <p:cTn id="74" presetID="22" presetClass="entr" presetSubtype="2" fill="hold" nodeType="afterEffect">
                                  <p:stCondLst>
                                    <p:cond delay="0"/>
                                  </p:stCondLst>
                                  <p:childTnLst>
                                    <p:set>
                                      <p:cBhvr>
                                        <p:cTn id="75" dur="1" fill="hold">
                                          <p:stCondLst>
                                            <p:cond delay="0"/>
                                          </p:stCondLst>
                                        </p:cTn>
                                        <p:tgtEl>
                                          <p:spTgt spid="43031"/>
                                        </p:tgtEl>
                                        <p:attrNameLst>
                                          <p:attrName>style.visibility</p:attrName>
                                        </p:attrNameLst>
                                      </p:cBhvr>
                                      <p:to>
                                        <p:strVal val="visible"/>
                                      </p:to>
                                    </p:set>
                                    <p:animEffect transition="in" filter="wipe(right)">
                                      <p:cBhvr>
                                        <p:cTn id="76" dur="500"/>
                                        <p:tgtEl>
                                          <p:spTgt spid="43031"/>
                                        </p:tgtEl>
                                      </p:cBhvr>
                                    </p:animEffect>
                                  </p:childTnLst>
                                </p:cTn>
                              </p:par>
                            </p:childTnLst>
                          </p:cTn>
                        </p:par>
                        <p:par>
                          <p:cTn id="77" fill="hold" nodeType="afterGroup">
                            <p:stCondLst>
                              <p:cond delay="1500"/>
                            </p:stCondLst>
                            <p:childTnLst>
                              <p:par>
                                <p:cTn id="78" presetID="9" presetClass="entr" presetSubtype="0" fill="hold" grpId="0" nodeType="afterEffect">
                                  <p:stCondLst>
                                    <p:cond delay="0"/>
                                  </p:stCondLst>
                                  <p:childTnLst>
                                    <p:set>
                                      <p:cBhvr>
                                        <p:cTn id="79" dur="1" fill="hold">
                                          <p:stCondLst>
                                            <p:cond delay="0"/>
                                          </p:stCondLst>
                                        </p:cTn>
                                        <p:tgtEl>
                                          <p:spTgt spid="43030"/>
                                        </p:tgtEl>
                                        <p:attrNameLst>
                                          <p:attrName>style.visibility</p:attrName>
                                        </p:attrNameLst>
                                      </p:cBhvr>
                                      <p:to>
                                        <p:strVal val="visible"/>
                                      </p:to>
                                    </p:set>
                                    <p:animEffect transition="in" filter="dissolve">
                                      <p:cBhvr>
                                        <p:cTn id="80" dur="500"/>
                                        <p:tgtEl>
                                          <p:spTgt spid="43030"/>
                                        </p:tgtEl>
                                      </p:cBhvr>
                                    </p:animEffect>
                                  </p:childTnLst>
                                </p:cTn>
                              </p:par>
                            </p:childTnLst>
                          </p:cTn>
                        </p:par>
                        <p:par>
                          <p:cTn id="81" fill="hold" nodeType="afterGroup">
                            <p:stCondLst>
                              <p:cond delay="2000"/>
                            </p:stCondLst>
                            <p:childTnLst>
                              <p:par>
                                <p:cTn id="82" presetID="22" presetClass="entr" presetSubtype="2" fill="hold" nodeType="afterEffect">
                                  <p:stCondLst>
                                    <p:cond delay="0"/>
                                  </p:stCondLst>
                                  <p:childTnLst>
                                    <p:set>
                                      <p:cBhvr>
                                        <p:cTn id="83" dur="1" fill="hold">
                                          <p:stCondLst>
                                            <p:cond delay="0"/>
                                          </p:stCondLst>
                                        </p:cTn>
                                        <p:tgtEl>
                                          <p:spTgt spid="43010"/>
                                        </p:tgtEl>
                                        <p:attrNameLst>
                                          <p:attrName>style.visibility</p:attrName>
                                        </p:attrNameLst>
                                      </p:cBhvr>
                                      <p:to>
                                        <p:strVal val="visible"/>
                                      </p:to>
                                    </p:set>
                                    <p:animEffect transition="in" filter="wipe(right)">
                                      <p:cBhvr>
                                        <p:cTn id="84" dur="500"/>
                                        <p:tgtEl>
                                          <p:spTgt spid="43010"/>
                                        </p:tgtEl>
                                      </p:cBhvr>
                                    </p:animEffect>
                                  </p:childTnLst>
                                </p:cTn>
                              </p:par>
                            </p:childTnLst>
                          </p:cTn>
                        </p:par>
                        <p:par>
                          <p:cTn id="85" fill="hold" nodeType="afterGroup">
                            <p:stCondLst>
                              <p:cond delay="2500"/>
                            </p:stCondLst>
                            <p:childTnLst>
                              <p:par>
                                <p:cTn id="86" presetID="9" presetClass="entr" presetSubtype="0" fill="hold" grpId="0" nodeType="afterEffect">
                                  <p:stCondLst>
                                    <p:cond delay="0"/>
                                  </p:stCondLst>
                                  <p:childTnLst>
                                    <p:set>
                                      <p:cBhvr>
                                        <p:cTn id="87" dur="1" fill="hold">
                                          <p:stCondLst>
                                            <p:cond delay="0"/>
                                          </p:stCondLst>
                                        </p:cTn>
                                        <p:tgtEl>
                                          <p:spTgt spid="43021"/>
                                        </p:tgtEl>
                                        <p:attrNameLst>
                                          <p:attrName>style.visibility</p:attrName>
                                        </p:attrNameLst>
                                      </p:cBhvr>
                                      <p:to>
                                        <p:strVal val="visible"/>
                                      </p:to>
                                    </p:set>
                                    <p:animEffect transition="in" filter="dissolve">
                                      <p:cBhvr>
                                        <p:cTn id="88" dur="500"/>
                                        <p:tgtEl>
                                          <p:spTgt spid="43021"/>
                                        </p:tgtEl>
                                      </p:cBhvr>
                                    </p:animEffect>
                                  </p:childTnLst>
                                </p:cTn>
                              </p:par>
                            </p:childTnLst>
                          </p:cTn>
                        </p:par>
                        <p:par>
                          <p:cTn id="89" fill="hold" nodeType="afterGroup">
                            <p:stCondLst>
                              <p:cond delay="3000"/>
                            </p:stCondLst>
                            <p:childTnLst>
                              <p:par>
                                <p:cTn id="90" presetID="22" presetClass="entr" presetSubtype="4" fill="hold" nodeType="afterEffect">
                                  <p:stCondLst>
                                    <p:cond delay="0"/>
                                  </p:stCondLst>
                                  <p:childTnLst>
                                    <p:set>
                                      <p:cBhvr>
                                        <p:cTn id="91" dur="1" fill="hold">
                                          <p:stCondLst>
                                            <p:cond delay="0"/>
                                          </p:stCondLst>
                                        </p:cTn>
                                        <p:tgtEl>
                                          <p:spTgt spid="43022"/>
                                        </p:tgtEl>
                                        <p:attrNameLst>
                                          <p:attrName>style.visibility</p:attrName>
                                        </p:attrNameLst>
                                      </p:cBhvr>
                                      <p:to>
                                        <p:strVal val="visible"/>
                                      </p:to>
                                    </p:set>
                                    <p:animEffect transition="in" filter="wipe(down)">
                                      <p:cBhvr>
                                        <p:cTn id="92" dur="500"/>
                                        <p:tgtEl>
                                          <p:spTgt spid="43022"/>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43023"/>
                                        </p:tgtEl>
                                        <p:attrNameLst>
                                          <p:attrName>style.visibility</p:attrName>
                                        </p:attrNameLst>
                                      </p:cBhvr>
                                      <p:to>
                                        <p:strVal val="visible"/>
                                      </p:to>
                                    </p:set>
                                    <p:animEffect transition="in" filter="dissolve">
                                      <p:cBhvr>
                                        <p:cTn id="97" dur="500"/>
                                        <p:tgtEl>
                                          <p:spTgt spid="43023"/>
                                        </p:tgtEl>
                                      </p:cBhvr>
                                    </p:animEffect>
                                  </p:childTnLst>
                                  <p:subTnLst>
                                    <p:audio>
                                      <p:cMediaNode>
                                        <p:cTn display="0" masterRel="sameClick">
                                          <p:stCondLst>
                                            <p:cond evt="begin" delay="0">
                                              <p:tn val="95"/>
                                            </p:cond>
                                          </p:stCondLst>
                                          <p:endCondLst>
                                            <p:cond evt="onStopAudio" delay="0">
                                              <p:tgtEl>
                                                <p:sldTgt/>
                                              </p:tgtEl>
                                            </p:cond>
                                          </p:endCondLst>
                                        </p:cTn>
                                        <p:tgtEl>
                                          <p:sndTgt r:embed="rId3" name="D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4" grpId="0" autoUpdateAnimBg="0"/>
      <p:bldP spid="43015" grpId="0" autoUpdateAnimBg="0"/>
      <p:bldP spid="43017" grpId="0" autoUpdateAnimBg="0"/>
      <p:bldP spid="43018" grpId="0" autoUpdateAnimBg="0"/>
      <p:bldP spid="43019" grpId="0" autoUpdateAnimBg="0"/>
      <p:bldP spid="43020" grpId="0" autoUpdateAnimBg="0"/>
      <p:bldP spid="43021" grpId="0" autoUpdateAnimBg="0"/>
      <p:bldP spid="43023" grpId="0" autoUpdateAnimBg="0"/>
      <p:bldP spid="43028" grpId="0" autoUpdateAnimBg="0"/>
      <p:bldP spid="43029" grpId="0" autoUpdateAnimBg="0"/>
      <p:bldP spid="43030" grpId="0" autoUpdateAnimBg="0"/>
      <p:bldP spid="430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 Box 2"/>
          <p:cNvSpPr txBox="1">
            <a:spLocks noChangeArrowheads="1"/>
          </p:cNvSpPr>
          <p:nvPr/>
        </p:nvSpPr>
        <p:spPr bwMode="auto">
          <a:xfrm>
            <a:off x="838200" y="20796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endParaRPr lang="en-US" altLang="en-US" sz="2400">
              <a:latin typeface="Times New Roman" panose="02020603050405020304" pitchFamily="18" charset="0"/>
            </a:endParaRPr>
          </a:p>
        </p:txBody>
      </p:sp>
      <p:sp>
        <p:nvSpPr>
          <p:cNvPr id="104451" name="Rectangle 3"/>
          <p:cNvSpPr>
            <a:spLocks noGrp="1" noChangeArrowheads="1"/>
          </p:cNvSpPr>
          <p:nvPr>
            <p:ph type="title"/>
          </p:nvPr>
        </p:nvSpPr>
        <p:spPr/>
        <p:txBody>
          <a:bodyPr/>
          <a:lstStyle/>
          <a:p>
            <a:r>
              <a:rPr lang="en-US" altLang="en-US"/>
              <a:t>Short-run versus Long-run Costs</a:t>
            </a:r>
          </a:p>
        </p:txBody>
      </p:sp>
      <p:sp>
        <p:nvSpPr>
          <p:cNvPr id="104452" name="Rectangle 4"/>
          <p:cNvSpPr>
            <a:spLocks noGrp="1" noChangeArrowheads="1"/>
          </p:cNvSpPr>
          <p:nvPr>
            <p:ph type="body" idx="1"/>
          </p:nvPr>
        </p:nvSpPr>
        <p:spPr>
          <a:xfrm>
            <a:off x="228600" y="1905000"/>
            <a:ext cx="8616950" cy="4191000"/>
          </a:xfrm>
        </p:spPr>
        <p:txBody>
          <a:bodyPr/>
          <a:lstStyle/>
          <a:p>
            <a:r>
              <a:rPr lang="en-US" altLang="en-US">
                <a:solidFill>
                  <a:srgbClr val="365B98"/>
                </a:solidFill>
              </a:rPr>
              <a:t>The Economic Short Run vs the Long Run</a:t>
            </a:r>
            <a:r>
              <a:rPr lang="en-US" altLang="en-US"/>
              <a:t> </a:t>
            </a:r>
          </a:p>
          <a:p>
            <a:pPr lvl="1"/>
            <a:r>
              <a:rPr lang="en-US" altLang="en-US"/>
              <a:t>Long run</a:t>
            </a:r>
          </a:p>
          <a:p>
            <a:pPr lvl="2"/>
            <a:r>
              <a:rPr lang="en-US" altLang="en-US"/>
              <a:t>a period of time long enough for all of the firm’s commitments to come to an end.</a:t>
            </a:r>
          </a:p>
          <a:p>
            <a:pPr lvl="2"/>
            <a:r>
              <a:rPr lang="en-US" altLang="en-US"/>
              <a:t>In the long run, all inputs can be varied and production processes can be changed.</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1546225" y="2751138"/>
            <a:ext cx="2743200" cy="469900"/>
          </a:xfrm>
          <a:prstGeom prst="rect">
            <a:avLst/>
          </a:prstGeom>
          <a:noFill/>
          <a:ln w="57150">
            <a:solidFill>
              <a:srgbClr val="0000FF"/>
            </a:solidFill>
            <a:miter lim="800000"/>
            <a:headEnd/>
            <a:tailEnd/>
          </a:ln>
          <a:effectLst/>
          <a:extLst>
            <a:ext uri="{909E8E84-426E-40DD-AFC4-6F175D3DCCD1}">
              <a14:hiddenFill xmlns:a14="http://schemas.microsoft.com/office/drawing/2010/main">
                <a:solidFill>
                  <a:srgbClr val="FAFD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Line 3"/>
          <p:cNvSpPr>
            <a:spLocks noChangeShapeType="1"/>
          </p:cNvSpPr>
          <p:nvPr/>
        </p:nvSpPr>
        <p:spPr bwMode="auto">
          <a:xfrm>
            <a:off x="1808163" y="2041525"/>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0" name="Line 4"/>
          <p:cNvSpPr>
            <a:spLocks noChangeShapeType="1"/>
          </p:cNvSpPr>
          <p:nvPr/>
        </p:nvSpPr>
        <p:spPr bwMode="auto">
          <a:xfrm>
            <a:off x="1946275" y="1924050"/>
            <a:ext cx="5476875" cy="296703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Line 5"/>
          <p:cNvSpPr>
            <a:spLocks noChangeShapeType="1"/>
          </p:cNvSpPr>
          <p:nvPr/>
        </p:nvSpPr>
        <p:spPr bwMode="auto">
          <a:xfrm>
            <a:off x="1557338" y="2755900"/>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ChangeArrowheads="1"/>
          </p:cNvSpPr>
          <p:nvPr/>
        </p:nvSpPr>
        <p:spPr bwMode="auto">
          <a:xfrm>
            <a:off x="7467600" y="4724400"/>
            <a:ext cx="44243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dirty="0"/>
              <a:t>D</a:t>
            </a:r>
          </a:p>
        </p:txBody>
      </p:sp>
      <p:sp>
        <p:nvSpPr>
          <p:cNvPr id="45063" name="Rectangle 7"/>
          <p:cNvSpPr>
            <a:spLocks noChangeArrowheads="1"/>
          </p:cNvSpPr>
          <p:nvPr/>
        </p:nvSpPr>
        <p:spPr bwMode="auto">
          <a:xfrm>
            <a:off x="5461000" y="5483225"/>
            <a:ext cx="73501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chemeClr val="bg2"/>
                </a:solidFill>
                <a:effectLst>
                  <a:outerShdw blurRad="38100" dist="38100" dir="2700000" algn="tl">
                    <a:srgbClr val="000000"/>
                  </a:outerShdw>
                </a:effectLst>
              </a:rPr>
              <a:t>MR</a:t>
            </a:r>
          </a:p>
        </p:txBody>
      </p:sp>
      <p:sp>
        <p:nvSpPr>
          <p:cNvPr id="45064" name="Rectangle 8"/>
          <p:cNvSpPr>
            <a:spLocks noChangeArrowheads="1"/>
          </p:cNvSpPr>
          <p:nvPr/>
        </p:nvSpPr>
        <p:spPr bwMode="auto">
          <a:xfrm>
            <a:off x="6456363" y="1114425"/>
            <a:ext cx="7350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solidFill>
                  <a:srgbClr val="FF0000"/>
                </a:solidFill>
              </a:rPr>
              <a:t>MC</a:t>
            </a:r>
          </a:p>
        </p:txBody>
      </p:sp>
      <p:sp>
        <p:nvSpPr>
          <p:cNvPr id="45065" name="Freeform 9"/>
          <p:cNvSpPr>
            <a:spLocks/>
          </p:cNvSpPr>
          <p:nvPr/>
        </p:nvSpPr>
        <p:spPr bwMode="auto">
          <a:xfrm>
            <a:off x="2879725" y="1458913"/>
            <a:ext cx="3586163" cy="3989387"/>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6" name="Rectangle 10"/>
          <p:cNvSpPr>
            <a:spLocks noChangeArrowheads="1"/>
          </p:cNvSpPr>
          <p:nvPr/>
        </p:nvSpPr>
        <p:spPr bwMode="auto">
          <a:xfrm>
            <a:off x="1095375" y="2928938"/>
            <a:ext cx="448842"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dirty="0">
                <a:solidFill>
                  <a:srgbClr val="C00000"/>
                </a:solidFill>
              </a:rPr>
              <a:t>P</a:t>
            </a:r>
            <a:r>
              <a:rPr lang="en-US" altLang="en-US" sz="2000" b="1" baseline="-25000" dirty="0">
                <a:solidFill>
                  <a:srgbClr val="C00000"/>
                </a:solidFill>
              </a:rPr>
              <a:t>2</a:t>
            </a:r>
          </a:p>
        </p:txBody>
      </p:sp>
      <p:sp>
        <p:nvSpPr>
          <p:cNvPr id="45067" name="Rectangle 11"/>
          <p:cNvSpPr>
            <a:spLocks noChangeArrowheads="1"/>
          </p:cNvSpPr>
          <p:nvPr/>
        </p:nvSpPr>
        <p:spPr bwMode="auto">
          <a:xfrm>
            <a:off x="6799263" y="1784350"/>
            <a:ext cx="102552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80"/>
                </a:solidFill>
                <a:effectLst>
                  <a:outerShdw blurRad="38100" dist="38100" dir="2700000" algn="tl">
                    <a:srgbClr val="000000"/>
                  </a:outerShdw>
                </a:effectLst>
              </a:rPr>
              <a:t>ATC</a:t>
            </a:r>
          </a:p>
        </p:txBody>
      </p:sp>
      <p:sp>
        <p:nvSpPr>
          <p:cNvPr id="45068" name="Rectangle 12"/>
          <p:cNvSpPr>
            <a:spLocks noChangeArrowheads="1"/>
          </p:cNvSpPr>
          <p:nvPr/>
        </p:nvSpPr>
        <p:spPr bwMode="auto">
          <a:xfrm rot="16200000">
            <a:off x="-558006" y="3039269"/>
            <a:ext cx="24844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t>Price and Costs</a:t>
            </a:r>
          </a:p>
        </p:txBody>
      </p:sp>
      <p:sp>
        <p:nvSpPr>
          <p:cNvPr id="45069" name="Rectangle 13"/>
          <p:cNvSpPr>
            <a:spLocks noChangeArrowheads="1"/>
          </p:cNvSpPr>
          <p:nvPr/>
        </p:nvSpPr>
        <p:spPr bwMode="auto">
          <a:xfrm>
            <a:off x="4114800" y="6200775"/>
            <a:ext cx="476093"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dirty="0">
                <a:solidFill>
                  <a:srgbClr val="C00000"/>
                </a:solidFill>
              </a:rPr>
              <a:t>Q</a:t>
            </a:r>
            <a:r>
              <a:rPr lang="en-US" altLang="en-US" sz="2000" b="1" baseline="-25000" dirty="0">
                <a:solidFill>
                  <a:srgbClr val="C00000"/>
                </a:solidFill>
              </a:rPr>
              <a:t>2</a:t>
            </a:r>
          </a:p>
        </p:txBody>
      </p:sp>
      <p:sp>
        <p:nvSpPr>
          <p:cNvPr id="45070" name="Rectangle 14"/>
          <p:cNvSpPr>
            <a:spLocks noChangeArrowheads="1"/>
          </p:cNvSpPr>
          <p:nvPr/>
        </p:nvSpPr>
        <p:spPr bwMode="auto">
          <a:xfrm>
            <a:off x="1589088" y="3752850"/>
            <a:ext cx="1744662" cy="111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lnSpc>
                <a:spcPct val="80000"/>
              </a:lnSpc>
            </a:pPr>
            <a:r>
              <a:rPr lang="en-US" altLang="en-US" sz="2800" b="1" i="1">
                <a:solidFill>
                  <a:srgbClr val="FF0000"/>
                </a:solidFill>
                <a:effectLst>
                  <a:outerShdw blurRad="38100" dist="38100" dir="2700000" algn="tl">
                    <a:srgbClr val="000000"/>
                  </a:outerShdw>
                </a:effectLst>
                <a:latin typeface="Times New Roman" panose="02020603050405020304" pitchFamily="18" charset="0"/>
              </a:rPr>
              <a:t>Short-Run</a:t>
            </a:r>
          </a:p>
          <a:p>
            <a:pPr algn="ctr" eaLnBrk="0" hangingPunct="0">
              <a:lnSpc>
                <a:spcPct val="80000"/>
              </a:lnSpc>
            </a:pPr>
            <a:r>
              <a:rPr lang="en-US" altLang="en-US" sz="2800" b="1" i="1">
                <a:solidFill>
                  <a:srgbClr val="FF0000"/>
                </a:solidFill>
                <a:effectLst>
                  <a:outerShdw blurRad="38100" dist="38100" dir="2700000" algn="tl">
                    <a:srgbClr val="000000"/>
                  </a:outerShdw>
                </a:effectLst>
                <a:latin typeface="Times New Roman" panose="02020603050405020304" pitchFamily="18" charset="0"/>
              </a:rPr>
              <a:t>Economic</a:t>
            </a:r>
          </a:p>
          <a:p>
            <a:pPr algn="ctr" eaLnBrk="0" hangingPunct="0">
              <a:lnSpc>
                <a:spcPct val="80000"/>
              </a:lnSpc>
            </a:pPr>
            <a:r>
              <a:rPr lang="en-US" altLang="en-US" sz="2800" b="1" i="1">
                <a:solidFill>
                  <a:srgbClr val="FF0000"/>
                </a:solidFill>
                <a:effectLst>
                  <a:outerShdw blurRad="38100" dist="38100" dir="2700000" algn="tl">
                    <a:srgbClr val="000000"/>
                  </a:outerShdw>
                </a:effectLst>
                <a:latin typeface="Times New Roman" panose="02020603050405020304" pitchFamily="18" charset="0"/>
              </a:rPr>
              <a:t>Losses</a:t>
            </a:r>
          </a:p>
        </p:txBody>
      </p:sp>
      <p:sp>
        <p:nvSpPr>
          <p:cNvPr id="45071" name="Line 15"/>
          <p:cNvSpPr>
            <a:spLocks noChangeShapeType="1"/>
          </p:cNvSpPr>
          <p:nvPr/>
        </p:nvSpPr>
        <p:spPr bwMode="auto">
          <a:xfrm flipV="1">
            <a:off x="2468563" y="2952750"/>
            <a:ext cx="0" cy="8810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5072" name="Group 16"/>
          <p:cNvGrpSpPr>
            <a:grpSpLocks/>
          </p:cNvGrpSpPr>
          <p:nvPr/>
        </p:nvGrpSpPr>
        <p:grpSpPr bwMode="auto">
          <a:xfrm>
            <a:off x="1500188" y="1365250"/>
            <a:ext cx="5719762" cy="4914900"/>
            <a:chOff x="1203" y="745"/>
            <a:chExt cx="3603" cy="3096"/>
          </a:xfrm>
        </p:grpSpPr>
        <p:sp>
          <p:nvSpPr>
            <p:cNvPr id="45073" name="Line 17"/>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4" name="Line 18"/>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5075" name="Line 19"/>
          <p:cNvSpPr>
            <a:spLocks noChangeShapeType="1"/>
          </p:cNvSpPr>
          <p:nvPr/>
        </p:nvSpPr>
        <p:spPr bwMode="auto">
          <a:xfrm>
            <a:off x="4305300" y="2784475"/>
            <a:ext cx="0" cy="3421063"/>
          </a:xfrm>
          <a:prstGeom prst="line">
            <a:avLst/>
          </a:prstGeom>
          <a:noFill/>
          <a:ln w="3810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6" name="Rectangle 20"/>
          <p:cNvSpPr>
            <a:spLocks noChangeArrowheads="1"/>
          </p:cNvSpPr>
          <p:nvPr/>
        </p:nvSpPr>
        <p:spPr bwMode="auto">
          <a:xfrm>
            <a:off x="1066800" y="152400"/>
            <a:ext cx="6711950" cy="1095375"/>
          </a:xfrm>
          <a:prstGeom prst="rect">
            <a:avLst/>
          </a:prstGeom>
          <a:noFill/>
          <a:ln>
            <a:noFill/>
          </a:ln>
          <a:effectLst>
            <a:outerShdw dist="52363" dir="842175"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eaLnBrk="0" hangingPunct="0"/>
            <a:r>
              <a:rPr lang="en-US" altLang="en-US" sz="3300" b="1">
                <a:solidFill>
                  <a:srgbClr val="000080"/>
                </a:solidFill>
                <a:effectLst>
                  <a:outerShdw blurRad="38100" dist="38100" dir="2700000" algn="tl">
                    <a:srgbClr val="000000"/>
                  </a:outerShdw>
                </a:effectLst>
                <a:latin typeface="Times New Roman" panose="02020603050405020304" pitchFamily="18" charset="0"/>
              </a:rPr>
              <a:t>PRICE AND OUTPUT IN</a:t>
            </a:r>
          </a:p>
          <a:p>
            <a:pPr algn="ctr" eaLnBrk="0" hangingPunct="0"/>
            <a:r>
              <a:rPr lang="en-US" altLang="en-US" sz="3300" b="1">
                <a:solidFill>
                  <a:srgbClr val="000080"/>
                </a:solidFill>
                <a:effectLst>
                  <a:outerShdw blurRad="38100" dist="38100" dir="2700000" algn="tl">
                    <a:srgbClr val="000000"/>
                  </a:outerShdw>
                </a:effectLst>
                <a:latin typeface="Times New Roman" panose="02020603050405020304" pitchFamily="18" charset="0"/>
              </a:rPr>
              <a:t>MONOPOLISTIC COMPETITION</a:t>
            </a:r>
          </a:p>
        </p:txBody>
      </p:sp>
      <p:sp>
        <p:nvSpPr>
          <p:cNvPr id="45077" name="Text Box 21"/>
          <p:cNvSpPr txBox="1">
            <a:spLocks noChangeArrowheads="1"/>
          </p:cNvSpPr>
          <p:nvPr/>
        </p:nvSpPr>
        <p:spPr bwMode="auto">
          <a:xfrm>
            <a:off x="6858000" y="6324600"/>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Quantity</a:t>
            </a:r>
          </a:p>
        </p:txBody>
      </p:sp>
      <p:sp>
        <p:nvSpPr>
          <p:cNvPr id="45078" name="Rectangle 22"/>
          <p:cNvSpPr>
            <a:spLocks noChangeArrowheads="1"/>
          </p:cNvSpPr>
          <p:nvPr/>
        </p:nvSpPr>
        <p:spPr bwMode="auto">
          <a:xfrm>
            <a:off x="930275" y="2611438"/>
            <a:ext cx="64921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dirty="0">
                <a:solidFill>
                  <a:srgbClr val="C00000"/>
                </a:solidFill>
              </a:rPr>
              <a:t>AC</a:t>
            </a:r>
            <a:r>
              <a:rPr lang="en-US" altLang="en-US" sz="2000" b="1" baseline="-25000" dirty="0">
                <a:solidFill>
                  <a:srgbClr val="C00000"/>
                </a:solidFill>
              </a:rPr>
              <a:t>2</a:t>
            </a:r>
          </a:p>
        </p:txBody>
      </p:sp>
      <p:sp>
        <p:nvSpPr>
          <p:cNvPr id="45079" name="Line 23"/>
          <p:cNvSpPr>
            <a:spLocks noChangeShapeType="1"/>
          </p:cNvSpPr>
          <p:nvPr/>
        </p:nvSpPr>
        <p:spPr bwMode="auto">
          <a:xfrm>
            <a:off x="1557338" y="3213100"/>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0" name="Oval 24"/>
          <p:cNvSpPr>
            <a:spLocks noChangeArrowheads="1"/>
          </p:cNvSpPr>
          <p:nvPr/>
        </p:nvSpPr>
        <p:spPr bwMode="auto">
          <a:xfrm>
            <a:off x="4221163" y="4349750"/>
            <a:ext cx="169862" cy="169863"/>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1" name="Freeform 25"/>
          <p:cNvSpPr>
            <a:spLocks/>
          </p:cNvSpPr>
          <p:nvPr/>
        </p:nvSpPr>
        <p:spPr bwMode="auto">
          <a:xfrm>
            <a:off x="2667000" y="1584325"/>
            <a:ext cx="4425950" cy="1404938"/>
          </a:xfrm>
          <a:custGeom>
            <a:avLst/>
            <a:gdLst>
              <a:gd name="T0" fmla="*/ 0 w 2788"/>
              <a:gd name="T1" fmla="*/ 0 h 885"/>
              <a:gd name="T2" fmla="*/ 700 w 2788"/>
              <a:gd name="T3" fmla="*/ 616 h 885"/>
              <a:gd name="T4" fmla="*/ 1844 w 2788"/>
              <a:gd name="T5" fmla="*/ 862 h 885"/>
              <a:gd name="T6" fmla="*/ 2454 w 2788"/>
              <a:gd name="T7" fmla="*/ 477 h 885"/>
              <a:gd name="T8" fmla="*/ 2788 w 2788"/>
              <a:gd name="T9" fmla="*/ 0 h 885"/>
            </a:gdLst>
            <a:ahLst/>
            <a:cxnLst>
              <a:cxn ang="0">
                <a:pos x="T0" y="T1"/>
              </a:cxn>
              <a:cxn ang="0">
                <a:pos x="T2" y="T3"/>
              </a:cxn>
              <a:cxn ang="0">
                <a:pos x="T4" y="T5"/>
              </a:cxn>
              <a:cxn ang="0">
                <a:pos x="T6" y="T7"/>
              </a:cxn>
              <a:cxn ang="0">
                <a:pos x="T8" y="T9"/>
              </a:cxn>
            </a:cxnLst>
            <a:rect l="0" t="0" r="r" b="b"/>
            <a:pathLst>
              <a:path w="2788" h="885">
                <a:moveTo>
                  <a:pt x="0" y="0"/>
                </a:moveTo>
                <a:cubicBezTo>
                  <a:pt x="115" y="107"/>
                  <a:pt x="393" y="472"/>
                  <a:pt x="700" y="616"/>
                </a:cubicBezTo>
                <a:cubicBezTo>
                  <a:pt x="1007" y="760"/>
                  <a:pt x="1552" y="885"/>
                  <a:pt x="1844" y="862"/>
                </a:cubicBezTo>
                <a:cubicBezTo>
                  <a:pt x="2136" y="839"/>
                  <a:pt x="2297" y="621"/>
                  <a:pt x="2454" y="477"/>
                </a:cubicBezTo>
                <a:cubicBezTo>
                  <a:pt x="2454" y="477"/>
                  <a:pt x="2788" y="0"/>
                  <a:pt x="2788" y="0"/>
                </a:cubicBez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2"/>
          <p:cNvSpPr>
            <a:spLocks noChangeShapeType="1"/>
          </p:cNvSpPr>
          <p:nvPr/>
        </p:nvSpPr>
        <p:spPr bwMode="auto">
          <a:xfrm>
            <a:off x="1905000" y="2041525"/>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7" name="Line 3"/>
          <p:cNvSpPr>
            <a:spLocks noChangeShapeType="1"/>
          </p:cNvSpPr>
          <p:nvPr/>
        </p:nvSpPr>
        <p:spPr bwMode="auto">
          <a:xfrm>
            <a:off x="2043113" y="1924050"/>
            <a:ext cx="5476875" cy="296703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8" name="Rectangle 4"/>
          <p:cNvSpPr>
            <a:spLocks noChangeArrowheads="1"/>
          </p:cNvSpPr>
          <p:nvPr/>
        </p:nvSpPr>
        <p:spPr bwMode="auto">
          <a:xfrm>
            <a:off x="7543800" y="4800600"/>
            <a:ext cx="43815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effectLst>
                  <a:outerShdw blurRad="38100" dist="38100" dir="2700000" algn="tl">
                    <a:srgbClr val="FFFFFF"/>
                  </a:outerShdw>
                </a:effectLst>
              </a:rPr>
              <a:t>D</a:t>
            </a:r>
          </a:p>
        </p:txBody>
      </p:sp>
      <p:sp>
        <p:nvSpPr>
          <p:cNvPr id="47109" name="Rectangle 5"/>
          <p:cNvSpPr>
            <a:spLocks noChangeArrowheads="1"/>
          </p:cNvSpPr>
          <p:nvPr/>
        </p:nvSpPr>
        <p:spPr bwMode="auto">
          <a:xfrm>
            <a:off x="5557838" y="5483225"/>
            <a:ext cx="7350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chemeClr val="bg2"/>
                </a:solidFill>
                <a:effectLst>
                  <a:outerShdw blurRad="38100" dist="38100" dir="2700000" algn="tl">
                    <a:srgbClr val="000000"/>
                  </a:outerShdw>
                </a:effectLst>
              </a:rPr>
              <a:t>MR</a:t>
            </a:r>
          </a:p>
        </p:txBody>
      </p:sp>
      <p:sp>
        <p:nvSpPr>
          <p:cNvPr id="47110" name="Rectangle 6"/>
          <p:cNvSpPr>
            <a:spLocks noChangeArrowheads="1"/>
          </p:cNvSpPr>
          <p:nvPr/>
        </p:nvSpPr>
        <p:spPr bwMode="auto">
          <a:xfrm>
            <a:off x="6553200" y="1114425"/>
            <a:ext cx="73501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i="1">
                <a:solidFill>
                  <a:srgbClr val="FF0000"/>
                </a:solidFill>
              </a:rPr>
              <a:t>MC</a:t>
            </a:r>
          </a:p>
        </p:txBody>
      </p:sp>
      <p:sp>
        <p:nvSpPr>
          <p:cNvPr id="47111" name="Freeform 7"/>
          <p:cNvSpPr>
            <a:spLocks/>
          </p:cNvSpPr>
          <p:nvPr/>
        </p:nvSpPr>
        <p:spPr bwMode="auto">
          <a:xfrm>
            <a:off x="2976563" y="1458913"/>
            <a:ext cx="3586162" cy="3989387"/>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12" name="Rectangle 8"/>
          <p:cNvSpPr>
            <a:spLocks noChangeArrowheads="1"/>
          </p:cNvSpPr>
          <p:nvPr/>
        </p:nvSpPr>
        <p:spPr bwMode="auto">
          <a:xfrm>
            <a:off x="838200" y="2895600"/>
            <a:ext cx="858838"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a:solidFill>
                  <a:srgbClr val="FF0000"/>
                </a:solidFill>
              </a:rPr>
              <a:t>P</a:t>
            </a:r>
            <a:r>
              <a:rPr lang="en-US" altLang="en-US" sz="2000" b="1" baseline="-25000">
                <a:solidFill>
                  <a:srgbClr val="FF0000"/>
                </a:solidFill>
              </a:rPr>
              <a:t>3</a:t>
            </a:r>
            <a:r>
              <a:rPr lang="en-US" altLang="en-US" sz="2000" b="1">
                <a:solidFill>
                  <a:srgbClr val="FF0000"/>
                </a:solidFill>
              </a:rPr>
              <a:t> </a:t>
            </a:r>
          </a:p>
          <a:p>
            <a:pPr algn="ctr" eaLnBrk="0" hangingPunct="0"/>
            <a:r>
              <a:rPr lang="en-US" altLang="en-US" sz="2000" b="1">
                <a:solidFill>
                  <a:srgbClr val="FF0000"/>
                </a:solidFill>
              </a:rPr>
              <a:t>= AC</a:t>
            </a:r>
            <a:r>
              <a:rPr lang="en-US" altLang="en-US" sz="2000" b="1" baseline="-25000">
                <a:solidFill>
                  <a:srgbClr val="FF0000"/>
                </a:solidFill>
              </a:rPr>
              <a:t>3</a:t>
            </a:r>
          </a:p>
        </p:txBody>
      </p:sp>
      <p:sp>
        <p:nvSpPr>
          <p:cNvPr id="47113" name="Rectangle 9"/>
          <p:cNvSpPr>
            <a:spLocks noChangeArrowheads="1"/>
          </p:cNvSpPr>
          <p:nvPr/>
        </p:nvSpPr>
        <p:spPr bwMode="auto">
          <a:xfrm>
            <a:off x="6985000" y="2101850"/>
            <a:ext cx="102552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chemeClr val="accent2"/>
                </a:solidFill>
                <a:effectLst>
                  <a:outerShdw blurRad="38100" dist="38100" dir="2700000" algn="tl">
                    <a:srgbClr val="000000"/>
                  </a:outerShdw>
                </a:effectLst>
              </a:rPr>
              <a:t>ATC</a:t>
            </a:r>
          </a:p>
        </p:txBody>
      </p:sp>
      <p:sp>
        <p:nvSpPr>
          <p:cNvPr id="47114" name="Rectangle 10"/>
          <p:cNvSpPr>
            <a:spLocks noChangeArrowheads="1"/>
          </p:cNvSpPr>
          <p:nvPr/>
        </p:nvSpPr>
        <p:spPr bwMode="auto">
          <a:xfrm rot="16200000">
            <a:off x="-558006" y="3117056"/>
            <a:ext cx="24844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t>Price and Costs</a:t>
            </a:r>
          </a:p>
        </p:txBody>
      </p:sp>
      <p:sp>
        <p:nvSpPr>
          <p:cNvPr id="47115" name="Rectangle 11"/>
          <p:cNvSpPr>
            <a:spLocks noChangeArrowheads="1"/>
          </p:cNvSpPr>
          <p:nvPr/>
        </p:nvSpPr>
        <p:spPr bwMode="auto">
          <a:xfrm>
            <a:off x="4195763" y="6180138"/>
            <a:ext cx="4699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FF0000"/>
                </a:solidFill>
              </a:rPr>
              <a:t>Q</a:t>
            </a:r>
            <a:r>
              <a:rPr lang="en-US" altLang="en-US" sz="2000" b="1" baseline="-25000">
                <a:solidFill>
                  <a:srgbClr val="FF0000"/>
                </a:solidFill>
              </a:rPr>
              <a:t>3</a:t>
            </a:r>
          </a:p>
        </p:txBody>
      </p:sp>
      <p:grpSp>
        <p:nvGrpSpPr>
          <p:cNvPr id="47116" name="Group 12"/>
          <p:cNvGrpSpPr>
            <a:grpSpLocks/>
          </p:cNvGrpSpPr>
          <p:nvPr/>
        </p:nvGrpSpPr>
        <p:grpSpPr bwMode="auto">
          <a:xfrm>
            <a:off x="1597025" y="1365250"/>
            <a:ext cx="5719763" cy="4914900"/>
            <a:chOff x="1203" y="745"/>
            <a:chExt cx="3603" cy="3096"/>
          </a:xfrm>
        </p:grpSpPr>
        <p:sp>
          <p:nvSpPr>
            <p:cNvPr id="47117" name="Line 13"/>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8" name="Line 14"/>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7119" name="Line 15"/>
          <p:cNvSpPr>
            <a:spLocks noChangeShapeType="1"/>
          </p:cNvSpPr>
          <p:nvPr/>
        </p:nvSpPr>
        <p:spPr bwMode="auto">
          <a:xfrm>
            <a:off x="4402138" y="3241675"/>
            <a:ext cx="0" cy="2963863"/>
          </a:xfrm>
          <a:prstGeom prst="line">
            <a:avLst/>
          </a:prstGeom>
          <a:noFill/>
          <a:ln w="3810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0" name="Rectangle 16"/>
          <p:cNvSpPr>
            <a:spLocks noChangeArrowheads="1"/>
          </p:cNvSpPr>
          <p:nvPr/>
        </p:nvSpPr>
        <p:spPr bwMode="auto">
          <a:xfrm>
            <a:off x="1143000" y="152400"/>
            <a:ext cx="6711950" cy="1095375"/>
          </a:xfrm>
          <a:prstGeom prst="rect">
            <a:avLst/>
          </a:prstGeom>
          <a:noFill/>
          <a:ln>
            <a:noFill/>
          </a:ln>
          <a:effectLst>
            <a:outerShdw dist="40161" dir="1106097"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PRICE AND OUTPUT IN</a:t>
            </a:r>
          </a:p>
          <a:p>
            <a:pPr algn="ctr" eaLnBrk="0" hangingPunct="0"/>
            <a:r>
              <a:rPr lang="en-US" altLang="en-US" sz="3300" b="1">
                <a:solidFill>
                  <a:srgbClr val="000099"/>
                </a:solidFill>
                <a:latin typeface="Times New Roman" panose="02020603050405020304" pitchFamily="18" charset="0"/>
              </a:rPr>
              <a:t>MONOPOLISTIC COMPETITION</a:t>
            </a:r>
          </a:p>
        </p:txBody>
      </p:sp>
      <p:sp>
        <p:nvSpPr>
          <p:cNvPr id="47121" name="Text Box 17"/>
          <p:cNvSpPr txBox="1">
            <a:spLocks noChangeArrowheads="1"/>
          </p:cNvSpPr>
          <p:nvPr/>
        </p:nvSpPr>
        <p:spPr bwMode="auto">
          <a:xfrm>
            <a:off x="6553200" y="6324600"/>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Quantity</a:t>
            </a:r>
          </a:p>
        </p:txBody>
      </p:sp>
      <p:sp>
        <p:nvSpPr>
          <p:cNvPr id="47122" name="Line 18"/>
          <p:cNvSpPr>
            <a:spLocks noChangeShapeType="1"/>
          </p:cNvSpPr>
          <p:nvPr/>
        </p:nvSpPr>
        <p:spPr bwMode="auto">
          <a:xfrm>
            <a:off x="1654175" y="3213100"/>
            <a:ext cx="2709863" cy="0"/>
          </a:xfrm>
          <a:prstGeom prst="line">
            <a:avLst/>
          </a:prstGeom>
          <a:noFill/>
          <a:ln w="38100">
            <a:solidFill>
              <a:srgbClr val="FF0000"/>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3" name="Oval 19"/>
          <p:cNvSpPr>
            <a:spLocks noChangeArrowheads="1"/>
          </p:cNvSpPr>
          <p:nvPr/>
        </p:nvSpPr>
        <p:spPr bwMode="auto">
          <a:xfrm>
            <a:off x="4318000" y="4349750"/>
            <a:ext cx="169863" cy="169863"/>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4" name="Freeform 20"/>
          <p:cNvSpPr>
            <a:spLocks/>
          </p:cNvSpPr>
          <p:nvPr/>
        </p:nvSpPr>
        <p:spPr bwMode="auto">
          <a:xfrm>
            <a:off x="2827338" y="1939925"/>
            <a:ext cx="4425950" cy="1462088"/>
          </a:xfrm>
          <a:custGeom>
            <a:avLst/>
            <a:gdLst>
              <a:gd name="T0" fmla="*/ 0 w 2788"/>
              <a:gd name="T1" fmla="*/ 0 h 912"/>
              <a:gd name="T2" fmla="*/ 1030 w 2788"/>
              <a:gd name="T3" fmla="*/ 768 h 912"/>
              <a:gd name="T4" fmla="*/ 1844 w 2788"/>
              <a:gd name="T5" fmla="*/ 862 h 912"/>
              <a:gd name="T6" fmla="*/ 2454 w 2788"/>
              <a:gd name="T7" fmla="*/ 477 h 912"/>
              <a:gd name="T8" fmla="*/ 2788 w 2788"/>
              <a:gd name="T9" fmla="*/ 0 h 912"/>
            </a:gdLst>
            <a:ahLst/>
            <a:cxnLst>
              <a:cxn ang="0">
                <a:pos x="T0" y="T1"/>
              </a:cxn>
              <a:cxn ang="0">
                <a:pos x="T2" y="T3"/>
              </a:cxn>
              <a:cxn ang="0">
                <a:pos x="T4" y="T5"/>
              </a:cxn>
              <a:cxn ang="0">
                <a:pos x="T6" y="T7"/>
              </a:cxn>
              <a:cxn ang="0">
                <a:pos x="T8" y="T9"/>
              </a:cxn>
            </a:cxnLst>
            <a:rect l="0" t="0" r="r" b="b"/>
            <a:pathLst>
              <a:path w="2788" h="912">
                <a:moveTo>
                  <a:pt x="0" y="0"/>
                </a:moveTo>
                <a:cubicBezTo>
                  <a:pt x="172" y="128"/>
                  <a:pt x="723" y="624"/>
                  <a:pt x="1030" y="768"/>
                </a:cubicBezTo>
                <a:cubicBezTo>
                  <a:pt x="1337" y="912"/>
                  <a:pt x="1607" y="911"/>
                  <a:pt x="1844" y="862"/>
                </a:cubicBezTo>
                <a:cubicBezTo>
                  <a:pt x="2081" y="813"/>
                  <a:pt x="2297" y="621"/>
                  <a:pt x="2454" y="477"/>
                </a:cubicBezTo>
                <a:cubicBezTo>
                  <a:pt x="2454" y="477"/>
                  <a:pt x="2788" y="0"/>
                  <a:pt x="2788" y="0"/>
                </a:cubicBez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25" name="Rectangle 21"/>
          <p:cNvSpPr>
            <a:spLocks noChangeArrowheads="1"/>
          </p:cNvSpPr>
          <p:nvPr/>
        </p:nvSpPr>
        <p:spPr bwMode="auto">
          <a:xfrm>
            <a:off x="2251075" y="1209675"/>
            <a:ext cx="407352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i="1">
                <a:solidFill>
                  <a:srgbClr val="CC0000"/>
                </a:solidFill>
                <a:latin typeface="Times New Roman" panose="02020603050405020304" pitchFamily="18" charset="0"/>
              </a:rPr>
              <a:t>Long-Run Equilibrium</a:t>
            </a:r>
          </a:p>
        </p:txBody>
      </p:sp>
      <p:sp>
        <p:nvSpPr>
          <p:cNvPr id="47126" name="Rectangle 22"/>
          <p:cNvSpPr>
            <a:spLocks noChangeArrowheads="1"/>
          </p:cNvSpPr>
          <p:nvPr/>
        </p:nvSpPr>
        <p:spPr bwMode="auto">
          <a:xfrm>
            <a:off x="4198938" y="1654175"/>
            <a:ext cx="1306512" cy="137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800" b="1" i="1">
                <a:solidFill>
                  <a:srgbClr val="0000FF"/>
                </a:solidFill>
                <a:effectLst>
                  <a:outerShdw blurRad="38100" dist="38100" dir="2700000" algn="tl">
                    <a:srgbClr val="000000"/>
                  </a:outerShdw>
                </a:effectLst>
                <a:latin typeface="Times New Roman" panose="02020603050405020304" pitchFamily="18" charset="0"/>
              </a:rPr>
              <a:t>Normal</a:t>
            </a:r>
          </a:p>
          <a:p>
            <a:pPr algn="ctr" eaLnBrk="0" hangingPunct="0"/>
            <a:r>
              <a:rPr lang="en-US" altLang="en-US" sz="2800" b="1" i="1">
                <a:solidFill>
                  <a:srgbClr val="0000FF"/>
                </a:solidFill>
                <a:effectLst>
                  <a:outerShdw blurRad="38100" dist="38100" dir="2700000" algn="tl">
                    <a:srgbClr val="000000"/>
                  </a:outerShdw>
                </a:effectLst>
                <a:latin typeface="Times New Roman" panose="02020603050405020304" pitchFamily="18" charset="0"/>
              </a:rPr>
              <a:t>Profit</a:t>
            </a:r>
          </a:p>
          <a:p>
            <a:pPr algn="ctr" eaLnBrk="0" hangingPunct="0"/>
            <a:r>
              <a:rPr lang="en-US" altLang="en-US" sz="2800" b="1" i="1">
                <a:solidFill>
                  <a:srgbClr val="0000FF"/>
                </a:solidFill>
                <a:effectLst>
                  <a:outerShdw blurRad="38100" dist="38100" dir="2700000" algn="tl">
                    <a:srgbClr val="000000"/>
                  </a:outerShdw>
                </a:effectLst>
                <a:latin typeface="Times New Roman" panose="02020603050405020304" pitchFamily="18" charset="0"/>
              </a:rPr>
              <a:t>Only</a:t>
            </a:r>
          </a:p>
        </p:txBody>
      </p:sp>
      <p:sp>
        <p:nvSpPr>
          <p:cNvPr id="47127" name="Line 23"/>
          <p:cNvSpPr>
            <a:spLocks noChangeShapeType="1"/>
          </p:cNvSpPr>
          <p:nvPr/>
        </p:nvSpPr>
        <p:spPr bwMode="auto">
          <a:xfrm flipH="1">
            <a:off x="4529138" y="2952750"/>
            <a:ext cx="287337" cy="157163"/>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ltLang="en-US"/>
              <a:t>Oligopoly</a:t>
            </a:r>
          </a:p>
        </p:txBody>
      </p:sp>
      <p:sp>
        <p:nvSpPr>
          <p:cNvPr id="89091" name="Rectangle 3"/>
          <p:cNvSpPr>
            <a:spLocks noGrp="1" noChangeArrowheads="1"/>
          </p:cNvSpPr>
          <p:nvPr>
            <p:ph type="body" idx="1"/>
          </p:nvPr>
        </p:nvSpPr>
        <p:spPr/>
        <p:txBody>
          <a:bodyPr/>
          <a:lstStyle/>
          <a:p>
            <a:r>
              <a:rPr lang="en-US" altLang="en-US">
                <a:solidFill>
                  <a:srgbClr val="365B98"/>
                </a:solidFill>
              </a:rPr>
              <a:t>The Game-Theory Approach</a:t>
            </a:r>
          </a:p>
          <a:p>
            <a:pPr lvl="1"/>
            <a:r>
              <a:rPr lang="en-US" altLang="en-US"/>
              <a:t>Each oligopolist is seen as a competing player in a game of strategy.</a:t>
            </a:r>
          </a:p>
          <a:p>
            <a:pPr lvl="1"/>
            <a:r>
              <a:rPr lang="en-US" altLang="en-US"/>
              <a:t>Managers act as though their opponents will adopt the most profitable countermove to any move they make.</a:t>
            </a:r>
          </a:p>
          <a:p>
            <a:pPr lvl="2"/>
            <a:endParaRPr lang="en-US" alt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90115"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90116" name="Group 4"/>
          <p:cNvGrpSpPr>
            <a:grpSpLocks/>
          </p:cNvGrpSpPr>
          <p:nvPr/>
        </p:nvGrpSpPr>
        <p:grpSpPr bwMode="auto">
          <a:xfrm>
            <a:off x="2317750" y="3206750"/>
            <a:ext cx="857250" cy="2463800"/>
            <a:chOff x="1804" y="2020"/>
            <a:chExt cx="540" cy="1552"/>
          </a:xfrm>
        </p:grpSpPr>
        <p:sp>
          <p:nvSpPr>
            <p:cNvPr id="90117"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0118"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90119" name="Group 7"/>
          <p:cNvGrpSpPr>
            <a:grpSpLocks/>
          </p:cNvGrpSpPr>
          <p:nvPr/>
        </p:nvGrpSpPr>
        <p:grpSpPr bwMode="auto">
          <a:xfrm>
            <a:off x="3779838" y="1868488"/>
            <a:ext cx="2798762" cy="454025"/>
            <a:chOff x="2725" y="1177"/>
            <a:chExt cx="1763" cy="286"/>
          </a:xfrm>
        </p:grpSpPr>
        <p:sp>
          <p:nvSpPr>
            <p:cNvPr id="90120"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0121"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90122"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23"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124"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90125"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90126" name="Group 14"/>
          <p:cNvGrpSpPr>
            <a:grpSpLocks/>
          </p:cNvGrpSpPr>
          <p:nvPr/>
        </p:nvGrpSpPr>
        <p:grpSpPr bwMode="auto">
          <a:xfrm>
            <a:off x="3155950" y="2319338"/>
            <a:ext cx="4162425" cy="4157662"/>
            <a:chOff x="2332" y="1461"/>
            <a:chExt cx="2622" cy="2619"/>
          </a:xfrm>
        </p:grpSpPr>
        <p:sp>
          <p:nvSpPr>
            <p:cNvPr id="90127"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28"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29"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30"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31"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32"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33"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0134" name="Group 22"/>
          <p:cNvGrpSpPr>
            <a:grpSpLocks/>
          </p:cNvGrpSpPr>
          <p:nvPr/>
        </p:nvGrpSpPr>
        <p:grpSpPr bwMode="auto">
          <a:xfrm>
            <a:off x="3311525" y="2430463"/>
            <a:ext cx="2757488" cy="2900362"/>
            <a:chOff x="2430" y="1531"/>
            <a:chExt cx="1737" cy="1827"/>
          </a:xfrm>
        </p:grpSpPr>
        <p:grpSp>
          <p:nvGrpSpPr>
            <p:cNvPr id="90135" name="Group 23"/>
            <p:cNvGrpSpPr>
              <a:grpSpLocks/>
            </p:cNvGrpSpPr>
            <p:nvPr/>
          </p:nvGrpSpPr>
          <p:grpSpPr bwMode="auto">
            <a:xfrm>
              <a:off x="3738" y="1541"/>
              <a:ext cx="428" cy="478"/>
              <a:chOff x="3738" y="1541"/>
              <a:chExt cx="428" cy="478"/>
            </a:xfrm>
          </p:grpSpPr>
          <p:sp>
            <p:nvSpPr>
              <p:cNvPr id="90136"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37"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90138" name="Group 26"/>
            <p:cNvGrpSpPr>
              <a:grpSpLocks/>
            </p:cNvGrpSpPr>
            <p:nvPr/>
          </p:nvGrpSpPr>
          <p:grpSpPr bwMode="auto">
            <a:xfrm>
              <a:off x="2430" y="1531"/>
              <a:ext cx="428" cy="478"/>
              <a:chOff x="2430" y="1531"/>
              <a:chExt cx="428" cy="478"/>
            </a:xfrm>
          </p:grpSpPr>
          <p:sp>
            <p:nvSpPr>
              <p:cNvPr id="90139"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40"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90141" name="Group 29"/>
            <p:cNvGrpSpPr>
              <a:grpSpLocks/>
            </p:cNvGrpSpPr>
            <p:nvPr/>
          </p:nvGrpSpPr>
          <p:grpSpPr bwMode="auto">
            <a:xfrm>
              <a:off x="3739" y="2879"/>
              <a:ext cx="428" cy="478"/>
              <a:chOff x="3739" y="2879"/>
              <a:chExt cx="428" cy="478"/>
            </a:xfrm>
          </p:grpSpPr>
          <p:sp>
            <p:nvSpPr>
              <p:cNvPr id="90142"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43"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90144" name="Group 32"/>
            <p:cNvGrpSpPr>
              <a:grpSpLocks/>
            </p:cNvGrpSpPr>
            <p:nvPr/>
          </p:nvGrpSpPr>
          <p:grpSpPr bwMode="auto">
            <a:xfrm>
              <a:off x="2431" y="2880"/>
              <a:ext cx="428" cy="478"/>
              <a:chOff x="2431" y="2880"/>
              <a:chExt cx="428" cy="478"/>
            </a:xfrm>
          </p:grpSpPr>
          <p:sp>
            <p:nvSpPr>
              <p:cNvPr id="90145"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46"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90147" name="Group 35"/>
          <p:cNvGrpSpPr>
            <a:grpSpLocks/>
          </p:cNvGrpSpPr>
          <p:nvPr/>
        </p:nvGrpSpPr>
        <p:grpSpPr bwMode="auto">
          <a:xfrm>
            <a:off x="3403600" y="2605088"/>
            <a:ext cx="3486150" cy="3521075"/>
            <a:chOff x="2488" y="1641"/>
            <a:chExt cx="2196" cy="2218"/>
          </a:xfrm>
        </p:grpSpPr>
        <p:sp>
          <p:nvSpPr>
            <p:cNvPr id="90148"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0149"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90150"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0151"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0152"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0153"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0154"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0155"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0114"/>
                                        </p:tgtEl>
                                        <p:attrNameLst>
                                          <p:attrName>style.visibility</p:attrName>
                                        </p:attrNameLst>
                                      </p:cBhvr>
                                      <p:to>
                                        <p:strVal val="visible"/>
                                      </p:to>
                                    </p:set>
                                    <p:animEffect transition="in" filter="wipe(left)">
                                      <p:cBhvr>
                                        <p:cTn id="7" dur="500"/>
                                        <p:tgtEl>
                                          <p:spTgt spid="90114"/>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0115"/>
                                        </p:tgtEl>
                                        <p:attrNameLst>
                                          <p:attrName>style.visibility</p:attrName>
                                        </p:attrNameLst>
                                      </p:cBhvr>
                                      <p:to>
                                        <p:strVal val="visible"/>
                                      </p:to>
                                    </p:set>
                                    <p:animEffect transition="in" filter="wipe(left)">
                                      <p:cBhvr>
                                        <p:cTn id="11" dur="500"/>
                                        <p:tgtEl>
                                          <p:spTgt spid="90115"/>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0125"/>
                                        </p:tgtEl>
                                        <p:attrNameLst>
                                          <p:attrName>style.visibility</p:attrName>
                                        </p:attrNameLst>
                                      </p:cBhvr>
                                      <p:to>
                                        <p:strVal val="visible"/>
                                      </p:to>
                                    </p:set>
                                    <p:animEffect transition="in" filter="wipe(left)">
                                      <p:cBhvr>
                                        <p:cTn id="15" dur="500"/>
                                        <p:tgtEl>
                                          <p:spTgt spid="90125"/>
                                        </p:tgtEl>
                                      </p:cBhvr>
                                    </p:animEffect>
                                  </p:childTnLst>
                                </p:cTn>
                              </p:par>
                            </p:childTnLst>
                          </p:cTn>
                        </p:par>
                        <p:par>
                          <p:cTn id="16" fill="hold" nodeType="afterGroup">
                            <p:stCondLst>
                              <p:cond delay="1500"/>
                            </p:stCondLst>
                            <p:childTnLst>
                              <p:par>
                                <p:cTn id="17" presetID="22" presetClass="entr" presetSubtype="1" fill="hold" nodeType="afterEffect">
                                  <p:stCondLst>
                                    <p:cond delay="0"/>
                                  </p:stCondLst>
                                  <p:childTnLst>
                                    <p:set>
                                      <p:cBhvr>
                                        <p:cTn id="18" dur="1" fill="hold">
                                          <p:stCondLst>
                                            <p:cond delay="0"/>
                                          </p:stCondLst>
                                        </p:cTn>
                                        <p:tgtEl>
                                          <p:spTgt spid="90123"/>
                                        </p:tgtEl>
                                        <p:attrNameLst>
                                          <p:attrName>style.visibility</p:attrName>
                                        </p:attrNameLst>
                                      </p:cBhvr>
                                      <p:to>
                                        <p:strVal val="visible"/>
                                      </p:to>
                                    </p:set>
                                    <p:animEffect transition="in" filter="wipe(up)">
                                      <p:cBhvr>
                                        <p:cTn id="19" dur="500"/>
                                        <p:tgtEl>
                                          <p:spTgt spid="90123"/>
                                        </p:tgtEl>
                                      </p:cBhvr>
                                    </p:animEffect>
                                  </p:childTnLst>
                                </p:cTn>
                              </p:par>
                            </p:childTnLst>
                          </p:cTn>
                        </p:par>
                        <p:par>
                          <p:cTn id="20" fill="hold" nodeType="afterGroup">
                            <p:stCondLst>
                              <p:cond delay="2000"/>
                            </p:stCondLst>
                            <p:childTnLst>
                              <p:par>
                                <p:cTn id="21" presetID="22" presetClass="entr" presetSubtype="1" fill="hold" nodeType="afterEffect">
                                  <p:stCondLst>
                                    <p:cond delay="0"/>
                                  </p:stCondLst>
                                  <p:childTnLst>
                                    <p:set>
                                      <p:cBhvr>
                                        <p:cTn id="22" dur="1" fill="hold">
                                          <p:stCondLst>
                                            <p:cond delay="0"/>
                                          </p:stCondLst>
                                        </p:cTn>
                                        <p:tgtEl>
                                          <p:spTgt spid="90119"/>
                                        </p:tgtEl>
                                        <p:attrNameLst>
                                          <p:attrName>style.visibility</p:attrName>
                                        </p:attrNameLst>
                                      </p:cBhvr>
                                      <p:to>
                                        <p:strVal val="visible"/>
                                      </p:to>
                                    </p:set>
                                    <p:animEffect transition="in" filter="wipe(up)">
                                      <p:cBhvr>
                                        <p:cTn id="23" dur="500"/>
                                        <p:tgtEl>
                                          <p:spTgt spid="9011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90124"/>
                                        </p:tgtEl>
                                        <p:attrNameLst>
                                          <p:attrName>style.visibility</p:attrName>
                                        </p:attrNameLst>
                                      </p:cBhvr>
                                      <p:to>
                                        <p:strVal val="visible"/>
                                      </p:to>
                                    </p:set>
                                    <p:animEffect transition="in" filter="wipe(down)">
                                      <p:cBhvr>
                                        <p:cTn id="28" dur="500"/>
                                        <p:tgtEl>
                                          <p:spTgt spid="90124"/>
                                        </p:tgtEl>
                                      </p:cBhvr>
                                    </p:animEffect>
                                  </p:childTnLst>
                                </p:cTn>
                              </p:par>
                            </p:childTnLst>
                          </p:cTn>
                        </p:par>
                        <p:par>
                          <p:cTn id="29" fill="hold" nodeType="afterGroup">
                            <p:stCondLst>
                              <p:cond delay="500"/>
                            </p:stCondLst>
                            <p:childTnLst>
                              <p:par>
                                <p:cTn id="30" presetID="22" presetClass="entr" presetSubtype="8" fill="hold" nodeType="afterEffect">
                                  <p:stCondLst>
                                    <p:cond delay="0"/>
                                  </p:stCondLst>
                                  <p:childTnLst>
                                    <p:set>
                                      <p:cBhvr>
                                        <p:cTn id="31" dur="1" fill="hold">
                                          <p:stCondLst>
                                            <p:cond delay="0"/>
                                          </p:stCondLst>
                                        </p:cTn>
                                        <p:tgtEl>
                                          <p:spTgt spid="90122"/>
                                        </p:tgtEl>
                                        <p:attrNameLst>
                                          <p:attrName>style.visibility</p:attrName>
                                        </p:attrNameLst>
                                      </p:cBhvr>
                                      <p:to>
                                        <p:strVal val="visible"/>
                                      </p:to>
                                    </p:set>
                                    <p:animEffect transition="in" filter="wipe(left)">
                                      <p:cBhvr>
                                        <p:cTn id="32" dur="500"/>
                                        <p:tgtEl>
                                          <p:spTgt spid="90122"/>
                                        </p:tgtEl>
                                      </p:cBhvr>
                                    </p:animEffect>
                                  </p:childTnLst>
                                </p:cTn>
                              </p:par>
                            </p:childTnLst>
                          </p:cTn>
                        </p:par>
                        <p:par>
                          <p:cTn id="33" fill="hold" nodeType="afterGroup">
                            <p:stCondLst>
                              <p:cond delay="1000"/>
                            </p:stCondLst>
                            <p:childTnLst>
                              <p:par>
                                <p:cTn id="34" presetID="22" presetClass="entr" presetSubtype="8" fill="hold" nodeType="afterEffect">
                                  <p:stCondLst>
                                    <p:cond delay="0"/>
                                  </p:stCondLst>
                                  <p:childTnLst>
                                    <p:set>
                                      <p:cBhvr>
                                        <p:cTn id="35" dur="1" fill="hold">
                                          <p:stCondLst>
                                            <p:cond delay="0"/>
                                          </p:stCondLst>
                                        </p:cTn>
                                        <p:tgtEl>
                                          <p:spTgt spid="90116"/>
                                        </p:tgtEl>
                                        <p:attrNameLst>
                                          <p:attrName>style.visibility</p:attrName>
                                        </p:attrNameLst>
                                      </p:cBhvr>
                                      <p:to>
                                        <p:strVal val="visible"/>
                                      </p:to>
                                    </p:set>
                                    <p:animEffect transition="in" filter="wipe(left)">
                                      <p:cBhvr>
                                        <p:cTn id="36" dur="500"/>
                                        <p:tgtEl>
                                          <p:spTgt spid="9011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nodeType="clickEffect">
                                  <p:stCondLst>
                                    <p:cond delay="0"/>
                                  </p:stCondLst>
                                  <p:childTnLst>
                                    <p:set>
                                      <p:cBhvr>
                                        <p:cTn id="40" dur="1" fill="hold">
                                          <p:stCondLst>
                                            <p:cond delay="0"/>
                                          </p:stCondLst>
                                        </p:cTn>
                                        <p:tgtEl>
                                          <p:spTgt spid="90126"/>
                                        </p:tgtEl>
                                        <p:attrNameLst>
                                          <p:attrName>style.visibility</p:attrName>
                                        </p:attrNameLst>
                                      </p:cBhvr>
                                      <p:to>
                                        <p:strVal val="visible"/>
                                      </p:to>
                                    </p:set>
                                    <p:animEffect transition="in" filter="dissolve">
                                      <p:cBhvr>
                                        <p:cTn id="41" dur="500"/>
                                        <p:tgtEl>
                                          <p:spTgt spid="90126"/>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nodeType="clickEffect">
                                  <p:stCondLst>
                                    <p:cond delay="0"/>
                                  </p:stCondLst>
                                  <p:childTnLst>
                                    <p:set>
                                      <p:cBhvr>
                                        <p:cTn id="45" dur="1" fill="hold">
                                          <p:stCondLst>
                                            <p:cond delay="0"/>
                                          </p:stCondLst>
                                        </p:cTn>
                                        <p:tgtEl>
                                          <p:spTgt spid="90134"/>
                                        </p:tgtEl>
                                        <p:attrNameLst>
                                          <p:attrName>style.visibility</p:attrName>
                                        </p:attrNameLst>
                                      </p:cBhvr>
                                      <p:to>
                                        <p:strVal val="visible"/>
                                      </p:to>
                                    </p:set>
                                    <p:animEffect transition="in" filter="dissolve">
                                      <p:cBhvr>
                                        <p:cTn id="46" dur="500"/>
                                        <p:tgtEl>
                                          <p:spTgt spid="9013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nodeType="clickEffect">
                                  <p:stCondLst>
                                    <p:cond delay="0"/>
                                  </p:stCondLst>
                                  <p:childTnLst>
                                    <p:set>
                                      <p:cBhvr>
                                        <p:cTn id="50" dur="1" fill="hold">
                                          <p:stCondLst>
                                            <p:cond delay="0"/>
                                          </p:stCondLst>
                                        </p:cTn>
                                        <p:tgtEl>
                                          <p:spTgt spid="90147"/>
                                        </p:tgtEl>
                                        <p:attrNameLst>
                                          <p:attrName>style.visibility</p:attrName>
                                        </p:attrNameLst>
                                      </p:cBhvr>
                                      <p:to>
                                        <p:strVal val="visible"/>
                                      </p:to>
                                    </p:set>
                                    <p:animEffect transition="in" filter="dissolve">
                                      <p:cBhvr>
                                        <p:cTn id="51" dur="500"/>
                                        <p:tgtEl>
                                          <p:spTgt spid="90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autoUpdateAnimBg="0"/>
      <p:bldP spid="90115" grpId="0" autoUpdateAnimBg="0"/>
      <p:bldP spid="90124" grpId="0" autoUpdateAnimBg="0"/>
      <p:bldP spid="90125"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91139"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91140" name="Group 4"/>
          <p:cNvGrpSpPr>
            <a:grpSpLocks/>
          </p:cNvGrpSpPr>
          <p:nvPr/>
        </p:nvGrpSpPr>
        <p:grpSpPr bwMode="auto">
          <a:xfrm>
            <a:off x="2317750" y="3206750"/>
            <a:ext cx="857250" cy="2463800"/>
            <a:chOff x="1804" y="2020"/>
            <a:chExt cx="540" cy="1552"/>
          </a:xfrm>
        </p:grpSpPr>
        <p:sp>
          <p:nvSpPr>
            <p:cNvPr id="91141"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1142"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91143" name="Group 7"/>
          <p:cNvGrpSpPr>
            <a:grpSpLocks/>
          </p:cNvGrpSpPr>
          <p:nvPr/>
        </p:nvGrpSpPr>
        <p:grpSpPr bwMode="auto">
          <a:xfrm>
            <a:off x="3779838" y="1868488"/>
            <a:ext cx="2798762" cy="454025"/>
            <a:chOff x="2725" y="1177"/>
            <a:chExt cx="1763" cy="286"/>
          </a:xfrm>
        </p:grpSpPr>
        <p:sp>
          <p:nvSpPr>
            <p:cNvPr id="91144"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1145"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91146"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7"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8"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91149"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91150" name="Group 14"/>
          <p:cNvGrpSpPr>
            <a:grpSpLocks/>
          </p:cNvGrpSpPr>
          <p:nvPr/>
        </p:nvGrpSpPr>
        <p:grpSpPr bwMode="auto">
          <a:xfrm>
            <a:off x="3155950" y="2319338"/>
            <a:ext cx="4162425" cy="4157662"/>
            <a:chOff x="2332" y="1461"/>
            <a:chExt cx="2622" cy="2619"/>
          </a:xfrm>
        </p:grpSpPr>
        <p:sp>
          <p:nvSpPr>
            <p:cNvPr id="91151"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2"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3"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4"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5"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6"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7"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1158" name="Group 22"/>
          <p:cNvGrpSpPr>
            <a:grpSpLocks/>
          </p:cNvGrpSpPr>
          <p:nvPr/>
        </p:nvGrpSpPr>
        <p:grpSpPr bwMode="auto">
          <a:xfrm>
            <a:off x="3311525" y="2430463"/>
            <a:ext cx="2757488" cy="2900362"/>
            <a:chOff x="2430" y="1531"/>
            <a:chExt cx="1737" cy="1827"/>
          </a:xfrm>
        </p:grpSpPr>
        <p:grpSp>
          <p:nvGrpSpPr>
            <p:cNvPr id="91159" name="Group 23"/>
            <p:cNvGrpSpPr>
              <a:grpSpLocks/>
            </p:cNvGrpSpPr>
            <p:nvPr/>
          </p:nvGrpSpPr>
          <p:grpSpPr bwMode="auto">
            <a:xfrm>
              <a:off x="3738" y="1541"/>
              <a:ext cx="428" cy="478"/>
              <a:chOff x="3738" y="1541"/>
              <a:chExt cx="428" cy="478"/>
            </a:xfrm>
          </p:grpSpPr>
          <p:sp>
            <p:nvSpPr>
              <p:cNvPr id="91160"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61"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91162" name="Group 26"/>
            <p:cNvGrpSpPr>
              <a:grpSpLocks/>
            </p:cNvGrpSpPr>
            <p:nvPr/>
          </p:nvGrpSpPr>
          <p:grpSpPr bwMode="auto">
            <a:xfrm>
              <a:off x="2430" y="1531"/>
              <a:ext cx="428" cy="478"/>
              <a:chOff x="2430" y="1531"/>
              <a:chExt cx="428" cy="478"/>
            </a:xfrm>
          </p:grpSpPr>
          <p:sp>
            <p:nvSpPr>
              <p:cNvPr id="91163"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64"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91165" name="Group 29"/>
            <p:cNvGrpSpPr>
              <a:grpSpLocks/>
            </p:cNvGrpSpPr>
            <p:nvPr/>
          </p:nvGrpSpPr>
          <p:grpSpPr bwMode="auto">
            <a:xfrm>
              <a:off x="3739" y="2879"/>
              <a:ext cx="428" cy="478"/>
              <a:chOff x="3739" y="2879"/>
              <a:chExt cx="428" cy="478"/>
            </a:xfrm>
          </p:grpSpPr>
          <p:sp>
            <p:nvSpPr>
              <p:cNvPr id="91166"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67"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91168" name="Group 32"/>
            <p:cNvGrpSpPr>
              <a:grpSpLocks/>
            </p:cNvGrpSpPr>
            <p:nvPr/>
          </p:nvGrpSpPr>
          <p:grpSpPr bwMode="auto">
            <a:xfrm>
              <a:off x="2431" y="2880"/>
              <a:ext cx="428" cy="478"/>
              <a:chOff x="2431" y="2880"/>
              <a:chExt cx="428" cy="478"/>
            </a:xfrm>
          </p:grpSpPr>
          <p:sp>
            <p:nvSpPr>
              <p:cNvPr id="91169"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70"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91171" name="Group 35"/>
          <p:cNvGrpSpPr>
            <a:grpSpLocks/>
          </p:cNvGrpSpPr>
          <p:nvPr/>
        </p:nvGrpSpPr>
        <p:grpSpPr bwMode="auto">
          <a:xfrm>
            <a:off x="3403600" y="2605088"/>
            <a:ext cx="3486150" cy="3521075"/>
            <a:chOff x="2488" y="1641"/>
            <a:chExt cx="2196" cy="2218"/>
          </a:xfrm>
        </p:grpSpPr>
        <p:sp>
          <p:nvSpPr>
            <p:cNvPr id="91172"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1173"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91174"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1175"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1176"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1177"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1178"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1179"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
        <p:nvSpPr>
          <p:cNvPr id="91180" name="Oval 44"/>
          <p:cNvSpPr>
            <a:spLocks noChangeArrowheads="1"/>
          </p:cNvSpPr>
          <p:nvPr/>
        </p:nvSpPr>
        <p:spPr bwMode="auto">
          <a:xfrm rot="18900000">
            <a:off x="2876550" y="2654300"/>
            <a:ext cx="2568575" cy="1447800"/>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81" name="Rectangle 45"/>
          <p:cNvSpPr>
            <a:spLocks noChangeArrowheads="1"/>
          </p:cNvSpPr>
          <p:nvPr/>
        </p:nvSpPr>
        <p:spPr bwMode="auto">
          <a:xfrm>
            <a:off x="7280275" y="2590800"/>
            <a:ext cx="1670050" cy="1184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400" b="1" i="1">
                <a:solidFill>
                  <a:schemeClr val="tx2"/>
                </a:solidFill>
              </a:rPr>
              <a:t>Greatest</a:t>
            </a:r>
          </a:p>
          <a:p>
            <a:pPr algn="ctr" eaLnBrk="0" hangingPunct="0"/>
            <a:r>
              <a:rPr lang="en-US" altLang="en-US" sz="2400" b="1" i="1">
                <a:solidFill>
                  <a:schemeClr val="tx2"/>
                </a:solidFill>
              </a:rPr>
              <a:t>Combined</a:t>
            </a:r>
          </a:p>
          <a:p>
            <a:pPr algn="ctr" eaLnBrk="0" hangingPunct="0"/>
            <a:r>
              <a:rPr lang="en-US" altLang="en-US" sz="2400" b="1" i="1">
                <a:solidFill>
                  <a:schemeClr val="tx2"/>
                </a:solidFill>
              </a:rPr>
              <a:t>Profit</a:t>
            </a:r>
          </a:p>
        </p:txBody>
      </p:sp>
      <p:sp>
        <p:nvSpPr>
          <p:cNvPr id="91182" name="Line 46"/>
          <p:cNvSpPr>
            <a:spLocks noChangeShapeType="1"/>
          </p:cNvSpPr>
          <p:nvPr/>
        </p:nvSpPr>
        <p:spPr bwMode="auto">
          <a:xfrm flipH="1" flipV="1">
            <a:off x="4351338" y="3352800"/>
            <a:ext cx="3275012" cy="207963"/>
          </a:xfrm>
          <a:prstGeom prst="line">
            <a:avLst/>
          </a:prstGeom>
          <a:noFill/>
          <a:ln w="508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1181"/>
                                        </p:tgtEl>
                                        <p:attrNameLst>
                                          <p:attrName>style.visibility</p:attrName>
                                        </p:attrNameLst>
                                      </p:cBhvr>
                                      <p:to>
                                        <p:strVal val="visible"/>
                                      </p:to>
                                    </p:set>
                                    <p:animEffect transition="in" filter="wipe(up)">
                                      <p:cBhvr>
                                        <p:cTn id="7" dur="500"/>
                                        <p:tgtEl>
                                          <p:spTgt spid="91181"/>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91182"/>
                                        </p:tgtEl>
                                        <p:attrNameLst>
                                          <p:attrName>style.visibility</p:attrName>
                                        </p:attrNameLst>
                                      </p:cBhvr>
                                      <p:to>
                                        <p:strVal val="visible"/>
                                      </p:to>
                                    </p:set>
                                    <p:animEffect transition="in" filter="wipe(right)">
                                      <p:cBhvr>
                                        <p:cTn id="11" dur="500"/>
                                        <p:tgtEl>
                                          <p:spTgt spid="91182"/>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91180"/>
                                        </p:tgtEl>
                                        <p:attrNameLst>
                                          <p:attrName>style.visibility</p:attrName>
                                        </p:attrNameLst>
                                      </p:cBhvr>
                                      <p:to>
                                        <p:strVal val="visible"/>
                                      </p:to>
                                    </p:set>
                                    <p:animEffect transition="in" filter="dissolve">
                                      <p:cBhvr>
                                        <p:cTn id="15" dur="500"/>
                                        <p:tgtEl>
                                          <p:spTgt spid="91180"/>
                                        </p:tgtEl>
                                      </p:cBhvr>
                                    </p:animEffect>
                                  </p:childTnLst>
                                  <p:subTnLst>
                                    <p:audio>
                                      <p:cMediaNode>
                                        <p:cTn display="0" masterRel="sameClick">
                                          <p:stCondLst>
                                            <p:cond evt="begin" delay="0">
                                              <p:tn val="13"/>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81"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92163"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92164" name="Group 4"/>
          <p:cNvGrpSpPr>
            <a:grpSpLocks/>
          </p:cNvGrpSpPr>
          <p:nvPr/>
        </p:nvGrpSpPr>
        <p:grpSpPr bwMode="auto">
          <a:xfrm>
            <a:off x="2317750" y="3206750"/>
            <a:ext cx="857250" cy="2463800"/>
            <a:chOff x="1804" y="2020"/>
            <a:chExt cx="540" cy="1552"/>
          </a:xfrm>
        </p:grpSpPr>
        <p:sp>
          <p:nvSpPr>
            <p:cNvPr id="92165"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2166"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92167" name="Group 7"/>
          <p:cNvGrpSpPr>
            <a:grpSpLocks/>
          </p:cNvGrpSpPr>
          <p:nvPr/>
        </p:nvGrpSpPr>
        <p:grpSpPr bwMode="auto">
          <a:xfrm>
            <a:off x="3779838" y="1868488"/>
            <a:ext cx="2798762" cy="454025"/>
            <a:chOff x="2725" y="1177"/>
            <a:chExt cx="1763" cy="286"/>
          </a:xfrm>
        </p:grpSpPr>
        <p:sp>
          <p:nvSpPr>
            <p:cNvPr id="92168"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2169"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92170"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71"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72"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92173"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92174" name="Group 14"/>
          <p:cNvGrpSpPr>
            <a:grpSpLocks/>
          </p:cNvGrpSpPr>
          <p:nvPr/>
        </p:nvGrpSpPr>
        <p:grpSpPr bwMode="auto">
          <a:xfrm>
            <a:off x="3155950" y="2319338"/>
            <a:ext cx="4162425" cy="4157662"/>
            <a:chOff x="2332" y="1461"/>
            <a:chExt cx="2622" cy="2619"/>
          </a:xfrm>
        </p:grpSpPr>
        <p:sp>
          <p:nvSpPr>
            <p:cNvPr id="92175"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76"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77"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78"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79"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80"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81"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182" name="Group 22"/>
          <p:cNvGrpSpPr>
            <a:grpSpLocks/>
          </p:cNvGrpSpPr>
          <p:nvPr/>
        </p:nvGrpSpPr>
        <p:grpSpPr bwMode="auto">
          <a:xfrm>
            <a:off x="3311525" y="2430463"/>
            <a:ext cx="2757488" cy="2900362"/>
            <a:chOff x="2430" y="1531"/>
            <a:chExt cx="1737" cy="1827"/>
          </a:xfrm>
        </p:grpSpPr>
        <p:grpSp>
          <p:nvGrpSpPr>
            <p:cNvPr id="92183" name="Group 23"/>
            <p:cNvGrpSpPr>
              <a:grpSpLocks/>
            </p:cNvGrpSpPr>
            <p:nvPr/>
          </p:nvGrpSpPr>
          <p:grpSpPr bwMode="auto">
            <a:xfrm>
              <a:off x="3738" y="1541"/>
              <a:ext cx="428" cy="478"/>
              <a:chOff x="3738" y="1541"/>
              <a:chExt cx="428" cy="478"/>
            </a:xfrm>
          </p:grpSpPr>
          <p:sp>
            <p:nvSpPr>
              <p:cNvPr id="92184"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85"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92186" name="Group 26"/>
            <p:cNvGrpSpPr>
              <a:grpSpLocks/>
            </p:cNvGrpSpPr>
            <p:nvPr/>
          </p:nvGrpSpPr>
          <p:grpSpPr bwMode="auto">
            <a:xfrm>
              <a:off x="2430" y="1531"/>
              <a:ext cx="428" cy="478"/>
              <a:chOff x="2430" y="1531"/>
              <a:chExt cx="428" cy="478"/>
            </a:xfrm>
          </p:grpSpPr>
          <p:sp>
            <p:nvSpPr>
              <p:cNvPr id="92187"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88"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92189" name="Group 29"/>
            <p:cNvGrpSpPr>
              <a:grpSpLocks/>
            </p:cNvGrpSpPr>
            <p:nvPr/>
          </p:nvGrpSpPr>
          <p:grpSpPr bwMode="auto">
            <a:xfrm>
              <a:off x="3739" y="2879"/>
              <a:ext cx="428" cy="478"/>
              <a:chOff x="3739" y="2879"/>
              <a:chExt cx="428" cy="478"/>
            </a:xfrm>
          </p:grpSpPr>
          <p:sp>
            <p:nvSpPr>
              <p:cNvPr id="92190"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1"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92192" name="Group 32"/>
            <p:cNvGrpSpPr>
              <a:grpSpLocks/>
            </p:cNvGrpSpPr>
            <p:nvPr/>
          </p:nvGrpSpPr>
          <p:grpSpPr bwMode="auto">
            <a:xfrm>
              <a:off x="2431" y="2880"/>
              <a:ext cx="428" cy="478"/>
              <a:chOff x="2431" y="2880"/>
              <a:chExt cx="428" cy="478"/>
            </a:xfrm>
          </p:grpSpPr>
          <p:sp>
            <p:nvSpPr>
              <p:cNvPr id="92193"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4"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92195" name="Group 35"/>
          <p:cNvGrpSpPr>
            <a:grpSpLocks/>
          </p:cNvGrpSpPr>
          <p:nvPr/>
        </p:nvGrpSpPr>
        <p:grpSpPr bwMode="auto">
          <a:xfrm>
            <a:off x="3403600" y="2605088"/>
            <a:ext cx="3486150" cy="3521075"/>
            <a:chOff x="2488" y="1641"/>
            <a:chExt cx="2196" cy="2218"/>
          </a:xfrm>
        </p:grpSpPr>
        <p:sp>
          <p:nvSpPr>
            <p:cNvPr id="92196"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2197"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92198"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2199"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2200"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2201"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2202"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2203"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
        <p:nvSpPr>
          <p:cNvPr id="92204" name="Rectangle 44"/>
          <p:cNvSpPr>
            <a:spLocks noChangeArrowheads="1"/>
          </p:cNvSpPr>
          <p:nvPr/>
        </p:nvSpPr>
        <p:spPr bwMode="auto">
          <a:xfrm>
            <a:off x="7315200" y="2657475"/>
            <a:ext cx="1692275" cy="1308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i="1">
                <a:solidFill>
                  <a:schemeClr val="tx2"/>
                </a:solidFill>
              </a:rPr>
              <a:t>Independent</a:t>
            </a:r>
          </a:p>
          <a:p>
            <a:pPr algn="ctr" eaLnBrk="0" hangingPunct="0"/>
            <a:r>
              <a:rPr lang="en-US" altLang="en-US" sz="2000" b="1" i="1">
                <a:solidFill>
                  <a:schemeClr val="tx2"/>
                </a:solidFill>
              </a:rPr>
              <a:t>Actions</a:t>
            </a:r>
          </a:p>
          <a:p>
            <a:pPr algn="ctr" eaLnBrk="0" hangingPunct="0"/>
            <a:r>
              <a:rPr lang="en-US" altLang="en-US" sz="2000" b="1" i="1">
                <a:solidFill>
                  <a:schemeClr val="tx2"/>
                </a:solidFill>
              </a:rPr>
              <a:t>Stimulate</a:t>
            </a:r>
          </a:p>
          <a:p>
            <a:pPr algn="ctr" eaLnBrk="0" hangingPunct="0"/>
            <a:r>
              <a:rPr lang="en-US" altLang="en-US" sz="2000" b="1" i="1">
                <a:solidFill>
                  <a:schemeClr val="tx2"/>
                </a:solidFill>
              </a:rPr>
              <a:t>Response</a:t>
            </a:r>
          </a:p>
        </p:txBody>
      </p:sp>
      <p:sp>
        <p:nvSpPr>
          <p:cNvPr id="92205" name="Line 45"/>
          <p:cNvSpPr>
            <a:spLocks noChangeShapeType="1"/>
          </p:cNvSpPr>
          <p:nvPr/>
        </p:nvSpPr>
        <p:spPr bwMode="auto">
          <a:xfrm>
            <a:off x="3944938" y="4368800"/>
            <a:ext cx="0" cy="1271588"/>
          </a:xfrm>
          <a:prstGeom prst="line">
            <a:avLst/>
          </a:prstGeom>
          <a:noFill/>
          <a:ln w="508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6" name="Line 46"/>
          <p:cNvSpPr>
            <a:spLocks noChangeShapeType="1"/>
          </p:cNvSpPr>
          <p:nvPr/>
        </p:nvSpPr>
        <p:spPr bwMode="auto">
          <a:xfrm>
            <a:off x="5143500" y="3128963"/>
            <a:ext cx="1204913" cy="0"/>
          </a:xfrm>
          <a:prstGeom prst="line">
            <a:avLst/>
          </a:prstGeom>
          <a:noFill/>
          <a:ln w="508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7" name="Oval 47"/>
          <p:cNvSpPr>
            <a:spLocks noChangeArrowheads="1"/>
          </p:cNvSpPr>
          <p:nvPr/>
        </p:nvSpPr>
        <p:spPr bwMode="auto">
          <a:xfrm rot="18900000">
            <a:off x="2876550" y="2654300"/>
            <a:ext cx="2568575" cy="1447800"/>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2204"/>
                                        </p:tgtEl>
                                        <p:attrNameLst>
                                          <p:attrName>style.visibility</p:attrName>
                                        </p:attrNameLst>
                                      </p:cBhvr>
                                      <p:to>
                                        <p:strVal val="visible"/>
                                      </p:to>
                                    </p:set>
                                    <p:animEffect transition="in" filter="wipe(up)">
                                      <p:cBhvr>
                                        <p:cTn id="7" dur="500"/>
                                        <p:tgtEl>
                                          <p:spTgt spid="92204"/>
                                        </p:tgtEl>
                                      </p:cBhvr>
                                    </p:animEffect>
                                  </p:childTnLst>
                                  <p:subTnLst>
                                    <p:audio>
                                      <p:cMediaNode>
                                        <p:cTn display="0" masterRel="sameClick">
                                          <p:stCondLst>
                                            <p:cond evt="begin" delay="0">
                                              <p:tn val="5"/>
                                            </p:cond>
                                          </p:stCondLst>
                                          <p:endCondLst>
                                            <p:cond evt="onStopAudio" delay="0">
                                              <p:tgtEl>
                                                <p:sldTgt/>
                                              </p:tgtEl>
                                            </p:cond>
                                          </p:endCondLst>
                                        </p:cTn>
                                        <p:tgtEl>
                                          <p:sndTgt r:embed="rId2" name="DING.WAV"/>
                                        </p:tgtEl>
                                      </p:cMediaNode>
                                    </p:audio>
                                  </p:sub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92206"/>
                                        </p:tgtEl>
                                        <p:attrNameLst>
                                          <p:attrName>style.visibility</p:attrName>
                                        </p:attrNameLst>
                                      </p:cBhvr>
                                      <p:to>
                                        <p:strVal val="visible"/>
                                      </p:to>
                                    </p:set>
                                    <p:animEffect transition="in" filter="wipe(left)">
                                      <p:cBhvr>
                                        <p:cTn id="11" dur="500"/>
                                        <p:tgtEl>
                                          <p:spTgt spid="92206"/>
                                        </p:tgtEl>
                                      </p:cBhvr>
                                    </p:animEffect>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p:cTn id="14" dur="1" fill="hold">
                                          <p:stCondLst>
                                            <p:cond delay="0"/>
                                          </p:stCondLst>
                                        </p:cTn>
                                        <p:tgtEl>
                                          <p:spTgt spid="92205"/>
                                        </p:tgtEl>
                                        <p:attrNameLst>
                                          <p:attrName>style.visibility</p:attrName>
                                        </p:attrNameLst>
                                      </p:cBhvr>
                                      <p:to>
                                        <p:strVal val="visible"/>
                                      </p:to>
                                    </p:set>
                                    <p:animEffect transition="in" filter="wipe(up)">
                                      <p:cBhvr>
                                        <p:cTn id="15" dur="500"/>
                                        <p:tgtEl>
                                          <p:spTgt spid="92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4"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93187"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93188" name="Group 4"/>
          <p:cNvGrpSpPr>
            <a:grpSpLocks/>
          </p:cNvGrpSpPr>
          <p:nvPr/>
        </p:nvGrpSpPr>
        <p:grpSpPr bwMode="auto">
          <a:xfrm>
            <a:off x="2317750" y="3206750"/>
            <a:ext cx="857250" cy="2463800"/>
            <a:chOff x="1804" y="2020"/>
            <a:chExt cx="540" cy="1552"/>
          </a:xfrm>
        </p:grpSpPr>
        <p:sp>
          <p:nvSpPr>
            <p:cNvPr id="93189"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3190"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93191" name="Group 7"/>
          <p:cNvGrpSpPr>
            <a:grpSpLocks/>
          </p:cNvGrpSpPr>
          <p:nvPr/>
        </p:nvGrpSpPr>
        <p:grpSpPr bwMode="auto">
          <a:xfrm>
            <a:off x="3779838" y="1868488"/>
            <a:ext cx="2798762" cy="454025"/>
            <a:chOff x="2725" y="1177"/>
            <a:chExt cx="1763" cy="286"/>
          </a:xfrm>
        </p:grpSpPr>
        <p:sp>
          <p:nvSpPr>
            <p:cNvPr id="93192"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3193"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93194"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95"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196"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93197"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93198" name="Group 14"/>
          <p:cNvGrpSpPr>
            <a:grpSpLocks/>
          </p:cNvGrpSpPr>
          <p:nvPr/>
        </p:nvGrpSpPr>
        <p:grpSpPr bwMode="auto">
          <a:xfrm>
            <a:off x="3155950" y="2319338"/>
            <a:ext cx="4162425" cy="4157662"/>
            <a:chOff x="2332" y="1461"/>
            <a:chExt cx="2622" cy="2619"/>
          </a:xfrm>
        </p:grpSpPr>
        <p:sp>
          <p:nvSpPr>
            <p:cNvPr id="93199"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0"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1"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2"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3"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4"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5"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3206" name="Group 22"/>
          <p:cNvGrpSpPr>
            <a:grpSpLocks/>
          </p:cNvGrpSpPr>
          <p:nvPr/>
        </p:nvGrpSpPr>
        <p:grpSpPr bwMode="auto">
          <a:xfrm>
            <a:off x="3311525" y="2430463"/>
            <a:ext cx="2757488" cy="2900362"/>
            <a:chOff x="2430" y="1531"/>
            <a:chExt cx="1737" cy="1827"/>
          </a:xfrm>
        </p:grpSpPr>
        <p:grpSp>
          <p:nvGrpSpPr>
            <p:cNvPr id="93207" name="Group 23"/>
            <p:cNvGrpSpPr>
              <a:grpSpLocks/>
            </p:cNvGrpSpPr>
            <p:nvPr/>
          </p:nvGrpSpPr>
          <p:grpSpPr bwMode="auto">
            <a:xfrm>
              <a:off x="3738" y="1541"/>
              <a:ext cx="428" cy="478"/>
              <a:chOff x="3738" y="1541"/>
              <a:chExt cx="428" cy="478"/>
            </a:xfrm>
          </p:grpSpPr>
          <p:sp>
            <p:nvSpPr>
              <p:cNvPr id="93208"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9"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93210" name="Group 26"/>
            <p:cNvGrpSpPr>
              <a:grpSpLocks/>
            </p:cNvGrpSpPr>
            <p:nvPr/>
          </p:nvGrpSpPr>
          <p:grpSpPr bwMode="auto">
            <a:xfrm>
              <a:off x="2430" y="1531"/>
              <a:ext cx="428" cy="478"/>
              <a:chOff x="2430" y="1531"/>
              <a:chExt cx="428" cy="478"/>
            </a:xfrm>
          </p:grpSpPr>
          <p:sp>
            <p:nvSpPr>
              <p:cNvPr id="93211"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12"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93213" name="Group 29"/>
            <p:cNvGrpSpPr>
              <a:grpSpLocks/>
            </p:cNvGrpSpPr>
            <p:nvPr/>
          </p:nvGrpSpPr>
          <p:grpSpPr bwMode="auto">
            <a:xfrm>
              <a:off x="3739" y="2879"/>
              <a:ext cx="428" cy="478"/>
              <a:chOff x="3739" y="2879"/>
              <a:chExt cx="428" cy="478"/>
            </a:xfrm>
          </p:grpSpPr>
          <p:sp>
            <p:nvSpPr>
              <p:cNvPr id="93214"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15"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93216" name="Group 32"/>
            <p:cNvGrpSpPr>
              <a:grpSpLocks/>
            </p:cNvGrpSpPr>
            <p:nvPr/>
          </p:nvGrpSpPr>
          <p:grpSpPr bwMode="auto">
            <a:xfrm>
              <a:off x="2431" y="2880"/>
              <a:ext cx="428" cy="478"/>
              <a:chOff x="2431" y="2880"/>
              <a:chExt cx="428" cy="478"/>
            </a:xfrm>
          </p:grpSpPr>
          <p:sp>
            <p:nvSpPr>
              <p:cNvPr id="93217"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18"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93219" name="Group 35"/>
          <p:cNvGrpSpPr>
            <a:grpSpLocks/>
          </p:cNvGrpSpPr>
          <p:nvPr/>
        </p:nvGrpSpPr>
        <p:grpSpPr bwMode="auto">
          <a:xfrm>
            <a:off x="3403600" y="2605088"/>
            <a:ext cx="3486150" cy="3521075"/>
            <a:chOff x="2488" y="1641"/>
            <a:chExt cx="2196" cy="2218"/>
          </a:xfrm>
        </p:grpSpPr>
        <p:sp>
          <p:nvSpPr>
            <p:cNvPr id="93220"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3221"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93222"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3223"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3224"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3225"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3226"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3227"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
        <p:nvSpPr>
          <p:cNvPr id="93228" name="Rectangle 44"/>
          <p:cNvSpPr>
            <a:spLocks noChangeArrowheads="1"/>
          </p:cNvSpPr>
          <p:nvPr/>
        </p:nvSpPr>
        <p:spPr bwMode="auto">
          <a:xfrm>
            <a:off x="7315200" y="2657475"/>
            <a:ext cx="1692275" cy="1308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i="1">
                <a:solidFill>
                  <a:schemeClr val="tx2"/>
                </a:solidFill>
              </a:rPr>
              <a:t>Independent</a:t>
            </a:r>
          </a:p>
          <a:p>
            <a:pPr algn="ctr" eaLnBrk="0" hangingPunct="0"/>
            <a:r>
              <a:rPr lang="en-US" altLang="en-US" sz="2000" b="1" i="1">
                <a:solidFill>
                  <a:schemeClr val="tx2"/>
                </a:solidFill>
              </a:rPr>
              <a:t>Actions</a:t>
            </a:r>
          </a:p>
          <a:p>
            <a:pPr algn="ctr" eaLnBrk="0" hangingPunct="0"/>
            <a:r>
              <a:rPr lang="en-US" altLang="en-US" sz="2000" b="1" i="1">
                <a:solidFill>
                  <a:schemeClr val="tx2"/>
                </a:solidFill>
              </a:rPr>
              <a:t>Stimulate</a:t>
            </a:r>
          </a:p>
          <a:p>
            <a:pPr algn="ctr" eaLnBrk="0" hangingPunct="0"/>
            <a:r>
              <a:rPr lang="en-US" altLang="en-US" sz="2000" b="1" i="1">
                <a:solidFill>
                  <a:schemeClr val="tx2"/>
                </a:solidFill>
              </a:rPr>
              <a:t>Response</a:t>
            </a:r>
          </a:p>
        </p:txBody>
      </p:sp>
      <p:sp>
        <p:nvSpPr>
          <p:cNvPr id="93229" name="Oval 45"/>
          <p:cNvSpPr>
            <a:spLocks noChangeArrowheads="1"/>
          </p:cNvSpPr>
          <p:nvPr/>
        </p:nvSpPr>
        <p:spPr bwMode="auto">
          <a:xfrm rot="18900000">
            <a:off x="4867275" y="4691063"/>
            <a:ext cx="2568575" cy="1425575"/>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30" name="Rectangle 46"/>
          <p:cNvSpPr>
            <a:spLocks noChangeArrowheads="1"/>
          </p:cNvSpPr>
          <p:nvPr/>
        </p:nvSpPr>
        <p:spPr bwMode="auto">
          <a:xfrm>
            <a:off x="7280275" y="4549775"/>
            <a:ext cx="16176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altLang="en-US" sz="2000" b="1" i="1">
                <a:solidFill>
                  <a:srgbClr val="006600"/>
                </a:solidFill>
              </a:rPr>
              <a:t>Gravitating</a:t>
            </a:r>
          </a:p>
          <a:p>
            <a:pPr algn="ctr" eaLnBrk="0" hangingPunct="0"/>
            <a:r>
              <a:rPr lang="en-US" altLang="en-US" sz="2000" b="1" i="1">
                <a:solidFill>
                  <a:srgbClr val="006600"/>
                </a:solidFill>
              </a:rPr>
              <a:t>to the</a:t>
            </a:r>
          </a:p>
          <a:p>
            <a:pPr algn="ctr" eaLnBrk="0" hangingPunct="0"/>
            <a:r>
              <a:rPr lang="en-US" altLang="en-US" sz="2000" b="1" i="1">
                <a:solidFill>
                  <a:srgbClr val="006600"/>
                </a:solidFill>
              </a:rPr>
              <a:t>Worst Case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3230"/>
                                        </p:tgtEl>
                                        <p:attrNameLst>
                                          <p:attrName>style.visibility</p:attrName>
                                        </p:attrNameLst>
                                      </p:cBhvr>
                                      <p:to>
                                        <p:strVal val="visible"/>
                                      </p:to>
                                    </p:set>
                                    <p:animEffect transition="in" filter="wipe(up)">
                                      <p:cBhvr>
                                        <p:cTn id="7" dur="500"/>
                                        <p:tgtEl>
                                          <p:spTgt spid="93230"/>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93229"/>
                                        </p:tgtEl>
                                        <p:attrNameLst>
                                          <p:attrName>style.visibility</p:attrName>
                                        </p:attrNameLst>
                                      </p:cBhvr>
                                      <p:to>
                                        <p:strVal val="visible"/>
                                      </p:to>
                                    </p:set>
                                    <p:animEffect transition="in" filter="dissolve">
                                      <p:cBhvr>
                                        <p:cTn id="11" dur="500"/>
                                        <p:tgtEl>
                                          <p:spTgt spid="93229"/>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30"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94211"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94212" name="Group 4"/>
          <p:cNvGrpSpPr>
            <a:grpSpLocks/>
          </p:cNvGrpSpPr>
          <p:nvPr/>
        </p:nvGrpSpPr>
        <p:grpSpPr bwMode="auto">
          <a:xfrm>
            <a:off x="2317750" y="3206750"/>
            <a:ext cx="857250" cy="2463800"/>
            <a:chOff x="1804" y="2020"/>
            <a:chExt cx="540" cy="1552"/>
          </a:xfrm>
        </p:grpSpPr>
        <p:sp>
          <p:nvSpPr>
            <p:cNvPr id="94213"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4214"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94215" name="Group 7"/>
          <p:cNvGrpSpPr>
            <a:grpSpLocks/>
          </p:cNvGrpSpPr>
          <p:nvPr/>
        </p:nvGrpSpPr>
        <p:grpSpPr bwMode="auto">
          <a:xfrm>
            <a:off x="3779838" y="1868488"/>
            <a:ext cx="2798762" cy="454025"/>
            <a:chOff x="2725" y="1177"/>
            <a:chExt cx="1763" cy="286"/>
          </a:xfrm>
        </p:grpSpPr>
        <p:sp>
          <p:nvSpPr>
            <p:cNvPr id="94216"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4217"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94218"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19"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220"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94221"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94222" name="Group 14"/>
          <p:cNvGrpSpPr>
            <a:grpSpLocks/>
          </p:cNvGrpSpPr>
          <p:nvPr/>
        </p:nvGrpSpPr>
        <p:grpSpPr bwMode="auto">
          <a:xfrm>
            <a:off x="3155950" y="2319338"/>
            <a:ext cx="4162425" cy="4157662"/>
            <a:chOff x="2332" y="1461"/>
            <a:chExt cx="2622" cy="2619"/>
          </a:xfrm>
        </p:grpSpPr>
        <p:sp>
          <p:nvSpPr>
            <p:cNvPr id="94223"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24"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25"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26"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27"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28"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29"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4230" name="Group 22"/>
          <p:cNvGrpSpPr>
            <a:grpSpLocks/>
          </p:cNvGrpSpPr>
          <p:nvPr/>
        </p:nvGrpSpPr>
        <p:grpSpPr bwMode="auto">
          <a:xfrm>
            <a:off x="3311525" y="2430463"/>
            <a:ext cx="2757488" cy="2900362"/>
            <a:chOff x="2430" y="1531"/>
            <a:chExt cx="1737" cy="1827"/>
          </a:xfrm>
        </p:grpSpPr>
        <p:grpSp>
          <p:nvGrpSpPr>
            <p:cNvPr id="94231" name="Group 23"/>
            <p:cNvGrpSpPr>
              <a:grpSpLocks/>
            </p:cNvGrpSpPr>
            <p:nvPr/>
          </p:nvGrpSpPr>
          <p:grpSpPr bwMode="auto">
            <a:xfrm>
              <a:off x="3738" y="1541"/>
              <a:ext cx="428" cy="478"/>
              <a:chOff x="3738" y="1541"/>
              <a:chExt cx="428" cy="478"/>
            </a:xfrm>
          </p:grpSpPr>
          <p:sp>
            <p:nvSpPr>
              <p:cNvPr id="94232"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33"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94234" name="Group 26"/>
            <p:cNvGrpSpPr>
              <a:grpSpLocks/>
            </p:cNvGrpSpPr>
            <p:nvPr/>
          </p:nvGrpSpPr>
          <p:grpSpPr bwMode="auto">
            <a:xfrm>
              <a:off x="2430" y="1531"/>
              <a:ext cx="428" cy="478"/>
              <a:chOff x="2430" y="1531"/>
              <a:chExt cx="428" cy="478"/>
            </a:xfrm>
          </p:grpSpPr>
          <p:sp>
            <p:nvSpPr>
              <p:cNvPr id="94235"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36"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94237" name="Group 29"/>
            <p:cNvGrpSpPr>
              <a:grpSpLocks/>
            </p:cNvGrpSpPr>
            <p:nvPr/>
          </p:nvGrpSpPr>
          <p:grpSpPr bwMode="auto">
            <a:xfrm>
              <a:off x="3739" y="2879"/>
              <a:ext cx="428" cy="478"/>
              <a:chOff x="3739" y="2879"/>
              <a:chExt cx="428" cy="478"/>
            </a:xfrm>
          </p:grpSpPr>
          <p:sp>
            <p:nvSpPr>
              <p:cNvPr id="94238"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39"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94240" name="Group 32"/>
            <p:cNvGrpSpPr>
              <a:grpSpLocks/>
            </p:cNvGrpSpPr>
            <p:nvPr/>
          </p:nvGrpSpPr>
          <p:grpSpPr bwMode="auto">
            <a:xfrm>
              <a:off x="2431" y="2880"/>
              <a:ext cx="428" cy="478"/>
              <a:chOff x="2431" y="2880"/>
              <a:chExt cx="428" cy="478"/>
            </a:xfrm>
          </p:grpSpPr>
          <p:sp>
            <p:nvSpPr>
              <p:cNvPr id="94241"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42"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94243" name="Group 35"/>
          <p:cNvGrpSpPr>
            <a:grpSpLocks/>
          </p:cNvGrpSpPr>
          <p:nvPr/>
        </p:nvGrpSpPr>
        <p:grpSpPr bwMode="auto">
          <a:xfrm>
            <a:off x="3403600" y="2605088"/>
            <a:ext cx="3486150" cy="3521075"/>
            <a:chOff x="2488" y="1641"/>
            <a:chExt cx="2196" cy="2218"/>
          </a:xfrm>
        </p:grpSpPr>
        <p:sp>
          <p:nvSpPr>
            <p:cNvPr id="94244"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4245"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94246"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4247"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4248"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4249"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4250"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4251"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
        <p:nvSpPr>
          <p:cNvPr id="94252" name="Rectangle 44"/>
          <p:cNvSpPr>
            <a:spLocks noChangeArrowheads="1"/>
          </p:cNvSpPr>
          <p:nvPr/>
        </p:nvSpPr>
        <p:spPr bwMode="auto">
          <a:xfrm>
            <a:off x="7302500" y="2390775"/>
            <a:ext cx="1566863" cy="1549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400" b="1" i="1">
                <a:solidFill>
                  <a:schemeClr val="tx2"/>
                </a:solidFill>
              </a:rPr>
              <a:t>Collusion</a:t>
            </a:r>
          </a:p>
          <a:p>
            <a:pPr algn="ctr" eaLnBrk="0" hangingPunct="0"/>
            <a:r>
              <a:rPr lang="en-US" altLang="en-US" sz="2400" b="1" i="1">
                <a:solidFill>
                  <a:schemeClr val="tx2"/>
                </a:solidFill>
              </a:rPr>
              <a:t>Invites a</a:t>
            </a:r>
          </a:p>
          <a:p>
            <a:pPr algn="ctr" eaLnBrk="0" hangingPunct="0"/>
            <a:r>
              <a:rPr lang="en-US" altLang="en-US" sz="2400" b="1" i="1">
                <a:solidFill>
                  <a:schemeClr val="tx2"/>
                </a:solidFill>
              </a:rPr>
              <a:t>Different</a:t>
            </a:r>
          </a:p>
          <a:p>
            <a:pPr algn="ctr" eaLnBrk="0" hangingPunct="0"/>
            <a:r>
              <a:rPr lang="en-US" altLang="en-US" sz="2400" b="1" i="1">
                <a:solidFill>
                  <a:schemeClr val="tx2"/>
                </a:solidFill>
              </a:rPr>
              <a:t>Solution</a:t>
            </a:r>
          </a:p>
        </p:txBody>
      </p:sp>
      <p:grpSp>
        <p:nvGrpSpPr>
          <p:cNvPr id="94253" name="Group 45"/>
          <p:cNvGrpSpPr>
            <a:grpSpLocks/>
          </p:cNvGrpSpPr>
          <p:nvPr/>
        </p:nvGrpSpPr>
        <p:grpSpPr bwMode="auto">
          <a:xfrm>
            <a:off x="4008438" y="3203575"/>
            <a:ext cx="2103437" cy="2079625"/>
            <a:chOff x="2037" y="1978"/>
            <a:chExt cx="1423" cy="1426"/>
          </a:xfrm>
        </p:grpSpPr>
        <p:sp>
          <p:nvSpPr>
            <p:cNvPr id="94254" name="Line 46"/>
            <p:cNvSpPr>
              <a:spLocks noChangeShapeType="1"/>
            </p:cNvSpPr>
            <p:nvPr/>
          </p:nvSpPr>
          <p:spPr bwMode="auto">
            <a:xfrm flipH="1" flipV="1">
              <a:off x="2037" y="2493"/>
              <a:ext cx="911" cy="911"/>
            </a:xfrm>
            <a:prstGeom prst="line">
              <a:avLst/>
            </a:prstGeom>
            <a:noFill/>
            <a:ln w="508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55" name="Line 47"/>
            <p:cNvSpPr>
              <a:spLocks noChangeShapeType="1"/>
            </p:cNvSpPr>
            <p:nvPr/>
          </p:nvSpPr>
          <p:spPr bwMode="auto">
            <a:xfrm flipH="1" flipV="1">
              <a:off x="2549" y="1978"/>
              <a:ext cx="911" cy="911"/>
            </a:xfrm>
            <a:prstGeom prst="line">
              <a:avLst/>
            </a:prstGeom>
            <a:noFill/>
            <a:ln w="508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4256" name="Oval 48"/>
          <p:cNvSpPr>
            <a:spLocks noChangeArrowheads="1"/>
          </p:cNvSpPr>
          <p:nvPr/>
        </p:nvSpPr>
        <p:spPr bwMode="auto">
          <a:xfrm rot="18900000">
            <a:off x="4867275" y="4691063"/>
            <a:ext cx="2568575" cy="1425575"/>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4252"/>
                                        </p:tgtEl>
                                        <p:attrNameLst>
                                          <p:attrName>style.visibility</p:attrName>
                                        </p:attrNameLst>
                                      </p:cBhvr>
                                      <p:to>
                                        <p:strVal val="visible"/>
                                      </p:to>
                                    </p:set>
                                    <p:animEffect transition="in" filter="wipe(up)">
                                      <p:cBhvr>
                                        <p:cTn id="7" dur="500"/>
                                        <p:tgtEl>
                                          <p:spTgt spid="94252"/>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94253"/>
                                        </p:tgtEl>
                                        <p:attrNameLst>
                                          <p:attrName>style.visibility</p:attrName>
                                        </p:attrNameLst>
                                      </p:cBhvr>
                                      <p:to>
                                        <p:strVal val="visible"/>
                                      </p:to>
                                    </p:set>
                                    <p:animEffect transition="in" filter="wipe(down)">
                                      <p:cBhvr>
                                        <p:cTn id="11" dur="500"/>
                                        <p:tgtEl>
                                          <p:spTgt spid="94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52"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95235"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95236" name="Group 4"/>
          <p:cNvGrpSpPr>
            <a:grpSpLocks/>
          </p:cNvGrpSpPr>
          <p:nvPr/>
        </p:nvGrpSpPr>
        <p:grpSpPr bwMode="auto">
          <a:xfrm>
            <a:off x="2317750" y="3206750"/>
            <a:ext cx="857250" cy="2463800"/>
            <a:chOff x="1804" y="2020"/>
            <a:chExt cx="540" cy="1552"/>
          </a:xfrm>
        </p:grpSpPr>
        <p:sp>
          <p:nvSpPr>
            <p:cNvPr id="95237"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5238"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95239" name="Group 7"/>
          <p:cNvGrpSpPr>
            <a:grpSpLocks/>
          </p:cNvGrpSpPr>
          <p:nvPr/>
        </p:nvGrpSpPr>
        <p:grpSpPr bwMode="auto">
          <a:xfrm>
            <a:off x="3779838" y="1868488"/>
            <a:ext cx="2798762" cy="454025"/>
            <a:chOff x="2725" y="1177"/>
            <a:chExt cx="1763" cy="286"/>
          </a:xfrm>
        </p:grpSpPr>
        <p:sp>
          <p:nvSpPr>
            <p:cNvPr id="95240"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5241"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95242"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5243"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5244"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95245"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95246" name="Group 14"/>
          <p:cNvGrpSpPr>
            <a:grpSpLocks/>
          </p:cNvGrpSpPr>
          <p:nvPr/>
        </p:nvGrpSpPr>
        <p:grpSpPr bwMode="auto">
          <a:xfrm>
            <a:off x="3155950" y="2319338"/>
            <a:ext cx="4162425" cy="4157662"/>
            <a:chOff x="2332" y="1461"/>
            <a:chExt cx="2622" cy="2619"/>
          </a:xfrm>
        </p:grpSpPr>
        <p:sp>
          <p:nvSpPr>
            <p:cNvPr id="95247"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48"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49"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50"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51"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52"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53"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5254" name="Group 22"/>
          <p:cNvGrpSpPr>
            <a:grpSpLocks/>
          </p:cNvGrpSpPr>
          <p:nvPr/>
        </p:nvGrpSpPr>
        <p:grpSpPr bwMode="auto">
          <a:xfrm>
            <a:off x="3311525" y="2430463"/>
            <a:ext cx="2757488" cy="2900362"/>
            <a:chOff x="2430" y="1531"/>
            <a:chExt cx="1737" cy="1827"/>
          </a:xfrm>
        </p:grpSpPr>
        <p:grpSp>
          <p:nvGrpSpPr>
            <p:cNvPr id="95255" name="Group 23"/>
            <p:cNvGrpSpPr>
              <a:grpSpLocks/>
            </p:cNvGrpSpPr>
            <p:nvPr/>
          </p:nvGrpSpPr>
          <p:grpSpPr bwMode="auto">
            <a:xfrm>
              <a:off x="3738" y="1541"/>
              <a:ext cx="428" cy="478"/>
              <a:chOff x="3738" y="1541"/>
              <a:chExt cx="428" cy="478"/>
            </a:xfrm>
          </p:grpSpPr>
          <p:sp>
            <p:nvSpPr>
              <p:cNvPr id="95256"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57"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95258" name="Group 26"/>
            <p:cNvGrpSpPr>
              <a:grpSpLocks/>
            </p:cNvGrpSpPr>
            <p:nvPr/>
          </p:nvGrpSpPr>
          <p:grpSpPr bwMode="auto">
            <a:xfrm>
              <a:off x="2430" y="1531"/>
              <a:ext cx="428" cy="478"/>
              <a:chOff x="2430" y="1531"/>
              <a:chExt cx="428" cy="478"/>
            </a:xfrm>
          </p:grpSpPr>
          <p:sp>
            <p:nvSpPr>
              <p:cNvPr id="95259"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60"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95261" name="Group 29"/>
            <p:cNvGrpSpPr>
              <a:grpSpLocks/>
            </p:cNvGrpSpPr>
            <p:nvPr/>
          </p:nvGrpSpPr>
          <p:grpSpPr bwMode="auto">
            <a:xfrm>
              <a:off x="3739" y="2879"/>
              <a:ext cx="428" cy="478"/>
              <a:chOff x="3739" y="2879"/>
              <a:chExt cx="428" cy="478"/>
            </a:xfrm>
          </p:grpSpPr>
          <p:sp>
            <p:nvSpPr>
              <p:cNvPr id="95262"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63"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95264" name="Group 32"/>
            <p:cNvGrpSpPr>
              <a:grpSpLocks/>
            </p:cNvGrpSpPr>
            <p:nvPr/>
          </p:nvGrpSpPr>
          <p:grpSpPr bwMode="auto">
            <a:xfrm>
              <a:off x="2431" y="2880"/>
              <a:ext cx="428" cy="478"/>
              <a:chOff x="2431" y="2880"/>
              <a:chExt cx="428" cy="478"/>
            </a:xfrm>
          </p:grpSpPr>
          <p:sp>
            <p:nvSpPr>
              <p:cNvPr id="95265"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66"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95267" name="Group 35"/>
          <p:cNvGrpSpPr>
            <a:grpSpLocks/>
          </p:cNvGrpSpPr>
          <p:nvPr/>
        </p:nvGrpSpPr>
        <p:grpSpPr bwMode="auto">
          <a:xfrm>
            <a:off x="3403600" y="2605088"/>
            <a:ext cx="3486150" cy="3521075"/>
            <a:chOff x="2488" y="1641"/>
            <a:chExt cx="2196" cy="2218"/>
          </a:xfrm>
        </p:grpSpPr>
        <p:sp>
          <p:nvSpPr>
            <p:cNvPr id="95268"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5269"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95270"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5271"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5272"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5273"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5274"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5275"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
        <p:nvSpPr>
          <p:cNvPr id="95276" name="Oval 44"/>
          <p:cNvSpPr>
            <a:spLocks noChangeArrowheads="1"/>
          </p:cNvSpPr>
          <p:nvPr/>
        </p:nvSpPr>
        <p:spPr bwMode="auto">
          <a:xfrm rot="18900000">
            <a:off x="2876550" y="2654300"/>
            <a:ext cx="2568575" cy="1447800"/>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77" name="Rectangle 45"/>
          <p:cNvSpPr>
            <a:spLocks noChangeArrowheads="1"/>
          </p:cNvSpPr>
          <p:nvPr/>
        </p:nvSpPr>
        <p:spPr bwMode="auto">
          <a:xfrm>
            <a:off x="7302500" y="2390775"/>
            <a:ext cx="1566863" cy="1549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400" b="1" i="1">
                <a:solidFill>
                  <a:schemeClr val="tx2"/>
                </a:solidFill>
              </a:rPr>
              <a:t>Collusion</a:t>
            </a:r>
          </a:p>
          <a:p>
            <a:pPr algn="ctr" eaLnBrk="0" hangingPunct="0"/>
            <a:r>
              <a:rPr lang="en-US" altLang="en-US" sz="2400" b="1" i="1">
                <a:solidFill>
                  <a:schemeClr val="tx2"/>
                </a:solidFill>
              </a:rPr>
              <a:t>Invites a</a:t>
            </a:r>
          </a:p>
          <a:p>
            <a:pPr algn="ctr" eaLnBrk="0" hangingPunct="0"/>
            <a:r>
              <a:rPr lang="en-US" altLang="en-US" sz="2400" b="1" i="1">
                <a:solidFill>
                  <a:schemeClr val="tx2"/>
                </a:solidFill>
              </a:rPr>
              <a:t>Different</a:t>
            </a:r>
          </a:p>
          <a:p>
            <a:pPr algn="ctr" eaLnBrk="0" hangingPunct="0"/>
            <a:r>
              <a:rPr lang="en-US" altLang="en-US" sz="2400" b="1" i="1">
                <a:solidFill>
                  <a:schemeClr val="tx2"/>
                </a:solidFill>
              </a:rPr>
              <a:t>Solution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95276"/>
                                        </p:tgtEl>
                                        <p:attrNameLst>
                                          <p:attrName>style.visibility</p:attrName>
                                        </p:attrNameLst>
                                      </p:cBhvr>
                                      <p:to>
                                        <p:strVal val="visible"/>
                                      </p:to>
                                    </p:set>
                                    <p:animEffect transition="in" filter="dissolve">
                                      <p:cBhvr>
                                        <p:cTn id="7" dur="500"/>
                                        <p:tgtEl>
                                          <p:spTgt spid="95276"/>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p:cNvSpPr>
          <p:nvPr/>
        </p:nvSpPr>
        <p:spPr bwMode="auto">
          <a:xfrm>
            <a:off x="1784350" y="85725"/>
            <a:ext cx="7261225" cy="804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700" b="1">
                <a:solidFill>
                  <a:srgbClr val="000099"/>
                </a:solidFill>
                <a:latin typeface="Times New Roman" panose="02020603050405020304" pitchFamily="18" charset="0"/>
              </a:rPr>
              <a:t>OLIGOPOLY BEHAVIOR</a:t>
            </a:r>
          </a:p>
        </p:txBody>
      </p:sp>
      <p:sp>
        <p:nvSpPr>
          <p:cNvPr id="96259" name="Rectangle 3"/>
          <p:cNvSpPr>
            <a:spLocks noChangeArrowheads="1"/>
          </p:cNvSpPr>
          <p:nvPr/>
        </p:nvSpPr>
        <p:spPr bwMode="auto">
          <a:xfrm>
            <a:off x="1865313" y="777875"/>
            <a:ext cx="56261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000" b="1" i="1">
                <a:solidFill>
                  <a:srgbClr val="CC0000"/>
                </a:solidFill>
                <a:latin typeface="Times New Roman" panose="02020603050405020304" pitchFamily="18" charset="0"/>
              </a:rPr>
              <a:t>A Game-Theory Overview</a:t>
            </a:r>
          </a:p>
        </p:txBody>
      </p:sp>
      <p:grpSp>
        <p:nvGrpSpPr>
          <p:cNvPr id="96260" name="Group 4"/>
          <p:cNvGrpSpPr>
            <a:grpSpLocks/>
          </p:cNvGrpSpPr>
          <p:nvPr/>
        </p:nvGrpSpPr>
        <p:grpSpPr bwMode="auto">
          <a:xfrm>
            <a:off x="2317750" y="3206750"/>
            <a:ext cx="857250" cy="2463800"/>
            <a:chOff x="1804" y="2020"/>
            <a:chExt cx="540" cy="1552"/>
          </a:xfrm>
        </p:grpSpPr>
        <p:sp>
          <p:nvSpPr>
            <p:cNvPr id="96261" name="Rectangle 5"/>
            <p:cNvSpPr>
              <a:spLocks noChangeArrowheads="1"/>
            </p:cNvSpPr>
            <p:nvPr/>
          </p:nvSpPr>
          <p:spPr bwMode="auto">
            <a:xfrm>
              <a:off x="1804" y="2020"/>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6262" name="Rectangle 6"/>
            <p:cNvSpPr>
              <a:spLocks noChangeArrowheads="1"/>
            </p:cNvSpPr>
            <p:nvPr/>
          </p:nvSpPr>
          <p:spPr bwMode="auto">
            <a:xfrm>
              <a:off x="1809" y="3286"/>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grpSp>
        <p:nvGrpSpPr>
          <p:cNvPr id="96263" name="Group 7"/>
          <p:cNvGrpSpPr>
            <a:grpSpLocks/>
          </p:cNvGrpSpPr>
          <p:nvPr/>
        </p:nvGrpSpPr>
        <p:grpSpPr bwMode="auto">
          <a:xfrm>
            <a:off x="3779838" y="1868488"/>
            <a:ext cx="2798762" cy="454025"/>
            <a:chOff x="2725" y="1177"/>
            <a:chExt cx="1763" cy="286"/>
          </a:xfrm>
        </p:grpSpPr>
        <p:sp>
          <p:nvSpPr>
            <p:cNvPr id="96264" name="Rectangle 8"/>
            <p:cNvSpPr>
              <a:spLocks noChangeArrowheads="1"/>
            </p:cNvSpPr>
            <p:nvPr/>
          </p:nvSpPr>
          <p:spPr bwMode="auto">
            <a:xfrm>
              <a:off x="2725" y="1177"/>
              <a:ext cx="540"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High</a:t>
              </a:r>
            </a:p>
          </p:txBody>
        </p:sp>
        <p:sp>
          <p:nvSpPr>
            <p:cNvPr id="96265" name="Rectangle 9"/>
            <p:cNvSpPr>
              <a:spLocks noChangeArrowheads="1"/>
            </p:cNvSpPr>
            <p:nvPr/>
          </p:nvSpPr>
          <p:spPr bwMode="auto">
            <a:xfrm>
              <a:off x="3991" y="1177"/>
              <a:ext cx="497" cy="2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Low</a:t>
              </a:r>
            </a:p>
          </p:txBody>
        </p:sp>
      </p:grpSp>
      <p:sp>
        <p:nvSpPr>
          <p:cNvPr id="96266" name="Freeform 10"/>
          <p:cNvSpPr>
            <a:spLocks/>
          </p:cNvSpPr>
          <p:nvPr/>
        </p:nvSpPr>
        <p:spPr bwMode="auto">
          <a:xfrm>
            <a:off x="2149475" y="2405063"/>
            <a:ext cx="268288" cy="4197350"/>
          </a:xfrm>
          <a:custGeom>
            <a:avLst/>
            <a:gdLst>
              <a:gd name="T0" fmla="*/ 58 w 169"/>
              <a:gd name="T1" fmla="*/ 2198 h 2644"/>
              <a:gd name="T2" fmla="*/ 63 w 169"/>
              <a:gd name="T3" fmla="*/ 2299 h 2644"/>
              <a:gd name="T4" fmla="*/ 71 w 169"/>
              <a:gd name="T5" fmla="*/ 2388 h 2644"/>
              <a:gd name="T6" fmla="*/ 84 w 169"/>
              <a:gd name="T7" fmla="*/ 2471 h 2644"/>
              <a:gd name="T8" fmla="*/ 101 w 169"/>
              <a:gd name="T9" fmla="*/ 2539 h 2644"/>
              <a:gd name="T10" fmla="*/ 120 w 169"/>
              <a:gd name="T11" fmla="*/ 2589 h 2644"/>
              <a:gd name="T12" fmla="*/ 141 w 169"/>
              <a:gd name="T13" fmla="*/ 2625 h 2644"/>
              <a:gd name="T14" fmla="*/ 163 w 169"/>
              <a:gd name="T15" fmla="*/ 2639 h 2644"/>
              <a:gd name="T16" fmla="*/ 159 w 169"/>
              <a:gd name="T17" fmla="*/ 2639 h 2644"/>
              <a:gd name="T18" fmla="*/ 141 w 169"/>
              <a:gd name="T19" fmla="*/ 2621 h 2644"/>
              <a:gd name="T20" fmla="*/ 124 w 169"/>
              <a:gd name="T21" fmla="*/ 2582 h 2644"/>
              <a:gd name="T22" fmla="*/ 110 w 169"/>
              <a:gd name="T23" fmla="*/ 2528 h 2644"/>
              <a:gd name="T24" fmla="*/ 99 w 169"/>
              <a:gd name="T25" fmla="*/ 2457 h 2644"/>
              <a:gd name="T26" fmla="*/ 93 w 169"/>
              <a:gd name="T27" fmla="*/ 2378 h 2644"/>
              <a:gd name="T28" fmla="*/ 90 w 169"/>
              <a:gd name="T29" fmla="*/ 2299 h 2644"/>
              <a:gd name="T30" fmla="*/ 89 w 169"/>
              <a:gd name="T31" fmla="*/ 1585 h 2644"/>
              <a:gd name="T32" fmla="*/ 84 w 169"/>
              <a:gd name="T33" fmla="*/ 1506 h 2644"/>
              <a:gd name="T34" fmla="*/ 76 w 169"/>
              <a:gd name="T35" fmla="*/ 1442 h 2644"/>
              <a:gd name="T36" fmla="*/ 63 w 169"/>
              <a:gd name="T37" fmla="*/ 1384 h 2644"/>
              <a:gd name="T38" fmla="*/ 49 w 169"/>
              <a:gd name="T39" fmla="*/ 1348 h 2644"/>
              <a:gd name="T40" fmla="*/ 31 w 169"/>
              <a:gd name="T41" fmla="*/ 1330 h 2644"/>
              <a:gd name="T42" fmla="*/ 31 w 169"/>
              <a:gd name="T43" fmla="*/ 1320 h 2644"/>
              <a:gd name="T44" fmla="*/ 49 w 169"/>
              <a:gd name="T45" fmla="*/ 1298 h 2644"/>
              <a:gd name="T46" fmla="*/ 63 w 169"/>
              <a:gd name="T47" fmla="*/ 1259 h 2644"/>
              <a:gd name="T48" fmla="*/ 76 w 169"/>
              <a:gd name="T49" fmla="*/ 1205 h 2644"/>
              <a:gd name="T50" fmla="*/ 84 w 169"/>
              <a:gd name="T51" fmla="*/ 1137 h 2644"/>
              <a:gd name="T52" fmla="*/ 89 w 169"/>
              <a:gd name="T53" fmla="*/ 1062 h 2644"/>
              <a:gd name="T54" fmla="*/ 90 w 169"/>
              <a:gd name="T55" fmla="*/ 348 h 2644"/>
              <a:gd name="T56" fmla="*/ 93 w 169"/>
              <a:gd name="T57" fmla="*/ 265 h 2644"/>
              <a:gd name="T58" fmla="*/ 99 w 169"/>
              <a:gd name="T59" fmla="*/ 186 h 2644"/>
              <a:gd name="T60" fmla="*/ 110 w 169"/>
              <a:gd name="T61" fmla="*/ 118 h 2644"/>
              <a:gd name="T62" fmla="*/ 124 w 169"/>
              <a:gd name="T63" fmla="*/ 65 h 2644"/>
              <a:gd name="T64" fmla="*/ 141 w 169"/>
              <a:gd name="T65" fmla="*/ 22 h 2644"/>
              <a:gd name="T66" fmla="*/ 159 w 169"/>
              <a:gd name="T67" fmla="*/ 0 h 2644"/>
              <a:gd name="T68" fmla="*/ 163 w 169"/>
              <a:gd name="T69" fmla="*/ 0 h 2644"/>
              <a:gd name="T70" fmla="*/ 141 w 169"/>
              <a:gd name="T71" fmla="*/ 14 h 2644"/>
              <a:gd name="T72" fmla="*/ 120 w 169"/>
              <a:gd name="T73" fmla="*/ 54 h 2644"/>
              <a:gd name="T74" fmla="*/ 101 w 169"/>
              <a:gd name="T75" fmla="*/ 108 h 2644"/>
              <a:gd name="T76" fmla="*/ 84 w 169"/>
              <a:gd name="T77" fmla="*/ 176 h 2644"/>
              <a:gd name="T78" fmla="*/ 71 w 169"/>
              <a:gd name="T79" fmla="*/ 258 h 2644"/>
              <a:gd name="T80" fmla="*/ 63 w 169"/>
              <a:gd name="T81" fmla="*/ 348 h 2644"/>
              <a:gd name="T82" fmla="*/ 58 w 169"/>
              <a:gd name="T83" fmla="*/ 445 h 2644"/>
              <a:gd name="T84" fmla="*/ 57 w 169"/>
              <a:gd name="T85" fmla="*/ 1072 h 2644"/>
              <a:gd name="T86" fmla="*/ 54 w 169"/>
              <a:gd name="T87" fmla="*/ 1144 h 2644"/>
              <a:gd name="T88" fmla="*/ 48 w 169"/>
              <a:gd name="T89" fmla="*/ 1205 h 2644"/>
              <a:gd name="T90" fmla="*/ 38 w 169"/>
              <a:gd name="T91" fmla="*/ 1259 h 2644"/>
              <a:gd name="T92" fmla="*/ 24 w 169"/>
              <a:gd name="T93" fmla="*/ 1298 h 2644"/>
              <a:gd name="T94" fmla="*/ 8 w 169"/>
              <a:gd name="T95" fmla="*/ 1320 h 2644"/>
              <a:gd name="T96" fmla="*/ 8 w 169"/>
              <a:gd name="T97" fmla="*/ 1323 h 2644"/>
              <a:gd name="T98" fmla="*/ 23 w 169"/>
              <a:gd name="T99" fmla="*/ 1345 h 2644"/>
              <a:gd name="T100" fmla="*/ 37 w 169"/>
              <a:gd name="T101" fmla="*/ 1381 h 2644"/>
              <a:gd name="T102" fmla="*/ 47 w 169"/>
              <a:gd name="T103" fmla="*/ 1434 h 2644"/>
              <a:gd name="T104" fmla="*/ 54 w 169"/>
              <a:gd name="T105" fmla="*/ 1499 h 2644"/>
              <a:gd name="T106" fmla="*/ 57 w 169"/>
              <a:gd name="T107" fmla="*/ 1567 h 2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9" h="2644">
                <a:moveTo>
                  <a:pt x="57" y="2148"/>
                </a:moveTo>
                <a:lnTo>
                  <a:pt x="58" y="2198"/>
                </a:lnTo>
                <a:lnTo>
                  <a:pt x="59" y="2245"/>
                </a:lnTo>
                <a:lnTo>
                  <a:pt x="63" y="2299"/>
                </a:lnTo>
                <a:lnTo>
                  <a:pt x="66" y="2342"/>
                </a:lnTo>
                <a:lnTo>
                  <a:pt x="71" y="2388"/>
                </a:lnTo>
                <a:lnTo>
                  <a:pt x="78" y="2431"/>
                </a:lnTo>
                <a:lnTo>
                  <a:pt x="84" y="2471"/>
                </a:lnTo>
                <a:lnTo>
                  <a:pt x="92" y="2507"/>
                </a:lnTo>
                <a:lnTo>
                  <a:pt x="101" y="2539"/>
                </a:lnTo>
                <a:lnTo>
                  <a:pt x="110" y="2568"/>
                </a:lnTo>
                <a:lnTo>
                  <a:pt x="120" y="2589"/>
                </a:lnTo>
                <a:lnTo>
                  <a:pt x="130" y="2614"/>
                </a:lnTo>
                <a:lnTo>
                  <a:pt x="141" y="2625"/>
                </a:lnTo>
                <a:lnTo>
                  <a:pt x="152" y="2636"/>
                </a:lnTo>
                <a:lnTo>
                  <a:pt x="163" y="2639"/>
                </a:lnTo>
                <a:lnTo>
                  <a:pt x="168" y="2643"/>
                </a:lnTo>
                <a:lnTo>
                  <a:pt x="159" y="2639"/>
                </a:lnTo>
                <a:lnTo>
                  <a:pt x="150" y="2636"/>
                </a:lnTo>
                <a:lnTo>
                  <a:pt x="141" y="2621"/>
                </a:lnTo>
                <a:lnTo>
                  <a:pt x="132" y="2600"/>
                </a:lnTo>
                <a:lnTo>
                  <a:pt x="124" y="2582"/>
                </a:lnTo>
                <a:lnTo>
                  <a:pt x="116" y="2557"/>
                </a:lnTo>
                <a:lnTo>
                  <a:pt x="110" y="2528"/>
                </a:lnTo>
                <a:lnTo>
                  <a:pt x="104" y="2492"/>
                </a:lnTo>
                <a:lnTo>
                  <a:pt x="99" y="2457"/>
                </a:lnTo>
                <a:lnTo>
                  <a:pt x="95" y="2417"/>
                </a:lnTo>
                <a:lnTo>
                  <a:pt x="93" y="2378"/>
                </a:lnTo>
                <a:lnTo>
                  <a:pt x="91" y="2338"/>
                </a:lnTo>
                <a:lnTo>
                  <a:pt x="90" y="2299"/>
                </a:lnTo>
                <a:lnTo>
                  <a:pt x="90" y="1621"/>
                </a:lnTo>
                <a:lnTo>
                  <a:pt x="89" y="1585"/>
                </a:lnTo>
                <a:lnTo>
                  <a:pt x="87" y="1546"/>
                </a:lnTo>
                <a:lnTo>
                  <a:pt x="84" y="1506"/>
                </a:lnTo>
                <a:lnTo>
                  <a:pt x="81" y="1477"/>
                </a:lnTo>
                <a:lnTo>
                  <a:pt x="76" y="1442"/>
                </a:lnTo>
                <a:lnTo>
                  <a:pt x="70" y="1413"/>
                </a:lnTo>
                <a:lnTo>
                  <a:pt x="63" y="1384"/>
                </a:lnTo>
                <a:lnTo>
                  <a:pt x="56" y="1363"/>
                </a:lnTo>
                <a:lnTo>
                  <a:pt x="49" y="1348"/>
                </a:lnTo>
                <a:lnTo>
                  <a:pt x="40" y="1334"/>
                </a:lnTo>
                <a:lnTo>
                  <a:pt x="31" y="1330"/>
                </a:lnTo>
                <a:lnTo>
                  <a:pt x="23" y="1323"/>
                </a:lnTo>
                <a:lnTo>
                  <a:pt x="31" y="1320"/>
                </a:lnTo>
                <a:lnTo>
                  <a:pt x="40" y="1309"/>
                </a:lnTo>
                <a:lnTo>
                  <a:pt x="49" y="1298"/>
                </a:lnTo>
                <a:lnTo>
                  <a:pt x="56" y="1280"/>
                </a:lnTo>
                <a:lnTo>
                  <a:pt x="63" y="1259"/>
                </a:lnTo>
                <a:lnTo>
                  <a:pt x="70" y="1234"/>
                </a:lnTo>
                <a:lnTo>
                  <a:pt x="76" y="1205"/>
                </a:lnTo>
                <a:lnTo>
                  <a:pt x="81" y="1169"/>
                </a:lnTo>
                <a:lnTo>
                  <a:pt x="84" y="1137"/>
                </a:lnTo>
                <a:lnTo>
                  <a:pt x="87" y="1101"/>
                </a:lnTo>
                <a:lnTo>
                  <a:pt x="89" y="1062"/>
                </a:lnTo>
                <a:lnTo>
                  <a:pt x="90" y="1022"/>
                </a:lnTo>
                <a:lnTo>
                  <a:pt x="90" y="348"/>
                </a:lnTo>
                <a:lnTo>
                  <a:pt x="91" y="305"/>
                </a:lnTo>
                <a:lnTo>
                  <a:pt x="93" y="265"/>
                </a:lnTo>
                <a:lnTo>
                  <a:pt x="95" y="226"/>
                </a:lnTo>
                <a:lnTo>
                  <a:pt x="99" y="186"/>
                </a:lnTo>
                <a:lnTo>
                  <a:pt x="104" y="151"/>
                </a:lnTo>
                <a:lnTo>
                  <a:pt x="110" y="118"/>
                </a:lnTo>
                <a:lnTo>
                  <a:pt x="116" y="90"/>
                </a:lnTo>
                <a:lnTo>
                  <a:pt x="124" y="65"/>
                </a:lnTo>
                <a:lnTo>
                  <a:pt x="132" y="39"/>
                </a:lnTo>
                <a:lnTo>
                  <a:pt x="141" y="22"/>
                </a:lnTo>
                <a:lnTo>
                  <a:pt x="150" y="11"/>
                </a:lnTo>
                <a:lnTo>
                  <a:pt x="159" y="0"/>
                </a:lnTo>
                <a:lnTo>
                  <a:pt x="168" y="0"/>
                </a:lnTo>
                <a:lnTo>
                  <a:pt x="163" y="0"/>
                </a:lnTo>
                <a:lnTo>
                  <a:pt x="152" y="7"/>
                </a:lnTo>
                <a:lnTo>
                  <a:pt x="141" y="14"/>
                </a:lnTo>
                <a:lnTo>
                  <a:pt x="130" y="32"/>
                </a:lnTo>
                <a:lnTo>
                  <a:pt x="120" y="54"/>
                </a:lnTo>
                <a:lnTo>
                  <a:pt x="110" y="79"/>
                </a:lnTo>
                <a:lnTo>
                  <a:pt x="101" y="108"/>
                </a:lnTo>
                <a:lnTo>
                  <a:pt x="92" y="140"/>
                </a:lnTo>
                <a:lnTo>
                  <a:pt x="84" y="176"/>
                </a:lnTo>
                <a:lnTo>
                  <a:pt x="78" y="212"/>
                </a:lnTo>
                <a:lnTo>
                  <a:pt x="71" y="258"/>
                </a:lnTo>
                <a:lnTo>
                  <a:pt x="66" y="301"/>
                </a:lnTo>
                <a:lnTo>
                  <a:pt x="63" y="348"/>
                </a:lnTo>
                <a:lnTo>
                  <a:pt x="59" y="394"/>
                </a:lnTo>
                <a:lnTo>
                  <a:pt x="58" y="445"/>
                </a:lnTo>
                <a:lnTo>
                  <a:pt x="57" y="495"/>
                </a:lnTo>
                <a:lnTo>
                  <a:pt x="57" y="1072"/>
                </a:lnTo>
                <a:lnTo>
                  <a:pt x="56" y="1108"/>
                </a:lnTo>
                <a:lnTo>
                  <a:pt x="54" y="1144"/>
                </a:lnTo>
                <a:lnTo>
                  <a:pt x="52" y="1173"/>
                </a:lnTo>
                <a:lnTo>
                  <a:pt x="48" y="1205"/>
                </a:lnTo>
                <a:lnTo>
                  <a:pt x="43" y="1234"/>
                </a:lnTo>
                <a:lnTo>
                  <a:pt x="38" y="1259"/>
                </a:lnTo>
                <a:lnTo>
                  <a:pt x="31" y="1280"/>
                </a:lnTo>
                <a:lnTo>
                  <a:pt x="24" y="1298"/>
                </a:lnTo>
                <a:lnTo>
                  <a:pt x="16" y="1309"/>
                </a:lnTo>
                <a:lnTo>
                  <a:pt x="8" y="1320"/>
                </a:lnTo>
                <a:lnTo>
                  <a:pt x="0" y="1320"/>
                </a:lnTo>
                <a:lnTo>
                  <a:pt x="8" y="1323"/>
                </a:lnTo>
                <a:lnTo>
                  <a:pt x="15" y="1330"/>
                </a:lnTo>
                <a:lnTo>
                  <a:pt x="23" y="1345"/>
                </a:lnTo>
                <a:lnTo>
                  <a:pt x="30" y="1359"/>
                </a:lnTo>
                <a:lnTo>
                  <a:pt x="37" y="1381"/>
                </a:lnTo>
                <a:lnTo>
                  <a:pt x="42" y="1409"/>
                </a:lnTo>
                <a:lnTo>
                  <a:pt x="47" y="1434"/>
                </a:lnTo>
                <a:lnTo>
                  <a:pt x="52" y="1463"/>
                </a:lnTo>
                <a:lnTo>
                  <a:pt x="54" y="1499"/>
                </a:lnTo>
                <a:lnTo>
                  <a:pt x="56" y="1531"/>
                </a:lnTo>
                <a:lnTo>
                  <a:pt x="57" y="1567"/>
                </a:lnTo>
                <a:lnTo>
                  <a:pt x="57" y="2148"/>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67" name="Freeform 11"/>
          <p:cNvSpPr>
            <a:spLocks/>
          </p:cNvSpPr>
          <p:nvPr/>
        </p:nvSpPr>
        <p:spPr bwMode="auto">
          <a:xfrm>
            <a:off x="3094038" y="1755775"/>
            <a:ext cx="4252912" cy="266700"/>
          </a:xfrm>
          <a:custGeom>
            <a:avLst/>
            <a:gdLst>
              <a:gd name="T0" fmla="*/ 2224 w 2679"/>
              <a:gd name="T1" fmla="*/ 58 h 168"/>
              <a:gd name="T2" fmla="*/ 2326 w 2679"/>
              <a:gd name="T3" fmla="*/ 63 h 168"/>
              <a:gd name="T4" fmla="*/ 2416 w 2679"/>
              <a:gd name="T5" fmla="*/ 71 h 168"/>
              <a:gd name="T6" fmla="*/ 2500 w 2679"/>
              <a:gd name="T7" fmla="*/ 84 h 168"/>
              <a:gd name="T8" fmla="*/ 2573 w 2679"/>
              <a:gd name="T9" fmla="*/ 100 h 168"/>
              <a:gd name="T10" fmla="*/ 2623 w 2679"/>
              <a:gd name="T11" fmla="*/ 119 h 168"/>
              <a:gd name="T12" fmla="*/ 2660 w 2679"/>
              <a:gd name="T13" fmla="*/ 140 h 168"/>
              <a:gd name="T14" fmla="*/ 2674 w 2679"/>
              <a:gd name="T15" fmla="*/ 162 h 168"/>
              <a:gd name="T16" fmla="*/ 2674 w 2679"/>
              <a:gd name="T17" fmla="*/ 159 h 168"/>
              <a:gd name="T18" fmla="*/ 2653 w 2679"/>
              <a:gd name="T19" fmla="*/ 140 h 168"/>
              <a:gd name="T20" fmla="*/ 2616 w 2679"/>
              <a:gd name="T21" fmla="*/ 124 h 168"/>
              <a:gd name="T22" fmla="*/ 2558 w 2679"/>
              <a:gd name="T23" fmla="*/ 110 h 168"/>
              <a:gd name="T24" fmla="*/ 2489 w 2679"/>
              <a:gd name="T25" fmla="*/ 99 h 168"/>
              <a:gd name="T26" fmla="*/ 2409 w 2679"/>
              <a:gd name="T27" fmla="*/ 92 h 168"/>
              <a:gd name="T28" fmla="*/ 2326 w 2679"/>
              <a:gd name="T29" fmla="*/ 90 h 168"/>
              <a:gd name="T30" fmla="*/ 1602 w 2679"/>
              <a:gd name="T31" fmla="*/ 89 h 168"/>
              <a:gd name="T32" fmla="*/ 1526 w 2679"/>
              <a:gd name="T33" fmla="*/ 84 h 168"/>
              <a:gd name="T34" fmla="*/ 1461 w 2679"/>
              <a:gd name="T35" fmla="*/ 76 h 168"/>
              <a:gd name="T36" fmla="*/ 1403 w 2679"/>
              <a:gd name="T37" fmla="*/ 63 h 168"/>
              <a:gd name="T38" fmla="*/ 1366 w 2679"/>
              <a:gd name="T39" fmla="*/ 49 h 168"/>
              <a:gd name="T40" fmla="*/ 1348 w 2679"/>
              <a:gd name="T41" fmla="*/ 31 h 168"/>
              <a:gd name="T42" fmla="*/ 1337 w 2679"/>
              <a:gd name="T43" fmla="*/ 31 h 168"/>
              <a:gd name="T44" fmla="*/ 1315 w 2679"/>
              <a:gd name="T45" fmla="*/ 49 h 168"/>
              <a:gd name="T46" fmla="*/ 1275 w 2679"/>
              <a:gd name="T47" fmla="*/ 63 h 168"/>
              <a:gd name="T48" fmla="*/ 1221 w 2679"/>
              <a:gd name="T49" fmla="*/ 76 h 168"/>
              <a:gd name="T50" fmla="*/ 1152 w 2679"/>
              <a:gd name="T51" fmla="*/ 84 h 168"/>
              <a:gd name="T52" fmla="*/ 1076 w 2679"/>
              <a:gd name="T53" fmla="*/ 89 h 168"/>
              <a:gd name="T54" fmla="*/ 352 w 2679"/>
              <a:gd name="T55" fmla="*/ 90 h 168"/>
              <a:gd name="T56" fmla="*/ 269 w 2679"/>
              <a:gd name="T57" fmla="*/ 92 h 168"/>
              <a:gd name="T58" fmla="*/ 193 w 2679"/>
              <a:gd name="T59" fmla="*/ 99 h 168"/>
              <a:gd name="T60" fmla="*/ 120 w 2679"/>
              <a:gd name="T61" fmla="*/ 110 h 168"/>
              <a:gd name="T62" fmla="*/ 65 w 2679"/>
              <a:gd name="T63" fmla="*/ 124 h 168"/>
              <a:gd name="T64" fmla="*/ 22 w 2679"/>
              <a:gd name="T65" fmla="*/ 140 h 168"/>
              <a:gd name="T66" fmla="*/ 0 w 2679"/>
              <a:gd name="T67" fmla="*/ 159 h 168"/>
              <a:gd name="T68" fmla="*/ 0 w 2679"/>
              <a:gd name="T69" fmla="*/ 162 h 168"/>
              <a:gd name="T70" fmla="*/ 15 w 2679"/>
              <a:gd name="T71" fmla="*/ 140 h 168"/>
              <a:gd name="T72" fmla="*/ 55 w 2679"/>
              <a:gd name="T73" fmla="*/ 119 h 168"/>
              <a:gd name="T74" fmla="*/ 109 w 2679"/>
              <a:gd name="T75" fmla="*/ 100 h 168"/>
              <a:gd name="T76" fmla="*/ 178 w 2679"/>
              <a:gd name="T77" fmla="*/ 84 h 168"/>
              <a:gd name="T78" fmla="*/ 262 w 2679"/>
              <a:gd name="T79" fmla="*/ 71 h 168"/>
              <a:gd name="T80" fmla="*/ 352 w 2679"/>
              <a:gd name="T81" fmla="*/ 63 h 168"/>
              <a:gd name="T82" fmla="*/ 451 w 2679"/>
              <a:gd name="T83" fmla="*/ 58 h 168"/>
              <a:gd name="T84" fmla="*/ 1086 w 2679"/>
              <a:gd name="T85" fmla="*/ 57 h 168"/>
              <a:gd name="T86" fmla="*/ 1159 w 2679"/>
              <a:gd name="T87" fmla="*/ 54 h 168"/>
              <a:gd name="T88" fmla="*/ 1225 w 2679"/>
              <a:gd name="T89" fmla="*/ 48 h 168"/>
              <a:gd name="T90" fmla="*/ 1279 w 2679"/>
              <a:gd name="T91" fmla="*/ 38 h 168"/>
              <a:gd name="T92" fmla="*/ 1315 w 2679"/>
              <a:gd name="T93" fmla="*/ 24 h 168"/>
              <a:gd name="T94" fmla="*/ 1337 w 2679"/>
              <a:gd name="T95" fmla="*/ 8 h 168"/>
              <a:gd name="T96" fmla="*/ 1341 w 2679"/>
              <a:gd name="T97" fmla="*/ 8 h 168"/>
              <a:gd name="T98" fmla="*/ 1363 w 2679"/>
              <a:gd name="T99" fmla="*/ 22 h 168"/>
              <a:gd name="T100" fmla="*/ 1399 w 2679"/>
              <a:gd name="T101" fmla="*/ 37 h 168"/>
              <a:gd name="T102" fmla="*/ 1450 w 2679"/>
              <a:gd name="T103" fmla="*/ 47 h 168"/>
              <a:gd name="T104" fmla="*/ 1519 w 2679"/>
              <a:gd name="T105" fmla="*/ 54 h 168"/>
              <a:gd name="T106" fmla="*/ 1584 w 2679"/>
              <a:gd name="T107" fmla="*/ 5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79" h="168">
                <a:moveTo>
                  <a:pt x="2177" y="57"/>
                </a:moveTo>
                <a:lnTo>
                  <a:pt x="2224" y="58"/>
                </a:lnTo>
                <a:lnTo>
                  <a:pt x="2275" y="59"/>
                </a:lnTo>
                <a:lnTo>
                  <a:pt x="2326" y="63"/>
                </a:lnTo>
                <a:lnTo>
                  <a:pt x="2373" y="66"/>
                </a:lnTo>
                <a:lnTo>
                  <a:pt x="2416" y="71"/>
                </a:lnTo>
                <a:lnTo>
                  <a:pt x="2460" y="77"/>
                </a:lnTo>
                <a:lnTo>
                  <a:pt x="2500" y="84"/>
                </a:lnTo>
                <a:lnTo>
                  <a:pt x="2536" y="92"/>
                </a:lnTo>
                <a:lnTo>
                  <a:pt x="2573" y="100"/>
                </a:lnTo>
                <a:lnTo>
                  <a:pt x="2602" y="109"/>
                </a:lnTo>
                <a:lnTo>
                  <a:pt x="2623" y="119"/>
                </a:lnTo>
                <a:lnTo>
                  <a:pt x="2645" y="129"/>
                </a:lnTo>
                <a:lnTo>
                  <a:pt x="2660" y="140"/>
                </a:lnTo>
                <a:lnTo>
                  <a:pt x="2667" y="151"/>
                </a:lnTo>
                <a:lnTo>
                  <a:pt x="2674" y="162"/>
                </a:lnTo>
                <a:lnTo>
                  <a:pt x="2678" y="167"/>
                </a:lnTo>
                <a:lnTo>
                  <a:pt x="2674" y="159"/>
                </a:lnTo>
                <a:lnTo>
                  <a:pt x="2667" y="149"/>
                </a:lnTo>
                <a:lnTo>
                  <a:pt x="2653" y="140"/>
                </a:lnTo>
                <a:lnTo>
                  <a:pt x="2634" y="132"/>
                </a:lnTo>
                <a:lnTo>
                  <a:pt x="2616" y="124"/>
                </a:lnTo>
                <a:lnTo>
                  <a:pt x="2591" y="116"/>
                </a:lnTo>
                <a:lnTo>
                  <a:pt x="2558" y="110"/>
                </a:lnTo>
                <a:lnTo>
                  <a:pt x="2525" y="104"/>
                </a:lnTo>
                <a:lnTo>
                  <a:pt x="2489" y="99"/>
                </a:lnTo>
                <a:lnTo>
                  <a:pt x="2449" y="95"/>
                </a:lnTo>
                <a:lnTo>
                  <a:pt x="2409" y="92"/>
                </a:lnTo>
                <a:lnTo>
                  <a:pt x="2369" y="90"/>
                </a:lnTo>
                <a:lnTo>
                  <a:pt x="2326" y="90"/>
                </a:lnTo>
                <a:lnTo>
                  <a:pt x="1642" y="90"/>
                </a:lnTo>
                <a:lnTo>
                  <a:pt x="1602" y="89"/>
                </a:lnTo>
                <a:lnTo>
                  <a:pt x="1562" y="87"/>
                </a:lnTo>
                <a:lnTo>
                  <a:pt x="1526" y="84"/>
                </a:lnTo>
                <a:lnTo>
                  <a:pt x="1493" y="80"/>
                </a:lnTo>
                <a:lnTo>
                  <a:pt x="1461" y="76"/>
                </a:lnTo>
                <a:lnTo>
                  <a:pt x="1428" y="70"/>
                </a:lnTo>
                <a:lnTo>
                  <a:pt x="1403" y="63"/>
                </a:lnTo>
                <a:lnTo>
                  <a:pt x="1381" y="56"/>
                </a:lnTo>
                <a:lnTo>
                  <a:pt x="1366" y="49"/>
                </a:lnTo>
                <a:lnTo>
                  <a:pt x="1352" y="40"/>
                </a:lnTo>
                <a:lnTo>
                  <a:pt x="1348" y="31"/>
                </a:lnTo>
                <a:lnTo>
                  <a:pt x="1341" y="22"/>
                </a:lnTo>
                <a:lnTo>
                  <a:pt x="1337" y="31"/>
                </a:lnTo>
                <a:lnTo>
                  <a:pt x="1326" y="40"/>
                </a:lnTo>
                <a:lnTo>
                  <a:pt x="1315" y="49"/>
                </a:lnTo>
                <a:lnTo>
                  <a:pt x="1297" y="56"/>
                </a:lnTo>
                <a:lnTo>
                  <a:pt x="1275" y="63"/>
                </a:lnTo>
                <a:lnTo>
                  <a:pt x="1250" y="70"/>
                </a:lnTo>
                <a:lnTo>
                  <a:pt x="1221" y="76"/>
                </a:lnTo>
                <a:lnTo>
                  <a:pt x="1185" y="80"/>
                </a:lnTo>
                <a:lnTo>
                  <a:pt x="1152" y="84"/>
                </a:lnTo>
                <a:lnTo>
                  <a:pt x="1116" y="87"/>
                </a:lnTo>
                <a:lnTo>
                  <a:pt x="1076" y="89"/>
                </a:lnTo>
                <a:lnTo>
                  <a:pt x="1036" y="90"/>
                </a:lnTo>
                <a:lnTo>
                  <a:pt x="352" y="90"/>
                </a:lnTo>
                <a:lnTo>
                  <a:pt x="309" y="90"/>
                </a:lnTo>
                <a:lnTo>
                  <a:pt x="269" y="92"/>
                </a:lnTo>
                <a:lnTo>
                  <a:pt x="229" y="95"/>
                </a:lnTo>
                <a:lnTo>
                  <a:pt x="193" y="99"/>
                </a:lnTo>
                <a:lnTo>
                  <a:pt x="153" y="104"/>
                </a:lnTo>
                <a:lnTo>
                  <a:pt x="120" y="110"/>
                </a:lnTo>
                <a:lnTo>
                  <a:pt x="91" y="116"/>
                </a:lnTo>
                <a:lnTo>
                  <a:pt x="65" y="124"/>
                </a:lnTo>
                <a:lnTo>
                  <a:pt x="40" y="132"/>
                </a:lnTo>
                <a:lnTo>
                  <a:pt x="22" y="140"/>
                </a:lnTo>
                <a:lnTo>
                  <a:pt x="11" y="149"/>
                </a:lnTo>
                <a:lnTo>
                  <a:pt x="0" y="159"/>
                </a:lnTo>
                <a:lnTo>
                  <a:pt x="0" y="167"/>
                </a:lnTo>
                <a:lnTo>
                  <a:pt x="0" y="162"/>
                </a:lnTo>
                <a:lnTo>
                  <a:pt x="7" y="151"/>
                </a:lnTo>
                <a:lnTo>
                  <a:pt x="15" y="140"/>
                </a:lnTo>
                <a:lnTo>
                  <a:pt x="36" y="129"/>
                </a:lnTo>
                <a:lnTo>
                  <a:pt x="55" y="119"/>
                </a:lnTo>
                <a:lnTo>
                  <a:pt x="80" y="109"/>
                </a:lnTo>
                <a:lnTo>
                  <a:pt x="109" y="100"/>
                </a:lnTo>
                <a:lnTo>
                  <a:pt x="142" y="92"/>
                </a:lnTo>
                <a:lnTo>
                  <a:pt x="178" y="84"/>
                </a:lnTo>
                <a:lnTo>
                  <a:pt x="214" y="77"/>
                </a:lnTo>
                <a:lnTo>
                  <a:pt x="262" y="71"/>
                </a:lnTo>
                <a:lnTo>
                  <a:pt x="309" y="66"/>
                </a:lnTo>
                <a:lnTo>
                  <a:pt x="352" y="63"/>
                </a:lnTo>
                <a:lnTo>
                  <a:pt x="403" y="59"/>
                </a:lnTo>
                <a:lnTo>
                  <a:pt x="451" y="58"/>
                </a:lnTo>
                <a:lnTo>
                  <a:pt x="501" y="57"/>
                </a:lnTo>
                <a:lnTo>
                  <a:pt x="1086" y="57"/>
                </a:lnTo>
                <a:lnTo>
                  <a:pt x="1123" y="56"/>
                </a:lnTo>
                <a:lnTo>
                  <a:pt x="1159" y="54"/>
                </a:lnTo>
                <a:lnTo>
                  <a:pt x="1188" y="51"/>
                </a:lnTo>
                <a:lnTo>
                  <a:pt x="1225" y="48"/>
                </a:lnTo>
                <a:lnTo>
                  <a:pt x="1250" y="43"/>
                </a:lnTo>
                <a:lnTo>
                  <a:pt x="1279" y="38"/>
                </a:lnTo>
                <a:lnTo>
                  <a:pt x="1297" y="31"/>
                </a:lnTo>
                <a:lnTo>
                  <a:pt x="1315" y="24"/>
                </a:lnTo>
                <a:lnTo>
                  <a:pt x="1326" y="16"/>
                </a:lnTo>
                <a:lnTo>
                  <a:pt x="1337" y="8"/>
                </a:lnTo>
                <a:lnTo>
                  <a:pt x="1341" y="0"/>
                </a:lnTo>
                <a:lnTo>
                  <a:pt x="1341" y="8"/>
                </a:lnTo>
                <a:lnTo>
                  <a:pt x="1348" y="15"/>
                </a:lnTo>
                <a:lnTo>
                  <a:pt x="1363" y="22"/>
                </a:lnTo>
                <a:lnTo>
                  <a:pt x="1377" y="30"/>
                </a:lnTo>
                <a:lnTo>
                  <a:pt x="1399" y="37"/>
                </a:lnTo>
                <a:lnTo>
                  <a:pt x="1424" y="42"/>
                </a:lnTo>
                <a:lnTo>
                  <a:pt x="1450" y="47"/>
                </a:lnTo>
                <a:lnTo>
                  <a:pt x="1483" y="51"/>
                </a:lnTo>
                <a:lnTo>
                  <a:pt x="1519" y="54"/>
                </a:lnTo>
                <a:lnTo>
                  <a:pt x="1552" y="56"/>
                </a:lnTo>
                <a:lnTo>
                  <a:pt x="1584" y="57"/>
                </a:lnTo>
                <a:lnTo>
                  <a:pt x="2177" y="57"/>
                </a:lnTo>
              </a:path>
            </a:pathLst>
          </a:custGeom>
          <a:solidFill>
            <a:srgbClr val="000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68" name="Rectangle 12"/>
          <p:cNvSpPr>
            <a:spLocks noChangeArrowheads="1"/>
          </p:cNvSpPr>
          <p:nvPr/>
        </p:nvSpPr>
        <p:spPr bwMode="auto">
          <a:xfrm rot="16200000">
            <a:off x="136525" y="4216400"/>
            <a:ext cx="368617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Uptown’s Price Strategy</a:t>
            </a:r>
          </a:p>
        </p:txBody>
      </p:sp>
      <p:sp>
        <p:nvSpPr>
          <p:cNvPr id="96269" name="Rectangle 13"/>
          <p:cNvSpPr>
            <a:spLocks noChangeArrowheads="1"/>
          </p:cNvSpPr>
          <p:nvPr/>
        </p:nvSpPr>
        <p:spPr bwMode="auto">
          <a:xfrm>
            <a:off x="3419475" y="1373188"/>
            <a:ext cx="3757613"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rgbClr val="000000"/>
                </a:solidFill>
              </a:rPr>
              <a:t>RareAir’s  Price Strategy</a:t>
            </a:r>
          </a:p>
        </p:txBody>
      </p:sp>
      <p:grpSp>
        <p:nvGrpSpPr>
          <p:cNvPr id="96270" name="Group 14"/>
          <p:cNvGrpSpPr>
            <a:grpSpLocks/>
          </p:cNvGrpSpPr>
          <p:nvPr/>
        </p:nvGrpSpPr>
        <p:grpSpPr bwMode="auto">
          <a:xfrm>
            <a:off x="3155950" y="2319338"/>
            <a:ext cx="4162425" cy="4157662"/>
            <a:chOff x="2332" y="1461"/>
            <a:chExt cx="2622" cy="2619"/>
          </a:xfrm>
        </p:grpSpPr>
        <p:sp>
          <p:nvSpPr>
            <p:cNvPr id="96271" name="Rectangle 15"/>
            <p:cNvSpPr>
              <a:spLocks noChangeArrowheads="1"/>
            </p:cNvSpPr>
            <p:nvPr/>
          </p:nvSpPr>
          <p:spPr bwMode="auto">
            <a:xfrm>
              <a:off x="3641" y="2792"/>
              <a:ext cx="1313" cy="1287"/>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72" name="AutoShape 16"/>
            <p:cNvSpPr>
              <a:spLocks noChangeArrowheads="1"/>
            </p:cNvSpPr>
            <p:nvPr/>
          </p:nvSpPr>
          <p:spPr bwMode="auto">
            <a:xfrm>
              <a:off x="3635"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73" name="Rectangle 17"/>
            <p:cNvSpPr>
              <a:spLocks noChangeArrowheads="1"/>
            </p:cNvSpPr>
            <p:nvPr/>
          </p:nvSpPr>
          <p:spPr bwMode="auto">
            <a:xfrm>
              <a:off x="2338" y="1461"/>
              <a:ext cx="1289" cy="1286"/>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74" name="AutoShape 18"/>
            <p:cNvSpPr>
              <a:spLocks noChangeArrowheads="1"/>
            </p:cNvSpPr>
            <p:nvPr/>
          </p:nvSpPr>
          <p:spPr bwMode="auto">
            <a:xfrm>
              <a:off x="2332"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75" name="Rectangle 19"/>
            <p:cNvSpPr>
              <a:spLocks noChangeArrowheads="1"/>
            </p:cNvSpPr>
            <p:nvPr/>
          </p:nvSpPr>
          <p:spPr bwMode="auto">
            <a:xfrm>
              <a:off x="3641" y="1463"/>
              <a:ext cx="1312" cy="1314"/>
            </a:xfrm>
            <a:prstGeom prst="rect">
              <a:avLst/>
            </a:prstGeom>
            <a:solidFill>
              <a:srgbClr val="FFFF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76" name="AutoShape 20"/>
            <p:cNvSpPr>
              <a:spLocks noChangeArrowheads="1"/>
            </p:cNvSpPr>
            <p:nvPr/>
          </p:nvSpPr>
          <p:spPr bwMode="auto">
            <a:xfrm>
              <a:off x="3635" y="1484"/>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77" name="AutoShape 21"/>
            <p:cNvSpPr>
              <a:spLocks noChangeArrowheads="1"/>
            </p:cNvSpPr>
            <p:nvPr/>
          </p:nvSpPr>
          <p:spPr bwMode="auto">
            <a:xfrm>
              <a:off x="2332" y="2786"/>
              <a:ext cx="1302" cy="1294"/>
            </a:xfrm>
            <a:prstGeom prst="rtTriangle">
              <a:avLst/>
            </a:prstGeom>
            <a:solidFill>
              <a:srgbClr val="CCCCFF"/>
            </a:solidFill>
            <a:ln w="508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6278" name="Group 22"/>
          <p:cNvGrpSpPr>
            <a:grpSpLocks/>
          </p:cNvGrpSpPr>
          <p:nvPr/>
        </p:nvGrpSpPr>
        <p:grpSpPr bwMode="auto">
          <a:xfrm>
            <a:off x="3311525" y="2430463"/>
            <a:ext cx="2757488" cy="2900362"/>
            <a:chOff x="2430" y="1531"/>
            <a:chExt cx="1737" cy="1827"/>
          </a:xfrm>
        </p:grpSpPr>
        <p:grpSp>
          <p:nvGrpSpPr>
            <p:cNvPr id="96279" name="Group 23"/>
            <p:cNvGrpSpPr>
              <a:grpSpLocks/>
            </p:cNvGrpSpPr>
            <p:nvPr/>
          </p:nvGrpSpPr>
          <p:grpSpPr bwMode="auto">
            <a:xfrm>
              <a:off x="3738" y="1541"/>
              <a:ext cx="428" cy="478"/>
              <a:chOff x="3738" y="1541"/>
              <a:chExt cx="428" cy="478"/>
            </a:xfrm>
          </p:grpSpPr>
          <p:sp>
            <p:nvSpPr>
              <p:cNvPr id="96280" name="Oval 24"/>
              <p:cNvSpPr>
                <a:spLocks noChangeArrowheads="1"/>
              </p:cNvSpPr>
              <p:nvPr/>
            </p:nvSpPr>
            <p:spPr bwMode="auto">
              <a:xfrm>
                <a:off x="3738"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81" name="Rectangle 25"/>
              <p:cNvSpPr>
                <a:spLocks noChangeArrowheads="1"/>
              </p:cNvSpPr>
              <p:nvPr/>
            </p:nvSpPr>
            <p:spPr bwMode="auto">
              <a:xfrm>
                <a:off x="3768" y="154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B</a:t>
                </a:r>
              </a:p>
            </p:txBody>
          </p:sp>
        </p:grpSp>
        <p:grpSp>
          <p:nvGrpSpPr>
            <p:cNvPr id="96282" name="Group 26"/>
            <p:cNvGrpSpPr>
              <a:grpSpLocks/>
            </p:cNvGrpSpPr>
            <p:nvPr/>
          </p:nvGrpSpPr>
          <p:grpSpPr bwMode="auto">
            <a:xfrm>
              <a:off x="2430" y="1531"/>
              <a:ext cx="428" cy="478"/>
              <a:chOff x="2430" y="1531"/>
              <a:chExt cx="428" cy="478"/>
            </a:xfrm>
          </p:grpSpPr>
          <p:sp>
            <p:nvSpPr>
              <p:cNvPr id="96283" name="Oval 27"/>
              <p:cNvSpPr>
                <a:spLocks noChangeArrowheads="1"/>
              </p:cNvSpPr>
              <p:nvPr/>
            </p:nvSpPr>
            <p:spPr bwMode="auto">
              <a:xfrm>
                <a:off x="2430" y="1581"/>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84" name="Rectangle 28"/>
              <p:cNvSpPr>
                <a:spLocks noChangeArrowheads="1"/>
              </p:cNvSpPr>
              <p:nvPr/>
            </p:nvSpPr>
            <p:spPr bwMode="auto">
              <a:xfrm>
                <a:off x="2453" y="1531"/>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A</a:t>
                </a:r>
              </a:p>
            </p:txBody>
          </p:sp>
        </p:grpSp>
        <p:grpSp>
          <p:nvGrpSpPr>
            <p:cNvPr id="96285" name="Group 29"/>
            <p:cNvGrpSpPr>
              <a:grpSpLocks/>
            </p:cNvGrpSpPr>
            <p:nvPr/>
          </p:nvGrpSpPr>
          <p:grpSpPr bwMode="auto">
            <a:xfrm>
              <a:off x="3739" y="2879"/>
              <a:ext cx="428" cy="478"/>
              <a:chOff x="3739" y="2879"/>
              <a:chExt cx="428" cy="478"/>
            </a:xfrm>
          </p:grpSpPr>
          <p:sp>
            <p:nvSpPr>
              <p:cNvPr id="96286" name="Oval 30"/>
              <p:cNvSpPr>
                <a:spLocks noChangeArrowheads="1"/>
              </p:cNvSpPr>
              <p:nvPr/>
            </p:nvSpPr>
            <p:spPr bwMode="auto">
              <a:xfrm>
                <a:off x="3739"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87" name="Rectangle 31"/>
              <p:cNvSpPr>
                <a:spLocks noChangeArrowheads="1"/>
              </p:cNvSpPr>
              <p:nvPr/>
            </p:nvSpPr>
            <p:spPr bwMode="auto">
              <a:xfrm>
                <a:off x="3781" y="2879"/>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t>D</a:t>
                </a:r>
              </a:p>
            </p:txBody>
          </p:sp>
        </p:grpSp>
        <p:grpSp>
          <p:nvGrpSpPr>
            <p:cNvPr id="96288" name="Group 32"/>
            <p:cNvGrpSpPr>
              <a:grpSpLocks/>
            </p:cNvGrpSpPr>
            <p:nvPr/>
          </p:nvGrpSpPr>
          <p:grpSpPr bwMode="auto">
            <a:xfrm>
              <a:off x="2431" y="2880"/>
              <a:ext cx="428" cy="478"/>
              <a:chOff x="2431" y="2880"/>
              <a:chExt cx="428" cy="478"/>
            </a:xfrm>
          </p:grpSpPr>
          <p:sp>
            <p:nvSpPr>
              <p:cNvPr id="96289" name="Oval 33"/>
              <p:cNvSpPr>
                <a:spLocks noChangeArrowheads="1"/>
              </p:cNvSpPr>
              <p:nvPr/>
            </p:nvSpPr>
            <p:spPr bwMode="auto">
              <a:xfrm>
                <a:off x="2431" y="2914"/>
                <a:ext cx="428" cy="428"/>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90" name="Rectangle 34"/>
              <p:cNvSpPr>
                <a:spLocks noChangeArrowheads="1"/>
              </p:cNvSpPr>
              <p:nvPr/>
            </p:nvSpPr>
            <p:spPr bwMode="auto">
              <a:xfrm>
                <a:off x="2454" y="2880"/>
                <a:ext cx="368" cy="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t>C</a:t>
                </a:r>
              </a:p>
            </p:txBody>
          </p:sp>
        </p:grpSp>
      </p:grpSp>
      <p:grpSp>
        <p:nvGrpSpPr>
          <p:cNvPr id="96291" name="Group 35"/>
          <p:cNvGrpSpPr>
            <a:grpSpLocks/>
          </p:cNvGrpSpPr>
          <p:nvPr/>
        </p:nvGrpSpPr>
        <p:grpSpPr bwMode="auto">
          <a:xfrm>
            <a:off x="3403600" y="2605088"/>
            <a:ext cx="3486150" cy="3521075"/>
            <a:chOff x="2488" y="1641"/>
            <a:chExt cx="2196" cy="2218"/>
          </a:xfrm>
        </p:grpSpPr>
        <p:sp>
          <p:nvSpPr>
            <p:cNvPr id="96292" name="Rectangle 36"/>
            <p:cNvSpPr>
              <a:spLocks noChangeArrowheads="1"/>
            </p:cNvSpPr>
            <p:nvPr/>
          </p:nvSpPr>
          <p:spPr bwMode="auto">
            <a:xfrm>
              <a:off x="28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6293" name="Rectangle 37"/>
            <p:cNvSpPr>
              <a:spLocks noChangeArrowheads="1"/>
            </p:cNvSpPr>
            <p:nvPr/>
          </p:nvSpPr>
          <p:spPr bwMode="auto">
            <a:xfrm>
              <a:off x="4195" y="16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sp>
          <p:nvSpPr>
            <p:cNvPr id="96294" name="Rectangle 38"/>
            <p:cNvSpPr>
              <a:spLocks noChangeArrowheads="1"/>
            </p:cNvSpPr>
            <p:nvPr/>
          </p:nvSpPr>
          <p:spPr bwMode="auto">
            <a:xfrm>
              <a:off x="2488" y="2241"/>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$12</a:t>
              </a:r>
            </a:p>
          </p:txBody>
        </p:sp>
        <p:sp>
          <p:nvSpPr>
            <p:cNvPr id="96295" name="Rectangle 39"/>
            <p:cNvSpPr>
              <a:spLocks noChangeArrowheads="1"/>
            </p:cNvSpPr>
            <p:nvPr/>
          </p:nvSpPr>
          <p:spPr bwMode="auto">
            <a:xfrm>
              <a:off x="3848" y="2241"/>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6296" name="Rectangle 40"/>
            <p:cNvSpPr>
              <a:spLocks noChangeArrowheads="1"/>
            </p:cNvSpPr>
            <p:nvPr/>
          </p:nvSpPr>
          <p:spPr bwMode="auto">
            <a:xfrm>
              <a:off x="29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$6</a:t>
              </a:r>
            </a:p>
          </p:txBody>
        </p:sp>
        <p:sp>
          <p:nvSpPr>
            <p:cNvPr id="96297" name="Rectangle 41"/>
            <p:cNvSpPr>
              <a:spLocks noChangeArrowheads="1"/>
            </p:cNvSpPr>
            <p:nvPr/>
          </p:nvSpPr>
          <p:spPr bwMode="auto">
            <a:xfrm>
              <a:off x="4248" y="297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6298" name="Rectangle 42"/>
            <p:cNvSpPr>
              <a:spLocks noChangeArrowheads="1"/>
            </p:cNvSpPr>
            <p:nvPr/>
          </p:nvSpPr>
          <p:spPr bwMode="auto">
            <a:xfrm>
              <a:off x="3848" y="3534"/>
              <a:ext cx="364"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$8</a:t>
              </a:r>
            </a:p>
          </p:txBody>
        </p:sp>
        <p:sp>
          <p:nvSpPr>
            <p:cNvPr id="96299" name="Rectangle 43"/>
            <p:cNvSpPr>
              <a:spLocks noChangeArrowheads="1"/>
            </p:cNvSpPr>
            <p:nvPr/>
          </p:nvSpPr>
          <p:spPr bwMode="auto">
            <a:xfrm>
              <a:off x="2488" y="3534"/>
              <a:ext cx="489" cy="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800" b="1">
                  <a:solidFill>
                    <a:srgbClr val="000000"/>
                  </a:solidFill>
                </a:rPr>
                <a:t>$15</a:t>
              </a:r>
            </a:p>
          </p:txBody>
        </p:sp>
      </p:grpSp>
      <p:sp>
        <p:nvSpPr>
          <p:cNvPr id="96300" name="Rectangle 44"/>
          <p:cNvSpPr>
            <a:spLocks noChangeArrowheads="1"/>
          </p:cNvSpPr>
          <p:nvPr/>
        </p:nvSpPr>
        <p:spPr bwMode="auto">
          <a:xfrm>
            <a:off x="7261225" y="4071938"/>
            <a:ext cx="1633538"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altLang="en-US" sz="2400" b="1" i="1">
                <a:solidFill>
                  <a:srgbClr val="CC0000"/>
                </a:solidFill>
              </a:rPr>
              <a:t>But, the</a:t>
            </a:r>
          </a:p>
          <a:p>
            <a:pPr algn="ctr" eaLnBrk="0" hangingPunct="0"/>
            <a:r>
              <a:rPr lang="en-US" altLang="en-US" sz="2400" b="1" i="1">
                <a:solidFill>
                  <a:srgbClr val="CC0000"/>
                </a:solidFill>
              </a:rPr>
              <a:t>incentive</a:t>
            </a:r>
          </a:p>
          <a:p>
            <a:pPr algn="ctr" eaLnBrk="0" hangingPunct="0"/>
            <a:r>
              <a:rPr lang="en-US" altLang="en-US" sz="2400" b="1" i="1">
                <a:solidFill>
                  <a:srgbClr val="CC0000"/>
                </a:solidFill>
              </a:rPr>
              <a:t>to cheat</a:t>
            </a:r>
          </a:p>
          <a:p>
            <a:pPr algn="ctr" eaLnBrk="0" hangingPunct="0"/>
            <a:r>
              <a:rPr lang="en-US" altLang="en-US" sz="2400" b="1" i="1">
                <a:solidFill>
                  <a:srgbClr val="CC0000"/>
                </a:solidFill>
              </a:rPr>
              <a:t>is very real</a:t>
            </a:r>
          </a:p>
        </p:txBody>
      </p:sp>
      <p:sp>
        <p:nvSpPr>
          <p:cNvPr id="96301" name="Rectangle 45"/>
          <p:cNvSpPr>
            <a:spLocks noChangeArrowheads="1"/>
          </p:cNvSpPr>
          <p:nvPr/>
        </p:nvSpPr>
        <p:spPr bwMode="auto">
          <a:xfrm>
            <a:off x="7302500" y="2390775"/>
            <a:ext cx="1566863" cy="1549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400" b="1" i="1">
                <a:solidFill>
                  <a:schemeClr val="tx2"/>
                </a:solidFill>
              </a:rPr>
              <a:t>Collusion</a:t>
            </a:r>
          </a:p>
          <a:p>
            <a:pPr algn="ctr" eaLnBrk="0" hangingPunct="0"/>
            <a:r>
              <a:rPr lang="en-US" altLang="en-US" sz="2400" b="1" i="1">
                <a:solidFill>
                  <a:schemeClr val="tx2"/>
                </a:solidFill>
              </a:rPr>
              <a:t>Invites a</a:t>
            </a:r>
          </a:p>
          <a:p>
            <a:pPr algn="ctr" eaLnBrk="0" hangingPunct="0"/>
            <a:r>
              <a:rPr lang="en-US" altLang="en-US" sz="2400" b="1" i="1">
                <a:solidFill>
                  <a:schemeClr val="tx2"/>
                </a:solidFill>
              </a:rPr>
              <a:t>Different</a:t>
            </a:r>
          </a:p>
          <a:p>
            <a:pPr algn="ctr" eaLnBrk="0" hangingPunct="0"/>
            <a:r>
              <a:rPr lang="en-US" altLang="en-US" sz="2400" b="1" i="1">
                <a:solidFill>
                  <a:schemeClr val="tx2"/>
                </a:solidFill>
              </a:rPr>
              <a:t>Solution</a:t>
            </a:r>
          </a:p>
        </p:txBody>
      </p:sp>
      <p:grpSp>
        <p:nvGrpSpPr>
          <p:cNvPr id="96302" name="Group 46"/>
          <p:cNvGrpSpPr>
            <a:grpSpLocks/>
          </p:cNvGrpSpPr>
          <p:nvPr/>
        </p:nvGrpSpPr>
        <p:grpSpPr bwMode="auto">
          <a:xfrm>
            <a:off x="3328988" y="2546350"/>
            <a:ext cx="3629025" cy="3668713"/>
            <a:chOff x="1705" y="1612"/>
            <a:chExt cx="2286" cy="2311"/>
          </a:xfrm>
        </p:grpSpPr>
        <p:sp>
          <p:nvSpPr>
            <p:cNvPr id="96303" name="Oval 47"/>
            <p:cNvSpPr>
              <a:spLocks noChangeArrowheads="1"/>
            </p:cNvSpPr>
            <p:nvPr/>
          </p:nvSpPr>
          <p:spPr bwMode="auto">
            <a:xfrm>
              <a:off x="1705" y="3505"/>
              <a:ext cx="565" cy="418"/>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304" name="Oval 48"/>
            <p:cNvSpPr>
              <a:spLocks noChangeArrowheads="1"/>
            </p:cNvSpPr>
            <p:nvPr/>
          </p:nvSpPr>
          <p:spPr bwMode="auto">
            <a:xfrm>
              <a:off x="3426" y="1612"/>
              <a:ext cx="565" cy="418"/>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6305" name="Oval 49"/>
          <p:cNvSpPr>
            <a:spLocks noChangeArrowheads="1"/>
          </p:cNvSpPr>
          <p:nvPr/>
        </p:nvSpPr>
        <p:spPr bwMode="auto">
          <a:xfrm rot="18900000">
            <a:off x="2876550" y="2654300"/>
            <a:ext cx="2568575" cy="1447800"/>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6306" name="Picture 50" descr="image" title="image">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31188" y="6259513"/>
            <a:ext cx="274637" cy="2746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6300"/>
                                        </p:tgtEl>
                                        <p:attrNameLst>
                                          <p:attrName>style.visibility</p:attrName>
                                        </p:attrNameLst>
                                      </p:cBhvr>
                                      <p:to>
                                        <p:strVal val="visible"/>
                                      </p:to>
                                    </p:set>
                                    <p:animEffect transition="in" filter="wipe(up)">
                                      <p:cBhvr>
                                        <p:cTn id="7" dur="500"/>
                                        <p:tgtEl>
                                          <p:spTgt spid="96300"/>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96302"/>
                                        </p:tgtEl>
                                        <p:attrNameLst>
                                          <p:attrName>style.visibility</p:attrName>
                                        </p:attrNameLst>
                                      </p:cBhvr>
                                      <p:to>
                                        <p:strVal val="visible"/>
                                      </p:to>
                                    </p:set>
                                    <p:animEffect transition="in" filter="dissolve">
                                      <p:cBhvr>
                                        <p:cTn id="11" dur="500"/>
                                        <p:tgtEl>
                                          <p:spTgt spid="96302"/>
                                        </p:tgtEl>
                                      </p:cBhvr>
                                    </p:animEffect>
                                  </p:childTnLst>
                                </p:cTn>
                              </p:par>
                            </p:childTnLst>
                          </p:cTn>
                        </p:par>
                        <p:par>
                          <p:cTn id="12" fill="hold" nodeType="afterGroup">
                            <p:stCondLst>
                              <p:cond delay="1000"/>
                            </p:stCondLst>
                            <p:childTnLst>
                              <p:par>
                                <p:cTn id="13" presetID="23" presetClass="entr" presetSubtype="16" fill="hold" nodeType="afterEffect">
                                  <p:stCondLst>
                                    <p:cond delay="0"/>
                                  </p:stCondLst>
                                  <p:childTnLst>
                                    <p:set>
                                      <p:cBhvr>
                                        <p:cTn id="14" dur="1" fill="hold">
                                          <p:stCondLst>
                                            <p:cond delay="0"/>
                                          </p:stCondLst>
                                        </p:cTn>
                                        <p:tgtEl>
                                          <p:spTgt spid="96306"/>
                                        </p:tgtEl>
                                        <p:attrNameLst>
                                          <p:attrName>style.visibility</p:attrName>
                                        </p:attrNameLst>
                                      </p:cBhvr>
                                      <p:to>
                                        <p:strVal val="visible"/>
                                      </p:to>
                                    </p:set>
                                    <p:anim calcmode="lin" valueType="num">
                                      <p:cBhvr>
                                        <p:cTn id="15" dur="500" fill="hold"/>
                                        <p:tgtEl>
                                          <p:spTgt spid="96306"/>
                                        </p:tgtEl>
                                        <p:attrNameLst>
                                          <p:attrName>ppt_w</p:attrName>
                                        </p:attrNameLst>
                                      </p:cBhvr>
                                      <p:tavLst>
                                        <p:tav tm="0">
                                          <p:val>
                                            <p:fltVal val="0"/>
                                          </p:val>
                                        </p:tav>
                                        <p:tav tm="100000">
                                          <p:val>
                                            <p:strVal val="#ppt_w"/>
                                          </p:val>
                                        </p:tav>
                                      </p:tavLst>
                                    </p:anim>
                                    <p:anim calcmode="lin" valueType="num">
                                      <p:cBhvr>
                                        <p:cTn id="16" dur="500" fill="hold"/>
                                        <p:tgtEl>
                                          <p:spTgt spid="96306"/>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300"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ltLang="en-US"/>
              <a:t>Short-run versus Long-run Costs</a:t>
            </a:r>
          </a:p>
        </p:txBody>
      </p:sp>
      <p:sp>
        <p:nvSpPr>
          <p:cNvPr id="105475" name="Rectangle 3"/>
          <p:cNvSpPr>
            <a:spLocks noGrp="1" noChangeArrowheads="1"/>
          </p:cNvSpPr>
          <p:nvPr>
            <p:ph type="body" idx="1"/>
          </p:nvPr>
        </p:nvSpPr>
        <p:spPr/>
        <p:txBody>
          <a:bodyPr/>
          <a:lstStyle/>
          <a:p>
            <a:r>
              <a:rPr lang="en-US" altLang="en-US">
                <a:solidFill>
                  <a:srgbClr val="365B98"/>
                </a:solidFill>
              </a:rPr>
              <a:t>Fixed Costs and Variable Costs</a:t>
            </a:r>
            <a:endParaRPr lang="en-US" altLang="en-US"/>
          </a:p>
          <a:p>
            <a:pPr lvl="1"/>
            <a:r>
              <a:rPr lang="en-US" altLang="en-US"/>
              <a:t>Fixed costs  =  costs that cannot be changed</a:t>
            </a:r>
          </a:p>
          <a:p>
            <a:pPr lvl="1"/>
            <a:r>
              <a:rPr lang="en-US" altLang="en-US"/>
              <a:t>Variable costs  =  costs that can be changed</a:t>
            </a:r>
          </a:p>
          <a:p>
            <a:pPr lvl="1"/>
            <a:r>
              <a:rPr lang="en-US" altLang="en-US"/>
              <a:t>In the short run, some costs are fixed.  In the long run, all costs are variable.</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ltLang="en-US"/>
              <a:t>Oligopoly</a:t>
            </a:r>
          </a:p>
        </p:txBody>
      </p:sp>
      <p:sp>
        <p:nvSpPr>
          <p:cNvPr id="97283" name="Rectangle 3"/>
          <p:cNvSpPr>
            <a:spLocks noGrp="1" noChangeArrowheads="1"/>
          </p:cNvSpPr>
          <p:nvPr>
            <p:ph type="body" idx="1"/>
          </p:nvPr>
        </p:nvSpPr>
        <p:spPr/>
        <p:txBody>
          <a:bodyPr/>
          <a:lstStyle/>
          <a:p>
            <a:r>
              <a:rPr lang="en-US" altLang="en-US">
                <a:solidFill>
                  <a:srgbClr val="365B98"/>
                </a:solidFill>
              </a:rPr>
              <a:t>The Game-Theory Approach</a:t>
            </a:r>
            <a:endParaRPr lang="en-US" altLang="en-US"/>
          </a:p>
          <a:p>
            <a:pPr lvl="1"/>
            <a:r>
              <a:rPr lang="en-US" altLang="en-US"/>
              <a:t>Games with dominant strategies</a:t>
            </a:r>
          </a:p>
          <a:p>
            <a:pPr lvl="2"/>
            <a:r>
              <a:rPr lang="en-US" altLang="en-US"/>
              <a:t>Dominant strategy = an option that is better than any alternative option regardless of what the other firm does</a:t>
            </a:r>
          </a:p>
          <a:p>
            <a:pPr lvl="2"/>
            <a:r>
              <a:rPr lang="en-US" altLang="en-US"/>
              <a:t>“Prisoners’ Dilemma”</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ltLang="en-US"/>
              <a:t>Oligopoly</a:t>
            </a:r>
          </a:p>
        </p:txBody>
      </p:sp>
      <p:sp>
        <p:nvSpPr>
          <p:cNvPr id="98307" name="Rectangle 3"/>
          <p:cNvSpPr>
            <a:spLocks noGrp="1" noChangeArrowheads="1"/>
          </p:cNvSpPr>
          <p:nvPr>
            <p:ph type="body" idx="1"/>
          </p:nvPr>
        </p:nvSpPr>
        <p:spPr/>
        <p:txBody>
          <a:bodyPr/>
          <a:lstStyle/>
          <a:p>
            <a:r>
              <a:rPr lang="en-US" altLang="en-US">
                <a:solidFill>
                  <a:srgbClr val="365B98"/>
                </a:solidFill>
              </a:rPr>
              <a:t>The Game-Theory Approach</a:t>
            </a:r>
            <a:endParaRPr lang="en-US" altLang="en-US"/>
          </a:p>
          <a:p>
            <a:pPr lvl="1"/>
            <a:r>
              <a:rPr lang="en-US" altLang="en-US"/>
              <a:t>Games with dominant strategies</a:t>
            </a:r>
          </a:p>
          <a:p>
            <a:pPr lvl="2"/>
            <a:r>
              <a:rPr lang="en-US" altLang="en-US"/>
              <a:t>A market with a duopoly serves the public interest better than a monopoly because of the competition created between the duopolists.</a:t>
            </a:r>
          </a:p>
          <a:p>
            <a:pPr lvl="2"/>
            <a:r>
              <a:rPr lang="en-US" altLang="en-US"/>
              <a:t>It is damaging to the public to allow rival firms to collude on what prices to charge for their products and what quantity of product to supply.</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ltLang="en-US"/>
              <a:t>Oligopoly</a:t>
            </a:r>
          </a:p>
        </p:txBody>
      </p:sp>
      <p:sp>
        <p:nvSpPr>
          <p:cNvPr id="99331" name="Rectangle 3"/>
          <p:cNvSpPr>
            <a:spLocks noGrp="1" noChangeArrowheads="1"/>
          </p:cNvSpPr>
          <p:nvPr>
            <p:ph type="body" idx="1"/>
          </p:nvPr>
        </p:nvSpPr>
        <p:spPr/>
        <p:txBody>
          <a:bodyPr/>
          <a:lstStyle/>
          <a:p>
            <a:r>
              <a:rPr lang="en-US" altLang="en-US">
                <a:solidFill>
                  <a:srgbClr val="365B98"/>
                </a:solidFill>
              </a:rPr>
              <a:t>The Game-Theory Approach</a:t>
            </a:r>
            <a:endParaRPr lang="en-US" altLang="en-US"/>
          </a:p>
          <a:p>
            <a:pPr lvl="1"/>
            <a:r>
              <a:rPr lang="en-US" altLang="en-US"/>
              <a:t>Games without dominant strategies</a:t>
            </a:r>
          </a:p>
          <a:p>
            <a:pPr lvl="2"/>
            <a:r>
              <a:rPr lang="en-US" altLang="en-US"/>
              <a:t>Maximin  =  a strategy in which one seeks the maximum of the minimum payoffs to the available strategies.</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ltLang="en-US"/>
              <a:t>Oligopoly</a:t>
            </a:r>
          </a:p>
        </p:txBody>
      </p:sp>
      <p:sp>
        <p:nvSpPr>
          <p:cNvPr id="100355" name="Rectangle 3"/>
          <p:cNvSpPr>
            <a:spLocks noGrp="1" noChangeArrowheads="1"/>
          </p:cNvSpPr>
          <p:nvPr>
            <p:ph type="body" idx="1"/>
          </p:nvPr>
        </p:nvSpPr>
        <p:spPr/>
        <p:txBody>
          <a:bodyPr/>
          <a:lstStyle/>
          <a:p>
            <a:r>
              <a:rPr lang="en-US" altLang="en-US">
                <a:solidFill>
                  <a:srgbClr val="365B98"/>
                </a:solidFill>
              </a:rPr>
              <a:t>The Game-Theory Approach</a:t>
            </a:r>
            <a:endParaRPr lang="en-US" altLang="en-US"/>
          </a:p>
          <a:p>
            <a:pPr lvl="1"/>
            <a:r>
              <a:rPr lang="en-US" altLang="en-US"/>
              <a:t>Other strategies: Nash Equilibrium</a:t>
            </a:r>
          </a:p>
          <a:p>
            <a:pPr lvl="2"/>
            <a:r>
              <a:rPr lang="en-US" altLang="en-US"/>
              <a:t>Nash equilibrium  =  an outcome from which neither firm wants to deviate (once achieved, it is stable and lasting.)</a:t>
            </a:r>
          </a:p>
          <a:p>
            <a:pPr lvl="2"/>
            <a:r>
              <a:rPr lang="en-US" altLang="en-US"/>
              <a:t>Often, no such mutually accommodating solution is possible.</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ltLang="en-US"/>
              <a:t>Oligopoly</a:t>
            </a:r>
          </a:p>
        </p:txBody>
      </p:sp>
      <p:sp>
        <p:nvSpPr>
          <p:cNvPr id="101379" name="Rectangle 3"/>
          <p:cNvSpPr>
            <a:spLocks noGrp="1" noChangeArrowheads="1"/>
          </p:cNvSpPr>
          <p:nvPr>
            <p:ph type="body" idx="1"/>
          </p:nvPr>
        </p:nvSpPr>
        <p:spPr/>
        <p:txBody>
          <a:bodyPr/>
          <a:lstStyle/>
          <a:p>
            <a:r>
              <a:rPr lang="en-US" altLang="en-US">
                <a:solidFill>
                  <a:srgbClr val="365B98"/>
                </a:solidFill>
              </a:rPr>
              <a:t>The Game-Theory Approach</a:t>
            </a:r>
            <a:endParaRPr lang="en-US" altLang="en-US"/>
          </a:p>
          <a:p>
            <a:pPr lvl="1"/>
            <a:r>
              <a:rPr lang="en-US" altLang="en-US"/>
              <a:t>Zero-sum games</a:t>
            </a:r>
          </a:p>
          <a:p>
            <a:pPr lvl="2"/>
            <a:r>
              <a:rPr lang="en-US" altLang="en-US"/>
              <a:t>Zero-sum game = one party’s gain equals the other party’s loss</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ltLang="en-US"/>
              <a:t>Oligopoly</a:t>
            </a:r>
          </a:p>
        </p:txBody>
      </p:sp>
      <p:sp>
        <p:nvSpPr>
          <p:cNvPr id="102403" name="Rectangle 3"/>
          <p:cNvSpPr>
            <a:spLocks noGrp="1" noChangeArrowheads="1"/>
          </p:cNvSpPr>
          <p:nvPr>
            <p:ph type="body" idx="1"/>
          </p:nvPr>
        </p:nvSpPr>
        <p:spPr/>
        <p:txBody>
          <a:bodyPr/>
          <a:lstStyle/>
          <a:p>
            <a:pPr>
              <a:lnSpc>
                <a:spcPct val="90000"/>
              </a:lnSpc>
            </a:pPr>
            <a:r>
              <a:rPr lang="en-US" altLang="en-US">
                <a:solidFill>
                  <a:srgbClr val="365B98"/>
                </a:solidFill>
              </a:rPr>
              <a:t>The Game-Theory Approach</a:t>
            </a:r>
            <a:endParaRPr lang="en-US" altLang="en-US"/>
          </a:p>
          <a:p>
            <a:pPr lvl="1">
              <a:lnSpc>
                <a:spcPct val="90000"/>
              </a:lnSpc>
            </a:pPr>
            <a:r>
              <a:rPr lang="en-US" altLang="en-US"/>
              <a:t>Repeated games</a:t>
            </a:r>
          </a:p>
          <a:p>
            <a:pPr lvl="2">
              <a:lnSpc>
                <a:spcPct val="90000"/>
              </a:lnSpc>
            </a:pPr>
            <a:r>
              <a:rPr lang="en-US" altLang="en-US"/>
              <a:t>Most markets feature repeat buyers. </a:t>
            </a:r>
          </a:p>
          <a:p>
            <a:pPr lvl="2">
              <a:lnSpc>
                <a:spcPct val="90000"/>
              </a:lnSpc>
            </a:pPr>
            <a:r>
              <a:rPr lang="en-US" altLang="en-US"/>
              <a:t>Repeated games give players the opportunity to learn something about each other’s behavior patterns and, perhaps, to arrive at mutually beneficial arrangements.</a:t>
            </a:r>
          </a:p>
          <a:p>
            <a:pPr lvl="2">
              <a:lnSpc>
                <a:spcPct val="90000"/>
              </a:lnSpc>
            </a:pPr>
            <a:r>
              <a:rPr lang="en-US" altLang="en-US"/>
              <a:t>Threats and credibility</a:t>
            </a:r>
          </a:p>
          <a:p>
            <a:pPr lvl="3">
              <a:lnSpc>
                <a:spcPct val="90000"/>
              </a:lnSpc>
            </a:pPr>
            <a:r>
              <a:rPr lang="en-US" altLang="en-US"/>
              <a:t>Induce rivals to change their behavior</a:t>
            </a:r>
          </a:p>
          <a:p>
            <a:pPr lvl="3">
              <a:lnSpc>
                <a:spcPct val="90000"/>
              </a:lnSpc>
            </a:pPr>
            <a:r>
              <a:rPr lang="en-US" altLang="en-US"/>
              <a:t>Threat must be credible</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p:spPr>
        <p:txBody>
          <a:bodyPr/>
          <a:lstStyle/>
          <a:p>
            <a:r>
              <a:rPr lang="en-US" altLang="en-US" b="1">
                <a:solidFill>
                  <a:srgbClr val="FF0000"/>
                </a:solidFill>
                <a:effectLst>
                  <a:outerShdw blurRad="38100" dist="38100" dir="2700000" algn="tl">
                    <a:srgbClr val="000000"/>
                  </a:outerShdw>
                </a:effectLst>
              </a:rPr>
              <a:t>Using Game Theory</a:t>
            </a:r>
          </a:p>
        </p:txBody>
      </p:sp>
      <p:sp>
        <p:nvSpPr>
          <p:cNvPr id="49155" name="Rectangle 3"/>
          <p:cNvSpPr>
            <a:spLocks noGrp="1" noChangeArrowheads="1"/>
          </p:cNvSpPr>
          <p:nvPr>
            <p:ph type="body" idx="1"/>
          </p:nvPr>
        </p:nvSpPr>
        <p:spPr>
          <a:noFill/>
          <a:ln/>
        </p:spPr>
        <p:txBody>
          <a:bodyPr/>
          <a:lstStyle/>
          <a:p>
            <a:pPr>
              <a:lnSpc>
                <a:spcPct val="90000"/>
              </a:lnSpc>
            </a:pPr>
            <a:r>
              <a:rPr lang="en-US" altLang="en-US" sz="2800" b="1">
                <a:solidFill>
                  <a:srgbClr val="0000FF"/>
                </a:solidFill>
                <a:effectLst>
                  <a:outerShdw blurRad="38100" dist="38100" dir="2700000" algn="tl">
                    <a:srgbClr val="000000"/>
                  </a:outerShdw>
                </a:effectLst>
              </a:rPr>
              <a:t>Game theory can be used to describe a game when:</a:t>
            </a:r>
          </a:p>
          <a:p>
            <a:pPr lvl="1">
              <a:lnSpc>
                <a:spcPct val="90000"/>
              </a:lnSpc>
            </a:pPr>
            <a:r>
              <a:rPr lang="en-US" altLang="en-US" b="1">
                <a:solidFill>
                  <a:srgbClr val="0000FF"/>
                </a:solidFill>
                <a:effectLst>
                  <a:outerShdw blurRad="38100" dist="38100" dir="2700000" algn="tl">
                    <a:srgbClr val="000000"/>
                  </a:outerShdw>
                </a:effectLst>
              </a:rPr>
              <a:t>There are rules which govern </a:t>
            </a:r>
            <a:r>
              <a:rPr lang="en-US" altLang="en-US" b="1" i="1">
                <a:solidFill>
                  <a:srgbClr val="0000FF"/>
                </a:solidFill>
                <a:effectLst>
                  <a:outerShdw blurRad="38100" dist="38100" dir="2700000" algn="tl">
                    <a:srgbClr val="000000"/>
                  </a:outerShdw>
                </a:effectLst>
              </a:rPr>
              <a:t>actions</a:t>
            </a:r>
            <a:r>
              <a:rPr lang="en-US" altLang="en-US" b="1">
                <a:solidFill>
                  <a:srgbClr val="0000FF"/>
                </a:solidFill>
                <a:effectLst>
                  <a:outerShdw blurRad="38100" dist="38100" dir="2700000" algn="tl">
                    <a:srgbClr val="000000"/>
                  </a:outerShdw>
                </a:effectLst>
              </a:rPr>
              <a:t>;</a:t>
            </a:r>
          </a:p>
          <a:p>
            <a:pPr lvl="1">
              <a:lnSpc>
                <a:spcPct val="90000"/>
              </a:lnSpc>
            </a:pPr>
            <a:r>
              <a:rPr lang="en-US" altLang="en-US" b="1">
                <a:solidFill>
                  <a:srgbClr val="0000FF"/>
                </a:solidFill>
                <a:effectLst>
                  <a:outerShdw blurRad="38100" dist="38100" dir="2700000" algn="tl">
                    <a:srgbClr val="000000"/>
                  </a:outerShdw>
                </a:effectLst>
              </a:rPr>
              <a:t>There are two or more </a:t>
            </a:r>
            <a:r>
              <a:rPr lang="en-US" altLang="en-US" b="1" i="1">
                <a:solidFill>
                  <a:srgbClr val="0000FF"/>
                </a:solidFill>
                <a:effectLst>
                  <a:outerShdw blurRad="38100" dist="38100" dir="2700000" algn="tl">
                    <a:srgbClr val="000000"/>
                  </a:outerShdw>
                </a:effectLst>
              </a:rPr>
              <a:t>players</a:t>
            </a:r>
            <a:r>
              <a:rPr lang="en-US" altLang="en-US" b="1">
                <a:solidFill>
                  <a:srgbClr val="0000FF"/>
                </a:solidFill>
                <a:effectLst>
                  <a:outerShdw blurRad="38100" dist="38100" dir="2700000" algn="tl">
                    <a:srgbClr val="000000"/>
                  </a:outerShdw>
                </a:effectLst>
              </a:rPr>
              <a:t>;</a:t>
            </a:r>
          </a:p>
          <a:p>
            <a:pPr lvl="1">
              <a:lnSpc>
                <a:spcPct val="90000"/>
              </a:lnSpc>
            </a:pPr>
            <a:r>
              <a:rPr lang="en-US" altLang="en-US" b="1">
                <a:solidFill>
                  <a:srgbClr val="0000FF"/>
                </a:solidFill>
                <a:effectLst>
                  <a:outerShdw blurRad="38100" dist="38100" dir="2700000" algn="tl">
                    <a:srgbClr val="000000"/>
                  </a:outerShdw>
                </a:effectLst>
              </a:rPr>
              <a:t>There are choices of action where </a:t>
            </a:r>
            <a:r>
              <a:rPr lang="en-US" altLang="en-US" b="1" i="1">
                <a:solidFill>
                  <a:srgbClr val="0000FF"/>
                </a:solidFill>
                <a:effectLst>
                  <a:outerShdw blurRad="38100" dist="38100" dir="2700000" algn="tl">
                    <a:srgbClr val="000000"/>
                  </a:outerShdw>
                </a:effectLst>
              </a:rPr>
              <a:t>strategy</a:t>
            </a:r>
            <a:r>
              <a:rPr lang="en-US" altLang="en-US" b="1">
                <a:solidFill>
                  <a:srgbClr val="0000FF"/>
                </a:solidFill>
                <a:effectLst>
                  <a:outerShdw blurRad="38100" dist="38100" dir="2700000" algn="tl">
                    <a:srgbClr val="000000"/>
                  </a:outerShdw>
                </a:effectLst>
              </a:rPr>
              <a:t> matters;</a:t>
            </a:r>
          </a:p>
          <a:p>
            <a:pPr lvl="1">
              <a:lnSpc>
                <a:spcPct val="90000"/>
              </a:lnSpc>
            </a:pPr>
            <a:r>
              <a:rPr lang="en-US" altLang="en-US" b="1">
                <a:solidFill>
                  <a:srgbClr val="0000FF"/>
                </a:solidFill>
                <a:effectLst>
                  <a:outerShdw blurRad="38100" dist="38100" dir="2700000" algn="tl">
                    <a:srgbClr val="000000"/>
                  </a:outerShdw>
                </a:effectLst>
              </a:rPr>
              <a:t>The game has one or more </a:t>
            </a:r>
            <a:r>
              <a:rPr lang="en-US" altLang="en-US" b="1" i="1">
                <a:solidFill>
                  <a:srgbClr val="0000FF"/>
                </a:solidFill>
                <a:effectLst>
                  <a:outerShdw blurRad="38100" dist="38100" dir="2700000" algn="tl">
                    <a:srgbClr val="000000"/>
                  </a:outerShdw>
                </a:effectLst>
              </a:rPr>
              <a:t>outcomes;</a:t>
            </a:r>
          </a:p>
          <a:p>
            <a:pPr lvl="1">
              <a:lnSpc>
                <a:spcPct val="90000"/>
              </a:lnSpc>
            </a:pPr>
            <a:r>
              <a:rPr lang="en-US" altLang="en-US" b="1">
                <a:solidFill>
                  <a:srgbClr val="0000FF"/>
                </a:solidFill>
                <a:effectLst>
                  <a:outerShdw blurRad="38100" dist="38100" dir="2700000" algn="tl">
                    <a:srgbClr val="000000"/>
                  </a:outerShdw>
                </a:effectLst>
              </a:rPr>
              <a:t>The outcome depends on the strategies chosen by all players, i.e., there is </a:t>
            </a:r>
            <a:r>
              <a:rPr lang="en-US" altLang="en-US" b="1" i="1">
                <a:solidFill>
                  <a:srgbClr val="0000FF"/>
                </a:solidFill>
                <a:effectLst>
                  <a:outerShdw blurRad="38100" dist="38100" dir="2700000" algn="tl">
                    <a:srgbClr val="000000"/>
                  </a:outerShdw>
                </a:effectLst>
              </a:rPr>
              <a:t>strategic interaction.</a:t>
            </a:r>
            <a:r>
              <a:rPr lang="en-US" altLang="en-US" sz="2400" b="1" i="1">
                <a:solidFill>
                  <a:srgbClr val="0000FF"/>
                </a:solidFill>
                <a:effectLst>
                  <a:outerShdw blurRad="38100" dist="38100" dir="2700000" algn="tl">
                    <a:srgbClr val="000000"/>
                  </a:outerShdw>
                </a:effectLst>
              </a:rPr>
              <a:t>      </a:t>
            </a:r>
          </a:p>
          <a:p>
            <a:pPr>
              <a:lnSpc>
                <a:spcPct val="90000"/>
              </a:lnSpc>
            </a:pPr>
            <a:endParaRPr lang="en-US" altLang="en-US" sz="2800" b="1" i="1">
              <a:solidFill>
                <a:srgbClr val="0000FF"/>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23863" y="106363"/>
            <a:ext cx="8229600" cy="681037"/>
          </a:xfrm>
          <a:noFill/>
          <a:ln/>
        </p:spPr>
        <p:txBody>
          <a:bodyPr/>
          <a:lstStyle/>
          <a:p>
            <a:r>
              <a:rPr lang="en-US" altLang="en-US" sz="4000" b="1">
                <a:solidFill>
                  <a:srgbClr val="FF0000"/>
                </a:solidFill>
                <a:effectLst>
                  <a:outerShdw blurRad="38100" dist="38100" dir="2700000" algn="tl">
                    <a:srgbClr val="000000"/>
                  </a:outerShdw>
                </a:effectLst>
              </a:rPr>
              <a:t>Advertising Game</a:t>
            </a:r>
          </a:p>
        </p:txBody>
      </p:sp>
      <p:graphicFrame>
        <p:nvGraphicFramePr>
          <p:cNvPr id="114691" name="Group 3"/>
          <p:cNvGraphicFramePr>
            <a:graphicFrameLocks noGrp="1"/>
          </p:cNvGraphicFramePr>
          <p:nvPr>
            <p:extLst>
              <p:ext uri="{D42A27DB-BD31-4B8C-83A1-F6EECF244321}">
                <p14:modId xmlns:p14="http://schemas.microsoft.com/office/powerpoint/2010/main" val="3663178558"/>
              </p:ext>
            </p:extLst>
          </p:nvPr>
        </p:nvGraphicFramePr>
        <p:xfrm>
          <a:off x="2133600" y="1549398"/>
          <a:ext cx="6172200" cy="1441451"/>
        </p:xfrm>
        <a:graphic>
          <a:graphicData uri="http://schemas.openxmlformats.org/drawingml/2006/table">
            <a:tbl>
              <a:tblPr firstRow="1"/>
              <a:tblGrid>
                <a:gridCol w="2057400">
                  <a:extLst>
                    <a:ext uri="{9D8B030D-6E8A-4147-A177-3AD203B41FA5}">
                      <a16:colId xmlns:a16="http://schemas.microsoft.com/office/drawing/2014/main" val="2163145135"/>
                    </a:ext>
                  </a:extLst>
                </a:gridCol>
                <a:gridCol w="2057400">
                  <a:extLst>
                    <a:ext uri="{9D8B030D-6E8A-4147-A177-3AD203B41FA5}">
                      <a16:colId xmlns:a16="http://schemas.microsoft.com/office/drawing/2014/main" val="321948402"/>
                    </a:ext>
                  </a:extLst>
                </a:gridCol>
                <a:gridCol w="2057400">
                  <a:extLst>
                    <a:ext uri="{9D8B030D-6E8A-4147-A177-3AD203B41FA5}">
                      <a16:colId xmlns:a16="http://schemas.microsoft.com/office/drawing/2014/main" val="1340611637"/>
                    </a:ext>
                  </a:extLst>
                </a:gridCol>
              </a:tblGrid>
              <a:tr h="4683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1" i="0" u="none" strike="noStrike" cap="none" normalizeH="0" baseline="0" dirty="0" smtClean="0">
                        <a:ln>
                          <a:noFill/>
                        </a:ln>
                        <a:solidFill>
                          <a:srgbClr val="0000FF"/>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Don’t Adv.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Advertise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2329209614"/>
                  </a:ext>
                </a:extLst>
              </a:tr>
              <a:tr h="47201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Don’t Adv.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     10,10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     2,15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541306566"/>
                  </a:ext>
                </a:extLst>
              </a:tr>
              <a:tr h="50112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Advertise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     15,2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smtClean="0">
                          <a:ln>
                            <a:noFill/>
                          </a:ln>
                          <a:solidFill>
                            <a:srgbClr val="0000FF"/>
                          </a:solidFill>
                          <a:effectLst>
                            <a:outerShdw blurRad="38100" dist="38100" dir="2700000" algn="tl">
                              <a:srgbClr val="000000"/>
                            </a:outerShdw>
                          </a:effectLst>
                          <a:latin typeface="Arial" panose="020B0604020202020204" pitchFamily="34" charset="0"/>
                        </a:rPr>
                        <a:t>     7,7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3596340312"/>
                  </a:ext>
                </a:extLst>
              </a:tr>
            </a:tbl>
          </a:graphicData>
        </a:graphic>
      </p:graphicFrame>
      <p:sp>
        <p:nvSpPr>
          <p:cNvPr id="114713" name="Text Box 25"/>
          <p:cNvSpPr txBox="1">
            <a:spLocks noChangeArrowheads="1"/>
          </p:cNvSpPr>
          <p:nvPr/>
        </p:nvSpPr>
        <p:spPr bwMode="auto">
          <a:xfrm>
            <a:off x="412750" y="3730625"/>
            <a:ext cx="84089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8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800" b="1" i="1">
                <a:solidFill>
                  <a:srgbClr val="800080"/>
                </a:solidFill>
                <a:effectLst>
                  <a:outerShdw blurRad="38100" dist="38100" dir="2700000" algn="tl">
                    <a:srgbClr val="000000"/>
                  </a:outerShdw>
                </a:effectLst>
                <a:latin typeface="Times" panose="02020603050405020304" pitchFamily="18" charset="0"/>
              </a:rPr>
              <a:t>Dominant strategies</a:t>
            </a:r>
            <a:r>
              <a:rPr lang="en-US" altLang="en-US" sz="2800" b="1">
                <a:solidFill>
                  <a:srgbClr val="800080"/>
                </a:solidFill>
                <a:effectLst>
                  <a:outerShdw blurRad="38100" dist="38100" dir="2700000" algn="tl">
                    <a:srgbClr val="000000"/>
                  </a:outerShdw>
                </a:effectLst>
                <a:latin typeface="Times" panose="02020603050405020304" pitchFamily="18" charset="0"/>
              </a:rPr>
              <a:t>?</a:t>
            </a:r>
          </a:p>
        </p:txBody>
      </p:sp>
      <p:sp>
        <p:nvSpPr>
          <p:cNvPr id="114714" name="Text Box 26"/>
          <p:cNvSpPr txBox="1">
            <a:spLocks noChangeArrowheads="1"/>
          </p:cNvSpPr>
          <p:nvPr/>
        </p:nvSpPr>
        <p:spPr bwMode="auto">
          <a:xfrm>
            <a:off x="414338" y="5119688"/>
            <a:ext cx="827563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800" b="1" i="1">
                <a:solidFill>
                  <a:schemeClr val="accent2"/>
                </a:solidFill>
                <a:effectLst>
                  <a:outerShdw blurRad="38100" dist="38100" dir="2700000" algn="tl">
                    <a:srgbClr val="000000"/>
                  </a:outerShdw>
                </a:effectLst>
                <a:latin typeface="Times" panose="02020603050405020304" pitchFamily="18" charset="0"/>
              </a:rPr>
              <a:t>Nash equilibrium?</a:t>
            </a:r>
            <a:endParaRPr lang="en-US" altLang="en-US" sz="2800" b="1">
              <a:solidFill>
                <a:schemeClr val="accent2"/>
              </a:solidFill>
              <a:effectLst>
                <a:outerShdw blurRad="38100" dist="38100" dir="2700000" algn="tl">
                  <a:srgbClr val="000000"/>
                </a:outerShdw>
              </a:effectLst>
              <a:latin typeface="Times" panose="02020603050405020304" pitchFamily="18" charset="0"/>
            </a:endParaRPr>
          </a:p>
        </p:txBody>
      </p:sp>
      <p:sp>
        <p:nvSpPr>
          <p:cNvPr id="2" name="TextBox 1"/>
          <p:cNvSpPr txBox="1"/>
          <p:nvPr/>
        </p:nvSpPr>
        <p:spPr>
          <a:xfrm>
            <a:off x="5224025" y="1075853"/>
            <a:ext cx="2014975" cy="461665"/>
          </a:xfrm>
          <a:prstGeom prst="rect">
            <a:avLst/>
          </a:prstGeom>
          <a:solidFill>
            <a:srgbClr val="FFFF99"/>
          </a:solidFill>
          <a:ln w="28575">
            <a:solidFill>
              <a:schemeClr val="tx1"/>
            </a:solidFill>
          </a:ln>
        </p:spPr>
        <p:txBody>
          <a:bodyPr wrap="none" rtlCol="0">
            <a:spAutoFit/>
          </a:bodyPr>
          <a:lstStyle/>
          <a:p>
            <a:pPr lvl="0">
              <a:spcBef>
                <a:spcPct val="20000"/>
              </a:spcBef>
            </a:pPr>
            <a:r>
              <a:rPr lang="en-US" altLang="en-US" sz="2400" b="1" dirty="0">
                <a:solidFill>
                  <a:srgbClr val="0000FF"/>
                </a:solidFill>
              </a:rPr>
              <a:t>COMPANY Y</a:t>
            </a:r>
          </a:p>
        </p:txBody>
      </p:sp>
      <p:sp>
        <p:nvSpPr>
          <p:cNvPr id="7" name="TextBox 6"/>
          <p:cNvSpPr txBox="1"/>
          <p:nvPr/>
        </p:nvSpPr>
        <p:spPr>
          <a:xfrm>
            <a:off x="109572" y="2270123"/>
            <a:ext cx="2014975" cy="461665"/>
          </a:xfrm>
          <a:prstGeom prst="rect">
            <a:avLst/>
          </a:prstGeom>
          <a:solidFill>
            <a:srgbClr val="FFFF99"/>
          </a:solidFill>
          <a:ln w="28575">
            <a:solidFill>
              <a:schemeClr val="tx1"/>
            </a:solidFill>
          </a:ln>
        </p:spPr>
        <p:txBody>
          <a:bodyPr wrap="none" rtlCol="0">
            <a:spAutoFit/>
          </a:bodyPr>
          <a:lstStyle/>
          <a:p>
            <a:pPr lvl="0">
              <a:spcBef>
                <a:spcPct val="20000"/>
              </a:spcBef>
            </a:pPr>
            <a:r>
              <a:rPr lang="en-US" altLang="en-US" sz="2400" b="1" dirty="0">
                <a:solidFill>
                  <a:srgbClr val="0000FF"/>
                </a:solidFill>
              </a:rPr>
              <a:t>COMPANY </a:t>
            </a:r>
            <a:r>
              <a:rPr lang="en-US" altLang="en-US" sz="2400" b="1" dirty="0" smtClean="0">
                <a:solidFill>
                  <a:srgbClr val="0000FF"/>
                </a:solidFill>
              </a:rPr>
              <a:t>X</a:t>
            </a:r>
            <a:endParaRPr lang="en-US" altLang="en-US" sz="2400" b="1" dirty="0">
              <a:solidFill>
                <a:srgbClr val="0000FF"/>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23863" y="106363"/>
            <a:ext cx="8229600" cy="681037"/>
          </a:xfrm>
          <a:noFill/>
          <a:ln/>
        </p:spPr>
        <p:txBody>
          <a:bodyPr/>
          <a:lstStyle/>
          <a:p>
            <a:r>
              <a:rPr lang="en-US" altLang="en-US" sz="4000" b="1">
                <a:solidFill>
                  <a:srgbClr val="FF0000"/>
                </a:solidFill>
                <a:effectLst>
                  <a:outerShdw blurRad="38100" dist="38100" dir="2700000" algn="tl">
                    <a:srgbClr val="000000"/>
                  </a:outerShdw>
                </a:effectLst>
              </a:rPr>
              <a:t>Advertising Game</a:t>
            </a:r>
          </a:p>
        </p:txBody>
      </p:sp>
      <p:sp>
        <p:nvSpPr>
          <p:cNvPr id="51225" name="Text Box 25"/>
          <p:cNvSpPr txBox="1">
            <a:spLocks noChangeArrowheads="1"/>
          </p:cNvSpPr>
          <p:nvPr/>
        </p:nvSpPr>
        <p:spPr bwMode="auto">
          <a:xfrm>
            <a:off x="412750" y="2943225"/>
            <a:ext cx="8408988"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8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800" b="1">
                <a:solidFill>
                  <a:srgbClr val="800080"/>
                </a:solidFill>
                <a:effectLst>
                  <a:outerShdw blurRad="38100" dist="38100" dir="2700000" algn="tl">
                    <a:srgbClr val="000000"/>
                  </a:outerShdw>
                </a:effectLst>
                <a:latin typeface="Times" panose="02020603050405020304" pitchFamily="18" charset="0"/>
                <a:cs typeface="Times New Roman" panose="02020603050405020304" pitchFamily="18" charset="0"/>
                <a:sym typeface="Symbol" panose="05050102010706020507" pitchFamily="18" charset="2"/>
              </a:rPr>
              <a:t></a:t>
            </a:r>
            <a:r>
              <a:rPr lang="en-US" altLang="en-US" sz="2800" b="1" i="1">
                <a:solidFill>
                  <a:srgbClr val="800080"/>
                </a:solidFill>
                <a:effectLst>
                  <a:outerShdw blurRad="38100" dist="38100" dir="2700000" algn="tl">
                    <a:srgbClr val="000000"/>
                  </a:outerShdw>
                </a:effectLst>
                <a:latin typeface="Times" panose="02020603050405020304" pitchFamily="18" charset="0"/>
              </a:rPr>
              <a:t>Dominant strategies</a:t>
            </a:r>
            <a:r>
              <a:rPr lang="en-US" altLang="en-US" sz="2800" b="1">
                <a:solidFill>
                  <a:srgbClr val="800080"/>
                </a:solidFill>
                <a:effectLst>
                  <a:outerShdw blurRad="38100" dist="38100" dir="2700000" algn="tl">
                    <a:srgbClr val="000000"/>
                  </a:outerShdw>
                </a:effectLst>
                <a:latin typeface="Times" panose="02020603050405020304" pitchFamily="18" charset="0"/>
              </a:rPr>
              <a:t>:  Strategy 1 dominates Strategy 2 if every payoff from 2 is dominated by the respective payoff from 1.</a:t>
            </a:r>
          </a:p>
        </p:txBody>
      </p:sp>
      <p:sp>
        <p:nvSpPr>
          <p:cNvPr id="51226" name="Text Box 26"/>
          <p:cNvSpPr txBox="1">
            <a:spLocks noChangeArrowheads="1"/>
          </p:cNvSpPr>
          <p:nvPr/>
        </p:nvSpPr>
        <p:spPr bwMode="auto">
          <a:xfrm>
            <a:off x="414338" y="4332288"/>
            <a:ext cx="8275637" cy="222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800" b="1" i="1">
                <a:solidFill>
                  <a:schemeClr val="accent2"/>
                </a:solidFill>
                <a:effectLst>
                  <a:outerShdw blurRad="38100" dist="38100" dir="2700000" algn="tl">
                    <a:srgbClr val="000000"/>
                  </a:outerShdw>
                </a:effectLst>
                <a:latin typeface="Times" panose="02020603050405020304" pitchFamily="18" charset="0"/>
              </a:rPr>
              <a:t>Nash equilibrium:  </a:t>
            </a:r>
            <a:r>
              <a:rPr lang="en-US" altLang="en-US" sz="2800" b="1">
                <a:solidFill>
                  <a:schemeClr val="accent2"/>
                </a:solidFill>
                <a:effectLst>
                  <a:outerShdw blurRad="38100" dist="38100" dir="2700000" algn="tl">
                    <a:srgbClr val="000000"/>
                  </a:outerShdw>
                </a:effectLst>
                <a:latin typeface="Times" panose="02020603050405020304" pitchFamily="18" charset="0"/>
              </a:rPr>
              <a:t>a set of strategies, one for each player, such that no player has an incentive (in terms of improving his own payoff) to deviate from his strategy, i.e., each player can do no better given what the opposing player(s) does.</a:t>
            </a:r>
          </a:p>
        </p:txBody>
      </p:sp>
      <p:graphicFrame>
        <p:nvGraphicFramePr>
          <p:cNvPr id="6" name="Group 3"/>
          <p:cNvGraphicFramePr>
            <a:graphicFrameLocks noGrp="1"/>
          </p:cNvGraphicFramePr>
          <p:nvPr>
            <p:extLst>
              <p:ext uri="{D42A27DB-BD31-4B8C-83A1-F6EECF244321}">
                <p14:modId xmlns:p14="http://schemas.microsoft.com/office/powerpoint/2010/main" val="2428187253"/>
              </p:ext>
            </p:extLst>
          </p:nvPr>
        </p:nvGraphicFramePr>
        <p:xfrm>
          <a:off x="2133600" y="1387945"/>
          <a:ext cx="6172200" cy="1441451"/>
        </p:xfrm>
        <a:graphic>
          <a:graphicData uri="http://schemas.openxmlformats.org/drawingml/2006/table">
            <a:tbl>
              <a:tblPr firstRow="1"/>
              <a:tblGrid>
                <a:gridCol w="2057400">
                  <a:extLst>
                    <a:ext uri="{9D8B030D-6E8A-4147-A177-3AD203B41FA5}">
                      <a16:colId xmlns:a16="http://schemas.microsoft.com/office/drawing/2014/main" val="2163145135"/>
                    </a:ext>
                  </a:extLst>
                </a:gridCol>
                <a:gridCol w="2057400">
                  <a:extLst>
                    <a:ext uri="{9D8B030D-6E8A-4147-A177-3AD203B41FA5}">
                      <a16:colId xmlns:a16="http://schemas.microsoft.com/office/drawing/2014/main" val="321948402"/>
                    </a:ext>
                  </a:extLst>
                </a:gridCol>
                <a:gridCol w="2057400">
                  <a:extLst>
                    <a:ext uri="{9D8B030D-6E8A-4147-A177-3AD203B41FA5}">
                      <a16:colId xmlns:a16="http://schemas.microsoft.com/office/drawing/2014/main" val="1340611637"/>
                    </a:ext>
                  </a:extLst>
                </a:gridCol>
              </a:tblGrid>
              <a:tr h="4683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1" i="0" u="none" strike="noStrike" cap="none" normalizeH="0" baseline="0" dirty="0" smtClean="0">
                        <a:ln>
                          <a:noFill/>
                        </a:ln>
                        <a:solidFill>
                          <a:srgbClr val="0000FF"/>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Don’t Adv.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Advertise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2329209614"/>
                  </a:ext>
                </a:extLst>
              </a:tr>
              <a:tr h="47201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Don’t Adv.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     10,10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     2,15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541306566"/>
                  </a:ext>
                </a:extLst>
              </a:tr>
              <a:tr h="50112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Advertise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rgbClr val="0000FF"/>
                          </a:solidFill>
                          <a:effectLst>
                            <a:outerShdw blurRad="38100" dist="38100" dir="2700000" algn="tl">
                              <a:srgbClr val="000000"/>
                            </a:outerShdw>
                          </a:effectLst>
                          <a:latin typeface="Arial" panose="020B0604020202020204" pitchFamily="34" charset="0"/>
                        </a:rPr>
                        <a:t>     15,2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smtClean="0">
                          <a:ln>
                            <a:noFill/>
                          </a:ln>
                          <a:solidFill>
                            <a:srgbClr val="0000FF"/>
                          </a:solidFill>
                          <a:effectLst>
                            <a:outerShdw blurRad="38100" dist="38100" dir="2700000" algn="tl">
                              <a:srgbClr val="000000"/>
                            </a:outerShdw>
                          </a:effectLst>
                          <a:latin typeface="Arial" panose="020B0604020202020204" pitchFamily="34" charset="0"/>
                        </a:rPr>
                        <a:t>     7,7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3596340312"/>
                  </a:ext>
                </a:extLst>
              </a:tr>
            </a:tbl>
          </a:graphicData>
        </a:graphic>
      </p:graphicFrame>
      <p:sp>
        <p:nvSpPr>
          <p:cNvPr id="7" name="TextBox 6"/>
          <p:cNvSpPr txBox="1"/>
          <p:nvPr/>
        </p:nvSpPr>
        <p:spPr>
          <a:xfrm>
            <a:off x="5224025" y="914400"/>
            <a:ext cx="2014975" cy="461665"/>
          </a:xfrm>
          <a:prstGeom prst="rect">
            <a:avLst/>
          </a:prstGeom>
          <a:solidFill>
            <a:srgbClr val="FFFF99"/>
          </a:solidFill>
          <a:ln w="28575">
            <a:solidFill>
              <a:schemeClr val="tx1"/>
            </a:solidFill>
          </a:ln>
        </p:spPr>
        <p:txBody>
          <a:bodyPr wrap="none" rtlCol="0">
            <a:spAutoFit/>
          </a:bodyPr>
          <a:lstStyle/>
          <a:p>
            <a:pPr lvl="0">
              <a:spcBef>
                <a:spcPct val="20000"/>
              </a:spcBef>
            </a:pPr>
            <a:r>
              <a:rPr lang="en-US" altLang="en-US" sz="2400" b="1" dirty="0">
                <a:solidFill>
                  <a:srgbClr val="0000FF"/>
                </a:solidFill>
              </a:rPr>
              <a:t>COMPANY Y</a:t>
            </a:r>
          </a:p>
        </p:txBody>
      </p:sp>
      <p:sp>
        <p:nvSpPr>
          <p:cNvPr id="8" name="TextBox 7"/>
          <p:cNvSpPr txBox="1"/>
          <p:nvPr/>
        </p:nvSpPr>
        <p:spPr>
          <a:xfrm>
            <a:off x="109572" y="2108670"/>
            <a:ext cx="2014975" cy="461665"/>
          </a:xfrm>
          <a:prstGeom prst="rect">
            <a:avLst/>
          </a:prstGeom>
          <a:solidFill>
            <a:srgbClr val="FFFF99"/>
          </a:solidFill>
          <a:ln w="28575">
            <a:solidFill>
              <a:schemeClr val="tx1"/>
            </a:solidFill>
          </a:ln>
        </p:spPr>
        <p:txBody>
          <a:bodyPr wrap="none" rtlCol="0">
            <a:spAutoFit/>
          </a:bodyPr>
          <a:lstStyle/>
          <a:p>
            <a:pPr lvl="0">
              <a:spcBef>
                <a:spcPct val="20000"/>
              </a:spcBef>
            </a:pPr>
            <a:r>
              <a:rPr lang="en-US" altLang="en-US" sz="2400" b="1" dirty="0">
                <a:solidFill>
                  <a:srgbClr val="0000FF"/>
                </a:solidFill>
              </a:rPr>
              <a:t>COMPANY </a:t>
            </a:r>
            <a:r>
              <a:rPr lang="en-US" altLang="en-US" sz="2400" b="1" dirty="0" smtClean="0">
                <a:solidFill>
                  <a:srgbClr val="0000FF"/>
                </a:solidFill>
              </a:rPr>
              <a:t>X</a:t>
            </a:r>
            <a:endParaRPr lang="en-US" altLang="en-US" sz="2400" b="1" dirty="0">
              <a:solidFill>
                <a:srgbClr val="0000FF"/>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ChangeArrowheads="1"/>
          </p:cNvSpPr>
          <p:nvPr/>
        </p:nvSpPr>
        <p:spPr bwMode="auto">
          <a:xfrm>
            <a:off x="1941513" y="2270125"/>
            <a:ext cx="6875462" cy="2098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solidFill>
                  <a:srgbClr val="CC0000"/>
                </a:solidFill>
                <a:latin typeface="Times New Roman" panose="02020603050405020304" pitchFamily="18" charset="0"/>
              </a:rPr>
              <a:t>If a few firms face identical or highly similar demand and costs...</a:t>
            </a:r>
          </a:p>
        </p:txBody>
      </p:sp>
      <p:sp>
        <p:nvSpPr>
          <p:cNvPr id="121859" name="Rectangle 3"/>
          <p:cNvSpPr>
            <a:spLocks noChangeArrowheads="1"/>
          </p:cNvSpPr>
          <p:nvPr/>
        </p:nvSpPr>
        <p:spPr bwMode="auto">
          <a:xfrm>
            <a:off x="1941513" y="787400"/>
            <a:ext cx="6815137" cy="1428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4400" b="1">
                <a:solidFill>
                  <a:srgbClr val="CC0000"/>
                </a:solidFill>
                <a:latin typeface="Times New Roman" panose="02020603050405020304" pitchFamily="18" charset="0"/>
              </a:rPr>
              <a:t>Oligopoly is conducive to collusion.</a:t>
            </a:r>
          </a:p>
        </p:txBody>
      </p:sp>
      <p:sp>
        <p:nvSpPr>
          <p:cNvPr id="121860" name="Rectangle 4"/>
          <p:cNvSpPr>
            <a:spLocks noChangeArrowheads="1"/>
          </p:cNvSpPr>
          <p:nvPr/>
        </p:nvSpPr>
        <p:spPr bwMode="auto">
          <a:xfrm>
            <a:off x="1941513" y="4513263"/>
            <a:ext cx="6435725" cy="1428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solidFill>
                  <a:srgbClr val="CC0000"/>
                </a:solidFill>
                <a:latin typeface="Times New Roman" panose="02020603050405020304" pitchFamily="18" charset="0"/>
              </a:rPr>
              <a:t>they will tend to seek joint</a:t>
            </a:r>
          </a:p>
          <a:p>
            <a:pPr eaLnBrk="0" hangingPunct="0"/>
            <a:r>
              <a:rPr lang="en-US" altLang="en-US" sz="4400" b="1">
                <a:solidFill>
                  <a:srgbClr val="CC0000"/>
                </a:solidFill>
                <a:latin typeface="Times New Roman" panose="02020603050405020304" pitchFamily="18" charset="0"/>
              </a:rPr>
              <a:t>profit maximization.</a:t>
            </a:r>
          </a:p>
        </p:txBody>
      </p:sp>
      <p:sp>
        <p:nvSpPr>
          <p:cNvPr id="121861" name="Rectangle 5"/>
          <p:cNvSpPr>
            <a:spLocks noChangeArrowheads="1"/>
          </p:cNvSpPr>
          <p:nvPr/>
        </p:nvSpPr>
        <p:spPr bwMode="auto">
          <a:xfrm>
            <a:off x="1725613" y="87313"/>
            <a:ext cx="7415212" cy="5921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CARTELS AND OTHER COLLUSION</a:t>
            </a:r>
          </a:p>
        </p:txBody>
      </p:sp>
      <p:sp>
        <p:nvSpPr>
          <p:cNvPr id="121862" name="Text Box 6"/>
          <p:cNvSpPr txBox="1">
            <a:spLocks noChangeArrowheads="1"/>
          </p:cNvSpPr>
          <p:nvPr/>
        </p:nvSpPr>
        <p:spPr bwMode="auto">
          <a:xfrm>
            <a:off x="4945063" y="5748338"/>
            <a:ext cx="310515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800">
                <a:solidFill>
                  <a:srgbClr val="000099"/>
                </a:solidFill>
                <a:latin typeface="Brush Script MT" panose="03060802040406070304" pitchFamily="66" charset="0"/>
              </a:rPr>
              <a:t>Graphically…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1861"/>
                                        </p:tgtEl>
                                        <p:attrNameLst>
                                          <p:attrName>style.visibility</p:attrName>
                                        </p:attrNameLst>
                                      </p:cBhvr>
                                      <p:to>
                                        <p:strVal val="visible"/>
                                      </p:to>
                                    </p:set>
                                    <p:animEffect transition="in" filter="wipe(left)">
                                      <p:cBhvr>
                                        <p:cTn id="7" dur="500"/>
                                        <p:tgtEl>
                                          <p:spTgt spid="121861"/>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1859"/>
                                        </p:tgtEl>
                                        <p:attrNameLst>
                                          <p:attrName>style.visibility</p:attrName>
                                        </p:attrNameLst>
                                      </p:cBhvr>
                                      <p:to>
                                        <p:strVal val="visible"/>
                                      </p:to>
                                    </p:set>
                                    <p:animEffect transition="in" filter="wipe(left)">
                                      <p:cBhvr>
                                        <p:cTn id="11" dur="500"/>
                                        <p:tgtEl>
                                          <p:spTgt spid="121859"/>
                                        </p:tgtEl>
                                      </p:cBhvr>
                                    </p:animEffect>
                                  </p:childTnLst>
                                  <p:subTnLst>
                                    <p:animClr clrSpc="rgb" dir="cw">
                                      <p:cBhvr override="childStyle">
                                        <p:cTn dur="1" fill="hold" display="0" masterRel="nextClick" afterEffect="1"/>
                                        <p:tgtEl>
                                          <p:spTgt spid="121859"/>
                                        </p:tgtEl>
                                        <p:attrNameLst>
                                          <p:attrName>ppt_c</p:attrName>
                                        </p:attrNameLst>
                                      </p:cBhvr>
                                      <p:to>
                                        <a:schemeClr val="tx1"/>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21858"/>
                                        </p:tgtEl>
                                        <p:attrNameLst>
                                          <p:attrName>style.visibility</p:attrName>
                                        </p:attrNameLst>
                                      </p:cBhvr>
                                      <p:to>
                                        <p:strVal val="visible"/>
                                      </p:to>
                                    </p:set>
                                    <p:animEffect transition="in" filter="wipe(left)">
                                      <p:cBhvr>
                                        <p:cTn id="16" dur="500"/>
                                        <p:tgtEl>
                                          <p:spTgt spid="121858"/>
                                        </p:tgtEl>
                                      </p:cBhvr>
                                    </p:animEffect>
                                  </p:childTnLst>
                                  <p:subTnLst>
                                    <p:animClr clrSpc="rgb" dir="cw">
                                      <p:cBhvr override="childStyle">
                                        <p:cTn dur="1" fill="hold" display="0" masterRel="nextClick" afterEffect="1"/>
                                        <p:tgtEl>
                                          <p:spTgt spid="121858"/>
                                        </p:tgtEl>
                                        <p:attrNameLst>
                                          <p:attrName>ppt_c</p:attrName>
                                        </p:attrNameLst>
                                      </p:cBhvr>
                                      <p:to>
                                        <a:schemeClr val="tx1"/>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1860"/>
                                        </p:tgtEl>
                                        <p:attrNameLst>
                                          <p:attrName>style.visibility</p:attrName>
                                        </p:attrNameLst>
                                      </p:cBhvr>
                                      <p:to>
                                        <p:strVal val="visible"/>
                                      </p:to>
                                    </p:set>
                                    <p:animEffect transition="in" filter="wipe(left)">
                                      <p:cBhvr>
                                        <p:cTn id="21" dur="500"/>
                                        <p:tgtEl>
                                          <p:spTgt spid="121860"/>
                                        </p:tgtEl>
                                      </p:cBhvr>
                                    </p:animEffect>
                                  </p:childTnLst>
                                </p:cTn>
                              </p:par>
                            </p:childTnLst>
                          </p:cTn>
                        </p:par>
                        <p:par>
                          <p:cTn id="22" fill="hold" nodeType="afterGroup">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121862"/>
                                        </p:tgtEl>
                                        <p:attrNameLst>
                                          <p:attrName>style.visibility</p:attrName>
                                        </p:attrNameLst>
                                      </p:cBhvr>
                                      <p:to>
                                        <p:strVal val="visible"/>
                                      </p:to>
                                    </p:set>
                                    <p:animEffect transition="in" filter="wipe(left)">
                                      <p:cBhvr>
                                        <p:cTn id="25" dur="500"/>
                                        <p:tgtEl>
                                          <p:spTgt spid="121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autoUpdateAnimBg="0"/>
      <p:bldP spid="121859" grpId="0" autoUpdateAnimBg="0"/>
      <p:bldP spid="121860" grpId="0" autoUpdateAnimBg="0"/>
      <p:bldP spid="121861" grpId="0" autoUpdateAnimBg="0"/>
      <p:bldP spid="121862"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ChangeArrowheads="1"/>
          </p:cNvSpPr>
          <p:nvPr/>
        </p:nvSpPr>
        <p:spPr bwMode="auto">
          <a:xfrm>
            <a:off x="1892300" y="4368800"/>
            <a:ext cx="5969000" cy="820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800" b="1">
                <a:solidFill>
                  <a:srgbClr val="CC0000"/>
                </a:solidFill>
                <a:latin typeface="Times New Roman" panose="02020603050405020304" pitchFamily="18" charset="0"/>
              </a:rPr>
              <a:t>Average Product (AP)</a:t>
            </a:r>
          </a:p>
        </p:txBody>
      </p:sp>
      <p:sp>
        <p:nvSpPr>
          <p:cNvPr id="106499" name="Rectangle 3"/>
          <p:cNvSpPr>
            <a:spLocks noChangeArrowheads="1"/>
          </p:cNvSpPr>
          <p:nvPr/>
        </p:nvSpPr>
        <p:spPr bwMode="auto">
          <a:xfrm>
            <a:off x="1897063" y="1512888"/>
            <a:ext cx="637857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800" b="1">
                <a:solidFill>
                  <a:srgbClr val="CC0000"/>
                </a:solidFill>
                <a:latin typeface="Times New Roman" panose="02020603050405020304" pitchFamily="18" charset="0"/>
              </a:rPr>
              <a:t>Total Product (TP)</a:t>
            </a:r>
          </a:p>
          <a:p>
            <a:pPr eaLnBrk="0" hangingPunct="0"/>
            <a:r>
              <a:rPr lang="en-US" altLang="en-US" sz="4800" b="1">
                <a:solidFill>
                  <a:srgbClr val="CC0000"/>
                </a:solidFill>
                <a:latin typeface="Times New Roman" panose="02020603050405020304" pitchFamily="18" charset="0"/>
              </a:rPr>
              <a:t>Marginal Product (MP)</a:t>
            </a:r>
          </a:p>
        </p:txBody>
      </p:sp>
      <p:sp>
        <p:nvSpPr>
          <p:cNvPr id="106500" name="Rectangle 4"/>
          <p:cNvSpPr>
            <a:spLocks noChangeArrowheads="1"/>
          </p:cNvSpPr>
          <p:nvPr/>
        </p:nvSpPr>
        <p:spPr bwMode="auto">
          <a:xfrm>
            <a:off x="1849438" y="80963"/>
            <a:ext cx="7162800"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4200" b="1">
                <a:solidFill>
                  <a:srgbClr val="000099"/>
                </a:solidFill>
                <a:latin typeface="Times New Roman" panose="02020603050405020304" pitchFamily="18" charset="0"/>
              </a:rPr>
              <a:t>SHORT-RUN PRODUCTION</a:t>
            </a:r>
          </a:p>
          <a:p>
            <a:pPr algn="ctr" eaLnBrk="0" hangingPunct="0"/>
            <a:r>
              <a:rPr lang="en-US" altLang="en-US" sz="4200" b="1">
                <a:solidFill>
                  <a:srgbClr val="000099"/>
                </a:solidFill>
                <a:latin typeface="Times New Roman" panose="02020603050405020304" pitchFamily="18" charset="0"/>
              </a:rPr>
              <a:t>RELATIONSHIPS </a:t>
            </a:r>
          </a:p>
        </p:txBody>
      </p:sp>
      <p:grpSp>
        <p:nvGrpSpPr>
          <p:cNvPr id="106501" name="Group 5"/>
          <p:cNvGrpSpPr>
            <a:grpSpLocks/>
          </p:cNvGrpSpPr>
          <p:nvPr/>
        </p:nvGrpSpPr>
        <p:grpSpPr bwMode="auto">
          <a:xfrm>
            <a:off x="1719263" y="2971800"/>
            <a:ext cx="7400925" cy="1101725"/>
            <a:chOff x="1083" y="1840"/>
            <a:chExt cx="4662" cy="694"/>
          </a:xfrm>
        </p:grpSpPr>
        <p:sp>
          <p:nvSpPr>
            <p:cNvPr id="106502" name="Rectangle 6"/>
            <p:cNvSpPr>
              <a:spLocks noChangeArrowheads="1"/>
            </p:cNvSpPr>
            <p:nvPr/>
          </p:nvSpPr>
          <p:spPr bwMode="auto">
            <a:xfrm>
              <a:off x="1083" y="2021"/>
              <a:ext cx="2293" cy="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solidFill>
                    <a:schemeClr val="tx2"/>
                  </a:solidFill>
                  <a:latin typeface="Times New Roman" panose="02020603050405020304" pitchFamily="18" charset="0"/>
                </a:rPr>
                <a:t>Marginal Product =</a:t>
              </a:r>
            </a:p>
          </p:txBody>
        </p:sp>
        <p:grpSp>
          <p:nvGrpSpPr>
            <p:cNvPr id="106503" name="Group 7"/>
            <p:cNvGrpSpPr>
              <a:grpSpLocks/>
            </p:cNvGrpSpPr>
            <p:nvPr/>
          </p:nvGrpSpPr>
          <p:grpSpPr bwMode="auto">
            <a:xfrm>
              <a:off x="3239" y="1840"/>
              <a:ext cx="2506" cy="694"/>
              <a:chOff x="3239" y="1840"/>
              <a:chExt cx="2506" cy="694"/>
            </a:xfrm>
          </p:grpSpPr>
          <p:sp>
            <p:nvSpPr>
              <p:cNvPr id="106504" name="Rectangle 8"/>
              <p:cNvSpPr>
                <a:spLocks noChangeArrowheads="1"/>
              </p:cNvSpPr>
              <p:nvPr/>
            </p:nvSpPr>
            <p:spPr bwMode="auto">
              <a:xfrm>
                <a:off x="3239" y="1840"/>
                <a:ext cx="2506" cy="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700" b="1">
                    <a:solidFill>
                      <a:schemeClr val="tx2"/>
                    </a:solidFill>
                    <a:latin typeface="Times New Roman" panose="02020603050405020304" pitchFamily="18" charset="0"/>
                  </a:rPr>
                  <a:t>Change in Total Product</a:t>
                </a:r>
              </a:p>
            </p:txBody>
          </p:sp>
          <p:sp>
            <p:nvSpPr>
              <p:cNvPr id="106505" name="Line 9"/>
              <p:cNvSpPr>
                <a:spLocks noChangeShapeType="1"/>
              </p:cNvSpPr>
              <p:nvPr/>
            </p:nvSpPr>
            <p:spPr bwMode="auto">
              <a:xfrm>
                <a:off x="3360" y="2206"/>
                <a:ext cx="2263" cy="0"/>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6" name="Rectangle 10"/>
              <p:cNvSpPr>
                <a:spLocks noChangeArrowheads="1"/>
              </p:cNvSpPr>
              <p:nvPr/>
            </p:nvSpPr>
            <p:spPr bwMode="auto">
              <a:xfrm>
                <a:off x="3352" y="2219"/>
                <a:ext cx="2279" cy="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en-US" sz="2700" b="1">
                    <a:solidFill>
                      <a:schemeClr val="tx2"/>
                    </a:solidFill>
                    <a:latin typeface="Times New Roman" panose="02020603050405020304" pitchFamily="18" charset="0"/>
                  </a:rPr>
                  <a:t>Change in Labor Input</a:t>
                </a:r>
              </a:p>
            </p:txBody>
          </p:sp>
        </p:grpSp>
      </p:grpSp>
      <p:grpSp>
        <p:nvGrpSpPr>
          <p:cNvPr id="106507" name="Group 11"/>
          <p:cNvGrpSpPr>
            <a:grpSpLocks/>
          </p:cNvGrpSpPr>
          <p:nvPr/>
        </p:nvGrpSpPr>
        <p:grpSpPr bwMode="auto">
          <a:xfrm>
            <a:off x="2062163" y="5232400"/>
            <a:ext cx="6116637" cy="1101725"/>
            <a:chOff x="1083" y="3232"/>
            <a:chExt cx="3853" cy="694"/>
          </a:xfrm>
        </p:grpSpPr>
        <p:sp>
          <p:nvSpPr>
            <p:cNvPr id="106508" name="Rectangle 12"/>
            <p:cNvSpPr>
              <a:spLocks noChangeArrowheads="1"/>
            </p:cNvSpPr>
            <p:nvPr/>
          </p:nvSpPr>
          <p:spPr bwMode="auto">
            <a:xfrm>
              <a:off x="1083" y="3413"/>
              <a:ext cx="2180" cy="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200" b="1">
                  <a:solidFill>
                    <a:schemeClr val="tx2"/>
                  </a:solidFill>
                  <a:latin typeface="Times New Roman" panose="02020603050405020304" pitchFamily="18" charset="0"/>
                </a:rPr>
                <a:t>Average Product =</a:t>
              </a:r>
            </a:p>
          </p:txBody>
        </p:sp>
        <p:grpSp>
          <p:nvGrpSpPr>
            <p:cNvPr id="106509" name="Group 13"/>
            <p:cNvGrpSpPr>
              <a:grpSpLocks/>
            </p:cNvGrpSpPr>
            <p:nvPr/>
          </p:nvGrpSpPr>
          <p:grpSpPr bwMode="auto">
            <a:xfrm>
              <a:off x="3296" y="3232"/>
              <a:ext cx="1640" cy="694"/>
              <a:chOff x="3296" y="3232"/>
              <a:chExt cx="1640" cy="694"/>
            </a:xfrm>
          </p:grpSpPr>
          <p:sp>
            <p:nvSpPr>
              <p:cNvPr id="106510" name="Rectangle 14"/>
              <p:cNvSpPr>
                <a:spLocks noChangeArrowheads="1"/>
              </p:cNvSpPr>
              <p:nvPr/>
            </p:nvSpPr>
            <p:spPr bwMode="auto">
              <a:xfrm>
                <a:off x="3367" y="3232"/>
                <a:ext cx="1496" cy="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700" b="1">
                    <a:solidFill>
                      <a:schemeClr val="tx2"/>
                    </a:solidFill>
                    <a:latin typeface="Times New Roman" panose="02020603050405020304" pitchFamily="18" charset="0"/>
                  </a:rPr>
                  <a:t>Total Product</a:t>
                </a:r>
              </a:p>
            </p:txBody>
          </p:sp>
          <p:sp>
            <p:nvSpPr>
              <p:cNvPr id="106511" name="Line 15"/>
              <p:cNvSpPr>
                <a:spLocks noChangeShapeType="1"/>
              </p:cNvSpPr>
              <p:nvPr/>
            </p:nvSpPr>
            <p:spPr bwMode="auto">
              <a:xfrm>
                <a:off x="3386" y="3598"/>
                <a:ext cx="1459" cy="0"/>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2" name="Rectangle 16"/>
              <p:cNvSpPr>
                <a:spLocks noChangeArrowheads="1"/>
              </p:cNvSpPr>
              <p:nvPr/>
            </p:nvSpPr>
            <p:spPr bwMode="auto">
              <a:xfrm>
                <a:off x="3296" y="3611"/>
                <a:ext cx="1640" cy="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en-US" sz="2700" b="1">
                    <a:solidFill>
                      <a:schemeClr val="tx2"/>
                    </a:solidFill>
                    <a:latin typeface="Times New Roman" panose="02020603050405020304" pitchFamily="18" charset="0"/>
                  </a:rPr>
                  <a:t>Units of Labor</a:t>
                </a:r>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6500"/>
                                        </p:tgtEl>
                                        <p:attrNameLst>
                                          <p:attrName>style.visibility</p:attrName>
                                        </p:attrNameLst>
                                      </p:cBhvr>
                                      <p:to>
                                        <p:strVal val="visible"/>
                                      </p:to>
                                    </p:set>
                                    <p:animEffect transition="in" filter="wipe(left)">
                                      <p:cBhvr>
                                        <p:cTn id="7" dur="500"/>
                                        <p:tgtEl>
                                          <p:spTgt spid="1065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6499">
                                            <p:txEl>
                                              <p:pRg st="0" end="0"/>
                                            </p:txEl>
                                          </p:spTgt>
                                        </p:tgtEl>
                                        <p:attrNameLst>
                                          <p:attrName>style.visibility</p:attrName>
                                        </p:attrNameLst>
                                      </p:cBhvr>
                                      <p:to>
                                        <p:strVal val="visible"/>
                                      </p:to>
                                    </p:set>
                                    <p:animEffect transition="in" filter="wipe(left)">
                                      <p:cBhvr>
                                        <p:cTn id="12" dur="500"/>
                                        <p:tgtEl>
                                          <p:spTgt spid="1064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6499">
                                            <p:txEl>
                                              <p:pRg st="1" end="1"/>
                                            </p:txEl>
                                          </p:spTgt>
                                        </p:tgtEl>
                                        <p:attrNameLst>
                                          <p:attrName>style.visibility</p:attrName>
                                        </p:attrNameLst>
                                      </p:cBhvr>
                                      <p:to>
                                        <p:strVal val="visible"/>
                                      </p:to>
                                    </p:set>
                                    <p:animEffect transition="in" filter="wipe(left)">
                                      <p:cBhvr>
                                        <p:cTn id="17" dur="500"/>
                                        <p:tgtEl>
                                          <p:spTgt spid="1064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06501"/>
                                        </p:tgtEl>
                                        <p:attrNameLst>
                                          <p:attrName>style.visibility</p:attrName>
                                        </p:attrNameLst>
                                      </p:cBhvr>
                                      <p:to>
                                        <p:strVal val="visible"/>
                                      </p:to>
                                    </p:set>
                                    <p:animEffect transition="in" filter="wipe(left)">
                                      <p:cBhvr>
                                        <p:cTn id="22" dur="500"/>
                                        <p:tgtEl>
                                          <p:spTgt spid="10650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6498"/>
                                        </p:tgtEl>
                                        <p:attrNameLst>
                                          <p:attrName>style.visibility</p:attrName>
                                        </p:attrNameLst>
                                      </p:cBhvr>
                                      <p:to>
                                        <p:strVal val="visible"/>
                                      </p:to>
                                    </p:set>
                                    <p:animEffect transition="in" filter="wipe(left)">
                                      <p:cBhvr>
                                        <p:cTn id="27" dur="500"/>
                                        <p:tgtEl>
                                          <p:spTgt spid="10649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06507"/>
                                        </p:tgtEl>
                                        <p:attrNameLst>
                                          <p:attrName>style.visibility</p:attrName>
                                        </p:attrNameLst>
                                      </p:cBhvr>
                                      <p:to>
                                        <p:strVal val="visible"/>
                                      </p:to>
                                    </p:set>
                                    <p:animEffect transition="in" filter="wipe(left)">
                                      <p:cBhvr>
                                        <p:cTn id="32" dur="500"/>
                                        <p:tgtEl>
                                          <p:spTgt spid="106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autoUpdateAnimBg="0"/>
      <p:bldP spid="106499" grpId="0" build="p" autoUpdateAnimBg="0"/>
      <p:bldP spid="106500" grpId="0"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2098675" y="609600"/>
            <a:ext cx="6727825" cy="11874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en-US" sz="3600" b="1" i="1">
                <a:solidFill>
                  <a:srgbClr val="CC0000"/>
                </a:solidFill>
                <a:latin typeface="Times New Roman" panose="02020603050405020304" pitchFamily="18" charset="0"/>
              </a:rPr>
              <a:t>Colluding Oligopolists Will</a:t>
            </a:r>
          </a:p>
          <a:p>
            <a:pPr algn="ctr" eaLnBrk="0" hangingPunct="0"/>
            <a:r>
              <a:rPr lang="en-US" altLang="en-US" sz="3600" b="1" i="1">
                <a:solidFill>
                  <a:srgbClr val="CC0000"/>
                </a:solidFill>
                <a:latin typeface="Times New Roman" panose="02020603050405020304" pitchFamily="18" charset="0"/>
              </a:rPr>
              <a:t>Split the Monopoly Profits</a:t>
            </a:r>
          </a:p>
        </p:txBody>
      </p:sp>
      <p:grpSp>
        <p:nvGrpSpPr>
          <p:cNvPr id="66563" name="Group 3"/>
          <p:cNvGrpSpPr>
            <a:grpSpLocks/>
          </p:cNvGrpSpPr>
          <p:nvPr/>
        </p:nvGrpSpPr>
        <p:grpSpPr bwMode="auto">
          <a:xfrm>
            <a:off x="2097088" y="1614488"/>
            <a:ext cx="6656387" cy="4876800"/>
            <a:chOff x="1321" y="1017"/>
            <a:chExt cx="4193" cy="3072"/>
          </a:xfrm>
        </p:grpSpPr>
        <p:sp>
          <p:nvSpPr>
            <p:cNvPr id="66564" name="Rectangle 4"/>
            <p:cNvSpPr>
              <a:spLocks noChangeArrowheads="1"/>
            </p:cNvSpPr>
            <p:nvPr/>
          </p:nvSpPr>
          <p:spPr bwMode="auto">
            <a:xfrm>
              <a:off x="1896" y="2117"/>
              <a:ext cx="1461" cy="365"/>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5" name="Line 5"/>
            <p:cNvSpPr>
              <a:spLocks noChangeShapeType="1"/>
            </p:cNvSpPr>
            <p:nvPr/>
          </p:nvSpPr>
          <p:spPr bwMode="auto">
            <a:xfrm>
              <a:off x="2232" y="1706"/>
              <a:ext cx="2299" cy="2042"/>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6" name="Rectangle 6"/>
            <p:cNvSpPr>
              <a:spLocks noChangeArrowheads="1"/>
            </p:cNvSpPr>
            <p:nvPr/>
          </p:nvSpPr>
          <p:spPr bwMode="auto">
            <a:xfrm>
              <a:off x="4853" y="2653"/>
              <a:ext cx="342"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D</a:t>
              </a:r>
            </a:p>
          </p:txBody>
        </p:sp>
        <p:sp>
          <p:nvSpPr>
            <p:cNvPr id="66567" name="Freeform 7"/>
            <p:cNvSpPr>
              <a:spLocks/>
            </p:cNvSpPr>
            <p:nvPr/>
          </p:nvSpPr>
          <p:spPr bwMode="auto">
            <a:xfrm>
              <a:off x="2113" y="1811"/>
              <a:ext cx="2517" cy="975"/>
            </a:xfrm>
            <a:custGeom>
              <a:avLst/>
              <a:gdLst>
                <a:gd name="T0" fmla="*/ 0 w 2517"/>
                <a:gd name="T1" fmla="*/ 710 h 975"/>
                <a:gd name="T2" fmla="*/ 941 w 2517"/>
                <a:gd name="T3" fmla="*/ 970 h 975"/>
                <a:gd name="T4" fmla="*/ 1534 w 2517"/>
                <a:gd name="T5" fmla="*/ 741 h 975"/>
                <a:gd name="T6" fmla="*/ 1631 w 2517"/>
                <a:gd name="T7" fmla="*/ 685 h 975"/>
                <a:gd name="T8" fmla="*/ 1738 w 2517"/>
                <a:gd name="T9" fmla="*/ 612 h 975"/>
                <a:gd name="T10" fmla="*/ 1900 w 2517"/>
                <a:gd name="T11" fmla="*/ 492 h 975"/>
                <a:gd name="T12" fmla="*/ 2167 w 2517"/>
                <a:gd name="T13" fmla="*/ 291 h 975"/>
                <a:gd name="T14" fmla="*/ 2517 w 2517"/>
                <a:gd name="T15" fmla="*/ 0 h 9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7" h="975">
                  <a:moveTo>
                    <a:pt x="0" y="710"/>
                  </a:moveTo>
                  <a:cubicBezTo>
                    <a:pt x="157" y="753"/>
                    <a:pt x="685" y="965"/>
                    <a:pt x="941" y="970"/>
                  </a:cubicBezTo>
                  <a:cubicBezTo>
                    <a:pt x="1197" y="975"/>
                    <a:pt x="1419" y="789"/>
                    <a:pt x="1534" y="741"/>
                  </a:cubicBezTo>
                  <a:lnTo>
                    <a:pt x="1631" y="685"/>
                  </a:lnTo>
                  <a:lnTo>
                    <a:pt x="1738" y="612"/>
                  </a:lnTo>
                  <a:lnTo>
                    <a:pt x="1900" y="492"/>
                  </a:lnTo>
                  <a:lnTo>
                    <a:pt x="2167" y="291"/>
                  </a:lnTo>
                  <a:lnTo>
                    <a:pt x="2517"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8" name="Rectangle 8"/>
            <p:cNvSpPr>
              <a:spLocks noChangeArrowheads="1"/>
            </p:cNvSpPr>
            <p:nvPr/>
          </p:nvSpPr>
          <p:spPr bwMode="auto">
            <a:xfrm>
              <a:off x="4644" y="1551"/>
              <a:ext cx="470"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MC</a:t>
              </a:r>
            </a:p>
          </p:txBody>
        </p:sp>
        <p:sp>
          <p:nvSpPr>
            <p:cNvPr id="66569" name="Rectangle 9"/>
            <p:cNvSpPr>
              <a:spLocks noChangeArrowheads="1"/>
            </p:cNvSpPr>
            <p:nvPr/>
          </p:nvSpPr>
          <p:spPr bwMode="auto">
            <a:xfrm>
              <a:off x="4800" y="2233"/>
              <a:ext cx="714"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ATC</a:t>
              </a:r>
            </a:p>
          </p:txBody>
        </p:sp>
        <p:sp>
          <p:nvSpPr>
            <p:cNvPr id="66570" name="Rectangle 10"/>
            <p:cNvSpPr>
              <a:spLocks noChangeArrowheads="1"/>
            </p:cNvSpPr>
            <p:nvPr/>
          </p:nvSpPr>
          <p:spPr bwMode="auto">
            <a:xfrm>
              <a:off x="4492" y="3452"/>
              <a:ext cx="469"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S" sz="2800" b="1">
                  <a:solidFill>
                    <a:srgbClr val="000000"/>
                  </a:solidFill>
                </a:rPr>
                <a:t>MR</a:t>
              </a:r>
            </a:p>
          </p:txBody>
        </p:sp>
        <p:sp>
          <p:nvSpPr>
            <p:cNvPr id="66571" name="Rectangle 11"/>
            <p:cNvSpPr>
              <a:spLocks noChangeArrowheads="1"/>
            </p:cNvSpPr>
            <p:nvPr/>
          </p:nvSpPr>
          <p:spPr bwMode="auto">
            <a:xfrm>
              <a:off x="2974" y="1017"/>
              <a:ext cx="1490"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600" b="1" i="1">
                  <a:solidFill>
                    <a:srgbClr val="000099"/>
                  </a:solidFill>
                </a:rPr>
                <a:t>Economic</a:t>
              </a:r>
            </a:p>
            <a:p>
              <a:pPr algn="ctr" eaLnBrk="0" hangingPunct="0"/>
              <a:r>
                <a:rPr lang="en-US" altLang="en-US" sz="3600" b="1" i="1">
                  <a:solidFill>
                    <a:srgbClr val="000099"/>
                  </a:solidFill>
                </a:rPr>
                <a:t>Profit</a:t>
              </a:r>
            </a:p>
          </p:txBody>
        </p:sp>
        <p:sp>
          <p:nvSpPr>
            <p:cNvPr id="66572" name="Freeform 12"/>
            <p:cNvSpPr>
              <a:spLocks/>
            </p:cNvSpPr>
            <p:nvPr/>
          </p:nvSpPr>
          <p:spPr bwMode="auto">
            <a:xfrm>
              <a:off x="2452" y="1385"/>
              <a:ext cx="2352" cy="1172"/>
            </a:xfrm>
            <a:custGeom>
              <a:avLst/>
              <a:gdLst>
                <a:gd name="T0" fmla="*/ 0 w 2802"/>
                <a:gd name="T1" fmla="*/ 0 h 1339"/>
                <a:gd name="T2" fmla="*/ 136 w 2802"/>
                <a:gd name="T3" fmla="*/ 382 h 1339"/>
                <a:gd name="T4" fmla="*/ 263 w 2802"/>
                <a:gd name="T5" fmla="*/ 685 h 1339"/>
                <a:gd name="T6" fmla="*/ 339 w 2802"/>
                <a:gd name="T7" fmla="*/ 812 h 1339"/>
                <a:gd name="T8" fmla="*/ 402 w 2802"/>
                <a:gd name="T9" fmla="*/ 902 h 1339"/>
                <a:gd name="T10" fmla="*/ 503 w 2802"/>
                <a:gd name="T11" fmla="*/ 1011 h 1339"/>
                <a:gd name="T12" fmla="*/ 627 w 2802"/>
                <a:gd name="T13" fmla="*/ 1094 h 1339"/>
                <a:gd name="T14" fmla="*/ 740 w 2802"/>
                <a:gd name="T15" fmla="*/ 1152 h 1339"/>
                <a:gd name="T16" fmla="*/ 891 w 2802"/>
                <a:gd name="T17" fmla="*/ 1210 h 1339"/>
                <a:gd name="T18" fmla="*/ 1066 w 2802"/>
                <a:gd name="T19" fmla="*/ 1251 h 1339"/>
                <a:gd name="T20" fmla="*/ 1324 w 2802"/>
                <a:gd name="T21" fmla="*/ 1305 h 1339"/>
                <a:gd name="T22" fmla="*/ 1546 w 2802"/>
                <a:gd name="T23" fmla="*/ 1338 h 1339"/>
                <a:gd name="T24" fmla="*/ 1742 w 2802"/>
                <a:gd name="T25" fmla="*/ 1326 h 1339"/>
                <a:gd name="T26" fmla="*/ 1880 w 2802"/>
                <a:gd name="T27" fmla="*/ 1302 h 1339"/>
                <a:gd name="T28" fmla="*/ 2109 w 2802"/>
                <a:gd name="T29" fmla="*/ 1264 h 1339"/>
                <a:gd name="T30" fmla="*/ 1991 w 2802"/>
                <a:gd name="T31" fmla="*/ 1289 h 1339"/>
                <a:gd name="T32" fmla="*/ 2271 w 2802"/>
                <a:gd name="T33" fmla="*/ 1233 h 1339"/>
                <a:gd name="T34" fmla="*/ 2471 w 2802"/>
                <a:gd name="T35" fmla="*/ 1197 h 1339"/>
                <a:gd name="T36" fmla="*/ 2801 w 2802"/>
                <a:gd name="T37" fmla="*/ 1117 h 1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02" h="1339">
                  <a:moveTo>
                    <a:pt x="0" y="0"/>
                  </a:moveTo>
                  <a:lnTo>
                    <a:pt x="136" y="382"/>
                  </a:lnTo>
                  <a:lnTo>
                    <a:pt x="263" y="685"/>
                  </a:lnTo>
                  <a:lnTo>
                    <a:pt x="339" y="812"/>
                  </a:lnTo>
                  <a:lnTo>
                    <a:pt x="402" y="902"/>
                  </a:lnTo>
                  <a:lnTo>
                    <a:pt x="503" y="1011"/>
                  </a:lnTo>
                  <a:lnTo>
                    <a:pt x="627" y="1094"/>
                  </a:lnTo>
                  <a:lnTo>
                    <a:pt x="740" y="1152"/>
                  </a:lnTo>
                  <a:lnTo>
                    <a:pt x="891" y="1210"/>
                  </a:lnTo>
                  <a:lnTo>
                    <a:pt x="1066" y="1251"/>
                  </a:lnTo>
                  <a:lnTo>
                    <a:pt x="1324" y="1305"/>
                  </a:lnTo>
                  <a:lnTo>
                    <a:pt x="1546" y="1338"/>
                  </a:lnTo>
                  <a:lnTo>
                    <a:pt x="1742" y="1326"/>
                  </a:lnTo>
                  <a:lnTo>
                    <a:pt x="1880" y="1302"/>
                  </a:lnTo>
                  <a:lnTo>
                    <a:pt x="2109" y="1264"/>
                  </a:lnTo>
                  <a:lnTo>
                    <a:pt x="1991" y="1289"/>
                  </a:lnTo>
                  <a:lnTo>
                    <a:pt x="2271" y="1233"/>
                  </a:lnTo>
                  <a:lnTo>
                    <a:pt x="2471" y="1197"/>
                  </a:lnTo>
                  <a:lnTo>
                    <a:pt x="2801" y="1117"/>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73" name="Line 13"/>
            <p:cNvSpPr>
              <a:spLocks noChangeShapeType="1"/>
            </p:cNvSpPr>
            <p:nvPr/>
          </p:nvSpPr>
          <p:spPr bwMode="auto">
            <a:xfrm flipH="1">
              <a:off x="1890" y="2114"/>
              <a:ext cx="1473" cy="0"/>
            </a:xfrm>
            <a:prstGeom prst="line">
              <a:avLst/>
            </a:prstGeom>
            <a:noFill/>
            <a:ln w="508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4" name="Line 14"/>
            <p:cNvSpPr>
              <a:spLocks noChangeShapeType="1"/>
            </p:cNvSpPr>
            <p:nvPr/>
          </p:nvSpPr>
          <p:spPr bwMode="auto">
            <a:xfrm>
              <a:off x="3366" y="2100"/>
              <a:ext cx="0" cy="1634"/>
            </a:xfrm>
            <a:prstGeom prst="line">
              <a:avLst/>
            </a:prstGeom>
            <a:noFill/>
            <a:ln w="508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5" name="Rectangle 15"/>
            <p:cNvSpPr>
              <a:spLocks noChangeArrowheads="1"/>
            </p:cNvSpPr>
            <p:nvPr/>
          </p:nvSpPr>
          <p:spPr bwMode="auto">
            <a:xfrm>
              <a:off x="2350" y="3336"/>
              <a:ext cx="930" cy="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t>MR = MC</a:t>
              </a:r>
            </a:p>
          </p:txBody>
        </p:sp>
        <p:sp>
          <p:nvSpPr>
            <p:cNvPr id="66576" name="Line 16"/>
            <p:cNvSpPr>
              <a:spLocks noChangeShapeType="1"/>
            </p:cNvSpPr>
            <p:nvPr/>
          </p:nvSpPr>
          <p:spPr bwMode="auto">
            <a:xfrm flipV="1">
              <a:off x="3022" y="2758"/>
              <a:ext cx="312" cy="459"/>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6577" name="Group 17"/>
            <p:cNvGrpSpPr>
              <a:grpSpLocks/>
            </p:cNvGrpSpPr>
            <p:nvPr/>
          </p:nvGrpSpPr>
          <p:grpSpPr bwMode="auto">
            <a:xfrm>
              <a:off x="1881" y="1085"/>
              <a:ext cx="3024" cy="2710"/>
              <a:chOff x="1873" y="1085"/>
              <a:chExt cx="3024" cy="2710"/>
            </a:xfrm>
          </p:grpSpPr>
          <p:sp>
            <p:nvSpPr>
              <p:cNvPr id="66578" name="Line 18"/>
              <p:cNvSpPr>
                <a:spLocks noChangeShapeType="1"/>
              </p:cNvSpPr>
              <p:nvPr/>
            </p:nvSpPr>
            <p:spPr bwMode="auto">
              <a:xfrm>
                <a:off x="1885" y="1085"/>
                <a:ext cx="0" cy="271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9" name="Line 19"/>
              <p:cNvSpPr>
                <a:spLocks noChangeShapeType="1"/>
              </p:cNvSpPr>
              <p:nvPr/>
            </p:nvSpPr>
            <p:spPr bwMode="auto">
              <a:xfrm>
                <a:off x="1873" y="3771"/>
                <a:ext cx="3024"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6580" name="Text Box 20"/>
            <p:cNvSpPr txBox="1">
              <a:spLocks noChangeArrowheads="1"/>
            </p:cNvSpPr>
            <p:nvPr/>
          </p:nvSpPr>
          <p:spPr bwMode="auto">
            <a:xfrm rot="-5400000">
              <a:off x="697" y="2164"/>
              <a:ext cx="15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2400" b="1"/>
                <a:t>Price and costs</a:t>
              </a:r>
            </a:p>
          </p:txBody>
        </p:sp>
        <p:sp>
          <p:nvSpPr>
            <p:cNvPr id="66581" name="Line 21"/>
            <p:cNvSpPr>
              <a:spLocks noChangeShapeType="1"/>
            </p:cNvSpPr>
            <p:nvPr/>
          </p:nvSpPr>
          <p:spPr bwMode="auto">
            <a:xfrm>
              <a:off x="2238" y="1529"/>
              <a:ext cx="2647" cy="132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2" name="Oval 22"/>
            <p:cNvSpPr>
              <a:spLocks noChangeArrowheads="1"/>
            </p:cNvSpPr>
            <p:nvPr/>
          </p:nvSpPr>
          <p:spPr bwMode="auto">
            <a:xfrm>
              <a:off x="3305" y="2649"/>
              <a:ext cx="123" cy="123"/>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3" name="Text Box 23"/>
            <p:cNvSpPr txBox="1">
              <a:spLocks noChangeArrowheads="1"/>
            </p:cNvSpPr>
            <p:nvPr/>
          </p:nvSpPr>
          <p:spPr bwMode="auto">
            <a:xfrm>
              <a:off x="3195" y="3801"/>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Q</a:t>
              </a:r>
              <a:r>
                <a:rPr lang="en-US" altLang="en-US" sz="2400" b="1" baseline="-25000"/>
                <a:t>0</a:t>
              </a:r>
            </a:p>
          </p:txBody>
        </p:sp>
        <p:sp>
          <p:nvSpPr>
            <p:cNvPr id="66584" name="Text Box 24"/>
            <p:cNvSpPr txBox="1">
              <a:spLocks noChangeArrowheads="1"/>
            </p:cNvSpPr>
            <p:nvPr/>
          </p:nvSpPr>
          <p:spPr bwMode="auto">
            <a:xfrm>
              <a:off x="1546" y="1980"/>
              <a:ext cx="31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P</a:t>
              </a:r>
              <a:r>
                <a:rPr lang="en-US" altLang="en-US" sz="2400" b="1" baseline="-25000"/>
                <a:t>0</a:t>
              </a:r>
            </a:p>
          </p:txBody>
        </p:sp>
        <p:sp>
          <p:nvSpPr>
            <p:cNvPr id="66585" name="Text Box 25"/>
            <p:cNvSpPr txBox="1">
              <a:spLocks noChangeArrowheads="1"/>
            </p:cNvSpPr>
            <p:nvPr/>
          </p:nvSpPr>
          <p:spPr bwMode="auto">
            <a:xfrm>
              <a:off x="1546" y="2332"/>
              <a:ext cx="32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A</a:t>
              </a:r>
              <a:r>
                <a:rPr lang="en-US" altLang="en-US" sz="2400" b="1" baseline="-25000"/>
                <a:t>0</a:t>
              </a:r>
            </a:p>
          </p:txBody>
        </p:sp>
        <p:sp>
          <p:nvSpPr>
            <p:cNvPr id="66586" name="Line 26"/>
            <p:cNvSpPr>
              <a:spLocks noChangeShapeType="1"/>
            </p:cNvSpPr>
            <p:nvPr/>
          </p:nvSpPr>
          <p:spPr bwMode="auto">
            <a:xfrm flipH="1">
              <a:off x="3053" y="1794"/>
              <a:ext cx="526" cy="461"/>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6587" name="Rectangle 27"/>
          <p:cNvSpPr>
            <a:spLocks noChangeArrowheads="1"/>
          </p:cNvSpPr>
          <p:nvPr/>
        </p:nvSpPr>
        <p:spPr bwMode="auto">
          <a:xfrm>
            <a:off x="1725613" y="87313"/>
            <a:ext cx="7415212" cy="5921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300" b="1">
                <a:solidFill>
                  <a:srgbClr val="000099"/>
                </a:solidFill>
                <a:latin typeface="Times New Roman" panose="02020603050405020304" pitchFamily="18" charset="0"/>
              </a:rPr>
              <a:t>CARTELS AND OTHER COLLUSION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562"/>
                                        </p:tgtEl>
                                        <p:attrNameLst>
                                          <p:attrName>style.visibility</p:attrName>
                                        </p:attrNameLst>
                                      </p:cBhvr>
                                      <p:to>
                                        <p:strVal val="visible"/>
                                      </p:to>
                                    </p:set>
                                    <p:animEffect transition="in" filter="wipe(left)">
                                      <p:cBhvr>
                                        <p:cTn id="7" dur="500"/>
                                        <p:tgtEl>
                                          <p:spTgt spid="66562"/>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66563"/>
                                        </p:tgtEl>
                                        <p:attrNameLst>
                                          <p:attrName>style.visibility</p:attrName>
                                        </p:attrNameLst>
                                      </p:cBhvr>
                                      <p:to>
                                        <p:strVal val="visible"/>
                                      </p:to>
                                    </p:set>
                                    <p:animEffect transition="in" filter="dissolve">
                                      <p:cBhvr>
                                        <p:cTn id="11" dur="500"/>
                                        <p:tgtEl>
                                          <p:spTgt spid="665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p:cNvSpPr>
          <p:nvPr/>
        </p:nvSpPr>
        <p:spPr bwMode="auto">
          <a:xfrm>
            <a:off x="2767013" y="2130425"/>
            <a:ext cx="814387" cy="4211638"/>
          </a:xfrm>
          <a:prstGeom prst="rect">
            <a:avLst/>
          </a:prstGeom>
          <a:solidFill>
            <a:srgbClr val="FFFF6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523" name="Rectangle 3"/>
          <p:cNvSpPr>
            <a:spLocks noChangeArrowheads="1"/>
          </p:cNvSpPr>
          <p:nvPr/>
        </p:nvSpPr>
        <p:spPr bwMode="auto">
          <a:xfrm>
            <a:off x="2651125" y="4127500"/>
            <a:ext cx="3997325" cy="3397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524" name="Rectangle 4"/>
          <p:cNvSpPr>
            <a:spLocks noChangeArrowheads="1"/>
          </p:cNvSpPr>
          <p:nvPr/>
        </p:nvSpPr>
        <p:spPr bwMode="auto">
          <a:xfrm>
            <a:off x="1889125" y="1393825"/>
            <a:ext cx="6965950"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solidFill>
                  <a:srgbClr val="CC0000"/>
                </a:solidFill>
                <a:latin typeface="Times New Roman" panose="02020603050405020304" pitchFamily="18" charset="0"/>
              </a:rPr>
              <a:t>Law of Diminishing Returns</a:t>
            </a:r>
          </a:p>
        </p:txBody>
      </p:sp>
      <p:sp>
        <p:nvSpPr>
          <p:cNvPr id="107525" name="Rectangle 5"/>
          <p:cNvSpPr>
            <a:spLocks noChangeArrowheads="1"/>
          </p:cNvSpPr>
          <p:nvPr/>
        </p:nvSpPr>
        <p:spPr bwMode="auto">
          <a:xfrm>
            <a:off x="1849438" y="80963"/>
            <a:ext cx="7162800"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4200" b="1">
                <a:solidFill>
                  <a:srgbClr val="000099"/>
                </a:solidFill>
                <a:latin typeface="Times New Roman" panose="02020603050405020304" pitchFamily="18" charset="0"/>
              </a:rPr>
              <a:t>SHORT-RUN PRODUCTION</a:t>
            </a:r>
          </a:p>
          <a:p>
            <a:pPr algn="ctr" eaLnBrk="0" hangingPunct="0"/>
            <a:r>
              <a:rPr lang="en-US" altLang="en-US" sz="4200" b="1">
                <a:solidFill>
                  <a:srgbClr val="000099"/>
                </a:solidFill>
                <a:latin typeface="Times New Roman" panose="02020603050405020304" pitchFamily="18" charset="0"/>
              </a:rPr>
              <a:t>RELATIONSHIPS </a:t>
            </a:r>
          </a:p>
        </p:txBody>
      </p:sp>
      <p:sp>
        <p:nvSpPr>
          <p:cNvPr id="107526" name="Freeform 6"/>
          <p:cNvSpPr>
            <a:spLocks/>
          </p:cNvSpPr>
          <p:nvPr/>
        </p:nvSpPr>
        <p:spPr bwMode="auto">
          <a:xfrm>
            <a:off x="2809875" y="2276475"/>
            <a:ext cx="3635375" cy="1736725"/>
          </a:xfrm>
          <a:custGeom>
            <a:avLst/>
            <a:gdLst>
              <a:gd name="T0" fmla="*/ 0 w 2290"/>
              <a:gd name="T1" fmla="*/ 1094 h 1094"/>
              <a:gd name="T2" fmla="*/ 91 w 2290"/>
              <a:gd name="T3" fmla="*/ 1063 h 1094"/>
              <a:gd name="T4" fmla="*/ 245 w 2290"/>
              <a:gd name="T5" fmla="*/ 987 h 1094"/>
              <a:gd name="T6" fmla="*/ 348 w 2290"/>
              <a:gd name="T7" fmla="*/ 908 h 1094"/>
              <a:gd name="T8" fmla="*/ 439 w 2290"/>
              <a:gd name="T9" fmla="*/ 826 h 1094"/>
              <a:gd name="T10" fmla="*/ 622 w 2290"/>
              <a:gd name="T11" fmla="*/ 634 h 1094"/>
              <a:gd name="T12" fmla="*/ 738 w 2290"/>
              <a:gd name="T13" fmla="*/ 480 h 1094"/>
              <a:gd name="T14" fmla="*/ 880 w 2290"/>
              <a:gd name="T15" fmla="*/ 342 h 1094"/>
              <a:gd name="T16" fmla="*/ 1036 w 2290"/>
              <a:gd name="T17" fmla="*/ 228 h 1094"/>
              <a:gd name="T18" fmla="*/ 1134 w 2290"/>
              <a:gd name="T19" fmla="*/ 168 h 1094"/>
              <a:gd name="T20" fmla="*/ 1209 w 2290"/>
              <a:gd name="T21" fmla="*/ 123 h 1094"/>
              <a:gd name="T22" fmla="*/ 1293 w 2290"/>
              <a:gd name="T23" fmla="*/ 90 h 1094"/>
              <a:gd name="T24" fmla="*/ 1470 w 2290"/>
              <a:gd name="T25" fmla="*/ 39 h 1094"/>
              <a:gd name="T26" fmla="*/ 1734 w 2290"/>
              <a:gd name="T27" fmla="*/ 9 h 1094"/>
              <a:gd name="T28" fmla="*/ 2046 w 2290"/>
              <a:gd name="T29" fmla="*/ 90 h 1094"/>
              <a:gd name="T30" fmla="*/ 2192 w 2290"/>
              <a:gd name="T31" fmla="*/ 140 h 1094"/>
              <a:gd name="T32" fmla="*/ 2290 w 2290"/>
              <a:gd name="T33" fmla="*/ 174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90" h="1094">
                <a:moveTo>
                  <a:pt x="0" y="1094"/>
                </a:moveTo>
                <a:lnTo>
                  <a:pt x="91" y="1063"/>
                </a:lnTo>
                <a:lnTo>
                  <a:pt x="245" y="987"/>
                </a:lnTo>
                <a:lnTo>
                  <a:pt x="348" y="908"/>
                </a:lnTo>
                <a:lnTo>
                  <a:pt x="439" y="826"/>
                </a:lnTo>
                <a:lnTo>
                  <a:pt x="622" y="634"/>
                </a:lnTo>
                <a:lnTo>
                  <a:pt x="738" y="480"/>
                </a:lnTo>
                <a:lnTo>
                  <a:pt x="880" y="342"/>
                </a:lnTo>
                <a:lnTo>
                  <a:pt x="1036" y="228"/>
                </a:lnTo>
                <a:lnTo>
                  <a:pt x="1134" y="168"/>
                </a:lnTo>
                <a:lnTo>
                  <a:pt x="1209" y="123"/>
                </a:lnTo>
                <a:cubicBezTo>
                  <a:pt x="1236" y="117"/>
                  <a:pt x="1209" y="123"/>
                  <a:pt x="1293" y="90"/>
                </a:cubicBezTo>
                <a:cubicBezTo>
                  <a:pt x="1377" y="57"/>
                  <a:pt x="1397" y="52"/>
                  <a:pt x="1470" y="39"/>
                </a:cubicBezTo>
                <a:cubicBezTo>
                  <a:pt x="1543" y="26"/>
                  <a:pt x="1638" y="0"/>
                  <a:pt x="1734" y="9"/>
                </a:cubicBezTo>
                <a:cubicBezTo>
                  <a:pt x="1856" y="8"/>
                  <a:pt x="1970" y="68"/>
                  <a:pt x="2046" y="90"/>
                </a:cubicBezTo>
                <a:lnTo>
                  <a:pt x="2192" y="140"/>
                </a:lnTo>
                <a:lnTo>
                  <a:pt x="2290" y="174"/>
                </a:lnTo>
              </a:path>
            </a:pathLst>
          </a:custGeom>
          <a:noFill/>
          <a:ln w="762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527" name="Freeform 7"/>
          <p:cNvSpPr>
            <a:spLocks/>
          </p:cNvSpPr>
          <p:nvPr/>
        </p:nvSpPr>
        <p:spPr bwMode="auto">
          <a:xfrm>
            <a:off x="3201988" y="4838700"/>
            <a:ext cx="2930525" cy="1377950"/>
          </a:xfrm>
          <a:custGeom>
            <a:avLst/>
            <a:gdLst>
              <a:gd name="T0" fmla="*/ 0 w 1612"/>
              <a:gd name="T1" fmla="*/ 390 h 959"/>
              <a:gd name="T2" fmla="*/ 77 w 1612"/>
              <a:gd name="T3" fmla="*/ 162 h 959"/>
              <a:gd name="T4" fmla="*/ 121 w 1612"/>
              <a:gd name="T5" fmla="*/ 76 h 959"/>
              <a:gd name="T6" fmla="*/ 150 w 1612"/>
              <a:gd name="T7" fmla="*/ 33 h 959"/>
              <a:gd name="T8" fmla="*/ 179 w 1612"/>
              <a:gd name="T9" fmla="*/ 7 h 959"/>
              <a:gd name="T10" fmla="*/ 215 w 1612"/>
              <a:gd name="T11" fmla="*/ 0 h 959"/>
              <a:gd name="T12" fmla="*/ 238 w 1612"/>
              <a:gd name="T13" fmla="*/ 1 h 959"/>
              <a:gd name="T14" fmla="*/ 262 w 1612"/>
              <a:gd name="T15" fmla="*/ 4 h 959"/>
              <a:gd name="T16" fmla="*/ 348 w 1612"/>
              <a:gd name="T17" fmla="*/ 28 h 959"/>
              <a:gd name="T18" fmla="*/ 461 w 1612"/>
              <a:gd name="T19" fmla="*/ 77 h 959"/>
              <a:gd name="T20" fmla="*/ 595 w 1612"/>
              <a:gd name="T21" fmla="*/ 152 h 959"/>
              <a:gd name="T22" fmla="*/ 831 w 1612"/>
              <a:gd name="T23" fmla="*/ 307 h 959"/>
              <a:gd name="T24" fmla="*/ 1036 w 1612"/>
              <a:gd name="T25" fmla="*/ 490 h 959"/>
              <a:gd name="T26" fmla="*/ 1238 w 1612"/>
              <a:gd name="T27" fmla="*/ 679 h 959"/>
              <a:gd name="T28" fmla="*/ 1611 w 1612"/>
              <a:gd name="T29" fmla="*/ 958 h 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12" h="959">
                <a:moveTo>
                  <a:pt x="0" y="390"/>
                </a:moveTo>
                <a:lnTo>
                  <a:pt x="77" y="162"/>
                </a:lnTo>
                <a:lnTo>
                  <a:pt x="121" y="76"/>
                </a:lnTo>
                <a:lnTo>
                  <a:pt x="150" y="33"/>
                </a:lnTo>
                <a:lnTo>
                  <a:pt x="179" y="7"/>
                </a:lnTo>
                <a:lnTo>
                  <a:pt x="215" y="0"/>
                </a:lnTo>
                <a:lnTo>
                  <a:pt x="238" y="1"/>
                </a:lnTo>
                <a:lnTo>
                  <a:pt x="262" y="4"/>
                </a:lnTo>
                <a:lnTo>
                  <a:pt x="348" y="28"/>
                </a:lnTo>
                <a:lnTo>
                  <a:pt x="461" y="77"/>
                </a:lnTo>
                <a:lnTo>
                  <a:pt x="595" y="152"/>
                </a:lnTo>
                <a:lnTo>
                  <a:pt x="831" y="307"/>
                </a:lnTo>
                <a:lnTo>
                  <a:pt x="1036" y="490"/>
                </a:lnTo>
                <a:lnTo>
                  <a:pt x="1238" y="679"/>
                </a:lnTo>
                <a:lnTo>
                  <a:pt x="1611" y="958"/>
                </a:lnTo>
              </a:path>
            </a:pathLst>
          </a:custGeom>
          <a:noFill/>
          <a:ln w="508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528" name="Freeform 8"/>
          <p:cNvSpPr>
            <a:spLocks/>
          </p:cNvSpPr>
          <p:nvPr/>
        </p:nvSpPr>
        <p:spPr bwMode="auto">
          <a:xfrm>
            <a:off x="3292475" y="5287963"/>
            <a:ext cx="3213100" cy="458787"/>
          </a:xfrm>
          <a:custGeom>
            <a:avLst/>
            <a:gdLst>
              <a:gd name="T0" fmla="*/ 0 w 1677"/>
              <a:gd name="T1" fmla="*/ 197 h 294"/>
              <a:gd name="T2" fmla="*/ 185 w 1677"/>
              <a:gd name="T3" fmla="*/ 110 h 294"/>
              <a:gd name="T4" fmla="*/ 334 w 1677"/>
              <a:gd name="T5" fmla="*/ 49 h 294"/>
              <a:gd name="T6" fmla="*/ 487 w 1677"/>
              <a:gd name="T7" fmla="*/ 4 h 294"/>
              <a:gd name="T8" fmla="*/ 549 w 1677"/>
              <a:gd name="T9" fmla="*/ 0 h 294"/>
              <a:gd name="T10" fmla="*/ 583 w 1677"/>
              <a:gd name="T11" fmla="*/ 0 h 294"/>
              <a:gd name="T12" fmla="*/ 602 w 1677"/>
              <a:gd name="T13" fmla="*/ 0 h 294"/>
              <a:gd name="T14" fmla="*/ 622 w 1677"/>
              <a:gd name="T15" fmla="*/ 0 h 294"/>
              <a:gd name="T16" fmla="*/ 785 w 1677"/>
              <a:gd name="T17" fmla="*/ 13 h 294"/>
              <a:gd name="T18" fmla="*/ 1082 w 1677"/>
              <a:gd name="T19" fmla="*/ 62 h 294"/>
              <a:gd name="T20" fmla="*/ 1239 w 1677"/>
              <a:gd name="T21" fmla="*/ 113 h 294"/>
              <a:gd name="T22" fmla="*/ 1437 w 1677"/>
              <a:gd name="T23" fmla="*/ 191 h 294"/>
              <a:gd name="T24" fmla="*/ 1676 w 1677"/>
              <a:gd name="T25" fmla="*/ 293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7" h="294">
                <a:moveTo>
                  <a:pt x="0" y="197"/>
                </a:moveTo>
                <a:lnTo>
                  <a:pt x="185" y="110"/>
                </a:lnTo>
                <a:lnTo>
                  <a:pt x="334" y="49"/>
                </a:lnTo>
                <a:lnTo>
                  <a:pt x="487" y="4"/>
                </a:lnTo>
                <a:lnTo>
                  <a:pt x="549" y="0"/>
                </a:lnTo>
                <a:lnTo>
                  <a:pt x="583" y="0"/>
                </a:lnTo>
                <a:lnTo>
                  <a:pt x="602" y="0"/>
                </a:lnTo>
                <a:lnTo>
                  <a:pt x="622" y="0"/>
                </a:lnTo>
                <a:lnTo>
                  <a:pt x="785" y="13"/>
                </a:lnTo>
                <a:lnTo>
                  <a:pt x="1082" y="62"/>
                </a:lnTo>
                <a:lnTo>
                  <a:pt x="1239" y="113"/>
                </a:lnTo>
                <a:lnTo>
                  <a:pt x="1437" y="191"/>
                </a:lnTo>
                <a:lnTo>
                  <a:pt x="1676" y="293"/>
                </a:lnTo>
              </a:path>
            </a:pathLst>
          </a:custGeom>
          <a:noFill/>
          <a:ln w="5715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529" name="Rectangle 9"/>
          <p:cNvSpPr>
            <a:spLocks noChangeArrowheads="1"/>
          </p:cNvSpPr>
          <p:nvPr/>
        </p:nvSpPr>
        <p:spPr bwMode="auto">
          <a:xfrm rot="16200000">
            <a:off x="1500188" y="2735263"/>
            <a:ext cx="18637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1600" b="1">
                <a:solidFill>
                  <a:srgbClr val="000000"/>
                </a:solidFill>
              </a:rPr>
              <a:t>Total Product, TP</a:t>
            </a:r>
          </a:p>
        </p:txBody>
      </p:sp>
      <p:sp>
        <p:nvSpPr>
          <p:cNvPr id="107530" name="Rectangle 10"/>
          <p:cNvSpPr>
            <a:spLocks noChangeArrowheads="1"/>
          </p:cNvSpPr>
          <p:nvPr/>
        </p:nvSpPr>
        <p:spPr bwMode="auto">
          <a:xfrm>
            <a:off x="3298825" y="4122738"/>
            <a:ext cx="22955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000000"/>
                </a:solidFill>
              </a:rPr>
              <a:t>Quantity of Labor</a:t>
            </a:r>
          </a:p>
        </p:txBody>
      </p:sp>
      <p:sp>
        <p:nvSpPr>
          <p:cNvPr id="107531" name="Rectangle 11"/>
          <p:cNvSpPr>
            <a:spLocks noChangeArrowheads="1"/>
          </p:cNvSpPr>
          <p:nvPr/>
        </p:nvSpPr>
        <p:spPr bwMode="auto">
          <a:xfrm rot="16200000">
            <a:off x="1005681" y="5036344"/>
            <a:ext cx="2674938" cy="57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1600" b="1">
                <a:solidFill>
                  <a:srgbClr val="000000"/>
                </a:solidFill>
              </a:rPr>
              <a:t>Average Product, AP, and</a:t>
            </a:r>
          </a:p>
          <a:p>
            <a:pPr algn="ctr" eaLnBrk="0" hangingPunct="0"/>
            <a:r>
              <a:rPr lang="en-US" altLang="en-US" sz="1600" b="1">
                <a:solidFill>
                  <a:srgbClr val="000000"/>
                </a:solidFill>
              </a:rPr>
              <a:t>Marginal Product, MP</a:t>
            </a:r>
          </a:p>
        </p:txBody>
      </p:sp>
      <p:sp>
        <p:nvSpPr>
          <p:cNvPr id="107532" name="Rectangle 12"/>
          <p:cNvSpPr>
            <a:spLocks noChangeArrowheads="1"/>
          </p:cNvSpPr>
          <p:nvPr/>
        </p:nvSpPr>
        <p:spPr bwMode="auto">
          <a:xfrm>
            <a:off x="3308350" y="6292850"/>
            <a:ext cx="2295525" cy="39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000000"/>
                </a:solidFill>
              </a:rPr>
              <a:t>Quantity of Labor</a:t>
            </a:r>
          </a:p>
        </p:txBody>
      </p:sp>
      <p:sp>
        <p:nvSpPr>
          <p:cNvPr id="107533" name="Rectangle 13"/>
          <p:cNvSpPr>
            <a:spLocks noChangeArrowheads="1"/>
          </p:cNvSpPr>
          <p:nvPr/>
        </p:nvSpPr>
        <p:spPr bwMode="auto">
          <a:xfrm>
            <a:off x="6448425" y="2379663"/>
            <a:ext cx="18176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chemeClr val="tx2"/>
                </a:solidFill>
              </a:rPr>
              <a:t>Total Product</a:t>
            </a:r>
          </a:p>
        </p:txBody>
      </p:sp>
      <p:sp>
        <p:nvSpPr>
          <p:cNvPr id="107534" name="Rectangle 14"/>
          <p:cNvSpPr>
            <a:spLocks noChangeArrowheads="1"/>
          </p:cNvSpPr>
          <p:nvPr/>
        </p:nvSpPr>
        <p:spPr bwMode="auto">
          <a:xfrm>
            <a:off x="6464300" y="5942013"/>
            <a:ext cx="1223963"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a:solidFill>
                  <a:srgbClr val="000099"/>
                </a:solidFill>
              </a:rPr>
              <a:t>Marginal</a:t>
            </a:r>
          </a:p>
          <a:p>
            <a:pPr algn="ctr" eaLnBrk="0" hangingPunct="0"/>
            <a:r>
              <a:rPr lang="en-US" altLang="en-US" sz="2000" b="1">
                <a:solidFill>
                  <a:srgbClr val="000099"/>
                </a:solidFill>
              </a:rPr>
              <a:t>Product</a:t>
            </a:r>
          </a:p>
        </p:txBody>
      </p:sp>
      <p:sp>
        <p:nvSpPr>
          <p:cNvPr id="107535" name="Rectangle 15"/>
          <p:cNvSpPr>
            <a:spLocks noChangeArrowheads="1"/>
          </p:cNvSpPr>
          <p:nvPr/>
        </p:nvSpPr>
        <p:spPr bwMode="auto">
          <a:xfrm>
            <a:off x="6513513" y="5272088"/>
            <a:ext cx="1184275"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a:solidFill>
                  <a:srgbClr val="CC0000"/>
                </a:solidFill>
              </a:rPr>
              <a:t>Average</a:t>
            </a:r>
          </a:p>
          <a:p>
            <a:pPr algn="ctr" eaLnBrk="0" hangingPunct="0"/>
            <a:r>
              <a:rPr lang="en-US" altLang="en-US" sz="2000" b="1">
                <a:solidFill>
                  <a:srgbClr val="CC0000"/>
                </a:solidFill>
              </a:rPr>
              <a:t>Product</a:t>
            </a:r>
          </a:p>
        </p:txBody>
      </p:sp>
      <p:sp>
        <p:nvSpPr>
          <p:cNvPr id="107536" name="Rectangle 16"/>
          <p:cNvSpPr>
            <a:spLocks noChangeArrowheads="1"/>
          </p:cNvSpPr>
          <p:nvPr/>
        </p:nvSpPr>
        <p:spPr bwMode="auto">
          <a:xfrm>
            <a:off x="6727825" y="3203575"/>
            <a:ext cx="2209800" cy="155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200" b="1">
                <a:solidFill>
                  <a:schemeClr val="tx2"/>
                </a:solidFill>
              </a:rPr>
              <a:t>Increasing</a:t>
            </a:r>
          </a:p>
          <a:p>
            <a:pPr algn="ctr" eaLnBrk="0" hangingPunct="0"/>
            <a:r>
              <a:rPr lang="en-US" altLang="en-US" sz="3200" b="1">
                <a:solidFill>
                  <a:schemeClr val="tx2"/>
                </a:solidFill>
              </a:rPr>
              <a:t>Marginal</a:t>
            </a:r>
          </a:p>
          <a:p>
            <a:pPr algn="ctr" eaLnBrk="0" hangingPunct="0"/>
            <a:r>
              <a:rPr lang="en-US" altLang="en-US" sz="3200" b="1">
                <a:solidFill>
                  <a:schemeClr val="tx2"/>
                </a:solidFill>
              </a:rPr>
              <a:t>Returns</a:t>
            </a:r>
          </a:p>
        </p:txBody>
      </p:sp>
      <p:sp>
        <p:nvSpPr>
          <p:cNvPr id="107537" name="Line 17"/>
          <p:cNvSpPr>
            <a:spLocks noChangeShapeType="1"/>
          </p:cNvSpPr>
          <p:nvPr/>
        </p:nvSpPr>
        <p:spPr bwMode="auto">
          <a:xfrm flipH="1">
            <a:off x="3421063" y="3863975"/>
            <a:ext cx="3479800" cy="0"/>
          </a:xfrm>
          <a:prstGeom prst="line">
            <a:avLst/>
          </a:prstGeom>
          <a:noFill/>
          <a:ln w="508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7538" name="Group 18"/>
          <p:cNvGrpSpPr>
            <a:grpSpLocks/>
          </p:cNvGrpSpPr>
          <p:nvPr/>
        </p:nvGrpSpPr>
        <p:grpSpPr bwMode="auto">
          <a:xfrm>
            <a:off x="2728913" y="2109788"/>
            <a:ext cx="3757612" cy="2033587"/>
            <a:chOff x="1719" y="1329"/>
            <a:chExt cx="2367" cy="1281"/>
          </a:xfrm>
        </p:grpSpPr>
        <p:sp>
          <p:nvSpPr>
            <p:cNvPr id="107539" name="Line 19"/>
            <p:cNvSpPr>
              <a:spLocks noChangeShapeType="1"/>
            </p:cNvSpPr>
            <p:nvPr/>
          </p:nvSpPr>
          <p:spPr bwMode="auto">
            <a:xfrm>
              <a:off x="1719" y="2597"/>
              <a:ext cx="2367"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540" name="Line 20"/>
            <p:cNvSpPr>
              <a:spLocks noChangeShapeType="1"/>
            </p:cNvSpPr>
            <p:nvPr/>
          </p:nvSpPr>
          <p:spPr bwMode="auto">
            <a:xfrm flipV="1">
              <a:off x="1740" y="1329"/>
              <a:ext cx="0" cy="1281"/>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7541" name="Group 21"/>
          <p:cNvGrpSpPr>
            <a:grpSpLocks/>
          </p:cNvGrpSpPr>
          <p:nvPr/>
        </p:nvGrpSpPr>
        <p:grpSpPr bwMode="auto">
          <a:xfrm>
            <a:off x="2752725" y="4471988"/>
            <a:ext cx="3757613" cy="1897062"/>
            <a:chOff x="1734" y="2817"/>
            <a:chExt cx="2367" cy="1195"/>
          </a:xfrm>
        </p:grpSpPr>
        <p:sp>
          <p:nvSpPr>
            <p:cNvPr id="107542" name="Line 22"/>
            <p:cNvSpPr>
              <a:spLocks noChangeShapeType="1"/>
            </p:cNvSpPr>
            <p:nvPr/>
          </p:nvSpPr>
          <p:spPr bwMode="auto">
            <a:xfrm>
              <a:off x="1734" y="3700"/>
              <a:ext cx="2367"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543" name="Line 23"/>
            <p:cNvSpPr>
              <a:spLocks noChangeShapeType="1"/>
            </p:cNvSpPr>
            <p:nvPr/>
          </p:nvSpPr>
          <p:spPr bwMode="auto">
            <a:xfrm>
              <a:off x="1740" y="2817"/>
              <a:ext cx="0" cy="119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7524"/>
                                        </p:tgtEl>
                                        <p:attrNameLst>
                                          <p:attrName>style.visibility</p:attrName>
                                        </p:attrNameLst>
                                      </p:cBhvr>
                                      <p:to>
                                        <p:strVal val="visible"/>
                                      </p:to>
                                    </p:set>
                                    <p:animEffect transition="in" filter="wipe(left)">
                                      <p:cBhvr>
                                        <p:cTn id="7" dur="500"/>
                                        <p:tgtEl>
                                          <p:spTgt spid="107524"/>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107538"/>
                                        </p:tgtEl>
                                        <p:attrNameLst>
                                          <p:attrName>style.visibility</p:attrName>
                                        </p:attrNameLst>
                                      </p:cBhvr>
                                      <p:to>
                                        <p:strVal val="visible"/>
                                      </p:to>
                                    </p:set>
                                    <p:animEffect transition="in" filter="dissolve">
                                      <p:cBhvr>
                                        <p:cTn id="11" dur="500"/>
                                        <p:tgtEl>
                                          <p:spTgt spid="107538"/>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107541"/>
                                        </p:tgtEl>
                                        <p:attrNameLst>
                                          <p:attrName>style.visibility</p:attrName>
                                        </p:attrNameLst>
                                      </p:cBhvr>
                                      <p:to>
                                        <p:strVal val="visible"/>
                                      </p:to>
                                    </p:set>
                                    <p:animEffect transition="in" filter="dissolve">
                                      <p:cBhvr>
                                        <p:cTn id="15" dur="500"/>
                                        <p:tgtEl>
                                          <p:spTgt spid="107541"/>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07529"/>
                                        </p:tgtEl>
                                        <p:attrNameLst>
                                          <p:attrName>style.visibility</p:attrName>
                                        </p:attrNameLst>
                                      </p:cBhvr>
                                      <p:to>
                                        <p:strVal val="visible"/>
                                      </p:to>
                                    </p:set>
                                    <p:animEffect transition="in" filter="wipe(down)">
                                      <p:cBhvr>
                                        <p:cTn id="19" dur="500"/>
                                        <p:tgtEl>
                                          <p:spTgt spid="107529"/>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07530"/>
                                        </p:tgtEl>
                                        <p:attrNameLst>
                                          <p:attrName>style.visibility</p:attrName>
                                        </p:attrNameLst>
                                      </p:cBhvr>
                                      <p:to>
                                        <p:strVal val="visible"/>
                                      </p:to>
                                    </p:set>
                                    <p:animEffect transition="in" filter="wipe(left)">
                                      <p:cBhvr>
                                        <p:cTn id="23" dur="500"/>
                                        <p:tgtEl>
                                          <p:spTgt spid="107530"/>
                                        </p:tgtEl>
                                      </p:cBhvr>
                                    </p:animEffect>
                                  </p:childTnLst>
                                </p:cTn>
                              </p:par>
                            </p:childTnLst>
                          </p:cTn>
                        </p:par>
                        <p:par>
                          <p:cTn id="24" fill="hold" nodeType="afterGroup">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107531"/>
                                        </p:tgtEl>
                                        <p:attrNameLst>
                                          <p:attrName>style.visibility</p:attrName>
                                        </p:attrNameLst>
                                      </p:cBhvr>
                                      <p:to>
                                        <p:strVal val="visible"/>
                                      </p:to>
                                    </p:set>
                                    <p:animEffect transition="in" filter="wipe(down)">
                                      <p:cBhvr>
                                        <p:cTn id="27" dur="500"/>
                                        <p:tgtEl>
                                          <p:spTgt spid="107531"/>
                                        </p:tgtEl>
                                      </p:cBhvr>
                                    </p:animEffect>
                                  </p:childTnLst>
                                </p:cTn>
                              </p:par>
                            </p:childTnLst>
                          </p:cTn>
                        </p:par>
                        <p:par>
                          <p:cTn id="28" fill="hold" nodeType="afterGroup">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07532"/>
                                        </p:tgtEl>
                                        <p:attrNameLst>
                                          <p:attrName>style.visibility</p:attrName>
                                        </p:attrNameLst>
                                      </p:cBhvr>
                                      <p:to>
                                        <p:strVal val="visible"/>
                                      </p:to>
                                    </p:set>
                                    <p:animEffect transition="in" filter="wipe(left)">
                                      <p:cBhvr>
                                        <p:cTn id="31" dur="500"/>
                                        <p:tgtEl>
                                          <p:spTgt spid="107532"/>
                                        </p:tgtEl>
                                      </p:cBhvr>
                                    </p:animEffect>
                                  </p:childTnLst>
                                </p:cTn>
                              </p:par>
                            </p:childTnLst>
                          </p:cTn>
                        </p:par>
                        <p:par>
                          <p:cTn id="32" fill="hold" nodeType="afterGroup">
                            <p:stCondLst>
                              <p:cond delay="3500"/>
                            </p:stCondLst>
                            <p:childTnLst>
                              <p:par>
                                <p:cTn id="33" presetID="22" presetClass="entr" presetSubtype="8" fill="hold" nodeType="afterEffect">
                                  <p:stCondLst>
                                    <p:cond delay="0"/>
                                  </p:stCondLst>
                                  <p:childTnLst>
                                    <p:set>
                                      <p:cBhvr>
                                        <p:cTn id="34" dur="1" fill="hold">
                                          <p:stCondLst>
                                            <p:cond delay="0"/>
                                          </p:stCondLst>
                                        </p:cTn>
                                        <p:tgtEl>
                                          <p:spTgt spid="107526"/>
                                        </p:tgtEl>
                                        <p:attrNameLst>
                                          <p:attrName>style.visibility</p:attrName>
                                        </p:attrNameLst>
                                      </p:cBhvr>
                                      <p:to>
                                        <p:strVal val="visible"/>
                                      </p:to>
                                    </p:set>
                                    <p:animEffect transition="in" filter="wipe(left)">
                                      <p:cBhvr>
                                        <p:cTn id="35" dur="500"/>
                                        <p:tgtEl>
                                          <p:spTgt spid="107526"/>
                                        </p:tgtEl>
                                      </p:cBhvr>
                                    </p:animEffect>
                                  </p:childTnLst>
                                </p:cTn>
                              </p:par>
                            </p:childTnLst>
                          </p:cTn>
                        </p:par>
                        <p:par>
                          <p:cTn id="36" fill="hold" nodeType="afterGroup">
                            <p:stCondLst>
                              <p:cond delay="4000"/>
                            </p:stCondLst>
                            <p:childTnLst>
                              <p:par>
                                <p:cTn id="37" presetID="9" presetClass="entr" presetSubtype="0" fill="hold" grpId="0" nodeType="afterEffect">
                                  <p:stCondLst>
                                    <p:cond delay="0"/>
                                  </p:stCondLst>
                                  <p:childTnLst>
                                    <p:set>
                                      <p:cBhvr>
                                        <p:cTn id="38" dur="1" fill="hold">
                                          <p:stCondLst>
                                            <p:cond delay="0"/>
                                          </p:stCondLst>
                                        </p:cTn>
                                        <p:tgtEl>
                                          <p:spTgt spid="107533"/>
                                        </p:tgtEl>
                                        <p:attrNameLst>
                                          <p:attrName>style.visibility</p:attrName>
                                        </p:attrNameLst>
                                      </p:cBhvr>
                                      <p:to>
                                        <p:strVal val="visible"/>
                                      </p:to>
                                    </p:set>
                                    <p:animEffect transition="in" filter="dissolve">
                                      <p:cBhvr>
                                        <p:cTn id="39" dur="500"/>
                                        <p:tgtEl>
                                          <p:spTgt spid="10753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07527"/>
                                        </p:tgtEl>
                                        <p:attrNameLst>
                                          <p:attrName>style.visibility</p:attrName>
                                        </p:attrNameLst>
                                      </p:cBhvr>
                                      <p:to>
                                        <p:strVal val="visible"/>
                                      </p:to>
                                    </p:set>
                                    <p:animEffect transition="in" filter="wipe(left)">
                                      <p:cBhvr>
                                        <p:cTn id="44" dur="500"/>
                                        <p:tgtEl>
                                          <p:spTgt spid="107527"/>
                                        </p:tgtEl>
                                      </p:cBhvr>
                                    </p:animEffect>
                                  </p:childTnLst>
                                </p:cTn>
                              </p:par>
                            </p:childTnLst>
                          </p:cTn>
                        </p:par>
                        <p:par>
                          <p:cTn id="45" fill="hold" nodeType="afterGroup">
                            <p:stCondLst>
                              <p:cond delay="500"/>
                            </p:stCondLst>
                            <p:childTnLst>
                              <p:par>
                                <p:cTn id="46" presetID="9" presetClass="entr" presetSubtype="0" fill="hold" grpId="0" nodeType="afterEffect">
                                  <p:stCondLst>
                                    <p:cond delay="0"/>
                                  </p:stCondLst>
                                  <p:childTnLst>
                                    <p:set>
                                      <p:cBhvr>
                                        <p:cTn id="47" dur="1" fill="hold">
                                          <p:stCondLst>
                                            <p:cond delay="0"/>
                                          </p:stCondLst>
                                        </p:cTn>
                                        <p:tgtEl>
                                          <p:spTgt spid="107534"/>
                                        </p:tgtEl>
                                        <p:attrNameLst>
                                          <p:attrName>style.visibility</p:attrName>
                                        </p:attrNameLst>
                                      </p:cBhvr>
                                      <p:to>
                                        <p:strVal val="visible"/>
                                      </p:to>
                                    </p:set>
                                    <p:animEffect transition="in" filter="dissolve">
                                      <p:cBhvr>
                                        <p:cTn id="48" dur="500"/>
                                        <p:tgtEl>
                                          <p:spTgt spid="10753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107528"/>
                                        </p:tgtEl>
                                        <p:attrNameLst>
                                          <p:attrName>style.visibility</p:attrName>
                                        </p:attrNameLst>
                                      </p:cBhvr>
                                      <p:to>
                                        <p:strVal val="visible"/>
                                      </p:to>
                                    </p:set>
                                    <p:animEffect transition="in" filter="wipe(left)">
                                      <p:cBhvr>
                                        <p:cTn id="53" dur="500"/>
                                        <p:tgtEl>
                                          <p:spTgt spid="107528"/>
                                        </p:tgtEl>
                                      </p:cBhvr>
                                    </p:animEffect>
                                  </p:childTnLst>
                                </p:cTn>
                              </p:par>
                            </p:childTnLst>
                          </p:cTn>
                        </p:par>
                        <p:par>
                          <p:cTn id="54" fill="hold" nodeType="afterGroup">
                            <p:stCondLst>
                              <p:cond delay="500"/>
                            </p:stCondLst>
                            <p:childTnLst>
                              <p:par>
                                <p:cTn id="55" presetID="9" presetClass="entr" presetSubtype="0" fill="hold" grpId="0" nodeType="afterEffect">
                                  <p:stCondLst>
                                    <p:cond delay="0"/>
                                  </p:stCondLst>
                                  <p:childTnLst>
                                    <p:set>
                                      <p:cBhvr>
                                        <p:cTn id="56" dur="1" fill="hold">
                                          <p:stCondLst>
                                            <p:cond delay="0"/>
                                          </p:stCondLst>
                                        </p:cTn>
                                        <p:tgtEl>
                                          <p:spTgt spid="107535"/>
                                        </p:tgtEl>
                                        <p:attrNameLst>
                                          <p:attrName>style.visibility</p:attrName>
                                        </p:attrNameLst>
                                      </p:cBhvr>
                                      <p:to>
                                        <p:strVal val="visible"/>
                                      </p:to>
                                    </p:set>
                                    <p:animEffect transition="in" filter="dissolve">
                                      <p:cBhvr>
                                        <p:cTn id="57" dur="500"/>
                                        <p:tgtEl>
                                          <p:spTgt spid="10753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107522"/>
                                        </p:tgtEl>
                                        <p:attrNameLst>
                                          <p:attrName>style.visibility</p:attrName>
                                        </p:attrNameLst>
                                      </p:cBhvr>
                                      <p:to>
                                        <p:strVal val="visible"/>
                                      </p:to>
                                    </p:set>
                                    <p:animEffect transition="in" filter="wipe(left)">
                                      <p:cBhvr>
                                        <p:cTn id="62" dur="500"/>
                                        <p:tgtEl>
                                          <p:spTgt spid="107522"/>
                                        </p:tgtEl>
                                      </p:cBhvr>
                                    </p:animEffect>
                                  </p:childTnLst>
                                </p:cTn>
                              </p:par>
                            </p:childTnLst>
                          </p:cTn>
                        </p:par>
                        <p:par>
                          <p:cTn id="63" fill="hold" nodeType="afterGroup">
                            <p:stCondLst>
                              <p:cond delay="500"/>
                            </p:stCondLst>
                            <p:childTnLst>
                              <p:par>
                                <p:cTn id="64" presetID="22" presetClass="entr" presetSubtype="1" fill="hold" grpId="0" nodeType="afterEffect">
                                  <p:stCondLst>
                                    <p:cond delay="0"/>
                                  </p:stCondLst>
                                  <p:childTnLst>
                                    <p:set>
                                      <p:cBhvr>
                                        <p:cTn id="65" dur="1" fill="hold">
                                          <p:stCondLst>
                                            <p:cond delay="0"/>
                                          </p:stCondLst>
                                        </p:cTn>
                                        <p:tgtEl>
                                          <p:spTgt spid="107536"/>
                                        </p:tgtEl>
                                        <p:attrNameLst>
                                          <p:attrName>style.visibility</p:attrName>
                                        </p:attrNameLst>
                                      </p:cBhvr>
                                      <p:to>
                                        <p:strVal val="visible"/>
                                      </p:to>
                                    </p:set>
                                    <p:animEffect transition="in" filter="wipe(up)">
                                      <p:cBhvr>
                                        <p:cTn id="66" dur="500"/>
                                        <p:tgtEl>
                                          <p:spTgt spid="107536"/>
                                        </p:tgtEl>
                                      </p:cBhvr>
                                    </p:animEffect>
                                  </p:childTnLst>
                                </p:cTn>
                              </p:par>
                            </p:childTnLst>
                          </p:cTn>
                        </p:par>
                        <p:par>
                          <p:cTn id="67" fill="hold" nodeType="afterGroup">
                            <p:stCondLst>
                              <p:cond delay="1000"/>
                            </p:stCondLst>
                            <p:childTnLst>
                              <p:par>
                                <p:cTn id="68" presetID="22" presetClass="entr" presetSubtype="2" fill="hold" nodeType="afterEffect">
                                  <p:stCondLst>
                                    <p:cond delay="0"/>
                                  </p:stCondLst>
                                  <p:childTnLst>
                                    <p:set>
                                      <p:cBhvr>
                                        <p:cTn id="69" dur="1" fill="hold">
                                          <p:stCondLst>
                                            <p:cond delay="0"/>
                                          </p:stCondLst>
                                        </p:cTn>
                                        <p:tgtEl>
                                          <p:spTgt spid="107537"/>
                                        </p:tgtEl>
                                        <p:attrNameLst>
                                          <p:attrName>style.visibility</p:attrName>
                                        </p:attrNameLst>
                                      </p:cBhvr>
                                      <p:to>
                                        <p:strVal val="visible"/>
                                      </p:to>
                                    </p:set>
                                    <p:animEffect transition="in" filter="wipe(right)">
                                      <p:cBhvr>
                                        <p:cTn id="70" dur="500"/>
                                        <p:tgtEl>
                                          <p:spTgt spid="1075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4" grpId="0" autoUpdateAnimBg="0"/>
      <p:bldP spid="107529" grpId="0" autoUpdateAnimBg="0"/>
      <p:bldP spid="107530" grpId="0" autoUpdateAnimBg="0"/>
      <p:bldP spid="107531" grpId="0" autoUpdateAnimBg="0"/>
      <p:bldP spid="107532" grpId="0" autoUpdateAnimBg="0"/>
      <p:bldP spid="107533" grpId="0" autoUpdateAnimBg="0"/>
      <p:bldP spid="107534" grpId="0" autoUpdateAnimBg="0"/>
      <p:bldP spid="107535" grpId="0" autoUpdateAnimBg="0"/>
      <p:bldP spid="10753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ChangeArrowheads="1"/>
          </p:cNvSpPr>
          <p:nvPr/>
        </p:nvSpPr>
        <p:spPr bwMode="auto">
          <a:xfrm>
            <a:off x="3582988" y="2136775"/>
            <a:ext cx="1960562" cy="4211638"/>
          </a:xfrm>
          <a:prstGeom prst="rect">
            <a:avLst/>
          </a:prstGeom>
          <a:solidFill>
            <a:srgbClr val="FFFF99"/>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47" name="Rectangle 3"/>
          <p:cNvSpPr>
            <a:spLocks noChangeArrowheads="1"/>
          </p:cNvSpPr>
          <p:nvPr/>
        </p:nvSpPr>
        <p:spPr bwMode="auto">
          <a:xfrm>
            <a:off x="2767013" y="2130425"/>
            <a:ext cx="814387" cy="4211638"/>
          </a:xfrm>
          <a:prstGeom prst="rect">
            <a:avLst/>
          </a:prstGeom>
          <a:solidFill>
            <a:srgbClr val="FFFF6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48" name="Rectangle 4"/>
          <p:cNvSpPr>
            <a:spLocks noChangeArrowheads="1"/>
          </p:cNvSpPr>
          <p:nvPr/>
        </p:nvSpPr>
        <p:spPr bwMode="auto">
          <a:xfrm>
            <a:off x="2651125" y="4127500"/>
            <a:ext cx="3997325" cy="3397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49" name="Rectangle 5"/>
          <p:cNvSpPr>
            <a:spLocks noChangeArrowheads="1"/>
          </p:cNvSpPr>
          <p:nvPr/>
        </p:nvSpPr>
        <p:spPr bwMode="auto">
          <a:xfrm>
            <a:off x="1889125" y="1393825"/>
            <a:ext cx="6965950"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4400" b="1">
                <a:solidFill>
                  <a:srgbClr val="CC0000"/>
                </a:solidFill>
                <a:latin typeface="Times New Roman" panose="02020603050405020304" pitchFamily="18" charset="0"/>
              </a:rPr>
              <a:t>Law of Diminishing Returns</a:t>
            </a:r>
          </a:p>
        </p:txBody>
      </p:sp>
      <p:sp>
        <p:nvSpPr>
          <p:cNvPr id="108550" name="Rectangle 6"/>
          <p:cNvSpPr>
            <a:spLocks noChangeArrowheads="1"/>
          </p:cNvSpPr>
          <p:nvPr/>
        </p:nvSpPr>
        <p:spPr bwMode="auto">
          <a:xfrm>
            <a:off x="1849438" y="80963"/>
            <a:ext cx="7162800"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4200" b="1">
                <a:solidFill>
                  <a:srgbClr val="000099"/>
                </a:solidFill>
                <a:latin typeface="Times New Roman" panose="02020603050405020304" pitchFamily="18" charset="0"/>
              </a:rPr>
              <a:t>SHORT-RUN PRODUCTION</a:t>
            </a:r>
          </a:p>
          <a:p>
            <a:pPr algn="ctr" eaLnBrk="0" hangingPunct="0"/>
            <a:r>
              <a:rPr lang="en-US" altLang="en-US" sz="4200" b="1">
                <a:solidFill>
                  <a:srgbClr val="000099"/>
                </a:solidFill>
                <a:latin typeface="Times New Roman" panose="02020603050405020304" pitchFamily="18" charset="0"/>
              </a:rPr>
              <a:t>RELATIONSHIPS </a:t>
            </a:r>
          </a:p>
        </p:txBody>
      </p:sp>
      <p:sp>
        <p:nvSpPr>
          <p:cNvPr id="108551" name="Freeform 7"/>
          <p:cNvSpPr>
            <a:spLocks/>
          </p:cNvSpPr>
          <p:nvPr/>
        </p:nvSpPr>
        <p:spPr bwMode="auto">
          <a:xfrm>
            <a:off x="2809875" y="2276475"/>
            <a:ext cx="3635375" cy="1736725"/>
          </a:xfrm>
          <a:custGeom>
            <a:avLst/>
            <a:gdLst>
              <a:gd name="T0" fmla="*/ 0 w 2290"/>
              <a:gd name="T1" fmla="*/ 1094 h 1094"/>
              <a:gd name="T2" fmla="*/ 91 w 2290"/>
              <a:gd name="T3" fmla="*/ 1063 h 1094"/>
              <a:gd name="T4" fmla="*/ 245 w 2290"/>
              <a:gd name="T5" fmla="*/ 987 h 1094"/>
              <a:gd name="T6" fmla="*/ 348 w 2290"/>
              <a:gd name="T7" fmla="*/ 908 h 1094"/>
              <a:gd name="T8" fmla="*/ 439 w 2290"/>
              <a:gd name="T9" fmla="*/ 826 h 1094"/>
              <a:gd name="T10" fmla="*/ 622 w 2290"/>
              <a:gd name="T11" fmla="*/ 634 h 1094"/>
              <a:gd name="T12" fmla="*/ 738 w 2290"/>
              <a:gd name="T13" fmla="*/ 480 h 1094"/>
              <a:gd name="T14" fmla="*/ 880 w 2290"/>
              <a:gd name="T15" fmla="*/ 342 h 1094"/>
              <a:gd name="T16" fmla="*/ 1036 w 2290"/>
              <a:gd name="T17" fmla="*/ 228 h 1094"/>
              <a:gd name="T18" fmla="*/ 1134 w 2290"/>
              <a:gd name="T19" fmla="*/ 168 h 1094"/>
              <a:gd name="T20" fmla="*/ 1209 w 2290"/>
              <a:gd name="T21" fmla="*/ 123 h 1094"/>
              <a:gd name="T22" fmla="*/ 1293 w 2290"/>
              <a:gd name="T23" fmla="*/ 90 h 1094"/>
              <a:gd name="T24" fmla="*/ 1470 w 2290"/>
              <a:gd name="T25" fmla="*/ 39 h 1094"/>
              <a:gd name="T26" fmla="*/ 1734 w 2290"/>
              <a:gd name="T27" fmla="*/ 9 h 1094"/>
              <a:gd name="T28" fmla="*/ 2046 w 2290"/>
              <a:gd name="T29" fmla="*/ 90 h 1094"/>
              <a:gd name="T30" fmla="*/ 2192 w 2290"/>
              <a:gd name="T31" fmla="*/ 140 h 1094"/>
              <a:gd name="T32" fmla="*/ 2290 w 2290"/>
              <a:gd name="T33" fmla="*/ 174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90" h="1094">
                <a:moveTo>
                  <a:pt x="0" y="1094"/>
                </a:moveTo>
                <a:lnTo>
                  <a:pt x="91" y="1063"/>
                </a:lnTo>
                <a:lnTo>
                  <a:pt x="245" y="987"/>
                </a:lnTo>
                <a:lnTo>
                  <a:pt x="348" y="908"/>
                </a:lnTo>
                <a:lnTo>
                  <a:pt x="439" y="826"/>
                </a:lnTo>
                <a:lnTo>
                  <a:pt x="622" y="634"/>
                </a:lnTo>
                <a:lnTo>
                  <a:pt x="738" y="480"/>
                </a:lnTo>
                <a:lnTo>
                  <a:pt x="880" y="342"/>
                </a:lnTo>
                <a:lnTo>
                  <a:pt x="1036" y="228"/>
                </a:lnTo>
                <a:lnTo>
                  <a:pt x="1134" y="168"/>
                </a:lnTo>
                <a:lnTo>
                  <a:pt x="1209" y="123"/>
                </a:lnTo>
                <a:cubicBezTo>
                  <a:pt x="1236" y="117"/>
                  <a:pt x="1209" y="123"/>
                  <a:pt x="1293" y="90"/>
                </a:cubicBezTo>
                <a:cubicBezTo>
                  <a:pt x="1377" y="57"/>
                  <a:pt x="1397" y="52"/>
                  <a:pt x="1470" y="39"/>
                </a:cubicBezTo>
                <a:cubicBezTo>
                  <a:pt x="1543" y="26"/>
                  <a:pt x="1638" y="0"/>
                  <a:pt x="1734" y="9"/>
                </a:cubicBezTo>
                <a:cubicBezTo>
                  <a:pt x="1856" y="8"/>
                  <a:pt x="1970" y="68"/>
                  <a:pt x="2046" y="90"/>
                </a:cubicBezTo>
                <a:lnTo>
                  <a:pt x="2192" y="140"/>
                </a:lnTo>
                <a:lnTo>
                  <a:pt x="2290" y="174"/>
                </a:lnTo>
              </a:path>
            </a:pathLst>
          </a:custGeom>
          <a:noFill/>
          <a:ln w="762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52" name="Freeform 8"/>
          <p:cNvSpPr>
            <a:spLocks/>
          </p:cNvSpPr>
          <p:nvPr/>
        </p:nvSpPr>
        <p:spPr bwMode="auto">
          <a:xfrm>
            <a:off x="3201988" y="4838700"/>
            <a:ext cx="2930525" cy="1377950"/>
          </a:xfrm>
          <a:custGeom>
            <a:avLst/>
            <a:gdLst>
              <a:gd name="T0" fmla="*/ 0 w 1612"/>
              <a:gd name="T1" fmla="*/ 390 h 959"/>
              <a:gd name="T2" fmla="*/ 77 w 1612"/>
              <a:gd name="T3" fmla="*/ 162 h 959"/>
              <a:gd name="T4" fmla="*/ 121 w 1612"/>
              <a:gd name="T5" fmla="*/ 76 h 959"/>
              <a:gd name="T6" fmla="*/ 150 w 1612"/>
              <a:gd name="T7" fmla="*/ 33 h 959"/>
              <a:gd name="T8" fmla="*/ 179 w 1612"/>
              <a:gd name="T9" fmla="*/ 7 h 959"/>
              <a:gd name="T10" fmla="*/ 215 w 1612"/>
              <a:gd name="T11" fmla="*/ 0 h 959"/>
              <a:gd name="T12" fmla="*/ 238 w 1612"/>
              <a:gd name="T13" fmla="*/ 1 h 959"/>
              <a:gd name="T14" fmla="*/ 262 w 1612"/>
              <a:gd name="T15" fmla="*/ 4 h 959"/>
              <a:gd name="T16" fmla="*/ 348 w 1612"/>
              <a:gd name="T17" fmla="*/ 28 h 959"/>
              <a:gd name="T18" fmla="*/ 461 w 1612"/>
              <a:gd name="T19" fmla="*/ 77 h 959"/>
              <a:gd name="T20" fmla="*/ 595 w 1612"/>
              <a:gd name="T21" fmla="*/ 152 h 959"/>
              <a:gd name="T22" fmla="*/ 831 w 1612"/>
              <a:gd name="T23" fmla="*/ 307 h 959"/>
              <a:gd name="T24" fmla="*/ 1036 w 1612"/>
              <a:gd name="T25" fmla="*/ 490 h 959"/>
              <a:gd name="T26" fmla="*/ 1238 w 1612"/>
              <a:gd name="T27" fmla="*/ 679 h 959"/>
              <a:gd name="T28" fmla="*/ 1611 w 1612"/>
              <a:gd name="T29" fmla="*/ 958 h 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12" h="959">
                <a:moveTo>
                  <a:pt x="0" y="390"/>
                </a:moveTo>
                <a:lnTo>
                  <a:pt x="77" y="162"/>
                </a:lnTo>
                <a:lnTo>
                  <a:pt x="121" y="76"/>
                </a:lnTo>
                <a:lnTo>
                  <a:pt x="150" y="33"/>
                </a:lnTo>
                <a:lnTo>
                  <a:pt x="179" y="7"/>
                </a:lnTo>
                <a:lnTo>
                  <a:pt x="215" y="0"/>
                </a:lnTo>
                <a:lnTo>
                  <a:pt x="238" y="1"/>
                </a:lnTo>
                <a:lnTo>
                  <a:pt x="262" y="4"/>
                </a:lnTo>
                <a:lnTo>
                  <a:pt x="348" y="28"/>
                </a:lnTo>
                <a:lnTo>
                  <a:pt x="461" y="77"/>
                </a:lnTo>
                <a:lnTo>
                  <a:pt x="595" y="152"/>
                </a:lnTo>
                <a:lnTo>
                  <a:pt x="831" y="307"/>
                </a:lnTo>
                <a:lnTo>
                  <a:pt x="1036" y="490"/>
                </a:lnTo>
                <a:lnTo>
                  <a:pt x="1238" y="679"/>
                </a:lnTo>
                <a:lnTo>
                  <a:pt x="1611" y="958"/>
                </a:lnTo>
              </a:path>
            </a:pathLst>
          </a:custGeom>
          <a:noFill/>
          <a:ln w="508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53" name="Freeform 9"/>
          <p:cNvSpPr>
            <a:spLocks/>
          </p:cNvSpPr>
          <p:nvPr/>
        </p:nvSpPr>
        <p:spPr bwMode="auto">
          <a:xfrm>
            <a:off x="3292475" y="5287963"/>
            <a:ext cx="3213100" cy="458787"/>
          </a:xfrm>
          <a:custGeom>
            <a:avLst/>
            <a:gdLst>
              <a:gd name="T0" fmla="*/ 0 w 1677"/>
              <a:gd name="T1" fmla="*/ 197 h 294"/>
              <a:gd name="T2" fmla="*/ 185 w 1677"/>
              <a:gd name="T3" fmla="*/ 110 h 294"/>
              <a:gd name="T4" fmla="*/ 334 w 1677"/>
              <a:gd name="T5" fmla="*/ 49 h 294"/>
              <a:gd name="T6" fmla="*/ 487 w 1677"/>
              <a:gd name="T7" fmla="*/ 4 h 294"/>
              <a:gd name="T8" fmla="*/ 549 w 1677"/>
              <a:gd name="T9" fmla="*/ 0 h 294"/>
              <a:gd name="T10" fmla="*/ 583 w 1677"/>
              <a:gd name="T11" fmla="*/ 0 h 294"/>
              <a:gd name="T12" fmla="*/ 602 w 1677"/>
              <a:gd name="T13" fmla="*/ 0 h 294"/>
              <a:gd name="T14" fmla="*/ 622 w 1677"/>
              <a:gd name="T15" fmla="*/ 0 h 294"/>
              <a:gd name="T16" fmla="*/ 785 w 1677"/>
              <a:gd name="T17" fmla="*/ 13 h 294"/>
              <a:gd name="T18" fmla="*/ 1082 w 1677"/>
              <a:gd name="T19" fmla="*/ 62 h 294"/>
              <a:gd name="T20" fmla="*/ 1239 w 1677"/>
              <a:gd name="T21" fmla="*/ 113 h 294"/>
              <a:gd name="T22" fmla="*/ 1437 w 1677"/>
              <a:gd name="T23" fmla="*/ 191 h 294"/>
              <a:gd name="T24" fmla="*/ 1676 w 1677"/>
              <a:gd name="T25" fmla="*/ 293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7" h="294">
                <a:moveTo>
                  <a:pt x="0" y="197"/>
                </a:moveTo>
                <a:lnTo>
                  <a:pt x="185" y="110"/>
                </a:lnTo>
                <a:lnTo>
                  <a:pt x="334" y="49"/>
                </a:lnTo>
                <a:lnTo>
                  <a:pt x="487" y="4"/>
                </a:lnTo>
                <a:lnTo>
                  <a:pt x="549" y="0"/>
                </a:lnTo>
                <a:lnTo>
                  <a:pt x="583" y="0"/>
                </a:lnTo>
                <a:lnTo>
                  <a:pt x="602" y="0"/>
                </a:lnTo>
                <a:lnTo>
                  <a:pt x="622" y="0"/>
                </a:lnTo>
                <a:lnTo>
                  <a:pt x="785" y="13"/>
                </a:lnTo>
                <a:lnTo>
                  <a:pt x="1082" y="62"/>
                </a:lnTo>
                <a:lnTo>
                  <a:pt x="1239" y="113"/>
                </a:lnTo>
                <a:lnTo>
                  <a:pt x="1437" y="191"/>
                </a:lnTo>
                <a:lnTo>
                  <a:pt x="1676" y="293"/>
                </a:lnTo>
              </a:path>
            </a:pathLst>
          </a:custGeom>
          <a:noFill/>
          <a:ln w="5715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54" name="Rectangle 10"/>
          <p:cNvSpPr>
            <a:spLocks noChangeArrowheads="1"/>
          </p:cNvSpPr>
          <p:nvPr/>
        </p:nvSpPr>
        <p:spPr bwMode="auto">
          <a:xfrm rot="16200000">
            <a:off x="1500188" y="2735263"/>
            <a:ext cx="18637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1600" b="1">
                <a:solidFill>
                  <a:srgbClr val="000000"/>
                </a:solidFill>
              </a:rPr>
              <a:t>Total Product, TP</a:t>
            </a:r>
          </a:p>
        </p:txBody>
      </p:sp>
      <p:sp>
        <p:nvSpPr>
          <p:cNvPr id="108555" name="Rectangle 11"/>
          <p:cNvSpPr>
            <a:spLocks noChangeArrowheads="1"/>
          </p:cNvSpPr>
          <p:nvPr/>
        </p:nvSpPr>
        <p:spPr bwMode="auto">
          <a:xfrm>
            <a:off x="3298825" y="4122738"/>
            <a:ext cx="22955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000000"/>
                </a:solidFill>
              </a:rPr>
              <a:t>Quantity of Labor</a:t>
            </a:r>
          </a:p>
        </p:txBody>
      </p:sp>
      <p:sp>
        <p:nvSpPr>
          <p:cNvPr id="108556" name="Rectangle 12"/>
          <p:cNvSpPr>
            <a:spLocks noChangeArrowheads="1"/>
          </p:cNvSpPr>
          <p:nvPr/>
        </p:nvSpPr>
        <p:spPr bwMode="auto">
          <a:xfrm rot="16200000">
            <a:off x="1005681" y="5036344"/>
            <a:ext cx="2674938" cy="57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1600" b="1">
                <a:solidFill>
                  <a:srgbClr val="000000"/>
                </a:solidFill>
              </a:rPr>
              <a:t>Average Product, AP, and</a:t>
            </a:r>
          </a:p>
          <a:p>
            <a:pPr algn="ctr" eaLnBrk="0" hangingPunct="0"/>
            <a:r>
              <a:rPr lang="en-US" altLang="en-US" sz="1600" b="1">
                <a:solidFill>
                  <a:srgbClr val="000000"/>
                </a:solidFill>
              </a:rPr>
              <a:t>Marginal Product, MP</a:t>
            </a:r>
          </a:p>
        </p:txBody>
      </p:sp>
      <p:sp>
        <p:nvSpPr>
          <p:cNvPr id="108557" name="Rectangle 13"/>
          <p:cNvSpPr>
            <a:spLocks noChangeArrowheads="1"/>
          </p:cNvSpPr>
          <p:nvPr/>
        </p:nvSpPr>
        <p:spPr bwMode="auto">
          <a:xfrm>
            <a:off x="3308350" y="6292850"/>
            <a:ext cx="2295525" cy="39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rgbClr val="000000"/>
                </a:solidFill>
              </a:rPr>
              <a:t>Quantity of Labor</a:t>
            </a:r>
          </a:p>
        </p:txBody>
      </p:sp>
      <p:sp>
        <p:nvSpPr>
          <p:cNvPr id="108558" name="Rectangle 14"/>
          <p:cNvSpPr>
            <a:spLocks noChangeArrowheads="1"/>
          </p:cNvSpPr>
          <p:nvPr/>
        </p:nvSpPr>
        <p:spPr bwMode="auto">
          <a:xfrm>
            <a:off x="6448425" y="2379663"/>
            <a:ext cx="18176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000" b="1">
                <a:solidFill>
                  <a:schemeClr val="tx2"/>
                </a:solidFill>
              </a:rPr>
              <a:t>Total Product</a:t>
            </a:r>
          </a:p>
        </p:txBody>
      </p:sp>
      <p:sp>
        <p:nvSpPr>
          <p:cNvPr id="108559" name="Rectangle 15"/>
          <p:cNvSpPr>
            <a:spLocks noChangeArrowheads="1"/>
          </p:cNvSpPr>
          <p:nvPr/>
        </p:nvSpPr>
        <p:spPr bwMode="auto">
          <a:xfrm>
            <a:off x="6464300" y="5942013"/>
            <a:ext cx="1223963"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a:solidFill>
                  <a:srgbClr val="000099"/>
                </a:solidFill>
              </a:rPr>
              <a:t>Marginal</a:t>
            </a:r>
          </a:p>
          <a:p>
            <a:pPr algn="ctr" eaLnBrk="0" hangingPunct="0"/>
            <a:r>
              <a:rPr lang="en-US" altLang="en-US" sz="2000" b="1">
                <a:solidFill>
                  <a:srgbClr val="000099"/>
                </a:solidFill>
              </a:rPr>
              <a:t>Product</a:t>
            </a:r>
          </a:p>
        </p:txBody>
      </p:sp>
      <p:sp>
        <p:nvSpPr>
          <p:cNvPr id="108560" name="Rectangle 16"/>
          <p:cNvSpPr>
            <a:spLocks noChangeArrowheads="1"/>
          </p:cNvSpPr>
          <p:nvPr/>
        </p:nvSpPr>
        <p:spPr bwMode="auto">
          <a:xfrm>
            <a:off x="6513513" y="5272088"/>
            <a:ext cx="1184275"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000" b="1">
                <a:solidFill>
                  <a:srgbClr val="CC0000"/>
                </a:solidFill>
              </a:rPr>
              <a:t>Average</a:t>
            </a:r>
          </a:p>
          <a:p>
            <a:pPr algn="ctr" eaLnBrk="0" hangingPunct="0"/>
            <a:r>
              <a:rPr lang="en-US" altLang="en-US" sz="2000" b="1">
                <a:solidFill>
                  <a:srgbClr val="CC0000"/>
                </a:solidFill>
              </a:rPr>
              <a:t>Product</a:t>
            </a:r>
          </a:p>
        </p:txBody>
      </p:sp>
      <p:sp>
        <p:nvSpPr>
          <p:cNvPr id="108561" name="Rectangle 17"/>
          <p:cNvSpPr>
            <a:spLocks noChangeArrowheads="1"/>
          </p:cNvSpPr>
          <p:nvPr/>
        </p:nvSpPr>
        <p:spPr bwMode="auto">
          <a:xfrm>
            <a:off x="6532563" y="3114675"/>
            <a:ext cx="2503487" cy="155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3200" b="1">
                <a:solidFill>
                  <a:schemeClr val="tx2"/>
                </a:solidFill>
              </a:rPr>
              <a:t>Diminishing</a:t>
            </a:r>
          </a:p>
          <a:p>
            <a:pPr algn="ctr" eaLnBrk="0" hangingPunct="0"/>
            <a:r>
              <a:rPr lang="en-US" altLang="en-US" sz="3200" b="1">
                <a:solidFill>
                  <a:schemeClr val="tx2"/>
                </a:solidFill>
              </a:rPr>
              <a:t>Marginal</a:t>
            </a:r>
          </a:p>
          <a:p>
            <a:pPr algn="ctr" eaLnBrk="0" hangingPunct="0"/>
            <a:r>
              <a:rPr lang="en-US" altLang="en-US" sz="3200" b="1">
                <a:solidFill>
                  <a:schemeClr val="tx2"/>
                </a:solidFill>
              </a:rPr>
              <a:t>Returns</a:t>
            </a:r>
          </a:p>
        </p:txBody>
      </p:sp>
      <p:sp>
        <p:nvSpPr>
          <p:cNvPr id="108562" name="Line 18"/>
          <p:cNvSpPr>
            <a:spLocks noChangeShapeType="1"/>
          </p:cNvSpPr>
          <p:nvPr/>
        </p:nvSpPr>
        <p:spPr bwMode="auto">
          <a:xfrm flipH="1">
            <a:off x="5013325" y="3749675"/>
            <a:ext cx="1887538" cy="12700"/>
          </a:xfrm>
          <a:prstGeom prst="line">
            <a:avLst/>
          </a:prstGeom>
          <a:noFill/>
          <a:ln w="508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8563" name="Group 19"/>
          <p:cNvGrpSpPr>
            <a:grpSpLocks/>
          </p:cNvGrpSpPr>
          <p:nvPr/>
        </p:nvGrpSpPr>
        <p:grpSpPr bwMode="auto">
          <a:xfrm>
            <a:off x="2728913" y="2109788"/>
            <a:ext cx="3757612" cy="2033587"/>
            <a:chOff x="1719" y="1329"/>
            <a:chExt cx="2367" cy="1281"/>
          </a:xfrm>
        </p:grpSpPr>
        <p:sp>
          <p:nvSpPr>
            <p:cNvPr id="108564" name="Line 20"/>
            <p:cNvSpPr>
              <a:spLocks noChangeShapeType="1"/>
            </p:cNvSpPr>
            <p:nvPr/>
          </p:nvSpPr>
          <p:spPr bwMode="auto">
            <a:xfrm>
              <a:off x="1719" y="2597"/>
              <a:ext cx="2367"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65" name="Line 21"/>
            <p:cNvSpPr>
              <a:spLocks noChangeShapeType="1"/>
            </p:cNvSpPr>
            <p:nvPr/>
          </p:nvSpPr>
          <p:spPr bwMode="auto">
            <a:xfrm flipV="1">
              <a:off x="1740" y="1329"/>
              <a:ext cx="0" cy="1281"/>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8566" name="Group 22"/>
          <p:cNvGrpSpPr>
            <a:grpSpLocks/>
          </p:cNvGrpSpPr>
          <p:nvPr/>
        </p:nvGrpSpPr>
        <p:grpSpPr bwMode="auto">
          <a:xfrm>
            <a:off x="2752725" y="4471988"/>
            <a:ext cx="3757613" cy="1897062"/>
            <a:chOff x="1734" y="2817"/>
            <a:chExt cx="2367" cy="1195"/>
          </a:xfrm>
        </p:grpSpPr>
        <p:sp>
          <p:nvSpPr>
            <p:cNvPr id="108567" name="Line 23"/>
            <p:cNvSpPr>
              <a:spLocks noChangeShapeType="1"/>
            </p:cNvSpPr>
            <p:nvPr/>
          </p:nvSpPr>
          <p:spPr bwMode="auto">
            <a:xfrm>
              <a:off x="1734" y="3700"/>
              <a:ext cx="2367"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68" name="Line 24"/>
            <p:cNvSpPr>
              <a:spLocks noChangeShapeType="1"/>
            </p:cNvSpPr>
            <p:nvPr/>
          </p:nvSpPr>
          <p:spPr bwMode="auto">
            <a:xfrm>
              <a:off x="1740" y="2817"/>
              <a:ext cx="0" cy="119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08546"/>
                                        </p:tgtEl>
                                        <p:attrNameLst>
                                          <p:attrName>style.visibility</p:attrName>
                                        </p:attrNameLst>
                                      </p:cBhvr>
                                      <p:to>
                                        <p:strVal val="visible"/>
                                      </p:to>
                                    </p:set>
                                    <p:animEffect transition="in" filter="wipe(left)">
                                      <p:cBhvr>
                                        <p:cTn id="7" dur="500"/>
                                        <p:tgtEl>
                                          <p:spTgt spid="108546"/>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8561"/>
                                        </p:tgtEl>
                                        <p:attrNameLst>
                                          <p:attrName>style.visibility</p:attrName>
                                        </p:attrNameLst>
                                      </p:cBhvr>
                                      <p:to>
                                        <p:strVal val="visible"/>
                                      </p:to>
                                    </p:set>
                                    <p:animEffect transition="in" filter="wipe(up)">
                                      <p:cBhvr>
                                        <p:cTn id="11" dur="500"/>
                                        <p:tgtEl>
                                          <p:spTgt spid="108561"/>
                                        </p:tgtEl>
                                      </p:cBhvr>
                                    </p:animEffect>
                                  </p:childTnLst>
                                </p:cTn>
                              </p:par>
                            </p:childTnLst>
                          </p:cTn>
                        </p:par>
                        <p:par>
                          <p:cTn id="12" fill="hold" nodeType="afterGroup">
                            <p:stCondLst>
                              <p:cond delay="1000"/>
                            </p:stCondLst>
                            <p:childTnLst>
                              <p:par>
                                <p:cTn id="13" presetID="22" presetClass="entr" presetSubtype="2" fill="hold" nodeType="afterEffect">
                                  <p:stCondLst>
                                    <p:cond delay="0"/>
                                  </p:stCondLst>
                                  <p:childTnLst>
                                    <p:set>
                                      <p:cBhvr>
                                        <p:cTn id="14" dur="1" fill="hold">
                                          <p:stCondLst>
                                            <p:cond delay="0"/>
                                          </p:stCondLst>
                                        </p:cTn>
                                        <p:tgtEl>
                                          <p:spTgt spid="108562"/>
                                        </p:tgtEl>
                                        <p:attrNameLst>
                                          <p:attrName>style.visibility</p:attrName>
                                        </p:attrNameLst>
                                      </p:cBhvr>
                                      <p:to>
                                        <p:strVal val="visible"/>
                                      </p:to>
                                    </p:set>
                                    <p:animEffect transition="in" filter="wipe(right)">
                                      <p:cBhvr>
                                        <p:cTn id="15" dur="500"/>
                                        <p:tgtEl>
                                          <p:spTgt spid="108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61" grpId="0" autoUpdateAnimBg="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2363</Words>
  <Application>Microsoft Office PowerPoint</Application>
  <PresentationFormat>On-screen Show (4:3)</PresentationFormat>
  <Paragraphs>882</Paragraphs>
  <Slides>70</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70</vt:i4>
      </vt:variant>
    </vt:vector>
  </HeadingPairs>
  <TitlesOfParts>
    <vt:vector size="78" baseType="lpstr">
      <vt:lpstr>Arial</vt:lpstr>
      <vt:lpstr>Arial Narrow</vt:lpstr>
      <vt:lpstr>Brush Script MT</vt:lpstr>
      <vt:lpstr>Symbol</vt:lpstr>
      <vt:lpstr>Times</vt:lpstr>
      <vt:lpstr>Times New Roman</vt:lpstr>
      <vt:lpstr>WP IconicSymbolsB</vt:lpstr>
      <vt:lpstr>Default Design</vt:lpstr>
      <vt:lpstr>IIB Review</vt:lpstr>
      <vt:lpstr>Know These!</vt:lpstr>
      <vt:lpstr>PowerPoint Presentation</vt:lpstr>
      <vt:lpstr>Short-run versus Long-run Costs</vt:lpstr>
      <vt:lpstr>Short-run versus Long-run Costs</vt:lpstr>
      <vt:lpstr>Short-run versus Long-run Costs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Profit Maxim: Another Graphical Interpretation</vt:lpstr>
      <vt:lpstr>Profit Maximization</vt:lpstr>
      <vt:lpstr>Profit Maximization</vt:lpstr>
      <vt:lpstr>Marginal Analysis and Maximization of Total Profit</vt:lpstr>
      <vt:lpstr>Final Thoughts on  The Producer Firm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Comparing the Four Market Forms</vt:lpstr>
      <vt:lpstr>Comparing the Four Market Forms</vt:lpstr>
      <vt:lpstr>Comparing the Four Market Forms</vt:lpstr>
      <vt:lpstr>Comparing the Four Market Forms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Oligopoly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Oligopoly</vt:lpstr>
      <vt:lpstr>Oligopoly</vt:lpstr>
      <vt:lpstr>Oligopoly</vt:lpstr>
      <vt:lpstr>Oligopoly</vt:lpstr>
      <vt:lpstr>Oligopoly</vt:lpstr>
      <vt:lpstr>Oligopoly</vt:lpstr>
      <vt:lpstr>Using Game Theory</vt:lpstr>
      <vt:lpstr>Advertising Game</vt:lpstr>
      <vt:lpstr>Advertising Game</vt:lpstr>
      <vt:lpstr>PowerPoint Presentation</vt:lpstr>
      <vt:lpstr>PowerPoint Presentation</vt:lpstr>
    </vt:vector>
  </TitlesOfParts>
  <Company>mtsd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Firm Behavior In Different Market Structures</dc:title>
  <dc:creator>teacher</dc:creator>
  <cp:lastModifiedBy>Swerdlow, Greg</cp:lastModifiedBy>
  <cp:revision>22</cp:revision>
  <dcterms:created xsi:type="dcterms:W3CDTF">2007-11-25T19:18:34Z</dcterms:created>
  <dcterms:modified xsi:type="dcterms:W3CDTF">2023-05-25T19:19:37Z</dcterms:modified>
</cp:coreProperties>
</file>