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64"/>
  </p:notesMasterIdLst>
  <p:handoutMasterIdLst>
    <p:handoutMasterId r:id="rId65"/>
  </p:handoutMasterIdLst>
  <p:sldIdLst>
    <p:sldId id="285" r:id="rId2"/>
    <p:sldId id="309" r:id="rId3"/>
    <p:sldId id="311" r:id="rId4"/>
    <p:sldId id="383" r:id="rId5"/>
    <p:sldId id="314" r:id="rId6"/>
    <p:sldId id="360" r:id="rId7"/>
    <p:sldId id="315" r:id="rId8"/>
    <p:sldId id="381" r:id="rId9"/>
    <p:sldId id="382" r:id="rId10"/>
    <p:sldId id="362" r:id="rId11"/>
    <p:sldId id="384" r:id="rId12"/>
    <p:sldId id="363" r:id="rId13"/>
    <p:sldId id="364" r:id="rId14"/>
    <p:sldId id="365" r:id="rId15"/>
    <p:sldId id="366" r:id="rId16"/>
    <p:sldId id="367" r:id="rId17"/>
    <p:sldId id="368" r:id="rId18"/>
    <p:sldId id="385" r:id="rId19"/>
    <p:sldId id="369" r:id="rId20"/>
    <p:sldId id="370" r:id="rId21"/>
    <p:sldId id="323" r:id="rId22"/>
    <p:sldId id="324" r:id="rId23"/>
    <p:sldId id="371" r:id="rId24"/>
    <p:sldId id="386" r:id="rId25"/>
    <p:sldId id="326" r:id="rId26"/>
    <p:sldId id="330" r:id="rId27"/>
    <p:sldId id="372" r:id="rId28"/>
    <p:sldId id="373" r:id="rId29"/>
    <p:sldId id="374" r:id="rId30"/>
    <p:sldId id="264" r:id="rId31"/>
    <p:sldId id="267" r:id="rId32"/>
    <p:sldId id="268" r:id="rId33"/>
    <p:sldId id="281" r:id="rId34"/>
    <p:sldId id="390" r:id="rId35"/>
    <p:sldId id="391" r:id="rId36"/>
    <p:sldId id="392" r:id="rId37"/>
    <p:sldId id="393" r:id="rId38"/>
    <p:sldId id="417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387" r:id="rId63"/>
  </p:sldIdLst>
  <p:sldSz cx="8137525" cy="61261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>
          <p15:clr>
            <a:srgbClr val="A4A3A4"/>
          </p15:clr>
        </p15:guide>
        <p15:guide id="2" pos="25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2A4"/>
    <a:srgbClr val="3A5319"/>
    <a:srgbClr val="800000"/>
    <a:srgbClr val="EF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978" y="96"/>
      </p:cViewPr>
      <p:guideLst>
        <p:guide orient="horz" pos="1929"/>
        <p:guide pos="2563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0" y="869950"/>
            <a:ext cx="4064000" cy="306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5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Figure 48.0x1  </a:t>
            </a:r>
            <a:r>
              <a:rPr lang="en-US" altLang="en-US" sz="500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Aplysia</a:t>
            </a:r>
            <a:r>
              <a:rPr lang="en-US" altLang="en-US" sz="5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neuron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D9197E-553E-4F7B-9DB0-1BE7F2268753}" type="slidenum">
              <a:rPr lang="en-US" altLang="en-US" sz="1800"/>
              <a:pPr eaLnBrk="1" hangingPunct="1"/>
              <a:t>41</a:t>
            </a:fld>
            <a:endParaRPr lang="en-US" altLang="en-US" sz="18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74C3A8-41B9-4ABB-8A31-21F52BEE53E3}" type="slidenum">
              <a:rPr lang="en-US" altLang="en-US" sz="1800"/>
              <a:pPr eaLnBrk="1" hangingPunct="1"/>
              <a:t>42</a:t>
            </a:fld>
            <a:endParaRPr lang="en-US" altLang="en-US" sz="1800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C7E963-E1D5-4B31-80B5-0750B14DEDF9}" type="slidenum">
              <a:rPr lang="en-US" altLang="en-US" sz="1800"/>
              <a:pPr eaLnBrk="1" hangingPunct="1"/>
              <a:t>43</a:t>
            </a:fld>
            <a:endParaRPr lang="en-US" altLang="en-US" sz="1800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Syncytium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741221-BFED-41F7-AF90-6949E31D15E8}" type="slidenum">
              <a:rPr lang="en-US" altLang="en-US" sz="1800"/>
              <a:pPr eaLnBrk="1" hangingPunct="1"/>
              <a:t>44</a:t>
            </a:fld>
            <a:endParaRPr lang="en-US" altLang="en-US" sz="1800"/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BC60C1-8AA6-4C09-A01E-2EE37C8EBF97}" type="slidenum">
              <a:rPr lang="en-US" altLang="en-US" sz="1800"/>
              <a:pPr eaLnBrk="1" hangingPunct="1"/>
              <a:t>45</a:t>
            </a:fld>
            <a:endParaRPr lang="en-US" altLang="en-US" sz="18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8E5EED-4282-44E4-9804-3C01E3625D71}" type="slidenum">
              <a:rPr lang="en-US" altLang="en-US" sz="1800"/>
              <a:pPr eaLnBrk="1" hangingPunct="1"/>
              <a:t>46</a:t>
            </a:fld>
            <a:endParaRPr lang="en-US" altLang="en-US" sz="18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881D63-C845-4529-A4D1-4EBBE0B804E1}" type="slidenum">
              <a:rPr lang="en-US" altLang="en-US" sz="1800"/>
              <a:pPr eaLnBrk="1" hangingPunct="1"/>
              <a:t>47</a:t>
            </a:fld>
            <a:endParaRPr lang="en-US" altLang="en-US" sz="18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6F83D0-0319-409E-B381-DBF3EA4635CF}" type="slidenum">
              <a:rPr lang="en-US" altLang="en-US" sz="1800"/>
              <a:pPr eaLnBrk="1" hangingPunct="1"/>
              <a:t>48</a:t>
            </a:fld>
            <a:endParaRPr lang="en-US" altLang="en-US" sz="18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F9D957-B929-40A6-99EB-27E9825B2FBA}" type="slidenum">
              <a:rPr lang="en-US" altLang="en-US" sz="1800"/>
              <a:pPr eaLnBrk="1" hangingPunct="1"/>
              <a:t>49</a:t>
            </a:fld>
            <a:endParaRPr lang="en-US" altLang="en-US" sz="18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6AAB7A-903E-45D4-9FC2-1F796998C87B}" type="slidenum">
              <a:rPr lang="en-US" altLang="en-US" sz="1800"/>
              <a:pPr eaLnBrk="1" hangingPunct="1"/>
              <a:t>50</a:t>
            </a:fld>
            <a:endParaRPr lang="en-US" altLang="en-US" sz="18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AE7FF0-D739-44B5-B451-A1721B038CE6}" type="slidenum">
              <a:rPr lang="en-US" altLang="en-US" sz="1800"/>
              <a:pPr eaLnBrk="1" hangingPunct="1"/>
              <a:t>51</a:t>
            </a:fld>
            <a:endParaRPr lang="en-US" altLang="en-US" sz="18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117062-C246-4CDD-B773-90904DFEF061}" type="slidenum">
              <a:rPr lang="en-US" altLang="en-US" sz="1800"/>
              <a:pPr eaLnBrk="1" hangingPunct="1"/>
              <a:t>52</a:t>
            </a:fld>
            <a:endParaRPr lang="en-US" altLang="en-US" sz="18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00CE6F-087D-49AE-A52C-FED1273872C2}" type="slidenum">
              <a:rPr lang="en-US" altLang="en-US" sz="1800"/>
              <a:pPr eaLnBrk="1" hangingPunct="1"/>
              <a:t>53</a:t>
            </a:fld>
            <a:endParaRPr lang="en-US" altLang="en-US" sz="18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70E52E-E3AA-4EF9-BD8D-D47DB74FF6C6}" type="slidenum">
              <a:rPr lang="en-US" altLang="en-US" sz="1800"/>
              <a:pPr eaLnBrk="1" hangingPunct="1"/>
              <a:t>54</a:t>
            </a:fld>
            <a:endParaRPr lang="en-US" altLang="en-US" sz="18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D3D1D4-A7BB-4808-A28E-6D1051744EB5}" type="slidenum">
              <a:rPr lang="en-US" altLang="en-US" sz="1800"/>
              <a:pPr eaLnBrk="1" hangingPunct="1"/>
              <a:t>55</a:t>
            </a:fld>
            <a:endParaRPr lang="en-US" altLang="en-US" sz="18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35E2B8-0240-401B-B2AC-9F8302C86B73}" type="slidenum">
              <a:rPr lang="en-US" altLang="en-US" sz="1800"/>
              <a:pPr eaLnBrk="1" hangingPunct="1"/>
              <a:t>56</a:t>
            </a:fld>
            <a:endParaRPr lang="en-US" altLang="en-US" sz="18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C4070B-838D-4248-A79C-D6EB5F50AF5D}" type="slidenum">
              <a:rPr lang="en-US" altLang="en-US" sz="1800"/>
              <a:pPr eaLnBrk="1" hangingPunct="1"/>
              <a:t>57</a:t>
            </a:fld>
            <a:endParaRPr lang="en-US" altLang="en-US" sz="18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B2FE52-9209-4369-A608-3FBE36908BAA}" type="slidenum">
              <a:rPr lang="en-US" altLang="en-US" sz="1800"/>
              <a:pPr eaLnBrk="1" hangingPunct="1"/>
              <a:t>58</a:t>
            </a:fld>
            <a:endParaRPr lang="en-US" altLang="en-US" sz="18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4FB4AE-973E-4AEA-A418-A7ADE0DBFF19}" type="slidenum">
              <a:rPr lang="en-US" altLang="en-US" sz="1800"/>
              <a:pPr eaLnBrk="1" hangingPunct="1"/>
              <a:t>59</a:t>
            </a:fld>
            <a:endParaRPr lang="en-US" altLang="en-US" sz="18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55D3D7-212E-4A21-BEC4-E1B46D1A8D66}" type="slidenum">
              <a:rPr lang="en-US" altLang="en-US" sz="1800"/>
              <a:pPr eaLnBrk="1" hangingPunct="1"/>
              <a:t>60</a:t>
            </a:fld>
            <a:endParaRPr lang="en-US" altLang="en-US" sz="18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Nerve cells and for co-transport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4ADC39-607C-4FFD-BD4A-8F2C4C669326}" type="slidenum">
              <a:rPr lang="en-US" altLang="en-US" sz="1800"/>
              <a:pPr eaLnBrk="1" hangingPunct="1"/>
              <a:t>61</a:t>
            </a:fld>
            <a:endParaRPr lang="en-US" altLang="en-US" sz="18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Draw Donnan equilibrium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Refractory period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Also LSD and mescaline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870FC1-0E60-46B4-84B7-DC01A5FB1008}" type="slidenum">
              <a:rPr lang="en-US" altLang="en-US" sz="1800"/>
              <a:pPr eaLnBrk="1" hangingPunct="1"/>
              <a:t>34</a:t>
            </a:fld>
            <a:endParaRPr lang="en-US" altLang="en-US" sz="18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956BF9-52A2-4F4A-8FEE-D191EC0A5B6E}" type="slidenum">
              <a:rPr lang="en-US" altLang="en-US" sz="1800"/>
              <a:pPr eaLnBrk="1" hangingPunct="1"/>
              <a:t>39</a:t>
            </a:fld>
            <a:endParaRPr lang="en-US" altLang="en-US" sz="18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BC5301-E68D-4A2E-ADB3-6797E8A6DA57}" type="slidenum">
              <a:rPr lang="en-US" altLang="en-US" sz="1800"/>
              <a:pPr eaLnBrk="1" hangingPunct="1"/>
              <a:t>40</a:t>
            </a:fld>
            <a:endParaRPr lang="en-US" altLang="en-US" sz="18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3413"/>
            <a:ext cx="6918325" cy="1312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788" y="3471863"/>
            <a:ext cx="5695950" cy="1565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3FED6-8808-4422-87B2-8CF85A5E1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8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53572-9B2D-429E-9AF7-A325CED2B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8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738" y="246063"/>
            <a:ext cx="1830387" cy="522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6063"/>
            <a:ext cx="5341938" cy="522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A79A2-BC8B-4395-8B25-03DDAA359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7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BA65C-7A26-422C-A68B-A200BF13C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4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937000"/>
            <a:ext cx="6916737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597150"/>
            <a:ext cx="6916737" cy="1339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273D7-1B8A-4C84-B9C4-E2CE70078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19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8750"/>
            <a:ext cx="3586163" cy="404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4963" y="1428750"/>
            <a:ext cx="3586162" cy="404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32658-1C9E-4664-B2C8-8DDC64D78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4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71600"/>
            <a:ext cx="3595688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43100"/>
            <a:ext cx="35956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3850" y="1371600"/>
            <a:ext cx="359727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3850" y="1943100"/>
            <a:ext cx="35972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6319A-1F02-4D26-B4CB-07939DA1C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1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D0A68-554A-4EC2-B09A-18E80864B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0C62A-826C-4051-9AD0-8EB5BBC8A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56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2678113" cy="1038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350" y="244475"/>
            <a:ext cx="4549775" cy="5227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82700"/>
            <a:ext cx="2678113" cy="4189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11E24-F32C-48F5-9710-118C4C895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3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8" y="4287838"/>
            <a:ext cx="4881562" cy="506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5438" y="547688"/>
            <a:ext cx="4881562" cy="3675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5438" y="4794250"/>
            <a:ext cx="4881562" cy="719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1EBCC-2A1A-43A6-AAA9-D261FDAEB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71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46063"/>
            <a:ext cx="73247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0" tIns="40750" rIns="81500" bIns="40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28750"/>
            <a:ext cx="73247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5578475"/>
            <a:ext cx="1898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9713" y="5578475"/>
            <a:ext cx="2578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32475" y="5578475"/>
            <a:ext cx="1898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7B4A94-FF90-420B-A8B1-577292676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6388" indent="-306388" algn="l" defTabSz="81438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1988" indent="-254000" algn="l" defTabSz="8143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019175" indent="-204788" algn="l" defTabSz="814388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425575" indent="-203200" algn="l" defTabSz="81438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833563" indent="-203200" algn="l" defTabSz="81438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2907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7479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2051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6623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cs.whfreeman.com/thelifewire/pages/bcs-main.asp?v=category&amp;s=00020&amp;n=01000&amp;i=01020.01&amp;o=%7C00510%7C00570%7C00520%7C00530%7C00540%7C00550%7C00580%7C00130%7C00PRS%7C00560%7C00590%7C00010%7C00020%7C00030%7C00040%7C00050%7C00060%7C00070%7C00120%7C00080%7C00090%7C00100%7C00110%7C01000%7C02000%7C03000%7C04000%7C05000%7C06000%7C07000%7C08000%7C09000%7C10000%7C11000%7C12000%7C13000%7C14000%7C15000%7C16000%7C17000%7C18000%7C19000%7C20000%7C21000%7C22000%7C23000%7C24000%7C25000%7C26000%7C27000%7C28000%7C29000%7C30000%7C31000%7C32000%7C33000%7C34000%7C35000%7C36000%7C37000%7C38000%7C39000%7C40000%7C41000%7C42000%7C43000%7C44000%7C45000%7C46000%7C47000%7C48000%7C49000%7C50000%7C51000%7C52000%7C53000%7C54000%7C55000%7C56000%7C57000%7C58000%7C99000%7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cresch\Desktop\Cell%20Biology%20Interactive\media\animations\11.5-action_potentials.mo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cresch\Desktop\Cell%20Biology%20Interactive\media\animations\11.6-synaptic_signaling.mo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5.jpeg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cresch\Desktop\Cell%20Biology%20Interactive\media\animations\16.10-muscle_contraction.m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6918325" cy="1020763"/>
          </a:xfrm>
        </p:spPr>
        <p:txBody>
          <a:bodyPr lIns="82550" tIns="41275" rIns="82550" bIns="41275"/>
          <a:lstStyle/>
          <a:p>
            <a:pPr algn="l"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Nerves</a:t>
            </a:r>
            <a:br>
              <a:rPr lang="en-US" altLang="en-US" sz="2800" b="1" smtClean="0">
                <a:ea typeface="ＭＳ Ｐゴシック" panose="020B0600070205080204" pitchFamily="34" charset="-128"/>
              </a:rPr>
            </a:br>
            <a:r>
              <a:rPr lang="en-US" altLang="en-US" sz="28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800" b="1" smtClean="0">
                <a:ea typeface="ＭＳ Ｐゴシック" panose="020B0600070205080204" pitchFamily="34" charset="-128"/>
              </a:rPr>
            </a:br>
            <a:r>
              <a:rPr lang="en-US" altLang="en-US" sz="2800" b="1" smtClean="0">
                <a:ea typeface="ＭＳ Ｐゴシック" panose="020B0600070205080204" pitchFamily="34" charset="-128"/>
              </a:rPr>
              <a:t>Chapter 48</a:t>
            </a:r>
            <a:endParaRPr lang="en-US" altLang="en-US" b="1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363" y="1325563"/>
            <a:ext cx="7772400" cy="4252912"/>
          </a:xfrm>
        </p:spPr>
        <p:txBody>
          <a:bodyPr lIns="82550" tIns="41275" rIns="82550" bIns="41275"/>
          <a:lstStyle/>
          <a:p>
            <a:pPr marL="304800" indent="-304800" eaLnBrk="1" hangingPunct="1"/>
            <a:r>
              <a:rPr lang="en-US" altLang="en-US" sz="3200" b="1" smtClean="0">
                <a:ea typeface="ＭＳ Ｐゴシック" panose="020B0600070205080204" pitchFamily="34" charset="-128"/>
              </a:rPr>
              <a:t> </a:t>
            </a:r>
          </a:p>
          <a:p>
            <a:pPr marL="304800" indent="-304800" eaLnBrk="1" hangingPunct="1"/>
            <a:endParaRPr lang="en-US" altLang="en-US" sz="2800" smtClean="0">
              <a:ea typeface="ＭＳ Ｐゴシック" panose="020B0600070205080204" pitchFamily="34" charset="-128"/>
            </a:endParaRPr>
          </a:p>
          <a:p>
            <a:pPr marL="304800" indent="-304800" eaLnBrk="1" hangingPunct="1"/>
            <a:endParaRPr lang="en-US" altLang="en-US" sz="1600" smtClean="0">
              <a:ea typeface="ＭＳ Ｐゴシック" panose="020B0600070205080204" pitchFamily="34" charset="-128"/>
            </a:endParaRPr>
          </a:p>
          <a:p>
            <a:pPr marL="304800" indent="-304800" eaLnBrk="1" hangingPunct="1"/>
            <a:endParaRPr lang="en-US" altLang="en-US" sz="2000" smtClean="0">
              <a:ea typeface="ＭＳ Ｐゴシック" panose="020B0600070205080204" pitchFamily="34" charset="-128"/>
            </a:endParaRPr>
          </a:p>
          <a:p>
            <a:pPr marL="304800" indent="-304800" eaLnBrk="1" hangingPunct="1"/>
            <a:endParaRPr lang="en-US" altLang="en-US" sz="2000" smtClean="0">
              <a:ea typeface="ＭＳ Ｐゴシック" panose="020B0600070205080204" pitchFamily="34" charset="-128"/>
            </a:endParaRPr>
          </a:p>
          <a:p>
            <a:pPr marL="304800" indent="-304800" eaLnBrk="1" hangingPunct="1"/>
            <a:endParaRPr lang="en-US" altLang="en-US" sz="1400" b="1" smtClean="0">
              <a:ea typeface="ＭＳ Ｐゴシック" panose="020B0600070205080204" pitchFamily="34" charset="-128"/>
            </a:endParaRPr>
          </a:p>
          <a:p>
            <a:pPr marL="304800" indent="-304800" eaLnBrk="1" hangingPunct="1"/>
            <a:endParaRPr lang="en-US" altLang="en-US" sz="1400" b="1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8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33559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basis of the membrane potential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5" descr="48_10NeuronIonicGradients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082675"/>
            <a:ext cx="54864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925763" y="5045075"/>
            <a:ext cx="248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Resting Potential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0" y="0"/>
            <a:ext cx="78644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96" tIns="40748" rIns="81496" bIns="40748"/>
          <a:lstStyle>
            <a:lvl1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500"/>
              <a:t>Modeling a mammalian neuron</a:t>
            </a:r>
            <a:endParaRPr lang="en-US" altLang="en-US" sz="3900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5119688"/>
            <a:ext cx="7954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28676" name="Picture 7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9088"/>
            <a:ext cx="6553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58763" y="4129088"/>
            <a:ext cx="7620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Donnan Equilibrium- the behavior of charged particles near a semi-permeable membrane to sometimes fail to distribute evenly across the two sides of the membrane. The usual cause is the presence of a different charged substance that is unable to pass through the membrane and thus creates an uneven electrical charge. </a:t>
            </a:r>
          </a:p>
          <a:p>
            <a:r>
              <a:rPr lang="en-US" altLang="en-US" sz="1800">
                <a:hlinkClick r:id="rId4"/>
              </a:rPr>
              <a:t>Resting Potential</a:t>
            </a: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Graded potentials and the action potential in a neuron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49300"/>
            <a:ext cx="79343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7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role of voltage-gated ion channels in the action potential (Layer 1)</a:t>
            </a:r>
            <a:endParaRPr lang="en-US" altLang="en-US" sz="430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7" descr="48_13ActionPotGenerat_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4325"/>
            <a:ext cx="66294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7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role of voltage-gated ion channels in the action potential (Layer 2)</a:t>
            </a:r>
            <a:endParaRPr lang="en-US" altLang="en-US" sz="430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5" descr="48_13ActionPotGenerat_2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388"/>
            <a:ext cx="69342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7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role of voltage-gated ion channels in the action potential (Layer 3)</a:t>
            </a:r>
            <a:endParaRPr lang="en-US" altLang="en-US" sz="430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5" descr="48_13ActionPotGenerat_3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04800"/>
            <a:ext cx="5716588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7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role of voltage-gated ion channels in the action potential (Layer 4)</a:t>
            </a:r>
            <a:endParaRPr lang="en-US" altLang="en-US" sz="430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5" descr="48_13ActionPotGenerat_4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288"/>
            <a:ext cx="7010400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7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role of voltage-gated ion channels in the action potential (Layer 5)</a:t>
            </a:r>
            <a:endParaRPr lang="en-US" altLang="en-US" sz="430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5" descr="48_13ActionPotGenerat_5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688"/>
            <a:ext cx="70104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06400" y="246063"/>
            <a:ext cx="7396163" cy="7588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Action Potentials</a:t>
            </a:r>
          </a:p>
        </p:txBody>
      </p:sp>
      <p:pic>
        <p:nvPicPr>
          <p:cNvPr id="37891" name="11.5-action_potentials.mov" descr="/Users/cresch/Desktop/Cell Biology Interactive/media/animations/11.5-action_potentials.mov">
            <a:hlinkClick r:id="" action="ppaction://media"/>
          </p:cNvPr>
          <p:cNvPicPr>
            <a:picLocks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363" y="1049338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Propagation of the action potential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6" name="Picture 5" descr="48_14ActionPotPropaga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304800"/>
            <a:ext cx="29051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smtClean="0">
                <a:ea typeface="ＭＳ Ｐゴシック" panose="020B0600070205080204" pitchFamily="34" charset="-128"/>
              </a:rPr>
              <a:t>General Nervous System Functions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2743200" cy="4076700"/>
          </a:xfrm>
        </p:spPr>
        <p:txBody>
          <a:bodyPr/>
          <a:lstStyle/>
          <a:p>
            <a:pPr eaLnBrk="1" hangingPunct="1"/>
            <a:r>
              <a:rPr kumimoji="1" lang="en-US" altLang="en-US" sz="1700" smtClean="0">
                <a:ea typeface="ＭＳ Ｐゴシック" panose="020B0600070205080204" pitchFamily="34" charset="-128"/>
              </a:rPr>
              <a:t>Control of the internal environment</a:t>
            </a:r>
          </a:p>
          <a:p>
            <a:pPr lvl="1" eaLnBrk="1" hangingPunct="1"/>
            <a:r>
              <a:rPr kumimoji="1" lang="en-US" altLang="en-US" sz="1500" smtClean="0">
                <a:ea typeface="ＭＳ Ｐゴシック" panose="020B0600070205080204" pitchFamily="34" charset="-128"/>
              </a:rPr>
              <a:t>Nervous system works with endocrine system</a:t>
            </a:r>
          </a:p>
          <a:p>
            <a:pPr lvl="1" eaLnBrk="1" hangingPunct="1"/>
            <a:r>
              <a:rPr kumimoji="1" lang="en-US" altLang="en-US" sz="1500" smtClean="0">
                <a:ea typeface="ＭＳ Ｐゴシック" panose="020B0600070205080204" pitchFamily="34" charset="-128"/>
              </a:rPr>
              <a:t>Difference?</a:t>
            </a:r>
          </a:p>
          <a:p>
            <a:pPr eaLnBrk="1" hangingPunct="1"/>
            <a:r>
              <a:rPr kumimoji="1" lang="en-US" altLang="en-US" sz="1700" smtClean="0">
                <a:ea typeface="ＭＳ Ｐゴシック" panose="020B0600070205080204" pitchFamily="34" charset="-128"/>
              </a:rPr>
              <a:t>Voluntary control of movement</a:t>
            </a:r>
          </a:p>
          <a:p>
            <a:pPr eaLnBrk="1" hangingPunct="1"/>
            <a:r>
              <a:rPr kumimoji="1" lang="en-US" altLang="en-US" sz="1700" smtClean="0">
                <a:ea typeface="ＭＳ Ｐゴシック" panose="020B0600070205080204" pitchFamily="34" charset="-128"/>
              </a:rPr>
              <a:t>Spinal cord reflexes</a:t>
            </a:r>
          </a:p>
          <a:p>
            <a:pPr eaLnBrk="1" hangingPunct="1"/>
            <a:r>
              <a:rPr kumimoji="1" lang="en-US" altLang="en-US" sz="1700" smtClean="0">
                <a:ea typeface="ＭＳ Ｐゴシック" panose="020B0600070205080204" pitchFamily="34" charset="-128"/>
              </a:rPr>
              <a:t>Assimilation of experiences necessary for memory and learning</a:t>
            </a:r>
            <a:endParaRPr kumimoji="1" lang="en-US" altLang="en-US" sz="1500" smtClean="0">
              <a:ea typeface="ＭＳ Ｐゴシック" panose="020B0600070205080204" pitchFamily="34" charset="-128"/>
            </a:endParaRPr>
          </a:p>
        </p:txBody>
      </p:sp>
      <p:pic>
        <p:nvPicPr>
          <p:cNvPr id="17412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48688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Saltatory conduction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0" name="Picture 5" descr="48_15SaltatoryConduc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88"/>
            <a:ext cx="8137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918325" cy="1020763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ea typeface="ＭＳ Ｐゴシック" panose="020B0600070205080204" pitchFamily="34" charset="-128"/>
              </a:rPr>
              <a:t>Synapses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Electrical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Gap junctions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fast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Chemical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Neurotransmitters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slow</a:t>
            </a:r>
          </a:p>
        </p:txBody>
      </p:sp>
      <p:pic>
        <p:nvPicPr>
          <p:cNvPr id="40964" name="Picture 4" descr="1211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r="14676"/>
          <a:stretch>
            <a:fillRect/>
          </a:stretch>
        </p:blipFill>
        <p:spPr bwMode="auto">
          <a:xfrm>
            <a:off x="4267200" y="228600"/>
            <a:ext cx="3265488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9" r="9053" b="61484"/>
          <a:stretch>
            <a:fillRect/>
          </a:stretch>
        </p:blipFill>
        <p:spPr bwMode="auto">
          <a:xfrm>
            <a:off x="4800600" y="3733800"/>
            <a:ext cx="27432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4013200" cy="1020763"/>
          </a:xfrm>
        </p:spPr>
        <p:txBody>
          <a:bodyPr/>
          <a:lstStyle/>
          <a:p>
            <a:pPr algn="l" eaLnBrk="1" hangingPunct="1"/>
            <a:r>
              <a:rPr kumimoji="1" lang="en-US" altLang="en-US" sz="3100" smtClean="0">
                <a:ea typeface="ＭＳ Ｐゴシック" panose="020B0600070205080204" pitchFamily="34" charset="-128"/>
              </a:rPr>
              <a:t>Neurotransmitters and Synaptic Transmission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3502025" cy="3170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en-US" altLang="en-US" sz="1900" smtClean="0">
                <a:ea typeface="ＭＳ Ｐゴシック" panose="020B0600070205080204" pitchFamily="34" charset="-128"/>
              </a:rPr>
              <a:t>Neurons communicate across synapses using neurotransmitters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altLang="en-US" sz="1700" smtClean="0">
                <a:ea typeface="ＭＳ Ｐゴシック" panose="020B0600070205080204" pitchFamily="34" charset="-128"/>
              </a:rPr>
              <a:t>Released from presynaptic membrane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altLang="en-US" sz="1700" smtClean="0">
                <a:ea typeface="ＭＳ Ｐゴシック" panose="020B0600070205080204" pitchFamily="34" charset="-128"/>
              </a:rPr>
              <a:t>Binds to receptor on post synaptic membrane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en-US" sz="1900" smtClean="0">
                <a:ea typeface="ＭＳ Ｐゴシック" panose="020B0600070205080204" pitchFamily="34" charset="-128"/>
              </a:rPr>
              <a:t>Excitatory transmitters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altLang="en-US" sz="1700" smtClean="0">
                <a:ea typeface="ＭＳ Ｐゴシック" panose="020B0600070205080204" pitchFamily="34" charset="-128"/>
              </a:rPr>
              <a:t>Cause depolarization (EPSP)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en-US" sz="1900" smtClean="0">
                <a:ea typeface="ＭＳ Ｐゴシック" panose="020B0600070205080204" pitchFamily="34" charset="-128"/>
              </a:rPr>
              <a:t>Inhibitory transmitters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en-US" altLang="en-US" sz="1700" smtClean="0">
                <a:ea typeface="ＭＳ Ｐゴシック" panose="020B0600070205080204" pitchFamily="34" charset="-128"/>
              </a:rPr>
              <a:t>Cause hyperpolarization (IPSP)</a:t>
            </a:r>
            <a:endParaRPr kumimoji="1" lang="en-US" altLang="en-US" sz="2100" smtClean="0">
              <a:ea typeface="ＭＳ Ｐゴシック" panose="020B0600070205080204" pitchFamily="34" charset="-128"/>
            </a:endParaRPr>
          </a:p>
        </p:txBody>
      </p:sp>
      <p:pic>
        <p:nvPicPr>
          <p:cNvPr id="41988" name="Picture 4" descr="1209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0227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9" r="9053" b="61484"/>
          <a:stretch>
            <a:fillRect/>
          </a:stretch>
        </p:blipFill>
        <p:spPr bwMode="auto">
          <a:xfrm>
            <a:off x="5394325" y="3657600"/>
            <a:ext cx="27432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 chemical synapse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" name="Picture 5" descr="48_17ChemicalSynaps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0104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57200" y="381000"/>
            <a:ext cx="617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/>
          <a:lstStyle>
            <a:lvl1pPr marL="306388" indent="-306388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1" lang="en-US" altLang="en-US" sz="1700"/>
              <a:t>Synaptic cleft approximately 20nm across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1" lang="en-US" altLang="en-US" sz="1700"/>
              <a:t>Signal passes from pre-synaptic to post-synaptic cell</a:t>
            </a:r>
            <a:endParaRPr kumimoji="1" lang="en-US" altLang="en-US" sz="2100"/>
          </a:p>
          <a:p>
            <a:pPr eaLnBrk="1" hangingPunct="1">
              <a:spcBef>
                <a:spcPct val="20000"/>
              </a:spcBef>
            </a:pPr>
            <a:endParaRPr kumimoji="1" lang="en-US" altLang="en-US" sz="21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Synaptic Signaling</a:t>
            </a:r>
          </a:p>
        </p:txBody>
      </p:sp>
      <p:pic>
        <p:nvPicPr>
          <p:cNvPr id="44035" name="11.6-synaptic_signaling.mov" descr="/Users/cresch/Desktop/Cell Biology Interactive/media/animations/11.6-synaptic_signaling.mov">
            <a:hlinkClick r:id="" action="ppaction://media"/>
          </p:cNvPr>
          <p:cNvPicPr>
            <a:picLocks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1106488"/>
            <a:ext cx="6248400" cy="4686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sz="3000" smtClean="0">
                <a:ea typeface="ＭＳ Ｐゴシック" panose="020B0600070205080204" pitchFamily="34" charset="-128"/>
              </a:rPr>
              <a:t>Neurotransmitters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428750"/>
            <a:ext cx="6845300" cy="4043363"/>
          </a:xfrm>
        </p:spPr>
        <p:txBody>
          <a:bodyPr/>
          <a:lstStyle/>
          <a:p>
            <a:pPr eaLnBrk="1" hangingPunct="1"/>
            <a:r>
              <a:rPr kumimoji="1" lang="en-US" altLang="en-US" sz="2100" smtClean="0">
                <a:ea typeface="ＭＳ Ｐゴシック" panose="020B0600070205080204" pitchFamily="34" charset="-128"/>
              </a:rPr>
              <a:t>Must be released by pre-synaptic cell</a:t>
            </a:r>
          </a:p>
          <a:p>
            <a:pPr eaLnBrk="1" hangingPunct="1"/>
            <a:r>
              <a:rPr kumimoji="1" lang="en-US" altLang="en-US" sz="2100" smtClean="0">
                <a:ea typeface="ＭＳ Ｐゴシック" panose="020B0600070205080204" pitchFamily="34" charset="-128"/>
              </a:rPr>
              <a:t>Must elicit effect on post-synaptic cell</a:t>
            </a:r>
          </a:p>
          <a:p>
            <a:pPr eaLnBrk="1" hangingPunct="1"/>
            <a:r>
              <a:rPr kumimoji="1" lang="en-US" altLang="en-US" sz="2100" smtClean="0">
                <a:ea typeface="ＭＳ Ｐゴシック" panose="020B0600070205080204" pitchFamily="34" charset="-128"/>
              </a:rPr>
              <a:t>Agonists should work the same way</a:t>
            </a:r>
          </a:p>
          <a:p>
            <a:pPr eaLnBrk="1" hangingPunct="1"/>
            <a:r>
              <a:rPr kumimoji="1" lang="en-US" altLang="en-US" sz="2100" smtClean="0">
                <a:ea typeface="ＭＳ Ｐゴシック" panose="020B0600070205080204" pitchFamily="34" charset="-128"/>
              </a:rPr>
              <a:t>Must be removed after action</a:t>
            </a:r>
          </a:p>
          <a:p>
            <a:pPr eaLnBrk="1" hangingPunct="1"/>
            <a:endParaRPr kumimoji="1" lang="en-US" altLang="en-US" sz="21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kumimoji="1" lang="en-US" altLang="en-US" sz="2100" smtClean="0">
                <a:ea typeface="ＭＳ Ｐゴシック" panose="020B0600070205080204" pitchFamily="34" charset="-128"/>
              </a:rPr>
              <a:t>Can be small molecules or large peptides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Elimination of Neurotransmitters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3581400" cy="1979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700" smtClean="0">
                <a:ea typeface="ＭＳ Ｐゴシック" panose="020B0600070205080204" pitchFamily="34" charset="-128"/>
              </a:rPr>
              <a:t>Essential for transient signal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7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smtClean="0">
                <a:ea typeface="ＭＳ Ｐゴシック" panose="020B0600070205080204" pitchFamily="34" charset="-128"/>
              </a:rPr>
              <a:t>Chemical breakdown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smtClean="0">
                <a:ea typeface="ＭＳ Ｐゴシック" panose="020B0600070205080204" pitchFamily="34" charset="-128"/>
              </a:rPr>
              <a:t>Acetylcholinesterase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 smtClean="0">
                <a:ea typeface="ＭＳ Ｐゴシック" panose="020B0600070205080204" pitchFamily="34" charset="-128"/>
              </a:rPr>
              <a:t>Reabsorption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smtClean="0">
                <a:ea typeface="ＭＳ Ｐゴシック" panose="020B0600070205080204" pitchFamily="34" charset="-128"/>
              </a:rPr>
              <a:t>Serotonin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smtClean="0">
                <a:ea typeface="ＭＳ Ｐゴシック" panose="020B0600070205080204" pitchFamily="34" charset="-128"/>
              </a:rPr>
              <a:t>Dopamine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smtClean="0">
              <a:ea typeface="ＭＳ Ｐゴシック" panose="020B0600070205080204" pitchFamily="34" charset="-128"/>
            </a:endParaRPr>
          </a:p>
        </p:txBody>
      </p:sp>
      <p:pic>
        <p:nvPicPr>
          <p:cNvPr id="46084" name="Picture 4" descr="121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7" t="6422" b="28749"/>
          <a:stretch>
            <a:fillRect/>
          </a:stretch>
        </p:blipFill>
        <p:spPr bwMode="auto">
          <a:xfrm>
            <a:off x="4572000" y="2667000"/>
            <a:ext cx="32607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Integration of multiple synaptic inputs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6482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2383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205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48050"/>
            <a:ext cx="31083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48.18  Summation of postsynaptic potentials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2" name="Picture 5" descr="48_18Summa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137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905000" y="4419600"/>
            <a:ext cx="58467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en-US" sz="1900"/>
              <a:t>Excitatory transmitters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en-US" sz="1700"/>
              <a:t>Cause depolarization (EPSP)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en-US" sz="1900"/>
              <a:t>Inhibitory transmitters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en-US" sz="1700"/>
              <a:t>Cause hyperpolarization (IPSP)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Major Known Neurotransmitters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07988"/>
            <a:ext cx="791845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918325" cy="665163"/>
          </a:xfrm>
        </p:spPr>
        <p:txBody>
          <a:bodyPr/>
          <a:lstStyle/>
          <a:p>
            <a:pPr algn="l" eaLnBrk="1" hangingPunct="1"/>
            <a:r>
              <a:rPr kumimoji="1" lang="en-US" altLang="en-US" sz="3000" smtClean="0">
                <a:ea typeface="ＭＳ Ｐゴシック" panose="020B0600070205080204" pitchFamily="34" charset="-128"/>
              </a:rPr>
              <a:t>Organization of the Nervous System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3175000" cy="401955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kumimoji="1" lang="en-US" altLang="en-US" sz="1900" dirty="0" smtClean="0">
                <a:ea typeface="ＭＳ Ｐゴシック" panose="020B0600070205080204" pitchFamily="34" charset="-128"/>
              </a:rPr>
              <a:t>Central nervous system (CNS)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kumimoji="1" lang="en-US" altLang="en-US" sz="1700" dirty="0" smtClean="0">
                <a:ea typeface="ＭＳ Ｐゴシック" panose="020B0600070205080204" pitchFamily="34" charset="-128"/>
              </a:rPr>
              <a:t>Brain and spinal cord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kumimoji="1" lang="en-US" altLang="en-US" sz="1900" dirty="0" smtClean="0">
                <a:ea typeface="ＭＳ Ｐゴシック" panose="020B0600070205080204" pitchFamily="34" charset="-128"/>
              </a:rPr>
              <a:t>Peripheral nervous system (PNS)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kumimoji="1" lang="en-US" altLang="en-US" sz="1700" dirty="0" smtClean="0">
                <a:ea typeface="ＭＳ Ｐゴシック" panose="020B0600070205080204" pitchFamily="34" charset="-128"/>
              </a:rPr>
              <a:t>Neurons outside the CNS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kumimoji="1" lang="en-US" altLang="en-US" sz="1700" dirty="0" smtClean="0">
                <a:ea typeface="ＭＳ Ｐゴシック" panose="020B0600070205080204" pitchFamily="34" charset="-128"/>
              </a:rPr>
              <a:t>Sensory division</a:t>
            </a:r>
          </a:p>
          <a:p>
            <a:pPr marL="1143000" lvl="2" indent="-228600" defTabSz="914400" eaLnBrk="1" hangingPunct="1">
              <a:lnSpc>
                <a:spcPct val="90000"/>
              </a:lnSpc>
            </a:pPr>
            <a:r>
              <a:rPr kumimoji="1" lang="en-US" altLang="en-US" sz="15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Afferent </a:t>
            </a:r>
            <a:r>
              <a:rPr kumimoji="1" lang="en-US" altLang="en-US" sz="1500" dirty="0" smtClean="0">
                <a:ea typeface="ＭＳ Ｐゴシック" panose="020B0600070205080204" pitchFamily="34" charset="-128"/>
              </a:rPr>
              <a:t>fibers transmit impulses from receptors to CNS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kumimoji="1" lang="en-US" altLang="en-US" sz="1700" dirty="0" smtClean="0">
                <a:ea typeface="ＭＳ Ｐゴシック" panose="020B0600070205080204" pitchFamily="34" charset="-128"/>
              </a:rPr>
              <a:t>Motor division</a:t>
            </a:r>
          </a:p>
          <a:p>
            <a:pPr marL="1143000" lvl="2" indent="-228600" defTabSz="914400" eaLnBrk="1" hangingPunct="1">
              <a:lnSpc>
                <a:spcPct val="90000"/>
              </a:lnSpc>
            </a:pPr>
            <a:r>
              <a:rPr kumimoji="1" lang="en-US" altLang="en-US" sz="15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Efferent </a:t>
            </a:r>
            <a:r>
              <a:rPr kumimoji="1" lang="en-US" altLang="en-US" sz="1500" dirty="0" smtClean="0">
                <a:ea typeface="ＭＳ Ｐゴシック" panose="020B0600070205080204" pitchFamily="34" charset="-128"/>
              </a:rPr>
              <a:t>fibers transmit impulses from CNS to effector organs</a:t>
            </a:r>
          </a:p>
          <a:p>
            <a:pPr marL="1143000" lvl="2" indent="-228600" defTabSz="914400" eaLnBrk="1" hangingPunct="1">
              <a:lnSpc>
                <a:spcPct val="90000"/>
              </a:lnSpc>
            </a:pPr>
            <a:r>
              <a:rPr kumimoji="1" lang="en-US" altLang="en-US" sz="1500" dirty="0" smtClean="0">
                <a:ea typeface="ＭＳ Ｐゴシック" panose="020B0600070205080204" pitchFamily="34" charset="-128"/>
              </a:rPr>
              <a:t>Somatic system to muscle</a:t>
            </a:r>
          </a:p>
          <a:p>
            <a:pPr marL="1143000" lvl="2" indent="-228600" defTabSz="914400" eaLnBrk="1" hangingPunct="1">
              <a:lnSpc>
                <a:spcPct val="90000"/>
              </a:lnSpc>
            </a:pPr>
            <a:r>
              <a:rPr kumimoji="1" lang="en-US" altLang="en-US" sz="1500" dirty="0" smtClean="0">
                <a:ea typeface="ＭＳ Ｐゴシック" panose="020B0600070205080204" pitchFamily="34" charset="-128"/>
              </a:rPr>
              <a:t>Autonomic system</a:t>
            </a:r>
            <a:endParaRPr kumimoji="1" lang="en-US" altLang="en-US" sz="19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8436" name="Picture 6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42926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214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/>
          <a:stretch>
            <a:fillRect/>
          </a:stretch>
        </p:blipFill>
        <p:spPr bwMode="auto">
          <a:xfrm>
            <a:off x="1066800" y="457200"/>
            <a:ext cx="66135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21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/>
          <a:stretch>
            <a:fillRect/>
          </a:stretch>
        </p:blipFill>
        <p:spPr bwMode="auto">
          <a:xfrm>
            <a:off x="533400" y="457200"/>
            <a:ext cx="6858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21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/>
          <a:stretch>
            <a:fillRect/>
          </a:stretch>
        </p:blipFill>
        <p:spPr bwMode="auto">
          <a:xfrm>
            <a:off x="685800" y="304800"/>
            <a:ext cx="72231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21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713"/>
            <a:ext cx="76803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6918325" cy="1020763"/>
          </a:xfrm>
        </p:spPr>
        <p:txBody>
          <a:bodyPr lIns="82539" tIns="41269" rIns="82539" bIns="41269"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Chapter 49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25550"/>
            <a:ext cx="7594600" cy="2311400"/>
          </a:xfrm>
        </p:spPr>
        <p:txBody>
          <a:bodyPr lIns="82539" tIns="41269" rIns="82539" bIns="41269"/>
          <a:lstStyle/>
          <a:p>
            <a:pPr marL="271463" indent="-271463" defTabSz="725488"/>
            <a:r>
              <a:rPr lang="en-US" altLang="en-US" sz="2400" b="1" smtClean="0">
                <a:ea typeface="ＭＳ Ｐゴシック" panose="020B0600070205080204" pitchFamily="34" charset="-128"/>
              </a:rPr>
              <a:t> </a:t>
            </a:r>
          </a:p>
          <a:p>
            <a:pPr marL="271463" indent="-271463" algn="l" defTabSz="725488"/>
            <a:r>
              <a:rPr lang="en-US" altLang="en-US" sz="4200" b="1" smtClean="0">
                <a:ea typeface="ＭＳ Ｐゴシック" panose="020B0600070205080204" pitchFamily="34" charset="-128"/>
              </a:rPr>
              <a:t>Sensory Neurons and Muscles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marL="271463" indent="-271463" algn="l" defTabSz="725488"/>
            <a:endParaRPr lang="en-US" altLang="en-US" sz="2000" smtClean="0">
              <a:ea typeface="ＭＳ Ｐゴシック" panose="020B0600070205080204" pitchFamily="34" charset="-128"/>
            </a:endParaRPr>
          </a:p>
          <a:p>
            <a:pPr marL="271463" indent="-271463" algn="l" defTabSz="725488"/>
            <a:endParaRPr lang="en-US" altLang="en-US" sz="2000" smtClean="0">
              <a:ea typeface="ＭＳ Ｐゴシック" panose="020B0600070205080204" pitchFamily="34" charset="-128"/>
            </a:endParaRPr>
          </a:p>
          <a:p>
            <a:pPr marL="271463" indent="-271463" defTabSz="725488"/>
            <a:endParaRPr lang="en-US" altLang="en-US" sz="1200" smtClean="0">
              <a:ea typeface="ＭＳ Ｐゴシック" panose="020B0600070205080204" pitchFamily="34" charset="-128"/>
            </a:endParaRPr>
          </a:p>
          <a:p>
            <a:pPr marL="271463" indent="-271463" defTabSz="725488"/>
            <a:endParaRPr lang="en-US" altLang="en-US" sz="1500" smtClean="0">
              <a:ea typeface="ＭＳ Ｐゴシック" panose="020B0600070205080204" pitchFamily="34" charset="-128"/>
            </a:endParaRPr>
          </a:p>
          <a:p>
            <a:pPr marL="271463" indent="-271463" defTabSz="725488"/>
            <a:endParaRPr lang="en-US" altLang="en-US" sz="1100" b="1" smtClean="0">
              <a:ea typeface="ＭＳ Ｐゴシック" panose="020B0600070205080204" pitchFamily="34" charset="-128"/>
            </a:endParaRPr>
          </a:p>
        </p:txBody>
      </p:sp>
      <p:pic>
        <p:nvPicPr>
          <p:cNvPr id="55300" name="Picture 5" descr="16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>
            <a:fillRect/>
          </a:stretch>
        </p:blipFill>
        <p:spPr bwMode="auto">
          <a:xfrm>
            <a:off x="3254375" y="2517775"/>
            <a:ext cx="465931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Types of Sensory Neurons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smtClean="0">
                <a:ea typeface="ＭＳ Ｐゴシック" panose="020B0600070205080204" pitchFamily="34" charset="-128"/>
              </a:rPr>
              <a:t>Mechanoreceptors- detect physical deformations: pressure, touch, stretch, motion, and sound. 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>
                <a:ea typeface="ＭＳ Ｐゴシック" panose="020B0600070205080204" pitchFamily="34" charset="-128"/>
              </a:rPr>
              <a:t>Stretch receptors-flexion or extension or muscles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>
                <a:ea typeface="ＭＳ Ｐゴシック" panose="020B0600070205080204" pitchFamily="34" charset="-128"/>
              </a:rPr>
              <a:t>Hair Cells-movement of fluids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>
                <a:ea typeface="ＭＳ Ｐゴシック" panose="020B0600070205080204" pitchFamily="34" charset="-128"/>
              </a:rPr>
              <a:t>Pain Receptors-pressure</a:t>
            </a:r>
          </a:p>
          <a:p>
            <a:pPr lvl="1">
              <a:lnSpc>
                <a:spcPct val="90000"/>
              </a:lnSpc>
            </a:pPr>
            <a:endParaRPr lang="en-US" altLang="en-US" sz="21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500" smtClean="0">
                <a:ea typeface="ＭＳ Ｐゴシック" panose="020B0600070205080204" pitchFamily="34" charset="-128"/>
              </a:rPr>
              <a:t>Chemoreceptors-detect chemical changes in the body</a:t>
            </a:r>
          </a:p>
          <a:p>
            <a:pPr>
              <a:lnSpc>
                <a:spcPct val="90000"/>
              </a:lnSpc>
            </a:pPr>
            <a:r>
              <a:rPr lang="en-US" altLang="en-US" sz="2500" smtClean="0">
                <a:ea typeface="ＭＳ Ｐゴシック" panose="020B0600070205080204" pitchFamily="34" charset="-128"/>
              </a:rPr>
              <a:t>Thermoreceptors-detect temperature changes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7525" cy="1020763"/>
          </a:xfrm>
        </p:spPr>
        <p:txBody>
          <a:bodyPr/>
          <a:lstStyle/>
          <a:p>
            <a:r>
              <a:rPr lang="en-US" altLang="en-US" sz="2900" smtClean="0">
                <a:ea typeface="ＭＳ Ｐゴシック" panose="020B0600070205080204" pitchFamily="34" charset="-128"/>
              </a:rPr>
              <a:t>Types of Sensory Neurons: Stretch Receptors and Hair Cells</a:t>
            </a:r>
          </a:p>
        </p:txBody>
      </p:sp>
      <p:sp>
        <p:nvSpPr>
          <p:cNvPr id="58371" name="AutoShape 5" descr="Detail View"/>
          <p:cNvSpPr>
            <a:spLocks noChangeAspect="1" noChangeArrowheads="1"/>
          </p:cNvSpPr>
          <p:nvPr/>
        </p:nvSpPr>
        <p:spPr bwMode="auto">
          <a:xfrm>
            <a:off x="3933825" y="2927350"/>
            <a:ext cx="269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8372" name="Picture 6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912813"/>
            <a:ext cx="6170613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36525"/>
            <a:ext cx="7321550" cy="102076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Sensory Neurons of the Skin</a:t>
            </a:r>
          </a:p>
        </p:txBody>
      </p:sp>
      <p:pic>
        <p:nvPicPr>
          <p:cNvPr id="59395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52500"/>
            <a:ext cx="46291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Other types of Sensory Neurons</a:t>
            </a:r>
          </a:p>
        </p:txBody>
      </p:sp>
      <p:pic>
        <p:nvPicPr>
          <p:cNvPr id="60419" name="Picture 5" descr="Screen shot 2009-12-06 at 2.2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538288"/>
            <a:ext cx="3865562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 descr="Screen shot 2009-12-06 at 2.3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538288"/>
            <a:ext cx="391001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4475"/>
            <a:ext cx="7323137" cy="102076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Means of animal movement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428750"/>
            <a:ext cx="7323137" cy="401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Cilia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Flagellae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Muscles/Contractile cells</a:t>
            </a:r>
          </a:p>
          <a:p>
            <a:pPr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918325" cy="71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Neuronal diversity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4" descr="48_06NeuronDiversity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0960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4475"/>
            <a:ext cx="7323137" cy="1020763"/>
          </a:xfrm>
        </p:spPr>
        <p:txBody>
          <a:bodyPr/>
          <a:lstStyle/>
          <a:p>
            <a:r>
              <a:rPr kumimoji="1" lang="en-US" altLang="en-US" smtClean="0">
                <a:ea typeface="ＭＳ Ｐゴシック" panose="020B0600070205080204" pitchFamily="34" charset="-128"/>
              </a:rPr>
              <a:t>Vertebrate Muscle Types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362075"/>
            <a:ext cx="7326312" cy="4017963"/>
          </a:xfrm>
        </p:spPr>
        <p:txBody>
          <a:bodyPr/>
          <a:lstStyle/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Skeletal muscle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Striated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Voluntary</a:t>
            </a:r>
          </a:p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Smooth muscle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Non-striated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Involuntary</a:t>
            </a:r>
          </a:p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Cardiac muscle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Striated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Involuntary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Electrically coupled cells</a:t>
            </a:r>
          </a:p>
          <a:p>
            <a:endParaRPr kumimoji="1" lang="en-US" altLang="en-US" sz="2100" smtClean="0">
              <a:ea typeface="ＭＳ Ｐゴシック" panose="020B0600070205080204" pitchFamily="34" charset="-128"/>
            </a:endParaRPr>
          </a:p>
        </p:txBody>
      </p:sp>
      <p:pic>
        <p:nvPicPr>
          <p:cNvPr id="63492" name="Picture 7" descr="16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>
            <a:fillRect/>
          </a:stretch>
        </p:blipFill>
        <p:spPr bwMode="auto">
          <a:xfrm>
            <a:off x="3322638" y="1633538"/>
            <a:ext cx="4657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4788"/>
            <a:ext cx="6923088" cy="815975"/>
          </a:xfrm>
        </p:spPr>
        <p:txBody>
          <a:bodyPr/>
          <a:lstStyle/>
          <a:p>
            <a:r>
              <a:rPr kumimoji="1" lang="en-US" altLang="en-US" sz="3600" smtClean="0">
                <a:ea typeface="ＭＳ Ｐゴシック" panose="020B0600070205080204" pitchFamily="34" charset="-128"/>
              </a:rPr>
              <a:t>Skeletal Muscle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020763"/>
            <a:ext cx="7391400" cy="3676650"/>
          </a:xfrm>
        </p:spPr>
        <p:txBody>
          <a:bodyPr/>
          <a:lstStyle/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Many animals contain over 400 skeletal muscles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40-50% of total body weight</a:t>
            </a:r>
          </a:p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Functions of skeletal muscle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Locomotion and breathing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Postural support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Heat production</a:t>
            </a:r>
          </a:p>
        </p:txBody>
      </p:sp>
      <p:pic>
        <p:nvPicPr>
          <p:cNvPr id="65540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0550"/>
            <a:ext cx="81375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36525"/>
            <a:ext cx="5900738" cy="801688"/>
          </a:xfrm>
        </p:spPr>
        <p:txBody>
          <a:bodyPr/>
          <a:lstStyle/>
          <a:p>
            <a:r>
              <a:rPr kumimoji="1" lang="en-US" altLang="en-US" sz="3200" smtClean="0">
                <a:ea typeface="ＭＳ Ｐゴシック" panose="020B0600070205080204" pitchFamily="34" charset="-128"/>
              </a:rPr>
              <a:t>Structure of Skeletal Muscle:</a:t>
            </a:r>
            <a:br>
              <a:rPr kumimoji="1" lang="en-US" altLang="en-US" sz="3200" smtClean="0">
                <a:ea typeface="ＭＳ Ｐゴシック" panose="020B0600070205080204" pitchFamily="34" charset="-128"/>
              </a:rPr>
            </a:br>
            <a:r>
              <a:rPr kumimoji="1" lang="en-US" altLang="en-US" sz="3200" i="1" smtClean="0">
                <a:ea typeface="ＭＳ Ｐゴシック" panose="020B0600070205080204" pitchFamily="34" charset="-128"/>
              </a:rPr>
              <a:t>Connective Tissue Covering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565275"/>
            <a:ext cx="2644775" cy="3676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en-US" sz="21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Epimysium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Surrounds entire muscle</a:t>
            </a:r>
          </a:p>
          <a:p>
            <a:pPr>
              <a:lnSpc>
                <a:spcPct val="90000"/>
              </a:lnSpc>
            </a:pPr>
            <a:r>
              <a:rPr kumimoji="1" lang="en-US" altLang="en-US" sz="21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Perimysium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Surrounds bundles of muscle fibers (Fascicles)</a:t>
            </a:r>
          </a:p>
          <a:p>
            <a:pPr>
              <a:lnSpc>
                <a:spcPct val="90000"/>
              </a:lnSpc>
            </a:pPr>
            <a:r>
              <a:rPr kumimoji="1" lang="en-US" altLang="en-US" sz="21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Endomysium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Surrounds individual muscle fibers</a:t>
            </a:r>
            <a:endParaRPr kumimoji="1" lang="en-US" altLang="en-US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67588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4827" r="941" b="11287"/>
          <a:stretch>
            <a:fillRect/>
          </a:stretch>
        </p:blipFill>
        <p:spPr bwMode="auto">
          <a:xfrm>
            <a:off x="2962275" y="1089025"/>
            <a:ext cx="4945063" cy="5037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4513"/>
            <a:ext cx="7256463" cy="817562"/>
          </a:xfrm>
        </p:spPr>
        <p:txBody>
          <a:bodyPr/>
          <a:lstStyle/>
          <a:p>
            <a:pPr algn="l"/>
            <a:r>
              <a:rPr kumimoji="1" lang="en-US" altLang="en-US" sz="2900" smtClean="0">
                <a:ea typeface="ＭＳ Ｐゴシック" panose="020B0600070205080204" pitchFamily="34" charset="-128"/>
              </a:rPr>
              <a:t>Structure of Skeletal Muscle: </a:t>
            </a:r>
            <a:r>
              <a:rPr kumimoji="1" lang="en-US" altLang="en-US" sz="2900" i="1" smtClean="0">
                <a:ea typeface="ＭＳ Ｐゴシック" panose="020B0600070205080204" pitchFamily="34" charset="-128"/>
              </a:rPr>
              <a:t>Microstructure</a:t>
            </a:r>
            <a:endParaRPr kumimoji="1" lang="en-US" altLang="en-US" sz="4300" i="1" smtClean="0">
              <a:ea typeface="ＭＳ Ｐゴシック" panose="020B0600070205080204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0063"/>
            <a:ext cx="2714625" cy="3471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en-US" sz="1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Sarcolemma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Muscle cell membrane</a:t>
            </a:r>
          </a:p>
          <a:p>
            <a:pPr>
              <a:lnSpc>
                <a:spcPct val="90000"/>
              </a:lnSpc>
            </a:pPr>
            <a:r>
              <a:rPr kumimoji="1" lang="en-US" altLang="en-US" sz="1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Myofibrils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Threadlike strands within muscle fibers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Actin (thin filament)</a:t>
            </a:r>
          </a:p>
          <a:p>
            <a:pPr lvl="2">
              <a:lnSpc>
                <a:spcPct val="90000"/>
              </a:lnSpc>
            </a:pPr>
            <a:r>
              <a:rPr kumimoji="1" lang="en-US" altLang="en-US" sz="1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Troponin</a:t>
            </a:r>
          </a:p>
          <a:p>
            <a:pPr lvl="2">
              <a:lnSpc>
                <a:spcPct val="90000"/>
              </a:lnSpc>
            </a:pPr>
            <a:r>
              <a:rPr kumimoji="1" lang="en-US" altLang="en-US" sz="1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Tropomyosin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Myosin (thick filament)</a:t>
            </a:r>
          </a:p>
        </p:txBody>
      </p:sp>
      <p:pic>
        <p:nvPicPr>
          <p:cNvPr id="69636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12706" r="6735" b="6824"/>
          <a:stretch>
            <a:fillRect/>
          </a:stretch>
        </p:blipFill>
        <p:spPr bwMode="auto">
          <a:xfrm>
            <a:off x="2779713" y="1973263"/>
            <a:ext cx="5357812" cy="3841750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257175"/>
            <a:ext cx="3468687" cy="1163638"/>
          </a:xfrm>
        </p:spPr>
        <p:txBody>
          <a:bodyPr/>
          <a:lstStyle/>
          <a:p>
            <a:r>
              <a:rPr kumimoji="1" lang="en-US" altLang="en-US" sz="2900" smtClean="0">
                <a:ea typeface="ＭＳ Ｐゴシック" panose="020B0600070205080204" pitchFamily="34" charset="-128"/>
              </a:rPr>
              <a:t>Structure of Skeletal Muscle:</a:t>
            </a:r>
            <a:br>
              <a:rPr kumimoji="1" lang="en-US" altLang="en-US" sz="2900" smtClean="0">
                <a:ea typeface="ＭＳ Ｐゴシック" panose="020B0600070205080204" pitchFamily="34" charset="-128"/>
              </a:rPr>
            </a:br>
            <a:r>
              <a:rPr kumimoji="1" lang="en-US" altLang="en-US" sz="2900" i="1" smtClean="0">
                <a:ea typeface="ＭＳ Ｐゴシック" panose="020B0600070205080204" pitchFamily="34" charset="-128"/>
              </a:rPr>
              <a:t>Microstructure</a:t>
            </a:r>
            <a:endParaRPr kumimoji="1" lang="en-US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2043113"/>
            <a:ext cx="3048000" cy="224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 band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Anisotropic (dark)</a:t>
            </a:r>
          </a:p>
          <a:p>
            <a:pPr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 band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Isotropic (light)</a:t>
            </a:r>
          </a:p>
          <a:p>
            <a:pPr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Z disc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Zwischenscheibe (between zone)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400" smtClean="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kumimoji="1" lang="en-US" altLang="en-US" sz="1400" smtClean="0">
                <a:ea typeface="ＭＳ Ｐゴシック" panose="020B0600070205080204" pitchFamily="34" charset="-128"/>
              </a:rPr>
              <a:t>-actinin</a:t>
            </a:r>
            <a:endParaRPr kumimoji="1" lang="en-US" altLang="en-US" sz="140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kumimoji="1" lang="en-US" altLang="en-US" sz="16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 zone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Hellerscheibe (clear disc)</a:t>
            </a:r>
            <a:endParaRPr kumimoji="1" lang="en-US" altLang="en-US" sz="110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kumimoji="1" lang="en-US" altLang="en-US" sz="130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168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45969" r="15405" b="25389"/>
          <a:stretch>
            <a:fillRect/>
          </a:stretch>
        </p:blipFill>
        <p:spPr bwMode="auto">
          <a:xfrm>
            <a:off x="3803650" y="269875"/>
            <a:ext cx="4130675" cy="2265363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16069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6" r="44127" b="18851"/>
          <a:stretch>
            <a:fillRect/>
          </a:stretch>
        </p:blipFill>
        <p:spPr bwMode="auto">
          <a:xfrm>
            <a:off x="3770313" y="3055938"/>
            <a:ext cx="40719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 flipH="1">
            <a:off x="5492750" y="2517775"/>
            <a:ext cx="134938" cy="409575"/>
          </a:xfrm>
          <a:prstGeom prst="line">
            <a:avLst/>
          </a:prstGeom>
          <a:noFill/>
          <a:ln w="38100">
            <a:solidFill>
              <a:srgbClr val="DD0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H="1">
            <a:off x="6442075" y="2517775"/>
            <a:ext cx="68263" cy="409575"/>
          </a:xfrm>
          <a:prstGeom prst="line">
            <a:avLst/>
          </a:prstGeom>
          <a:noFill/>
          <a:ln w="38100">
            <a:solidFill>
              <a:srgbClr val="DD0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>
            <a:off x="4678363" y="1906588"/>
            <a:ext cx="271462" cy="1223962"/>
          </a:xfrm>
          <a:prstGeom prst="line">
            <a:avLst/>
          </a:prstGeom>
          <a:noFill/>
          <a:ln w="38100">
            <a:solidFill>
              <a:srgbClr val="DD0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124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14313"/>
            <a:ext cx="42037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1125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2" r="18051" b="24165"/>
          <a:stretch>
            <a:fillRect/>
          </a:stretch>
        </p:blipFill>
        <p:spPr bwMode="auto">
          <a:xfrm>
            <a:off x="4611688" y="3675063"/>
            <a:ext cx="33861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160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>
            <a:fillRect/>
          </a:stretch>
        </p:blipFill>
        <p:spPr bwMode="auto">
          <a:xfrm>
            <a:off x="4543425" y="204788"/>
            <a:ext cx="34591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image" title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71428" r="6291" b="4762"/>
          <a:stretch>
            <a:fillRect/>
          </a:stretch>
        </p:blipFill>
        <p:spPr bwMode="auto">
          <a:xfrm>
            <a:off x="271463" y="3600450"/>
            <a:ext cx="42037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4475"/>
            <a:ext cx="7323137" cy="1020763"/>
          </a:xfrm>
        </p:spPr>
        <p:txBody>
          <a:bodyPr/>
          <a:lstStyle/>
          <a:p>
            <a:r>
              <a:rPr kumimoji="1" lang="en-US" altLang="en-US" smtClean="0">
                <a:ea typeface="ＭＳ Ｐゴシック" panose="020B0600070205080204" pitchFamily="34" charset="-128"/>
              </a:rPr>
              <a:t>Muscular Contraction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3119438" cy="4019550"/>
          </a:xfrm>
        </p:spPr>
        <p:txBody>
          <a:bodyPr/>
          <a:lstStyle/>
          <a:p>
            <a:r>
              <a:rPr kumimoji="1" lang="en-US" altLang="en-US" sz="2100" dirty="0" smtClean="0">
                <a:ea typeface="ＭＳ Ｐゴシック" panose="020B0600070205080204" pitchFamily="34" charset="-128"/>
              </a:rPr>
              <a:t>The sliding filament model</a:t>
            </a:r>
          </a:p>
          <a:p>
            <a:pPr lvl="1"/>
            <a:r>
              <a:rPr kumimoji="1" lang="en-US" altLang="en-US" sz="1800" dirty="0" smtClean="0">
                <a:ea typeface="ＭＳ Ｐゴシック" panose="020B0600070205080204" pitchFamily="34" charset="-128"/>
              </a:rPr>
              <a:t>Movement of </a:t>
            </a:r>
            <a:r>
              <a:rPr kumimoji="1" lang="en-US" altLang="en-US" sz="1800" dirty="0" smtClean="0">
                <a:solidFill>
                  <a:srgbClr val="DD002C"/>
                </a:solidFill>
                <a:ea typeface="ＭＳ Ｐゴシック" panose="020B0600070205080204" pitchFamily="34" charset="-128"/>
              </a:rPr>
              <a:t>actin filament</a:t>
            </a:r>
            <a:r>
              <a:rPr kumimoji="1" lang="en-US" altLang="en-US" sz="1800" dirty="0" smtClean="0">
                <a:ea typeface="ＭＳ Ｐゴシック" panose="020B0600070205080204" pitchFamily="34" charset="-128"/>
              </a:rPr>
              <a:t> over the </a:t>
            </a:r>
            <a:r>
              <a:rPr kumimoji="1" lang="en-US" altLang="en-US" sz="1800" dirty="0" smtClean="0">
                <a:solidFill>
                  <a:srgbClr val="3A5319"/>
                </a:solidFill>
                <a:ea typeface="ＭＳ Ｐゴシック" panose="020B0600070205080204" pitchFamily="34" charset="-128"/>
              </a:rPr>
              <a:t>myosin filament</a:t>
            </a:r>
          </a:p>
          <a:p>
            <a:pPr lvl="1"/>
            <a:r>
              <a:rPr kumimoji="1" lang="en-US" altLang="en-US" sz="1800" dirty="0" smtClean="0">
                <a:ea typeface="ＭＳ Ｐゴシック" panose="020B0600070205080204" pitchFamily="34" charset="-128"/>
              </a:rPr>
              <a:t>Formation of cross-bridges between actin and myosin filaments</a:t>
            </a:r>
          </a:p>
          <a:p>
            <a:pPr lvl="1"/>
            <a:r>
              <a:rPr kumimoji="1" lang="en-US" altLang="en-US" sz="1800" dirty="0" smtClean="0">
                <a:ea typeface="ＭＳ Ｐゴシック" panose="020B0600070205080204" pitchFamily="34" charset="-128"/>
              </a:rPr>
              <a:t>Reduction in the distance between </a:t>
            </a:r>
            <a:r>
              <a:rPr kumimoji="1" lang="en-US" altLang="en-US" sz="1800" dirty="0" smtClean="0">
                <a:solidFill>
                  <a:srgbClr val="0042A4"/>
                </a:solidFill>
                <a:ea typeface="ＭＳ Ｐゴシック" panose="020B0600070205080204" pitchFamily="34" charset="-128"/>
              </a:rPr>
              <a:t>Z-lines</a:t>
            </a:r>
            <a:r>
              <a:rPr kumimoji="1" lang="en-US" altLang="en-US" sz="1800" dirty="0" smtClean="0">
                <a:solidFill>
                  <a:srgbClr val="8ACEF3"/>
                </a:solidFill>
                <a:ea typeface="ＭＳ Ｐゴシック" panose="020B0600070205080204" pitchFamily="34" charset="-128"/>
              </a:rPr>
              <a:t> </a:t>
            </a:r>
            <a:r>
              <a:rPr kumimoji="1" lang="en-US" altLang="en-US" sz="1800" dirty="0" smtClean="0">
                <a:ea typeface="ＭＳ Ｐゴシック" panose="020B0600070205080204" pitchFamily="34" charset="-128"/>
              </a:rPr>
              <a:t>of the sarcomere</a:t>
            </a:r>
          </a:p>
        </p:txBody>
      </p:sp>
      <p:pic>
        <p:nvPicPr>
          <p:cNvPr id="75780" name="Picture 4" descr="16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" b="13943"/>
          <a:stretch>
            <a:fillRect/>
          </a:stretch>
        </p:blipFill>
        <p:spPr bwMode="auto">
          <a:xfrm>
            <a:off x="3187700" y="1701800"/>
            <a:ext cx="46878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0"/>
            <a:ext cx="3487737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339725" y="1150938"/>
            <a:ext cx="41719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marL="203200" indent="-203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US" sz="1100" b="1"/>
              <a:t>(a) Relaxed muscle fiber. </a:t>
            </a:r>
            <a:r>
              <a:rPr kumimoji="1" lang="en-US" altLang="en-US" sz="1100"/>
              <a:t>In a relaxed muscle fiber, the </a:t>
            </a:r>
            <a:r>
              <a:rPr kumimoji="1" lang="en-US" altLang="en-US" sz="1100">
                <a:latin typeface="Times New Roman" panose="02020603050405020304" pitchFamily="18" charset="0"/>
              </a:rPr>
              <a:t>I</a:t>
            </a:r>
            <a:r>
              <a:rPr kumimoji="1" lang="en-US" altLang="en-US" sz="1100"/>
              <a:t> bands</a:t>
            </a:r>
            <a:br>
              <a:rPr kumimoji="1" lang="en-US" altLang="en-US" sz="1100"/>
            </a:br>
            <a:r>
              <a:rPr kumimoji="1" lang="en-US" altLang="en-US" sz="1100"/>
              <a:t>and H zone are relatively wide.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474663" y="2841625"/>
            <a:ext cx="41767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marL="203200" indent="-203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US" sz="1100" b="1"/>
              <a:t>(b) Contracting muscle fiber.</a:t>
            </a:r>
            <a:r>
              <a:rPr kumimoji="1" lang="en-US" altLang="en-US" sz="1100"/>
              <a:t> During contraction, the thick and</a:t>
            </a:r>
            <a:br>
              <a:rPr kumimoji="1" lang="en-US" altLang="en-US" sz="1100"/>
            </a:br>
            <a:r>
              <a:rPr kumimoji="1" lang="en-US" altLang="en-US" sz="1100"/>
              <a:t>thin filaments slide past each other, reducing the width of the</a:t>
            </a:r>
            <a:br>
              <a:rPr kumimoji="1" lang="en-US" altLang="en-US" sz="1100"/>
            </a:br>
            <a:r>
              <a:rPr kumimoji="1" lang="en-US" altLang="en-US" sz="1100">
                <a:latin typeface="Times New Roman" panose="02020603050405020304" pitchFamily="18" charset="0"/>
              </a:rPr>
              <a:t>I</a:t>
            </a:r>
            <a:r>
              <a:rPr kumimoji="1" lang="en-US" altLang="en-US" sz="1100"/>
              <a:t> bands and H zone and shortening the sarcomere.</a:t>
            </a: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339725" y="4616450"/>
            <a:ext cx="4235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marL="203200" indent="-203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US" sz="1100" b="1"/>
              <a:t>(c) Fully contracted muscle fiber.</a:t>
            </a:r>
            <a:r>
              <a:rPr kumimoji="1" lang="en-US" altLang="en-US" sz="1100"/>
              <a:t> In a fully contracted muscle</a:t>
            </a:r>
            <a:br>
              <a:rPr kumimoji="1" lang="en-US" altLang="en-US" sz="1100"/>
            </a:br>
            <a:r>
              <a:rPr kumimoji="1" lang="en-US" altLang="en-US" sz="1100"/>
              <a:t>fiber, the sarcomere is shorter still. The thin filaments overlap,</a:t>
            </a:r>
            <a:br>
              <a:rPr kumimoji="1" lang="en-US" altLang="en-US" sz="1100"/>
            </a:br>
            <a:r>
              <a:rPr kumimoji="1" lang="en-US" altLang="en-US" sz="1100"/>
              <a:t>eliminating the H zone. The </a:t>
            </a:r>
            <a:r>
              <a:rPr kumimoji="1" lang="en-US" altLang="en-US" sz="1100">
                <a:latin typeface="Times New Roman" panose="02020603050405020304" pitchFamily="18" charset="0"/>
              </a:rPr>
              <a:t>I</a:t>
            </a:r>
            <a:r>
              <a:rPr kumimoji="1" lang="en-US" altLang="en-US" sz="1100"/>
              <a:t> bands disappear as the ends of</a:t>
            </a:r>
            <a:br>
              <a:rPr kumimoji="1" lang="en-US" altLang="en-US" sz="1100"/>
            </a:br>
            <a:r>
              <a:rPr kumimoji="1" lang="en-US" altLang="en-US" sz="1100"/>
              <a:t>the thick filaments contact the Z lines.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7591341" y="501650"/>
            <a:ext cx="520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US" sz="900" dirty="0"/>
              <a:t>0.5 </a:t>
            </a:r>
            <a:r>
              <a:rPr kumimoji="1" lang="en-US" altLang="en-US" sz="900" dirty="0">
                <a:sym typeface="Symbol" panose="05050102010706020507" pitchFamily="18" charset="2"/>
              </a:rPr>
              <a:t>m</a:t>
            </a:r>
            <a:endParaRPr kumimoji="1" lang="en-US" altLang="en-US" sz="900" dirty="0"/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5253038" y="1879600"/>
            <a:ext cx="2428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US" sz="900"/>
              <a:t>Z</a:t>
            </a:r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6100763" y="1944688"/>
            <a:ext cx="249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US" sz="900"/>
              <a:t>H</a:t>
            </a:r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6091238" y="2098675"/>
            <a:ext cx="2555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US" sz="900"/>
              <a:t>A</a:t>
            </a:r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5845175" y="2241550"/>
            <a:ext cx="730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US" sz="900"/>
              <a:t>Sarcomere</a:t>
            </a:r>
          </a:p>
        </p:txBody>
      </p:sp>
      <p:sp>
        <p:nvSpPr>
          <p:cNvPr id="77835" name="Text Box 12"/>
          <p:cNvSpPr txBox="1">
            <a:spLocks noChangeArrowheads="1"/>
          </p:cNvSpPr>
          <p:nvPr/>
        </p:nvSpPr>
        <p:spPr bwMode="auto">
          <a:xfrm>
            <a:off x="6932613" y="2092325"/>
            <a:ext cx="2047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66" tIns="41034" rIns="82066" bIns="41034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US" sz="9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134938" y="204788"/>
            <a:ext cx="43402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96" tIns="40748" rIns="81496" bIns="40748"/>
          <a:lstStyle>
            <a:lvl1pPr eaLnBrk="0" hangingPunct="0"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The sliding-filament model of muscle contraction</a:t>
            </a:r>
            <a:br>
              <a:rPr lang="en-US" altLang="en-US" sz="1800" dirty="0"/>
            </a:br>
            <a:endParaRPr lang="en-US" alt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112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288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68263"/>
            <a:ext cx="7594600" cy="815975"/>
          </a:xfrm>
        </p:spPr>
        <p:txBody>
          <a:bodyPr/>
          <a:lstStyle/>
          <a:p>
            <a:pPr algn="l"/>
            <a:r>
              <a:rPr lang="en-US" altLang="en-US" sz="18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Myosin-actin interactions underlying muscle fiber contraction</a:t>
            </a:r>
            <a:endParaRPr lang="en-US" alt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81923" name="Group 58"/>
          <p:cNvGrpSpPr>
            <a:grpSpLocks/>
          </p:cNvGrpSpPr>
          <p:nvPr/>
        </p:nvGrpSpPr>
        <p:grpSpPr bwMode="auto">
          <a:xfrm>
            <a:off x="0" y="749300"/>
            <a:ext cx="8137525" cy="5172075"/>
            <a:chOff x="0" y="528"/>
            <a:chExt cx="5760" cy="3648"/>
          </a:xfrm>
        </p:grpSpPr>
        <p:sp>
          <p:nvSpPr>
            <p:cNvPr id="81924" name="Rectangle 57"/>
            <p:cNvSpPr>
              <a:spLocks noChangeArrowheads="1"/>
            </p:cNvSpPr>
            <p:nvPr/>
          </p:nvSpPr>
          <p:spPr bwMode="auto">
            <a:xfrm>
              <a:off x="0" y="528"/>
              <a:ext cx="5760" cy="36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81925" name="Group 3"/>
            <p:cNvGrpSpPr>
              <a:grpSpLocks/>
            </p:cNvGrpSpPr>
            <p:nvPr/>
          </p:nvGrpSpPr>
          <p:grpSpPr bwMode="auto">
            <a:xfrm>
              <a:off x="332" y="737"/>
              <a:ext cx="4979" cy="3264"/>
              <a:chOff x="332" y="737"/>
              <a:chExt cx="4979" cy="3264"/>
            </a:xfrm>
          </p:grpSpPr>
          <p:grpSp>
            <p:nvGrpSpPr>
              <p:cNvPr id="81926" name="Group 4"/>
              <p:cNvGrpSpPr>
                <a:grpSpLocks/>
              </p:cNvGrpSpPr>
              <p:nvPr/>
            </p:nvGrpSpPr>
            <p:grpSpPr bwMode="auto">
              <a:xfrm>
                <a:off x="763" y="737"/>
                <a:ext cx="4548" cy="3264"/>
                <a:chOff x="763" y="737"/>
                <a:chExt cx="4548" cy="3264"/>
              </a:xfrm>
            </p:grpSpPr>
            <p:pic>
              <p:nvPicPr>
                <p:cNvPr id="81930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" y="952"/>
                  <a:ext cx="4272" cy="3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9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61" y="1638"/>
                  <a:ext cx="1392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>
                  <a:lvl1pPr marL="127000" indent="-1270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1	The myosin head hydrolyzes</a:t>
                  </a:r>
                  <a:br>
                    <a:rPr kumimoji="1" lang="en-US" altLang="en-US" sz="900" dirty="0">
                      <a:solidFill>
                        <a:srgbClr val="000000"/>
                      </a:solidFill>
                    </a:rPr>
                  </a:br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 ATP to ADP and inorganic</a:t>
                  </a:r>
                  <a:br>
                    <a:rPr kumimoji="1" lang="en-US" altLang="en-US" sz="900" dirty="0">
                      <a:solidFill>
                        <a:srgbClr val="000000"/>
                      </a:solidFill>
                    </a:rPr>
                  </a:br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 phosphate (     </a:t>
                  </a:r>
                  <a:r>
                    <a:rPr kumimoji="1" lang="en-US" altLang="en-US" sz="900" baseline="-25000" dirty="0" err="1">
                      <a:solidFill>
                        <a:srgbClr val="000000"/>
                      </a:solidFill>
                    </a:rPr>
                    <a:t>i</a:t>
                  </a:r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) and is in its</a:t>
                  </a:r>
                  <a:br>
                    <a:rPr kumimoji="1" lang="en-US" altLang="en-US" sz="900" dirty="0">
                      <a:solidFill>
                        <a:srgbClr val="000000"/>
                      </a:solidFill>
                    </a:rPr>
                  </a:br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 high-energy configuration. </a:t>
                  </a:r>
                </a:p>
              </p:txBody>
            </p:sp>
            <p:sp>
              <p:nvSpPr>
                <p:cNvPr id="8193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19" y="3479"/>
                  <a:ext cx="1392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>
                  <a:lvl1pPr marL="127000" indent="-1270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1	The myosin head binds to</a:t>
                  </a:r>
                  <a:br>
                    <a:rPr kumimoji="1" lang="en-US" altLang="en-US" sz="900" dirty="0">
                      <a:solidFill>
                        <a:srgbClr val="000000"/>
                      </a:solidFill>
                    </a:rPr>
                  </a:br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actin, forming a cross-</a:t>
                  </a:r>
                  <a:br>
                    <a:rPr kumimoji="1" lang="en-US" altLang="en-US" sz="900" dirty="0">
                      <a:solidFill>
                        <a:srgbClr val="000000"/>
                      </a:solidFill>
                    </a:rPr>
                  </a:br>
                  <a:r>
                    <a:rPr kumimoji="1" lang="en-US" altLang="en-US" sz="900" dirty="0">
                      <a:solidFill>
                        <a:srgbClr val="000000"/>
                      </a:solidFill>
                    </a:rPr>
                    <a:t>bridge. </a:t>
                  </a:r>
                </a:p>
              </p:txBody>
            </p:sp>
            <p:grpSp>
              <p:nvGrpSpPr>
                <p:cNvPr id="81933" name="Group 8"/>
                <p:cNvGrpSpPr>
                  <a:grpSpLocks/>
                </p:cNvGrpSpPr>
                <p:nvPr/>
              </p:nvGrpSpPr>
              <p:grpSpPr bwMode="auto">
                <a:xfrm>
                  <a:off x="763" y="737"/>
                  <a:ext cx="4352" cy="3264"/>
                  <a:chOff x="763" y="737"/>
                  <a:chExt cx="4352" cy="3264"/>
                </a:xfrm>
              </p:grpSpPr>
              <p:grpSp>
                <p:nvGrpSpPr>
                  <p:cNvPr id="8193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0" y="737"/>
                    <a:ext cx="748" cy="358"/>
                    <a:chOff x="1516" y="666"/>
                    <a:chExt cx="748" cy="358"/>
                  </a:xfrm>
                </p:grpSpPr>
                <p:sp>
                  <p:nvSpPr>
                    <p:cNvPr id="81977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6" y="666"/>
                      <a:ext cx="748" cy="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kumimoji="1" lang="en-US" altLang="en-US" sz="1100" dirty="0">
                          <a:solidFill>
                            <a:schemeClr val="bg1"/>
                          </a:solidFill>
                        </a:rPr>
                        <a:t>Thick filament</a:t>
                      </a:r>
                    </a:p>
                  </p:txBody>
                </p:sp>
                <p:sp>
                  <p:nvSpPr>
                    <p:cNvPr id="8197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4" y="832"/>
                      <a:ext cx="0" cy="19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94" y="1008"/>
                    <a:ext cx="753" cy="427"/>
                    <a:chOff x="894" y="1008"/>
                    <a:chExt cx="753" cy="427"/>
                  </a:xfrm>
                </p:grpSpPr>
                <p:sp>
                  <p:nvSpPr>
                    <p:cNvPr id="81974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50" y="1008"/>
                      <a:ext cx="246" cy="9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75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0" y="1111"/>
                      <a:ext cx="246" cy="10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76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4" y="1250"/>
                      <a:ext cx="753" cy="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kumimoji="1" lang="en-US" altLang="en-US" sz="1100" dirty="0"/>
                        <a:t>Thin filaments</a:t>
                      </a:r>
                    </a:p>
                  </p:txBody>
                </p:sp>
              </p:grpSp>
              <p:grpSp>
                <p:nvGrpSpPr>
                  <p:cNvPr id="8193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576" y="1546"/>
                    <a:ext cx="931" cy="185"/>
                    <a:chOff x="3432" y="1490"/>
                    <a:chExt cx="931" cy="185"/>
                  </a:xfrm>
                </p:grpSpPr>
                <p:sp>
                  <p:nvSpPr>
                    <p:cNvPr id="81972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60" y="1490"/>
                      <a:ext cx="703" cy="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kumimoji="1" lang="en-US" altLang="en-US" sz="1100">
                          <a:solidFill>
                            <a:srgbClr val="000000"/>
                          </a:solidFill>
                        </a:rPr>
                        <a:t>Thin filament</a:t>
                      </a:r>
                    </a:p>
                  </p:txBody>
                </p:sp>
                <p:sp>
                  <p:nvSpPr>
                    <p:cNvPr id="81973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2" y="1584"/>
                      <a:ext cx="24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7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3" y="1866"/>
                    <a:ext cx="268" cy="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800">
                        <a:solidFill>
                          <a:srgbClr val="000000"/>
                        </a:solidFill>
                      </a:rPr>
                      <a:t>ATP</a:t>
                    </a:r>
                  </a:p>
                </p:txBody>
              </p:sp>
              <p:sp>
                <p:nvSpPr>
                  <p:cNvPr id="8193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1764"/>
                    <a:ext cx="268" cy="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800">
                        <a:solidFill>
                          <a:srgbClr val="000000"/>
                        </a:solidFill>
                      </a:rPr>
                      <a:t>ATP</a:t>
                    </a:r>
                  </a:p>
                </p:txBody>
              </p:sp>
              <p:sp>
                <p:nvSpPr>
                  <p:cNvPr id="8193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0" y="3505"/>
                    <a:ext cx="26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ADP</a:t>
                    </a:r>
                  </a:p>
                </p:txBody>
              </p:sp>
              <p:sp>
                <p:nvSpPr>
                  <p:cNvPr id="8194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8" y="3457"/>
                    <a:ext cx="26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ADP</a:t>
                    </a:r>
                  </a:p>
                </p:txBody>
              </p:sp>
              <p:sp>
                <p:nvSpPr>
                  <p:cNvPr id="81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8" y="2657"/>
                    <a:ext cx="26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ADP</a:t>
                    </a:r>
                  </a:p>
                </p:txBody>
              </p:sp>
              <p:sp>
                <p:nvSpPr>
                  <p:cNvPr id="81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1" y="3520"/>
                    <a:ext cx="201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P </a:t>
                    </a:r>
                    <a:r>
                      <a:rPr kumimoji="1" lang="en-US" altLang="en-US" sz="700" baseline="-30000">
                        <a:solidFill>
                          <a:srgbClr val="000000"/>
                        </a:solidFill>
                      </a:rPr>
                      <a:t>i</a:t>
                    </a:r>
                    <a:endParaRPr kumimoji="1" lang="en-US" alt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94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2" y="3528"/>
                    <a:ext cx="201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P </a:t>
                    </a:r>
                    <a:r>
                      <a:rPr kumimoji="1" lang="en-US" altLang="en-US" sz="700" baseline="-30000">
                        <a:solidFill>
                          <a:srgbClr val="000000"/>
                        </a:solidFill>
                      </a:rPr>
                      <a:t>i</a:t>
                    </a:r>
                    <a:endParaRPr kumimoji="1" lang="en-US" alt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94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6" y="2739"/>
                    <a:ext cx="201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P </a:t>
                    </a:r>
                    <a:r>
                      <a:rPr kumimoji="1" lang="en-US" altLang="en-US" sz="700" baseline="-30000">
                        <a:solidFill>
                          <a:srgbClr val="000000"/>
                        </a:solidFill>
                      </a:rPr>
                      <a:t>i</a:t>
                    </a:r>
                    <a:endParaRPr kumimoji="1" lang="en-US" alt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94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4" y="3490"/>
                    <a:ext cx="703" cy="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1100">
                        <a:solidFill>
                          <a:srgbClr val="000000"/>
                        </a:solidFill>
                      </a:rPr>
                      <a:t>Cross-bridge</a:t>
                    </a:r>
                  </a:p>
                </p:txBody>
              </p:sp>
              <p:sp>
                <p:nvSpPr>
                  <p:cNvPr id="8194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2660"/>
                    <a:ext cx="985" cy="2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en-US" altLang="en-US" sz="1000">
                        <a:solidFill>
                          <a:srgbClr val="000000"/>
                        </a:solidFill>
                      </a:rPr>
                      <a:t>Myosin head (low-</a:t>
                    </a:r>
                    <a:br>
                      <a:rPr kumimoji="1" lang="en-US" altLang="en-US" sz="1000">
                        <a:solidFill>
                          <a:srgbClr val="000000"/>
                        </a:solidFill>
                      </a:rPr>
                    </a:br>
                    <a:r>
                      <a:rPr kumimoji="1" lang="en-US" altLang="en-US" sz="1000">
                        <a:solidFill>
                          <a:srgbClr val="000000"/>
                        </a:solidFill>
                      </a:rPr>
                      <a:t>energy configuration)</a:t>
                    </a:r>
                  </a:p>
                </p:txBody>
              </p:sp>
              <p:sp>
                <p:nvSpPr>
                  <p:cNvPr id="8194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5" y="2645"/>
                    <a:ext cx="985" cy="2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en-US" altLang="en-US" sz="1000">
                        <a:solidFill>
                          <a:srgbClr val="000000"/>
                        </a:solidFill>
                      </a:rPr>
                      <a:t>Myosin head (high-</a:t>
                    </a:r>
                    <a:br>
                      <a:rPr kumimoji="1" lang="en-US" altLang="en-US" sz="1000">
                        <a:solidFill>
                          <a:srgbClr val="000000"/>
                        </a:solidFill>
                      </a:rPr>
                    </a:br>
                    <a:r>
                      <a:rPr kumimoji="1" lang="en-US" altLang="en-US" sz="1000">
                        <a:solidFill>
                          <a:srgbClr val="000000"/>
                        </a:solidFill>
                      </a:rPr>
                      <a:t>energy configuration)</a:t>
                    </a:r>
                  </a:p>
                </p:txBody>
              </p:sp>
              <p:sp>
                <p:nvSpPr>
                  <p:cNvPr id="8194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1" y="3490"/>
                    <a:ext cx="190" cy="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kumimoji="1" lang="en-US" altLang="en-US" sz="1100">
                        <a:solidFill>
                          <a:srgbClr val="000000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8194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264" y="2712"/>
                    <a:ext cx="224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8195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0" y="2786"/>
                    <a:ext cx="16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195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760" y="1682"/>
                    <a:ext cx="1073" cy="283"/>
                    <a:chOff x="2616" y="1626"/>
                    <a:chExt cx="1073" cy="283"/>
                  </a:xfrm>
                </p:grpSpPr>
                <p:sp>
                  <p:nvSpPr>
                    <p:cNvPr id="81970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04" y="1626"/>
                      <a:ext cx="985" cy="2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kumimoji="1" lang="en-US" altLang="en-US" sz="1000">
                          <a:solidFill>
                            <a:srgbClr val="000000"/>
                          </a:solidFill>
                        </a:rPr>
                        <a:t>Myosin head (low-</a:t>
                      </a:r>
                      <a:br>
                        <a:rPr kumimoji="1" lang="en-US" altLang="en-US" sz="1000">
                          <a:solidFill>
                            <a:srgbClr val="000000"/>
                          </a:solidFill>
                        </a:rPr>
                      </a:br>
                      <a:r>
                        <a:rPr kumimoji="1" lang="en-US" altLang="en-US" sz="1000">
                          <a:solidFill>
                            <a:srgbClr val="000000"/>
                          </a:solidFill>
                        </a:rPr>
                        <a:t>energy configuration)</a:t>
                      </a:r>
                    </a:p>
                  </p:txBody>
                </p:sp>
                <p:sp>
                  <p:nvSpPr>
                    <p:cNvPr id="81971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6" y="1776"/>
                      <a:ext cx="12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52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2" y="2268"/>
                    <a:ext cx="1287" cy="2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en-US" altLang="en-US" sz="1000">
                        <a:solidFill>
                          <a:srgbClr val="000000"/>
                        </a:solidFill>
                      </a:rPr>
                      <a:t>Thin filament moves</a:t>
                    </a:r>
                    <a:br>
                      <a:rPr kumimoji="1" lang="en-US" altLang="en-US" sz="1000">
                        <a:solidFill>
                          <a:srgbClr val="000000"/>
                        </a:solidFill>
                      </a:rPr>
                    </a:br>
                    <a:r>
                      <a:rPr kumimoji="1" lang="en-US" altLang="en-US" sz="1000">
                        <a:solidFill>
                          <a:srgbClr val="000000"/>
                        </a:solidFill>
                      </a:rPr>
                      <a:t> toward center of sarcomere.</a:t>
                    </a:r>
                  </a:p>
                </p:txBody>
              </p:sp>
              <p:grpSp>
                <p:nvGrpSpPr>
                  <p:cNvPr id="81953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256" y="2112"/>
                    <a:ext cx="481" cy="448"/>
                    <a:chOff x="3112" y="2056"/>
                    <a:chExt cx="481" cy="448"/>
                  </a:xfrm>
                </p:grpSpPr>
                <p:sp>
                  <p:nvSpPr>
                    <p:cNvPr id="81968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12" y="2200"/>
                      <a:ext cx="481" cy="3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kumimoji="1" lang="en-US" altLang="en-US" sz="1100">
                          <a:solidFill>
                            <a:srgbClr val="000000"/>
                          </a:solidFill>
                        </a:rPr>
                        <a:t>Thick </a:t>
                      </a:r>
                      <a:br>
                        <a:rPr kumimoji="1" lang="en-US" altLang="en-US" sz="1100">
                          <a:solidFill>
                            <a:srgbClr val="000000"/>
                          </a:solidFill>
                        </a:rPr>
                      </a:br>
                      <a:r>
                        <a:rPr kumimoji="1" lang="en-US" altLang="en-US" sz="1100">
                          <a:solidFill>
                            <a:srgbClr val="000000"/>
                          </a:solidFill>
                        </a:rPr>
                        <a:t>filament</a:t>
                      </a:r>
                    </a:p>
                  </p:txBody>
                </p:sp>
                <p:sp>
                  <p:nvSpPr>
                    <p:cNvPr id="81969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2056"/>
                      <a:ext cx="0" cy="15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5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729" y="2314"/>
                    <a:ext cx="363" cy="270"/>
                    <a:chOff x="3569" y="2250"/>
                    <a:chExt cx="363" cy="270"/>
                  </a:xfrm>
                </p:grpSpPr>
                <p:sp>
                  <p:nvSpPr>
                    <p:cNvPr id="81966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36" y="2416"/>
                      <a:ext cx="0" cy="1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67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9" y="2250"/>
                      <a:ext cx="363" cy="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kumimoji="1" lang="en-US" altLang="en-US" sz="1100">
                          <a:solidFill>
                            <a:srgbClr val="000000"/>
                          </a:solidFill>
                        </a:rPr>
                        <a:t>Actin</a:t>
                      </a:r>
                    </a:p>
                  </p:txBody>
                </p:sp>
              </p:grpSp>
              <p:grpSp>
                <p:nvGrpSpPr>
                  <p:cNvPr id="8195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2" y="2176"/>
                    <a:ext cx="703" cy="392"/>
                    <a:chOff x="4268" y="2120"/>
                    <a:chExt cx="703" cy="392"/>
                  </a:xfrm>
                </p:grpSpPr>
                <p:sp>
                  <p:nvSpPr>
                    <p:cNvPr id="81964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82" y="2408"/>
                      <a:ext cx="0" cy="1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6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8" y="2120"/>
                      <a:ext cx="703" cy="3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kumimoji="1" lang="en-US" altLang="en-US" sz="1100">
                          <a:solidFill>
                            <a:srgbClr val="000000"/>
                          </a:solidFill>
                        </a:rPr>
                        <a:t>Cross-bridge </a:t>
                      </a:r>
                      <a:br>
                        <a:rPr kumimoji="1" lang="en-US" altLang="en-US" sz="1100">
                          <a:solidFill>
                            <a:srgbClr val="000000"/>
                          </a:solidFill>
                        </a:rPr>
                      </a:br>
                      <a:r>
                        <a:rPr kumimoji="1" lang="en-US" altLang="en-US" sz="1100">
                          <a:solidFill>
                            <a:srgbClr val="000000"/>
                          </a:solidFill>
                        </a:rPr>
                        <a:t>binding site</a:t>
                      </a:r>
                    </a:p>
                  </p:txBody>
                </p:sp>
              </p:grpSp>
              <p:sp>
                <p:nvSpPr>
                  <p:cNvPr id="8195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949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sp>
                <p:nvSpPr>
                  <p:cNvPr id="8195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909"/>
                    <a:ext cx="1584" cy="3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>
                    <a:lvl1pPr marL="127000" indent="-1270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1	Starting here, the myosin head is bound to ATP and is in its low-energy confinguration.</a:t>
                    </a:r>
                  </a:p>
                </p:txBody>
              </p:sp>
              <p:sp>
                <p:nvSpPr>
                  <p:cNvPr id="8195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176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kumimoji="1" lang="en-US" altLang="en-US" sz="900" dirty="0">
                        <a:solidFill>
                          <a:srgbClr val="000000"/>
                        </a:solidFill>
                      </a:rPr>
                      <a:t>2</a:t>
                    </a:r>
                    <a:endParaRPr kumimoji="1" lang="en-US" altLang="en-US" sz="11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959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4666" y="1996"/>
                    <a:ext cx="96" cy="96"/>
                  </a:xfrm>
                  <a:prstGeom prst="flowChartConnector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 P</a:t>
                    </a:r>
                    <a:endParaRPr kumimoji="1" lang="en-US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960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252" y="3253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3</a:t>
                    </a:r>
                    <a:endParaRPr kumimoji="1" lang="en-US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961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814" y="3676"/>
                    <a:ext cx="88" cy="88"/>
                  </a:xfrm>
                  <a:prstGeom prst="ellipse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4</a:t>
                    </a:r>
                    <a:endParaRPr kumimoji="1" lang="en-US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96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" y="3642"/>
                    <a:ext cx="1680" cy="3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>
                    <a:lvl1pPr marL="127000" indent="-1270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	Releasing ADP and (     </a:t>
                    </a:r>
                    <a:r>
                      <a:rPr kumimoji="1" lang="en-US" altLang="en-US" sz="900" baseline="-25000">
                        <a:solidFill>
                          <a:srgbClr val="000000"/>
                        </a:solidFill>
                      </a:rPr>
                      <a:t>i</a:t>
                    </a:r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), myosin</a:t>
                    </a:r>
                    <a:br>
                      <a:rPr kumimoji="1" lang="en-US" altLang="en-US" sz="900">
                        <a:solidFill>
                          <a:srgbClr val="000000"/>
                        </a:solidFill>
                      </a:rPr>
                    </a:br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relaxes to its low-energy configuration, </a:t>
                    </a:r>
                    <a:br>
                      <a:rPr kumimoji="1" lang="en-US" altLang="en-US" sz="900">
                        <a:solidFill>
                          <a:srgbClr val="000000"/>
                        </a:solidFill>
                      </a:rPr>
                    </a:br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sliding the thin filament.</a:t>
                    </a:r>
                  </a:p>
                </p:txBody>
              </p:sp>
              <p:sp>
                <p:nvSpPr>
                  <p:cNvPr id="81963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3686"/>
                    <a:ext cx="96" cy="96"/>
                  </a:xfrm>
                  <a:prstGeom prst="flowChartConnector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kumimoji="1" lang="en-US" altLang="en-US" sz="900">
                        <a:solidFill>
                          <a:srgbClr val="000000"/>
                        </a:solidFill>
                      </a:rPr>
                      <a:t> P</a:t>
                    </a:r>
                    <a:endParaRPr kumimoji="1" lang="en-US" altLang="en-US" sz="11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81927" name="Group 54"/>
              <p:cNvGrpSpPr>
                <a:grpSpLocks/>
              </p:cNvGrpSpPr>
              <p:nvPr/>
            </p:nvGrpSpPr>
            <p:grpSpPr bwMode="auto">
              <a:xfrm>
                <a:off x="332" y="1367"/>
                <a:ext cx="1749" cy="510"/>
                <a:chOff x="332" y="1367"/>
                <a:chExt cx="1749" cy="510"/>
              </a:xfrm>
            </p:grpSpPr>
            <p:sp>
              <p:nvSpPr>
                <p:cNvPr id="81928" name="Oval 55"/>
                <p:cNvSpPr>
                  <a:spLocks noChangeArrowheads="1"/>
                </p:cNvSpPr>
                <p:nvPr/>
              </p:nvSpPr>
              <p:spPr bwMode="auto">
                <a:xfrm>
                  <a:off x="332" y="1484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254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1929" name="Rectangle 56"/>
                <p:cNvSpPr>
                  <a:spLocks noChangeArrowheads="1"/>
                </p:cNvSpPr>
                <p:nvPr/>
              </p:nvSpPr>
              <p:spPr bwMode="auto">
                <a:xfrm>
                  <a:off x="884" y="1367"/>
                  <a:ext cx="1197" cy="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kumimoji="1" lang="en-US" altLang="en-US" sz="1000" dirty="0">
                      <a:solidFill>
                        <a:srgbClr val="000000"/>
                      </a:solidFill>
                    </a:rPr>
                    <a:t>5   Binding of a new mole-</a:t>
                  </a:r>
                </a:p>
                <a:p>
                  <a:pPr eaLnBrk="1" hangingPunct="1"/>
                  <a:r>
                    <a:rPr kumimoji="1" lang="en-US" altLang="en-US" sz="1000" dirty="0" err="1">
                      <a:solidFill>
                        <a:srgbClr val="000000"/>
                      </a:solidFill>
                    </a:rPr>
                    <a:t>cule</a:t>
                  </a:r>
                  <a:r>
                    <a:rPr kumimoji="1" lang="en-US" altLang="en-US" sz="1000" dirty="0">
                      <a:solidFill>
                        <a:srgbClr val="000000"/>
                      </a:solidFill>
                    </a:rPr>
                    <a:t> of ATP releases the </a:t>
                  </a:r>
                </a:p>
                <a:p>
                  <a:pPr eaLnBrk="1" hangingPunct="1"/>
                  <a:r>
                    <a:rPr kumimoji="1" lang="en-US" altLang="en-US" sz="1000" dirty="0">
                      <a:solidFill>
                        <a:srgbClr val="000000"/>
                      </a:solidFill>
                    </a:rPr>
                    <a:t>myosin head from actin,</a:t>
                  </a:r>
                </a:p>
                <a:p>
                  <a:pPr eaLnBrk="1" hangingPunct="1"/>
                  <a:r>
                    <a:rPr kumimoji="1" lang="en-US" altLang="en-US" sz="1000" dirty="0">
                      <a:solidFill>
                        <a:srgbClr val="000000"/>
                      </a:solidFill>
                    </a:rPr>
                    <a:t>and a new cycle begins.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518150" cy="1020763"/>
          </a:xfrm>
        </p:spPr>
        <p:txBody>
          <a:bodyPr/>
          <a:lstStyle/>
          <a:p>
            <a:pPr algn="l" eaLnBrk="1" hangingPunct="1"/>
            <a:r>
              <a:rPr kumimoji="1" lang="en-US" altLang="en-US" sz="3000" smtClean="0">
                <a:ea typeface="ＭＳ Ｐゴシック" panose="020B0600070205080204" pitchFamily="34" charset="-128"/>
              </a:rPr>
              <a:t>Structure of a Neuron</a:t>
            </a:r>
            <a:br>
              <a:rPr kumimoji="1" lang="en-US" altLang="en-US" sz="3000" smtClean="0">
                <a:ea typeface="ＭＳ Ｐゴシック" panose="020B0600070205080204" pitchFamily="34" charset="-128"/>
              </a:rPr>
            </a:b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2514600" cy="4495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kumimoji="1" lang="en-US" altLang="en-US" sz="1900" smtClean="0">
                <a:ea typeface="ＭＳ Ｐゴシック" panose="020B0600070205080204" pitchFamily="34" charset="-128"/>
              </a:rPr>
              <a:t>Cell body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kumimoji="1" lang="en-US" altLang="en-US" sz="1900" smtClean="0">
                <a:ea typeface="ＭＳ Ｐゴシック" panose="020B0600070205080204" pitchFamily="34" charset="-128"/>
              </a:rPr>
              <a:t>Dendrites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kumimoji="1" lang="en-US" altLang="en-US" sz="1700" smtClean="0">
                <a:ea typeface="ＭＳ Ｐゴシック" panose="020B0600070205080204" pitchFamily="34" charset="-128"/>
              </a:rPr>
              <a:t>Conduct impulses toward cell body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kumimoji="1" lang="en-US" altLang="en-US" sz="1900" smtClean="0">
                <a:ea typeface="ＭＳ Ｐゴシック" panose="020B0600070205080204" pitchFamily="34" charset="-128"/>
              </a:rPr>
              <a:t>Axon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kumimoji="1" lang="en-US" altLang="en-US" sz="1700" smtClean="0">
                <a:ea typeface="ＭＳ Ｐゴシック" panose="020B0600070205080204" pitchFamily="34" charset="-128"/>
              </a:rPr>
              <a:t>Carries electrical impulse away from cell body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kumimoji="1" lang="en-US" altLang="en-US" sz="1700" smtClean="0">
                <a:ea typeface="ＭＳ Ｐゴシック" panose="020B0600070205080204" pitchFamily="34" charset="-128"/>
              </a:rPr>
              <a:t>May be covered by Schwann cells</a:t>
            </a:r>
          </a:p>
          <a:p>
            <a:pPr marL="1143000" lvl="2" indent="-228600" defTabSz="914400" eaLnBrk="1" hangingPunct="1">
              <a:lnSpc>
                <a:spcPct val="90000"/>
              </a:lnSpc>
            </a:pPr>
            <a:r>
              <a:rPr kumimoji="1" lang="en-US" altLang="en-US" sz="1500" smtClean="0">
                <a:ea typeface="ＭＳ Ｐゴシック" panose="020B0600070205080204" pitchFamily="34" charset="-128"/>
              </a:rPr>
              <a:t>Form discontinuous myelin sheath along length of axon</a:t>
            </a:r>
          </a:p>
        </p:txBody>
      </p:sp>
      <p:pic>
        <p:nvPicPr>
          <p:cNvPr id="20484" name="Picture 7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547052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3"/>
          <p:cNvSpPr>
            <a:spLocks noRot="1" noChangeArrowheads="1"/>
          </p:cNvSpPr>
          <p:nvPr/>
        </p:nvSpPr>
        <p:spPr bwMode="auto">
          <a:xfrm>
            <a:off x="3352800" y="4343400"/>
            <a:ext cx="2667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kumimoji="1" lang="en-US" altLang="en-US" sz="1700"/>
              <a:t>Synapse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500"/>
              <a:t>Contact points between axon of one neuron and dendrite of another neuron</a:t>
            </a:r>
            <a:endParaRPr kumimoji="1" lang="en-US" altLang="en-US" sz="2100"/>
          </a:p>
          <a:p>
            <a:pPr>
              <a:lnSpc>
                <a:spcPct val="90000"/>
              </a:lnSpc>
            </a:pPr>
            <a:endParaRPr lang="en-US" altLang="en-US" sz="25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16058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03213"/>
            <a:ext cx="7526337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639763" y="192088"/>
            <a:ext cx="5526087" cy="5678487"/>
            <a:chOff x="308" y="232"/>
            <a:chExt cx="5184" cy="5405"/>
          </a:xfrm>
        </p:grpSpPr>
        <p:pic>
          <p:nvPicPr>
            <p:cNvPr id="86019" name="Picture 3" descr="16058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232"/>
              <a:ext cx="5184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0" name="Picture 4" descr="16058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3870"/>
              <a:ext cx="5183" cy="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>
              <a:tabLst>
                <a:tab pos="915988" algn="l"/>
              </a:tabLst>
            </a:pPr>
            <a:r>
              <a:rPr lang="en-US" altLang="en-US" sz="16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Hypothetical mechanism for the regulation of muscle contraction</a:t>
            </a:r>
            <a:br>
              <a:rPr lang="en-US" altLang="en-US" sz="1600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pic>
        <p:nvPicPr>
          <p:cNvPr id="88068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07988"/>
            <a:ext cx="6197600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16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7000"/>
            <a:ext cx="5840413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612775"/>
            <a:ext cx="461803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713038" y="136525"/>
            <a:ext cx="30718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500" tIns="40750" rIns="81500" bIns="40750">
            <a:spAutoFit/>
          </a:bodyPr>
          <a:lstStyle/>
          <a:p>
            <a:pPr>
              <a:defRPr/>
            </a:pPr>
            <a:r>
              <a:rPr lang="en-US" sz="21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Sarcoplasmic</a:t>
            </a:r>
            <a:r>
              <a:rPr lang="en-US" sz="21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Reticulum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04788"/>
            <a:ext cx="3322638" cy="1633537"/>
          </a:xfrm>
        </p:spPr>
        <p:txBody>
          <a:bodyPr/>
          <a:lstStyle/>
          <a:p>
            <a:pPr algn="l"/>
            <a:r>
              <a:rPr kumimoji="1" lang="en-US" altLang="en-US" sz="2500" smtClean="0">
                <a:ea typeface="ＭＳ Ｐゴシック" panose="020B0600070205080204" pitchFamily="34" charset="-128"/>
              </a:rPr>
              <a:t>The Neuromuscular Junction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09788"/>
            <a:ext cx="4297363" cy="3063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en-US" sz="1800" smtClean="0">
                <a:ea typeface="ＭＳ Ｐゴシック" panose="020B0600070205080204" pitchFamily="34" charset="-128"/>
              </a:rPr>
              <a:t>Site where motor neuron meets the muscle fiber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600" smtClean="0">
                <a:ea typeface="ＭＳ Ｐゴシック" panose="020B0600070205080204" pitchFamily="34" charset="-128"/>
              </a:rPr>
              <a:t>Separated by gap called the neuromuscular cleft</a:t>
            </a:r>
          </a:p>
          <a:p>
            <a:pPr>
              <a:lnSpc>
                <a:spcPct val="90000"/>
              </a:lnSpc>
            </a:pPr>
            <a:r>
              <a:rPr kumimoji="1" lang="en-US" altLang="en-US" sz="1800" smtClean="0">
                <a:ea typeface="ＭＳ Ｐゴシック" panose="020B0600070205080204" pitchFamily="34" charset="-128"/>
              </a:rPr>
              <a:t>Motor end plate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600" smtClean="0">
                <a:ea typeface="ＭＳ Ｐゴシック" panose="020B0600070205080204" pitchFamily="34" charset="-128"/>
              </a:rPr>
              <a:t>Pocket formed around motor neuron by sarcolemma</a:t>
            </a:r>
          </a:p>
          <a:p>
            <a:pPr>
              <a:lnSpc>
                <a:spcPct val="90000"/>
              </a:lnSpc>
            </a:pPr>
            <a:r>
              <a:rPr kumimoji="1" lang="en-US" altLang="en-US" sz="1800" smtClean="0">
                <a:ea typeface="ＭＳ Ｐゴシック" panose="020B0600070205080204" pitchFamily="34" charset="-128"/>
              </a:rPr>
              <a:t>Acetylcholine is released from the motor neuron</a:t>
            </a:r>
          </a:p>
          <a:p>
            <a:pPr lvl="1">
              <a:lnSpc>
                <a:spcPct val="90000"/>
              </a:lnSpc>
            </a:pPr>
            <a:r>
              <a:rPr kumimoji="1" lang="en-US" altLang="en-US" sz="1600" smtClean="0">
                <a:ea typeface="ＭＳ Ｐゴシック" panose="020B0600070205080204" pitchFamily="34" charset="-128"/>
              </a:rPr>
              <a:t>Causes an end-plate potential (EPP)</a:t>
            </a:r>
          </a:p>
          <a:p>
            <a:pPr lvl="2">
              <a:lnSpc>
                <a:spcPct val="90000"/>
              </a:lnSpc>
            </a:pPr>
            <a:r>
              <a:rPr kumimoji="1" lang="en-US" altLang="en-US" sz="1400" smtClean="0">
                <a:ea typeface="ＭＳ Ｐゴシック" panose="020B0600070205080204" pitchFamily="34" charset="-128"/>
              </a:rPr>
              <a:t>Depolarization of muscle fiber</a:t>
            </a:r>
            <a:endParaRPr kumimoji="1" lang="en-US" altLang="en-US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94212" name="Picture 4" descr="1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0" b="9778"/>
          <a:stretch>
            <a:fillRect/>
          </a:stretch>
        </p:blipFill>
        <p:spPr bwMode="auto">
          <a:xfrm>
            <a:off x="4498975" y="2382838"/>
            <a:ext cx="363855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8" b="5084"/>
          <a:stretch>
            <a:fillRect/>
          </a:stretch>
        </p:blipFill>
        <p:spPr bwMode="auto">
          <a:xfrm>
            <a:off x="5561013" y="273050"/>
            <a:ext cx="23399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6919913" cy="882650"/>
          </a:xfrm>
        </p:spPr>
        <p:txBody>
          <a:bodyPr/>
          <a:lstStyle/>
          <a:p>
            <a:pPr algn="l"/>
            <a:r>
              <a:rPr lang="en-US" altLang="en-US" sz="19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Review of contraction in a skeletal muscle fiber</a:t>
            </a:r>
            <a:endParaRPr lang="en-US" altLang="en-US" sz="35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220788" y="657225"/>
            <a:ext cx="6186487" cy="5468938"/>
            <a:chOff x="864" y="464"/>
            <a:chExt cx="4128" cy="3605"/>
          </a:xfrm>
        </p:grpSpPr>
        <p:grpSp>
          <p:nvGrpSpPr>
            <p:cNvPr id="96260" name="Group 4"/>
            <p:cNvGrpSpPr>
              <a:grpSpLocks/>
            </p:cNvGrpSpPr>
            <p:nvPr/>
          </p:nvGrpSpPr>
          <p:grpSpPr bwMode="auto">
            <a:xfrm>
              <a:off x="864" y="464"/>
              <a:ext cx="4128" cy="3605"/>
              <a:chOff x="864" y="464"/>
              <a:chExt cx="4128" cy="3605"/>
            </a:xfrm>
          </p:grpSpPr>
          <p:pic>
            <p:nvPicPr>
              <p:cNvPr id="96262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64"/>
                <a:ext cx="4128" cy="3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263" name="Line 6"/>
              <p:cNvSpPr>
                <a:spLocks noChangeShapeType="1"/>
              </p:cNvSpPr>
              <p:nvPr/>
            </p:nvSpPr>
            <p:spPr bwMode="auto">
              <a:xfrm flipH="1">
                <a:off x="1192" y="1204"/>
                <a:ext cx="9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264" name="Line 7"/>
              <p:cNvSpPr>
                <a:spLocks noChangeShapeType="1"/>
              </p:cNvSpPr>
              <p:nvPr/>
            </p:nvSpPr>
            <p:spPr bwMode="auto">
              <a:xfrm flipH="1">
                <a:off x="1192" y="1240"/>
                <a:ext cx="128" cy="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265" name="Rectangle 8"/>
              <p:cNvSpPr>
                <a:spLocks noChangeArrowheads="1"/>
              </p:cNvSpPr>
              <p:nvPr/>
            </p:nvSpPr>
            <p:spPr bwMode="auto">
              <a:xfrm>
                <a:off x="979" y="1181"/>
                <a:ext cx="2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ACh</a:t>
                </a:r>
              </a:p>
            </p:txBody>
          </p:sp>
          <p:sp>
            <p:nvSpPr>
              <p:cNvPr id="96266" name="Line 9"/>
              <p:cNvSpPr>
                <a:spLocks noChangeShapeType="1"/>
              </p:cNvSpPr>
              <p:nvPr/>
            </p:nvSpPr>
            <p:spPr bwMode="auto">
              <a:xfrm flipH="1" flipV="1">
                <a:off x="1216" y="792"/>
                <a:ext cx="76" cy="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267" name="Rectangle 10"/>
              <p:cNvSpPr>
                <a:spLocks noChangeArrowheads="1"/>
              </p:cNvSpPr>
              <p:nvPr/>
            </p:nvSpPr>
            <p:spPr bwMode="auto">
              <a:xfrm>
                <a:off x="913" y="496"/>
                <a:ext cx="35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Synaptic</a:t>
                </a:r>
                <a:br>
                  <a:rPr lang="en-US" altLang="en-US" sz="700">
                    <a:solidFill>
                      <a:srgbClr val="000000"/>
                    </a:solidFill>
                  </a:rPr>
                </a:br>
                <a:r>
                  <a:rPr lang="en-US" altLang="en-US" sz="700">
                    <a:solidFill>
                      <a:srgbClr val="000000"/>
                    </a:solidFill>
                  </a:rPr>
                  <a:t>terminal</a:t>
                </a:r>
                <a:br>
                  <a:rPr lang="en-US" altLang="en-US" sz="700">
                    <a:solidFill>
                      <a:srgbClr val="000000"/>
                    </a:solidFill>
                  </a:rPr>
                </a:br>
                <a:r>
                  <a:rPr lang="en-US" altLang="en-US" sz="700">
                    <a:solidFill>
                      <a:srgbClr val="000000"/>
                    </a:solidFill>
                  </a:rPr>
                  <a:t>of motor</a:t>
                </a:r>
                <a:br>
                  <a:rPr lang="en-US" altLang="en-US" sz="700">
                    <a:solidFill>
                      <a:srgbClr val="000000"/>
                    </a:solidFill>
                  </a:rPr>
                </a:br>
                <a:r>
                  <a:rPr lang="en-US" altLang="en-US" sz="700">
                    <a:solidFill>
                      <a:srgbClr val="000000"/>
                    </a:solidFill>
                  </a:rPr>
                  <a:t>neuron</a:t>
                </a:r>
              </a:p>
            </p:txBody>
          </p:sp>
          <p:sp>
            <p:nvSpPr>
              <p:cNvPr id="96268" name="Line 11"/>
              <p:cNvSpPr>
                <a:spLocks noChangeShapeType="1"/>
              </p:cNvSpPr>
              <p:nvPr/>
            </p:nvSpPr>
            <p:spPr bwMode="auto">
              <a:xfrm flipV="1">
                <a:off x="2124" y="964"/>
                <a:ext cx="83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269" name="Rectangle 12"/>
              <p:cNvSpPr>
                <a:spLocks noChangeArrowheads="1"/>
              </p:cNvSpPr>
              <p:nvPr/>
            </p:nvSpPr>
            <p:spPr bwMode="auto">
              <a:xfrm>
                <a:off x="2176" y="839"/>
                <a:ext cx="483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Synaptic cleft</a:t>
                </a:r>
              </a:p>
            </p:txBody>
          </p:sp>
          <p:sp>
            <p:nvSpPr>
              <p:cNvPr id="96270" name="Line 13"/>
              <p:cNvSpPr>
                <a:spLocks noChangeShapeType="1"/>
              </p:cNvSpPr>
              <p:nvPr/>
            </p:nvSpPr>
            <p:spPr bwMode="auto">
              <a:xfrm flipV="1">
                <a:off x="3500" y="976"/>
                <a:ext cx="0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271" name="Rectangle 14"/>
              <p:cNvSpPr>
                <a:spLocks noChangeArrowheads="1"/>
              </p:cNvSpPr>
              <p:nvPr/>
            </p:nvSpPr>
            <p:spPr bwMode="auto">
              <a:xfrm>
                <a:off x="3280" y="843"/>
                <a:ext cx="41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T TUBULE</a:t>
                </a:r>
              </a:p>
            </p:txBody>
          </p:sp>
          <p:sp>
            <p:nvSpPr>
              <p:cNvPr id="96272" name="Line 15"/>
              <p:cNvSpPr>
                <a:spLocks noChangeShapeType="1"/>
              </p:cNvSpPr>
              <p:nvPr/>
            </p:nvSpPr>
            <p:spPr bwMode="auto">
              <a:xfrm flipV="1">
                <a:off x="4540" y="920"/>
                <a:ext cx="0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273" name="Rectangle 16"/>
              <p:cNvSpPr>
                <a:spLocks noChangeArrowheads="1"/>
              </p:cNvSpPr>
              <p:nvPr/>
            </p:nvSpPr>
            <p:spPr bwMode="auto">
              <a:xfrm>
                <a:off x="4123" y="795"/>
                <a:ext cx="73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PLASMA MEMBRANE</a:t>
                </a:r>
              </a:p>
            </p:txBody>
          </p:sp>
          <p:sp>
            <p:nvSpPr>
              <p:cNvPr id="96274" name="Line 17"/>
              <p:cNvSpPr>
                <a:spLocks noChangeShapeType="1"/>
              </p:cNvSpPr>
              <p:nvPr/>
            </p:nvSpPr>
            <p:spPr bwMode="auto">
              <a:xfrm flipV="1">
                <a:off x="3968" y="1368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275" name="Rectangle 18"/>
              <p:cNvSpPr>
                <a:spLocks noChangeArrowheads="1"/>
              </p:cNvSpPr>
              <p:nvPr/>
            </p:nvSpPr>
            <p:spPr bwMode="auto">
              <a:xfrm>
                <a:off x="3871" y="1239"/>
                <a:ext cx="21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SR</a:t>
                </a:r>
              </a:p>
            </p:txBody>
          </p:sp>
          <p:sp>
            <p:nvSpPr>
              <p:cNvPr id="96276" name="Rectangle 19"/>
              <p:cNvSpPr>
                <a:spLocks noChangeArrowheads="1"/>
              </p:cNvSpPr>
              <p:nvPr/>
            </p:nvSpPr>
            <p:spPr bwMode="auto">
              <a:xfrm>
                <a:off x="999" y="3103"/>
                <a:ext cx="25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ADP</a:t>
                </a:r>
              </a:p>
            </p:txBody>
          </p:sp>
          <p:sp>
            <p:nvSpPr>
              <p:cNvPr id="96277" name="Rectangle 20"/>
              <p:cNvSpPr>
                <a:spLocks noChangeArrowheads="1"/>
              </p:cNvSpPr>
              <p:nvPr/>
            </p:nvSpPr>
            <p:spPr bwMode="auto">
              <a:xfrm>
                <a:off x="2849" y="2759"/>
                <a:ext cx="40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CYTOSOL</a:t>
                </a:r>
              </a:p>
            </p:txBody>
          </p:sp>
          <p:sp>
            <p:nvSpPr>
              <p:cNvPr id="96278" name="Rectangle 21"/>
              <p:cNvSpPr>
                <a:spLocks noChangeArrowheads="1"/>
              </p:cNvSpPr>
              <p:nvPr/>
            </p:nvSpPr>
            <p:spPr bwMode="auto">
              <a:xfrm>
                <a:off x="2456" y="1100"/>
                <a:ext cx="783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Action potential is propa-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gated along plasma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membrane and down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T tubules.</a:t>
                </a:r>
              </a:p>
            </p:txBody>
          </p:sp>
          <p:sp>
            <p:nvSpPr>
              <p:cNvPr id="96279" name="Rectangle 22"/>
              <p:cNvSpPr>
                <a:spLocks noChangeArrowheads="1"/>
              </p:cNvSpPr>
              <p:nvPr/>
            </p:nvSpPr>
            <p:spPr bwMode="auto">
              <a:xfrm>
                <a:off x="4320" y="1501"/>
                <a:ext cx="64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Action potential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triggers Ca</a:t>
                </a:r>
                <a:r>
                  <a:rPr kumimoji="1" lang="en-US" altLang="en-US" sz="700" baseline="30000">
                    <a:solidFill>
                      <a:srgbClr val="000000"/>
                    </a:solidFill>
                  </a:rPr>
                  <a:t>2+</a:t>
                </a:r>
                <a:endParaRPr kumimoji="1" lang="en-US" altLang="en-US" sz="70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release from sarco-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plasmic reticulum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(SR).</a:t>
                </a:r>
              </a:p>
            </p:txBody>
          </p:sp>
          <p:sp>
            <p:nvSpPr>
              <p:cNvPr id="96280" name="Rectangle 23"/>
              <p:cNvSpPr>
                <a:spLocks noChangeArrowheads="1"/>
              </p:cNvSpPr>
              <p:nvPr/>
            </p:nvSpPr>
            <p:spPr bwMode="auto">
              <a:xfrm>
                <a:off x="1968" y="484"/>
                <a:ext cx="210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Acetylcholine (ACh) released by synaptic terminal diffuses across synaptic</a:t>
                </a:r>
                <a:br>
                  <a:rPr kumimoji="1" lang="en-US" altLang="en-US" sz="700">
                    <a:solidFill>
                      <a:srgbClr val="000000"/>
                    </a:solidFill>
                  </a:rPr>
                </a:br>
                <a:r>
                  <a:rPr kumimoji="1" lang="en-US" altLang="en-US" sz="700">
                    <a:solidFill>
                      <a:srgbClr val="000000"/>
                    </a:solidFill>
                  </a:rPr>
                  <a:t>cleft and binds to receptor proteins on muscle fiber’s plasma membrane,</a:t>
                </a:r>
                <a:br>
                  <a:rPr kumimoji="1" lang="en-US" altLang="en-US" sz="700">
                    <a:solidFill>
                      <a:srgbClr val="000000"/>
                    </a:solidFill>
                  </a:rPr>
                </a:br>
                <a:r>
                  <a:rPr kumimoji="1" lang="en-US" altLang="en-US" sz="700">
                    <a:solidFill>
                      <a:srgbClr val="000000"/>
                    </a:solidFill>
                  </a:rPr>
                  <a:t> triggering an action potential in muscle fiber.</a:t>
                </a:r>
              </a:p>
            </p:txBody>
          </p:sp>
          <p:sp>
            <p:nvSpPr>
              <p:cNvPr id="96281" name="AutoShape 24"/>
              <p:cNvSpPr>
                <a:spLocks noChangeArrowheads="1"/>
              </p:cNvSpPr>
              <p:nvPr/>
            </p:nvSpPr>
            <p:spPr bwMode="auto">
              <a:xfrm>
                <a:off x="1920" y="503"/>
                <a:ext cx="80" cy="80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82" name="Text Box 25"/>
              <p:cNvSpPr txBox="1">
                <a:spLocks noChangeArrowheads="1"/>
              </p:cNvSpPr>
              <p:nvPr/>
            </p:nvSpPr>
            <p:spPr bwMode="auto">
              <a:xfrm>
                <a:off x="1880" y="476"/>
                <a:ext cx="15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96283" name="AutoShape 26"/>
              <p:cNvSpPr>
                <a:spLocks noChangeArrowheads="1"/>
              </p:cNvSpPr>
              <p:nvPr/>
            </p:nvSpPr>
            <p:spPr bwMode="auto">
              <a:xfrm>
                <a:off x="2392" y="1127"/>
                <a:ext cx="80" cy="80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84" name="Text Box 27"/>
              <p:cNvSpPr txBox="1">
                <a:spLocks noChangeArrowheads="1"/>
              </p:cNvSpPr>
              <p:nvPr/>
            </p:nvSpPr>
            <p:spPr bwMode="auto">
              <a:xfrm>
                <a:off x="2351" y="1100"/>
                <a:ext cx="15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96285" name="AutoShape 28"/>
              <p:cNvSpPr>
                <a:spLocks noChangeArrowheads="1"/>
              </p:cNvSpPr>
              <p:nvPr/>
            </p:nvSpPr>
            <p:spPr bwMode="auto">
              <a:xfrm>
                <a:off x="4272" y="1516"/>
                <a:ext cx="80" cy="80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86" name="Text Box 29"/>
              <p:cNvSpPr txBox="1">
                <a:spLocks noChangeArrowheads="1"/>
              </p:cNvSpPr>
              <p:nvPr/>
            </p:nvSpPr>
            <p:spPr bwMode="auto">
              <a:xfrm>
                <a:off x="4231" y="1489"/>
                <a:ext cx="15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96287" name="Rectangle 30"/>
              <p:cNvSpPr>
                <a:spLocks noChangeArrowheads="1"/>
              </p:cNvSpPr>
              <p:nvPr/>
            </p:nvSpPr>
            <p:spPr bwMode="auto">
              <a:xfrm>
                <a:off x="1046" y="2259"/>
                <a:ext cx="108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Tropomyosin blockage of myosin-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binding sites is restored; contraction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ends, and muscle fiber relaxes. </a:t>
                </a:r>
              </a:p>
            </p:txBody>
          </p:sp>
          <p:sp>
            <p:nvSpPr>
              <p:cNvPr id="96288" name="AutoShape 31"/>
              <p:cNvSpPr>
                <a:spLocks noChangeArrowheads="1"/>
              </p:cNvSpPr>
              <p:nvPr/>
            </p:nvSpPr>
            <p:spPr bwMode="auto">
              <a:xfrm>
                <a:off x="1003" y="2284"/>
                <a:ext cx="80" cy="80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89" name="Text Box 32"/>
              <p:cNvSpPr txBox="1">
                <a:spLocks noChangeArrowheads="1"/>
              </p:cNvSpPr>
              <p:nvPr/>
            </p:nvSpPr>
            <p:spPr bwMode="auto">
              <a:xfrm>
                <a:off x="962" y="2257"/>
                <a:ext cx="15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00" b="1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96290" name="Rectangle 33"/>
              <p:cNvSpPr>
                <a:spLocks noChangeArrowheads="1"/>
              </p:cNvSpPr>
              <p:nvPr/>
            </p:nvSpPr>
            <p:spPr bwMode="auto">
              <a:xfrm>
                <a:off x="2587" y="2936"/>
                <a:ext cx="61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Cytosolic Ca</a:t>
                </a:r>
                <a:r>
                  <a:rPr kumimoji="1" lang="en-US" altLang="en-US" sz="700" baseline="30000">
                    <a:solidFill>
                      <a:srgbClr val="000000"/>
                    </a:solidFill>
                  </a:rPr>
                  <a:t>2+</a:t>
                </a:r>
                <a:r>
                  <a:rPr kumimoji="1" lang="en-US" altLang="en-US" sz="700">
                    <a:solidFill>
                      <a:srgbClr val="000000"/>
                    </a:solidFill>
                  </a:rPr>
                  <a:t> is 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removed by active 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transport into 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SR after action 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potential ends.</a:t>
                </a:r>
              </a:p>
            </p:txBody>
          </p:sp>
          <p:sp>
            <p:nvSpPr>
              <p:cNvPr id="96291" name="AutoShape 34"/>
              <p:cNvSpPr>
                <a:spLocks noChangeArrowheads="1"/>
              </p:cNvSpPr>
              <p:nvPr/>
            </p:nvSpPr>
            <p:spPr bwMode="auto">
              <a:xfrm>
                <a:off x="2539" y="2956"/>
                <a:ext cx="80" cy="80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92" name="Text Box 35"/>
              <p:cNvSpPr txBox="1">
                <a:spLocks noChangeArrowheads="1"/>
              </p:cNvSpPr>
              <p:nvPr/>
            </p:nvSpPr>
            <p:spPr bwMode="auto">
              <a:xfrm>
                <a:off x="2498" y="2929"/>
                <a:ext cx="15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96293" name="Rectangle 36"/>
              <p:cNvSpPr>
                <a:spLocks noChangeArrowheads="1"/>
              </p:cNvSpPr>
              <p:nvPr/>
            </p:nvSpPr>
            <p:spPr bwMode="auto">
              <a:xfrm>
                <a:off x="3600" y="3701"/>
                <a:ext cx="1163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Myosin cross-bridges alternately attach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to actin and detach, pulling actin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filaments toward center of sarcomere;</a:t>
                </a:r>
              </a:p>
              <a:p>
                <a:pPr eaLnBrk="1" hangingPunct="1"/>
                <a:r>
                  <a:rPr kumimoji="1" lang="en-US" altLang="en-US" sz="700">
                    <a:solidFill>
                      <a:srgbClr val="000000"/>
                    </a:solidFill>
                  </a:rPr>
                  <a:t>ATP powers sliding of filaments.</a:t>
                </a:r>
              </a:p>
            </p:txBody>
          </p:sp>
          <p:sp>
            <p:nvSpPr>
              <p:cNvPr id="96294" name="AutoShape 37"/>
              <p:cNvSpPr>
                <a:spLocks noChangeArrowheads="1"/>
              </p:cNvSpPr>
              <p:nvPr/>
            </p:nvSpPr>
            <p:spPr bwMode="auto">
              <a:xfrm>
                <a:off x="3547" y="3723"/>
                <a:ext cx="80" cy="80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96295" name="Text Box 38"/>
              <p:cNvSpPr txBox="1">
                <a:spLocks noChangeArrowheads="1"/>
              </p:cNvSpPr>
              <p:nvPr/>
            </p:nvSpPr>
            <p:spPr bwMode="auto">
              <a:xfrm>
                <a:off x="3506" y="3696"/>
                <a:ext cx="15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00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grpSp>
            <p:nvGrpSpPr>
              <p:cNvPr id="96296" name="Group 39"/>
              <p:cNvGrpSpPr>
                <a:grpSpLocks/>
              </p:cNvGrpSpPr>
              <p:nvPr/>
            </p:nvGrpSpPr>
            <p:grpSpPr bwMode="auto">
              <a:xfrm>
                <a:off x="2904" y="1675"/>
                <a:ext cx="2080" cy="1122"/>
                <a:chOff x="2904" y="1675"/>
                <a:chExt cx="2080" cy="1122"/>
              </a:xfrm>
            </p:grpSpPr>
            <p:grpSp>
              <p:nvGrpSpPr>
                <p:cNvPr id="96297" name="Group 40"/>
                <p:cNvGrpSpPr>
                  <a:grpSpLocks/>
                </p:cNvGrpSpPr>
                <p:nvPr/>
              </p:nvGrpSpPr>
              <p:grpSpPr bwMode="auto">
                <a:xfrm>
                  <a:off x="3941" y="2363"/>
                  <a:ext cx="1043" cy="434"/>
                  <a:chOff x="3941" y="2363"/>
                  <a:chExt cx="1043" cy="434"/>
                </a:xfrm>
              </p:grpSpPr>
              <p:sp>
                <p:nvSpPr>
                  <p:cNvPr id="9630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030" y="2370"/>
                    <a:ext cx="95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Calcium ions bind to troponin;</a:t>
                    </a:r>
                  </a:p>
                  <a:p>
                    <a:pPr eaLnBrk="1" hangingPunct="1"/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troponin changes shape,</a:t>
                    </a:r>
                  </a:p>
                  <a:p>
                    <a:pPr eaLnBrk="1" hangingPunct="1"/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removing blocking action</a:t>
                    </a:r>
                  </a:p>
                  <a:p>
                    <a:pPr eaLnBrk="1" hangingPunct="1"/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of tropomyosin; myosin-binding</a:t>
                    </a:r>
                  </a:p>
                  <a:p>
                    <a:pPr eaLnBrk="1" hangingPunct="1"/>
                    <a:r>
                      <a:rPr kumimoji="1" lang="en-US" altLang="en-US" sz="700">
                        <a:solidFill>
                          <a:srgbClr val="000000"/>
                        </a:solidFill>
                      </a:rPr>
                      <a:t>sites exposed.</a:t>
                    </a:r>
                  </a:p>
                </p:txBody>
              </p:sp>
              <p:grpSp>
                <p:nvGrpSpPr>
                  <p:cNvPr id="9630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941" y="2363"/>
                    <a:ext cx="158" cy="132"/>
                    <a:chOff x="199" y="1653"/>
                    <a:chExt cx="158" cy="132"/>
                  </a:xfrm>
                </p:grpSpPr>
                <p:sp>
                  <p:nvSpPr>
                    <p:cNvPr id="96304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1680"/>
                      <a:ext cx="80" cy="80"/>
                    </a:xfrm>
                    <a:prstGeom prst="flowChartConnector">
                      <a:avLst/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 sz="1800"/>
                    </a:p>
                  </p:txBody>
                </p:sp>
                <p:sp>
                  <p:nvSpPr>
                    <p:cNvPr id="96305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" y="1653"/>
                      <a:ext cx="158" cy="1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p:txBody>
                </p:sp>
              </p:grpSp>
            </p:grpSp>
            <p:sp>
              <p:nvSpPr>
                <p:cNvPr id="96298" name="Rectangle 45"/>
                <p:cNvSpPr>
                  <a:spLocks noChangeArrowheads="1"/>
                </p:cNvSpPr>
                <p:nvPr/>
              </p:nvSpPr>
              <p:spPr bwMode="auto">
                <a:xfrm>
                  <a:off x="3432" y="2641"/>
                  <a:ext cx="25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700">
                      <a:solidFill>
                        <a:srgbClr val="000000"/>
                      </a:solidFill>
                    </a:rPr>
                    <a:t>Ca</a:t>
                  </a:r>
                  <a:r>
                    <a:rPr lang="en-US" altLang="en-US" sz="700" baseline="30000">
                      <a:solidFill>
                        <a:srgbClr val="000000"/>
                      </a:solidFill>
                    </a:rPr>
                    <a:t>2</a:t>
                  </a:r>
                  <a:r>
                    <a:rPr lang="en-US" altLang="en-US" sz="700" baseline="30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</a:t>
                  </a:r>
                  <a:endParaRPr lang="en-US" alt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299" name="Rectangle 46"/>
                <p:cNvSpPr>
                  <a:spLocks noChangeArrowheads="1"/>
                </p:cNvSpPr>
                <p:nvPr/>
              </p:nvSpPr>
              <p:spPr bwMode="auto">
                <a:xfrm>
                  <a:off x="2904" y="1703"/>
                  <a:ext cx="25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700">
                      <a:solidFill>
                        <a:srgbClr val="000000"/>
                      </a:solidFill>
                    </a:rPr>
                    <a:t>Ca</a:t>
                  </a:r>
                  <a:r>
                    <a:rPr lang="en-US" altLang="en-US" sz="700" baseline="30000">
                      <a:solidFill>
                        <a:srgbClr val="000000"/>
                      </a:solidFill>
                    </a:rPr>
                    <a:t>2</a:t>
                  </a:r>
                  <a:r>
                    <a:rPr lang="en-US" altLang="en-US" sz="700" baseline="30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</a:t>
                  </a:r>
                  <a:endParaRPr lang="en-US" alt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0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120" y="1675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96301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3120" y="1771"/>
                  <a:ext cx="144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6261" name="Text Box 49"/>
            <p:cNvSpPr txBox="1">
              <a:spLocks noChangeArrowheads="1"/>
            </p:cNvSpPr>
            <p:nvPr/>
          </p:nvSpPr>
          <p:spPr bwMode="auto">
            <a:xfrm>
              <a:off x="1129" y="3173"/>
              <a:ext cx="19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700">
                  <a:solidFill>
                    <a:srgbClr val="000000"/>
                  </a:solidFill>
                </a:rPr>
                <a:t>P</a:t>
              </a:r>
              <a:r>
                <a:rPr lang="en-US" altLang="en-US" sz="700" baseline="-25000">
                  <a:solidFill>
                    <a:srgbClr val="000000"/>
                  </a:solidFill>
                </a:rPr>
                <a:t>2</a:t>
              </a:r>
              <a:endParaRPr lang="en-US" altLang="en-US" sz="7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>
              <a:tabLst>
                <a:tab pos="915988" algn="l"/>
              </a:tabLst>
            </a:pPr>
            <a:r>
              <a:rPr lang="en-US" altLang="en-US" sz="16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Motor units in a vertebrate muscle</a:t>
            </a:r>
            <a:br>
              <a:rPr lang="en-US" altLang="en-US" sz="1600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pic>
        <p:nvPicPr>
          <p:cNvPr id="98308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988"/>
            <a:ext cx="4321175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>
              <a:tabLst>
                <a:tab pos="915988" algn="l"/>
              </a:tabLst>
            </a:pPr>
            <a:r>
              <a:rPr lang="en-US" altLang="en-US" sz="16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Temporal summation of muscle cell contractions</a:t>
            </a:r>
            <a:br>
              <a:rPr lang="en-US" altLang="en-US" sz="1600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pic>
        <p:nvPicPr>
          <p:cNvPr id="100356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76250"/>
            <a:ext cx="77978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7563"/>
            <a:ext cx="2033588" cy="1317625"/>
          </a:xfrm>
        </p:spPr>
        <p:txBody>
          <a:bodyPr/>
          <a:lstStyle/>
          <a:p>
            <a:pPr algn="l"/>
            <a:r>
              <a:rPr kumimoji="1" lang="en-US" altLang="en-US" sz="2500" smtClean="0">
                <a:ea typeface="ＭＳ Ｐゴシック" panose="020B0600070205080204" pitchFamily="34" charset="-128"/>
              </a:rPr>
              <a:t>Fiber Types and athletic performance</a:t>
            </a:r>
            <a:endParaRPr kumimoji="1" lang="en-US" altLang="en-US" sz="4300" smtClean="0">
              <a:ea typeface="ＭＳ Ｐゴシック" panose="020B0600070205080204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30550"/>
            <a:ext cx="3594100" cy="2451100"/>
          </a:xfrm>
        </p:spPr>
        <p:txBody>
          <a:bodyPr/>
          <a:lstStyle/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Type I- Slow</a:t>
            </a:r>
          </a:p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Type II-Fast</a:t>
            </a:r>
            <a:endParaRPr kumimoji="1"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0240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0801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48.5  Schwann cells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85800"/>
            <a:ext cx="79025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4953000" y="3886200"/>
            <a:ext cx="2971800" cy="1981200"/>
            <a:chOff x="3536" y="2640"/>
            <a:chExt cx="1582" cy="1056"/>
          </a:xfrm>
        </p:grpSpPr>
        <p:pic>
          <p:nvPicPr>
            <p:cNvPr id="21510" name="Picture 6" descr="1200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15" t="1912" b="56033"/>
            <a:stretch>
              <a:fillRect/>
            </a:stretch>
          </p:blipFill>
          <p:spPr bwMode="auto">
            <a:xfrm>
              <a:off x="3544" y="2640"/>
              <a:ext cx="157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7" descr="1200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3168"/>
              <a:ext cx="16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 descr="1200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88"/>
              <a:ext cx="16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68263"/>
            <a:ext cx="7594600" cy="815975"/>
          </a:xfrm>
        </p:spPr>
        <p:txBody>
          <a:bodyPr/>
          <a:lstStyle/>
          <a:p>
            <a:r>
              <a:rPr lang="en-US" altLang="en-US" sz="2500" smtClean="0">
                <a:ea typeface="ＭＳ Ｐゴシック" panose="020B0600070205080204" pitchFamily="34" charset="-128"/>
              </a:rPr>
              <a:t>The interaction of muscles and skeletons in movement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>
            <a:off x="1457325" y="993775"/>
            <a:ext cx="5351463" cy="4764088"/>
            <a:chOff x="1032" y="701"/>
            <a:chExt cx="3787" cy="3359"/>
          </a:xfrm>
        </p:grpSpPr>
        <p:grpSp>
          <p:nvGrpSpPr>
            <p:cNvPr id="104452" name="Group 4"/>
            <p:cNvGrpSpPr>
              <a:grpSpLocks/>
            </p:cNvGrpSpPr>
            <p:nvPr/>
          </p:nvGrpSpPr>
          <p:grpSpPr bwMode="auto">
            <a:xfrm>
              <a:off x="1032" y="701"/>
              <a:ext cx="3685" cy="3359"/>
              <a:chOff x="1032" y="701"/>
              <a:chExt cx="3685" cy="3359"/>
            </a:xfrm>
          </p:grpSpPr>
          <p:pic>
            <p:nvPicPr>
              <p:cNvPr id="10445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719"/>
                <a:ext cx="3685" cy="3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455" name="Text Box 6"/>
              <p:cNvSpPr txBox="1">
                <a:spLocks noChangeArrowheads="1"/>
              </p:cNvSpPr>
              <p:nvPr/>
            </p:nvSpPr>
            <p:spPr bwMode="auto">
              <a:xfrm>
                <a:off x="1687" y="701"/>
                <a:ext cx="47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en-US" sz="1100" b="1">
                    <a:solidFill>
                      <a:srgbClr val="000000"/>
                    </a:solidFill>
                  </a:rPr>
                  <a:t>Human</a:t>
                </a:r>
              </a:p>
            </p:txBody>
          </p:sp>
          <p:sp>
            <p:nvSpPr>
              <p:cNvPr id="104456" name="Text Box 7"/>
              <p:cNvSpPr txBox="1">
                <a:spLocks noChangeArrowheads="1"/>
              </p:cNvSpPr>
              <p:nvPr/>
            </p:nvSpPr>
            <p:spPr bwMode="auto">
              <a:xfrm>
                <a:off x="3564" y="709"/>
                <a:ext cx="753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en-US" sz="1100" b="1">
                    <a:solidFill>
                      <a:srgbClr val="000000"/>
                    </a:solidFill>
                  </a:rPr>
                  <a:t>Grasshopper</a:t>
                </a:r>
              </a:p>
            </p:txBody>
          </p:sp>
          <p:sp>
            <p:nvSpPr>
              <p:cNvPr id="104457" name="Text Box 8"/>
              <p:cNvSpPr txBox="1">
                <a:spLocks noChangeArrowheads="1"/>
              </p:cNvSpPr>
              <p:nvPr/>
            </p:nvSpPr>
            <p:spPr bwMode="auto">
              <a:xfrm>
                <a:off x="1720" y="1232"/>
                <a:ext cx="537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Biceps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contracts</a:t>
                </a:r>
              </a:p>
            </p:txBody>
          </p:sp>
          <p:sp>
            <p:nvSpPr>
              <p:cNvPr id="104458" name="Line 9"/>
              <p:cNvSpPr>
                <a:spLocks noChangeShapeType="1"/>
              </p:cNvSpPr>
              <p:nvPr/>
            </p:nvSpPr>
            <p:spPr bwMode="auto">
              <a:xfrm flipH="1">
                <a:off x="1611" y="1504"/>
                <a:ext cx="261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459" name="Text Box 10"/>
              <p:cNvSpPr txBox="1">
                <a:spLocks noChangeArrowheads="1"/>
              </p:cNvSpPr>
              <p:nvPr/>
            </p:nvSpPr>
            <p:spPr bwMode="auto">
              <a:xfrm>
                <a:off x="1041" y="2013"/>
                <a:ext cx="45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Triceps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relaxes</a:t>
                </a:r>
              </a:p>
            </p:txBody>
          </p:sp>
          <p:sp>
            <p:nvSpPr>
              <p:cNvPr id="104460" name="Line 11"/>
              <p:cNvSpPr>
                <a:spLocks noChangeShapeType="1"/>
              </p:cNvSpPr>
              <p:nvPr/>
            </p:nvSpPr>
            <p:spPr bwMode="auto">
              <a:xfrm flipH="1">
                <a:off x="1280" y="1846"/>
                <a:ext cx="160" cy="2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461" name="Text Box 12"/>
              <p:cNvSpPr txBox="1">
                <a:spLocks noChangeArrowheads="1"/>
              </p:cNvSpPr>
              <p:nvPr/>
            </p:nvSpPr>
            <p:spPr bwMode="auto">
              <a:xfrm>
                <a:off x="2230" y="2018"/>
                <a:ext cx="509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Forearm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flexes</a:t>
                </a:r>
              </a:p>
            </p:txBody>
          </p:sp>
          <p:sp>
            <p:nvSpPr>
              <p:cNvPr id="104462" name="Text Box 13"/>
              <p:cNvSpPr txBox="1">
                <a:spLocks noChangeArrowheads="1"/>
              </p:cNvSpPr>
              <p:nvPr/>
            </p:nvSpPr>
            <p:spPr bwMode="auto">
              <a:xfrm>
                <a:off x="1728" y="2824"/>
                <a:ext cx="453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Biceps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relaxes</a:t>
                </a:r>
              </a:p>
            </p:txBody>
          </p:sp>
          <p:sp>
            <p:nvSpPr>
              <p:cNvPr id="104463" name="Line 14"/>
              <p:cNvSpPr>
                <a:spLocks noChangeShapeType="1"/>
              </p:cNvSpPr>
              <p:nvPr/>
            </p:nvSpPr>
            <p:spPr bwMode="auto">
              <a:xfrm flipH="1">
                <a:off x="1663" y="3100"/>
                <a:ext cx="176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464" name="Text Box 15"/>
              <p:cNvSpPr txBox="1">
                <a:spLocks noChangeArrowheads="1"/>
              </p:cNvSpPr>
              <p:nvPr/>
            </p:nvSpPr>
            <p:spPr bwMode="auto">
              <a:xfrm>
                <a:off x="1039" y="3756"/>
                <a:ext cx="537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Triceps</a:t>
                </a:r>
              </a:p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contracts</a:t>
                </a:r>
              </a:p>
            </p:txBody>
          </p:sp>
          <p:sp>
            <p:nvSpPr>
              <p:cNvPr id="104465" name="Line 16"/>
              <p:cNvSpPr>
                <a:spLocks noChangeShapeType="1"/>
              </p:cNvSpPr>
              <p:nvPr/>
            </p:nvSpPr>
            <p:spPr bwMode="auto">
              <a:xfrm flipH="1">
                <a:off x="1269" y="3360"/>
                <a:ext cx="75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466" name="Text Box 17"/>
              <p:cNvSpPr txBox="1">
                <a:spLocks noChangeArrowheads="1"/>
              </p:cNvSpPr>
              <p:nvPr/>
            </p:nvSpPr>
            <p:spPr bwMode="auto">
              <a:xfrm>
                <a:off x="2199" y="3367"/>
                <a:ext cx="509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Forearm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extends</a:t>
                </a:r>
              </a:p>
            </p:txBody>
          </p:sp>
          <p:sp>
            <p:nvSpPr>
              <p:cNvPr id="104467" name="Text Box 18"/>
              <p:cNvSpPr txBox="1">
                <a:spLocks noChangeArrowheads="1"/>
              </p:cNvSpPr>
              <p:nvPr/>
            </p:nvSpPr>
            <p:spPr bwMode="auto">
              <a:xfrm>
                <a:off x="2886" y="925"/>
                <a:ext cx="52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Extensor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muscle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relaxes</a:t>
                </a:r>
              </a:p>
            </p:txBody>
          </p:sp>
          <p:sp>
            <p:nvSpPr>
              <p:cNvPr id="104468" name="Line 19"/>
              <p:cNvSpPr>
                <a:spLocks noChangeShapeType="1"/>
              </p:cNvSpPr>
              <p:nvPr/>
            </p:nvSpPr>
            <p:spPr bwMode="auto">
              <a:xfrm>
                <a:off x="3090" y="1319"/>
                <a:ext cx="359" cy="4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469" name="Text Box 20"/>
              <p:cNvSpPr txBox="1">
                <a:spLocks noChangeArrowheads="1"/>
              </p:cNvSpPr>
              <p:nvPr/>
            </p:nvSpPr>
            <p:spPr bwMode="auto">
              <a:xfrm>
                <a:off x="3712" y="1740"/>
                <a:ext cx="537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Flexor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muscle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contracts</a:t>
                </a:r>
              </a:p>
            </p:txBody>
          </p:sp>
          <p:sp>
            <p:nvSpPr>
              <p:cNvPr id="104470" name="Line 21"/>
              <p:cNvSpPr>
                <a:spLocks noChangeShapeType="1"/>
              </p:cNvSpPr>
              <p:nvPr/>
            </p:nvSpPr>
            <p:spPr bwMode="auto">
              <a:xfrm>
                <a:off x="3616" y="1659"/>
                <a:ext cx="128" cy="1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471" name="Text Box 22"/>
              <p:cNvSpPr txBox="1">
                <a:spLocks noChangeArrowheads="1"/>
              </p:cNvSpPr>
              <p:nvPr/>
            </p:nvSpPr>
            <p:spPr bwMode="auto">
              <a:xfrm>
                <a:off x="4166" y="1266"/>
                <a:ext cx="39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Tibia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flexes</a:t>
                </a:r>
              </a:p>
            </p:txBody>
          </p:sp>
          <p:sp>
            <p:nvSpPr>
              <p:cNvPr id="104472" name="Text Box 23"/>
              <p:cNvSpPr txBox="1">
                <a:spLocks noChangeArrowheads="1"/>
              </p:cNvSpPr>
              <p:nvPr/>
            </p:nvSpPr>
            <p:spPr bwMode="auto">
              <a:xfrm>
                <a:off x="2956" y="2706"/>
                <a:ext cx="537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Extensor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muscle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contracts</a:t>
                </a:r>
              </a:p>
            </p:txBody>
          </p:sp>
          <p:sp>
            <p:nvSpPr>
              <p:cNvPr id="104473" name="Line 24"/>
              <p:cNvSpPr>
                <a:spLocks noChangeShapeType="1"/>
              </p:cNvSpPr>
              <p:nvPr/>
            </p:nvSpPr>
            <p:spPr bwMode="auto">
              <a:xfrm>
                <a:off x="3189" y="3104"/>
                <a:ext cx="257" cy="3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474" name="Text Box 25"/>
              <p:cNvSpPr txBox="1">
                <a:spLocks noChangeArrowheads="1"/>
              </p:cNvSpPr>
              <p:nvPr/>
            </p:nvSpPr>
            <p:spPr bwMode="auto">
              <a:xfrm>
                <a:off x="3695" y="3542"/>
                <a:ext cx="453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en-US" sz="1100">
                    <a:solidFill>
                      <a:srgbClr val="000000"/>
                    </a:solidFill>
                  </a:rPr>
                  <a:t>Flexor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muscle</a:t>
                </a:r>
                <a:br>
                  <a:rPr kumimoji="1" lang="en-US" altLang="en-US" sz="1100">
                    <a:solidFill>
                      <a:srgbClr val="000000"/>
                    </a:solidFill>
                  </a:rPr>
                </a:br>
                <a:r>
                  <a:rPr kumimoji="1" lang="en-US" altLang="en-US" sz="1100">
                    <a:solidFill>
                      <a:srgbClr val="000000"/>
                    </a:solidFill>
                  </a:rPr>
                  <a:t>relaxes</a:t>
                </a:r>
              </a:p>
            </p:txBody>
          </p:sp>
          <p:sp>
            <p:nvSpPr>
              <p:cNvPr id="104475" name="Line 26"/>
              <p:cNvSpPr>
                <a:spLocks noChangeShapeType="1"/>
              </p:cNvSpPr>
              <p:nvPr/>
            </p:nvSpPr>
            <p:spPr bwMode="auto">
              <a:xfrm flipH="1" flipV="1">
                <a:off x="3648" y="3535"/>
                <a:ext cx="91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104453" name="Text Box 27"/>
            <p:cNvSpPr txBox="1">
              <a:spLocks noChangeArrowheads="1"/>
            </p:cNvSpPr>
            <p:nvPr/>
          </p:nvSpPr>
          <p:spPr bwMode="auto">
            <a:xfrm>
              <a:off x="4338" y="2776"/>
              <a:ext cx="48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en-US" sz="1100">
                  <a:solidFill>
                    <a:srgbClr val="000000"/>
                  </a:solidFill>
                </a:rPr>
                <a:t>Tibia</a:t>
              </a:r>
              <a:br>
                <a:rPr kumimoji="1" lang="en-US" altLang="en-US" sz="1100">
                  <a:solidFill>
                    <a:srgbClr val="000000"/>
                  </a:solidFill>
                </a:rPr>
              </a:br>
              <a:r>
                <a:rPr kumimoji="1" lang="en-US" altLang="en-US" sz="1100">
                  <a:solidFill>
                    <a:srgbClr val="000000"/>
                  </a:solidFill>
                </a:rPr>
                <a:t>extends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4475"/>
            <a:ext cx="7323137" cy="1020763"/>
          </a:xfrm>
        </p:spPr>
        <p:txBody>
          <a:bodyPr/>
          <a:lstStyle/>
          <a:p>
            <a:r>
              <a:rPr kumimoji="1" lang="en-US" altLang="en-US" smtClean="0">
                <a:ea typeface="ＭＳ Ｐゴシック" panose="020B0600070205080204" pitchFamily="34" charset="-128"/>
              </a:rPr>
              <a:t>Vertebrate Muscle Types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362075"/>
            <a:ext cx="7326312" cy="4017963"/>
          </a:xfrm>
        </p:spPr>
        <p:txBody>
          <a:bodyPr/>
          <a:lstStyle/>
          <a:p>
            <a:r>
              <a:rPr kumimoji="1" lang="en-US" altLang="en-US" sz="210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Skeletal muscle</a:t>
            </a:r>
          </a:p>
          <a:p>
            <a:pPr lvl="1"/>
            <a:r>
              <a:rPr kumimoji="1" lang="en-US" altLang="en-US" sz="180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Striated</a:t>
            </a:r>
          </a:p>
          <a:p>
            <a:pPr lvl="1"/>
            <a:r>
              <a:rPr kumimoji="1" lang="en-US" altLang="en-US" sz="180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Voluntary</a:t>
            </a:r>
          </a:p>
          <a:p>
            <a:r>
              <a:rPr kumimoji="1" lang="en-US" altLang="en-US" sz="210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Smooth muscle</a:t>
            </a:r>
          </a:p>
          <a:p>
            <a:pPr lvl="1"/>
            <a:r>
              <a:rPr kumimoji="1" lang="en-US" altLang="en-US" sz="180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Non-striated</a:t>
            </a:r>
          </a:p>
          <a:p>
            <a:pPr lvl="1"/>
            <a:r>
              <a:rPr kumimoji="1" lang="en-US" altLang="en-US" sz="180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Involuntary</a:t>
            </a:r>
            <a:endParaRPr kumimoji="1" lang="en-US" altLang="en-US" sz="1800" smtClean="0">
              <a:ea typeface="ＭＳ Ｐゴシック" panose="020B0600070205080204" pitchFamily="34" charset="-128"/>
            </a:endParaRPr>
          </a:p>
          <a:p>
            <a:r>
              <a:rPr kumimoji="1" lang="en-US" altLang="en-US" sz="2100" smtClean="0">
                <a:ea typeface="ＭＳ Ｐゴシック" panose="020B0600070205080204" pitchFamily="34" charset="-128"/>
              </a:rPr>
              <a:t>Cardiac muscle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Striated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Involuntary</a:t>
            </a:r>
          </a:p>
          <a:p>
            <a:pPr lvl="1"/>
            <a:r>
              <a:rPr kumimoji="1" lang="en-US" altLang="en-US" sz="1800" smtClean="0">
                <a:ea typeface="ＭＳ Ｐゴシック" panose="020B0600070205080204" pitchFamily="34" charset="-128"/>
              </a:rPr>
              <a:t>Electrically coupled cells</a:t>
            </a:r>
          </a:p>
          <a:p>
            <a:endParaRPr kumimoji="1" lang="en-US" altLang="en-US" sz="2100" smtClean="0">
              <a:ea typeface="ＭＳ Ｐゴシック" panose="020B0600070205080204" pitchFamily="34" charset="-128"/>
            </a:endParaRPr>
          </a:p>
        </p:txBody>
      </p:sp>
      <p:pic>
        <p:nvPicPr>
          <p:cNvPr id="106500" name="Picture 4" descr="113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497013"/>
            <a:ext cx="440372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Muscle Contraction</a:t>
            </a:r>
          </a:p>
        </p:txBody>
      </p:sp>
      <p:pic>
        <p:nvPicPr>
          <p:cNvPr id="108547" name="16.10-muscle_contraction.mov" descr="/Users/cresch/Desktop/Cell Biology Interactive/media/animations/16.10-muscle_contraction.mov">
            <a:hlinkClick r:id="" action="ppaction://media"/>
          </p:cNvPr>
          <p:cNvPicPr>
            <a:picLocks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763" y="1544638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8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4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smtClean="0">
                <a:ea typeface="ＭＳ Ｐゴシック" panose="020B0600070205080204" pitchFamily="34" charset="-128"/>
              </a:rPr>
              <a:t>Electrical Activity in Neurons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66863"/>
            <a:ext cx="6962775" cy="3697287"/>
          </a:xfrm>
        </p:spPr>
        <p:txBody>
          <a:bodyPr/>
          <a:lstStyle/>
          <a:p>
            <a:pPr eaLnBrk="1" hangingPunct="1"/>
            <a:r>
              <a:rPr kumimoji="1" lang="en-US" altLang="en-US" dirty="0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Resting membrane potential</a:t>
            </a:r>
          </a:p>
          <a:p>
            <a:pPr lvl="1" eaLnBrk="1" hangingPunct="1"/>
            <a:r>
              <a:rPr kumimoji="1" lang="en-US" altLang="en-US" dirty="0" smtClean="0">
                <a:ea typeface="ＭＳ Ｐゴシック" panose="020B0600070205080204" pitchFamily="34" charset="-128"/>
              </a:rPr>
              <a:t>At rest, neurons are negatively charged</a:t>
            </a:r>
          </a:p>
          <a:p>
            <a:pPr lvl="1" eaLnBrk="1" hangingPunct="1">
              <a:buFontTx/>
              <a:buNone/>
            </a:pPr>
            <a:endParaRPr kumimoji="1"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kumimoji="1" lang="en-US" altLang="en-US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Action potential</a:t>
            </a:r>
          </a:p>
          <a:p>
            <a:pPr lvl="1" eaLnBrk="1" hangingPunct="1"/>
            <a:r>
              <a:rPr kumimoji="1" lang="en-US" altLang="en-US" dirty="0" smtClean="0">
                <a:ea typeface="ＭＳ Ｐゴシック" panose="020B0600070205080204" pitchFamily="34" charset="-128"/>
              </a:rPr>
              <a:t>Potential across membrane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smtClean="0">
                <a:ea typeface="ＭＳ Ｐゴシック" panose="020B0600070205080204" pitchFamily="34" charset="-128"/>
              </a:rPr>
              <a:t>Sodium (Na</a:t>
            </a:r>
            <a:r>
              <a:rPr lang="en-US" altLang="en-US" sz="31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3100" smtClean="0">
                <a:ea typeface="ＭＳ Ｐゴシック" panose="020B0600070205080204" pitchFamily="34" charset="-128"/>
              </a:rPr>
              <a:t>) Potassium (K</a:t>
            </a:r>
            <a:r>
              <a:rPr lang="en-US" altLang="en-US" sz="31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3100" smtClean="0">
                <a:ea typeface="ＭＳ Ｐゴシック" panose="020B0600070205080204" pitchFamily="34" charset="-128"/>
              </a:rPr>
              <a:t>) pump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Cells maintain low intracellular [Na</a:t>
            </a:r>
            <a:r>
              <a:rPr lang="en-US" altLang="en-US" sz="25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2500" smtClean="0">
                <a:ea typeface="ＭＳ Ｐゴシック" panose="020B0600070205080204" pitchFamily="34" charset="-128"/>
              </a:rPr>
              <a:t>]</a:t>
            </a:r>
          </a:p>
          <a:p>
            <a:pPr lvl="1" eaLnBrk="1" hangingPunct="1"/>
            <a:r>
              <a:rPr lang="en-US" altLang="en-US" sz="2100" smtClean="0">
                <a:ea typeface="ＭＳ Ｐゴシック" panose="020B0600070205080204" pitchFamily="34" charset="-128"/>
              </a:rPr>
              <a:t>440mM outside, 50 mM inside</a:t>
            </a:r>
          </a:p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Cells maintain high intracellular [K</a:t>
            </a:r>
            <a:r>
              <a:rPr lang="en-US" altLang="en-US" sz="25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2500" smtClean="0">
                <a:ea typeface="ＭＳ Ｐゴシック" panose="020B0600070205080204" pitchFamily="34" charset="-128"/>
              </a:rPr>
              <a:t>]</a:t>
            </a:r>
          </a:p>
          <a:p>
            <a:pPr lvl="1" eaLnBrk="1" hangingPunct="1"/>
            <a:r>
              <a:rPr lang="en-US" altLang="en-US" sz="2100" smtClean="0">
                <a:ea typeface="ＭＳ Ｐゴシック" panose="020B0600070205080204" pitchFamily="34" charset="-128"/>
              </a:rPr>
              <a:t>560mM inside, 90mM outside</a:t>
            </a:r>
          </a:p>
          <a:p>
            <a:pPr lvl="1" eaLnBrk="1" hangingPunct="1"/>
            <a:endParaRPr lang="en-US" altLang="en-US" sz="21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Ions cannot diffuse through lipid bilayer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sodium-potassium pump: a specific case of active transport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11175"/>
            <a:ext cx="8001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46300188</TotalTime>
  <Pages>14</Pages>
  <Words>1169</Words>
  <Application>Microsoft Office PowerPoint</Application>
  <PresentationFormat>Custom</PresentationFormat>
  <Paragraphs>339</Paragraphs>
  <Slides>62</Slides>
  <Notes>30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ＭＳ Ｐゴシック</vt:lpstr>
      <vt:lpstr>Times New Roman</vt:lpstr>
      <vt:lpstr>Symbol</vt:lpstr>
      <vt:lpstr>Default Design</vt:lpstr>
      <vt:lpstr>Nerves  Chapter 48</vt:lpstr>
      <vt:lpstr>General Nervous System Functions</vt:lpstr>
      <vt:lpstr>Organization of the Nervous System</vt:lpstr>
      <vt:lpstr>Neuronal diversity</vt:lpstr>
      <vt:lpstr>Structure of a Neuron </vt:lpstr>
      <vt:lpstr>Figure 48.5  Schwann cells</vt:lpstr>
      <vt:lpstr>Electrical Activity in Neurons</vt:lpstr>
      <vt:lpstr>Sodium (Na+) Potassium (K+) pump</vt:lpstr>
      <vt:lpstr>The sodium-potassium pump: a specific case of active transport</vt:lpstr>
      <vt:lpstr>The basis of the membrane potential</vt:lpstr>
      <vt:lpstr>PowerPoint Presentation</vt:lpstr>
      <vt:lpstr>Graded potentials and the action potential in a neuron</vt:lpstr>
      <vt:lpstr>The role of voltage-gated ion channels in the action potential (Layer 1)</vt:lpstr>
      <vt:lpstr>The role of voltage-gated ion channels in the action potential (Layer 2)</vt:lpstr>
      <vt:lpstr>The role of voltage-gated ion channels in the action potential (Layer 3)</vt:lpstr>
      <vt:lpstr>The role of voltage-gated ion channels in the action potential (Layer 4)</vt:lpstr>
      <vt:lpstr>The role of voltage-gated ion channels in the action potential (Layer 5)</vt:lpstr>
      <vt:lpstr>Action Potentials</vt:lpstr>
      <vt:lpstr>Propagation of the action potential</vt:lpstr>
      <vt:lpstr>Saltatory conduction</vt:lpstr>
      <vt:lpstr>Synapses</vt:lpstr>
      <vt:lpstr>Neurotransmitters and Synaptic Transmission</vt:lpstr>
      <vt:lpstr>A chemical synapse</vt:lpstr>
      <vt:lpstr>Synaptic Signaling</vt:lpstr>
      <vt:lpstr>Neurotransmitters</vt:lpstr>
      <vt:lpstr>Elimination of Neurotransmitters</vt:lpstr>
      <vt:lpstr> Integration of multiple synaptic inputs</vt:lpstr>
      <vt:lpstr>Figure 48.18  Summation of postsynaptic potentials</vt:lpstr>
      <vt:lpstr>The Major Known Neurotransmitters</vt:lpstr>
      <vt:lpstr>PowerPoint Presentation</vt:lpstr>
      <vt:lpstr>PowerPoint Presentation</vt:lpstr>
      <vt:lpstr>PowerPoint Presentation</vt:lpstr>
      <vt:lpstr>PowerPoint Presentation</vt:lpstr>
      <vt:lpstr>Chapter 49</vt:lpstr>
      <vt:lpstr>Types of Sensory Neurons</vt:lpstr>
      <vt:lpstr>Types of Sensory Neurons: Stretch Receptors and Hair Cells</vt:lpstr>
      <vt:lpstr>Sensory Neurons of the Skin</vt:lpstr>
      <vt:lpstr>Other types of Sensory Neurons</vt:lpstr>
      <vt:lpstr>Means of animal movement</vt:lpstr>
      <vt:lpstr>Vertebrate Muscle Types</vt:lpstr>
      <vt:lpstr>Skeletal Muscle</vt:lpstr>
      <vt:lpstr>Structure of Skeletal Muscle: Connective Tissue Covering</vt:lpstr>
      <vt:lpstr>Structure of Skeletal Muscle: Microstructure</vt:lpstr>
      <vt:lpstr>Structure of Skeletal Muscle: Microstructure</vt:lpstr>
      <vt:lpstr>PowerPoint Presentation</vt:lpstr>
      <vt:lpstr>Muscular Contraction</vt:lpstr>
      <vt:lpstr>PowerPoint Presentation</vt:lpstr>
      <vt:lpstr>PowerPoint Presentation</vt:lpstr>
      <vt:lpstr>Myosin-actin interactions underlying muscle fiber contraction</vt:lpstr>
      <vt:lpstr>PowerPoint Presentation</vt:lpstr>
      <vt:lpstr>PowerPoint Presentation</vt:lpstr>
      <vt:lpstr>Hypothetical mechanism for the regulation of muscle contraction </vt:lpstr>
      <vt:lpstr>PowerPoint Presentation</vt:lpstr>
      <vt:lpstr>PowerPoint Presentation</vt:lpstr>
      <vt:lpstr>The Neuromuscular Junction</vt:lpstr>
      <vt:lpstr>Review of contraction in a skeletal muscle fiber</vt:lpstr>
      <vt:lpstr>Motor units in a vertebrate muscle </vt:lpstr>
      <vt:lpstr>Temporal summation of muscle cell contractions </vt:lpstr>
      <vt:lpstr>Fiber Types and athletic performance</vt:lpstr>
      <vt:lpstr>The interaction of muscles and skeletons in movement</vt:lpstr>
      <vt:lpstr>Vertebrate Muscle Types</vt:lpstr>
      <vt:lpstr>Muscle Contraction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XIV and Chapter 54</dc:title>
  <dc:subject>Biology, 6e</dc:subject>
  <dc:creator>Raven/Johnson</dc:creator>
  <cp:keywords/>
  <dc:description/>
  <cp:lastModifiedBy>Swerdlow, Greg</cp:lastModifiedBy>
  <cp:revision>108</cp:revision>
  <cp:lastPrinted>2009-04-22T19:24:48Z</cp:lastPrinted>
  <dcterms:created xsi:type="dcterms:W3CDTF">2013-01-16T14:12:46Z</dcterms:created>
  <dcterms:modified xsi:type="dcterms:W3CDTF">2023-01-23T17:12:01Z</dcterms:modified>
</cp:coreProperties>
</file>