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0"/>
  </p:notesMasterIdLst>
  <p:sldIdLst>
    <p:sldId id="256" r:id="rId2"/>
    <p:sldId id="382" r:id="rId3"/>
    <p:sldId id="383" r:id="rId4"/>
    <p:sldId id="384" r:id="rId5"/>
    <p:sldId id="373" r:id="rId6"/>
    <p:sldId id="379" r:id="rId7"/>
    <p:sldId id="374" r:id="rId8"/>
    <p:sldId id="258" r:id="rId9"/>
    <p:sldId id="376" r:id="rId10"/>
    <p:sldId id="377" r:id="rId11"/>
    <p:sldId id="259" r:id="rId12"/>
    <p:sldId id="260" r:id="rId13"/>
    <p:sldId id="283" r:id="rId14"/>
    <p:sldId id="284" r:id="rId15"/>
    <p:sldId id="285" r:id="rId16"/>
    <p:sldId id="262" r:id="rId17"/>
    <p:sldId id="287" r:id="rId18"/>
    <p:sldId id="290" r:id="rId19"/>
    <p:sldId id="288" r:id="rId20"/>
    <p:sldId id="291" r:id="rId21"/>
    <p:sldId id="294" r:id="rId22"/>
    <p:sldId id="295" r:id="rId23"/>
    <p:sldId id="263" r:id="rId24"/>
    <p:sldId id="264" r:id="rId25"/>
    <p:sldId id="265" r:id="rId26"/>
    <p:sldId id="296" r:id="rId27"/>
    <p:sldId id="297" r:id="rId28"/>
    <p:sldId id="298" r:id="rId29"/>
    <p:sldId id="266" r:id="rId30"/>
    <p:sldId id="267" r:id="rId31"/>
    <p:sldId id="300" r:id="rId32"/>
    <p:sldId id="301" r:id="rId33"/>
    <p:sldId id="268" r:id="rId34"/>
    <p:sldId id="302" r:id="rId35"/>
    <p:sldId id="307" r:id="rId36"/>
    <p:sldId id="269" r:id="rId37"/>
    <p:sldId id="270" r:id="rId38"/>
    <p:sldId id="271" r:id="rId39"/>
    <p:sldId id="312" r:id="rId40"/>
    <p:sldId id="313" r:id="rId41"/>
    <p:sldId id="272" r:id="rId42"/>
    <p:sldId id="273" r:id="rId43"/>
    <p:sldId id="274" r:id="rId44"/>
    <p:sldId id="275" r:id="rId45"/>
    <p:sldId id="276" r:id="rId46"/>
    <p:sldId id="277" r:id="rId47"/>
    <p:sldId id="314" r:id="rId48"/>
    <p:sldId id="315" r:id="rId49"/>
    <p:sldId id="316" r:id="rId50"/>
    <p:sldId id="278" r:id="rId51"/>
    <p:sldId id="279" r:id="rId52"/>
    <p:sldId id="280" r:id="rId53"/>
    <p:sldId id="281" r:id="rId54"/>
    <p:sldId id="282" r:id="rId55"/>
    <p:sldId id="333" r:id="rId56"/>
    <p:sldId id="338" r:id="rId57"/>
    <p:sldId id="340" r:id="rId58"/>
    <p:sldId id="341" r:id="rId59"/>
    <p:sldId id="380" r:id="rId60"/>
    <p:sldId id="381" r:id="rId61"/>
    <p:sldId id="349" r:id="rId62"/>
    <p:sldId id="351" r:id="rId63"/>
    <p:sldId id="352" r:id="rId64"/>
    <p:sldId id="353" r:id="rId65"/>
    <p:sldId id="355" r:id="rId66"/>
    <p:sldId id="356" r:id="rId67"/>
    <p:sldId id="359" r:id="rId68"/>
    <p:sldId id="360" r:id="rId69"/>
    <p:sldId id="361" r:id="rId70"/>
    <p:sldId id="362" r:id="rId71"/>
    <p:sldId id="363" r:id="rId72"/>
    <p:sldId id="364" r:id="rId73"/>
    <p:sldId id="365" r:id="rId74"/>
    <p:sldId id="366" r:id="rId75"/>
    <p:sldId id="368" r:id="rId76"/>
    <p:sldId id="369" r:id="rId77"/>
    <p:sldId id="371" r:id="rId78"/>
    <p:sldId id="372" r:id="rId7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33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31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16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A60A2CF-E42E-41CC-80CB-DF953C39FD4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1331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3323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324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F19E8A5-E6B2-447E-B36B-12A0564A737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AA8A7-FFC2-4962-A61F-81E460B85A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137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876AA-4BE3-41AF-A7D4-078A21189F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0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EA9C5-E8FF-4472-9B1C-C4A6C6BEE5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61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FE026-A816-4F62-9F9B-5C55C4625A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3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6E655-1EB2-4B94-A2CD-6C838AD59D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717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3A9B4-9193-4C9E-8855-C80017635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68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8EC533-400C-4A22-82BD-9057E60971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876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DFA82-0139-4ED9-850B-BC1D591536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625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92CEB-5D37-43D6-AEA3-141A58041A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340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6CA22-2AE2-4C54-A1C4-3E415F8A1E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862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2291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2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3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4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5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6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7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8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250E634A-ED8F-49F3-A1E2-D5EE755977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2302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2303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295400"/>
            <a:ext cx="8305800" cy="2346325"/>
          </a:xfrm>
        </p:spPr>
        <p:txBody>
          <a:bodyPr/>
          <a:lstStyle/>
          <a:p>
            <a:r>
              <a:rPr lang="en-US" altLang="en-US" sz="480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Producer Choice:   </a:t>
            </a:r>
            <a:br>
              <a:rPr lang="en-US" altLang="en-US" sz="480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480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Costs of Production</a:t>
            </a:r>
            <a:br>
              <a:rPr lang="en-US" altLang="en-US" sz="480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480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the Quest for Profit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191000"/>
            <a:ext cx="6781800" cy="21336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endParaRPr lang="en-US" altLang="en-US" sz="2800" b="1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90000"/>
              </a:lnSpc>
            </a:pPr>
            <a:r>
              <a:rPr lang="en-US" altLang="en-US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Mr. Griffin</a:t>
            </a:r>
          </a:p>
          <a:p>
            <a:pPr algn="ctr">
              <a:lnSpc>
                <a:spcPct val="90000"/>
              </a:lnSpc>
            </a:pPr>
            <a:r>
              <a:rPr lang="en-US" altLang="en-US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 ECON</a:t>
            </a:r>
          </a:p>
          <a:p>
            <a:pPr algn="ctr">
              <a:lnSpc>
                <a:spcPct val="90000"/>
              </a:lnSpc>
            </a:pPr>
            <a:r>
              <a:rPr lang="en-US" altLang="en-US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ChangeArrowheads="1"/>
          </p:cNvSpPr>
          <p:nvPr/>
        </p:nvSpPr>
        <p:spPr bwMode="auto">
          <a:xfrm>
            <a:off x="1295400" y="2133600"/>
            <a:ext cx="7324725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5000" b="1" i="1">
                <a:latin typeface="Times New Roman" panose="02020603050405020304" pitchFamily="18" charset="0"/>
              </a:rPr>
              <a:t>Economic (or Pure) Profits</a:t>
            </a:r>
          </a:p>
        </p:txBody>
      </p:sp>
      <p:sp>
        <p:nvSpPr>
          <p:cNvPr id="152589" name="Rectangle 13"/>
          <p:cNvSpPr>
            <a:spLocks noChangeArrowheads="1"/>
          </p:cNvSpPr>
          <p:nvPr/>
        </p:nvSpPr>
        <p:spPr bwMode="auto">
          <a:xfrm>
            <a:off x="228600" y="92075"/>
            <a:ext cx="8418513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ECONOMIC COSTS &amp; PROFIT</a:t>
            </a:r>
          </a:p>
        </p:txBody>
      </p:sp>
      <p:sp>
        <p:nvSpPr>
          <p:cNvPr id="152590" name="Rectangle 14"/>
          <p:cNvSpPr>
            <a:spLocks noRot="1" noChangeArrowheads="1"/>
          </p:cNvSpPr>
          <p:nvPr/>
        </p:nvSpPr>
        <p:spPr bwMode="auto">
          <a:xfrm>
            <a:off x="838200" y="2590800"/>
            <a:ext cx="8077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b="1"/>
          </a:p>
          <a:p>
            <a:pPr eaLnBrk="1" hangingPunct="1"/>
            <a:endParaRPr lang="en-US" altLang="en-US" b="1"/>
          </a:p>
          <a:p>
            <a:pPr eaLnBrk="1" hangingPunct="1"/>
            <a:r>
              <a:rPr lang="en-US" altLang="en-US" b="1"/>
              <a:t>Economic Profit =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/>
              <a:t>	Total Revenue – All Opportunity Costs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b="1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752600" y="1803400"/>
            <a:ext cx="7045325" cy="307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288925" indent="-288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4900" b="1">
                <a:solidFill>
                  <a:srgbClr val="CC0000"/>
                </a:solidFill>
                <a:latin typeface="Times New Roman" panose="02020603050405020304" pitchFamily="18" charset="0"/>
              </a:rPr>
              <a:t>Economic Profit = 0</a:t>
            </a:r>
          </a:p>
          <a:p>
            <a:pPr>
              <a:buFontTx/>
              <a:buChar char="•"/>
            </a:pPr>
            <a:r>
              <a:rPr lang="en-US" altLang="en-US" sz="4900" b="1">
                <a:solidFill>
                  <a:srgbClr val="CC0000"/>
                </a:solidFill>
                <a:latin typeface="Times New Roman" panose="02020603050405020304" pitchFamily="18" charset="0"/>
              </a:rPr>
              <a:t>Required to attract &amp; retain </a:t>
            </a:r>
            <a:r>
              <a:rPr lang="en-US" altLang="en-US" sz="4900" b="1" i="1">
                <a:solidFill>
                  <a:srgbClr val="CC0000"/>
                </a:solidFill>
                <a:latin typeface="Times New Roman" panose="02020603050405020304" pitchFamily="18" charset="0"/>
              </a:rPr>
              <a:t>entrepreneurial ability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1779588" y="817563"/>
            <a:ext cx="675005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5000" b="1" i="1">
                <a:solidFill>
                  <a:schemeClr val="tx2"/>
                </a:solidFill>
                <a:latin typeface="Times New Roman" panose="02020603050405020304" pitchFamily="18" charset="0"/>
              </a:rPr>
              <a:t>Normal Profit (TR = TC)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228600" y="92075"/>
            <a:ext cx="8418513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ECONOMIC COSTS &amp; PROFIT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  <p:bldP spid="1639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Economic Costs" title="Economic Costs"/>
          <p:cNvGrpSpPr/>
          <p:nvPr/>
        </p:nvGrpSpPr>
        <p:grpSpPr>
          <a:xfrm>
            <a:off x="2046288" y="2435225"/>
            <a:ext cx="6505575" cy="4051300"/>
            <a:chOff x="2046288" y="2435225"/>
            <a:chExt cx="6505575" cy="4051300"/>
          </a:xfrm>
        </p:grpSpPr>
        <p:grpSp>
          <p:nvGrpSpPr>
            <p:cNvPr id="17410" name="Group 2"/>
            <p:cNvGrpSpPr>
              <a:grpSpLocks/>
            </p:cNvGrpSpPr>
            <p:nvPr/>
          </p:nvGrpSpPr>
          <p:grpSpPr bwMode="auto">
            <a:xfrm>
              <a:off x="2976563" y="2695575"/>
              <a:ext cx="2041525" cy="1039813"/>
              <a:chOff x="1867" y="1689"/>
              <a:chExt cx="1286" cy="655"/>
            </a:xfrm>
          </p:grpSpPr>
          <p:sp>
            <p:nvSpPr>
              <p:cNvPr id="17411" name="Rectangle 3"/>
              <p:cNvSpPr>
                <a:spLocks noChangeArrowheads="1"/>
              </p:cNvSpPr>
              <p:nvPr/>
            </p:nvSpPr>
            <p:spPr bwMode="auto">
              <a:xfrm>
                <a:off x="1867" y="1689"/>
                <a:ext cx="1286" cy="6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CCCCFF"/>
                  </a:gs>
                </a:gsLst>
                <a:path path="shape">
                  <a:fillToRect l="50000" t="50000" r="50000" b="50000"/>
                </a:path>
              </a:gradFill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2" name="Rectangle 4"/>
              <p:cNvSpPr>
                <a:spLocks noChangeArrowheads="1"/>
              </p:cNvSpPr>
              <p:nvPr/>
            </p:nvSpPr>
            <p:spPr bwMode="auto">
              <a:xfrm>
                <a:off x="1992" y="1759"/>
                <a:ext cx="1031" cy="5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altLang="en-US" sz="2400" b="1" dirty="0"/>
                  <a:t>Economic</a:t>
                </a:r>
              </a:p>
              <a:p>
                <a:pPr algn="ctr"/>
                <a:r>
                  <a:rPr lang="en-US" altLang="en-US" sz="2400" b="1" dirty="0"/>
                  <a:t>Profit</a:t>
                </a:r>
              </a:p>
            </p:txBody>
          </p:sp>
        </p:grpSp>
        <p:grpSp>
          <p:nvGrpSpPr>
            <p:cNvPr id="17413" name="Group 5"/>
            <p:cNvGrpSpPr>
              <a:grpSpLocks/>
            </p:cNvGrpSpPr>
            <p:nvPr/>
          </p:nvGrpSpPr>
          <p:grpSpPr bwMode="auto">
            <a:xfrm>
              <a:off x="2978150" y="3694113"/>
              <a:ext cx="2041525" cy="1093787"/>
              <a:chOff x="1876" y="2327"/>
              <a:chExt cx="1286" cy="689"/>
            </a:xfrm>
          </p:grpSpPr>
          <p:sp>
            <p:nvSpPr>
              <p:cNvPr id="17414" name="Rectangle 6"/>
              <p:cNvSpPr>
                <a:spLocks noChangeArrowheads="1"/>
              </p:cNvSpPr>
              <p:nvPr/>
            </p:nvSpPr>
            <p:spPr bwMode="auto">
              <a:xfrm>
                <a:off x="1876" y="2358"/>
                <a:ext cx="1286" cy="6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shape">
                  <a:fillToRect l="50000" t="50000" r="50000" b="50000"/>
                </a:path>
              </a:gradFill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5" name="Rectangle 7"/>
              <p:cNvSpPr>
                <a:spLocks noChangeArrowheads="1"/>
              </p:cNvSpPr>
              <p:nvPr/>
            </p:nvSpPr>
            <p:spPr bwMode="auto">
              <a:xfrm>
                <a:off x="1883" y="2327"/>
                <a:ext cx="1260" cy="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altLang="en-US" sz="2200" b="1"/>
                  <a:t>Implicit costs</a:t>
                </a:r>
              </a:p>
              <a:p>
                <a:pPr algn="ctr"/>
                <a:r>
                  <a:rPr lang="en-US" altLang="en-US" sz="2200" b="1"/>
                  <a:t>(including a</a:t>
                </a:r>
              </a:p>
              <a:p>
                <a:pPr algn="ctr"/>
                <a:r>
                  <a:rPr lang="en-US" altLang="en-US" sz="2200" b="1"/>
                  <a:t>normal profit)</a:t>
                </a:r>
              </a:p>
            </p:txBody>
          </p:sp>
        </p:grpSp>
        <p:grpSp>
          <p:nvGrpSpPr>
            <p:cNvPr id="17416" name="Group 8"/>
            <p:cNvGrpSpPr>
              <a:grpSpLocks/>
            </p:cNvGrpSpPr>
            <p:nvPr/>
          </p:nvGrpSpPr>
          <p:grpSpPr bwMode="auto">
            <a:xfrm>
              <a:off x="2981325" y="4792663"/>
              <a:ext cx="2041525" cy="1462087"/>
              <a:chOff x="1878" y="3019"/>
              <a:chExt cx="1286" cy="921"/>
            </a:xfrm>
          </p:grpSpPr>
          <p:sp>
            <p:nvSpPr>
              <p:cNvPr id="17417" name="Rectangle 9"/>
              <p:cNvSpPr>
                <a:spLocks noChangeArrowheads="1"/>
              </p:cNvSpPr>
              <p:nvPr/>
            </p:nvSpPr>
            <p:spPr bwMode="auto">
              <a:xfrm>
                <a:off x="1878" y="3019"/>
                <a:ext cx="1286" cy="921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9933"/>
                  </a:gs>
                </a:gsLst>
                <a:path path="shape">
                  <a:fillToRect l="50000" t="50000" r="50000" b="50000"/>
                </a:path>
              </a:gradFill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8" name="Rectangle 10"/>
              <p:cNvSpPr>
                <a:spLocks noChangeArrowheads="1"/>
              </p:cNvSpPr>
              <p:nvPr/>
            </p:nvSpPr>
            <p:spPr bwMode="auto">
              <a:xfrm>
                <a:off x="2087" y="3210"/>
                <a:ext cx="796" cy="5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altLang="en-US" sz="2400" b="1"/>
                  <a:t>Explicit</a:t>
                </a:r>
              </a:p>
              <a:p>
                <a:pPr algn="ctr"/>
                <a:r>
                  <a:rPr lang="en-US" altLang="en-US" sz="2400" b="1"/>
                  <a:t>Costs</a:t>
                </a:r>
              </a:p>
            </p:txBody>
          </p:sp>
        </p:grpSp>
        <p:grpSp>
          <p:nvGrpSpPr>
            <p:cNvPr id="17419" name="Group 11"/>
            <p:cNvGrpSpPr>
              <a:grpSpLocks/>
            </p:cNvGrpSpPr>
            <p:nvPr/>
          </p:nvGrpSpPr>
          <p:grpSpPr bwMode="auto">
            <a:xfrm>
              <a:off x="6477000" y="4802188"/>
              <a:ext cx="2074863" cy="1462087"/>
              <a:chOff x="4080" y="3025"/>
              <a:chExt cx="1307" cy="921"/>
            </a:xfrm>
          </p:grpSpPr>
          <p:sp>
            <p:nvSpPr>
              <p:cNvPr id="17420" name="Rectangle 12"/>
              <p:cNvSpPr>
                <a:spLocks noChangeArrowheads="1"/>
              </p:cNvSpPr>
              <p:nvPr/>
            </p:nvSpPr>
            <p:spPr bwMode="auto">
              <a:xfrm>
                <a:off x="4080" y="3025"/>
                <a:ext cx="1286" cy="921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9933"/>
                  </a:gs>
                </a:gsLst>
                <a:path path="shape">
                  <a:fillToRect l="50000" t="50000" r="50000" b="50000"/>
                </a:path>
              </a:gradFill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1" name="Rectangle 13"/>
              <p:cNvSpPr>
                <a:spLocks noChangeArrowheads="1"/>
              </p:cNvSpPr>
              <p:nvPr/>
            </p:nvSpPr>
            <p:spPr bwMode="auto">
              <a:xfrm>
                <a:off x="4096" y="3156"/>
                <a:ext cx="1291" cy="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altLang="en-US" sz="2200" b="1"/>
                  <a:t>Accounting</a:t>
                </a:r>
              </a:p>
              <a:p>
                <a:pPr algn="ctr"/>
                <a:r>
                  <a:rPr lang="en-US" altLang="en-US" sz="2200" b="1"/>
                  <a:t>costs (explicit</a:t>
                </a:r>
              </a:p>
              <a:p>
                <a:pPr algn="ctr"/>
                <a:r>
                  <a:rPr lang="en-US" altLang="en-US" sz="2200" b="1"/>
                  <a:t>costs only)</a:t>
                </a:r>
              </a:p>
            </p:txBody>
          </p:sp>
        </p:grpSp>
        <p:grpSp>
          <p:nvGrpSpPr>
            <p:cNvPr id="17422" name="Group 14"/>
            <p:cNvGrpSpPr>
              <a:grpSpLocks/>
            </p:cNvGrpSpPr>
            <p:nvPr/>
          </p:nvGrpSpPr>
          <p:grpSpPr bwMode="auto">
            <a:xfrm>
              <a:off x="6462713" y="2716213"/>
              <a:ext cx="2058987" cy="2071687"/>
              <a:chOff x="4071" y="1702"/>
              <a:chExt cx="1297" cy="1305"/>
            </a:xfrm>
          </p:grpSpPr>
          <p:sp>
            <p:nvSpPr>
              <p:cNvPr id="17423" name="Rectangle 15"/>
              <p:cNvSpPr>
                <a:spLocks noChangeArrowheads="1"/>
              </p:cNvSpPr>
              <p:nvPr/>
            </p:nvSpPr>
            <p:spPr bwMode="auto">
              <a:xfrm>
                <a:off x="4071" y="1702"/>
                <a:ext cx="1297" cy="130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shape">
                  <a:fillToRect l="50000" t="50000" r="50000" b="50000"/>
                </a:path>
              </a:gradFill>
              <a:ln w="254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424" name="Rectangle 16"/>
              <p:cNvSpPr>
                <a:spLocks noChangeArrowheads="1"/>
              </p:cNvSpPr>
              <p:nvPr/>
            </p:nvSpPr>
            <p:spPr bwMode="auto">
              <a:xfrm>
                <a:off x="4133" y="2098"/>
                <a:ext cx="1169" cy="5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altLang="en-US" sz="2400" b="1" dirty="0"/>
                  <a:t>Accounting</a:t>
                </a:r>
              </a:p>
              <a:p>
                <a:pPr algn="ctr"/>
                <a:r>
                  <a:rPr lang="en-US" altLang="en-US" sz="2400" b="1" dirty="0"/>
                  <a:t>Profit</a:t>
                </a:r>
              </a:p>
            </p:txBody>
          </p:sp>
        </p:grp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 rot="16200000">
              <a:off x="332581" y="4291807"/>
              <a:ext cx="3821113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/>
                <a:t>Economic (opportunity) Costs</a:t>
              </a:r>
            </a:p>
          </p:txBody>
        </p:sp>
        <p:pic>
          <p:nvPicPr>
            <p:cNvPr id="17426" name="Picture 18" descr="bracket" title="bracket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7775" y="3740150"/>
              <a:ext cx="355600" cy="2455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7427" name="Group 19"/>
            <p:cNvGrpSpPr>
              <a:grpSpLocks/>
            </p:cNvGrpSpPr>
            <p:nvPr/>
          </p:nvGrpSpPr>
          <p:grpSpPr bwMode="auto">
            <a:xfrm>
              <a:off x="5081588" y="2670175"/>
              <a:ext cx="1276350" cy="3559175"/>
              <a:chOff x="3201" y="1682"/>
              <a:chExt cx="804" cy="2242"/>
            </a:xfrm>
          </p:grpSpPr>
          <p:pic>
            <p:nvPicPr>
              <p:cNvPr id="17428" name="Picture 20" descr="bracket" title="bracket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65" y="1682"/>
                <a:ext cx="240" cy="2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429" name="Freeform 21"/>
              <p:cNvSpPr>
                <a:spLocks/>
              </p:cNvSpPr>
              <p:nvPr/>
            </p:nvSpPr>
            <p:spPr bwMode="auto">
              <a:xfrm>
                <a:off x="3201" y="1704"/>
                <a:ext cx="250" cy="2218"/>
              </a:xfrm>
              <a:custGeom>
                <a:avLst/>
                <a:gdLst>
                  <a:gd name="T0" fmla="*/ 257 w 393"/>
                  <a:gd name="T1" fmla="*/ 1842 h 2218"/>
                  <a:gd name="T2" fmla="*/ 246 w 393"/>
                  <a:gd name="T3" fmla="*/ 1924 h 2218"/>
                  <a:gd name="T4" fmla="*/ 226 w 393"/>
                  <a:gd name="T5" fmla="*/ 2002 h 2218"/>
                  <a:gd name="T6" fmla="*/ 195 w 393"/>
                  <a:gd name="T7" fmla="*/ 2071 h 2218"/>
                  <a:gd name="T8" fmla="*/ 157 w 393"/>
                  <a:gd name="T9" fmla="*/ 2128 h 2218"/>
                  <a:gd name="T10" fmla="*/ 113 w 393"/>
                  <a:gd name="T11" fmla="*/ 2173 h 2218"/>
                  <a:gd name="T12" fmla="*/ 65 w 393"/>
                  <a:gd name="T13" fmla="*/ 2202 h 2218"/>
                  <a:gd name="T14" fmla="*/ 14 w 393"/>
                  <a:gd name="T15" fmla="*/ 2216 h 2218"/>
                  <a:gd name="T16" fmla="*/ 22 w 393"/>
                  <a:gd name="T17" fmla="*/ 2215 h 2218"/>
                  <a:gd name="T18" fmla="*/ 65 w 393"/>
                  <a:gd name="T19" fmla="*/ 2196 h 2218"/>
                  <a:gd name="T20" fmla="*/ 103 w 393"/>
                  <a:gd name="T21" fmla="*/ 2165 h 2218"/>
                  <a:gd name="T22" fmla="*/ 136 w 393"/>
                  <a:gd name="T23" fmla="*/ 2118 h 2218"/>
                  <a:gd name="T24" fmla="*/ 160 w 393"/>
                  <a:gd name="T25" fmla="*/ 2060 h 2218"/>
                  <a:gd name="T26" fmla="*/ 176 w 393"/>
                  <a:gd name="T27" fmla="*/ 1995 h 2218"/>
                  <a:gd name="T28" fmla="*/ 182 w 393"/>
                  <a:gd name="T29" fmla="*/ 1926 h 2218"/>
                  <a:gd name="T30" fmla="*/ 184 w 393"/>
                  <a:gd name="T31" fmla="*/ 1327 h 2218"/>
                  <a:gd name="T32" fmla="*/ 195 w 393"/>
                  <a:gd name="T33" fmla="*/ 1265 h 2218"/>
                  <a:gd name="T34" fmla="*/ 215 w 393"/>
                  <a:gd name="T35" fmla="*/ 1210 h 2218"/>
                  <a:gd name="T36" fmla="*/ 244 w 393"/>
                  <a:gd name="T37" fmla="*/ 1163 h 2218"/>
                  <a:gd name="T38" fmla="*/ 278 w 393"/>
                  <a:gd name="T39" fmla="*/ 1130 h 2218"/>
                  <a:gd name="T40" fmla="*/ 318 w 393"/>
                  <a:gd name="T41" fmla="*/ 1113 h 2218"/>
                  <a:gd name="T42" fmla="*/ 340 w 393"/>
                  <a:gd name="T43" fmla="*/ 1108 h 2218"/>
                  <a:gd name="T44" fmla="*/ 318 w 393"/>
                  <a:gd name="T45" fmla="*/ 1104 h 2218"/>
                  <a:gd name="T46" fmla="*/ 278 w 393"/>
                  <a:gd name="T47" fmla="*/ 1087 h 2218"/>
                  <a:gd name="T48" fmla="*/ 244 w 393"/>
                  <a:gd name="T49" fmla="*/ 1054 h 2218"/>
                  <a:gd name="T50" fmla="*/ 215 w 393"/>
                  <a:gd name="T51" fmla="*/ 1008 h 2218"/>
                  <a:gd name="T52" fmla="*/ 195 w 393"/>
                  <a:gd name="T53" fmla="*/ 952 h 2218"/>
                  <a:gd name="T54" fmla="*/ 184 w 393"/>
                  <a:gd name="T55" fmla="*/ 890 h 2218"/>
                  <a:gd name="T56" fmla="*/ 182 w 393"/>
                  <a:gd name="T57" fmla="*/ 291 h 2218"/>
                  <a:gd name="T58" fmla="*/ 176 w 393"/>
                  <a:gd name="T59" fmla="*/ 222 h 2218"/>
                  <a:gd name="T60" fmla="*/ 160 w 393"/>
                  <a:gd name="T61" fmla="*/ 157 h 2218"/>
                  <a:gd name="T62" fmla="*/ 136 w 393"/>
                  <a:gd name="T63" fmla="*/ 100 h 2218"/>
                  <a:gd name="T64" fmla="*/ 103 w 393"/>
                  <a:gd name="T65" fmla="*/ 53 h 2218"/>
                  <a:gd name="T66" fmla="*/ 65 w 393"/>
                  <a:gd name="T67" fmla="*/ 21 h 2218"/>
                  <a:gd name="T68" fmla="*/ 22 w 393"/>
                  <a:gd name="T69" fmla="*/ 3 h 2218"/>
                  <a:gd name="T70" fmla="*/ 14 w 393"/>
                  <a:gd name="T71" fmla="*/ 1 h 2218"/>
                  <a:gd name="T72" fmla="*/ 65 w 393"/>
                  <a:gd name="T73" fmla="*/ 14 h 2218"/>
                  <a:gd name="T74" fmla="*/ 113 w 393"/>
                  <a:gd name="T75" fmla="*/ 45 h 2218"/>
                  <a:gd name="T76" fmla="*/ 157 w 393"/>
                  <a:gd name="T77" fmla="*/ 90 h 2218"/>
                  <a:gd name="T78" fmla="*/ 195 w 393"/>
                  <a:gd name="T79" fmla="*/ 147 h 2218"/>
                  <a:gd name="T80" fmla="*/ 226 w 393"/>
                  <a:gd name="T81" fmla="*/ 215 h 2218"/>
                  <a:gd name="T82" fmla="*/ 246 w 393"/>
                  <a:gd name="T83" fmla="*/ 293 h 2218"/>
                  <a:gd name="T84" fmla="*/ 257 w 393"/>
                  <a:gd name="T85" fmla="*/ 374 h 2218"/>
                  <a:gd name="T86" fmla="*/ 260 w 393"/>
                  <a:gd name="T87" fmla="*/ 899 h 2218"/>
                  <a:gd name="T88" fmla="*/ 264 w 393"/>
                  <a:gd name="T89" fmla="*/ 959 h 2218"/>
                  <a:gd name="T90" fmla="*/ 280 w 393"/>
                  <a:gd name="T91" fmla="*/ 1011 h 2218"/>
                  <a:gd name="T92" fmla="*/ 304 w 393"/>
                  <a:gd name="T93" fmla="*/ 1056 h 2218"/>
                  <a:gd name="T94" fmla="*/ 336 w 393"/>
                  <a:gd name="T95" fmla="*/ 1087 h 2218"/>
                  <a:gd name="T96" fmla="*/ 372 w 393"/>
                  <a:gd name="T97" fmla="*/ 1104 h 2218"/>
                  <a:gd name="T98" fmla="*/ 392 w 393"/>
                  <a:gd name="T99" fmla="*/ 1108 h 2218"/>
                  <a:gd name="T100" fmla="*/ 355 w 393"/>
                  <a:gd name="T101" fmla="*/ 1117 h 2218"/>
                  <a:gd name="T102" fmla="*/ 321 w 393"/>
                  <a:gd name="T103" fmla="*/ 1141 h 2218"/>
                  <a:gd name="T104" fmla="*/ 293 w 393"/>
                  <a:gd name="T105" fmla="*/ 1179 h 2218"/>
                  <a:gd name="T106" fmla="*/ 272 w 393"/>
                  <a:gd name="T107" fmla="*/ 1229 h 2218"/>
                  <a:gd name="T108" fmla="*/ 261 w 393"/>
                  <a:gd name="T109" fmla="*/ 1283 h 2218"/>
                  <a:gd name="T110" fmla="*/ 260 w 393"/>
                  <a:gd name="T111" fmla="*/ 1316 h 2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93" h="2218">
                    <a:moveTo>
                      <a:pt x="260" y="1801"/>
                    </a:moveTo>
                    <a:lnTo>
                      <a:pt x="257" y="1842"/>
                    </a:lnTo>
                    <a:lnTo>
                      <a:pt x="253" y="1883"/>
                    </a:lnTo>
                    <a:lnTo>
                      <a:pt x="246" y="1924"/>
                    </a:lnTo>
                    <a:lnTo>
                      <a:pt x="237" y="1964"/>
                    </a:lnTo>
                    <a:lnTo>
                      <a:pt x="226" y="2002"/>
                    </a:lnTo>
                    <a:lnTo>
                      <a:pt x="211" y="2038"/>
                    </a:lnTo>
                    <a:lnTo>
                      <a:pt x="195" y="2071"/>
                    </a:lnTo>
                    <a:lnTo>
                      <a:pt x="177" y="2101"/>
                    </a:lnTo>
                    <a:lnTo>
                      <a:pt x="157" y="2128"/>
                    </a:lnTo>
                    <a:lnTo>
                      <a:pt x="136" y="2152"/>
                    </a:lnTo>
                    <a:lnTo>
                      <a:pt x="113" y="2173"/>
                    </a:lnTo>
                    <a:lnTo>
                      <a:pt x="90" y="2190"/>
                    </a:lnTo>
                    <a:lnTo>
                      <a:pt x="65" y="2202"/>
                    </a:lnTo>
                    <a:lnTo>
                      <a:pt x="39" y="2212"/>
                    </a:lnTo>
                    <a:lnTo>
                      <a:pt x="14" y="2216"/>
                    </a:lnTo>
                    <a:lnTo>
                      <a:pt x="0" y="2217"/>
                    </a:lnTo>
                    <a:lnTo>
                      <a:pt x="22" y="2215"/>
                    </a:lnTo>
                    <a:lnTo>
                      <a:pt x="43" y="2208"/>
                    </a:lnTo>
                    <a:lnTo>
                      <a:pt x="65" y="2196"/>
                    </a:lnTo>
                    <a:lnTo>
                      <a:pt x="84" y="2183"/>
                    </a:lnTo>
                    <a:lnTo>
                      <a:pt x="103" y="2165"/>
                    </a:lnTo>
                    <a:lnTo>
                      <a:pt x="121" y="2142"/>
                    </a:lnTo>
                    <a:lnTo>
                      <a:pt x="136" y="2118"/>
                    </a:lnTo>
                    <a:lnTo>
                      <a:pt x="149" y="2090"/>
                    </a:lnTo>
                    <a:lnTo>
                      <a:pt x="160" y="2060"/>
                    </a:lnTo>
                    <a:lnTo>
                      <a:pt x="170" y="2028"/>
                    </a:lnTo>
                    <a:lnTo>
                      <a:pt x="176" y="1995"/>
                    </a:lnTo>
                    <a:lnTo>
                      <a:pt x="181" y="1961"/>
                    </a:lnTo>
                    <a:lnTo>
                      <a:pt x="182" y="1926"/>
                    </a:lnTo>
                    <a:lnTo>
                      <a:pt x="182" y="1359"/>
                    </a:lnTo>
                    <a:lnTo>
                      <a:pt x="184" y="1327"/>
                    </a:lnTo>
                    <a:lnTo>
                      <a:pt x="188" y="1295"/>
                    </a:lnTo>
                    <a:lnTo>
                      <a:pt x="195" y="1265"/>
                    </a:lnTo>
                    <a:lnTo>
                      <a:pt x="203" y="1236"/>
                    </a:lnTo>
                    <a:lnTo>
                      <a:pt x="215" y="1210"/>
                    </a:lnTo>
                    <a:lnTo>
                      <a:pt x="229" y="1185"/>
                    </a:lnTo>
                    <a:lnTo>
                      <a:pt x="244" y="1163"/>
                    </a:lnTo>
                    <a:lnTo>
                      <a:pt x="260" y="1145"/>
                    </a:lnTo>
                    <a:lnTo>
                      <a:pt x="278" y="1130"/>
                    </a:lnTo>
                    <a:lnTo>
                      <a:pt x="298" y="1120"/>
                    </a:lnTo>
                    <a:lnTo>
                      <a:pt x="318" y="1113"/>
                    </a:lnTo>
                    <a:lnTo>
                      <a:pt x="338" y="1109"/>
                    </a:lnTo>
                    <a:lnTo>
                      <a:pt x="340" y="1108"/>
                    </a:lnTo>
                    <a:lnTo>
                      <a:pt x="338" y="1108"/>
                    </a:lnTo>
                    <a:lnTo>
                      <a:pt x="318" y="1104"/>
                    </a:lnTo>
                    <a:lnTo>
                      <a:pt x="298" y="1098"/>
                    </a:lnTo>
                    <a:lnTo>
                      <a:pt x="278" y="1087"/>
                    </a:lnTo>
                    <a:lnTo>
                      <a:pt x="260" y="1072"/>
                    </a:lnTo>
                    <a:lnTo>
                      <a:pt x="244" y="1054"/>
                    </a:lnTo>
                    <a:lnTo>
                      <a:pt x="229" y="1032"/>
                    </a:lnTo>
                    <a:lnTo>
                      <a:pt x="215" y="1008"/>
                    </a:lnTo>
                    <a:lnTo>
                      <a:pt x="203" y="981"/>
                    </a:lnTo>
                    <a:lnTo>
                      <a:pt x="195" y="952"/>
                    </a:lnTo>
                    <a:lnTo>
                      <a:pt x="188" y="922"/>
                    </a:lnTo>
                    <a:lnTo>
                      <a:pt x="184" y="890"/>
                    </a:lnTo>
                    <a:lnTo>
                      <a:pt x="182" y="858"/>
                    </a:lnTo>
                    <a:lnTo>
                      <a:pt x="182" y="291"/>
                    </a:lnTo>
                    <a:lnTo>
                      <a:pt x="181" y="258"/>
                    </a:lnTo>
                    <a:lnTo>
                      <a:pt x="176" y="222"/>
                    </a:lnTo>
                    <a:lnTo>
                      <a:pt x="170" y="189"/>
                    </a:lnTo>
                    <a:lnTo>
                      <a:pt x="160" y="157"/>
                    </a:lnTo>
                    <a:lnTo>
                      <a:pt x="149" y="128"/>
                    </a:lnTo>
                    <a:lnTo>
                      <a:pt x="136" y="100"/>
                    </a:lnTo>
                    <a:lnTo>
                      <a:pt x="121" y="75"/>
                    </a:lnTo>
                    <a:lnTo>
                      <a:pt x="103" y="53"/>
                    </a:lnTo>
                    <a:lnTo>
                      <a:pt x="84" y="35"/>
                    </a:lnTo>
                    <a:lnTo>
                      <a:pt x="65" y="21"/>
                    </a:lnTo>
                    <a:lnTo>
                      <a:pt x="43" y="10"/>
                    </a:lnTo>
                    <a:lnTo>
                      <a:pt x="22" y="3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39" y="6"/>
                    </a:lnTo>
                    <a:lnTo>
                      <a:pt x="65" y="14"/>
                    </a:lnTo>
                    <a:lnTo>
                      <a:pt x="90" y="28"/>
                    </a:lnTo>
                    <a:lnTo>
                      <a:pt x="113" y="45"/>
                    </a:lnTo>
                    <a:lnTo>
                      <a:pt x="136" y="66"/>
                    </a:lnTo>
                    <a:lnTo>
                      <a:pt x="157" y="90"/>
                    </a:lnTo>
                    <a:lnTo>
                      <a:pt x="177" y="117"/>
                    </a:lnTo>
                    <a:lnTo>
                      <a:pt x="195" y="147"/>
                    </a:lnTo>
                    <a:lnTo>
                      <a:pt x="211" y="180"/>
                    </a:lnTo>
                    <a:lnTo>
                      <a:pt x="226" y="215"/>
                    </a:lnTo>
                    <a:lnTo>
                      <a:pt x="237" y="253"/>
                    </a:lnTo>
                    <a:lnTo>
                      <a:pt x="246" y="293"/>
                    </a:lnTo>
                    <a:lnTo>
                      <a:pt x="253" y="334"/>
                    </a:lnTo>
                    <a:lnTo>
                      <a:pt x="257" y="374"/>
                    </a:lnTo>
                    <a:lnTo>
                      <a:pt x="260" y="416"/>
                    </a:lnTo>
                    <a:lnTo>
                      <a:pt x="260" y="899"/>
                    </a:lnTo>
                    <a:lnTo>
                      <a:pt x="261" y="929"/>
                    </a:lnTo>
                    <a:lnTo>
                      <a:pt x="264" y="959"/>
                    </a:lnTo>
                    <a:lnTo>
                      <a:pt x="271" y="984"/>
                    </a:lnTo>
                    <a:lnTo>
                      <a:pt x="280" y="1011"/>
                    </a:lnTo>
                    <a:lnTo>
                      <a:pt x="291" y="1033"/>
                    </a:lnTo>
                    <a:lnTo>
                      <a:pt x="304" y="1056"/>
                    </a:lnTo>
                    <a:lnTo>
                      <a:pt x="319" y="1072"/>
                    </a:lnTo>
                    <a:lnTo>
                      <a:pt x="336" y="1087"/>
                    </a:lnTo>
                    <a:lnTo>
                      <a:pt x="353" y="1098"/>
                    </a:lnTo>
                    <a:lnTo>
                      <a:pt x="372" y="1104"/>
                    </a:lnTo>
                    <a:lnTo>
                      <a:pt x="390" y="1108"/>
                    </a:lnTo>
                    <a:lnTo>
                      <a:pt x="392" y="1108"/>
                    </a:lnTo>
                    <a:lnTo>
                      <a:pt x="373" y="1111"/>
                    </a:lnTo>
                    <a:lnTo>
                      <a:pt x="355" y="1117"/>
                    </a:lnTo>
                    <a:lnTo>
                      <a:pt x="338" y="1127"/>
                    </a:lnTo>
                    <a:lnTo>
                      <a:pt x="321" y="1141"/>
                    </a:lnTo>
                    <a:lnTo>
                      <a:pt x="306" y="1159"/>
                    </a:lnTo>
                    <a:lnTo>
                      <a:pt x="293" y="1179"/>
                    </a:lnTo>
                    <a:lnTo>
                      <a:pt x="281" y="1202"/>
                    </a:lnTo>
                    <a:lnTo>
                      <a:pt x="272" y="1229"/>
                    </a:lnTo>
                    <a:lnTo>
                      <a:pt x="265" y="1255"/>
                    </a:lnTo>
                    <a:lnTo>
                      <a:pt x="261" y="1283"/>
                    </a:lnTo>
                    <a:lnTo>
                      <a:pt x="260" y="1312"/>
                    </a:lnTo>
                    <a:lnTo>
                      <a:pt x="260" y="1316"/>
                    </a:lnTo>
                    <a:lnTo>
                      <a:pt x="260" y="1801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5524500" y="2435225"/>
              <a:ext cx="377825" cy="405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000" b="1"/>
                <a:t>T</a:t>
              </a:r>
            </a:p>
            <a:p>
              <a:pPr algn="ctr"/>
              <a:r>
                <a:rPr lang="en-US" altLang="en-US" sz="2000" b="1"/>
                <a:t>O</a:t>
              </a:r>
            </a:p>
            <a:p>
              <a:pPr algn="ctr"/>
              <a:r>
                <a:rPr lang="en-US" altLang="en-US" sz="2000" b="1"/>
                <a:t>T</a:t>
              </a:r>
            </a:p>
            <a:p>
              <a:pPr algn="ctr"/>
              <a:r>
                <a:rPr lang="en-US" altLang="en-US" sz="2000" b="1"/>
                <a:t>A</a:t>
              </a:r>
            </a:p>
            <a:p>
              <a:pPr algn="ctr"/>
              <a:r>
                <a:rPr lang="en-US" altLang="en-US" sz="2000" b="1"/>
                <a:t>L</a:t>
              </a:r>
            </a:p>
            <a:p>
              <a:pPr algn="ctr"/>
              <a:endParaRPr lang="en-US" altLang="en-US" sz="2000" b="1"/>
            </a:p>
            <a:p>
              <a:pPr algn="ctr"/>
              <a:r>
                <a:rPr lang="en-US" altLang="en-US" sz="2000" b="1"/>
                <a:t>R</a:t>
              </a:r>
            </a:p>
            <a:p>
              <a:pPr algn="ctr"/>
              <a:r>
                <a:rPr lang="en-US" altLang="en-US" sz="2000" b="1"/>
                <a:t>E</a:t>
              </a:r>
            </a:p>
            <a:p>
              <a:pPr algn="ctr"/>
              <a:r>
                <a:rPr lang="en-US" altLang="en-US" sz="2000" b="1"/>
                <a:t>V</a:t>
              </a:r>
            </a:p>
            <a:p>
              <a:pPr algn="ctr"/>
              <a:r>
                <a:rPr lang="en-US" altLang="en-US" sz="2000" b="1"/>
                <a:t>E</a:t>
              </a:r>
            </a:p>
            <a:p>
              <a:pPr algn="ctr"/>
              <a:r>
                <a:rPr lang="en-US" altLang="en-US" sz="2000" b="1"/>
                <a:t>N</a:t>
              </a:r>
            </a:p>
            <a:p>
              <a:pPr algn="ctr"/>
              <a:r>
                <a:rPr lang="en-US" altLang="en-US" sz="2000" b="1"/>
                <a:t>U</a:t>
              </a:r>
            </a:p>
            <a:p>
              <a:pPr algn="ctr"/>
              <a:r>
                <a:rPr lang="en-US" altLang="en-US" sz="2000" b="1"/>
                <a:t>E</a:t>
              </a:r>
            </a:p>
          </p:txBody>
        </p:sp>
      </p:grp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2417763" y="1106488"/>
            <a:ext cx="2863850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000" b="1" dirty="0">
                <a:latin typeface="Times New Roman" panose="02020603050405020304" pitchFamily="18" charset="0"/>
              </a:rPr>
              <a:t>Profits to an</a:t>
            </a:r>
          </a:p>
          <a:p>
            <a:pPr algn="ctr"/>
            <a:r>
              <a:rPr lang="en-US" altLang="en-US" sz="4000" b="1" dirty="0">
                <a:latin typeface="Times New Roman" panose="02020603050405020304" pitchFamily="18" charset="0"/>
              </a:rPr>
              <a:t>Economist</a:t>
            </a:r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5965825" y="1106488"/>
            <a:ext cx="2863850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000" b="1">
                <a:latin typeface="Times New Roman" panose="02020603050405020304" pitchFamily="18" charset="0"/>
              </a:rPr>
              <a:t>Profits to an</a:t>
            </a:r>
          </a:p>
          <a:p>
            <a:pPr algn="ctr"/>
            <a:r>
              <a:rPr lang="en-US" altLang="en-US" sz="4000" b="1">
                <a:latin typeface="Times New Roman" panose="02020603050405020304" pitchFamily="18" charset="0"/>
              </a:rPr>
              <a:t>Accountant</a:t>
            </a:r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2122488" y="92075"/>
            <a:ext cx="652462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5400" b="1">
                <a:solidFill>
                  <a:srgbClr val="000099"/>
                </a:solidFill>
                <a:latin typeface="Times New Roman" panose="02020603050405020304" pitchFamily="18" charset="0"/>
              </a:rPr>
              <a:t>ECONOMIC COSTS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1" grpId="0" autoUpdateAnimBg="0"/>
      <p:bldP spid="1743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Short-run versus Long-run Costs</a:t>
            </a:r>
          </a:p>
        </p:txBody>
      </p:sp>
      <p:sp>
        <p:nvSpPr>
          <p:cNvPr id="45060" name="Rectangle 4"/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905000"/>
            <a:ext cx="8464550" cy="4572000"/>
          </a:xfrm>
        </p:spPr>
        <p:txBody>
          <a:bodyPr/>
          <a:lstStyle/>
          <a:p>
            <a:r>
              <a:rPr lang="en-US" altLang="en-US" dirty="0">
                <a:solidFill>
                  <a:srgbClr val="365B9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Economic Short Run vs. the Long Run</a:t>
            </a:r>
            <a:r>
              <a:rPr lang="en-US" altLang="en-US" dirty="0"/>
              <a:t> </a:t>
            </a:r>
          </a:p>
          <a:p>
            <a:pPr lvl="1"/>
            <a:r>
              <a:rPr lang="en-US" altLang="en-US" sz="3200" dirty="0"/>
              <a:t>Short run </a:t>
            </a:r>
          </a:p>
          <a:p>
            <a:pPr lvl="2"/>
            <a:r>
              <a:rPr lang="en-US" altLang="en-US" sz="2800" dirty="0"/>
              <a:t>a period of time during which some of the firm’s cost commitments have not ended.</a:t>
            </a:r>
          </a:p>
          <a:p>
            <a:pPr lvl="2"/>
            <a:r>
              <a:rPr lang="en-US" altLang="en-US" sz="2800" dirty="0"/>
              <a:t>In the short run, output can change but some resources are fixed.  Generally, the fixed resources are plant size and capital.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Short-run versus Long-run Costs</a:t>
            </a:r>
          </a:p>
        </p:txBody>
      </p:sp>
      <p:sp>
        <p:nvSpPr>
          <p:cNvPr id="46084" name="Rectangle 4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905000"/>
            <a:ext cx="8616950" cy="4191000"/>
          </a:xfrm>
        </p:spPr>
        <p:txBody>
          <a:bodyPr/>
          <a:lstStyle/>
          <a:p>
            <a:r>
              <a:rPr lang="en-US" altLang="en-US">
                <a:solidFill>
                  <a:srgbClr val="365B9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Economic Short Run vs. the Long Run</a:t>
            </a:r>
            <a:r>
              <a:rPr lang="en-US" altLang="en-US"/>
              <a:t> </a:t>
            </a:r>
          </a:p>
          <a:p>
            <a:pPr lvl="1"/>
            <a:r>
              <a:rPr lang="en-US" altLang="en-US" sz="3200"/>
              <a:t>Long run</a:t>
            </a:r>
          </a:p>
          <a:p>
            <a:pPr lvl="2"/>
            <a:r>
              <a:rPr lang="en-US" altLang="en-US" sz="2800"/>
              <a:t>a period of time long enough for all of the firm’s cost commitments to come to an end.</a:t>
            </a:r>
          </a:p>
          <a:p>
            <a:pPr lvl="2"/>
            <a:r>
              <a:rPr lang="en-US" altLang="en-US" sz="2800"/>
              <a:t>In the long run, all inputs can be varied.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Short-run versus Long-run Costs</a:t>
            </a:r>
          </a:p>
        </p:txBody>
      </p:sp>
      <p:sp>
        <p:nvSpPr>
          <p:cNvPr id="471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365B9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Fixed Costs and Variable Costs</a:t>
            </a:r>
            <a:endParaRPr lang="en-US" altLang="en-US"/>
          </a:p>
          <a:p>
            <a:pPr lvl="1"/>
            <a:r>
              <a:rPr lang="en-US" altLang="en-US"/>
              <a:t>Fixed costs  =  costs that cannot be changed</a:t>
            </a:r>
          </a:p>
          <a:p>
            <a:pPr lvl="1"/>
            <a:r>
              <a:rPr lang="en-US" altLang="en-US"/>
              <a:t>Variable costs  =  costs that can be changed</a:t>
            </a:r>
          </a:p>
          <a:p>
            <a:pPr lvl="1"/>
            <a:r>
              <a:rPr lang="en-US" altLang="en-US"/>
              <a:t>In the short run, some costs are fixed.  In the long run, all costs are variable.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892300" y="4368800"/>
            <a:ext cx="5969000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Average Product (AP)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897063" y="1512888"/>
            <a:ext cx="63785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Total Product (TP)</a:t>
            </a:r>
          </a:p>
          <a:p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Marginal Product (MP)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849438" y="80963"/>
            <a:ext cx="71628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200" b="1">
                <a:solidFill>
                  <a:srgbClr val="000099"/>
                </a:solidFill>
                <a:latin typeface="Times New Roman" panose="02020603050405020304" pitchFamily="18" charset="0"/>
              </a:rPr>
              <a:t>SHORT-RUN PRODUCTION</a:t>
            </a:r>
          </a:p>
          <a:p>
            <a:pPr algn="ctr"/>
            <a:r>
              <a:rPr lang="en-US" altLang="en-US" sz="4200" b="1">
                <a:solidFill>
                  <a:srgbClr val="000099"/>
                </a:solidFill>
                <a:latin typeface="Times New Roman" panose="02020603050405020304" pitchFamily="18" charset="0"/>
              </a:rPr>
              <a:t>RELATIONSHIPS </a:t>
            </a:r>
          </a:p>
        </p:txBody>
      </p:sp>
      <p:grpSp>
        <p:nvGrpSpPr>
          <p:cNvPr id="19461" name="Group 5" descr="image" title="image"/>
          <p:cNvGrpSpPr>
            <a:grpSpLocks/>
          </p:cNvGrpSpPr>
          <p:nvPr/>
        </p:nvGrpSpPr>
        <p:grpSpPr bwMode="auto">
          <a:xfrm>
            <a:off x="1719263" y="2971800"/>
            <a:ext cx="7400925" cy="1101725"/>
            <a:chOff x="1083" y="1840"/>
            <a:chExt cx="4662" cy="694"/>
          </a:xfrm>
        </p:grpSpPr>
        <p:sp>
          <p:nvSpPr>
            <p:cNvPr id="19462" name="Rectangle 6"/>
            <p:cNvSpPr>
              <a:spLocks noChangeArrowheads="1"/>
            </p:cNvSpPr>
            <p:nvPr/>
          </p:nvSpPr>
          <p:spPr bwMode="auto">
            <a:xfrm>
              <a:off x="1083" y="2021"/>
              <a:ext cx="2293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Marginal Product =</a:t>
              </a:r>
            </a:p>
          </p:txBody>
        </p:sp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3239" y="1840"/>
              <a:ext cx="2506" cy="694"/>
              <a:chOff x="3239" y="1840"/>
              <a:chExt cx="2506" cy="694"/>
            </a:xfrm>
          </p:grpSpPr>
          <p:sp>
            <p:nvSpPr>
              <p:cNvPr id="19464" name="Rectangle 8"/>
              <p:cNvSpPr>
                <a:spLocks noChangeArrowheads="1"/>
              </p:cNvSpPr>
              <p:nvPr/>
            </p:nvSpPr>
            <p:spPr bwMode="auto">
              <a:xfrm>
                <a:off x="3239" y="1840"/>
                <a:ext cx="2506" cy="3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altLang="en-US" sz="2700" b="1">
                    <a:solidFill>
                      <a:schemeClr val="tx2"/>
                    </a:solidFill>
                    <a:latin typeface="Times New Roman" panose="02020603050405020304" pitchFamily="18" charset="0"/>
                  </a:rPr>
                  <a:t>Change in Total Product</a:t>
                </a:r>
              </a:p>
            </p:txBody>
          </p:sp>
          <p:sp>
            <p:nvSpPr>
              <p:cNvPr id="19465" name="Line 9"/>
              <p:cNvSpPr>
                <a:spLocks noChangeShapeType="1"/>
              </p:cNvSpPr>
              <p:nvPr/>
            </p:nvSpPr>
            <p:spPr bwMode="auto">
              <a:xfrm>
                <a:off x="3360" y="2206"/>
                <a:ext cx="2263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6" name="Rectangle 10"/>
              <p:cNvSpPr>
                <a:spLocks noChangeArrowheads="1"/>
              </p:cNvSpPr>
              <p:nvPr/>
            </p:nvSpPr>
            <p:spPr bwMode="auto">
              <a:xfrm>
                <a:off x="3352" y="2219"/>
                <a:ext cx="2279" cy="3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/>
                <a:r>
                  <a:rPr lang="en-US" altLang="en-US" sz="2700" b="1">
                    <a:solidFill>
                      <a:schemeClr val="tx2"/>
                    </a:solidFill>
                    <a:latin typeface="Times New Roman" panose="02020603050405020304" pitchFamily="18" charset="0"/>
                  </a:rPr>
                  <a:t>Change in Labor Input</a:t>
                </a:r>
              </a:p>
            </p:txBody>
          </p:sp>
        </p:grpSp>
      </p:grpSp>
      <p:grpSp>
        <p:nvGrpSpPr>
          <p:cNvPr id="19467" name="Group 11" descr="image" title="image"/>
          <p:cNvGrpSpPr>
            <a:grpSpLocks/>
          </p:cNvGrpSpPr>
          <p:nvPr/>
        </p:nvGrpSpPr>
        <p:grpSpPr bwMode="auto">
          <a:xfrm>
            <a:off x="2062163" y="5232400"/>
            <a:ext cx="6116637" cy="1101725"/>
            <a:chOff x="1083" y="3232"/>
            <a:chExt cx="3853" cy="694"/>
          </a:xfrm>
        </p:grpSpPr>
        <p:sp>
          <p:nvSpPr>
            <p:cNvPr id="19468" name="Rectangle 12"/>
            <p:cNvSpPr>
              <a:spLocks noChangeArrowheads="1"/>
            </p:cNvSpPr>
            <p:nvPr/>
          </p:nvSpPr>
          <p:spPr bwMode="auto">
            <a:xfrm>
              <a:off x="1083" y="3413"/>
              <a:ext cx="2180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Average Product =</a:t>
              </a:r>
            </a:p>
          </p:txBody>
        </p:sp>
        <p:grpSp>
          <p:nvGrpSpPr>
            <p:cNvPr id="19469" name="Group 13"/>
            <p:cNvGrpSpPr>
              <a:grpSpLocks/>
            </p:cNvGrpSpPr>
            <p:nvPr/>
          </p:nvGrpSpPr>
          <p:grpSpPr bwMode="auto">
            <a:xfrm>
              <a:off x="3296" y="3232"/>
              <a:ext cx="1640" cy="694"/>
              <a:chOff x="3296" y="3232"/>
              <a:chExt cx="1640" cy="694"/>
            </a:xfrm>
          </p:grpSpPr>
          <p:sp>
            <p:nvSpPr>
              <p:cNvPr id="19470" name="Rectangle 14"/>
              <p:cNvSpPr>
                <a:spLocks noChangeArrowheads="1"/>
              </p:cNvSpPr>
              <p:nvPr/>
            </p:nvSpPr>
            <p:spPr bwMode="auto">
              <a:xfrm>
                <a:off x="3367" y="3232"/>
                <a:ext cx="1496" cy="3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altLang="en-US" sz="2700" b="1">
                    <a:solidFill>
                      <a:schemeClr val="tx2"/>
                    </a:solidFill>
                    <a:latin typeface="Times New Roman" panose="02020603050405020304" pitchFamily="18" charset="0"/>
                  </a:rPr>
                  <a:t>Total Product</a:t>
                </a:r>
              </a:p>
            </p:txBody>
          </p:sp>
          <p:sp>
            <p:nvSpPr>
              <p:cNvPr id="19471" name="Line 15"/>
              <p:cNvSpPr>
                <a:spLocks noChangeShapeType="1"/>
              </p:cNvSpPr>
              <p:nvPr/>
            </p:nvSpPr>
            <p:spPr bwMode="auto">
              <a:xfrm>
                <a:off x="3386" y="3598"/>
                <a:ext cx="1459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2" name="Rectangle 16"/>
              <p:cNvSpPr>
                <a:spLocks noChangeArrowheads="1"/>
              </p:cNvSpPr>
              <p:nvPr/>
            </p:nvSpPr>
            <p:spPr bwMode="auto">
              <a:xfrm>
                <a:off x="3296" y="3611"/>
                <a:ext cx="1640" cy="3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/>
                <a:r>
                  <a:rPr lang="en-US" altLang="en-US" sz="2700" b="1">
                    <a:solidFill>
                      <a:schemeClr val="tx2"/>
                    </a:solidFill>
                    <a:latin typeface="Times New Roman" panose="02020603050405020304" pitchFamily="18" charset="0"/>
                  </a:rPr>
                  <a:t>Units of Labor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59" grpId="0" build="p" autoUpdateAnimBg="0"/>
      <p:bldP spid="1946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3838"/>
            <a:ext cx="869315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TPP for Al’s Building Company</a:t>
            </a:r>
          </a:p>
        </p:txBody>
      </p:sp>
      <p:pic>
        <p:nvPicPr>
          <p:cNvPr id="49157" name="Picture 5" descr="Table 1" title="Tabl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31988"/>
            <a:ext cx="2921000" cy="477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4343400" y="1981200"/>
            <a:ext cx="4191000" cy="399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/>
              <a:t>Find the Average Product at each level of output.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32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/>
              <a:t>Find the Marginal Product of each additional carpenter.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3838"/>
            <a:ext cx="869315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Al’s Product Schedule</a:t>
            </a:r>
          </a:p>
        </p:txBody>
      </p:sp>
      <p:pic>
        <p:nvPicPr>
          <p:cNvPr id="52229" name="Picture 5" descr="Table 2" title="Tabl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" t="1237"/>
          <a:stretch>
            <a:fillRect/>
          </a:stretch>
        </p:blipFill>
        <p:spPr bwMode="auto">
          <a:xfrm>
            <a:off x="2619375" y="1489075"/>
            <a:ext cx="3144838" cy="51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TPP with Different Quantities of Carpenters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484313" y="1562100"/>
            <a:ext cx="6323012" cy="4924425"/>
            <a:chOff x="1484313" y="1562100"/>
            <a:chExt cx="6323012" cy="4924425"/>
          </a:xfrm>
        </p:grpSpPr>
        <p:sp>
          <p:nvSpPr>
            <p:cNvPr id="50178" name="Rectangle 2" descr="image" title="image"/>
            <p:cNvSpPr>
              <a:spLocks noChangeArrowheads="1"/>
            </p:cNvSpPr>
            <p:nvPr/>
          </p:nvSpPr>
          <p:spPr bwMode="auto">
            <a:xfrm>
              <a:off x="1484313" y="1562100"/>
              <a:ext cx="6259512" cy="4924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1" name="Line 5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2" name="Line 6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4" name="Line 8"/>
            <p:cNvSpPr>
              <a:spLocks noChangeShapeType="1"/>
            </p:cNvSpPr>
            <p:nvPr/>
          </p:nvSpPr>
          <p:spPr bwMode="auto">
            <a:xfrm>
              <a:off x="1484313" y="4276725"/>
              <a:ext cx="6323012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5" name="Line 9"/>
            <p:cNvSpPr>
              <a:spLocks noChangeShapeType="1"/>
            </p:cNvSpPr>
            <p:nvPr/>
          </p:nvSpPr>
          <p:spPr bwMode="auto">
            <a:xfrm>
              <a:off x="1484313" y="5591175"/>
              <a:ext cx="626110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6" name="Line 10"/>
            <p:cNvSpPr>
              <a:spLocks noChangeShapeType="1"/>
            </p:cNvSpPr>
            <p:nvPr/>
          </p:nvSpPr>
          <p:spPr bwMode="auto">
            <a:xfrm>
              <a:off x="1484313" y="5815013"/>
              <a:ext cx="626110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7" name="Line 11"/>
            <p:cNvSpPr>
              <a:spLocks noChangeShapeType="1"/>
            </p:cNvSpPr>
            <p:nvPr/>
          </p:nvSpPr>
          <p:spPr bwMode="auto">
            <a:xfrm>
              <a:off x="1484313" y="6038850"/>
              <a:ext cx="626110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8" name="Line 12"/>
            <p:cNvSpPr>
              <a:spLocks noChangeShapeType="1"/>
            </p:cNvSpPr>
            <p:nvPr/>
          </p:nvSpPr>
          <p:spPr bwMode="auto">
            <a:xfrm>
              <a:off x="1484313" y="6262688"/>
              <a:ext cx="626110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9" name="Line 13"/>
            <p:cNvSpPr>
              <a:spLocks noChangeShapeType="1"/>
            </p:cNvSpPr>
            <p:nvPr/>
          </p:nvSpPr>
          <p:spPr bwMode="auto">
            <a:xfrm>
              <a:off x="1484313" y="5367338"/>
              <a:ext cx="626110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0" name="Line 14"/>
            <p:cNvSpPr>
              <a:spLocks noChangeShapeType="1"/>
            </p:cNvSpPr>
            <p:nvPr/>
          </p:nvSpPr>
          <p:spPr bwMode="auto">
            <a:xfrm>
              <a:off x="1484313" y="5143500"/>
              <a:ext cx="626110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1" name="Line 15"/>
            <p:cNvSpPr>
              <a:spLocks noChangeShapeType="1"/>
            </p:cNvSpPr>
            <p:nvPr/>
          </p:nvSpPr>
          <p:spPr bwMode="auto">
            <a:xfrm>
              <a:off x="1484313" y="4919663"/>
              <a:ext cx="626110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2" name="Line 16"/>
            <p:cNvSpPr>
              <a:spLocks noChangeShapeType="1"/>
            </p:cNvSpPr>
            <p:nvPr/>
          </p:nvSpPr>
          <p:spPr bwMode="auto">
            <a:xfrm>
              <a:off x="1484313" y="4695825"/>
              <a:ext cx="626110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3" name="Line 17"/>
            <p:cNvSpPr>
              <a:spLocks noChangeShapeType="1"/>
            </p:cNvSpPr>
            <p:nvPr/>
          </p:nvSpPr>
          <p:spPr bwMode="auto">
            <a:xfrm>
              <a:off x="1484313" y="4471988"/>
              <a:ext cx="626110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4" name="Line 18"/>
            <p:cNvSpPr>
              <a:spLocks noChangeShapeType="1"/>
            </p:cNvSpPr>
            <p:nvPr/>
          </p:nvSpPr>
          <p:spPr bwMode="auto">
            <a:xfrm>
              <a:off x="1484313" y="4024313"/>
              <a:ext cx="626110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5" name="Line 19"/>
            <p:cNvSpPr>
              <a:spLocks noChangeShapeType="1"/>
            </p:cNvSpPr>
            <p:nvPr/>
          </p:nvSpPr>
          <p:spPr bwMode="auto">
            <a:xfrm>
              <a:off x="1484313" y="3800475"/>
              <a:ext cx="626110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6" name="Line 20"/>
            <p:cNvSpPr>
              <a:spLocks noChangeShapeType="1"/>
            </p:cNvSpPr>
            <p:nvPr/>
          </p:nvSpPr>
          <p:spPr bwMode="auto">
            <a:xfrm>
              <a:off x="1484313" y="3576638"/>
              <a:ext cx="626110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7" name="Line 21"/>
            <p:cNvSpPr>
              <a:spLocks noChangeShapeType="1"/>
            </p:cNvSpPr>
            <p:nvPr/>
          </p:nvSpPr>
          <p:spPr bwMode="auto">
            <a:xfrm flipH="1">
              <a:off x="1484313" y="3352800"/>
              <a:ext cx="626110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8" name="Line 22"/>
            <p:cNvSpPr>
              <a:spLocks noChangeShapeType="1"/>
            </p:cNvSpPr>
            <p:nvPr/>
          </p:nvSpPr>
          <p:spPr bwMode="auto">
            <a:xfrm>
              <a:off x="1484313" y="3128963"/>
              <a:ext cx="626110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9" name="Line 23"/>
            <p:cNvSpPr>
              <a:spLocks noChangeShapeType="1"/>
            </p:cNvSpPr>
            <p:nvPr/>
          </p:nvSpPr>
          <p:spPr bwMode="auto">
            <a:xfrm>
              <a:off x="1484313" y="2905125"/>
              <a:ext cx="626110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0" name="Line 24"/>
            <p:cNvSpPr>
              <a:spLocks noChangeShapeType="1"/>
            </p:cNvSpPr>
            <p:nvPr/>
          </p:nvSpPr>
          <p:spPr bwMode="auto">
            <a:xfrm>
              <a:off x="1484313" y="2681288"/>
              <a:ext cx="626110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1" name="Line 25"/>
            <p:cNvSpPr>
              <a:spLocks noChangeShapeType="1"/>
            </p:cNvSpPr>
            <p:nvPr/>
          </p:nvSpPr>
          <p:spPr bwMode="auto">
            <a:xfrm>
              <a:off x="1484313" y="2681288"/>
              <a:ext cx="626110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2" name="Line 26"/>
            <p:cNvSpPr>
              <a:spLocks noChangeShapeType="1"/>
            </p:cNvSpPr>
            <p:nvPr/>
          </p:nvSpPr>
          <p:spPr bwMode="auto">
            <a:xfrm>
              <a:off x="1484313" y="2457450"/>
              <a:ext cx="626110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3" name="Line 27"/>
            <p:cNvSpPr>
              <a:spLocks noChangeShapeType="1"/>
            </p:cNvSpPr>
            <p:nvPr/>
          </p:nvSpPr>
          <p:spPr bwMode="auto">
            <a:xfrm>
              <a:off x="1484313" y="2233613"/>
              <a:ext cx="626110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4" name="Line 28"/>
            <p:cNvSpPr>
              <a:spLocks noChangeShapeType="1"/>
            </p:cNvSpPr>
            <p:nvPr/>
          </p:nvSpPr>
          <p:spPr bwMode="auto">
            <a:xfrm>
              <a:off x="1484313" y="2009775"/>
              <a:ext cx="626110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5" name="Line 29"/>
            <p:cNvSpPr>
              <a:spLocks noChangeShapeType="1"/>
            </p:cNvSpPr>
            <p:nvPr/>
          </p:nvSpPr>
          <p:spPr bwMode="auto">
            <a:xfrm>
              <a:off x="1484313" y="1785938"/>
              <a:ext cx="626110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6" name="Line 30"/>
            <p:cNvSpPr>
              <a:spLocks noChangeShapeType="1"/>
            </p:cNvSpPr>
            <p:nvPr/>
          </p:nvSpPr>
          <p:spPr bwMode="auto">
            <a:xfrm flipV="1">
              <a:off x="2155825" y="1562100"/>
              <a:ext cx="1588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7" name="Line 31"/>
            <p:cNvSpPr>
              <a:spLocks noChangeShapeType="1"/>
            </p:cNvSpPr>
            <p:nvPr/>
          </p:nvSpPr>
          <p:spPr bwMode="auto">
            <a:xfrm flipV="1">
              <a:off x="1931988" y="1562100"/>
              <a:ext cx="1587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8" name="Line 32"/>
            <p:cNvSpPr>
              <a:spLocks noChangeShapeType="1"/>
            </p:cNvSpPr>
            <p:nvPr/>
          </p:nvSpPr>
          <p:spPr bwMode="auto">
            <a:xfrm flipV="1">
              <a:off x="1708150" y="1562100"/>
              <a:ext cx="1588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9" name="Line 33"/>
            <p:cNvSpPr>
              <a:spLocks noChangeShapeType="1"/>
            </p:cNvSpPr>
            <p:nvPr/>
          </p:nvSpPr>
          <p:spPr bwMode="auto">
            <a:xfrm flipV="1">
              <a:off x="2379663" y="1562100"/>
              <a:ext cx="1587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0" name="Line 34"/>
            <p:cNvSpPr>
              <a:spLocks noChangeShapeType="1"/>
            </p:cNvSpPr>
            <p:nvPr/>
          </p:nvSpPr>
          <p:spPr bwMode="auto">
            <a:xfrm flipV="1">
              <a:off x="2601913" y="1562100"/>
              <a:ext cx="1587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1" name="Line 35"/>
            <p:cNvSpPr>
              <a:spLocks noChangeShapeType="1"/>
            </p:cNvSpPr>
            <p:nvPr/>
          </p:nvSpPr>
          <p:spPr bwMode="auto">
            <a:xfrm flipV="1">
              <a:off x="2825750" y="1562100"/>
              <a:ext cx="1588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2" name="Line 36"/>
            <p:cNvSpPr>
              <a:spLocks noChangeShapeType="1"/>
            </p:cNvSpPr>
            <p:nvPr/>
          </p:nvSpPr>
          <p:spPr bwMode="auto">
            <a:xfrm flipV="1">
              <a:off x="3049588" y="1562100"/>
              <a:ext cx="1587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3" name="Line 37"/>
            <p:cNvSpPr>
              <a:spLocks noChangeShapeType="1"/>
            </p:cNvSpPr>
            <p:nvPr/>
          </p:nvSpPr>
          <p:spPr bwMode="auto">
            <a:xfrm flipV="1">
              <a:off x="3273425" y="1562100"/>
              <a:ext cx="1588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4" name="Line 38"/>
            <p:cNvSpPr>
              <a:spLocks noChangeShapeType="1"/>
            </p:cNvSpPr>
            <p:nvPr/>
          </p:nvSpPr>
          <p:spPr bwMode="auto">
            <a:xfrm flipV="1">
              <a:off x="3497263" y="1562100"/>
              <a:ext cx="1587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5" name="Line 39"/>
            <p:cNvSpPr>
              <a:spLocks noChangeShapeType="1"/>
            </p:cNvSpPr>
            <p:nvPr/>
          </p:nvSpPr>
          <p:spPr bwMode="auto">
            <a:xfrm flipV="1">
              <a:off x="3721100" y="1562100"/>
              <a:ext cx="1588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6" name="Line 40"/>
            <p:cNvSpPr>
              <a:spLocks noChangeShapeType="1"/>
            </p:cNvSpPr>
            <p:nvPr/>
          </p:nvSpPr>
          <p:spPr bwMode="auto">
            <a:xfrm flipV="1">
              <a:off x="3944938" y="1562100"/>
              <a:ext cx="1587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7" name="Line 41"/>
            <p:cNvSpPr>
              <a:spLocks noChangeShapeType="1"/>
            </p:cNvSpPr>
            <p:nvPr/>
          </p:nvSpPr>
          <p:spPr bwMode="auto">
            <a:xfrm flipV="1">
              <a:off x="4168775" y="1562100"/>
              <a:ext cx="1588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8" name="Line 42"/>
            <p:cNvSpPr>
              <a:spLocks noChangeShapeType="1"/>
            </p:cNvSpPr>
            <p:nvPr/>
          </p:nvSpPr>
          <p:spPr bwMode="auto">
            <a:xfrm flipV="1">
              <a:off x="4391025" y="1581150"/>
              <a:ext cx="1588" cy="490537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9" name="Line 43"/>
            <p:cNvSpPr>
              <a:spLocks noChangeShapeType="1"/>
            </p:cNvSpPr>
            <p:nvPr/>
          </p:nvSpPr>
          <p:spPr bwMode="auto">
            <a:xfrm flipV="1">
              <a:off x="4614863" y="1562100"/>
              <a:ext cx="1587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0" name="Line 44"/>
            <p:cNvSpPr>
              <a:spLocks noChangeShapeType="1"/>
            </p:cNvSpPr>
            <p:nvPr/>
          </p:nvSpPr>
          <p:spPr bwMode="auto">
            <a:xfrm flipV="1">
              <a:off x="4838700" y="1562100"/>
              <a:ext cx="1588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1" name="Line 45"/>
            <p:cNvSpPr>
              <a:spLocks noChangeShapeType="1"/>
            </p:cNvSpPr>
            <p:nvPr/>
          </p:nvSpPr>
          <p:spPr bwMode="auto">
            <a:xfrm flipV="1">
              <a:off x="5062538" y="1562100"/>
              <a:ext cx="1587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2" name="Line 46"/>
            <p:cNvSpPr>
              <a:spLocks noChangeShapeType="1"/>
            </p:cNvSpPr>
            <p:nvPr/>
          </p:nvSpPr>
          <p:spPr bwMode="auto">
            <a:xfrm flipV="1">
              <a:off x="5286375" y="1562100"/>
              <a:ext cx="1588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3" name="Line 47"/>
            <p:cNvSpPr>
              <a:spLocks noChangeShapeType="1"/>
            </p:cNvSpPr>
            <p:nvPr/>
          </p:nvSpPr>
          <p:spPr bwMode="auto">
            <a:xfrm flipV="1">
              <a:off x="5510213" y="1562100"/>
              <a:ext cx="1587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4" name="Line 48"/>
            <p:cNvSpPr>
              <a:spLocks noChangeShapeType="1"/>
            </p:cNvSpPr>
            <p:nvPr/>
          </p:nvSpPr>
          <p:spPr bwMode="auto">
            <a:xfrm flipV="1">
              <a:off x="5734050" y="1562100"/>
              <a:ext cx="1588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5" name="Line 49"/>
            <p:cNvSpPr>
              <a:spLocks noChangeShapeType="1"/>
            </p:cNvSpPr>
            <p:nvPr/>
          </p:nvSpPr>
          <p:spPr bwMode="auto">
            <a:xfrm flipV="1">
              <a:off x="5956300" y="1562100"/>
              <a:ext cx="1588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6" name="Line 50"/>
            <p:cNvSpPr>
              <a:spLocks noChangeShapeType="1"/>
            </p:cNvSpPr>
            <p:nvPr/>
          </p:nvSpPr>
          <p:spPr bwMode="auto">
            <a:xfrm flipV="1">
              <a:off x="6180138" y="1562100"/>
              <a:ext cx="1587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7" name="Line 51"/>
            <p:cNvSpPr>
              <a:spLocks noChangeShapeType="1"/>
            </p:cNvSpPr>
            <p:nvPr/>
          </p:nvSpPr>
          <p:spPr bwMode="auto">
            <a:xfrm flipV="1">
              <a:off x="6403975" y="1562100"/>
              <a:ext cx="1588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8" name="Line 52"/>
            <p:cNvSpPr>
              <a:spLocks noChangeShapeType="1"/>
            </p:cNvSpPr>
            <p:nvPr/>
          </p:nvSpPr>
          <p:spPr bwMode="auto">
            <a:xfrm flipV="1">
              <a:off x="6627813" y="1562100"/>
              <a:ext cx="1587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9" name="Line 53"/>
            <p:cNvSpPr>
              <a:spLocks noChangeShapeType="1"/>
            </p:cNvSpPr>
            <p:nvPr/>
          </p:nvSpPr>
          <p:spPr bwMode="auto">
            <a:xfrm flipV="1">
              <a:off x="6851650" y="1562100"/>
              <a:ext cx="1588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0" name="Line 54"/>
            <p:cNvSpPr>
              <a:spLocks noChangeShapeType="1"/>
            </p:cNvSpPr>
            <p:nvPr/>
          </p:nvSpPr>
          <p:spPr bwMode="auto">
            <a:xfrm flipV="1">
              <a:off x="7075488" y="1562100"/>
              <a:ext cx="1587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1" name="Line 55"/>
            <p:cNvSpPr>
              <a:spLocks noChangeShapeType="1"/>
            </p:cNvSpPr>
            <p:nvPr/>
          </p:nvSpPr>
          <p:spPr bwMode="auto">
            <a:xfrm flipV="1">
              <a:off x="7299325" y="1562100"/>
              <a:ext cx="1588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2" name="Line 56"/>
            <p:cNvSpPr>
              <a:spLocks noChangeShapeType="1"/>
            </p:cNvSpPr>
            <p:nvPr/>
          </p:nvSpPr>
          <p:spPr bwMode="auto">
            <a:xfrm flipV="1">
              <a:off x="7523163" y="1562100"/>
              <a:ext cx="1587" cy="4924425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3" name="Rectangle 57"/>
            <p:cNvSpPr>
              <a:spLocks noChangeArrowheads="1"/>
            </p:cNvSpPr>
            <p:nvPr/>
          </p:nvSpPr>
          <p:spPr bwMode="auto">
            <a:xfrm>
              <a:off x="1484313" y="1562100"/>
              <a:ext cx="6280150" cy="4924425"/>
            </a:xfrm>
            <a:prstGeom prst="rect">
              <a:avLst/>
            </a:prstGeom>
            <a:noFill/>
            <a:ln w="19050">
              <a:solidFill>
                <a:srgbClr val="B3E3E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4" name="Freeform 58"/>
            <p:cNvSpPr>
              <a:spLocks noEditPoints="1"/>
            </p:cNvSpPr>
            <p:nvPr/>
          </p:nvSpPr>
          <p:spPr bwMode="auto">
            <a:xfrm>
              <a:off x="2825750" y="2493963"/>
              <a:ext cx="2684463" cy="2854325"/>
            </a:xfrm>
            <a:custGeom>
              <a:avLst/>
              <a:gdLst>
                <a:gd name="T0" fmla="*/ 47 w 1691"/>
                <a:gd name="T1" fmla="*/ 0 h 1798"/>
                <a:gd name="T2" fmla="*/ 129 w 1691"/>
                <a:gd name="T3" fmla="*/ 0 h 1798"/>
                <a:gd name="T4" fmla="*/ 212 w 1691"/>
                <a:gd name="T5" fmla="*/ 0 h 1798"/>
                <a:gd name="T6" fmla="*/ 282 w 1691"/>
                <a:gd name="T7" fmla="*/ 0 h 1798"/>
                <a:gd name="T8" fmla="*/ 364 w 1691"/>
                <a:gd name="T9" fmla="*/ 0 h 1798"/>
                <a:gd name="T10" fmla="*/ 446 w 1691"/>
                <a:gd name="T11" fmla="*/ 0 h 1798"/>
                <a:gd name="T12" fmla="*/ 517 w 1691"/>
                <a:gd name="T13" fmla="*/ 0 h 1798"/>
                <a:gd name="T14" fmla="*/ 599 w 1691"/>
                <a:gd name="T15" fmla="*/ 0 h 1798"/>
                <a:gd name="T16" fmla="*/ 681 w 1691"/>
                <a:gd name="T17" fmla="*/ 0 h 1798"/>
                <a:gd name="T18" fmla="*/ 752 w 1691"/>
                <a:gd name="T19" fmla="*/ 0 h 1798"/>
                <a:gd name="T20" fmla="*/ 834 w 1691"/>
                <a:gd name="T21" fmla="*/ 0 h 1798"/>
                <a:gd name="T22" fmla="*/ 916 w 1691"/>
                <a:gd name="T23" fmla="*/ 0 h 1798"/>
                <a:gd name="T24" fmla="*/ 986 w 1691"/>
                <a:gd name="T25" fmla="*/ 0 h 1798"/>
                <a:gd name="T26" fmla="*/ 1069 w 1691"/>
                <a:gd name="T27" fmla="*/ 0 h 1798"/>
                <a:gd name="T28" fmla="*/ 1151 w 1691"/>
                <a:gd name="T29" fmla="*/ 0 h 1798"/>
                <a:gd name="T30" fmla="*/ 1221 w 1691"/>
                <a:gd name="T31" fmla="*/ 0 h 1798"/>
                <a:gd name="T32" fmla="*/ 1303 w 1691"/>
                <a:gd name="T33" fmla="*/ 0 h 1798"/>
                <a:gd name="T34" fmla="*/ 1386 w 1691"/>
                <a:gd name="T35" fmla="*/ 0 h 1798"/>
                <a:gd name="T36" fmla="*/ 1456 w 1691"/>
                <a:gd name="T37" fmla="*/ 0 h 1798"/>
                <a:gd name="T38" fmla="*/ 1538 w 1691"/>
                <a:gd name="T39" fmla="*/ 0 h 1798"/>
                <a:gd name="T40" fmla="*/ 1620 w 1691"/>
                <a:gd name="T41" fmla="*/ 0 h 1798"/>
                <a:gd name="T42" fmla="*/ 1691 w 1691"/>
                <a:gd name="T43" fmla="*/ 0 h 1798"/>
                <a:gd name="T44" fmla="*/ 1691 w 1691"/>
                <a:gd name="T45" fmla="*/ 83 h 1798"/>
                <a:gd name="T46" fmla="*/ 1691 w 1691"/>
                <a:gd name="T47" fmla="*/ 153 h 1798"/>
                <a:gd name="T48" fmla="*/ 1691 w 1691"/>
                <a:gd name="T49" fmla="*/ 235 h 1798"/>
                <a:gd name="T50" fmla="*/ 1691 w 1691"/>
                <a:gd name="T51" fmla="*/ 318 h 1798"/>
                <a:gd name="T52" fmla="*/ 1691 w 1691"/>
                <a:gd name="T53" fmla="*/ 388 h 1798"/>
                <a:gd name="T54" fmla="*/ 1691 w 1691"/>
                <a:gd name="T55" fmla="*/ 470 h 1798"/>
                <a:gd name="T56" fmla="*/ 1691 w 1691"/>
                <a:gd name="T57" fmla="*/ 553 h 1798"/>
                <a:gd name="T58" fmla="*/ 1691 w 1691"/>
                <a:gd name="T59" fmla="*/ 623 h 1798"/>
                <a:gd name="T60" fmla="*/ 1691 w 1691"/>
                <a:gd name="T61" fmla="*/ 706 h 1798"/>
                <a:gd name="T62" fmla="*/ 1691 w 1691"/>
                <a:gd name="T63" fmla="*/ 788 h 1798"/>
                <a:gd name="T64" fmla="*/ 1691 w 1691"/>
                <a:gd name="T65" fmla="*/ 858 h 1798"/>
                <a:gd name="T66" fmla="*/ 1691 w 1691"/>
                <a:gd name="T67" fmla="*/ 941 h 1798"/>
                <a:gd name="T68" fmla="*/ 1691 w 1691"/>
                <a:gd name="T69" fmla="*/ 1023 h 1798"/>
                <a:gd name="T70" fmla="*/ 1691 w 1691"/>
                <a:gd name="T71" fmla="*/ 1093 h 1798"/>
                <a:gd name="T72" fmla="*/ 1691 w 1691"/>
                <a:gd name="T73" fmla="*/ 1176 h 1798"/>
                <a:gd name="T74" fmla="*/ 1691 w 1691"/>
                <a:gd name="T75" fmla="*/ 1258 h 1798"/>
                <a:gd name="T76" fmla="*/ 1691 w 1691"/>
                <a:gd name="T77" fmla="*/ 1328 h 1798"/>
                <a:gd name="T78" fmla="*/ 1691 w 1691"/>
                <a:gd name="T79" fmla="*/ 1411 h 1798"/>
                <a:gd name="T80" fmla="*/ 1691 w 1691"/>
                <a:gd name="T81" fmla="*/ 1493 h 1798"/>
                <a:gd name="T82" fmla="*/ 1691 w 1691"/>
                <a:gd name="T83" fmla="*/ 1563 h 1798"/>
                <a:gd name="T84" fmla="*/ 1691 w 1691"/>
                <a:gd name="T85" fmla="*/ 1646 h 1798"/>
                <a:gd name="T86" fmla="*/ 1691 w 1691"/>
                <a:gd name="T87" fmla="*/ 1728 h 1798"/>
                <a:gd name="T88" fmla="*/ 1691 w 1691"/>
                <a:gd name="T89" fmla="*/ 1798 h 1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691" h="1798">
                  <a:moveTo>
                    <a:pt x="0" y="0"/>
                  </a:moveTo>
                  <a:lnTo>
                    <a:pt x="47" y="0"/>
                  </a:lnTo>
                  <a:moveTo>
                    <a:pt x="82" y="0"/>
                  </a:moveTo>
                  <a:lnTo>
                    <a:pt x="129" y="0"/>
                  </a:lnTo>
                  <a:moveTo>
                    <a:pt x="165" y="0"/>
                  </a:moveTo>
                  <a:lnTo>
                    <a:pt x="212" y="0"/>
                  </a:lnTo>
                  <a:moveTo>
                    <a:pt x="235" y="0"/>
                  </a:moveTo>
                  <a:lnTo>
                    <a:pt x="282" y="0"/>
                  </a:lnTo>
                  <a:moveTo>
                    <a:pt x="317" y="0"/>
                  </a:moveTo>
                  <a:lnTo>
                    <a:pt x="364" y="0"/>
                  </a:lnTo>
                  <a:moveTo>
                    <a:pt x="399" y="0"/>
                  </a:moveTo>
                  <a:lnTo>
                    <a:pt x="446" y="0"/>
                  </a:lnTo>
                  <a:moveTo>
                    <a:pt x="470" y="0"/>
                  </a:moveTo>
                  <a:lnTo>
                    <a:pt x="517" y="0"/>
                  </a:lnTo>
                  <a:moveTo>
                    <a:pt x="552" y="0"/>
                  </a:moveTo>
                  <a:lnTo>
                    <a:pt x="599" y="0"/>
                  </a:lnTo>
                  <a:moveTo>
                    <a:pt x="634" y="0"/>
                  </a:moveTo>
                  <a:lnTo>
                    <a:pt x="681" y="0"/>
                  </a:lnTo>
                  <a:moveTo>
                    <a:pt x="705" y="0"/>
                  </a:moveTo>
                  <a:lnTo>
                    <a:pt x="752" y="0"/>
                  </a:lnTo>
                  <a:moveTo>
                    <a:pt x="787" y="0"/>
                  </a:moveTo>
                  <a:lnTo>
                    <a:pt x="834" y="0"/>
                  </a:lnTo>
                  <a:moveTo>
                    <a:pt x="869" y="0"/>
                  </a:moveTo>
                  <a:lnTo>
                    <a:pt x="916" y="0"/>
                  </a:lnTo>
                  <a:moveTo>
                    <a:pt x="939" y="0"/>
                  </a:moveTo>
                  <a:lnTo>
                    <a:pt x="986" y="0"/>
                  </a:lnTo>
                  <a:moveTo>
                    <a:pt x="1022" y="0"/>
                  </a:moveTo>
                  <a:lnTo>
                    <a:pt x="1069" y="0"/>
                  </a:lnTo>
                  <a:moveTo>
                    <a:pt x="1104" y="0"/>
                  </a:moveTo>
                  <a:lnTo>
                    <a:pt x="1151" y="0"/>
                  </a:lnTo>
                  <a:moveTo>
                    <a:pt x="1174" y="0"/>
                  </a:moveTo>
                  <a:lnTo>
                    <a:pt x="1221" y="0"/>
                  </a:lnTo>
                  <a:moveTo>
                    <a:pt x="1256" y="0"/>
                  </a:moveTo>
                  <a:lnTo>
                    <a:pt x="1303" y="0"/>
                  </a:lnTo>
                  <a:moveTo>
                    <a:pt x="1339" y="0"/>
                  </a:moveTo>
                  <a:lnTo>
                    <a:pt x="1386" y="0"/>
                  </a:lnTo>
                  <a:moveTo>
                    <a:pt x="1409" y="0"/>
                  </a:moveTo>
                  <a:lnTo>
                    <a:pt x="1456" y="0"/>
                  </a:lnTo>
                  <a:moveTo>
                    <a:pt x="1491" y="0"/>
                  </a:moveTo>
                  <a:lnTo>
                    <a:pt x="1538" y="0"/>
                  </a:lnTo>
                  <a:moveTo>
                    <a:pt x="1573" y="0"/>
                  </a:moveTo>
                  <a:lnTo>
                    <a:pt x="1620" y="0"/>
                  </a:lnTo>
                  <a:moveTo>
                    <a:pt x="1644" y="0"/>
                  </a:moveTo>
                  <a:lnTo>
                    <a:pt x="1691" y="0"/>
                  </a:lnTo>
                  <a:moveTo>
                    <a:pt x="1691" y="36"/>
                  </a:moveTo>
                  <a:lnTo>
                    <a:pt x="1691" y="83"/>
                  </a:lnTo>
                  <a:moveTo>
                    <a:pt x="1691" y="106"/>
                  </a:moveTo>
                  <a:lnTo>
                    <a:pt x="1691" y="153"/>
                  </a:lnTo>
                  <a:moveTo>
                    <a:pt x="1691" y="188"/>
                  </a:moveTo>
                  <a:lnTo>
                    <a:pt x="1691" y="235"/>
                  </a:lnTo>
                  <a:moveTo>
                    <a:pt x="1691" y="271"/>
                  </a:moveTo>
                  <a:lnTo>
                    <a:pt x="1691" y="318"/>
                  </a:lnTo>
                  <a:moveTo>
                    <a:pt x="1691" y="341"/>
                  </a:moveTo>
                  <a:lnTo>
                    <a:pt x="1691" y="388"/>
                  </a:lnTo>
                  <a:moveTo>
                    <a:pt x="1691" y="423"/>
                  </a:moveTo>
                  <a:lnTo>
                    <a:pt x="1691" y="470"/>
                  </a:lnTo>
                  <a:moveTo>
                    <a:pt x="1691" y="506"/>
                  </a:moveTo>
                  <a:lnTo>
                    <a:pt x="1691" y="553"/>
                  </a:lnTo>
                  <a:moveTo>
                    <a:pt x="1691" y="576"/>
                  </a:moveTo>
                  <a:lnTo>
                    <a:pt x="1691" y="623"/>
                  </a:lnTo>
                  <a:moveTo>
                    <a:pt x="1691" y="659"/>
                  </a:moveTo>
                  <a:lnTo>
                    <a:pt x="1691" y="706"/>
                  </a:lnTo>
                  <a:moveTo>
                    <a:pt x="1691" y="741"/>
                  </a:moveTo>
                  <a:lnTo>
                    <a:pt x="1691" y="788"/>
                  </a:lnTo>
                  <a:moveTo>
                    <a:pt x="1691" y="811"/>
                  </a:moveTo>
                  <a:lnTo>
                    <a:pt x="1691" y="858"/>
                  </a:lnTo>
                  <a:moveTo>
                    <a:pt x="1691" y="894"/>
                  </a:moveTo>
                  <a:lnTo>
                    <a:pt x="1691" y="941"/>
                  </a:lnTo>
                  <a:moveTo>
                    <a:pt x="1691" y="976"/>
                  </a:moveTo>
                  <a:lnTo>
                    <a:pt x="1691" y="1023"/>
                  </a:lnTo>
                  <a:moveTo>
                    <a:pt x="1691" y="1046"/>
                  </a:moveTo>
                  <a:lnTo>
                    <a:pt x="1691" y="1093"/>
                  </a:lnTo>
                  <a:moveTo>
                    <a:pt x="1691" y="1129"/>
                  </a:moveTo>
                  <a:lnTo>
                    <a:pt x="1691" y="1176"/>
                  </a:lnTo>
                  <a:moveTo>
                    <a:pt x="1691" y="1211"/>
                  </a:moveTo>
                  <a:lnTo>
                    <a:pt x="1691" y="1258"/>
                  </a:lnTo>
                  <a:moveTo>
                    <a:pt x="1691" y="1281"/>
                  </a:moveTo>
                  <a:lnTo>
                    <a:pt x="1691" y="1328"/>
                  </a:lnTo>
                  <a:moveTo>
                    <a:pt x="1691" y="1364"/>
                  </a:moveTo>
                  <a:lnTo>
                    <a:pt x="1691" y="1411"/>
                  </a:lnTo>
                  <a:moveTo>
                    <a:pt x="1691" y="1446"/>
                  </a:moveTo>
                  <a:lnTo>
                    <a:pt x="1691" y="1493"/>
                  </a:lnTo>
                  <a:moveTo>
                    <a:pt x="1691" y="1516"/>
                  </a:moveTo>
                  <a:lnTo>
                    <a:pt x="1691" y="1563"/>
                  </a:lnTo>
                  <a:moveTo>
                    <a:pt x="1691" y="1599"/>
                  </a:moveTo>
                  <a:lnTo>
                    <a:pt x="1691" y="1646"/>
                  </a:lnTo>
                  <a:moveTo>
                    <a:pt x="1691" y="1681"/>
                  </a:moveTo>
                  <a:lnTo>
                    <a:pt x="1691" y="1728"/>
                  </a:lnTo>
                  <a:moveTo>
                    <a:pt x="1691" y="1751"/>
                  </a:moveTo>
                  <a:lnTo>
                    <a:pt x="1691" y="1798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5" name="Freeform 59"/>
            <p:cNvSpPr>
              <a:spLocks noEditPoints="1"/>
            </p:cNvSpPr>
            <p:nvPr/>
          </p:nvSpPr>
          <p:spPr bwMode="auto">
            <a:xfrm>
              <a:off x="6180138" y="2252663"/>
              <a:ext cx="1587" cy="3059112"/>
            </a:xfrm>
            <a:custGeom>
              <a:avLst/>
              <a:gdLst>
                <a:gd name="T0" fmla="*/ 0 h 1927"/>
                <a:gd name="T1" fmla="*/ 47 h 1927"/>
                <a:gd name="T2" fmla="*/ 82 h 1927"/>
                <a:gd name="T3" fmla="*/ 129 h 1927"/>
                <a:gd name="T4" fmla="*/ 164 h 1927"/>
                <a:gd name="T5" fmla="*/ 211 h 1927"/>
                <a:gd name="T6" fmla="*/ 235 h 1927"/>
                <a:gd name="T7" fmla="*/ 282 h 1927"/>
                <a:gd name="T8" fmla="*/ 317 h 1927"/>
                <a:gd name="T9" fmla="*/ 364 h 1927"/>
                <a:gd name="T10" fmla="*/ 399 h 1927"/>
                <a:gd name="T11" fmla="*/ 446 h 1927"/>
                <a:gd name="T12" fmla="*/ 470 h 1927"/>
                <a:gd name="T13" fmla="*/ 517 h 1927"/>
                <a:gd name="T14" fmla="*/ 552 h 1927"/>
                <a:gd name="T15" fmla="*/ 599 h 1927"/>
                <a:gd name="T16" fmla="*/ 634 h 1927"/>
                <a:gd name="T17" fmla="*/ 681 h 1927"/>
                <a:gd name="T18" fmla="*/ 705 h 1927"/>
                <a:gd name="T19" fmla="*/ 752 h 1927"/>
                <a:gd name="T20" fmla="*/ 787 h 1927"/>
                <a:gd name="T21" fmla="*/ 834 h 1927"/>
                <a:gd name="T22" fmla="*/ 869 h 1927"/>
                <a:gd name="T23" fmla="*/ 916 h 1927"/>
                <a:gd name="T24" fmla="*/ 940 h 1927"/>
                <a:gd name="T25" fmla="*/ 987 h 1927"/>
                <a:gd name="T26" fmla="*/ 1022 h 1927"/>
                <a:gd name="T27" fmla="*/ 1069 h 1927"/>
                <a:gd name="T28" fmla="*/ 1104 h 1927"/>
                <a:gd name="T29" fmla="*/ 1151 h 1927"/>
                <a:gd name="T30" fmla="*/ 1175 h 1927"/>
                <a:gd name="T31" fmla="*/ 1222 h 1927"/>
                <a:gd name="T32" fmla="*/ 1257 h 1927"/>
                <a:gd name="T33" fmla="*/ 1304 h 1927"/>
                <a:gd name="T34" fmla="*/ 1339 h 1927"/>
                <a:gd name="T35" fmla="*/ 1386 h 1927"/>
                <a:gd name="T36" fmla="*/ 1410 h 1927"/>
                <a:gd name="T37" fmla="*/ 1457 h 1927"/>
                <a:gd name="T38" fmla="*/ 1492 h 1927"/>
                <a:gd name="T39" fmla="*/ 1539 h 1927"/>
                <a:gd name="T40" fmla="*/ 1574 h 1927"/>
                <a:gd name="T41" fmla="*/ 1621 h 1927"/>
                <a:gd name="T42" fmla="*/ 1645 h 1927"/>
                <a:gd name="T43" fmla="*/ 1692 h 1927"/>
                <a:gd name="T44" fmla="*/ 1727 h 1927"/>
                <a:gd name="T45" fmla="*/ 1774 h 1927"/>
                <a:gd name="T46" fmla="*/ 1809 h 1927"/>
                <a:gd name="T47" fmla="*/ 1856 h 1927"/>
                <a:gd name="T48" fmla="*/ 1880 h 1927"/>
                <a:gd name="T49" fmla="*/ 1927 h 192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  <a:cxn ang="0">
                  <a:pos x="0" y="T42"/>
                </a:cxn>
                <a:cxn ang="0">
                  <a:pos x="0" y="T43"/>
                </a:cxn>
                <a:cxn ang="0">
                  <a:pos x="0" y="T44"/>
                </a:cxn>
                <a:cxn ang="0">
                  <a:pos x="0" y="T45"/>
                </a:cxn>
                <a:cxn ang="0">
                  <a:pos x="0" y="T46"/>
                </a:cxn>
                <a:cxn ang="0">
                  <a:pos x="0" y="T47"/>
                </a:cxn>
                <a:cxn ang="0">
                  <a:pos x="0" y="T48"/>
                </a:cxn>
                <a:cxn ang="0">
                  <a:pos x="0" y="T49"/>
                </a:cxn>
              </a:cxnLst>
              <a:rect l="0" t="0" r="r" b="b"/>
              <a:pathLst>
                <a:path h="1927">
                  <a:moveTo>
                    <a:pt x="0" y="0"/>
                  </a:moveTo>
                  <a:lnTo>
                    <a:pt x="0" y="47"/>
                  </a:lnTo>
                  <a:moveTo>
                    <a:pt x="0" y="82"/>
                  </a:moveTo>
                  <a:lnTo>
                    <a:pt x="0" y="129"/>
                  </a:lnTo>
                  <a:moveTo>
                    <a:pt x="0" y="164"/>
                  </a:moveTo>
                  <a:lnTo>
                    <a:pt x="0" y="211"/>
                  </a:lnTo>
                  <a:moveTo>
                    <a:pt x="0" y="235"/>
                  </a:moveTo>
                  <a:lnTo>
                    <a:pt x="0" y="282"/>
                  </a:lnTo>
                  <a:moveTo>
                    <a:pt x="0" y="317"/>
                  </a:moveTo>
                  <a:lnTo>
                    <a:pt x="0" y="364"/>
                  </a:lnTo>
                  <a:moveTo>
                    <a:pt x="0" y="399"/>
                  </a:moveTo>
                  <a:lnTo>
                    <a:pt x="0" y="446"/>
                  </a:lnTo>
                  <a:moveTo>
                    <a:pt x="0" y="470"/>
                  </a:moveTo>
                  <a:lnTo>
                    <a:pt x="0" y="517"/>
                  </a:lnTo>
                  <a:moveTo>
                    <a:pt x="0" y="552"/>
                  </a:moveTo>
                  <a:lnTo>
                    <a:pt x="0" y="599"/>
                  </a:lnTo>
                  <a:moveTo>
                    <a:pt x="0" y="634"/>
                  </a:moveTo>
                  <a:lnTo>
                    <a:pt x="0" y="681"/>
                  </a:lnTo>
                  <a:moveTo>
                    <a:pt x="0" y="705"/>
                  </a:moveTo>
                  <a:lnTo>
                    <a:pt x="0" y="752"/>
                  </a:lnTo>
                  <a:moveTo>
                    <a:pt x="0" y="787"/>
                  </a:moveTo>
                  <a:lnTo>
                    <a:pt x="0" y="834"/>
                  </a:lnTo>
                  <a:moveTo>
                    <a:pt x="0" y="869"/>
                  </a:moveTo>
                  <a:lnTo>
                    <a:pt x="0" y="916"/>
                  </a:lnTo>
                  <a:moveTo>
                    <a:pt x="0" y="940"/>
                  </a:moveTo>
                  <a:lnTo>
                    <a:pt x="0" y="987"/>
                  </a:lnTo>
                  <a:moveTo>
                    <a:pt x="0" y="1022"/>
                  </a:moveTo>
                  <a:lnTo>
                    <a:pt x="0" y="1069"/>
                  </a:lnTo>
                  <a:moveTo>
                    <a:pt x="0" y="1104"/>
                  </a:moveTo>
                  <a:lnTo>
                    <a:pt x="0" y="1151"/>
                  </a:lnTo>
                  <a:moveTo>
                    <a:pt x="0" y="1175"/>
                  </a:moveTo>
                  <a:lnTo>
                    <a:pt x="0" y="1222"/>
                  </a:lnTo>
                  <a:moveTo>
                    <a:pt x="0" y="1257"/>
                  </a:moveTo>
                  <a:lnTo>
                    <a:pt x="0" y="1304"/>
                  </a:lnTo>
                  <a:moveTo>
                    <a:pt x="0" y="1339"/>
                  </a:moveTo>
                  <a:lnTo>
                    <a:pt x="0" y="1386"/>
                  </a:lnTo>
                  <a:moveTo>
                    <a:pt x="0" y="1410"/>
                  </a:moveTo>
                  <a:lnTo>
                    <a:pt x="0" y="1457"/>
                  </a:lnTo>
                  <a:moveTo>
                    <a:pt x="0" y="1492"/>
                  </a:moveTo>
                  <a:lnTo>
                    <a:pt x="0" y="1539"/>
                  </a:lnTo>
                  <a:moveTo>
                    <a:pt x="0" y="1574"/>
                  </a:moveTo>
                  <a:lnTo>
                    <a:pt x="0" y="1621"/>
                  </a:lnTo>
                  <a:moveTo>
                    <a:pt x="0" y="1645"/>
                  </a:moveTo>
                  <a:lnTo>
                    <a:pt x="0" y="1692"/>
                  </a:lnTo>
                  <a:moveTo>
                    <a:pt x="0" y="1727"/>
                  </a:moveTo>
                  <a:lnTo>
                    <a:pt x="0" y="1774"/>
                  </a:lnTo>
                  <a:moveTo>
                    <a:pt x="0" y="1809"/>
                  </a:moveTo>
                  <a:lnTo>
                    <a:pt x="0" y="1856"/>
                  </a:lnTo>
                  <a:moveTo>
                    <a:pt x="0" y="1880"/>
                  </a:moveTo>
                  <a:lnTo>
                    <a:pt x="0" y="1927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6" name="Line 60"/>
            <p:cNvSpPr>
              <a:spLocks noChangeShapeType="1"/>
            </p:cNvSpPr>
            <p:nvPr/>
          </p:nvSpPr>
          <p:spPr bwMode="auto">
            <a:xfrm>
              <a:off x="2844800" y="4919663"/>
              <a:ext cx="149225" cy="15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7" name="Line 61"/>
            <p:cNvSpPr>
              <a:spLocks noChangeShapeType="1"/>
            </p:cNvSpPr>
            <p:nvPr/>
          </p:nvSpPr>
          <p:spPr bwMode="auto">
            <a:xfrm>
              <a:off x="2844800" y="4471988"/>
              <a:ext cx="149225" cy="15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8" name="Line 62"/>
            <p:cNvSpPr>
              <a:spLocks noChangeShapeType="1"/>
            </p:cNvSpPr>
            <p:nvPr/>
          </p:nvSpPr>
          <p:spPr bwMode="auto">
            <a:xfrm>
              <a:off x="2844800" y="4024313"/>
              <a:ext cx="149225" cy="15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9" name="Line 63"/>
            <p:cNvSpPr>
              <a:spLocks noChangeShapeType="1"/>
            </p:cNvSpPr>
            <p:nvPr/>
          </p:nvSpPr>
          <p:spPr bwMode="auto">
            <a:xfrm>
              <a:off x="2844800" y="3576638"/>
              <a:ext cx="149225" cy="15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0" name="Line 64"/>
            <p:cNvSpPr>
              <a:spLocks noChangeShapeType="1"/>
            </p:cNvSpPr>
            <p:nvPr/>
          </p:nvSpPr>
          <p:spPr bwMode="auto">
            <a:xfrm>
              <a:off x="2844800" y="3128963"/>
              <a:ext cx="149225" cy="15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1" name="Line 65"/>
            <p:cNvSpPr>
              <a:spLocks noChangeShapeType="1"/>
            </p:cNvSpPr>
            <p:nvPr/>
          </p:nvSpPr>
          <p:spPr bwMode="auto">
            <a:xfrm>
              <a:off x="2825750" y="2681288"/>
              <a:ext cx="149225" cy="15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2" name="Line 66"/>
            <p:cNvSpPr>
              <a:spLocks noChangeShapeType="1"/>
            </p:cNvSpPr>
            <p:nvPr/>
          </p:nvSpPr>
          <p:spPr bwMode="auto">
            <a:xfrm>
              <a:off x="2844800" y="2233613"/>
              <a:ext cx="149225" cy="15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3" name="Line 67"/>
            <p:cNvSpPr>
              <a:spLocks noChangeShapeType="1"/>
            </p:cNvSpPr>
            <p:nvPr/>
          </p:nvSpPr>
          <p:spPr bwMode="auto">
            <a:xfrm>
              <a:off x="2844800" y="1785938"/>
              <a:ext cx="149225" cy="15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4" name="Line 68"/>
            <p:cNvSpPr>
              <a:spLocks noChangeShapeType="1"/>
            </p:cNvSpPr>
            <p:nvPr/>
          </p:nvSpPr>
          <p:spPr bwMode="auto">
            <a:xfrm flipV="1">
              <a:off x="3497263" y="5218113"/>
              <a:ext cx="1587" cy="1492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5" name="Line 69"/>
            <p:cNvSpPr>
              <a:spLocks noChangeShapeType="1"/>
            </p:cNvSpPr>
            <p:nvPr/>
          </p:nvSpPr>
          <p:spPr bwMode="auto">
            <a:xfrm flipV="1">
              <a:off x="4186238" y="5218113"/>
              <a:ext cx="1587" cy="1492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6" name="Line 70"/>
            <p:cNvSpPr>
              <a:spLocks noChangeShapeType="1"/>
            </p:cNvSpPr>
            <p:nvPr/>
          </p:nvSpPr>
          <p:spPr bwMode="auto">
            <a:xfrm flipV="1">
              <a:off x="4838700" y="5218113"/>
              <a:ext cx="1588" cy="1492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7" name="Line 71"/>
            <p:cNvSpPr>
              <a:spLocks noChangeShapeType="1"/>
            </p:cNvSpPr>
            <p:nvPr/>
          </p:nvSpPr>
          <p:spPr bwMode="auto">
            <a:xfrm flipV="1">
              <a:off x="5510213" y="5218113"/>
              <a:ext cx="1587" cy="1492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8" name="Line 72"/>
            <p:cNvSpPr>
              <a:spLocks noChangeShapeType="1"/>
            </p:cNvSpPr>
            <p:nvPr/>
          </p:nvSpPr>
          <p:spPr bwMode="auto">
            <a:xfrm flipV="1">
              <a:off x="6851650" y="5218113"/>
              <a:ext cx="1588" cy="1492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9" name="Line 73"/>
            <p:cNvSpPr>
              <a:spLocks noChangeShapeType="1"/>
            </p:cNvSpPr>
            <p:nvPr/>
          </p:nvSpPr>
          <p:spPr bwMode="auto">
            <a:xfrm flipV="1">
              <a:off x="7523163" y="5218113"/>
              <a:ext cx="1587" cy="1492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50" name="Freeform 74"/>
            <p:cNvSpPr>
              <a:spLocks/>
            </p:cNvSpPr>
            <p:nvPr/>
          </p:nvSpPr>
          <p:spPr bwMode="auto">
            <a:xfrm>
              <a:off x="2825750" y="1785938"/>
              <a:ext cx="4714875" cy="3581400"/>
            </a:xfrm>
            <a:custGeom>
              <a:avLst/>
              <a:gdLst>
                <a:gd name="T0" fmla="*/ 0 w 2970"/>
                <a:gd name="T1" fmla="*/ 0 h 2256"/>
                <a:gd name="T2" fmla="*/ 0 w 2970"/>
                <a:gd name="T3" fmla="*/ 2256 h 2256"/>
                <a:gd name="T4" fmla="*/ 2970 w 2970"/>
                <a:gd name="T5" fmla="*/ 2256 h 2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70" h="2256">
                  <a:moveTo>
                    <a:pt x="0" y="0"/>
                  </a:moveTo>
                  <a:lnTo>
                    <a:pt x="0" y="2256"/>
                  </a:lnTo>
                  <a:lnTo>
                    <a:pt x="2970" y="2256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51" name="Line 75"/>
            <p:cNvSpPr>
              <a:spLocks noChangeShapeType="1"/>
            </p:cNvSpPr>
            <p:nvPr/>
          </p:nvSpPr>
          <p:spPr bwMode="auto">
            <a:xfrm flipV="1">
              <a:off x="6180138" y="5218113"/>
              <a:ext cx="1587" cy="1492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0252" name="Group 76"/>
            <p:cNvGrpSpPr>
              <a:grpSpLocks/>
            </p:cNvGrpSpPr>
            <p:nvPr/>
          </p:nvGrpSpPr>
          <p:grpSpPr bwMode="auto">
            <a:xfrm>
              <a:off x="2844800" y="2159000"/>
              <a:ext cx="4371975" cy="3208338"/>
              <a:chOff x="1792" y="1360"/>
              <a:chExt cx="2754" cy="2021"/>
            </a:xfrm>
          </p:grpSpPr>
          <p:sp>
            <p:nvSpPr>
              <p:cNvPr id="50253" name="Freeform 77"/>
              <p:cNvSpPr>
                <a:spLocks/>
              </p:cNvSpPr>
              <p:nvPr/>
            </p:nvSpPr>
            <p:spPr bwMode="auto">
              <a:xfrm>
                <a:off x="1792" y="1360"/>
                <a:ext cx="2524" cy="2021"/>
              </a:xfrm>
              <a:custGeom>
                <a:avLst/>
                <a:gdLst>
                  <a:gd name="T0" fmla="*/ 215 w 215"/>
                  <a:gd name="T1" fmla="*/ 28 h 172"/>
                  <a:gd name="T2" fmla="*/ 180 w 215"/>
                  <a:gd name="T3" fmla="*/ 4 h 172"/>
                  <a:gd name="T4" fmla="*/ 0 w 215"/>
                  <a:gd name="T5" fmla="*/ 17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" h="172">
                    <a:moveTo>
                      <a:pt x="215" y="28"/>
                    </a:moveTo>
                    <a:cubicBezTo>
                      <a:pt x="215" y="28"/>
                      <a:pt x="202" y="0"/>
                      <a:pt x="180" y="4"/>
                    </a:cubicBezTo>
                    <a:cubicBezTo>
                      <a:pt x="89" y="18"/>
                      <a:pt x="97" y="140"/>
                      <a:pt x="0" y="172"/>
                    </a:cubicBezTo>
                  </a:path>
                </a:pathLst>
              </a:custGeom>
              <a:noFill/>
              <a:ln w="55563">
                <a:solidFill>
                  <a:srgbClr val="FE1B0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54" name="Rectangle 78"/>
              <p:cNvSpPr>
                <a:spLocks noChangeArrowheads="1"/>
              </p:cNvSpPr>
              <p:nvPr/>
            </p:nvSpPr>
            <p:spPr bwMode="auto">
              <a:xfrm>
                <a:off x="4214" y="1746"/>
                <a:ext cx="332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600" b="1">
                    <a:solidFill>
                      <a:srgbClr val="000000"/>
                    </a:solidFill>
                  </a:rPr>
                  <a:t>TPP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0255" name="Group 79"/>
            <p:cNvGrpSpPr>
              <a:grpSpLocks/>
            </p:cNvGrpSpPr>
            <p:nvPr/>
          </p:nvGrpSpPr>
          <p:grpSpPr bwMode="auto">
            <a:xfrm>
              <a:off x="6796088" y="2444750"/>
              <a:ext cx="396875" cy="301625"/>
              <a:chOff x="4281" y="1540"/>
              <a:chExt cx="250" cy="190"/>
            </a:xfrm>
          </p:grpSpPr>
          <p:grpSp>
            <p:nvGrpSpPr>
              <p:cNvPr id="50256" name="Group 80"/>
              <p:cNvGrpSpPr>
                <a:grpSpLocks/>
              </p:cNvGrpSpPr>
              <p:nvPr/>
            </p:nvGrpSpPr>
            <p:grpSpPr bwMode="auto">
              <a:xfrm>
                <a:off x="4281" y="1654"/>
                <a:ext cx="82" cy="70"/>
                <a:chOff x="4281" y="1654"/>
                <a:chExt cx="82" cy="70"/>
              </a:xfrm>
            </p:grpSpPr>
            <p:sp>
              <p:nvSpPr>
                <p:cNvPr id="50257" name="Oval 81"/>
                <p:cNvSpPr>
                  <a:spLocks noChangeArrowheads="1"/>
                </p:cNvSpPr>
                <p:nvPr/>
              </p:nvSpPr>
              <p:spPr bwMode="auto">
                <a:xfrm>
                  <a:off x="4281" y="1654"/>
                  <a:ext cx="82" cy="7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58" name="Oval 82"/>
                <p:cNvSpPr>
                  <a:spLocks noChangeArrowheads="1"/>
                </p:cNvSpPr>
                <p:nvPr/>
              </p:nvSpPr>
              <p:spPr bwMode="auto">
                <a:xfrm>
                  <a:off x="4298" y="1665"/>
                  <a:ext cx="47" cy="47"/>
                </a:xfrm>
                <a:prstGeom prst="ellipse">
                  <a:avLst/>
                </a:prstGeom>
                <a:solidFill>
                  <a:srgbClr val="FE1B0E"/>
                </a:solidFill>
                <a:ln w="0">
                  <a:solidFill>
                    <a:srgbClr val="FE1B0E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0259" name="Rectangle 83"/>
              <p:cNvSpPr>
                <a:spLocks noChangeArrowheads="1"/>
              </p:cNvSpPr>
              <p:nvPr/>
            </p:nvSpPr>
            <p:spPr bwMode="auto">
              <a:xfrm>
                <a:off x="4341" y="1540"/>
                <a:ext cx="190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600" b="1" i="1">
                    <a:solidFill>
                      <a:srgbClr val="FF1919"/>
                    </a:solidFill>
                  </a:rPr>
                  <a:t>G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0260" name="Group 84"/>
            <p:cNvGrpSpPr>
              <a:grpSpLocks/>
            </p:cNvGrpSpPr>
            <p:nvPr/>
          </p:nvGrpSpPr>
          <p:grpSpPr bwMode="auto">
            <a:xfrm>
              <a:off x="6113463" y="1943100"/>
              <a:ext cx="276225" cy="3368675"/>
              <a:chOff x="3851" y="1224"/>
              <a:chExt cx="174" cy="2122"/>
            </a:xfrm>
          </p:grpSpPr>
          <p:sp>
            <p:nvSpPr>
              <p:cNvPr id="50261" name="Freeform 85"/>
              <p:cNvSpPr>
                <a:spLocks noEditPoints="1"/>
              </p:cNvSpPr>
              <p:nvPr/>
            </p:nvSpPr>
            <p:spPr bwMode="auto">
              <a:xfrm>
                <a:off x="3893" y="1419"/>
                <a:ext cx="1" cy="1927"/>
              </a:xfrm>
              <a:custGeom>
                <a:avLst/>
                <a:gdLst>
                  <a:gd name="T0" fmla="*/ 0 h 1927"/>
                  <a:gd name="T1" fmla="*/ 47 h 1927"/>
                  <a:gd name="T2" fmla="*/ 82 h 1927"/>
                  <a:gd name="T3" fmla="*/ 129 h 1927"/>
                  <a:gd name="T4" fmla="*/ 164 h 1927"/>
                  <a:gd name="T5" fmla="*/ 211 h 1927"/>
                  <a:gd name="T6" fmla="*/ 235 h 1927"/>
                  <a:gd name="T7" fmla="*/ 282 h 1927"/>
                  <a:gd name="T8" fmla="*/ 317 h 1927"/>
                  <a:gd name="T9" fmla="*/ 364 h 1927"/>
                  <a:gd name="T10" fmla="*/ 399 h 1927"/>
                  <a:gd name="T11" fmla="*/ 446 h 1927"/>
                  <a:gd name="T12" fmla="*/ 470 h 1927"/>
                  <a:gd name="T13" fmla="*/ 517 h 1927"/>
                  <a:gd name="T14" fmla="*/ 552 h 1927"/>
                  <a:gd name="T15" fmla="*/ 599 h 1927"/>
                  <a:gd name="T16" fmla="*/ 634 h 1927"/>
                  <a:gd name="T17" fmla="*/ 681 h 1927"/>
                  <a:gd name="T18" fmla="*/ 705 h 1927"/>
                  <a:gd name="T19" fmla="*/ 752 h 1927"/>
                  <a:gd name="T20" fmla="*/ 787 h 1927"/>
                  <a:gd name="T21" fmla="*/ 834 h 1927"/>
                  <a:gd name="T22" fmla="*/ 869 h 1927"/>
                  <a:gd name="T23" fmla="*/ 916 h 1927"/>
                  <a:gd name="T24" fmla="*/ 940 h 1927"/>
                  <a:gd name="T25" fmla="*/ 987 h 1927"/>
                  <a:gd name="T26" fmla="*/ 1022 h 1927"/>
                  <a:gd name="T27" fmla="*/ 1069 h 1927"/>
                  <a:gd name="T28" fmla="*/ 1104 h 1927"/>
                  <a:gd name="T29" fmla="*/ 1151 h 1927"/>
                  <a:gd name="T30" fmla="*/ 1175 h 1927"/>
                  <a:gd name="T31" fmla="*/ 1222 h 1927"/>
                  <a:gd name="T32" fmla="*/ 1257 h 1927"/>
                  <a:gd name="T33" fmla="*/ 1304 h 1927"/>
                  <a:gd name="T34" fmla="*/ 1339 h 1927"/>
                  <a:gd name="T35" fmla="*/ 1386 h 1927"/>
                  <a:gd name="T36" fmla="*/ 1410 h 1927"/>
                  <a:gd name="T37" fmla="*/ 1457 h 1927"/>
                  <a:gd name="T38" fmla="*/ 1492 h 1927"/>
                  <a:gd name="T39" fmla="*/ 1539 h 1927"/>
                  <a:gd name="T40" fmla="*/ 1574 h 1927"/>
                  <a:gd name="T41" fmla="*/ 1621 h 1927"/>
                  <a:gd name="T42" fmla="*/ 1645 h 1927"/>
                  <a:gd name="T43" fmla="*/ 1692 h 1927"/>
                  <a:gd name="T44" fmla="*/ 1727 h 1927"/>
                  <a:gd name="T45" fmla="*/ 1774 h 1927"/>
                  <a:gd name="T46" fmla="*/ 1809 h 1927"/>
                  <a:gd name="T47" fmla="*/ 1856 h 1927"/>
                  <a:gd name="T48" fmla="*/ 1880 h 1927"/>
                  <a:gd name="T49" fmla="*/ 1927 h 192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  <a:cxn ang="0">
                    <a:pos x="0" y="T25"/>
                  </a:cxn>
                  <a:cxn ang="0">
                    <a:pos x="0" y="T26"/>
                  </a:cxn>
                  <a:cxn ang="0">
                    <a:pos x="0" y="T27"/>
                  </a:cxn>
                  <a:cxn ang="0">
                    <a:pos x="0" y="T28"/>
                  </a:cxn>
                  <a:cxn ang="0">
                    <a:pos x="0" y="T29"/>
                  </a:cxn>
                  <a:cxn ang="0">
                    <a:pos x="0" y="T30"/>
                  </a:cxn>
                  <a:cxn ang="0">
                    <a:pos x="0" y="T31"/>
                  </a:cxn>
                  <a:cxn ang="0">
                    <a:pos x="0" y="T32"/>
                  </a:cxn>
                  <a:cxn ang="0">
                    <a:pos x="0" y="T33"/>
                  </a:cxn>
                  <a:cxn ang="0">
                    <a:pos x="0" y="T34"/>
                  </a:cxn>
                  <a:cxn ang="0">
                    <a:pos x="0" y="T35"/>
                  </a:cxn>
                  <a:cxn ang="0">
                    <a:pos x="0" y="T36"/>
                  </a:cxn>
                  <a:cxn ang="0">
                    <a:pos x="0" y="T37"/>
                  </a:cxn>
                  <a:cxn ang="0">
                    <a:pos x="0" y="T38"/>
                  </a:cxn>
                  <a:cxn ang="0">
                    <a:pos x="0" y="T39"/>
                  </a:cxn>
                  <a:cxn ang="0">
                    <a:pos x="0" y="T40"/>
                  </a:cxn>
                  <a:cxn ang="0">
                    <a:pos x="0" y="T41"/>
                  </a:cxn>
                  <a:cxn ang="0">
                    <a:pos x="0" y="T42"/>
                  </a:cxn>
                  <a:cxn ang="0">
                    <a:pos x="0" y="T43"/>
                  </a:cxn>
                  <a:cxn ang="0">
                    <a:pos x="0" y="T44"/>
                  </a:cxn>
                  <a:cxn ang="0">
                    <a:pos x="0" y="T45"/>
                  </a:cxn>
                  <a:cxn ang="0">
                    <a:pos x="0" y="T46"/>
                  </a:cxn>
                  <a:cxn ang="0">
                    <a:pos x="0" y="T47"/>
                  </a:cxn>
                  <a:cxn ang="0">
                    <a:pos x="0" y="T48"/>
                  </a:cxn>
                  <a:cxn ang="0">
                    <a:pos x="0" y="T49"/>
                  </a:cxn>
                </a:cxnLst>
                <a:rect l="0" t="0" r="r" b="b"/>
                <a:pathLst>
                  <a:path h="1927">
                    <a:moveTo>
                      <a:pt x="0" y="0"/>
                    </a:moveTo>
                    <a:lnTo>
                      <a:pt x="0" y="47"/>
                    </a:lnTo>
                    <a:moveTo>
                      <a:pt x="0" y="82"/>
                    </a:moveTo>
                    <a:lnTo>
                      <a:pt x="0" y="129"/>
                    </a:lnTo>
                    <a:moveTo>
                      <a:pt x="0" y="164"/>
                    </a:moveTo>
                    <a:lnTo>
                      <a:pt x="0" y="211"/>
                    </a:lnTo>
                    <a:moveTo>
                      <a:pt x="0" y="235"/>
                    </a:moveTo>
                    <a:lnTo>
                      <a:pt x="0" y="282"/>
                    </a:lnTo>
                    <a:moveTo>
                      <a:pt x="0" y="317"/>
                    </a:moveTo>
                    <a:lnTo>
                      <a:pt x="0" y="364"/>
                    </a:lnTo>
                    <a:moveTo>
                      <a:pt x="0" y="399"/>
                    </a:moveTo>
                    <a:lnTo>
                      <a:pt x="0" y="446"/>
                    </a:lnTo>
                    <a:moveTo>
                      <a:pt x="0" y="470"/>
                    </a:moveTo>
                    <a:lnTo>
                      <a:pt x="0" y="517"/>
                    </a:lnTo>
                    <a:moveTo>
                      <a:pt x="0" y="552"/>
                    </a:moveTo>
                    <a:lnTo>
                      <a:pt x="0" y="599"/>
                    </a:lnTo>
                    <a:moveTo>
                      <a:pt x="0" y="634"/>
                    </a:moveTo>
                    <a:lnTo>
                      <a:pt x="0" y="681"/>
                    </a:lnTo>
                    <a:moveTo>
                      <a:pt x="0" y="705"/>
                    </a:moveTo>
                    <a:lnTo>
                      <a:pt x="0" y="752"/>
                    </a:lnTo>
                    <a:moveTo>
                      <a:pt x="0" y="787"/>
                    </a:moveTo>
                    <a:lnTo>
                      <a:pt x="0" y="834"/>
                    </a:lnTo>
                    <a:moveTo>
                      <a:pt x="0" y="869"/>
                    </a:moveTo>
                    <a:lnTo>
                      <a:pt x="0" y="916"/>
                    </a:lnTo>
                    <a:moveTo>
                      <a:pt x="0" y="940"/>
                    </a:moveTo>
                    <a:lnTo>
                      <a:pt x="0" y="987"/>
                    </a:lnTo>
                    <a:moveTo>
                      <a:pt x="0" y="1022"/>
                    </a:moveTo>
                    <a:lnTo>
                      <a:pt x="0" y="1069"/>
                    </a:lnTo>
                    <a:moveTo>
                      <a:pt x="0" y="1104"/>
                    </a:moveTo>
                    <a:lnTo>
                      <a:pt x="0" y="1151"/>
                    </a:lnTo>
                    <a:moveTo>
                      <a:pt x="0" y="1175"/>
                    </a:moveTo>
                    <a:lnTo>
                      <a:pt x="0" y="1222"/>
                    </a:lnTo>
                    <a:moveTo>
                      <a:pt x="0" y="1257"/>
                    </a:moveTo>
                    <a:lnTo>
                      <a:pt x="0" y="1304"/>
                    </a:lnTo>
                    <a:moveTo>
                      <a:pt x="0" y="1339"/>
                    </a:moveTo>
                    <a:lnTo>
                      <a:pt x="0" y="1386"/>
                    </a:lnTo>
                    <a:moveTo>
                      <a:pt x="0" y="1410"/>
                    </a:moveTo>
                    <a:lnTo>
                      <a:pt x="0" y="1457"/>
                    </a:lnTo>
                    <a:moveTo>
                      <a:pt x="0" y="1492"/>
                    </a:moveTo>
                    <a:lnTo>
                      <a:pt x="0" y="1539"/>
                    </a:lnTo>
                    <a:moveTo>
                      <a:pt x="0" y="1574"/>
                    </a:moveTo>
                    <a:lnTo>
                      <a:pt x="0" y="1621"/>
                    </a:lnTo>
                    <a:moveTo>
                      <a:pt x="0" y="1645"/>
                    </a:moveTo>
                    <a:lnTo>
                      <a:pt x="0" y="1692"/>
                    </a:lnTo>
                    <a:moveTo>
                      <a:pt x="0" y="1727"/>
                    </a:moveTo>
                    <a:lnTo>
                      <a:pt x="0" y="1774"/>
                    </a:lnTo>
                    <a:moveTo>
                      <a:pt x="0" y="1809"/>
                    </a:moveTo>
                    <a:lnTo>
                      <a:pt x="0" y="1856"/>
                    </a:lnTo>
                    <a:moveTo>
                      <a:pt x="0" y="1880"/>
                    </a:moveTo>
                    <a:lnTo>
                      <a:pt x="0" y="1927"/>
                    </a:lnTo>
                  </a:path>
                </a:pathLst>
              </a:custGeom>
              <a:noFill/>
              <a:ln w="19050">
                <a:solidFill>
                  <a:srgbClr val="FE1B0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0262" name="Group 86"/>
              <p:cNvGrpSpPr>
                <a:grpSpLocks/>
              </p:cNvGrpSpPr>
              <p:nvPr/>
            </p:nvGrpSpPr>
            <p:grpSpPr bwMode="auto">
              <a:xfrm>
                <a:off x="3851" y="1224"/>
                <a:ext cx="174" cy="218"/>
                <a:chOff x="3851" y="1224"/>
                <a:chExt cx="174" cy="218"/>
              </a:xfrm>
            </p:grpSpPr>
            <p:grpSp>
              <p:nvGrpSpPr>
                <p:cNvPr id="50263" name="Group 87"/>
                <p:cNvGrpSpPr>
                  <a:grpSpLocks/>
                </p:cNvGrpSpPr>
                <p:nvPr/>
              </p:nvGrpSpPr>
              <p:grpSpPr bwMode="auto">
                <a:xfrm>
                  <a:off x="3858" y="1372"/>
                  <a:ext cx="82" cy="70"/>
                  <a:chOff x="3858" y="1372"/>
                  <a:chExt cx="82" cy="70"/>
                </a:xfrm>
              </p:grpSpPr>
              <p:sp>
                <p:nvSpPr>
                  <p:cNvPr id="50264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3858" y="1372"/>
                    <a:ext cx="82" cy="7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265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3875" y="1383"/>
                    <a:ext cx="47" cy="47"/>
                  </a:xfrm>
                  <a:prstGeom prst="ellipse">
                    <a:avLst/>
                  </a:prstGeom>
                  <a:solidFill>
                    <a:srgbClr val="FE1B0E"/>
                  </a:solidFill>
                  <a:ln w="0">
                    <a:solidFill>
                      <a:srgbClr val="FE1B0E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0266" name="Rectangle 90"/>
                <p:cNvSpPr>
                  <a:spLocks noChangeArrowheads="1"/>
                </p:cNvSpPr>
                <p:nvPr/>
              </p:nvSpPr>
              <p:spPr bwMode="auto">
                <a:xfrm>
                  <a:off x="3851" y="1224"/>
                  <a:ext cx="174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altLang="en-US" sz="1600" b="1" i="1">
                      <a:solidFill>
                        <a:srgbClr val="FF1919"/>
                      </a:solidFill>
                    </a:rPr>
                    <a:t>F </a:t>
                  </a:r>
                  <a:endParaRPr lang="en-US" altLang="en-US" sz="24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50267" name="Group 91"/>
            <p:cNvGrpSpPr>
              <a:grpSpLocks/>
            </p:cNvGrpSpPr>
            <p:nvPr/>
          </p:nvGrpSpPr>
          <p:grpSpPr bwMode="auto">
            <a:xfrm>
              <a:off x="2825750" y="2219325"/>
              <a:ext cx="2835275" cy="3128963"/>
              <a:chOff x="1780" y="1398"/>
              <a:chExt cx="1786" cy="1971"/>
            </a:xfrm>
          </p:grpSpPr>
          <p:sp>
            <p:nvSpPr>
              <p:cNvPr id="50268" name="Freeform 92"/>
              <p:cNvSpPr>
                <a:spLocks noEditPoints="1"/>
              </p:cNvSpPr>
              <p:nvPr/>
            </p:nvSpPr>
            <p:spPr bwMode="auto">
              <a:xfrm>
                <a:off x="1780" y="1571"/>
                <a:ext cx="1691" cy="1798"/>
              </a:xfrm>
              <a:custGeom>
                <a:avLst/>
                <a:gdLst>
                  <a:gd name="T0" fmla="*/ 47 w 1691"/>
                  <a:gd name="T1" fmla="*/ 0 h 1798"/>
                  <a:gd name="T2" fmla="*/ 129 w 1691"/>
                  <a:gd name="T3" fmla="*/ 0 h 1798"/>
                  <a:gd name="T4" fmla="*/ 212 w 1691"/>
                  <a:gd name="T5" fmla="*/ 0 h 1798"/>
                  <a:gd name="T6" fmla="*/ 282 w 1691"/>
                  <a:gd name="T7" fmla="*/ 0 h 1798"/>
                  <a:gd name="T8" fmla="*/ 364 w 1691"/>
                  <a:gd name="T9" fmla="*/ 0 h 1798"/>
                  <a:gd name="T10" fmla="*/ 446 w 1691"/>
                  <a:gd name="T11" fmla="*/ 0 h 1798"/>
                  <a:gd name="T12" fmla="*/ 517 w 1691"/>
                  <a:gd name="T13" fmla="*/ 0 h 1798"/>
                  <a:gd name="T14" fmla="*/ 599 w 1691"/>
                  <a:gd name="T15" fmla="*/ 0 h 1798"/>
                  <a:gd name="T16" fmla="*/ 681 w 1691"/>
                  <a:gd name="T17" fmla="*/ 0 h 1798"/>
                  <a:gd name="T18" fmla="*/ 752 w 1691"/>
                  <a:gd name="T19" fmla="*/ 0 h 1798"/>
                  <a:gd name="T20" fmla="*/ 834 w 1691"/>
                  <a:gd name="T21" fmla="*/ 0 h 1798"/>
                  <a:gd name="T22" fmla="*/ 916 w 1691"/>
                  <a:gd name="T23" fmla="*/ 0 h 1798"/>
                  <a:gd name="T24" fmla="*/ 986 w 1691"/>
                  <a:gd name="T25" fmla="*/ 0 h 1798"/>
                  <a:gd name="T26" fmla="*/ 1069 w 1691"/>
                  <a:gd name="T27" fmla="*/ 0 h 1798"/>
                  <a:gd name="T28" fmla="*/ 1151 w 1691"/>
                  <a:gd name="T29" fmla="*/ 0 h 1798"/>
                  <a:gd name="T30" fmla="*/ 1221 w 1691"/>
                  <a:gd name="T31" fmla="*/ 0 h 1798"/>
                  <a:gd name="T32" fmla="*/ 1303 w 1691"/>
                  <a:gd name="T33" fmla="*/ 0 h 1798"/>
                  <a:gd name="T34" fmla="*/ 1386 w 1691"/>
                  <a:gd name="T35" fmla="*/ 0 h 1798"/>
                  <a:gd name="T36" fmla="*/ 1456 w 1691"/>
                  <a:gd name="T37" fmla="*/ 0 h 1798"/>
                  <a:gd name="T38" fmla="*/ 1538 w 1691"/>
                  <a:gd name="T39" fmla="*/ 0 h 1798"/>
                  <a:gd name="T40" fmla="*/ 1620 w 1691"/>
                  <a:gd name="T41" fmla="*/ 0 h 1798"/>
                  <a:gd name="T42" fmla="*/ 1691 w 1691"/>
                  <a:gd name="T43" fmla="*/ 0 h 1798"/>
                  <a:gd name="T44" fmla="*/ 1691 w 1691"/>
                  <a:gd name="T45" fmla="*/ 83 h 1798"/>
                  <a:gd name="T46" fmla="*/ 1691 w 1691"/>
                  <a:gd name="T47" fmla="*/ 153 h 1798"/>
                  <a:gd name="T48" fmla="*/ 1691 w 1691"/>
                  <a:gd name="T49" fmla="*/ 235 h 1798"/>
                  <a:gd name="T50" fmla="*/ 1691 w 1691"/>
                  <a:gd name="T51" fmla="*/ 318 h 1798"/>
                  <a:gd name="T52" fmla="*/ 1691 w 1691"/>
                  <a:gd name="T53" fmla="*/ 388 h 1798"/>
                  <a:gd name="T54" fmla="*/ 1691 w 1691"/>
                  <a:gd name="T55" fmla="*/ 470 h 1798"/>
                  <a:gd name="T56" fmla="*/ 1691 w 1691"/>
                  <a:gd name="T57" fmla="*/ 553 h 1798"/>
                  <a:gd name="T58" fmla="*/ 1691 w 1691"/>
                  <a:gd name="T59" fmla="*/ 623 h 1798"/>
                  <a:gd name="T60" fmla="*/ 1691 w 1691"/>
                  <a:gd name="T61" fmla="*/ 706 h 1798"/>
                  <a:gd name="T62" fmla="*/ 1691 w 1691"/>
                  <a:gd name="T63" fmla="*/ 788 h 1798"/>
                  <a:gd name="T64" fmla="*/ 1691 w 1691"/>
                  <a:gd name="T65" fmla="*/ 858 h 1798"/>
                  <a:gd name="T66" fmla="*/ 1691 w 1691"/>
                  <a:gd name="T67" fmla="*/ 941 h 1798"/>
                  <a:gd name="T68" fmla="*/ 1691 w 1691"/>
                  <a:gd name="T69" fmla="*/ 1023 h 1798"/>
                  <a:gd name="T70" fmla="*/ 1691 w 1691"/>
                  <a:gd name="T71" fmla="*/ 1093 h 1798"/>
                  <a:gd name="T72" fmla="*/ 1691 w 1691"/>
                  <a:gd name="T73" fmla="*/ 1176 h 1798"/>
                  <a:gd name="T74" fmla="*/ 1691 w 1691"/>
                  <a:gd name="T75" fmla="*/ 1258 h 1798"/>
                  <a:gd name="T76" fmla="*/ 1691 w 1691"/>
                  <a:gd name="T77" fmla="*/ 1328 h 1798"/>
                  <a:gd name="T78" fmla="*/ 1691 w 1691"/>
                  <a:gd name="T79" fmla="*/ 1411 h 1798"/>
                  <a:gd name="T80" fmla="*/ 1691 w 1691"/>
                  <a:gd name="T81" fmla="*/ 1493 h 1798"/>
                  <a:gd name="T82" fmla="*/ 1691 w 1691"/>
                  <a:gd name="T83" fmla="*/ 1563 h 1798"/>
                  <a:gd name="T84" fmla="*/ 1691 w 1691"/>
                  <a:gd name="T85" fmla="*/ 1646 h 1798"/>
                  <a:gd name="T86" fmla="*/ 1691 w 1691"/>
                  <a:gd name="T87" fmla="*/ 1728 h 1798"/>
                  <a:gd name="T88" fmla="*/ 1691 w 1691"/>
                  <a:gd name="T89" fmla="*/ 1798 h 17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691" h="1798">
                    <a:moveTo>
                      <a:pt x="0" y="0"/>
                    </a:moveTo>
                    <a:lnTo>
                      <a:pt x="47" y="0"/>
                    </a:lnTo>
                    <a:moveTo>
                      <a:pt x="82" y="0"/>
                    </a:moveTo>
                    <a:lnTo>
                      <a:pt x="129" y="0"/>
                    </a:lnTo>
                    <a:moveTo>
                      <a:pt x="165" y="0"/>
                    </a:moveTo>
                    <a:lnTo>
                      <a:pt x="212" y="0"/>
                    </a:lnTo>
                    <a:moveTo>
                      <a:pt x="235" y="0"/>
                    </a:moveTo>
                    <a:lnTo>
                      <a:pt x="282" y="0"/>
                    </a:lnTo>
                    <a:moveTo>
                      <a:pt x="317" y="0"/>
                    </a:moveTo>
                    <a:lnTo>
                      <a:pt x="364" y="0"/>
                    </a:lnTo>
                    <a:moveTo>
                      <a:pt x="399" y="0"/>
                    </a:moveTo>
                    <a:lnTo>
                      <a:pt x="446" y="0"/>
                    </a:lnTo>
                    <a:moveTo>
                      <a:pt x="470" y="0"/>
                    </a:moveTo>
                    <a:lnTo>
                      <a:pt x="517" y="0"/>
                    </a:lnTo>
                    <a:moveTo>
                      <a:pt x="552" y="0"/>
                    </a:moveTo>
                    <a:lnTo>
                      <a:pt x="599" y="0"/>
                    </a:lnTo>
                    <a:moveTo>
                      <a:pt x="634" y="0"/>
                    </a:moveTo>
                    <a:lnTo>
                      <a:pt x="681" y="0"/>
                    </a:lnTo>
                    <a:moveTo>
                      <a:pt x="705" y="0"/>
                    </a:moveTo>
                    <a:lnTo>
                      <a:pt x="752" y="0"/>
                    </a:lnTo>
                    <a:moveTo>
                      <a:pt x="787" y="0"/>
                    </a:moveTo>
                    <a:lnTo>
                      <a:pt x="834" y="0"/>
                    </a:lnTo>
                    <a:moveTo>
                      <a:pt x="869" y="0"/>
                    </a:moveTo>
                    <a:lnTo>
                      <a:pt x="916" y="0"/>
                    </a:lnTo>
                    <a:moveTo>
                      <a:pt x="939" y="0"/>
                    </a:moveTo>
                    <a:lnTo>
                      <a:pt x="986" y="0"/>
                    </a:lnTo>
                    <a:moveTo>
                      <a:pt x="1022" y="0"/>
                    </a:moveTo>
                    <a:lnTo>
                      <a:pt x="1069" y="0"/>
                    </a:lnTo>
                    <a:moveTo>
                      <a:pt x="1104" y="0"/>
                    </a:moveTo>
                    <a:lnTo>
                      <a:pt x="1151" y="0"/>
                    </a:lnTo>
                    <a:moveTo>
                      <a:pt x="1174" y="0"/>
                    </a:moveTo>
                    <a:lnTo>
                      <a:pt x="1221" y="0"/>
                    </a:lnTo>
                    <a:moveTo>
                      <a:pt x="1256" y="0"/>
                    </a:moveTo>
                    <a:lnTo>
                      <a:pt x="1303" y="0"/>
                    </a:lnTo>
                    <a:moveTo>
                      <a:pt x="1339" y="0"/>
                    </a:moveTo>
                    <a:lnTo>
                      <a:pt x="1386" y="0"/>
                    </a:lnTo>
                    <a:moveTo>
                      <a:pt x="1409" y="0"/>
                    </a:moveTo>
                    <a:lnTo>
                      <a:pt x="1456" y="0"/>
                    </a:lnTo>
                    <a:moveTo>
                      <a:pt x="1491" y="0"/>
                    </a:moveTo>
                    <a:lnTo>
                      <a:pt x="1538" y="0"/>
                    </a:lnTo>
                    <a:moveTo>
                      <a:pt x="1573" y="0"/>
                    </a:moveTo>
                    <a:lnTo>
                      <a:pt x="1620" y="0"/>
                    </a:lnTo>
                    <a:moveTo>
                      <a:pt x="1644" y="0"/>
                    </a:moveTo>
                    <a:lnTo>
                      <a:pt x="1691" y="0"/>
                    </a:lnTo>
                    <a:moveTo>
                      <a:pt x="1691" y="36"/>
                    </a:moveTo>
                    <a:lnTo>
                      <a:pt x="1691" y="83"/>
                    </a:lnTo>
                    <a:moveTo>
                      <a:pt x="1691" y="106"/>
                    </a:moveTo>
                    <a:lnTo>
                      <a:pt x="1691" y="153"/>
                    </a:lnTo>
                    <a:moveTo>
                      <a:pt x="1691" y="188"/>
                    </a:moveTo>
                    <a:lnTo>
                      <a:pt x="1691" y="235"/>
                    </a:lnTo>
                    <a:moveTo>
                      <a:pt x="1691" y="271"/>
                    </a:moveTo>
                    <a:lnTo>
                      <a:pt x="1691" y="318"/>
                    </a:lnTo>
                    <a:moveTo>
                      <a:pt x="1691" y="341"/>
                    </a:moveTo>
                    <a:lnTo>
                      <a:pt x="1691" y="388"/>
                    </a:lnTo>
                    <a:moveTo>
                      <a:pt x="1691" y="423"/>
                    </a:moveTo>
                    <a:lnTo>
                      <a:pt x="1691" y="470"/>
                    </a:lnTo>
                    <a:moveTo>
                      <a:pt x="1691" y="506"/>
                    </a:moveTo>
                    <a:lnTo>
                      <a:pt x="1691" y="553"/>
                    </a:lnTo>
                    <a:moveTo>
                      <a:pt x="1691" y="576"/>
                    </a:moveTo>
                    <a:lnTo>
                      <a:pt x="1691" y="623"/>
                    </a:lnTo>
                    <a:moveTo>
                      <a:pt x="1691" y="659"/>
                    </a:moveTo>
                    <a:lnTo>
                      <a:pt x="1691" y="706"/>
                    </a:lnTo>
                    <a:moveTo>
                      <a:pt x="1691" y="741"/>
                    </a:moveTo>
                    <a:lnTo>
                      <a:pt x="1691" y="788"/>
                    </a:lnTo>
                    <a:moveTo>
                      <a:pt x="1691" y="811"/>
                    </a:moveTo>
                    <a:lnTo>
                      <a:pt x="1691" y="858"/>
                    </a:lnTo>
                    <a:moveTo>
                      <a:pt x="1691" y="894"/>
                    </a:moveTo>
                    <a:lnTo>
                      <a:pt x="1691" y="941"/>
                    </a:lnTo>
                    <a:moveTo>
                      <a:pt x="1691" y="976"/>
                    </a:moveTo>
                    <a:lnTo>
                      <a:pt x="1691" y="1023"/>
                    </a:lnTo>
                    <a:moveTo>
                      <a:pt x="1691" y="1046"/>
                    </a:moveTo>
                    <a:lnTo>
                      <a:pt x="1691" y="1093"/>
                    </a:lnTo>
                    <a:moveTo>
                      <a:pt x="1691" y="1129"/>
                    </a:moveTo>
                    <a:lnTo>
                      <a:pt x="1691" y="1176"/>
                    </a:lnTo>
                    <a:moveTo>
                      <a:pt x="1691" y="1211"/>
                    </a:moveTo>
                    <a:lnTo>
                      <a:pt x="1691" y="1258"/>
                    </a:lnTo>
                    <a:moveTo>
                      <a:pt x="1691" y="1281"/>
                    </a:moveTo>
                    <a:lnTo>
                      <a:pt x="1691" y="1328"/>
                    </a:lnTo>
                    <a:moveTo>
                      <a:pt x="1691" y="1364"/>
                    </a:moveTo>
                    <a:lnTo>
                      <a:pt x="1691" y="1411"/>
                    </a:lnTo>
                    <a:moveTo>
                      <a:pt x="1691" y="1446"/>
                    </a:moveTo>
                    <a:lnTo>
                      <a:pt x="1691" y="1493"/>
                    </a:lnTo>
                    <a:moveTo>
                      <a:pt x="1691" y="1516"/>
                    </a:moveTo>
                    <a:lnTo>
                      <a:pt x="1691" y="1563"/>
                    </a:lnTo>
                    <a:moveTo>
                      <a:pt x="1691" y="1599"/>
                    </a:moveTo>
                    <a:lnTo>
                      <a:pt x="1691" y="1646"/>
                    </a:lnTo>
                    <a:moveTo>
                      <a:pt x="1691" y="1681"/>
                    </a:moveTo>
                    <a:lnTo>
                      <a:pt x="1691" y="1728"/>
                    </a:lnTo>
                    <a:moveTo>
                      <a:pt x="1691" y="1751"/>
                    </a:moveTo>
                    <a:lnTo>
                      <a:pt x="1691" y="1798"/>
                    </a:lnTo>
                  </a:path>
                </a:pathLst>
              </a:custGeom>
              <a:noFill/>
              <a:ln w="19050">
                <a:solidFill>
                  <a:srgbClr val="FE1B0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0269" name="Group 93"/>
              <p:cNvGrpSpPr>
                <a:grpSpLocks/>
              </p:cNvGrpSpPr>
              <p:nvPr/>
            </p:nvGrpSpPr>
            <p:grpSpPr bwMode="auto">
              <a:xfrm>
                <a:off x="3392" y="1398"/>
                <a:ext cx="174" cy="209"/>
                <a:chOff x="3392" y="1398"/>
                <a:chExt cx="174" cy="209"/>
              </a:xfrm>
            </p:grpSpPr>
            <p:grpSp>
              <p:nvGrpSpPr>
                <p:cNvPr id="50270" name="Group 94"/>
                <p:cNvGrpSpPr>
                  <a:grpSpLocks/>
                </p:cNvGrpSpPr>
                <p:nvPr/>
              </p:nvGrpSpPr>
              <p:grpSpPr bwMode="auto">
                <a:xfrm>
                  <a:off x="3436" y="1536"/>
                  <a:ext cx="82" cy="71"/>
                  <a:chOff x="3436" y="1536"/>
                  <a:chExt cx="82" cy="71"/>
                </a:xfrm>
              </p:grpSpPr>
              <p:sp>
                <p:nvSpPr>
                  <p:cNvPr id="50271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3436" y="1536"/>
                    <a:ext cx="82" cy="71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272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3453" y="1548"/>
                    <a:ext cx="47" cy="47"/>
                  </a:xfrm>
                  <a:prstGeom prst="ellipse">
                    <a:avLst/>
                  </a:prstGeom>
                  <a:solidFill>
                    <a:srgbClr val="FE1B0E"/>
                  </a:solidFill>
                  <a:ln w="0">
                    <a:solidFill>
                      <a:srgbClr val="FE1B0E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0273" name="Rectangle 97"/>
                <p:cNvSpPr>
                  <a:spLocks noChangeArrowheads="1"/>
                </p:cNvSpPr>
                <p:nvPr/>
              </p:nvSpPr>
              <p:spPr bwMode="auto">
                <a:xfrm>
                  <a:off x="3392" y="1398"/>
                  <a:ext cx="174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altLang="en-US" sz="1600" b="1" i="1">
                      <a:solidFill>
                        <a:srgbClr val="FF1919"/>
                      </a:solidFill>
                    </a:rPr>
                    <a:t>E </a:t>
                  </a:r>
                  <a:endParaRPr lang="en-US" altLang="en-US" sz="24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50274" name="Group 98"/>
            <p:cNvGrpSpPr>
              <a:grpSpLocks/>
            </p:cNvGrpSpPr>
            <p:nvPr/>
          </p:nvGrpSpPr>
          <p:grpSpPr bwMode="auto">
            <a:xfrm>
              <a:off x="4632325" y="2997200"/>
              <a:ext cx="301625" cy="301625"/>
              <a:chOff x="2918" y="1888"/>
              <a:chExt cx="190" cy="190"/>
            </a:xfrm>
          </p:grpSpPr>
          <p:grpSp>
            <p:nvGrpSpPr>
              <p:cNvPr id="50275" name="Group 99"/>
              <p:cNvGrpSpPr>
                <a:grpSpLocks/>
              </p:cNvGrpSpPr>
              <p:nvPr/>
            </p:nvGrpSpPr>
            <p:grpSpPr bwMode="auto">
              <a:xfrm>
                <a:off x="3013" y="1983"/>
                <a:ext cx="82" cy="82"/>
                <a:chOff x="3013" y="1983"/>
                <a:chExt cx="82" cy="82"/>
              </a:xfrm>
            </p:grpSpPr>
            <p:sp>
              <p:nvSpPr>
                <p:cNvPr id="50276" name="Oval 100"/>
                <p:cNvSpPr>
                  <a:spLocks noChangeArrowheads="1"/>
                </p:cNvSpPr>
                <p:nvPr/>
              </p:nvSpPr>
              <p:spPr bwMode="auto">
                <a:xfrm>
                  <a:off x="3013" y="1983"/>
                  <a:ext cx="82" cy="82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77" name="Oval 101"/>
                <p:cNvSpPr>
                  <a:spLocks noChangeArrowheads="1"/>
                </p:cNvSpPr>
                <p:nvPr/>
              </p:nvSpPr>
              <p:spPr bwMode="auto">
                <a:xfrm>
                  <a:off x="3031" y="2000"/>
                  <a:ext cx="47" cy="47"/>
                </a:xfrm>
                <a:prstGeom prst="ellipse">
                  <a:avLst/>
                </a:prstGeom>
                <a:solidFill>
                  <a:srgbClr val="FE1B0E"/>
                </a:solidFill>
                <a:ln w="0">
                  <a:solidFill>
                    <a:srgbClr val="FE1B0E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0278" name="Rectangle 102"/>
              <p:cNvSpPr>
                <a:spLocks noChangeArrowheads="1"/>
              </p:cNvSpPr>
              <p:nvPr/>
            </p:nvSpPr>
            <p:spPr bwMode="auto">
              <a:xfrm>
                <a:off x="2918" y="1888"/>
                <a:ext cx="190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600" b="1" i="1">
                    <a:solidFill>
                      <a:srgbClr val="FF1919"/>
                    </a:solidFill>
                  </a:rPr>
                  <a:t>D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0279" name="Group 103"/>
            <p:cNvGrpSpPr>
              <a:grpSpLocks/>
            </p:cNvGrpSpPr>
            <p:nvPr/>
          </p:nvGrpSpPr>
          <p:grpSpPr bwMode="auto">
            <a:xfrm>
              <a:off x="3979863" y="4076700"/>
              <a:ext cx="301625" cy="301625"/>
              <a:chOff x="2507" y="2568"/>
              <a:chExt cx="190" cy="190"/>
            </a:xfrm>
          </p:grpSpPr>
          <p:grpSp>
            <p:nvGrpSpPr>
              <p:cNvPr id="50280" name="Group 104"/>
              <p:cNvGrpSpPr>
                <a:grpSpLocks/>
              </p:cNvGrpSpPr>
              <p:nvPr/>
            </p:nvGrpSpPr>
            <p:grpSpPr bwMode="auto">
              <a:xfrm>
                <a:off x="2590" y="2664"/>
                <a:ext cx="82" cy="83"/>
                <a:chOff x="2590" y="2664"/>
                <a:chExt cx="82" cy="83"/>
              </a:xfrm>
            </p:grpSpPr>
            <p:sp>
              <p:nvSpPr>
                <p:cNvPr id="50281" name="Oval 105"/>
                <p:cNvSpPr>
                  <a:spLocks noChangeArrowheads="1"/>
                </p:cNvSpPr>
                <p:nvPr/>
              </p:nvSpPr>
              <p:spPr bwMode="auto">
                <a:xfrm>
                  <a:off x="2590" y="2664"/>
                  <a:ext cx="82" cy="83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82" name="Oval 106"/>
                <p:cNvSpPr>
                  <a:spLocks noChangeArrowheads="1"/>
                </p:cNvSpPr>
                <p:nvPr/>
              </p:nvSpPr>
              <p:spPr bwMode="auto">
                <a:xfrm>
                  <a:off x="2608" y="2682"/>
                  <a:ext cx="47" cy="47"/>
                </a:xfrm>
                <a:prstGeom prst="ellipse">
                  <a:avLst/>
                </a:prstGeom>
                <a:solidFill>
                  <a:srgbClr val="FE1B0E"/>
                </a:solidFill>
                <a:ln w="0">
                  <a:solidFill>
                    <a:srgbClr val="FE1B0E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0283" name="Rectangle 107"/>
              <p:cNvSpPr>
                <a:spLocks noChangeArrowheads="1"/>
              </p:cNvSpPr>
              <p:nvPr/>
            </p:nvSpPr>
            <p:spPr bwMode="auto">
              <a:xfrm>
                <a:off x="2507" y="2568"/>
                <a:ext cx="190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600" b="1" i="1">
                    <a:solidFill>
                      <a:srgbClr val="FF1919"/>
                    </a:solidFill>
                  </a:rPr>
                  <a:t>C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0284" name="Group 108"/>
            <p:cNvGrpSpPr>
              <a:grpSpLocks/>
            </p:cNvGrpSpPr>
            <p:nvPr/>
          </p:nvGrpSpPr>
          <p:grpSpPr bwMode="auto">
            <a:xfrm>
              <a:off x="3303588" y="4754563"/>
              <a:ext cx="301625" cy="314325"/>
              <a:chOff x="2081" y="2995"/>
              <a:chExt cx="190" cy="198"/>
            </a:xfrm>
          </p:grpSpPr>
          <p:grpSp>
            <p:nvGrpSpPr>
              <p:cNvPr id="50285" name="Group 109"/>
              <p:cNvGrpSpPr>
                <a:grpSpLocks/>
              </p:cNvGrpSpPr>
              <p:nvPr/>
            </p:nvGrpSpPr>
            <p:grpSpPr bwMode="auto">
              <a:xfrm>
                <a:off x="2168" y="3111"/>
                <a:ext cx="82" cy="82"/>
                <a:chOff x="2168" y="3111"/>
                <a:chExt cx="82" cy="82"/>
              </a:xfrm>
            </p:grpSpPr>
            <p:sp>
              <p:nvSpPr>
                <p:cNvPr id="50286" name="Oval 110"/>
                <p:cNvSpPr>
                  <a:spLocks noChangeArrowheads="1"/>
                </p:cNvSpPr>
                <p:nvPr/>
              </p:nvSpPr>
              <p:spPr bwMode="auto">
                <a:xfrm>
                  <a:off x="2168" y="3111"/>
                  <a:ext cx="82" cy="82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87" name="Oval 111"/>
                <p:cNvSpPr>
                  <a:spLocks noChangeArrowheads="1"/>
                </p:cNvSpPr>
                <p:nvPr/>
              </p:nvSpPr>
              <p:spPr bwMode="auto">
                <a:xfrm>
                  <a:off x="2185" y="3129"/>
                  <a:ext cx="47" cy="47"/>
                </a:xfrm>
                <a:prstGeom prst="ellipse">
                  <a:avLst/>
                </a:prstGeom>
                <a:solidFill>
                  <a:srgbClr val="FE1B0E"/>
                </a:solidFill>
                <a:ln w="0">
                  <a:solidFill>
                    <a:srgbClr val="FE1B0E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0288" name="Rectangle 112"/>
              <p:cNvSpPr>
                <a:spLocks noChangeArrowheads="1"/>
              </p:cNvSpPr>
              <p:nvPr/>
            </p:nvSpPr>
            <p:spPr bwMode="auto">
              <a:xfrm>
                <a:off x="2081" y="2995"/>
                <a:ext cx="190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600" b="1" i="1">
                    <a:solidFill>
                      <a:srgbClr val="FF1919"/>
                    </a:solidFill>
                  </a:rPr>
                  <a:t>B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0289" name="Group 113"/>
            <p:cNvGrpSpPr>
              <a:grpSpLocks/>
            </p:cNvGrpSpPr>
            <p:nvPr/>
          </p:nvGrpSpPr>
          <p:grpSpPr bwMode="auto">
            <a:xfrm>
              <a:off x="2770188" y="5054600"/>
              <a:ext cx="382587" cy="368300"/>
              <a:chOff x="1745" y="3184"/>
              <a:chExt cx="241" cy="232"/>
            </a:xfrm>
          </p:grpSpPr>
          <p:grpSp>
            <p:nvGrpSpPr>
              <p:cNvPr id="50290" name="Group 114"/>
              <p:cNvGrpSpPr>
                <a:grpSpLocks/>
              </p:cNvGrpSpPr>
              <p:nvPr/>
            </p:nvGrpSpPr>
            <p:grpSpPr bwMode="auto">
              <a:xfrm>
                <a:off x="1745" y="3346"/>
                <a:ext cx="82" cy="70"/>
                <a:chOff x="1745" y="3346"/>
                <a:chExt cx="82" cy="70"/>
              </a:xfrm>
            </p:grpSpPr>
            <p:sp>
              <p:nvSpPr>
                <p:cNvPr id="50291" name="Oval 115"/>
                <p:cNvSpPr>
                  <a:spLocks noChangeArrowheads="1"/>
                </p:cNvSpPr>
                <p:nvPr/>
              </p:nvSpPr>
              <p:spPr bwMode="auto">
                <a:xfrm>
                  <a:off x="1745" y="3346"/>
                  <a:ext cx="82" cy="7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92" name="Oval 116"/>
                <p:cNvSpPr>
                  <a:spLocks noChangeArrowheads="1"/>
                </p:cNvSpPr>
                <p:nvPr/>
              </p:nvSpPr>
              <p:spPr bwMode="auto">
                <a:xfrm>
                  <a:off x="1763" y="3358"/>
                  <a:ext cx="47" cy="47"/>
                </a:xfrm>
                <a:prstGeom prst="ellipse">
                  <a:avLst/>
                </a:prstGeom>
                <a:solidFill>
                  <a:srgbClr val="FE1B0E"/>
                </a:solidFill>
                <a:ln w="0">
                  <a:solidFill>
                    <a:srgbClr val="FE1B0E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0293" name="Rectangle 117"/>
              <p:cNvSpPr>
                <a:spLocks noChangeArrowheads="1"/>
              </p:cNvSpPr>
              <p:nvPr/>
            </p:nvSpPr>
            <p:spPr bwMode="auto">
              <a:xfrm>
                <a:off x="1796" y="3184"/>
                <a:ext cx="190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600" b="1" i="1">
                    <a:solidFill>
                      <a:srgbClr val="FF1919"/>
                    </a:solidFill>
                  </a:rPr>
                  <a:t>A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50294" name="Rectangle 118"/>
            <p:cNvSpPr>
              <a:spLocks noChangeArrowheads="1"/>
            </p:cNvSpPr>
            <p:nvPr/>
          </p:nvSpPr>
          <p:spPr bwMode="auto">
            <a:xfrm>
              <a:off x="6137275" y="5432425"/>
              <a:ext cx="250825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5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50295" name="Group 119"/>
            <p:cNvGrpSpPr>
              <a:grpSpLocks/>
            </p:cNvGrpSpPr>
            <p:nvPr/>
          </p:nvGrpSpPr>
          <p:grpSpPr bwMode="auto">
            <a:xfrm>
              <a:off x="4105275" y="5883275"/>
              <a:ext cx="2282825" cy="527050"/>
              <a:chOff x="2586" y="3706"/>
              <a:chExt cx="1438" cy="332"/>
            </a:xfrm>
          </p:grpSpPr>
          <p:sp>
            <p:nvSpPr>
              <p:cNvPr id="50296" name="Rectangle 120"/>
              <p:cNvSpPr>
                <a:spLocks noChangeArrowheads="1"/>
              </p:cNvSpPr>
              <p:nvPr/>
            </p:nvSpPr>
            <p:spPr bwMode="auto">
              <a:xfrm>
                <a:off x="2586" y="3706"/>
                <a:ext cx="143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600" b="1">
                    <a:solidFill>
                      <a:srgbClr val="000000"/>
                    </a:solidFill>
                  </a:rPr>
                  <a:t>Quantity of Carpenters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297" name="Rectangle 121"/>
              <p:cNvSpPr>
                <a:spLocks noChangeArrowheads="1"/>
              </p:cNvSpPr>
              <p:nvPr/>
            </p:nvSpPr>
            <p:spPr bwMode="auto">
              <a:xfrm>
                <a:off x="3013" y="3848"/>
                <a:ext cx="569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600" b="1">
                    <a:solidFill>
                      <a:srgbClr val="000000"/>
                    </a:solidFill>
                  </a:rPr>
                  <a:t>per Year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50298" name="Rectangle 122"/>
            <p:cNvSpPr>
              <a:spLocks noChangeArrowheads="1"/>
            </p:cNvSpPr>
            <p:nvPr/>
          </p:nvSpPr>
          <p:spPr bwMode="auto">
            <a:xfrm>
              <a:off x="7493000" y="5432425"/>
              <a:ext cx="250825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7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299" name="Rectangle 123"/>
            <p:cNvSpPr>
              <a:spLocks noChangeArrowheads="1"/>
            </p:cNvSpPr>
            <p:nvPr/>
          </p:nvSpPr>
          <p:spPr bwMode="auto">
            <a:xfrm>
              <a:off x="6815138" y="5432425"/>
              <a:ext cx="250825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6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300" name="Rectangle 124"/>
            <p:cNvSpPr>
              <a:spLocks noChangeArrowheads="1"/>
            </p:cNvSpPr>
            <p:nvPr/>
          </p:nvSpPr>
          <p:spPr bwMode="auto">
            <a:xfrm>
              <a:off x="5461000" y="5432425"/>
              <a:ext cx="250825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4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301" name="Rectangle 125"/>
            <p:cNvSpPr>
              <a:spLocks noChangeArrowheads="1"/>
            </p:cNvSpPr>
            <p:nvPr/>
          </p:nvSpPr>
          <p:spPr bwMode="auto">
            <a:xfrm>
              <a:off x="4783138" y="5432425"/>
              <a:ext cx="250825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3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302" name="Rectangle 126"/>
            <p:cNvSpPr>
              <a:spLocks noChangeArrowheads="1"/>
            </p:cNvSpPr>
            <p:nvPr/>
          </p:nvSpPr>
          <p:spPr bwMode="auto">
            <a:xfrm>
              <a:off x="4105275" y="5432425"/>
              <a:ext cx="250825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2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303" name="Rectangle 127"/>
            <p:cNvSpPr>
              <a:spLocks noChangeArrowheads="1"/>
            </p:cNvSpPr>
            <p:nvPr/>
          </p:nvSpPr>
          <p:spPr bwMode="auto">
            <a:xfrm>
              <a:off x="3429000" y="5432425"/>
              <a:ext cx="250825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1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304" name="Rectangle 128"/>
            <p:cNvSpPr>
              <a:spLocks noChangeArrowheads="1"/>
            </p:cNvSpPr>
            <p:nvPr/>
          </p:nvSpPr>
          <p:spPr bwMode="auto">
            <a:xfrm>
              <a:off x="2449513" y="1666875"/>
              <a:ext cx="350837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40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305" name="Rectangle 129"/>
            <p:cNvSpPr>
              <a:spLocks noChangeArrowheads="1"/>
            </p:cNvSpPr>
            <p:nvPr/>
          </p:nvSpPr>
          <p:spPr bwMode="auto">
            <a:xfrm>
              <a:off x="2449513" y="2395538"/>
              <a:ext cx="350837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32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306" name="Rectangle 130"/>
            <p:cNvSpPr>
              <a:spLocks noChangeArrowheads="1"/>
            </p:cNvSpPr>
            <p:nvPr/>
          </p:nvSpPr>
          <p:spPr bwMode="auto">
            <a:xfrm>
              <a:off x="2449513" y="2119313"/>
              <a:ext cx="350837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35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307" name="Rectangle 131"/>
            <p:cNvSpPr>
              <a:spLocks noChangeArrowheads="1"/>
            </p:cNvSpPr>
            <p:nvPr/>
          </p:nvSpPr>
          <p:spPr bwMode="auto">
            <a:xfrm>
              <a:off x="2449513" y="2570163"/>
              <a:ext cx="350837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30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308" name="Rectangle 132"/>
            <p:cNvSpPr>
              <a:spLocks noChangeArrowheads="1"/>
            </p:cNvSpPr>
            <p:nvPr/>
          </p:nvSpPr>
          <p:spPr bwMode="auto">
            <a:xfrm>
              <a:off x="2449513" y="3022600"/>
              <a:ext cx="350837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25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309" name="Rectangle 133"/>
            <p:cNvSpPr>
              <a:spLocks noChangeArrowheads="1"/>
            </p:cNvSpPr>
            <p:nvPr/>
          </p:nvSpPr>
          <p:spPr bwMode="auto">
            <a:xfrm>
              <a:off x="2449513" y="3473450"/>
              <a:ext cx="350837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20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310" name="Rectangle 134"/>
            <p:cNvSpPr>
              <a:spLocks noChangeArrowheads="1"/>
            </p:cNvSpPr>
            <p:nvPr/>
          </p:nvSpPr>
          <p:spPr bwMode="auto">
            <a:xfrm>
              <a:off x="2449513" y="3925888"/>
              <a:ext cx="350837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15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311" name="Rectangle 135"/>
            <p:cNvSpPr>
              <a:spLocks noChangeArrowheads="1"/>
            </p:cNvSpPr>
            <p:nvPr/>
          </p:nvSpPr>
          <p:spPr bwMode="auto">
            <a:xfrm>
              <a:off x="2449513" y="4378325"/>
              <a:ext cx="350837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10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312" name="Rectangle 136"/>
            <p:cNvSpPr>
              <a:spLocks noChangeArrowheads="1"/>
            </p:cNvSpPr>
            <p:nvPr/>
          </p:nvSpPr>
          <p:spPr bwMode="auto">
            <a:xfrm>
              <a:off x="2574925" y="4829175"/>
              <a:ext cx="250825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5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313" name="Rectangle 137"/>
            <p:cNvSpPr>
              <a:spLocks noChangeArrowheads="1"/>
            </p:cNvSpPr>
            <p:nvPr/>
          </p:nvSpPr>
          <p:spPr bwMode="auto">
            <a:xfrm>
              <a:off x="2574925" y="5432425"/>
              <a:ext cx="250825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0314" name="Rectangle 138"/>
            <p:cNvSpPr>
              <a:spLocks noChangeArrowheads="1"/>
            </p:cNvSpPr>
            <p:nvPr/>
          </p:nvSpPr>
          <p:spPr bwMode="auto">
            <a:xfrm rot="16200000">
              <a:off x="946150" y="3424238"/>
              <a:ext cx="1682750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Garages per Year</a:t>
              </a:r>
            </a:p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Total Output in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28600"/>
            <a:ext cx="8385175" cy="1431925"/>
          </a:xfrm>
        </p:spPr>
        <p:txBody>
          <a:bodyPr/>
          <a:lstStyle/>
          <a:p>
            <a:r>
              <a:rPr lang="en-US" altLang="en-US" dirty="0"/>
              <a:t>Do Now</a:t>
            </a:r>
          </a:p>
        </p:txBody>
      </p:sp>
      <p:sp>
        <p:nvSpPr>
          <p:cNvPr id="1638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8007350" cy="4572000"/>
          </a:xfrm>
        </p:spPr>
        <p:txBody>
          <a:bodyPr/>
          <a:lstStyle/>
          <a:p>
            <a:r>
              <a:rPr lang="en-US" altLang="en-US" sz="3600"/>
              <a:t>You sell T-shirts at your school’s football games.  Each shirt costs $5 to make and sells for $10.  You sell 100 shirts per game. 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36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600" b="1"/>
              <a:t>What is your profit from selling shirts at a game?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Al’s Marginal Physical Product (MPP) Curve 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938338" y="1539875"/>
            <a:ext cx="5537200" cy="4903788"/>
            <a:chOff x="1938338" y="1539875"/>
            <a:chExt cx="5537200" cy="4903788"/>
          </a:xfrm>
        </p:grpSpPr>
        <p:sp>
          <p:nvSpPr>
            <p:cNvPr id="53250" name="Rectangle 2"/>
            <p:cNvSpPr>
              <a:spLocks noChangeArrowheads="1"/>
            </p:cNvSpPr>
            <p:nvPr/>
          </p:nvSpPr>
          <p:spPr bwMode="auto">
            <a:xfrm>
              <a:off x="1938338" y="1539875"/>
              <a:ext cx="5521325" cy="49037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3" name="Line 5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54" name="Line 6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56" name="Line 8"/>
            <p:cNvSpPr>
              <a:spLocks noChangeShapeType="1"/>
            </p:cNvSpPr>
            <p:nvPr/>
          </p:nvSpPr>
          <p:spPr bwMode="auto">
            <a:xfrm flipV="1">
              <a:off x="5886450" y="1539875"/>
              <a:ext cx="1588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57" name="Rectangle 9"/>
            <p:cNvSpPr>
              <a:spLocks noChangeArrowheads="1"/>
            </p:cNvSpPr>
            <p:nvPr/>
          </p:nvSpPr>
          <p:spPr bwMode="auto">
            <a:xfrm>
              <a:off x="5886450" y="1736725"/>
              <a:ext cx="1179513" cy="3919538"/>
            </a:xfrm>
            <a:prstGeom prst="rect">
              <a:avLst/>
            </a:prstGeom>
            <a:solidFill>
              <a:srgbClr val="E6E6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258" name="Group 10"/>
            <p:cNvGrpSpPr>
              <a:grpSpLocks/>
            </p:cNvGrpSpPr>
            <p:nvPr/>
          </p:nvGrpSpPr>
          <p:grpSpPr bwMode="auto">
            <a:xfrm>
              <a:off x="4429125" y="1736725"/>
              <a:ext cx="1458913" cy="3935413"/>
              <a:chOff x="2790" y="1094"/>
              <a:chExt cx="919" cy="2479"/>
            </a:xfrm>
          </p:grpSpPr>
          <p:sp>
            <p:nvSpPr>
              <p:cNvPr id="53259" name="Freeform 11"/>
              <p:cNvSpPr>
                <a:spLocks/>
              </p:cNvSpPr>
              <p:nvPr/>
            </p:nvSpPr>
            <p:spPr bwMode="auto">
              <a:xfrm>
                <a:off x="2790" y="1094"/>
                <a:ext cx="918" cy="2479"/>
              </a:xfrm>
              <a:custGeom>
                <a:avLst/>
                <a:gdLst>
                  <a:gd name="T0" fmla="*/ 918 w 918"/>
                  <a:gd name="T1" fmla="*/ 2469 h 2479"/>
                  <a:gd name="T2" fmla="*/ 918 w 918"/>
                  <a:gd name="T3" fmla="*/ 0 h 2479"/>
                  <a:gd name="T4" fmla="*/ 0 w 918"/>
                  <a:gd name="T5" fmla="*/ 0 h 2479"/>
                  <a:gd name="T6" fmla="*/ 0 w 918"/>
                  <a:gd name="T7" fmla="*/ 2479 h 2479"/>
                  <a:gd name="T8" fmla="*/ 918 w 918"/>
                  <a:gd name="T9" fmla="*/ 2469 h 2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18" h="2479">
                    <a:moveTo>
                      <a:pt x="918" y="2469"/>
                    </a:moveTo>
                    <a:lnTo>
                      <a:pt x="918" y="0"/>
                    </a:lnTo>
                    <a:lnTo>
                      <a:pt x="0" y="0"/>
                    </a:lnTo>
                    <a:lnTo>
                      <a:pt x="0" y="2479"/>
                    </a:lnTo>
                    <a:lnTo>
                      <a:pt x="918" y="2469"/>
                    </a:lnTo>
                    <a:close/>
                  </a:path>
                </a:pathLst>
              </a:custGeom>
              <a:solidFill>
                <a:srgbClr val="B8D5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0" name="Line 12"/>
              <p:cNvSpPr>
                <a:spLocks noChangeShapeType="1"/>
              </p:cNvSpPr>
              <p:nvPr/>
            </p:nvSpPr>
            <p:spPr bwMode="auto">
              <a:xfrm>
                <a:off x="3708" y="1094"/>
                <a:ext cx="1" cy="2469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261" name="Group 13"/>
            <p:cNvGrpSpPr>
              <a:grpSpLocks/>
            </p:cNvGrpSpPr>
            <p:nvPr/>
          </p:nvGrpSpPr>
          <p:grpSpPr bwMode="auto">
            <a:xfrm>
              <a:off x="2921000" y="1736725"/>
              <a:ext cx="1508125" cy="3919538"/>
              <a:chOff x="1840" y="1094"/>
              <a:chExt cx="950" cy="2469"/>
            </a:xfrm>
          </p:grpSpPr>
          <p:sp>
            <p:nvSpPr>
              <p:cNvPr id="53262" name="Freeform 14"/>
              <p:cNvSpPr>
                <a:spLocks/>
              </p:cNvSpPr>
              <p:nvPr/>
            </p:nvSpPr>
            <p:spPr bwMode="auto">
              <a:xfrm>
                <a:off x="1840" y="1094"/>
                <a:ext cx="950" cy="2469"/>
              </a:xfrm>
              <a:custGeom>
                <a:avLst/>
                <a:gdLst>
                  <a:gd name="T0" fmla="*/ 0 w 950"/>
                  <a:gd name="T1" fmla="*/ 2469 h 2469"/>
                  <a:gd name="T2" fmla="*/ 939 w 950"/>
                  <a:gd name="T3" fmla="*/ 2469 h 2469"/>
                  <a:gd name="T4" fmla="*/ 950 w 950"/>
                  <a:gd name="T5" fmla="*/ 0 h 2469"/>
                  <a:gd name="T6" fmla="*/ 0 w 950"/>
                  <a:gd name="T7" fmla="*/ 0 h 2469"/>
                  <a:gd name="T8" fmla="*/ 0 w 950"/>
                  <a:gd name="T9" fmla="*/ 2469 h 2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0" h="2469">
                    <a:moveTo>
                      <a:pt x="0" y="2469"/>
                    </a:moveTo>
                    <a:lnTo>
                      <a:pt x="939" y="2469"/>
                    </a:lnTo>
                    <a:lnTo>
                      <a:pt x="950" y="0"/>
                    </a:lnTo>
                    <a:lnTo>
                      <a:pt x="0" y="0"/>
                    </a:lnTo>
                    <a:lnTo>
                      <a:pt x="0" y="2469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3" name="Line 15"/>
              <p:cNvSpPr>
                <a:spLocks noChangeShapeType="1"/>
              </p:cNvSpPr>
              <p:nvPr/>
            </p:nvSpPr>
            <p:spPr bwMode="auto">
              <a:xfrm>
                <a:off x="2779" y="1094"/>
                <a:ext cx="1" cy="2469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264" name="Freeform 16"/>
            <p:cNvSpPr>
              <a:spLocks/>
            </p:cNvSpPr>
            <p:nvPr/>
          </p:nvSpPr>
          <p:spPr bwMode="auto">
            <a:xfrm>
              <a:off x="2921000" y="1736725"/>
              <a:ext cx="1508125" cy="3919538"/>
            </a:xfrm>
            <a:custGeom>
              <a:avLst/>
              <a:gdLst>
                <a:gd name="T0" fmla="*/ 0 w 950"/>
                <a:gd name="T1" fmla="*/ 2469 h 2469"/>
                <a:gd name="T2" fmla="*/ 939 w 950"/>
                <a:gd name="T3" fmla="*/ 2469 h 2469"/>
                <a:gd name="T4" fmla="*/ 950 w 950"/>
                <a:gd name="T5" fmla="*/ 0 h 2469"/>
                <a:gd name="T6" fmla="*/ 0 w 950"/>
                <a:gd name="T7" fmla="*/ 0 h 2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0" h="2469">
                  <a:moveTo>
                    <a:pt x="0" y="2469"/>
                  </a:moveTo>
                  <a:lnTo>
                    <a:pt x="939" y="2469"/>
                  </a:lnTo>
                  <a:lnTo>
                    <a:pt x="95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1954213" y="565626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6" name="Line 18"/>
            <p:cNvSpPr>
              <a:spLocks noChangeShapeType="1"/>
            </p:cNvSpPr>
            <p:nvPr/>
          </p:nvSpPr>
          <p:spPr bwMode="auto">
            <a:xfrm>
              <a:off x="1954213" y="585311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1954213" y="604996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8" name="Line 20"/>
            <p:cNvSpPr>
              <a:spLocks noChangeShapeType="1"/>
            </p:cNvSpPr>
            <p:nvPr/>
          </p:nvSpPr>
          <p:spPr bwMode="auto">
            <a:xfrm>
              <a:off x="1954213" y="624681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9" name="Line 21"/>
            <p:cNvSpPr>
              <a:spLocks noChangeShapeType="1"/>
            </p:cNvSpPr>
            <p:nvPr/>
          </p:nvSpPr>
          <p:spPr bwMode="auto">
            <a:xfrm>
              <a:off x="1954213" y="545941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0" name="Line 22"/>
            <p:cNvSpPr>
              <a:spLocks noChangeShapeType="1"/>
            </p:cNvSpPr>
            <p:nvPr/>
          </p:nvSpPr>
          <p:spPr bwMode="auto">
            <a:xfrm>
              <a:off x="1954213" y="526256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1" name="Line 23"/>
            <p:cNvSpPr>
              <a:spLocks noChangeShapeType="1"/>
            </p:cNvSpPr>
            <p:nvPr/>
          </p:nvSpPr>
          <p:spPr bwMode="auto">
            <a:xfrm>
              <a:off x="1954213" y="506571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2" name="Line 24"/>
            <p:cNvSpPr>
              <a:spLocks noChangeShapeType="1"/>
            </p:cNvSpPr>
            <p:nvPr/>
          </p:nvSpPr>
          <p:spPr bwMode="auto">
            <a:xfrm>
              <a:off x="1954213" y="486886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3" name="Line 25"/>
            <p:cNvSpPr>
              <a:spLocks noChangeShapeType="1"/>
            </p:cNvSpPr>
            <p:nvPr/>
          </p:nvSpPr>
          <p:spPr bwMode="auto">
            <a:xfrm>
              <a:off x="1954213" y="467201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4" name="Line 26"/>
            <p:cNvSpPr>
              <a:spLocks noChangeShapeType="1"/>
            </p:cNvSpPr>
            <p:nvPr/>
          </p:nvSpPr>
          <p:spPr bwMode="auto">
            <a:xfrm>
              <a:off x="1954213" y="447516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5" name="Line 27"/>
            <p:cNvSpPr>
              <a:spLocks noChangeShapeType="1"/>
            </p:cNvSpPr>
            <p:nvPr/>
          </p:nvSpPr>
          <p:spPr bwMode="auto">
            <a:xfrm>
              <a:off x="1954213" y="427831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6" name="Line 28"/>
            <p:cNvSpPr>
              <a:spLocks noChangeShapeType="1"/>
            </p:cNvSpPr>
            <p:nvPr/>
          </p:nvSpPr>
          <p:spPr bwMode="auto">
            <a:xfrm>
              <a:off x="1954213" y="408146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7" name="Line 29"/>
            <p:cNvSpPr>
              <a:spLocks noChangeShapeType="1"/>
            </p:cNvSpPr>
            <p:nvPr/>
          </p:nvSpPr>
          <p:spPr bwMode="auto">
            <a:xfrm>
              <a:off x="1954213" y="388461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8" name="Line 30"/>
            <p:cNvSpPr>
              <a:spLocks noChangeShapeType="1"/>
            </p:cNvSpPr>
            <p:nvPr/>
          </p:nvSpPr>
          <p:spPr bwMode="auto">
            <a:xfrm flipH="1">
              <a:off x="1954213" y="368776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9" name="Line 31"/>
            <p:cNvSpPr>
              <a:spLocks noChangeShapeType="1"/>
            </p:cNvSpPr>
            <p:nvPr/>
          </p:nvSpPr>
          <p:spPr bwMode="auto">
            <a:xfrm>
              <a:off x="1954213" y="349091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0" name="Line 32"/>
            <p:cNvSpPr>
              <a:spLocks noChangeShapeType="1"/>
            </p:cNvSpPr>
            <p:nvPr/>
          </p:nvSpPr>
          <p:spPr bwMode="auto">
            <a:xfrm>
              <a:off x="1954213" y="329406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1" name="Line 33"/>
            <p:cNvSpPr>
              <a:spLocks noChangeShapeType="1"/>
            </p:cNvSpPr>
            <p:nvPr/>
          </p:nvSpPr>
          <p:spPr bwMode="auto">
            <a:xfrm>
              <a:off x="1954213" y="309721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2" name="Line 34"/>
            <p:cNvSpPr>
              <a:spLocks noChangeShapeType="1"/>
            </p:cNvSpPr>
            <p:nvPr/>
          </p:nvSpPr>
          <p:spPr bwMode="auto">
            <a:xfrm>
              <a:off x="1954213" y="309721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3" name="Line 35"/>
            <p:cNvSpPr>
              <a:spLocks noChangeShapeType="1"/>
            </p:cNvSpPr>
            <p:nvPr/>
          </p:nvSpPr>
          <p:spPr bwMode="auto">
            <a:xfrm>
              <a:off x="1954213" y="290036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4" name="Line 36"/>
            <p:cNvSpPr>
              <a:spLocks noChangeShapeType="1"/>
            </p:cNvSpPr>
            <p:nvPr/>
          </p:nvSpPr>
          <p:spPr bwMode="auto">
            <a:xfrm>
              <a:off x="1954213" y="270351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5" name="Line 37"/>
            <p:cNvSpPr>
              <a:spLocks noChangeShapeType="1"/>
            </p:cNvSpPr>
            <p:nvPr/>
          </p:nvSpPr>
          <p:spPr bwMode="auto">
            <a:xfrm>
              <a:off x="1954213" y="250666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6" name="Line 38"/>
            <p:cNvSpPr>
              <a:spLocks noChangeShapeType="1"/>
            </p:cNvSpPr>
            <p:nvPr/>
          </p:nvSpPr>
          <p:spPr bwMode="auto">
            <a:xfrm>
              <a:off x="1954213" y="2309813"/>
              <a:ext cx="5505450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7" name="Line 39"/>
            <p:cNvSpPr>
              <a:spLocks noChangeShapeType="1"/>
            </p:cNvSpPr>
            <p:nvPr/>
          </p:nvSpPr>
          <p:spPr bwMode="auto">
            <a:xfrm>
              <a:off x="1954213" y="2130425"/>
              <a:ext cx="5505450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8" name="Line 40"/>
            <p:cNvSpPr>
              <a:spLocks noChangeShapeType="1"/>
            </p:cNvSpPr>
            <p:nvPr/>
          </p:nvSpPr>
          <p:spPr bwMode="auto">
            <a:xfrm>
              <a:off x="1954213" y="1736725"/>
              <a:ext cx="5521325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9" name="Line 41"/>
            <p:cNvSpPr>
              <a:spLocks noChangeShapeType="1"/>
            </p:cNvSpPr>
            <p:nvPr/>
          </p:nvSpPr>
          <p:spPr bwMode="auto">
            <a:xfrm>
              <a:off x="1954213" y="1933575"/>
              <a:ext cx="5505450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0" name="Line 42"/>
            <p:cNvSpPr>
              <a:spLocks noChangeShapeType="1"/>
            </p:cNvSpPr>
            <p:nvPr/>
          </p:nvSpPr>
          <p:spPr bwMode="auto">
            <a:xfrm flipV="1">
              <a:off x="2544763" y="1539875"/>
              <a:ext cx="1587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1" name="Line 43"/>
            <p:cNvSpPr>
              <a:spLocks noChangeShapeType="1"/>
            </p:cNvSpPr>
            <p:nvPr/>
          </p:nvSpPr>
          <p:spPr bwMode="auto">
            <a:xfrm flipV="1">
              <a:off x="2347913" y="1539875"/>
              <a:ext cx="1587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2" name="Line 44"/>
            <p:cNvSpPr>
              <a:spLocks noChangeShapeType="1"/>
            </p:cNvSpPr>
            <p:nvPr/>
          </p:nvSpPr>
          <p:spPr bwMode="auto">
            <a:xfrm flipV="1">
              <a:off x="2151063" y="1539875"/>
              <a:ext cx="1587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3" name="Line 45"/>
            <p:cNvSpPr>
              <a:spLocks noChangeShapeType="1"/>
            </p:cNvSpPr>
            <p:nvPr/>
          </p:nvSpPr>
          <p:spPr bwMode="auto">
            <a:xfrm flipV="1">
              <a:off x="2740025" y="1539875"/>
              <a:ext cx="1588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4" name="Line 46"/>
            <p:cNvSpPr>
              <a:spLocks noChangeShapeType="1"/>
            </p:cNvSpPr>
            <p:nvPr/>
          </p:nvSpPr>
          <p:spPr bwMode="auto">
            <a:xfrm flipV="1">
              <a:off x="2936875" y="1539875"/>
              <a:ext cx="1588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5" name="Line 47"/>
            <p:cNvSpPr>
              <a:spLocks noChangeShapeType="1"/>
            </p:cNvSpPr>
            <p:nvPr/>
          </p:nvSpPr>
          <p:spPr bwMode="auto">
            <a:xfrm flipV="1">
              <a:off x="3133725" y="1539875"/>
              <a:ext cx="1588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6" name="Line 48"/>
            <p:cNvSpPr>
              <a:spLocks noChangeShapeType="1"/>
            </p:cNvSpPr>
            <p:nvPr/>
          </p:nvSpPr>
          <p:spPr bwMode="auto">
            <a:xfrm flipV="1">
              <a:off x="3330575" y="1539875"/>
              <a:ext cx="1588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7" name="Line 49"/>
            <p:cNvSpPr>
              <a:spLocks noChangeShapeType="1"/>
            </p:cNvSpPr>
            <p:nvPr/>
          </p:nvSpPr>
          <p:spPr bwMode="auto">
            <a:xfrm flipV="1">
              <a:off x="3527425" y="1539875"/>
              <a:ext cx="1588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8" name="Line 50"/>
            <p:cNvSpPr>
              <a:spLocks noChangeShapeType="1"/>
            </p:cNvSpPr>
            <p:nvPr/>
          </p:nvSpPr>
          <p:spPr bwMode="auto">
            <a:xfrm flipV="1">
              <a:off x="3724275" y="1539875"/>
              <a:ext cx="1588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9" name="Line 51"/>
            <p:cNvSpPr>
              <a:spLocks noChangeShapeType="1"/>
            </p:cNvSpPr>
            <p:nvPr/>
          </p:nvSpPr>
          <p:spPr bwMode="auto">
            <a:xfrm flipV="1">
              <a:off x="3921125" y="1539875"/>
              <a:ext cx="1588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00" name="Line 52"/>
            <p:cNvSpPr>
              <a:spLocks noChangeShapeType="1"/>
            </p:cNvSpPr>
            <p:nvPr/>
          </p:nvSpPr>
          <p:spPr bwMode="auto">
            <a:xfrm flipV="1">
              <a:off x="4116388" y="1539875"/>
              <a:ext cx="1587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01" name="Line 53"/>
            <p:cNvSpPr>
              <a:spLocks noChangeShapeType="1"/>
            </p:cNvSpPr>
            <p:nvPr/>
          </p:nvSpPr>
          <p:spPr bwMode="auto">
            <a:xfrm flipV="1">
              <a:off x="4313238" y="1539875"/>
              <a:ext cx="1587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02" name="Line 54"/>
            <p:cNvSpPr>
              <a:spLocks noChangeShapeType="1"/>
            </p:cNvSpPr>
            <p:nvPr/>
          </p:nvSpPr>
          <p:spPr bwMode="auto">
            <a:xfrm flipV="1">
              <a:off x="4510088" y="1555750"/>
              <a:ext cx="1587" cy="4887913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03" name="Line 55"/>
            <p:cNvSpPr>
              <a:spLocks noChangeShapeType="1"/>
            </p:cNvSpPr>
            <p:nvPr/>
          </p:nvSpPr>
          <p:spPr bwMode="auto">
            <a:xfrm flipV="1">
              <a:off x="4706938" y="1539875"/>
              <a:ext cx="1587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04" name="Line 56"/>
            <p:cNvSpPr>
              <a:spLocks noChangeShapeType="1"/>
            </p:cNvSpPr>
            <p:nvPr/>
          </p:nvSpPr>
          <p:spPr bwMode="auto">
            <a:xfrm flipV="1">
              <a:off x="4903788" y="1539875"/>
              <a:ext cx="1587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05" name="Line 57"/>
            <p:cNvSpPr>
              <a:spLocks noChangeShapeType="1"/>
            </p:cNvSpPr>
            <p:nvPr/>
          </p:nvSpPr>
          <p:spPr bwMode="auto">
            <a:xfrm flipV="1">
              <a:off x="5100638" y="1539875"/>
              <a:ext cx="1587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06" name="Line 58"/>
            <p:cNvSpPr>
              <a:spLocks noChangeShapeType="1"/>
            </p:cNvSpPr>
            <p:nvPr/>
          </p:nvSpPr>
          <p:spPr bwMode="auto">
            <a:xfrm flipV="1">
              <a:off x="5297488" y="1539875"/>
              <a:ext cx="1587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07" name="Line 59"/>
            <p:cNvSpPr>
              <a:spLocks noChangeShapeType="1"/>
            </p:cNvSpPr>
            <p:nvPr/>
          </p:nvSpPr>
          <p:spPr bwMode="auto">
            <a:xfrm flipV="1">
              <a:off x="5492750" y="1539875"/>
              <a:ext cx="1588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08" name="Line 60"/>
            <p:cNvSpPr>
              <a:spLocks noChangeShapeType="1"/>
            </p:cNvSpPr>
            <p:nvPr/>
          </p:nvSpPr>
          <p:spPr bwMode="auto">
            <a:xfrm flipV="1">
              <a:off x="5689600" y="1539875"/>
              <a:ext cx="1588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09" name="Line 61"/>
            <p:cNvSpPr>
              <a:spLocks noChangeShapeType="1"/>
            </p:cNvSpPr>
            <p:nvPr/>
          </p:nvSpPr>
          <p:spPr bwMode="auto">
            <a:xfrm flipV="1">
              <a:off x="6083300" y="1539875"/>
              <a:ext cx="1588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10" name="Line 62"/>
            <p:cNvSpPr>
              <a:spLocks noChangeShapeType="1"/>
            </p:cNvSpPr>
            <p:nvPr/>
          </p:nvSpPr>
          <p:spPr bwMode="auto">
            <a:xfrm flipV="1">
              <a:off x="6280150" y="1539875"/>
              <a:ext cx="1588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11" name="Line 63"/>
            <p:cNvSpPr>
              <a:spLocks noChangeShapeType="1"/>
            </p:cNvSpPr>
            <p:nvPr/>
          </p:nvSpPr>
          <p:spPr bwMode="auto">
            <a:xfrm flipV="1">
              <a:off x="6477000" y="1539875"/>
              <a:ext cx="1588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12" name="Line 64"/>
            <p:cNvSpPr>
              <a:spLocks noChangeShapeType="1"/>
            </p:cNvSpPr>
            <p:nvPr/>
          </p:nvSpPr>
          <p:spPr bwMode="auto">
            <a:xfrm flipV="1">
              <a:off x="6673850" y="1539875"/>
              <a:ext cx="1588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13" name="Line 65"/>
            <p:cNvSpPr>
              <a:spLocks noChangeShapeType="1"/>
            </p:cNvSpPr>
            <p:nvPr/>
          </p:nvSpPr>
          <p:spPr bwMode="auto">
            <a:xfrm flipV="1">
              <a:off x="6869113" y="1539875"/>
              <a:ext cx="1587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14" name="Line 66"/>
            <p:cNvSpPr>
              <a:spLocks noChangeShapeType="1"/>
            </p:cNvSpPr>
            <p:nvPr/>
          </p:nvSpPr>
          <p:spPr bwMode="auto">
            <a:xfrm flipV="1">
              <a:off x="7065963" y="1539875"/>
              <a:ext cx="1587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15" name="Line 67"/>
            <p:cNvSpPr>
              <a:spLocks noChangeShapeType="1"/>
            </p:cNvSpPr>
            <p:nvPr/>
          </p:nvSpPr>
          <p:spPr bwMode="auto">
            <a:xfrm flipV="1">
              <a:off x="7262813" y="1539875"/>
              <a:ext cx="1587" cy="49037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16" name="Rectangle 68"/>
            <p:cNvSpPr>
              <a:spLocks noChangeArrowheads="1"/>
            </p:cNvSpPr>
            <p:nvPr/>
          </p:nvSpPr>
          <p:spPr bwMode="auto">
            <a:xfrm>
              <a:off x="1938338" y="1539875"/>
              <a:ext cx="5521325" cy="4903788"/>
            </a:xfrm>
            <a:prstGeom prst="rect">
              <a:avLst/>
            </a:prstGeom>
            <a:noFill/>
            <a:ln w="15875">
              <a:solidFill>
                <a:srgbClr val="B3E3E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17" name="Line 69"/>
            <p:cNvSpPr>
              <a:spLocks noChangeShapeType="1"/>
            </p:cNvSpPr>
            <p:nvPr/>
          </p:nvSpPr>
          <p:spPr bwMode="auto">
            <a:xfrm flipH="1">
              <a:off x="2936875" y="545941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18" name="Line 70"/>
            <p:cNvSpPr>
              <a:spLocks noChangeShapeType="1"/>
            </p:cNvSpPr>
            <p:nvPr/>
          </p:nvSpPr>
          <p:spPr bwMode="auto">
            <a:xfrm flipH="1">
              <a:off x="2936875" y="526256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19" name="Line 71"/>
            <p:cNvSpPr>
              <a:spLocks noChangeShapeType="1"/>
            </p:cNvSpPr>
            <p:nvPr/>
          </p:nvSpPr>
          <p:spPr bwMode="auto">
            <a:xfrm flipH="1">
              <a:off x="2936875" y="506571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20" name="Line 72"/>
            <p:cNvSpPr>
              <a:spLocks noChangeShapeType="1"/>
            </p:cNvSpPr>
            <p:nvPr/>
          </p:nvSpPr>
          <p:spPr bwMode="auto">
            <a:xfrm flipH="1">
              <a:off x="2936875" y="486886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21" name="Line 73"/>
            <p:cNvSpPr>
              <a:spLocks noChangeShapeType="1"/>
            </p:cNvSpPr>
            <p:nvPr/>
          </p:nvSpPr>
          <p:spPr bwMode="auto">
            <a:xfrm flipH="1">
              <a:off x="2936875" y="467201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22" name="Line 74"/>
            <p:cNvSpPr>
              <a:spLocks noChangeShapeType="1"/>
            </p:cNvSpPr>
            <p:nvPr/>
          </p:nvSpPr>
          <p:spPr bwMode="auto">
            <a:xfrm flipH="1">
              <a:off x="2936875" y="427831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23" name="Line 75"/>
            <p:cNvSpPr>
              <a:spLocks noChangeShapeType="1"/>
            </p:cNvSpPr>
            <p:nvPr/>
          </p:nvSpPr>
          <p:spPr bwMode="auto">
            <a:xfrm flipH="1">
              <a:off x="2936875" y="408146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24" name="Line 76"/>
            <p:cNvSpPr>
              <a:spLocks noChangeShapeType="1"/>
            </p:cNvSpPr>
            <p:nvPr/>
          </p:nvSpPr>
          <p:spPr bwMode="auto">
            <a:xfrm flipH="1">
              <a:off x="2936875" y="388461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25" name="Line 77"/>
            <p:cNvSpPr>
              <a:spLocks noChangeShapeType="1"/>
            </p:cNvSpPr>
            <p:nvPr/>
          </p:nvSpPr>
          <p:spPr bwMode="auto">
            <a:xfrm flipH="1">
              <a:off x="2936875" y="368776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26" name="Line 78"/>
            <p:cNvSpPr>
              <a:spLocks noChangeShapeType="1"/>
            </p:cNvSpPr>
            <p:nvPr/>
          </p:nvSpPr>
          <p:spPr bwMode="auto">
            <a:xfrm flipH="1">
              <a:off x="2936875" y="349091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27" name="Line 79"/>
            <p:cNvSpPr>
              <a:spLocks noChangeShapeType="1"/>
            </p:cNvSpPr>
            <p:nvPr/>
          </p:nvSpPr>
          <p:spPr bwMode="auto">
            <a:xfrm flipH="1">
              <a:off x="2936875" y="329406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28" name="Line 80"/>
            <p:cNvSpPr>
              <a:spLocks noChangeShapeType="1"/>
            </p:cNvSpPr>
            <p:nvPr/>
          </p:nvSpPr>
          <p:spPr bwMode="auto">
            <a:xfrm flipH="1">
              <a:off x="2936875" y="309721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29" name="Line 81"/>
            <p:cNvSpPr>
              <a:spLocks noChangeShapeType="1"/>
            </p:cNvSpPr>
            <p:nvPr/>
          </p:nvSpPr>
          <p:spPr bwMode="auto">
            <a:xfrm flipH="1">
              <a:off x="2936875" y="290036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30" name="Line 82"/>
            <p:cNvSpPr>
              <a:spLocks noChangeShapeType="1"/>
            </p:cNvSpPr>
            <p:nvPr/>
          </p:nvSpPr>
          <p:spPr bwMode="auto">
            <a:xfrm flipH="1">
              <a:off x="2936875" y="270351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31" name="Line 83"/>
            <p:cNvSpPr>
              <a:spLocks noChangeShapeType="1"/>
            </p:cNvSpPr>
            <p:nvPr/>
          </p:nvSpPr>
          <p:spPr bwMode="auto">
            <a:xfrm flipH="1">
              <a:off x="2936875" y="250666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32" name="Line 84"/>
            <p:cNvSpPr>
              <a:spLocks noChangeShapeType="1"/>
            </p:cNvSpPr>
            <p:nvPr/>
          </p:nvSpPr>
          <p:spPr bwMode="auto">
            <a:xfrm flipH="1">
              <a:off x="2936875" y="2309813"/>
              <a:ext cx="131763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33" name="Line 85"/>
            <p:cNvSpPr>
              <a:spLocks noChangeShapeType="1"/>
            </p:cNvSpPr>
            <p:nvPr/>
          </p:nvSpPr>
          <p:spPr bwMode="auto">
            <a:xfrm flipH="1">
              <a:off x="2936875" y="2130425"/>
              <a:ext cx="131763" cy="15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34" name="Line 86"/>
            <p:cNvSpPr>
              <a:spLocks noChangeShapeType="1"/>
            </p:cNvSpPr>
            <p:nvPr/>
          </p:nvSpPr>
          <p:spPr bwMode="auto">
            <a:xfrm flipH="1">
              <a:off x="2954338" y="1933575"/>
              <a:ext cx="130175" cy="15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35" name="Line 87"/>
            <p:cNvSpPr>
              <a:spLocks noChangeShapeType="1"/>
            </p:cNvSpPr>
            <p:nvPr/>
          </p:nvSpPr>
          <p:spPr bwMode="auto">
            <a:xfrm flipH="1">
              <a:off x="2936875" y="1736725"/>
              <a:ext cx="131763" cy="15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36" name="Line 88"/>
            <p:cNvSpPr>
              <a:spLocks noChangeShapeType="1"/>
            </p:cNvSpPr>
            <p:nvPr/>
          </p:nvSpPr>
          <p:spPr bwMode="auto">
            <a:xfrm>
              <a:off x="3527425" y="5524500"/>
              <a:ext cx="1588" cy="13176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37" name="Line 89"/>
            <p:cNvSpPr>
              <a:spLocks noChangeShapeType="1"/>
            </p:cNvSpPr>
            <p:nvPr/>
          </p:nvSpPr>
          <p:spPr bwMode="auto">
            <a:xfrm>
              <a:off x="4116388" y="5524500"/>
              <a:ext cx="1587" cy="13176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38" name="Line 90"/>
            <p:cNvSpPr>
              <a:spLocks noChangeShapeType="1"/>
            </p:cNvSpPr>
            <p:nvPr/>
          </p:nvSpPr>
          <p:spPr bwMode="auto">
            <a:xfrm>
              <a:off x="4706938" y="5524500"/>
              <a:ext cx="1587" cy="13176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39" name="Line 91"/>
            <p:cNvSpPr>
              <a:spLocks noChangeShapeType="1"/>
            </p:cNvSpPr>
            <p:nvPr/>
          </p:nvSpPr>
          <p:spPr bwMode="auto">
            <a:xfrm>
              <a:off x="5297488" y="5524500"/>
              <a:ext cx="1587" cy="13176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40" name="Line 92"/>
            <p:cNvSpPr>
              <a:spLocks noChangeShapeType="1"/>
            </p:cNvSpPr>
            <p:nvPr/>
          </p:nvSpPr>
          <p:spPr bwMode="auto">
            <a:xfrm>
              <a:off x="5886450" y="5524500"/>
              <a:ext cx="1588" cy="13176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41" name="Line 93"/>
            <p:cNvSpPr>
              <a:spLocks noChangeShapeType="1"/>
            </p:cNvSpPr>
            <p:nvPr/>
          </p:nvSpPr>
          <p:spPr bwMode="auto">
            <a:xfrm>
              <a:off x="6477000" y="5524500"/>
              <a:ext cx="1588" cy="13176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42" name="Line 94"/>
            <p:cNvSpPr>
              <a:spLocks noChangeShapeType="1"/>
            </p:cNvSpPr>
            <p:nvPr/>
          </p:nvSpPr>
          <p:spPr bwMode="auto">
            <a:xfrm>
              <a:off x="6477000" y="5524500"/>
              <a:ext cx="1588" cy="13176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43" name="Line 95"/>
            <p:cNvSpPr>
              <a:spLocks noChangeShapeType="1"/>
            </p:cNvSpPr>
            <p:nvPr/>
          </p:nvSpPr>
          <p:spPr bwMode="auto">
            <a:xfrm>
              <a:off x="7065963" y="5524500"/>
              <a:ext cx="1587" cy="13176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44" name="Freeform 96"/>
            <p:cNvSpPr>
              <a:spLocks/>
            </p:cNvSpPr>
            <p:nvPr/>
          </p:nvSpPr>
          <p:spPr bwMode="auto">
            <a:xfrm>
              <a:off x="2936875" y="1736725"/>
              <a:ext cx="4310063" cy="3919538"/>
            </a:xfrm>
            <a:custGeom>
              <a:avLst/>
              <a:gdLst>
                <a:gd name="T0" fmla="*/ 0 w 2715"/>
                <a:gd name="T1" fmla="*/ 0 h 2469"/>
                <a:gd name="T2" fmla="*/ 0 w 2715"/>
                <a:gd name="T3" fmla="*/ 2469 h 2469"/>
                <a:gd name="T4" fmla="*/ 2715 w 2715"/>
                <a:gd name="T5" fmla="*/ 2469 h 2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15" h="2469">
                  <a:moveTo>
                    <a:pt x="0" y="0"/>
                  </a:moveTo>
                  <a:lnTo>
                    <a:pt x="0" y="2469"/>
                  </a:lnTo>
                  <a:lnTo>
                    <a:pt x="2715" y="2469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45" name="Line 97"/>
            <p:cNvSpPr>
              <a:spLocks noChangeShapeType="1"/>
            </p:cNvSpPr>
            <p:nvPr/>
          </p:nvSpPr>
          <p:spPr bwMode="auto">
            <a:xfrm flipH="1">
              <a:off x="2936875" y="4475163"/>
              <a:ext cx="4129088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46" name="Freeform 98"/>
            <p:cNvSpPr>
              <a:spLocks/>
            </p:cNvSpPr>
            <p:nvPr/>
          </p:nvSpPr>
          <p:spPr bwMode="auto">
            <a:xfrm>
              <a:off x="3232150" y="2112963"/>
              <a:ext cx="2949575" cy="3362325"/>
            </a:xfrm>
            <a:custGeom>
              <a:avLst/>
              <a:gdLst>
                <a:gd name="T0" fmla="*/ 180 w 180"/>
                <a:gd name="T1" fmla="*/ 205 h 205"/>
                <a:gd name="T2" fmla="*/ 145 w 180"/>
                <a:gd name="T3" fmla="*/ 108 h 205"/>
                <a:gd name="T4" fmla="*/ 108 w 180"/>
                <a:gd name="T5" fmla="*/ 48 h 205"/>
                <a:gd name="T6" fmla="*/ 72 w 180"/>
                <a:gd name="T7" fmla="*/ 0 h 205"/>
                <a:gd name="T8" fmla="*/ 36 w 180"/>
                <a:gd name="T9" fmla="*/ 48 h 205"/>
                <a:gd name="T10" fmla="*/ 0 w 180"/>
                <a:gd name="T11" fmla="*/ 96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0" h="205">
                  <a:moveTo>
                    <a:pt x="180" y="205"/>
                  </a:moveTo>
                  <a:cubicBezTo>
                    <a:pt x="173" y="173"/>
                    <a:pt x="159" y="136"/>
                    <a:pt x="145" y="108"/>
                  </a:cubicBezTo>
                  <a:cubicBezTo>
                    <a:pt x="129" y="79"/>
                    <a:pt x="124" y="72"/>
                    <a:pt x="108" y="48"/>
                  </a:cubicBezTo>
                  <a:cubicBezTo>
                    <a:pt x="92" y="23"/>
                    <a:pt x="72" y="0"/>
                    <a:pt x="72" y="0"/>
                  </a:cubicBezTo>
                  <a:cubicBezTo>
                    <a:pt x="72" y="0"/>
                    <a:pt x="52" y="27"/>
                    <a:pt x="36" y="48"/>
                  </a:cubicBezTo>
                  <a:cubicBezTo>
                    <a:pt x="21" y="68"/>
                    <a:pt x="14" y="78"/>
                    <a:pt x="0" y="96"/>
                  </a:cubicBezTo>
                </a:path>
              </a:pathLst>
            </a:custGeom>
            <a:noFill/>
            <a:ln w="49213">
              <a:solidFill>
                <a:srgbClr val="FE1B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347" name="Group 99"/>
            <p:cNvGrpSpPr>
              <a:grpSpLocks/>
            </p:cNvGrpSpPr>
            <p:nvPr/>
          </p:nvGrpSpPr>
          <p:grpSpPr bwMode="auto">
            <a:xfrm>
              <a:off x="3182938" y="3638550"/>
              <a:ext cx="114300" cy="98425"/>
              <a:chOff x="2005" y="2292"/>
              <a:chExt cx="72" cy="62"/>
            </a:xfrm>
          </p:grpSpPr>
          <p:sp>
            <p:nvSpPr>
              <p:cNvPr id="53348" name="Oval 100"/>
              <p:cNvSpPr>
                <a:spLocks noChangeArrowheads="1"/>
              </p:cNvSpPr>
              <p:nvPr/>
            </p:nvSpPr>
            <p:spPr bwMode="auto">
              <a:xfrm>
                <a:off x="2005" y="2292"/>
                <a:ext cx="72" cy="6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49" name="Oval 101"/>
              <p:cNvSpPr>
                <a:spLocks noChangeArrowheads="1"/>
              </p:cNvSpPr>
              <p:nvPr/>
            </p:nvSpPr>
            <p:spPr bwMode="auto">
              <a:xfrm>
                <a:off x="2020" y="2302"/>
                <a:ext cx="42" cy="42"/>
              </a:xfrm>
              <a:prstGeom prst="ellipse">
                <a:avLst/>
              </a:prstGeom>
              <a:solidFill>
                <a:srgbClr val="FE1B0E"/>
              </a:solidFill>
              <a:ln w="0">
                <a:solidFill>
                  <a:srgbClr val="FE1B0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350" name="Group 102"/>
            <p:cNvGrpSpPr>
              <a:grpSpLocks/>
            </p:cNvGrpSpPr>
            <p:nvPr/>
          </p:nvGrpSpPr>
          <p:grpSpPr bwMode="auto">
            <a:xfrm>
              <a:off x="3773488" y="2851150"/>
              <a:ext cx="114300" cy="98425"/>
              <a:chOff x="2377" y="1796"/>
              <a:chExt cx="72" cy="62"/>
            </a:xfrm>
          </p:grpSpPr>
          <p:sp>
            <p:nvSpPr>
              <p:cNvPr id="53351" name="Oval 103"/>
              <p:cNvSpPr>
                <a:spLocks noChangeArrowheads="1"/>
              </p:cNvSpPr>
              <p:nvPr/>
            </p:nvSpPr>
            <p:spPr bwMode="auto">
              <a:xfrm>
                <a:off x="2377" y="1796"/>
                <a:ext cx="72" cy="6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52" name="Oval 104"/>
              <p:cNvSpPr>
                <a:spLocks noChangeArrowheads="1"/>
              </p:cNvSpPr>
              <p:nvPr/>
            </p:nvSpPr>
            <p:spPr bwMode="auto">
              <a:xfrm>
                <a:off x="2392" y="1807"/>
                <a:ext cx="41" cy="41"/>
              </a:xfrm>
              <a:prstGeom prst="ellipse">
                <a:avLst/>
              </a:prstGeom>
              <a:solidFill>
                <a:srgbClr val="FE1B0E"/>
              </a:solidFill>
              <a:ln w="0">
                <a:solidFill>
                  <a:srgbClr val="FE1B0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353" name="Group 105"/>
            <p:cNvGrpSpPr>
              <a:grpSpLocks/>
            </p:cNvGrpSpPr>
            <p:nvPr/>
          </p:nvGrpSpPr>
          <p:grpSpPr bwMode="auto">
            <a:xfrm>
              <a:off x="4953000" y="2851150"/>
              <a:ext cx="114300" cy="98425"/>
              <a:chOff x="3120" y="1796"/>
              <a:chExt cx="72" cy="62"/>
            </a:xfrm>
          </p:grpSpPr>
          <p:sp>
            <p:nvSpPr>
              <p:cNvPr id="53354" name="Oval 106"/>
              <p:cNvSpPr>
                <a:spLocks noChangeArrowheads="1"/>
              </p:cNvSpPr>
              <p:nvPr/>
            </p:nvSpPr>
            <p:spPr bwMode="auto">
              <a:xfrm>
                <a:off x="3120" y="1796"/>
                <a:ext cx="72" cy="6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55" name="Oval 107"/>
              <p:cNvSpPr>
                <a:spLocks noChangeArrowheads="1"/>
              </p:cNvSpPr>
              <p:nvPr/>
            </p:nvSpPr>
            <p:spPr bwMode="auto">
              <a:xfrm>
                <a:off x="3135" y="1807"/>
                <a:ext cx="41" cy="41"/>
              </a:xfrm>
              <a:prstGeom prst="ellipse">
                <a:avLst/>
              </a:prstGeom>
              <a:solidFill>
                <a:srgbClr val="FE1B0E"/>
              </a:solidFill>
              <a:ln w="0">
                <a:solidFill>
                  <a:srgbClr val="FE1B0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356" name="Group 108"/>
            <p:cNvGrpSpPr>
              <a:grpSpLocks/>
            </p:cNvGrpSpPr>
            <p:nvPr/>
          </p:nvGrpSpPr>
          <p:grpSpPr bwMode="auto">
            <a:xfrm>
              <a:off x="4362450" y="2063750"/>
              <a:ext cx="115888" cy="115888"/>
              <a:chOff x="2748" y="1300"/>
              <a:chExt cx="73" cy="73"/>
            </a:xfrm>
          </p:grpSpPr>
          <p:sp>
            <p:nvSpPr>
              <p:cNvPr id="53357" name="Oval 109"/>
              <p:cNvSpPr>
                <a:spLocks noChangeArrowheads="1"/>
              </p:cNvSpPr>
              <p:nvPr/>
            </p:nvSpPr>
            <p:spPr bwMode="auto">
              <a:xfrm>
                <a:off x="2748" y="1300"/>
                <a:ext cx="73" cy="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58" name="Oval 110"/>
              <p:cNvSpPr>
                <a:spLocks noChangeArrowheads="1"/>
              </p:cNvSpPr>
              <p:nvPr/>
            </p:nvSpPr>
            <p:spPr bwMode="auto">
              <a:xfrm>
                <a:off x="2764" y="1316"/>
                <a:ext cx="41" cy="41"/>
              </a:xfrm>
              <a:prstGeom prst="ellipse">
                <a:avLst/>
              </a:prstGeom>
              <a:solidFill>
                <a:srgbClr val="FE1B0E"/>
              </a:solidFill>
              <a:ln w="0">
                <a:solidFill>
                  <a:srgbClr val="FE1B0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359" name="Group 111"/>
            <p:cNvGrpSpPr>
              <a:grpSpLocks/>
            </p:cNvGrpSpPr>
            <p:nvPr/>
          </p:nvGrpSpPr>
          <p:grpSpPr bwMode="auto">
            <a:xfrm>
              <a:off x="5541963" y="3835400"/>
              <a:ext cx="115887" cy="114300"/>
              <a:chOff x="3491" y="2416"/>
              <a:chExt cx="73" cy="72"/>
            </a:xfrm>
          </p:grpSpPr>
          <p:sp>
            <p:nvSpPr>
              <p:cNvPr id="53360" name="Oval 112"/>
              <p:cNvSpPr>
                <a:spLocks noChangeArrowheads="1"/>
              </p:cNvSpPr>
              <p:nvPr/>
            </p:nvSpPr>
            <p:spPr bwMode="auto">
              <a:xfrm>
                <a:off x="3491" y="2416"/>
                <a:ext cx="73" cy="7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61" name="Oval 113"/>
              <p:cNvSpPr>
                <a:spLocks noChangeArrowheads="1"/>
              </p:cNvSpPr>
              <p:nvPr/>
            </p:nvSpPr>
            <p:spPr bwMode="auto">
              <a:xfrm>
                <a:off x="3507" y="2431"/>
                <a:ext cx="41" cy="42"/>
              </a:xfrm>
              <a:prstGeom prst="ellipse">
                <a:avLst/>
              </a:prstGeom>
              <a:solidFill>
                <a:srgbClr val="FE1B0E"/>
              </a:solidFill>
              <a:ln w="0">
                <a:solidFill>
                  <a:srgbClr val="FE1B0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362" name="Group 114"/>
            <p:cNvGrpSpPr>
              <a:grpSpLocks/>
            </p:cNvGrpSpPr>
            <p:nvPr/>
          </p:nvGrpSpPr>
          <p:grpSpPr bwMode="auto">
            <a:xfrm>
              <a:off x="6132513" y="5410200"/>
              <a:ext cx="114300" cy="114300"/>
              <a:chOff x="3863" y="3408"/>
              <a:chExt cx="72" cy="72"/>
            </a:xfrm>
          </p:grpSpPr>
          <p:sp>
            <p:nvSpPr>
              <p:cNvPr id="53363" name="Oval 115"/>
              <p:cNvSpPr>
                <a:spLocks noChangeArrowheads="1"/>
              </p:cNvSpPr>
              <p:nvPr/>
            </p:nvSpPr>
            <p:spPr bwMode="auto">
              <a:xfrm>
                <a:off x="3863" y="3408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64" name="Oval 116"/>
              <p:cNvSpPr>
                <a:spLocks noChangeArrowheads="1"/>
              </p:cNvSpPr>
              <p:nvPr/>
            </p:nvSpPr>
            <p:spPr bwMode="auto">
              <a:xfrm>
                <a:off x="3878" y="3423"/>
                <a:ext cx="42" cy="42"/>
              </a:xfrm>
              <a:prstGeom prst="ellipse">
                <a:avLst/>
              </a:prstGeom>
              <a:solidFill>
                <a:srgbClr val="FE1B0E"/>
              </a:solidFill>
              <a:ln w="0">
                <a:solidFill>
                  <a:srgbClr val="FE1B0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365" name="Line 117"/>
            <p:cNvSpPr>
              <a:spLocks noChangeShapeType="1"/>
            </p:cNvSpPr>
            <p:nvPr/>
          </p:nvSpPr>
          <p:spPr bwMode="auto">
            <a:xfrm>
              <a:off x="4756150" y="4278313"/>
              <a:ext cx="1588" cy="1587"/>
            </a:xfrm>
            <a:prstGeom prst="line">
              <a:avLst/>
            </a:prstGeom>
            <a:noFill/>
            <a:ln w="49213">
              <a:solidFill>
                <a:srgbClr val="FE1B0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66" name="Rectangle 118"/>
            <p:cNvSpPr>
              <a:spLocks noChangeArrowheads="1"/>
            </p:cNvSpPr>
            <p:nvPr/>
          </p:nvSpPr>
          <p:spPr bwMode="auto">
            <a:xfrm>
              <a:off x="6399213" y="5692775"/>
              <a:ext cx="219075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6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67" name="Rectangle 119"/>
            <p:cNvSpPr>
              <a:spLocks noChangeArrowheads="1"/>
            </p:cNvSpPr>
            <p:nvPr/>
          </p:nvSpPr>
          <p:spPr bwMode="auto">
            <a:xfrm>
              <a:off x="6246813" y="5254625"/>
              <a:ext cx="503237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FF1919"/>
                  </a:solidFill>
                </a:rPr>
                <a:t>MPP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53368" name="Group 120"/>
            <p:cNvGrpSpPr>
              <a:grpSpLocks/>
            </p:cNvGrpSpPr>
            <p:nvPr/>
          </p:nvGrpSpPr>
          <p:grpSpPr bwMode="auto">
            <a:xfrm>
              <a:off x="6092825" y="1949450"/>
              <a:ext cx="831850" cy="655638"/>
              <a:chOff x="3838" y="1228"/>
              <a:chExt cx="524" cy="413"/>
            </a:xfrm>
          </p:grpSpPr>
          <p:sp>
            <p:nvSpPr>
              <p:cNvPr id="53369" name="Rectangle 121"/>
              <p:cNvSpPr>
                <a:spLocks noChangeArrowheads="1"/>
              </p:cNvSpPr>
              <p:nvPr/>
            </p:nvSpPr>
            <p:spPr bwMode="auto">
              <a:xfrm>
                <a:off x="3838" y="1228"/>
                <a:ext cx="524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400" b="1">
                    <a:solidFill>
                      <a:srgbClr val="000000"/>
                    </a:solidFill>
                  </a:rPr>
                  <a:t>Negative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3370" name="Rectangle 122"/>
              <p:cNvSpPr>
                <a:spLocks noChangeArrowheads="1"/>
              </p:cNvSpPr>
              <p:nvPr/>
            </p:nvSpPr>
            <p:spPr bwMode="auto">
              <a:xfrm>
                <a:off x="3838" y="1352"/>
                <a:ext cx="524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400" b="1">
                    <a:solidFill>
                      <a:srgbClr val="000000"/>
                    </a:solidFill>
                  </a:rPr>
                  <a:t>marginal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3371" name="Rectangle 123"/>
              <p:cNvSpPr>
                <a:spLocks noChangeArrowheads="1"/>
              </p:cNvSpPr>
              <p:nvPr/>
            </p:nvSpPr>
            <p:spPr bwMode="auto">
              <a:xfrm>
                <a:off x="3880" y="1476"/>
                <a:ext cx="455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400" b="1">
                    <a:solidFill>
                      <a:srgbClr val="000000"/>
                    </a:solidFill>
                  </a:rPr>
                  <a:t>returns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3372" name="Group 124"/>
            <p:cNvGrpSpPr>
              <a:grpSpLocks/>
            </p:cNvGrpSpPr>
            <p:nvPr/>
          </p:nvGrpSpPr>
          <p:grpSpPr bwMode="auto">
            <a:xfrm>
              <a:off x="4670425" y="1971675"/>
              <a:ext cx="1116013" cy="655638"/>
              <a:chOff x="2942" y="1242"/>
              <a:chExt cx="703" cy="413"/>
            </a:xfrm>
          </p:grpSpPr>
          <p:sp>
            <p:nvSpPr>
              <p:cNvPr id="53373" name="Rectangle 125"/>
              <p:cNvSpPr>
                <a:spLocks noChangeArrowheads="1"/>
              </p:cNvSpPr>
              <p:nvPr/>
            </p:nvSpPr>
            <p:spPr bwMode="auto">
              <a:xfrm>
                <a:off x="2942" y="1242"/>
                <a:ext cx="703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400" b="1">
                    <a:solidFill>
                      <a:srgbClr val="000000"/>
                    </a:solidFill>
                  </a:rPr>
                  <a:t>Diminishing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3374" name="Rectangle 126"/>
              <p:cNvSpPr>
                <a:spLocks noChangeArrowheads="1"/>
              </p:cNvSpPr>
              <p:nvPr/>
            </p:nvSpPr>
            <p:spPr bwMode="auto">
              <a:xfrm>
                <a:off x="3025" y="1366"/>
                <a:ext cx="524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400" b="1">
                    <a:solidFill>
                      <a:srgbClr val="000000"/>
                    </a:solidFill>
                  </a:rPr>
                  <a:t>marginal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3375" name="Rectangle 127"/>
              <p:cNvSpPr>
                <a:spLocks noChangeArrowheads="1"/>
              </p:cNvSpPr>
              <p:nvPr/>
            </p:nvSpPr>
            <p:spPr bwMode="auto">
              <a:xfrm>
                <a:off x="3066" y="1490"/>
                <a:ext cx="455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400" b="1">
                    <a:solidFill>
                      <a:srgbClr val="000000"/>
                    </a:solidFill>
                  </a:rPr>
                  <a:t>returns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3376" name="Group 128"/>
            <p:cNvGrpSpPr>
              <a:grpSpLocks/>
            </p:cNvGrpSpPr>
            <p:nvPr/>
          </p:nvGrpSpPr>
          <p:grpSpPr bwMode="auto">
            <a:xfrm>
              <a:off x="3203575" y="1949450"/>
              <a:ext cx="963613" cy="655638"/>
              <a:chOff x="2018" y="1228"/>
              <a:chExt cx="607" cy="413"/>
            </a:xfrm>
          </p:grpSpPr>
          <p:sp>
            <p:nvSpPr>
              <p:cNvPr id="53377" name="Rectangle 129"/>
              <p:cNvSpPr>
                <a:spLocks noChangeArrowheads="1"/>
              </p:cNvSpPr>
              <p:nvPr/>
            </p:nvSpPr>
            <p:spPr bwMode="auto">
              <a:xfrm>
                <a:off x="2018" y="1228"/>
                <a:ext cx="607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400" b="1">
                    <a:solidFill>
                      <a:srgbClr val="000000"/>
                    </a:solidFill>
                  </a:rPr>
                  <a:t>Increasing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3378" name="Rectangle 130"/>
              <p:cNvSpPr>
                <a:spLocks noChangeArrowheads="1"/>
              </p:cNvSpPr>
              <p:nvPr/>
            </p:nvSpPr>
            <p:spPr bwMode="auto">
              <a:xfrm>
                <a:off x="2059" y="1352"/>
                <a:ext cx="524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400" b="1">
                    <a:solidFill>
                      <a:srgbClr val="000000"/>
                    </a:solidFill>
                  </a:rPr>
                  <a:t>marginal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3379" name="Rectangle 131"/>
              <p:cNvSpPr>
                <a:spLocks noChangeArrowheads="1"/>
              </p:cNvSpPr>
              <p:nvPr/>
            </p:nvSpPr>
            <p:spPr bwMode="auto">
              <a:xfrm>
                <a:off x="2101" y="1476"/>
                <a:ext cx="455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400" b="1">
                    <a:solidFill>
                      <a:srgbClr val="000000"/>
                    </a:solidFill>
                  </a:rPr>
                  <a:t>returns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53380" name="Rectangle 132"/>
            <p:cNvSpPr>
              <a:spLocks noChangeArrowheads="1"/>
            </p:cNvSpPr>
            <p:nvPr/>
          </p:nvSpPr>
          <p:spPr bwMode="auto">
            <a:xfrm>
              <a:off x="4057650" y="5954713"/>
              <a:ext cx="1947863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Number of Carpenters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81" name="Rectangle 133"/>
            <p:cNvSpPr>
              <a:spLocks noChangeArrowheads="1"/>
            </p:cNvSpPr>
            <p:nvPr/>
          </p:nvSpPr>
          <p:spPr bwMode="auto">
            <a:xfrm>
              <a:off x="7011988" y="5692775"/>
              <a:ext cx="219075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7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82" name="Rectangle 134"/>
            <p:cNvSpPr>
              <a:spLocks noChangeArrowheads="1"/>
            </p:cNvSpPr>
            <p:nvPr/>
          </p:nvSpPr>
          <p:spPr bwMode="auto">
            <a:xfrm>
              <a:off x="5808663" y="5692775"/>
              <a:ext cx="219075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5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83" name="Rectangle 135"/>
            <p:cNvSpPr>
              <a:spLocks noChangeArrowheads="1"/>
            </p:cNvSpPr>
            <p:nvPr/>
          </p:nvSpPr>
          <p:spPr bwMode="auto">
            <a:xfrm>
              <a:off x="5218113" y="5692775"/>
              <a:ext cx="219075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4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84" name="Rectangle 136"/>
            <p:cNvSpPr>
              <a:spLocks noChangeArrowheads="1"/>
            </p:cNvSpPr>
            <p:nvPr/>
          </p:nvSpPr>
          <p:spPr bwMode="auto">
            <a:xfrm>
              <a:off x="4625975" y="5692775"/>
              <a:ext cx="219075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3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85" name="Rectangle 137"/>
            <p:cNvSpPr>
              <a:spLocks noChangeArrowheads="1"/>
            </p:cNvSpPr>
            <p:nvPr/>
          </p:nvSpPr>
          <p:spPr bwMode="auto">
            <a:xfrm>
              <a:off x="4035425" y="5692775"/>
              <a:ext cx="219075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2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86" name="Rectangle 138"/>
            <p:cNvSpPr>
              <a:spLocks noChangeArrowheads="1"/>
            </p:cNvSpPr>
            <p:nvPr/>
          </p:nvSpPr>
          <p:spPr bwMode="auto">
            <a:xfrm>
              <a:off x="3465513" y="5692775"/>
              <a:ext cx="219075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1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87" name="Rectangle 139"/>
            <p:cNvSpPr>
              <a:spLocks noChangeArrowheads="1"/>
            </p:cNvSpPr>
            <p:nvPr/>
          </p:nvSpPr>
          <p:spPr bwMode="auto">
            <a:xfrm>
              <a:off x="2633663" y="1665288"/>
              <a:ext cx="306387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14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88" name="Rectangle 140"/>
            <p:cNvSpPr>
              <a:spLocks noChangeArrowheads="1"/>
            </p:cNvSpPr>
            <p:nvPr/>
          </p:nvSpPr>
          <p:spPr bwMode="auto">
            <a:xfrm>
              <a:off x="2633663" y="2016125"/>
              <a:ext cx="306387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12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89" name="Rectangle 141"/>
            <p:cNvSpPr>
              <a:spLocks noChangeArrowheads="1"/>
            </p:cNvSpPr>
            <p:nvPr/>
          </p:nvSpPr>
          <p:spPr bwMode="auto">
            <a:xfrm>
              <a:off x="2633663" y="2409825"/>
              <a:ext cx="306387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10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90" name="Rectangle 142"/>
            <p:cNvSpPr>
              <a:spLocks noChangeArrowheads="1"/>
            </p:cNvSpPr>
            <p:nvPr/>
          </p:nvSpPr>
          <p:spPr bwMode="auto">
            <a:xfrm>
              <a:off x="2720975" y="2825750"/>
              <a:ext cx="219075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8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91" name="Rectangle 143"/>
            <p:cNvSpPr>
              <a:spLocks noChangeArrowheads="1"/>
            </p:cNvSpPr>
            <p:nvPr/>
          </p:nvSpPr>
          <p:spPr bwMode="auto">
            <a:xfrm>
              <a:off x="2720975" y="3219450"/>
              <a:ext cx="219075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6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92" name="Rectangle 144"/>
            <p:cNvSpPr>
              <a:spLocks noChangeArrowheads="1"/>
            </p:cNvSpPr>
            <p:nvPr/>
          </p:nvSpPr>
          <p:spPr bwMode="auto">
            <a:xfrm>
              <a:off x="2720975" y="3590925"/>
              <a:ext cx="219075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4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93" name="Rectangle 145"/>
            <p:cNvSpPr>
              <a:spLocks noChangeArrowheads="1"/>
            </p:cNvSpPr>
            <p:nvPr/>
          </p:nvSpPr>
          <p:spPr bwMode="auto">
            <a:xfrm>
              <a:off x="2720975" y="4006850"/>
              <a:ext cx="219075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2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94" name="Rectangle 146"/>
            <p:cNvSpPr>
              <a:spLocks noChangeArrowheads="1"/>
            </p:cNvSpPr>
            <p:nvPr/>
          </p:nvSpPr>
          <p:spPr bwMode="auto">
            <a:xfrm>
              <a:off x="2720975" y="4379913"/>
              <a:ext cx="219075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95" name="Rectangle 147"/>
            <p:cNvSpPr>
              <a:spLocks noChangeArrowheads="1"/>
            </p:cNvSpPr>
            <p:nvPr/>
          </p:nvSpPr>
          <p:spPr bwMode="auto">
            <a:xfrm>
              <a:off x="2633663" y="4794250"/>
              <a:ext cx="306387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–2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96" name="Rectangle 148"/>
            <p:cNvSpPr>
              <a:spLocks noChangeArrowheads="1"/>
            </p:cNvSpPr>
            <p:nvPr/>
          </p:nvSpPr>
          <p:spPr bwMode="auto">
            <a:xfrm>
              <a:off x="2633663" y="5167313"/>
              <a:ext cx="306387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–4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97" name="Rectangle 149"/>
            <p:cNvSpPr>
              <a:spLocks noChangeArrowheads="1"/>
            </p:cNvSpPr>
            <p:nvPr/>
          </p:nvSpPr>
          <p:spPr bwMode="auto">
            <a:xfrm>
              <a:off x="2633663" y="5561013"/>
              <a:ext cx="306387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–6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3398" name="Rectangle 150"/>
            <p:cNvSpPr>
              <a:spLocks noChangeArrowheads="1"/>
            </p:cNvSpPr>
            <p:nvPr/>
          </p:nvSpPr>
          <p:spPr bwMode="auto">
            <a:xfrm rot="16200000">
              <a:off x="1416844" y="3688557"/>
              <a:ext cx="1519237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MPP in </a:t>
              </a:r>
            </a:p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Garages per Year </a:t>
              </a:r>
            </a:p>
          </p:txBody>
        </p:sp>
        <p:sp>
          <p:nvSpPr>
            <p:cNvPr id="53399" name="Rectangle 151"/>
            <p:cNvSpPr>
              <a:spLocks noChangeArrowheads="1"/>
            </p:cNvSpPr>
            <p:nvPr/>
          </p:nvSpPr>
          <p:spPr bwMode="auto">
            <a:xfrm>
              <a:off x="2830513" y="5692775"/>
              <a:ext cx="219075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400" b="1">
                  <a:solidFill>
                    <a:srgbClr val="000000"/>
                  </a:solidFill>
                </a:rPr>
                <a:t>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MPP and the “Law” of Diminishing Marginal Returns</a:t>
            </a:r>
          </a:p>
        </p:txBody>
      </p:sp>
      <p:sp>
        <p:nvSpPr>
          <p:cNvPr id="56324" name="Rectangle 4"/>
          <p:cNvSpPr>
            <a:spLocks noGrp="1" noRot="1" noChangeArrowheads="1"/>
          </p:cNvSpPr>
          <p:nvPr>
            <p:ph type="body" idx="1"/>
          </p:nvPr>
        </p:nvSpPr>
        <p:spPr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sym typeface="Symbol" panose="05050102010706020507" pitchFamily="18" charset="2"/>
              </a:rPr>
              <a:t> </a:t>
            </a:r>
            <a:r>
              <a:rPr lang="en-US" altLang="en-US"/>
              <a:t>one input (holding all others constant) </a:t>
            </a:r>
            <a:r>
              <a:rPr lang="en-US" altLang="en-US">
                <a:sym typeface="Symbol" panose="05050102010706020507" pitchFamily="18" charset="2"/>
              </a:rPr>
              <a:t> </a:t>
            </a:r>
            <a:r>
              <a:rPr lang="en-US" altLang="en-US">
                <a:sym typeface="WP IconicSymbolsB" pitchFamily="2" charset="2"/>
              </a:rPr>
              <a:t> </a:t>
            </a:r>
            <a:r>
              <a:rPr lang="en-US" altLang="en-US">
                <a:sym typeface="Symbol" panose="05050102010706020507" pitchFamily="18" charset="2"/>
              </a:rPr>
              <a:t></a:t>
            </a:r>
            <a:r>
              <a:rPr lang="en-US" altLang="en-US"/>
              <a:t> additional output created </a:t>
            </a:r>
          </a:p>
          <a:p>
            <a:r>
              <a:rPr lang="en-US" altLang="en-US"/>
              <a:t>Only applies past a certain point</a:t>
            </a:r>
          </a:p>
          <a:p>
            <a:r>
              <a:rPr lang="en-US" altLang="en-US"/>
              <a:t>Explains the shape of the marginal physical product curve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MPP and the “Law” of Diminishing Marginal Returns</a:t>
            </a:r>
          </a:p>
        </p:txBody>
      </p:sp>
      <p:sp>
        <p:nvSpPr>
          <p:cNvPr id="57348" name="Rectangle 4"/>
          <p:cNvSpPr>
            <a:spLocks noGrp="1" noRot="1" noChangeArrowheads="1"/>
          </p:cNvSpPr>
          <p:nvPr>
            <p:ph type="body" idx="1"/>
          </p:nvPr>
        </p:nvSpPr>
        <p:spPr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/>
              <a:t>Marginal Revenue Product  =  Marginal Physical Product </a:t>
            </a:r>
            <a:r>
              <a:rPr lang="en-US" altLang="en-US">
                <a:sym typeface="Symbol" panose="05050102010706020507" pitchFamily="18" charset="2"/>
              </a:rPr>
              <a:t> </a:t>
            </a:r>
            <a:r>
              <a:rPr lang="en-US" altLang="en-US"/>
              <a:t>Output Price</a:t>
            </a:r>
          </a:p>
          <a:p>
            <a:endParaRPr lang="en-US" altLang="en-US"/>
          </a:p>
          <a:p>
            <a:r>
              <a:rPr lang="en-US" altLang="en-US"/>
              <a:t>The amount of an input is optimal when Marginal Revenue Product  =  Price of the Input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889125" y="1393825"/>
            <a:ext cx="696595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Law of Diminishing Returns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849438" y="80963"/>
            <a:ext cx="71628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200" b="1">
                <a:solidFill>
                  <a:srgbClr val="000099"/>
                </a:solidFill>
                <a:latin typeface="Times New Roman" panose="02020603050405020304" pitchFamily="18" charset="0"/>
              </a:rPr>
              <a:t>SHORT-RUN PRODUCTION</a:t>
            </a:r>
          </a:p>
          <a:p>
            <a:pPr algn="ctr"/>
            <a:r>
              <a:rPr lang="en-US" altLang="en-US" sz="4200" b="1">
                <a:solidFill>
                  <a:srgbClr val="000099"/>
                </a:solidFill>
                <a:latin typeface="Times New Roman" panose="02020603050405020304" pitchFamily="18" charset="0"/>
              </a:rPr>
              <a:t>RELATIONSHIPS 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2054225" y="1970088"/>
            <a:ext cx="6883400" cy="4714875"/>
            <a:chOff x="2054225" y="1970088"/>
            <a:chExt cx="6883400" cy="4714875"/>
          </a:xfrm>
        </p:grpSpPr>
        <p:sp>
          <p:nvSpPr>
            <p:cNvPr id="20482" name="Rectangle 2"/>
            <p:cNvSpPr>
              <a:spLocks noChangeArrowheads="1"/>
            </p:cNvSpPr>
            <p:nvPr/>
          </p:nvSpPr>
          <p:spPr bwMode="auto">
            <a:xfrm>
              <a:off x="2767013" y="2130425"/>
              <a:ext cx="814387" cy="4211638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3" name="Rectangle 3"/>
            <p:cNvSpPr>
              <a:spLocks noChangeArrowheads="1"/>
            </p:cNvSpPr>
            <p:nvPr/>
          </p:nvSpPr>
          <p:spPr bwMode="auto">
            <a:xfrm>
              <a:off x="2651125" y="4127500"/>
              <a:ext cx="3997325" cy="339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6" name="Freeform 6"/>
            <p:cNvSpPr>
              <a:spLocks/>
            </p:cNvSpPr>
            <p:nvPr/>
          </p:nvSpPr>
          <p:spPr bwMode="auto">
            <a:xfrm>
              <a:off x="2809875" y="2276475"/>
              <a:ext cx="3635375" cy="1736725"/>
            </a:xfrm>
            <a:custGeom>
              <a:avLst/>
              <a:gdLst>
                <a:gd name="T0" fmla="*/ 0 w 2290"/>
                <a:gd name="T1" fmla="*/ 1094 h 1094"/>
                <a:gd name="T2" fmla="*/ 91 w 2290"/>
                <a:gd name="T3" fmla="*/ 1063 h 1094"/>
                <a:gd name="T4" fmla="*/ 245 w 2290"/>
                <a:gd name="T5" fmla="*/ 987 h 1094"/>
                <a:gd name="T6" fmla="*/ 348 w 2290"/>
                <a:gd name="T7" fmla="*/ 908 h 1094"/>
                <a:gd name="T8" fmla="*/ 439 w 2290"/>
                <a:gd name="T9" fmla="*/ 826 h 1094"/>
                <a:gd name="T10" fmla="*/ 622 w 2290"/>
                <a:gd name="T11" fmla="*/ 634 h 1094"/>
                <a:gd name="T12" fmla="*/ 738 w 2290"/>
                <a:gd name="T13" fmla="*/ 480 h 1094"/>
                <a:gd name="T14" fmla="*/ 880 w 2290"/>
                <a:gd name="T15" fmla="*/ 342 h 1094"/>
                <a:gd name="T16" fmla="*/ 1036 w 2290"/>
                <a:gd name="T17" fmla="*/ 228 h 1094"/>
                <a:gd name="T18" fmla="*/ 1134 w 2290"/>
                <a:gd name="T19" fmla="*/ 168 h 1094"/>
                <a:gd name="T20" fmla="*/ 1209 w 2290"/>
                <a:gd name="T21" fmla="*/ 123 h 1094"/>
                <a:gd name="T22" fmla="*/ 1293 w 2290"/>
                <a:gd name="T23" fmla="*/ 90 h 1094"/>
                <a:gd name="T24" fmla="*/ 1470 w 2290"/>
                <a:gd name="T25" fmla="*/ 39 h 1094"/>
                <a:gd name="T26" fmla="*/ 1734 w 2290"/>
                <a:gd name="T27" fmla="*/ 9 h 1094"/>
                <a:gd name="T28" fmla="*/ 2046 w 2290"/>
                <a:gd name="T29" fmla="*/ 90 h 1094"/>
                <a:gd name="T30" fmla="*/ 2192 w 2290"/>
                <a:gd name="T31" fmla="*/ 140 h 1094"/>
                <a:gd name="T32" fmla="*/ 2290 w 2290"/>
                <a:gd name="T33" fmla="*/ 174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90" h="1094">
                  <a:moveTo>
                    <a:pt x="0" y="1094"/>
                  </a:moveTo>
                  <a:lnTo>
                    <a:pt x="91" y="1063"/>
                  </a:lnTo>
                  <a:lnTo>
                    <a:pt x="245" y="987"/>
                  </a:lnTo>
                  <a:lnTo>
                    <a:pt x="348" y="908"/>
                  </a:lnTo>
                  <a:lnTo>
                    <a:pt x="439" y="826"/>
                  </a:lnTo>
                  <a:lnTo>
                    <a:pt x="622" y="634"/>
                  </a:lnTo>
                  <a:lnTo>
                    <a:pt x="738" y="480"/>
                  </a:lnTo>
                  <a:lnTo>
                    <a:pt x="880" y="342"/>
                  </a:lnTo>
                  <a:lnTo>
                    <a:pt x="1036" y="228"/>
                  </a:lnTo>
                  <a:lnTo>
                    <a:pt x="1134" y="168"/>
                  </a:lnTo>
                  <a:lnTo>
                    <a:pt x="1209" y="123"/>
                  </a:lnTo>
                  <a:cubicBezTo>
                    <a:pt x="1236" y="117"/>
                    <a:pt x="1209" y="123"/>
                    <a:pt x="1293" y="90"/>
                  </a:cubicBezTo>
                  <a:cubicBezTo>
                    <a:pt x="1377" y="57"/>
                    <a:pt x="1397" y="52"/>
                    <a:pt x="1470" y="39"/>
                  </a:cubicBezTo>
                  <a:cubicBezTo>
                    <a:pt x="1543" y="26"/>
                    <a:pt x="1638" y="0"/>
                    <a:pt x="1734" y="9"/>
                  </a:cubicBezTo>
                  <a:cubicBezTo>
                    <a:pt x="1856" y="8"/>
                    <a:pt x="1970" y="68"/>
                    <a:pt x="2046" y="90"/>
                  </a:cubicBezTo>
                  <a:lnTo>
                    <a:pt x="2192" y="140"/>
                  </a:lnTo>
                  <a:lnTo>
                    <a:pt x="2290" y="174"/>
                  </a:lnTo>
                </a:path>
              </a:pathLst>
            </a:custGeom>
            <a:noFill/>
            <a:ln w="762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7" name="Freeform 7"/>
            <p:cNvSpPr>
              <a:spLocks/>
            </p:cNvSpPr>
            <p:nvPr/>
          </p:nvSpPr>
          <p:spPr bwMode="auto">
            <a:xfrm>
              <a:off x="3201988" y="4838700"/>
              <a:ext cx="2930525" cy="1377950"/>
            </a:xfrm>
            <a:custGeom>
              <a:avLst/>
              <a:gdLst>
                <a:gd name="T0" fmla="*/ 0 w 1612"/>
                <a:gd name="T1" fmla="*/ 390 h 959"/>
                <a:gd name="T2" fmla="*/ 77 w 1612"/>
                <a:gd name="T3" fmla="*/ 162 h 959"/>
                <a:gd name="T4" fmla="*/ 121 w 1612"/>
                <a:gd name="T5" fmla="*/ 76 h 959"/>
                <a:gd name="T6" fmla="*/ 150 w 1612"/>
                <a:gd name="T7" fmla="*/ 33 h 959"/>
                <a:gd name="T8" fmla="*/ 179 w 1612"/>
                <a:gd name="T9" fmla="*/ 7 h 959"/>
                <a:gd name="T10" fmla="*/ 215 w 1612"/>
                <a:gd name="T11" fmla="*/ 0 h 959"/>
                <a:gd name="T12" fmla="*/ 238 w 1612"/>
                <a:gd name="T13" fmla="*/ 1 h 959"/>
                <a:gd name="T14" fmla="*/ 262 w 1612"/>
                <a:gd name="T15" fmla="*/ 4 h 959"/>
                <a:gd name="T16" fmla="*/ 348 w 1612"/>
                <a:gd name="T17" fmla="*/ 28 h 959"/>
                <a:gd name="T18" fmla="*/ 461 w 1612"/>
                <a:gd name="T19" fmla="*/ 77 h 959"/>
                <a:gd name="T20" fmla="*/ 595 w 1612"/>
                <a:gd name="T21" fmla="*/ 152 h 959"/>
                <a:gd name="T22" fmla="*/ 831 w 1612"/>
                <a:gd name="T23" fmla="*/ 307 h 959"/>
                <a:gd name="T24" fmla="*/ 1036 w 1612"/>
                <a:gd name="T25" fmla="*/ 490 h 959"/>
                <a:gd name="T26" fmla="*/ 1238 w 1612"/>
                <a:gd name="T27" fmla="*/ 679 h 959"/>
                <a:gd name="T28" fmla="*/ 1611 w 1612"/>
                <a:gd name="T29" fmla="*/ 958 h 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12" h="959">
                  <a:moveTo>
                    <a:pt x="0" y="390"/>
                  </a:moveTo>
                  <a:lnTo>
                    <a:pt x="77" y="162"/>
                  </a:lnTo>
                  <a:lnTo>
                    <a:pt x="121" y="76"/>
                  </a:lnTo>
                  <a:lnTo>
                    <a:pt x="150" y="33"/>
                  </a:lnTo>
                  <a:lnTo>
                    <a:pt x="179" y="7"/>
                  </a:lnTo>
                  <a:lnTo>
                    <a:pt x="215" y="0"/>
                  </a:lnTo>
                  <a:lnTo>
                    <a:pt x="238" y="1"/>
                  </a:lnTo>
                  <a:lnTo>
                    <a:pt x="262" y="4"/>
                  </a:lnTo>
                  <a:lnTo>
                    <a:pt x="348" y="28"/>
                  </a:lnTo>
                  <a:lnTo>
                    <a:pt x="461" y="77"/>
                  </a:lnTo>
                  <a:lnTo>
                    <a:pt x="595" y="152"/>
                  </a:lnTo>
                  <a:lnTo>
                    <a:pt x="831" y="307"/>
                  </a:lnTo>
                  <a:lnTo>
                    <a:pt x="1036" y="490"/>
                  </a:lnTo>
                  <a:lnTo>
                    <a:pt x="1238" y="679"/>
                  </a:lnTo>
                  <a:lnTo>
                    <a:pt x="1611" y="958"/>
                  </a:lnTo>
                </a:path>
              </a:pathLst>
            </a:custGeom>
            <a:noFill/>
            <a:ln w="508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Freeform 8"/>
            <p:cNvSpPr>
              <a:spLocks/>
            </p:cNvSpPr>
            <p:nvPr/>
          </p:nvSpPr>
          <p:spPr bwMode="auto">
            <a:xfrm>
              <a:off x="3292475" y="5287963"/>
              <a:ext cx="3213100" cy="458787"/>
            </a:xfrm>
            <a:custGeom>
              <a:avLst/>
              <a:gdLst>
                <a:gd name="T0" fmla="*/ 0 w 1677"/>
                <a:gd name="T1" fmla="*/ 197 h 294"/>
                <a:gd name="T2" fmla="*/ 185 w 1677"/>
                <a:gd name="T3" fmla="*/ 110 h 294"/>
                <a:gd name="T4" fmla="*/ 334 w 1677"/>
                <a:gd name="T5" fmla="*/ 49 h 294"/>
                <a:gd name="T6" fmla="*/ 487 w 1677"/>
                <a:gd name="T7" fmla="*/ 4 h 294"/>
                <a:gd name="T8" fmla="*/ 549 w 1677"/>
                <a:gd name="T9" fmla="*/ 0 h 294"/>
                <a:gd name="T10" fmla="*/ 583 w 1677"/>
                <a:gd name="T11" fmla="*/ 0 h 294"/>
                <a:gd name="T12" fmla="*/ 602 w 1677"/>
                <a:gd name="T13" fmla="*/ 0 h 294"/>
                <a:gd name="T14" fmla="*/ 622 w 1677"/>
                <a:gd name="T15" fmla="*/ 0 h 294"/>
                <a:gd name="T16" fmla="*/ 785 w 1677"/>
                <a:gd name="T17" fmla="*/ 13 h 294"/>
                <a:gd name="T18" fmla="*/ 1082 w 1677"/>
                <a:gd name="T19" fmla="*/ 62 h 294"/>
                <a:gd name="T20" fmla="*/ 1239 w 1677"/>
                <a:gd name="T21" fmla="*/ 113 h 294"/>
                <a:gd name="T22" fmla="*/ 1437 w 1677"/>
                <a:gd name="T23" fmla="*/ 191 h 294"/>
                <a:gd name="T24" fmla="*/ 1676 w 1677"/>
                <a:gd name="T25" fmla="*/ 29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7" h="294">
                  <a:moveTo>
                    <a:pt x="0" y="197"/>
                  </a:moveTo>
                  <a:lnTo>
                    <a:pt x="185" y="110"/>
                  </a:lnTo>
                  <a:lnTo>
                    <a:pt x="334" y="49"/>
                  </a:lnTo>
                  <a:lnTo>
                    <a:pt x="487" y="4"/>
                  </a:lnTo>
                  <a:lnTo>
                    <a:pt x="549" y="0"/>
                  </a:lnTo>
                  <a:lnTo>
                    <a:pt x="583" y="0"/>
                  </a:lnTo>
                  <a:lnTo>
                    <a:pt x="602" y="0"/>
                  </a:lnTo>
                  <a:lnTo>
                    <a:pt x="622" y="0"/>
                  </a:lnTo>
                  <a:lnTo>
                    <a:pt x="785" y="13"/>
                  </a:lnTo>
                  <a:lnTo>
                    <a:pt x="1082" y="62"/>
                  </a:lnTo>
                  <a:lnTo>
                    <a:pt x="1239" y="113"/>
                  </a:lnTo>
                  <a:lnTo>
                    <a:pt x="1437" y="191"/>
                  </a:lnTo>
                  <a:lnTo>
                    <a:pt x="1676" y="293"/>
                  </a:lnTo>
                </a:path>
              </a:pathLst>
            </a:custGeom>
            <a:noFill/>
            <a:ln w="5715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 rot="16200000">
              <a:off x="1500188" y="2735263"/>
              <a:ext cx="1863725" cy="333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600" b="1">
                  <a:solidFill>
                    <a:srgbClr val="000000"/>
                  </a:solidFill>
                </a:rPr>
                <a:t>Total Product, TP</a:t>
              </a:r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3298825" y="4122738"/>
              <a:ext cx="2295525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000000"/>
                  </a:solidFill>
                </a:rPr>
                <a:t>Quantity of Labor</a:t>
              </a:r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 rot="16200000">
              <a:off x="1005681" y="5036344"/>
              <a:ext cx="2674938" cy="577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Average Product, AP, and</a:t>
              </a:r>
            </a:p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Marginal Product, MP</a:t>
              </a:r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auto">
            <a:xfrm>
              <a:off x="3308350" y="6292850"/>
              <a:ext cx="2295525" cy="392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000000"/>
                  </a:solidFill>
                </a:rPr>
                <a:t>Quantity of Labor</a:t>
              </a:r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6448425" y="2379663"/>
              <a:ext cx="1817688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chemeClr val="tx2"/>
                  </a:solidFill>
                </a:rPr>
                <a:t>Total Product</a:t>
              </a:r>
            </a:p>
          </p:txBody>
        </p:sp>
        <p:sp>
          <p:nvSpPr>
            <p:cNvPr id="20494" name="Rectangle 14"/>
            <p:cNvSpPr>
              <a:spLocks noChangeArrowheads="1"/>
            </p:cNvSpPr>
            <p:nvPr/>
          </p:nvSpPr>
          <p:spPr bwMode="auto">
            <a:xfrm>
              <a:off x="6464300" y="5942013"/>
              <a:ext cx="1223963" cy="698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000" b="1">
                  <a:solidFill>
                    <a:srgbClr val="000099"/>
                  </a:solidFill>
                </a:rPr>
                <a:t>Marginal</a:t>
              </a:r>
            </a:p>
            <a:p>
              <a:pPr algn="ctr"/>
              <a:r>
                <a:rPr lang="en-US" altLang="en-US" sz="2000" b="1">
                  <a:solidFill>
                    <a:srgbClr val="000099"/>
                  </a:solidFill>
                </a:rPr>
                <a:t>Product</a:t>
              </a:r>
            </a:p>
          </p:txBody>
        </p:sp>
        <p:sp>
          <p:nvSpPr>
            <p:cNvPr id="20495" name="Rectangle 15"/>
            <p:cNvSpPr>
              <a:spLocks noChangeArrowheads="1"/>
            </p:cNvSpPr>
            <p:nvPr/>
          </p:nvSpPr>
          <p:spPr bwMode="auto">
            <a:xfrm>
              <a:off x="6513513" y="5272088"/>
              <a:ext cx="1184275" cy="698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000" b="1">
                  <a:solidFill>
                    <a:srgbClr val="CC0000"/>
                  </a:solidFill>
                </a:rPr>
                <a:t>Average</a:t>
              </a:r>
            </a:p>
            <a:p>
              <a:pPr algn="ctr"/>
              <a:r>
                <a:rPr lang="en-US" altLang="en-US" sz="2000" b="1">
                  <a:solidFill>
                    <a:srgbClr val="CC0000"/>
                  </a:solidFill>
                </a:rPr>
                <a:t>Product</a:t>
              </a:r>
            </a:p>
          </p:txBody>
        </p:sp>
        <p:sp>
          <p:nvSpPr>
            <p:cNvPr id="20496" name="Rectangle 16"/>
            <p:cNvSpPr>
              <a:spLocks noChangeArrowheads="1"/>
            </p:cNvSpPr>
            <p:nvPr/>
          </p:nvSpPr>
          <p:spPr bwMode="auto">
            <a:xfrm>
              <a:off x="6727825" y="3203575"/>
              <a:ext cx="2209800" cy="1550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3200" b="1">
                  <a:solidFill>
                    <a:schemeClr val="tx2"/>
                  </a:solidFill>
                </a:rPr>
                <a:t>Increasing</a:t>
              </a:r>
            </a:p>
            <a:p>
              <a:pPr algn="ctr"/>
              <a:r>
                <a:rPr lang="en-US" altLang="en-US" sz="3200" b="1">
                  <a:solidFill>
                    <a:schemeClr val="tx2"/>
                  </a:solidFill>
                </a:rPr>
                <a:t>Marginal</a:t>
              </a:r>
            </a:p>
            <a:p>
              <a:pPr algn="ctr"/>
              <a:r>
                <a:rPr lang="en-US" altLang="en-US" sz="3200" b="1">
                  <a:solidFill>
                    <a:schemeClr val="tx2"/>
                  </a:solidFill>
                </a:rPr>
                <a:t>Returns</a:t>
              </a:r>
            </a:p>
          </p:txBody>
        </p:sp>
        <p:sp>
          <p:nvSpPr>
            <p:cNvPr id="20497" name="Line 17"/>
            <p:cNvSpPr>
              <a:spLocks noChangeShapeType="1"/>
            </p:cNvSpPr>
            <p:nvPr/>
          </p:nvSpPr>
          <p:spPr bwMode="auto">
            <a:xfrm flipH="1">
              <a:off x="3421063" y="3863975"/>
              <a:ext cx="3479800" cy="0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498" name="Group 18"/>
            <p:cNvGrpSpPr>
              <a:grpSpLocks/>
            </p:cNvGrpSpPr>
            <p:nvPr/>
          </p:nvGrpSpPr>
          <p:grpSpPr bwMode="auto">
            <a:xfrm>
              <a:off x="2728913" y="2109788"/>
              <a:ext cx="3757612" cy="2033587"/>
              <a:chOff x="1719" y="1329"/>
              <a:chExt cx="2367" cy="1281"/>
            </a:xfrm>
          </p:grpSpPr>
          <p:sp>
            <p:nvSpPr>
              <p:cNvPr id="20499" name="Line 19"/>
              <p:cNvSpPr>
                <a:spLocks noChangeShapeType="1"/>
              </p:cNvSpPr>
              <p:nvPr/>
            </p:nvSpPr>
            <p:spPr bwMode="auto">
              <a:xfrm>
                <a:off x="1719" y="2597"/>
                <a:ext cx="2367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0" name="Line 20"/>
              <p:cNvSpPr>
                <a:spLocks noChangeShapeType="1"/>
              </p:cNvSpPr>
              <p:nvPr/>
            </p:nvSpPr>
            <p:spPr bwMode="auto">
              <a:xfrm flipV="1">
                <a:off x="1740" y="1329"/>
                <a:ext cx="0" cy="128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01" name="Group 21"/>
            <p:cNvGrpSpPr>
              <a:grpSpLocks/>
            </p:cNvGrpSpPr>
            <p:nvPr/>
          </p:nvGrpSpPr>
          <p:grpSpPr bwMode="auto">
            <a:xfrm>
              <a:off x="2752725" y="4471988"/>
              <a:ext cx="3757613" cy="1897062"/>
              <a:chOff x="1734" y="2817"/>
              <a:chExt cx="2367" cy="1195"/>
            </a:xfrm>
          </p:grpSpPr>
          <p:sp>
            <p:nvSpPr>
              <p:cNvPr id="20502" name="Line 22"/>
              <p:cNvSpPr>
                <a:spLocks noChangeShapeType="1"/>
              </p:cNvSpPr>
              <p:nvPr/>
            </p:nvSpPr>
            <p:spPr bwMode="auto">
              <a:xfrm>
                <a:off x="1734" y="3700"/>
                <a:ext cx="2367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3" name="Line 23"/>
              <p:cNvSpPr>
                <a:spLocks noChangeShapeType="1"/>
              </p:cNvSpPr>
              <p:nvPr/>
            </p:nvSpPr>
            <p:spPr bwMode="auto">
              <a:xfrm>
                <a:off x="1740" y="2817"/>
                <a:ext cx="0" cy="1195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889125" y="1393825"/>
            <a:ext cx="696595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Law of Diminishing Returns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849438" y="80963"/>
            <a:ext cx="71628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200" b="1">
                <a:solidFill>
                  <a:srgbClr val="000099"/>
                </a:solidFill>
                <a:latin typeface="Times New Roman" panose="02020603050405020304" pitchFamily="18" charset="0"/>
              </a:rPr>
              <a:t>SHORT-RUN PRODUCTION</a:t>
            </a:r>
          </a:p>
          <a:p>
            <a:pPr algn="ctr"/>
            <a:r>
              <a:rPr lang="en-US" altLang="en-US" sz="4200" b="1">
                <a:solidFill>
                  <a:srgbClr val="000099"/>
                </a:solidFill>
                <a:latin typeface="Times New Roman" panose="02020603050405020304" pitchFamily="18" charset="0"/>
              </a:rPr>
              <a:t>RELATIONSHIPS 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2054225" y="1970088"/>
            <a:ext cx="6981825" cy="4714875"/>
            <a:chOff x="2054225" y="1970088"/>
            <a:chExt cx="6981825" cy="4714875"/>
          </a:xfrm>
        </p:grpSpPr>
        <p:sp>
          <p:nvSpPr>
            <p:cNvPr id="21506" name="Rectangle 2"/>
            <p:cNvSpPr>
              <a:spLocks noChangeArrowheads="1"/>
            </p:cNvSpPr>
            <p:nvPr/>
          </p:nvSpPr>
          <p:spPr bwMode="auto">
            <a:xfrm>
              <a:off x="3582988" y="2136775"/>
              <a:ext cx="1960562" cy="421163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7" name="Rectangle 3"/>
            <p:cNvSpPr>
              <a:spLocks noChangeArrowheads="1"/>
            </p:cNvSpPr>
            <p:nvPr/>
          </p:nvSpPr>
          <p:spPr bwMode="auto">
            <a:xfrm>
              <a:off x="2767013" y="2130425"/>
              <a:ext cx="814387" cy="4211638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8" name="Rectangle 4"/>
            <p:cNvSpPr>
              <a:spLocks noChangeArrowheads="1"/>
            </p:cNvSpPr>
            <p:nvPr/>
          </p:nvSpPr>
          <p:spPr bwMode="auto">
            <a:xfrm>
              <a:off x="2651125" y="4127500"/>
              <a:ext cx="3997325" cy="339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1" name="Freeform 7"/>
            <p:cNvSpPr>
              <a:spLocks/>
            </p:cNvSpPr>
            <p:nvPr/>
          </p:nvSpPr>
          <p:spPr bwMode="auto">
            <a:xfrm>
              <a:off x="2809875" y="2276475"/>
              <a:ext cx="3635375" cy="1736725"/>
            </a:xfrm>
            <a:custGeom>
              <a:avLst/>
              <a:gdLst>
                <a:gd name="T0" fmla="*/ 0 w 2290"/>
                <a:gd name="T1" fmla="*/ 1094 h 1094"/>
                <a:gd name="T2" fmla="*/ 91 w 2290"/>
                <a:gd name="T3" fmla="*/ 1063 h 1094"/>
                <a:gd name="T4" fmla="*/ 245 w 2290"/>
                <a:gd name="T5" fmla="*/ 987 h 1094"/>
                <a:gd name="T6" fmla="*/ 348 w 2290"/>
                <a:gd name="T7" fmla="*/ 908 h 1094"/>
                <a:gd name="T8" fmla="*/ 439 w 2290"/>
                <a:gd name="T9" fmla="*/ 826 h 1094"/>
                <a:gd name="T10" fmla="*/ 622 w 2290"/>
                <a:gd name="T11" fmla="*/ 634 h 1094"/>
                <a:gd name="T12" fmla="*/ 738 w 2290"/>
                <a:gd name="T13" fmla="*/ 480 h 1094"/>
                <a:gd name="T14" fmla="*/ 880 w 2290"/>
                <a:gd name="T15" fmla="*/ 342 h 1094"/>
                <a:gd name="T16" fmla="*/ 1036 w 2290"/>
                <a:gd name="T17" fmla="*/ 228 h 1094"/>
                <a:gd name="T18" fmla="*/ 1134 w 2290"/>
                <a:gd name="T19" fmla="*/ 168 h 1094"/>
                <a:gd name="T20" fmla="*/ 1209 w 2290"/>
                <a:gd name="T21" fmla="*/ 123 h 1094"/>
                <a:gd name="T22" fmla="*/ 1293 w 2290"/>
                <a:gd name="T23" fmla="*/ 90 h 1094"/>
                <a:gd name="T24" fmla="*/ 1470 w 2290"/>
                <a:gd name="T25" fmla="*/ 39 h 1094"/>
                <a:gd name="T26" fmla="*/ 1734 w 2290"/>
                <a:gd name="T27" fmla="*/ 9 h 1094"/>
                <a:gd name="T28" fmla="*/ 2046 w 2290"/>
                <a:gd name="T29" fmla="*/ 90 h 1094"/>
                <a:gd name="T30" fmla="*/ 2192 w 2290"/>
                <a:gd name="T31" fmla="*/ 140 h 1094"/>
                <a:gd name="T32" fmla="*/ 2290 w 2290"/>
                <a:gd name="T33" fmla="*/ 174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90" h="1094">
                  <a:moveTo>
                    <a:pt x="0" y="1094"/>
                  </a:moveTo>
                  <a:lnTo>
                    <a:pt x="91" y="1063"/>
                  </a:lnTo>
                  <a:lnTo>
                    <a:pt x="245" y="987"/>
                  </a:lnTo>
                  <a:lnTo>
                    <a:pt x="348" y="908"/>
                  </a:lnTo>
                  <a:lnTo>
                    <a:pt x="439" y="826"/>
                  </a:lnTo>
                  <a:lnTo>
                    <a:pt x="622" y="634"/>
                  </a:lnTo>
                  <a:lnTo>
                    <a:pt x="738" y="480"/>
                  </a:lnTo>
                  <a:lnTo>
                    <a:pt x="880" y="342"/>
                  </a:lnTo>
                  <a:lnTo>
                    <a:pt x="1036" y="228"/>
                  </a:lnTo>
                  <a:lnTo>
                    <a:pt x="1134" y="168"/>
                  </a:lnTo>
                  <a:lnTo>
                    <a:pt x="1209" y="123"/>
                  </a:lnTo>
                  <a:cubicBezTo>
                    <a:pt x="1236" y="117"/>
                    <a:pt x="1209" y="123"/>
                    <a:pt x="1293" y="90"/>
                  </a:cubicBezTo>
                  <a:cubicBezTo>
                    <a:pt x="1377" y="57"/>
                    <a:pt x="1397" y="52"/>
                    <a:pt x="1470" y="39"/>
                  </a:cubicBezTo>
                  <a:cubicBezTo>
                    <a:pt x="1543" y="26"/>
                    <a:pt x="1638" y="0"/>
                    <a:pt x="1734" y="9"/>
                  </a:cubicBezTo>
                  <a:cubicBezTo>
                    <a:pt x="1856" y="8"/>
                    <a:pt x="1970" y="68"/>
                    <a:pt x="2046" y="90"/>
                  </a:cubicBezTo>
                  <a:lnTo>
                    <a:pt x="2192" y="140"/>
                  </a:lnTo>
                  <a:lnTo>
                    <a:pt x="2290" y="174"/>
                  </a:lnTo>
                </a:path>
              </a:pathLst>
            </a:custGeom>
            <a:noFill/>
            <a:ln w="762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2" name="Freeform 8"/>
            <p:cNvSpPr>
              <a:spLocks/>
            </p:cNvSpPr>
            <p:nvPr/>
          </p:nvSpPr>
          <p:spPr bwMode="auto">
            <a:xfrm>
              <a:off x="3201988" y="4838700"/>
              <a:ext cx="2930525" cy="1377950"/>
            </a:xfrm>
            <a:custGeom>
              <a:avLst/>
              <a:gdLst>
                <a:gd name="T0" fmla="*/ 0 w 1612"/>
                <a:gd name="T1" fmla="*/ 390 h 959"/>
                <a:gd name="T2" fmla="*/ 77 w 1612"/>
                <a:gd name="T3" fmla="*/ 162 h 959"/>
                <a:gd name="T4" fmla="*/ 121 w 1612"/>
                <a:gd name="T5" fmla="*/ 76 h 959"/>
                <a:gd name="T6" fmla="*/ 150 w 1612"/>
                <a:gd name="T7" fmla="*/ 33 h 959"/>
                <a:gd name="T8" fmla="*/ 179 w 1612"/>
                <a:gd name="T9" fmla="*/ 7 h 959"/>
                <a:gd name="T10" fmla="*/ 215 w 1612"/>
                <a:gd name="T11" fmla="*/ 0 h 959"/>
                <a:gd name="T12" fmla="*/ 238 w 1612"/>
                <a:gd name="T13" fmla="*/ 1 h 959"/>
                <a:gd name="T14" fmla="*/ 262 w 1612"/>
                <a:gd name="T15" fmla="*/ 4 h 959"/>
                <a:gd name="T16" fmla="*/ 348 w 1612"/>
                <a:gd name="T17" fmla="*/ 28 h 959"/>
                <a:gd name="T18" fmla="*/ 461 w 1612"/>
                <a:gd name="T19" fmla="*/ 77 h 959"/>
                <a:gd name="T20" fmla="*/ 595 w 1612"/>
                <a:gd name="T21" fmla="*/ 152 h 959"/>
                <a:gd name="T22" fmla="*/ 831 w 1612"/>
                <a:gd name="T23" fmla="*/ 307 h 959"/>
                <a:gd name="T24" fmla="*/ 1036 w 1612"/>
                <a:gd name="T25" fmla="*/ 490 h 959"/>
                <a:gd name="T26" fmla="*/ 1238 w 1612"/>
                <a:gd name="T27" fmla="*/ 679 h 959"/>
                <a:gd name="T28" fmla="*/ 1611 w 1612"/>
                <a:gd name="T29" fmla="*/ 958 h 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12" h="959">
                  <a:moveTo>
                    <a:pt x="0" y="390"/>
                  </a:moveTo>
                  <a:lnTo>
                    <a:pt x="77" y="162"/>
                  </a:lnTo>
                  <a:lnTo>
                    <a:pt x="121" y="76"/>
                  </a:lnTo>
                  <a:lnTo>
                    <a:pt x="150" y="33"/>
                  </a:lnTo>
                  <a:lnTo>
                    <a:pt x="179" y="7"/>
                  </a:lnTo>
                  <a:lnTo>
                    <a:pt x="215" y="0"/>
                  </a:lnTo>
                  <a:lnTo>
                    <a:pt x="238" y="1"/>
                  </a:lnTo>
                  <a:lnTo>
                    <a:pt x="262" y="4"/>
                  </a:lnTo>
                  <a:lnTo>
                    <a:pt x="348" y="28"/>
                  </a:lnTo>
                  <a:lnTo>
                    <a:pt x="461" y="77"/>
                  </a:lnTo>
                  <a:lnTo>
                    <a:pt x="595" y="152"/>
                  </a:lnTo>
                  <a:lnTo>
                    <a:pt x="831" y="307"/>
                  </a:lnTo>
                  <a:lnTo>
                    <a:pt x="1036" y="490"/>
                  </a:lnTo>
                  <a:lnTo>
                    <a:pt x="1238" y="679"/>
                  </a:lnTo>
                  <a:lnTo>
                    <a:pt x="1611" y="958"/>
                  </a:lnTo>
                </a:path>
              </a:pathLst>
            </a:custGeom>
            <a:noFill/>
            <a:ln w="508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3" name="Freeform 9"/>
            <p:cNvSpPr>
              <a:spLocks/>
            </p:cNvSpPr>
            <p:nvPr/>
          </p:nvSpPr>
          <p:spPr bwMode="auto">
            <a:xfrm>
              <a:off x="3292475" y="5287963"/>
              <a:ext cx="3213100" cy="458787"/>
            </a:xfrm>
            <a:custGeom>
              <a:avLst/>
              <a:gdLst>
                <a:gd name="T0" fmla="*/ 0 w 1677"/>
                <a:gd name="T1" fmla="*/ 197 h 294"/>
                <a:gd name="T2" fmla="*/ 185 w 1677"/>
                <a:gd name="T3" fmla="*/ 110 h 294"/>
                <a:gd name="T4" fmla="*/ 334 w 1677"/>
                <a:gd name="T5" fmla="*/ 49 h 294"/>
                <a:gd name="T6" fmla="*/ 487 w 1677"/>
                <a:gd name="T7" fmla="*/ 4 h 294"/>
                <a:gd name="T8" fmla="*/ 549 w 1677"/>
                <a:gd name="T9" fmla="*/ 0 h 294"/>
                <a:gd name="T10" fmla="*/ 583 w 1677"/>
                <a:gd name="T11" fmla="*/ 0 h 294"/>
                <a:gd name="T12" fmla="*/ 602 w 1677"/>
                <a:gd name="T13" fmla="*/ 0 h 294"/>
                <a:gd name="T14" fmla="*/ 622 w 1677"/>
                <a:gd name="T15" fmla="*/ 0 h 294"/>
                <a:gd name="T16" fmla="*/ 785 w 1677"/>
                <a:gd name="T17" fmla="*/ 13 h 294"/>
                <a:gd name="T18" fmla="*/ 1082 w 1677"/>
                <a:gd name="T19" fmla="*/ 62 h 294"/>
                <a:gd name="T20" fmla="*/ 1239 w 1677"/>
                <a:gd name="T21" fmla="*/ 113 h 294"/>
                <a:gd name="T22" fmla="*/ 1437 w 1677"/>
                <a:gd name="T23" fmla="*/ 191 h 294"/>
                <a:gd name="T24" fmla="*/ 1676 w 1677"/>
                <a:gd name="T25" fmla="*/ 29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7" h="294">
                  <a:moveTo>
                    <a:pt x="0" y="197"/>
                  </a:moveTo>
                  <a:lnTo>
                    <a:pt x="185" y="110"/>
                  </a:lnTo>
                  <a:lnTo>
                    <a:pt x="334" y="49"/>
                  </a:lnTo>
                  <a:lnTo>
                    <a:pt x="487" y="4"/>
                  </a:lnTo>
                  <a:lnTo>
                    <a:pt x="549" y="0"/>
                  </a:lnTo>
                  <a:lnTo>
                    <a:pt x="583" y="0"/>
                  </a:lnTo>
                  <a:lnTo>
                    <a:pt x="602" y="0"/>
                  </a:lnTo>
                  <a:lnTo>
                    <a:pt x="622" y="0"/>
                  </a:lnTo>
                  <a:lnTo>
                    <a:pt x="785" y="13"/>
                  </a:lnTo>
                  <a:lnTo>
                    <a:pt x="1082" y="62"/>
                  </a:lnTo>
                  <a:lnTo>
                    <a:pt x="1239" y="113"/>
                  </a:lnTo>
                  <a:lnTo>
                    <a:pt x="1437" y="191"/>
                  </a:lnTo>
                  <a:lnTo>
                    <a:pt x="1676" y="293"/>
                  </a:lnTo>
                </a:path>
              </a:pathLst>
            </a:custGeom>
            <a:noFill/>
            <a:ln w="5715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 rot="16200000">
              <a:off x="1500188" y="2735263"/>
              <a:ext cx="1863725" cy="333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600" b="1">
                  <a:solidFill>
                    <a:srgbClr val="000000"/>
                  </a:solidFill>
                </a:rPr>
                <a:t>Total Product, TP</a:t>
              </a:r>
            </a:p>
          </p:txBody>
        </p:sp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3298825" y="4122738"/>
              <a:ext cx="2295525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000000"/>
                  </a:solidFill>
                </a:rPr>
                <a:t>Quantity of Labor</a:t>
              </a:r>
            </a:p>
          </p:txBody>
        </p:sp>
        <p:sp>
          <p:nvSpPr>
            <p:cNvPr id="21516" name="Rectangle 12"/>
            <p:cNvSpPr>
              <a:spLocks noChangeArrowheads="1"/>
            </p:cNvSpPr>
            <p:nvPr/>
          </p:nvSpPr>
          <p:spPr bwMode="auto">
            <a:xfrm rot="16200000">
              <a:off x="1005681" y="5036344"/>
              <a:ext cx="2674938" cy="577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Average Product, AP, and</a:t>
              </a:r>
            </a:p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Marginal Product, MP</a:t>
              </a:r>
            </a:p>
          </p:txBody>
        </p:sp>
        <p:sp>
          <p:nvSpPr>
            <p:cNvPr id="21517" name="Rectangle 13"/>
            <p:cNvSpPr>
              <a:spLocks noChangeArrowheads="1"/>
            </p:cNvSpPr>
            <p:nvPr/>
          </p:nvSpPr>
          <p:spPr bwMode="auto">
            <a:xfrm>
              <a:off x="3308350" y="6292850"/>
              <a:ext cx="2295525" cy="392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000000"/>
                  </a:solidFill>
                </a:rPr>
                <a:t>Quantity of Labor</a:t>
              </a:r>
            </a:p>
          </p:txBody>
        </p:sp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6448425" y="2379663"/>
              <a:ext cx="1817688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chemeClr val="tx2"/>
                  </a:solidFill>
                </a:rPr>
                <a:t>Total Product</a:t>
              </a:r>
            </a:p>
          </p:txBody>
        </p:sp>
        <p:sp>
          <p:nvSpPr>
            <p:cNvPr id="21519" name="Rectangle 15"/>
            <p:cNvSpPr>
              <a:spLocks noChangeArrowheads="1"/>
            </p:cNvSpPr>
            <p:nvPr/>
          </p:nvSpPr>
          <p:spPr bwMode="auto">
            <a:xfrm>
              <a:off x="6464300" y="5942013"/>
              <a:ext cx="1223963" cy="698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000" b="1">
                  <a:solidFill>
                    <a:srgbClr val="000099"/>
                  </a:solidFill>
                </a:rPr>
                <a:t>Marginal</a:t>
              </a:r>
            </a:p>
            <a:p>
              <a:pPr algn="ctr"/>
              <a:r>
                <a:rPr lang="en-US" altLang="en-US" sz="2000" b="1">
                  <a:solidFill>
                    <a:srgbClr val="000099"/>
                  </a:solidFill>
                </a:rPr>
                <a:t>Product</a:t>
              </a:r>
            </a:p>
          </p:txBody>
        </p:sp>
        <p:sp>
          <p:nvSpPr>
            <p:cNvPr id="21520" name="Rectangle 16"/>
            <p:cNvSpPr>
              <a:spLocks noChangeArrowheads="1"/>
            </p:cNvSpPr>
            <p:nvPr/>
          </p:nvSpPr>
          <p:spPr bwMode="auto">
            <a:xfrm>
              <a:off x="6513513" y="5272088"/>
              <a:ext cx="1184275" cy="698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000" b="1">
                  <a:solidFill>
                    <a:srgbClr val="CC0000"/>
                  </a:solidFill>
                </a:rPr>
                <a:t>Average</a:t>
              </a:r>
            </a:p>
            <a:p>
              <a:pPr algn="ctr"/>
              <a:r>
                <a:rPr lang="en-US" altLang="en-US" sz="2000" b="1">
                  <a:solidFill>
                    <a:srgbClr val="CC0000"/>
                  </a:solidFill>
                </a:rPr>
                <a:t>Product</a:t>
              </a:r>
            </a:p>
          </p:txBody>
        </p:sp>
        <p:sp>
          <p:nvSpPr>
            <p:cNvPr id="21521" name="Rectangle 17"/>
            <p:cNvSpPr>
              <a:spLocks noChangeArrowheads="1"/>
            </p:cNvSpPr>
            <p:nvPr/>
          </p:nvSpPr>
          <p:spPr bwMode="auto">
            <a:xfrm>
              <a:off x="6532563" y="3114675"/>
              <a:ext cx="2503487" cy="1550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3200" b="1">
                  <a:solidFill>
                    <a:schemeClr val="tx2"/>
                  </a:solidFill>
                </a:rPr>
                <a:t>Diminishing</a:t>
              </a:r>
            </a:p>
            <a:p>
              <a:pPr algn="ctr"/>
              <a:r>
                <a:rPr lang="en-US" altLang="en-US" sz="3200" b="1">
                  <a:solidFill>
                    <a:schemeClr val="tx2"/>
                  </a:solidFill>
                </a:rPr>
                <a:t>Marginal</a:t>
              </a:r>
            </a:p>
            <a:p>
              <a:pPr algn="ctr"/>
              <a:r>
                <a:rPr lang="en-US" altLang="en-US" sz="3200" b="1">
                  <a:solidFill>
                    <a:schemeClr val="tx2"/>
                  </a:solidFill>
                </a:rPr>
                <a:t>Returns</a:t>
              </a:r>
            </a:p>
          </p:txBody>
        </p:sp>
        <p:sp>
          <p:nvSpPr>
            <p:cNvPr id="21522" name="Line 18"/>
            <p:cNvSpPr>
              <a:spLocks noChangeShapeType="1"/>
            </p:cNvSpPr>
            <p:nvPr/>
          </p:nvSpPr>
          <p:spPr bwMode="auto">
            <a:xfrm flipH="1">
              <a:off x="5013325" y="3749675"/>
              <a:ext cx="1887538" cy="12700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23" name="Group 19"/>
            <p:cNvGrpSpPr>
              <a:grpSpLocks/>
            </p:cNvGrpSpPr>
            <p:nvPr/>
          </p:nvGrpSpPr>
          <p:grpSpPr bwMode="auto">
            <a:xfrm>
              <a:off x="2728913" y="2109788"/>
              <a:ext cx="3757612" cy="2033587"/>
              <a:chOff x="1719" y="1329"/>
              <a:chExt cx="2367" cy="1281"/>
            </a:xfrm>
          </p:grpSpPr>
          <p:sp>
            <p:nvSpPr>
              <p:cNvPr id="21524" name="Line 20"/>
              <p:cNvSpPr>
                <a:spLocks noChangeShapeType="1"/>
              </p:cNvSpPr>
              <p:nvPr/>
            </p:nvSpPr>
            <p:spPr bwMode="auto">
              <a:xfrm>
                <a:off x="1719" y="2597"/>
                <a:ext cx="2367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 flipV="1">
                <a:off x="1740" y="1329"/>
                <a:ext cx="0" cy="128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752725" y="4471988"/>
              <a:ext cx="3757613" cy="1897062"/>
              <a:chOff x="1734" y="2817"/>
              <a:chExt cx="2367" cy="1195"/>
            </a:xfrm>
          </p:grpSpPr>
          <p:sp>
            <p:nvSpPr>
              <p:cNvPr id="21527" name="Line 23"/>
              <p:cNvSpPr>
                <a:spLocks noChangeShapeType="1"/>
              </p:cNvSpPr>
              <p:nvPr/>
            </p:nvSpPr>
            <p:spPr bwMode="auto">
              <a:xfrm>
                <a:off x="1734" y="3700"/>
                <a:ext cx="2367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8" name="Line 24"/>
              <p:cNvSpPr>
                <a:spLocks noChangeShapeType="1"/>
              </p:cNvSpPr>
              <p:nvPr/>
            </p:nvSpPr>
            <p:spPr bwMode="auto">
              <a:xfrm>
                <a:off x="1740" y="2817"/>
                <a:ext cx="0" cy="1195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889125" y="1393825"/>
            <a:ext cx="696595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Law of Diminishing Returns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849438" y="80963"/>
            <a:ext cx="71628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200" b="1">
                <a:solidFill>
                  <a:srgbClr val="000099"/>
                </a:solidFill>
                <a:latin typeface="Times New Roman" panose="02020603050405020304" pitchFamily="18" charset="0"/>
              </a:rPr>
              <a:t>SHORT-RUN PRODUCTION</a:t>
            </a:r>
          </a:p>
          <a:p>
            <a:pPr algn="ctr"/>
            <a:r>
              <a:rPr lang="en-US" altLang="en-US" sz="4200" b="1">
                <a:solidFill>
                  <a:srgbClr val="000099"/>
                </a:solidFill>
                <a:latin typeface="Times New Roman" panose="02020603050405020304" pitchFamily="18" charset="0"/>
              </a:rPr>
              <a:t>RELATIONSHIPS 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2054225" y="1970088"/>
            <a:ext cx="6753225" cy="4714875"/>
            <a:chOff x="2054225" y="1970088"/>
            <a:chExt cx="6753225" cy="4714875"/>
          </a:xfrm>
        </p:grpSpPr>
        <p:sp>
          <p:nvSpPr>
            <p:cNvPr id="22530" name="Rectangle 2"/>
            <p:cNvSpPr>
              <a:spLocks noChangeArrowheads="1"/>
            </p:cNvSpPr>
            <p:nvPr/>
          </p:nvSpPr>
          <p:spPr bwMode="auto">
            <a:xfrm>
              <a:off x="5503863" y="2127250"/>
              <a:ext cx="947737" cy="4211638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1" name="Rectangle 3"/>
            <p:cNvSpPr>
              <a:spLocks noChangeArrowheads="1"/>
            </p:cNvSpPr>
            <p:nvPr/>
          </p:nvSpPr>
          <p:spPr bwMode="auto">
            <a:xfrm>
              <a:off x="3582988" y="2136775"/>
              <a:ext cx="1960562" cy="421163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auto">
            <a:xfrm>
              <a:off x="2767013" y="2130425"/>
              <a:ext cx="814387" cy="4211638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2651125" y="4127500"/>
              <a:ext cx="3997325" cy="339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6" name="Freeform 8"/>
            <p:cNvSpPr>
              <a:spLocks/>
            </p:cNvSpPr>
            <p:nvPr/>
          </p:nvSpPr>
          <p:spPr bwMode="auto">
            <a:xfrm>
              <a:off x="2809875" y="2276475"/>
              <a:ext cx="3635375" cy="1736725"/>
            </a:xfrm>
            <a:custGeom>
              <a:avLst/>
              <a:gdLst>
                <a:gd name="T0" fmla="*/ 0 w 2290"/>
                <a:gd name="T1" fmla="*/ 1094 h 1094"/>
                <a:gd name="T2" fmla="*/ 91 w 2290"/>
                <a:gd name="T3" fmla="*/ 1063 h 1094"/>
                <a:gd name="T4" fmla="*/ 245 w 2290"/>
                <a:gd name="T5" fmla="*/ 987 h 1094"/>
                <a:gd name="T6" fmla="*/ 348 w 2290"/>
                <a:gd name="T7" fmla="*/ 908 h 1094"/>
                <a:gd name="T8" fmla="*/ 439 w 2290"/>
                <a:gd name="T9" fmla="*/ 826 h 1094"/>
                <a:gd name="T10" fmla="*/ 622 w 2290"/>
                <a:gd name="T11" fmla="*/ 634 h 1094"/>
                <a:gd name="T12" fmla="*/ 738 w 2290"/>
                <a:gd name="T13" fmla="*/ 480 h 1094"/>
                <a:gd name="T14" fmla="*/ 880 w 2290"/>
                <a:gd name="T15" fmla="*/ 342 h 1094"/>
                <a:gd name="T16" fmla="*/ 1036 w 2290"/>
                <a:gd name="T17" fmla="*/ 228 h 1094"/>
                <a:gd name="T18" fmla="*/ 1134 w 2290"/>
                <a:gd name="T19" fmla="*/ 168 h 1094"/>
                <a:gd name="T20" fmla="*/ 1209 w 2290"/>
                <a:gd name="T21" fmla="*/ 123 h 1094"/>
                <a:gd name="T22" fmla="*/ 1293 w 2290"/>
                <a:gd name="T23" fmla="*/ 90 h 1094"/>
                <a:gd name="T24" fmla="*/ 1470 w 2290"/>
                <a:gd name="T25" fmla="*/ 39 h 1094"/>
                <a:gd name="T26" fmla="*/ 1734 w 2290"/>
                <a:gd name="T27" fmla="*/ 9 h 1094"/>
                <a:gd name="T28" fmla="*/ 2046 w 2290"/>
                <a:gd name="T29" fmla="*/ 90 h 1094"/>
                <a:gd name="T30" fmla="*/ 2192 w 2290"/>
                <a:gd name="T31" fmla="*/ 140 h 1094"/>
                <a:gd name="T32" fmla="*/ 2290 w 2290"/>
                <a:gd name="T33" fmla="*/ 174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90" h="1094">
                  <a:moveTo>
                    <a:pt x="0" y="1094"/>
                  </a:moveTo>
                  <a:lnTo>
                    <a:pt x="91" y="1063"/>
                  </a:lnTo>
                  <a:lnTo>
                    <a:pt x="245" y="987"/>
                  </a:lnTo>
                  <a:lnTo>
                    <a:pt x="348" y="908"/>
                  </a:lnTo>
                  <a:lnTo>
                    <a:pt x="439" y="826"/>
                  </a:lnTo>
                  <a:lnTo>
                    <a:pt x="622" y="634"/>
                  </a:lnTo>
                  <a:lnTo>
                    <a:pt x="738" y="480"/>
                  </a:lnTo>
                  <a:lnTo>
                    <a:pt x="880" y="342"/>
                  </a:lnTo>
                  <a:lnTo>
                    <a:pt x="1036" y="228"/>
                  </a:lnTo>
                  <a:lnTo>
                    <a:pt x="1134" y="168"/>
                  </a:lnTo>
                  <a:lnTo>
                    <a:pt x="1209" y="123"/>
                  </a:lnTo>
                  <a:cubicBezTo>
                    <a:pt x="1236" y="117"/>
                    <a:pt x="1209" y="123"/>
                    <a:pt x="1293" y="90"/>
                  </a:cubicBezTo>
                  <a:cubicBezTo>
                    <a:pt x="1377" y="57"/>
                    <a:pt x="1397" y="52"/>
                    <a:pt x="1470" y="39"/>
                  </a:cubicBezTo>
                  <a:cubicBezTo>
                    <a:pt x="1543" y="26"/>
                    <a:pt x="1638" y="0"/>
                    <a:pt x="1734" y="9"/>
                  </a:cubicBezTo>
                  <a:cubicBezTo>
                    <a:pt x="1856" y="8"/>
                    <a:pt x="1970" y="68"/>
                    <a:pt x="2046" y="90"/>
                  </a:cubicBezTo>
                  <a:lnTo>
                    <a:pt x="2192" y="140"/>
                  </a:lnTo>
                  <a:lnTo>
                    <a:pt x="2290" y="174"/>
                  </a:lnTo>
                </a:path>
              </a:pathLst>
            </a:custGeom>
            <a:noFill/>
            <a:ln w="762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7" name="Freeform 9"/>
            <p:cNvSpPr>
              <a:spLocks/>
            </p:cNvSpPr>
            <p:nvPr/>
          </p:nvSpPr>
          <p:spPr bwMode="auto">
            <a:xfrm>
              <a:off x="3201988" y="4838700"/>
              <a:ext cx="2930525" cy="1377950"/>
            </a:xfrm>
            <a:custGeom>
              <a:avLst/>
              <a:gdLst>
                <a:gd name="T0" fmla="*/ 0 w 1612"/>
                <a:gd name="T1" fmla="*/ 390 h 959"/>
                <a:gd name="T2" fmla="*/ 77 w 1612"/>
                <a:gd name="T3" fmla="*/ 162 h 959"/>
                <a:gd name="T4" fmla="*/ 121 w 1612"/>
                <a:gd name="T5" fmla="*/ 76 h 959"/>
                <a:gd name="T6" fmla="*/ 150 w 1612"/>
                <a:gd name="T7" fmla="*/ 33 h 959"/>
                <a:gd name="T8" fmla="*/ 179 w 1612"/>
                <a:gd name="T9" fmla="*/ 7 h 959"/>
                <a:gd name="T10" fmla="*/ 215 w 1612"/>
                <a:gd name="T11" fmla="*/ 0 h 959"/>
                <a:gd name="T12" fmla="*/ 238 w 1612"/>
                <a:gd name="T13" fmla="*/ 1 h 959"/>
                <a:gd name="T14" fmla="*/ 262 w 1612"/>
                <a:gd name="T15" fmla="*/ 4 h 959"/>
                <a:gd name="T16" fmla="*/ 348 w 1612"/>
                <a:gd name="T17" fmla="*/ 28 h 959"/>
                <a:gd name="T18" fmla="*/ 461 w 1612"/>
                <a:gd name="T19" fmla="*/ 77 h 959"/>
                <a:gd name="T20" fmla="*/ 595 w 1612"/>
                <a:gd name="T21" fmla="*/ 152 h 959"/>
                <a:gd name="T22" fmla="*/ 831 w 1612"/>
                <a:gd name="T23" fmla="*/ 307 h 959"/>
                <a:gd name="T24" fmla="*/ 1036 w 1612"/>
                <a:gd name="T25" fmla="*/ 490 h 959"/>
                <a:gd name="T26" fmla="*/ 1238 w 1612"/>
                <a:gd name="T27" fmla="*/ 679 h 959"/>
                <a:gd name="T28" fmla="*/ 1611 w 1612"/>
                <a:gd name="T29" fmla="*/ 958 h 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12" h="959">
                  <a:moveTo>
                    <a:pt x="0" y="390"/>
                  </a:moveTo>
                  <a:lnTo>
                    <a:pt x="77" y="162"/>
                  </a:lnTo>
                  <a:lnTo>
                    <a:pt x="121" y="76"/>
                  </a:lnTo>
                  <a:lnTo>
                    <a:pt x="150" y="33"/>
                  </a:lnTo>
                  <a:lnTo>
                    <a:pt x="179" y="7"/>
                  </a:lnTo>
                  <a:lnTo>
                    <a:pt x="215" y="0"/>
                  </a:lnTo>
                  <a:lnTo>
                    <a:pt x="238" y="1"/>
                  </a:lnTo>
                  <a:lnTo>
                    <a:pt x="262" y="4"/>
                  </a:lnTo>
                  <a:lnTo>
                    <a:pt x="348" y="28"/>
                  </a:lnTo>
                  <a:lnTo>
                    <a:pt x="461" y="77"/>
                  </a:lnTo>
                  <a:lnTo>
                    <a:pt x="595" y="152"/>
                  </a:lnTo>
                  <a:lnTo>
                    <a:pt x="831" y="307"/>
                  </a:lnTo>
                  <a:lnTo>
                    <a:pt x="1036" y="490"/>
                  </a:lnTo>
                  <a:lnTo>
                    <a:pt x="1238" y="679"/>
                  </a:lnTo>
                  <a:lnTo>
                    <a:pt x="1611" y="958"/>
                  </a:lnTo>
                </a:path>
              </a:pathLst>
            </a:custGeom>
            <a:noFill/>
            <a:ln w="508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8" name="Freeform 10"/>
            <p:cNvSpPr>
              <a:spLocks/>
            </p:cNvSpPr>
            <p:nvPr/>
          </p:nvSpPr>
          <p:spPr bwMode="auto">
            <a:xfrm>
              <a:off x="3292475" y="5287963"/>
              <a:ext cx="3213100" cy="458787"/>
            </a:xfrm>
            <a:custGeom>
              <a:avLst/>
              <a:gdLst>
                <a:gd name="T0" fmla="*/ 0 w 1677"/>
                <a:gd name="T1" fmla="*/ 197 h 294"/>
                <a:gd name="T2" fmla="*/ 185 w 1677"/>
                <a:gd name="T3" fmla="*/ 110 h 294"/>
                <a:gd name="T4" fmla="*/ 334 w 1677"/>
                <a:gd name="T5" fmla="*/ 49 h 294"/>
                <a:gd name="T6" fmla="*/ 487 w 1677"/>
                <a:gd name="T7" fmla="*/ 4 h 294"/>
                <a:gd name="T8" fmla="*/ 549 w 1677"/>
                <a:gd name="T9" fmla="*/ 0 h 294"/>
                <a:gd name="T10" fmla="*/ 583 w 1677"/>
                <a:gd name="T11" fmla="*/ 0 h 294"/>
                <a:gd name="T12" fmla="*/ 602 w 1677"/>
                <a:gd name="T13" fmla="*/ 0 h 294"/>
                <a:gd name="T14" fmla="*/ 622 w 1677"/>
                <a:gd name="T15" fmla="*/ 0 h 294"/>
                <a:gd name="T16" fmla="*/ 785 w 1677"/>
                <a:gd name="T17" fmla="*/ 13 h 294"/>
                <a:gd name="T18" fmla="*/ 1082 w 1677"/>
                <a:gd name="T19" fmla="*/ 62 h 294"/>
                <a:gd name="T20" fmla="*/ 1239 w 1677"/>
                <a:gd name="T21" fmla="*/ 113 h 294"/>
                <a:gd name="T22" fmla="*/ 1437 w 1677"/>
                <a:gd name="T23" fmla="*/ 191 h 294"/>
                <a:gd name="T24" fmla="*/ 1676 w 1677"/>
                <a:gd name="T25" fmla="*/ 29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7" h="294">
                  <a:moveTo>
                    <a:pt x="0" y="197"/>
                  </a:moveTo>
                  <a:lnTo>
                    <a:pt x="185" y="110"/>
                  </a:lnTo>
                  <a:lnTo>
                    <a:pt x="334" y="49"/>
                  </a:lnTo>
                  <a:lnTo>
                    <a:pt x="487" y="4"/>
                  </a:lnTo>
                  <a:lnTo>
                    <a:pt x="549" y="0"/>
                  </a:lnTo>
                  <a:lnTo>
                    <a:pt x="583" y="0"/>
                  </a:lnTo>
                  <a:lnTo>
                    <a:pt x="602" y="0"/>
                  </a:lnTo>
                  <a:lnTo>
                    <a:pt x="622" y="0"/>
                  </a:lnTo>
                  <a:lnTo>
                    <a:pt x="785" y="13"/>
                  </a:lnTo>
                  <a:lnTo>
                    <a:pt x="1082" y="62"/>
                  </a:lnTo>
                  <a:lnTo>
                    <a:pt x="1239" y="113"/>
                  </a:lnTo>
                  <a:lnTo>
                    <a:pt x="1437" y="191"/>
                  </a:lnTo>
                  <a:lnTo>
                    <a:pt x="1676" y="293"/>
                  </a:lnTo>
                </a:path>
              </a:pathLst>
            </a:custGeom>
            <a:noFill/>
            <a:ln w="5715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 rot="16200000">
              <a:off x="1500188" y="2735263"/>
              <a:ext cx="1863725" cy="333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1600" b="1">
                  <a:solidFill>
                    <a:srgbClr val="000000"/>
                  </a:solidFill>
                </a:rPr>
                <a:t>Total Product, TP</a:t>
              </a: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3298825" y="4122738"/>
              <a:ext cx="2295525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000000"/>
                  </a:solidFill>
                </a:rPr>
                <a:t>Quantity of Labor</a:t>
              </a: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 rot="16200000">
              <a:off x="1005681" y="5036344"/>
              <a:ext cx="2674938" cy="577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Average Product, AP, and</a:t>
              </a:r>
            </a:p>
            <a:p>
              <a:pPr algn="ctr"/>
              <a:r>
                <a:rPr lang="en-US" altLang="en-US" sz="1600" b="1">
                  <a:solidFill>
                    <a:srgbClr val="000000"/>
                  </a:solidFill>
                </a:rPr>
                <a:t>Marginal Product, MP</a:t>
              </a:r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3308350" y="6292850"/>
              <a:ext cx="2295525" cy="392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000000"/>
                  </a:solidFill>
                </a:rPr>
                <a:t>Quantity of Labor</a:t>
              </a:r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6448425" y="2379663"/>
              <a:ext cx="1817688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chemeClr val="tx2"/>
                  </a:solidFill>
                </a:rPr>
                <a:t>Total Product</a:t>
              </a:r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6464300" y="5942013"/>
              <a:ext cx="1223963" cy="698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000" b="1">
                  <a:solidFill>
                    <a:srgbClr val="000099"/>
                  </a:solidFill>
                </a:rPr>
                <a:t>Marginal</a:t>
              </a:r>
            </a:p>
            <a:p>
              <a:pPr algn="ctr"/>
              <a:r>
                <a:rPr lang="en-US" altLang="en-US" sz="2000" b="1">
                  <a:solidFill>
                    <a:srgbClr val="000099"/>
                  </a:solidFill>
                </a:rPr>
                <a:t>Product</a:t>
              </a:r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6513513" y="5272088"/>
              <a:ext cx="1184275" cy="698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000" b="1">
                  <a:solidFill>
                    <a:srgbClr val="CC0000"/>
                  </a:solidFill>
                </a:rPr>
                <a:t>Average</a:t>
              </a:r>
            </a:p>
            <a:p>
              <a:pPr algn="ctr"/>
              <a:r>
                <a:rPr lang="en-US" altLang="en-US" sz="2000" b="1">
                  <a:solidFill>
                    <a:srgbClr val="CC0000"/>
                  </a:solidFill>
                </a:rPr>
                <a:t>Product</a:t>
              </a:r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6935788" y="3203575"/>
              <a:ext cx="1871662" cy="1550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3200" b="1">
                  <a:solidFill>
                    <a:schemeClr val="tx2"/>
                  </a:solidFill>
                </a:rPr>
                <a:t>Negative</a:t>
              </a:r>
            </a:p>
            <a:p>
              <a:pPr algn="ctr"/>
              <a:r>
                <a:rPr lang="en-US" altLang="en-US" sz="3200" b="1">
                  <a:solidFill>
                    <a:schemeClr val="tx2"/>
                  </a:solidFill>
                </a:rPr>
                <a:t>Marginal</a:t>
              </a:r>
            </a:p>
            <a:p>
              <a:pPr algn="ctr"/>
              <a:r>
                <a:rPr lang="en-US" altLang="en-US" sz="3200" b="1">
                  <a:solidFill>
                    <a:schemeClr val="tx2"/>
                  </a:solidFill>
                </a:rPr>
                <a:t>Returns</a:t>
              </a:r>
            </a:p>
          </p:txBody>
        </p:sp>
        <p:sp>
          <p:nvSpPr>
            <p:cNvPr id="22547" name="Line 19"/>
            <p:cNvSpPr>
              <a:spLocks noChangeShapeType="1"/>
            </p:cNvSpPr>
            <p:nvPr/>
          </p:nvSpPr>
          <p:spPr bwMode="auto">
            <a:xfrm flipH="1">
              <a:off x="5837238" y="3749675"/>
              <a:ext cx="1063625" cy="0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48" name="Group 20"/>
            <p:cNvGrpSpPr>
              <a:grpSpLocks/>
            </p:cNvGrpSpPr>
            <p:nvPr/>
          </p:nvGrpSpPr>
          <p:grpSpPr bwMode="auto">
            <a:xfrm>
              <a:off x="2728913" y="2109788"/>
              <a:ext cx="3757612" cy="2033587"/>
              <a:chOff x="1719" y="1329"/>
              <a:chExt cx="2367" cy="1281"/>
            </a:xfrm>
          </p:grpSpPr>
          <p:sp>
            <p:nvSpPr>
              <p:cNvPr id="22549" name="Line 21"/>
              <p:cNvSpPr>
                <a:spLocks noChangeShapeType="1"/>
              </p:cNvSpPr>
              <p:nvPr/>
            </p:nvSpPr>
            <p:spPr bwMode="auto">
              <a:xfrm>
                <a:off x="1719" y="2597"/>
                <a:ext cx="2367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0" name="Line 22"/>
              <p:cNvSpPr>
                <a:spLocks noChangeShapeType="1"/>
              </p:cNvSpPr>
              <p:nvPr/>
            </p:nvSpPr>
            <p:spPr bwMode="auto">
              <a:xfrm flipV="1">
                <a:off x="1740" y="1329"/>
                <a:ext cx="0" cy="128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51" name="Group 23"/>
            <p:cNvGrpSpPr>
              <a:grpSpLocks/>
            </p:cNvGrpSpPr>
            <p:nvPr/>
          </p:nvGrpSpPr>
          <p:grpSpPr bwMode="auto">
            <a:xfrm>
              <a:off x="2752725" y="4471988"/>
              <a:ext cx="3757613" cy="1897062"/>
              <a:chOff x="1734" y="2817"/>
              <a:chExt cx="2367" cy="1195"/>
            </a:xfrm>
          </p:grpSpPr>
          <p:sp>
            <p:nvSpPr>
              <p:cNvPr id="22552" name="Line 24"/>
              <p:cNvSpPr>
                <a:spLocks noChangeShapeType="1"/>
              </p:cNvSpPr>
              <p:nvPr/>
            </p:nvSpPr>
            <p:spPr bwMode="auto">
              <a:xfrm>
                <a:off x="1734" y="3700"/>
                <a:ext cx="2367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3" name="Line 25"/>
              <p:cNvSpPr>
                <a:spLocks noChangeShapeType="1"/>
              </p:cNvSpPr>
              <p:nvPr/>
            </p:nvSpPr>
            <p:spPr bwMode="auto">
              <a:xfrm>
                <a:off x="1740" y="2817"/>
                <a:ext cx="0" cy="1195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Multiple Input Decisions</a:t>
            </a:r>
          </a:p>
        </p:txBody>
      </p:sp>
      <p:sp>
        <p:nvSpPr>
          <p:cNvPr id="583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365B9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Substitutability: The Choice of Input Proportions</a:t>
            </a:r>
            <a:endParaRPr lang="en-US" altLang="en-US"/>
          </a:p>
          <a:p>
            <a:pPr lvl="1"/>
            <a:r>
              <a:rPr lang="en-US" altLang="en-US"/>
              <a:t>Firms usually have a variety of tech. options and can substitute one input for another. </a:t>
            </a:r>
          </a:p>
          <a:p>
            <a:pPr lvl="1"/>
            <a:r>
              <a:rPr lang="en-US" altLang="en-US"/>
              <a:t>The least-cost choice of inputs depends upon their relative prices.</a:t>
            </a:r>
          </a:p>
          <a:p>
            <a:pPr lvl="1"/>
            <a:r>
              <a:rPr lang="en-US" altLang="en-US"/>
              <a:t>A production function shows the max amount produced by any combination of inputs.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Multiple Input Decisions</a:t>
            </a:r>
          </a:p>
        </p:txBody>
      </p:sp>
      <p:sp>
        <p:nvSpPr>
          <p:cNvPr id="593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365B9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Marginal Rule for Optimal Input Proportions</a:t>
            </a:r>
            <a:endParaRPr lang="en-US" altLang="en-US"/>
          </a:p>
          <a:p>
            <a:pPr lvl="1"/>
            <a:r>
              <a:rPr lang="en-US" altLang="en-US"/>
              <a:t>Rule for optimal input proportions  =  the ratio of marginal physical product to price should be the same for all inputs</a:t>
            </a:r>
          </a:p>
          <a:p>
            <a:pPr lvl="2"/>
            <a:r>
              <a:rPr lang="en-US" altLang="en-US" b="1"/>
              <a:t>MPP</a:t>
            </a:r>
            <a:r>
              <a:rPr lang="en-US" altLang="en-US" b="1" baseline="-25000"/>
              <a:t>a</a:t>
            </a:r>
            <a:r>
              <a:rPr lang="en-US" altLang="en-US" b="1"/>
              <a:t>/P</a:t>
            </a:r>
            <a:r>
              <a:rPr lang="en-US" altLang="en-US" b="1" baseline="-25000"/>
              <a:t>a</a:t>
            </a:r>
            <a:r>
              <a:rPr lang="en-US" altLang="en-US" b="1"/>
              <a:t>  =  MPP</a:t>
            </a:r>
            <a:r>
              <a:rPr lang="en-US" altLang="en-US" b="1" baseline="-25000"/>
              <a:t>b</a:t>
            </a:r>
            <a:r>
              <a:rPr lang="en-US" altLang="en-US" b="1"/>
              <a:t>/P</a:t>
            </a:r>
            <a:r>
              <a:rPr lang="en-US" altLang="en-US" b="1" baseline="-25000"/>
              <a:t>b</a:t>
            </a:r>
            <a:endParaRPr lang="en-US" altLang="en-US" b="1"/>
          </a:p>
          <a:p>
            <a:pPr lvl="1"/>
            <a:r>
              <a:rPr lang="en-US" altLang="en-US"/>
              <a:t>If the ratio is higher for one input, more of that input should be used, and less of the others, until the ratios are equal.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Multiple Input Decisions</a:t>
            </a:r>
          </a:p>
        </p:txBody>
      </p:sp>
      <p:sp>
        <p:nvSpPr>
          <p:cNvPr id="604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365B9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Changes in Input Prices and Optimal Input Proportions</a:t>
            </a:r>
            <a:endParaRPr lang="en-US" altLang="en-US">
              <a:sym typeface="Symbol" panose="05050102010706020507" pitchFamily="18" charset="2"/>
            </a:endParaRPr>
          </a:p>
          <a:p>
            <a:pPr lvl="1"/>
            <a:r>
              <a:rPr lang="en-US" altLang="en-US">
                <a:sym typeface="Symbol" panose="05050102010706020507" pitchFamily="18" charset="2"/>
              </a:rPr>
              <a:t></a:t>
            </a:r>
            <a:r>
              <a:rPr lang="en-US" altLang="en-US"/>
              <a:t> input price  </a:t>
            </a:r>
            <a:r>
              <a:rPr lang="en-US" altLang="en-US">
                <a:sym typeface="Symbol" panose="05050102010706020507" pitchFamily="18" charset="2"/>
              </a:rPr>
              <a:t></a:t>
            </a:r>
            <a:r>
              <a:rPr lang="en-US" altLang="en-US"/>
              <a:t>   </a:t>
            </a:r>
            <a:r>
              <a:rPr lang="en-US" altLang="en-US">
                <a:sym typeface="Symbol" panose="05050102010706020507" pitchFamily="18" charset="2"/>
              </a:rPr>
              <a:t> </a:t>
            </a:r>
            <a:r>
              <a:rPr lang="en-US" altLang="en-US"/>
              <a:t>ratio of marginal physical product to price</a:t>
            </a:r>
          </a:p>
          <a:p>
            <a:pPr lvl="1"/>
            <a:r>
              <a:rPr lang="en-US" altLang="en-US"/>
              <a:t>To maximize profits, the firm should switch away from that input until its marginal physical product rises enough to equalize the ratios again.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997075" y="614363"/>
            <a:ext cx="359092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Fixed Costs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720850" y="1470025"/>
            <a:ext cx="7239000" cy="4529138"/>
            <a:chOff x="1720850" y="1470025"/>
            <a:chExt cx="7239000" cy="4529138"/>
          </a:xfrm>
        </p:grpSpPr>
        <p:sp>
          <p:nvSpPr>
            <p:cNvPr id="23555" name="Rectangle 3"/>
            <p:cNvSpPr>
              <a:spLocks noChangeArrowheads="1"/>
            </p:cNvSpPr>
            <p:nvPr/>
          </p:nvSpPr>
          <p:spPr bwMode="auto">
            <a:xfrm>
              <a:off x="1720850" y="1470025"/>
              <a:ext cx="3303588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600" b="1">
                  <a:latin typeface="Arial Narrow" panose="020B0606020202030204" pitchFamily="34" charset="0"/>
                </a:rPr>
                <a:t>Total Fixed Costs</a:t>
              </a:r>
            </a:p>
          </p:txBody>
        </p:sp>
        <p:grpSp>
          <p:nvGrpSpPr>
            <p:cNvPr id="23556" name="Group 4"/>
            <p:cNvGrpSpPr>
              <a:grpSpLocks/>
            </p:cNvGrpSpPr>
            <p:nvPr/>
          </p:nvGrpSpPr>
          <p:grpSpPr bwMode="auto">
            <a:xfrm>
              <a:off x="1720850" y="1998663"/>
              <a:ext cx="7048500" cy="992187"/>
              <a:chOff x="1132" y="1259"/>
              <a:chExt cx="4440" cy="625"/>
            </a:xfrm>
          </p:grpSpPr>
          <p:sp>
            <p:nvSpPr>
              <p:cNvPr id="23557" name="Rectangle 5"/>
              <p:cNvSpPr>
                <a:spLocks noChangeArrowheads="1"/>
              </p:cNvSpPr>
              <p:nvPr/>
            </p:nvSpPr>
            <p:spPr bwMode="auto">
              <a:xfrm>
                <a:off x="1132" y="1367"/>
                <a:ext cx="2651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sz="3600" b="1">
                    <a:latin typeface="Arial Narrow" panose="020B0606020202030204" pitchFamily="34" charset="0"/>
                  </a:rPr>
                  <a:t>Average Fixed Costs =</a:t>
                </a:r>
              </a:p>
            </p:txBody>
          </p:sp>
          <p:sp>
            <p:nvSpPr>
              <p:cNvPr id="23558" name="Rectangle 6"/>
              <p:cNvSpPr>
                <a:spLocks noChangeArrowheads="1"/>
              </p:cNvSpPr>
              <p:nvPr/>
            </p:nvSpPr>
            <p:spPr bwMode="auto">
              <a:xfrm>
                <a:off x="3620" y="1259"/>
                <a:ext cx="1952" cy="3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/>
                <a:r>
                  <a:rPr lang="en-US" altLang="en-US" sz="2900" b="1">
                    <a:latin typeface="Arial Narrow" panose="020B0606020202030204" pitchFamily="34" charset="0"/>
                  </a:rPr>
                  <a:t>Total Fixed Costs</a:t>
                </a:r>
              </a:p>
            </p:txBody>
          </p:sp>
          <p:sp>
            <p:nvSpPr>
              <p:cNvPr id="23559" name="Line 7"/>
              <p:cNvSpPr>
                <a:spLocks noChangeShapeType="1"/>
              </p:cNvSpPr>
              <p:nvPr/>
            </p:nvSpPr>
            <p:spPr bwMode="auto">
              <a:xfrm>
                <a:off x="3802" y="1577"/>
                <a:ext cx="1663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0" name="Rectangle 8"/>
              <p:cNvSpPr>
                <a:spLocks noChangeArrowheads="1"/>
              </p:cNvSpPr>
              <p:nvPr/>
            </p:nvSpPr>
            <p:spPr bwMode="auto">
              <a:xfrm>
                <a:off x="3694" y="1550"/>
                <a:ext cx="1816" cy="3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/>
                <a:r>
                  <a:rPr lang="en-US" altLang="en-US" sz="2900" b="1">
                    <a:latin typeface="Arial Narrow" panose="020B0606020202030204" pitchFamily="34" charset="0"/>
                  </a:rPr>
                  <a:t>Quantity</a:t>
                </a:r>
              </a:p>
            </p:txBody>
          </p:sp>
        </p:grp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997075" y="3386138"/>
              <a:ext cx="4505325" cy="911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5400" b="1">
                  <a:solidFill>
                    <a:srgbClr val="CC0000"/>
                  </a:solidFill>
                  <a:latin typeface="Times New Roman" panose="02020603050405020304" pitchFamily="18" charset="0"/>
                </a:rPr>
                <a:t>Variable Costs</a:t>
              </a:r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1720850" y="4511675"/>
              <a:ext cx="3784600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600" b="1">
                  <a:latin typeface="Arial Narrow" panose="020B0606020202030204" pitchFamily="34" charset="0"/>
                </a:rPr>
                <a:t>Total Variable Costs</a:t>
              </a:r>
            </a:p>
          </p:txBody>
        </p:sp>
        <p:grpSp>
          <p:nvGrpSpPr>
            <p:cNvPr id="23563" name="Group 11"/>
            <p:cNvGrpSpPr>
              <a:grpSpLocks/>
            </p:cNvGrpSpPr>
            <p:nvPr/>
          </p:nvGrpSpPr>
          <p:grpSpPr bwMode="auto">
            <a:xfrm>
              <a:off x="1720850" y="5041900"/>
              <a:ext cx="7239000" cy="957263"/>
              <a:chOff x="1084" y="3176"/>
              <a:chExt cx="4560" cy="603"/>
            </a:xfrm>
          </p:grpSpPr>
          <p:sp>
            <p:nvSpPr>
              <p:cNvPr id="23564" name="Rectangle 12"/>
              <p:cNvSpPr>
                <a:spLocks noChangeArrowheads="1"/>
              </p:cNvSpPr>
              <p:nvPr/>
            </p:nvSpPr>
            <p:spPr bwMode="auto">
              <a:xfrm>
                <a:off x="1084" y="3313"/>
                <a:ext cx="2954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sz="3600" b="1">
                    <a:latin typeface="Arial Narrow" panose="020B0606020202030204" pitchFamily="34" charset="0"/>
                  </a:rPr>
                  <a:t>Average Variable Costs =</a:t>
                </a:r>
              </a:p>
            </p:txBody>
          </p:sp>
          <p:grpSp>
            <p:nvGrpSpPr>
              <p:cNvPr id="23565" name="Group 13"/>
              <p:cNvGrpSpPr>
                <a:grpSpLocks/>
              </p:cNvGrpSpPr>
              <p:nvPr/>
            </p:nvGrpSpPr>
            <p:grpSpPr bwMode="auto">
              <a:xfrm>
                <a:off x="3941" y="3176"/>
                <a:ext cx="1703" cy="603"/>
                <a:chOff x="3941" y="3176"/>
                <a:chExt cx="1703" cy="603"/>
              </a:xfrm>
            </p:grpSpPr>
            <p:sp>
              <p:nvSpPr>
                <p:cNvPr id="23566" name="Rectangle 14"/>
                <p:cNvSpPr>
                  <a:spLocks noChangeArrowheads="1"/>
                </p:cNvSpPr>
                <p:nvPr/>
              </p:nvSpPr>
              <p:spPr bwMode="auto">
                <a:xfrm>
                  <a:off x="3941" y="3176"/>
                  <a:ext cx="1703" cy="2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488" tIns="44450" rIns="90488" bIns="44450">
                  <a:spAutoFit/>
                </a:bodyPr>
                <a:lstStyle/>
                <a:p>
                  <a:r>
                    <a:rPr lang="en-US" altLang="en-US" sz="2500" b="1">
                      <a:latin typeface="Arial Narrow" panose="020B0606020202030204" pitchFamily="34" charset="0"/>
                    </a:rPr>
                    <a:t>Total Variable Costs</a:t>
                  </a:r>
                </a:p>
              </p:txBody>
            </p:sp>
            <p:sp>
              <p:nvSpPr>
                <p:cNvPr id="23567" name="Line 15"/>
                <p:cNvSpPr>
                  <a:spLocks noChangeShapeType="1"/>
                </p:cNvSpPr>
                <p:nvPr/>
              </p:nvSpPr>
              <p:spPr bwMode="auto">
                <a:xfrm>
                  <a:off x="4064" y="3510"/>
                  <a:ext cx="1458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8" name="Rectangle 16"/>
                <p:cNvSpPr>
                  <a:spLocks noChangeArrowheads="1"/>
                </p:cNvSpPr>
                <p:nvPr/>
              </p:nvSpPr>
              <p:spPr bwMode="auto">
                <a:xfrm>
                  <a:off x="4029" y="3483"/>
                  <a:ext cx="1528" cy="2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488" tIns="44450" rIns="90488" bIns="44450">
                  <a:spAutoFit/>
                </a:bodyPr>
                <a:lstStyle/>
                <a:p>
                  <a:pPr algn="ctr"/>
                  <a:r>
                    <a:rPr lang="en-US" altLang="en-US" sz="2500" b="1">
                      <a:latin typeface="Arial Narrow" panose="020B0606020202030204" pitchFamily="34" charset="0"/>
                    </a:rPr>
                    <a:t>Quantity</a:t>
                  </a:r>
                </a:p>
              </p:txBody>
            </p:sp>
          </p:grpSp>
        </p:grpSp>
      </p:grp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1858963" y="87313"/>
            <a:ext cx="7146925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300" b="1">
                <a:solidFill>
                  <a:srgbClr val="000099"/>
                </a:solidFill>
                <a:latin typeface="Times New Roman" panose="02020603050405020304" pitchFamily="18" charset="0"/>
              </a:rPr>
              <a:t>SHORT-RUN PRODUCTION COSTS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6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 accountant would say…</a:t>
            </a:r>
          </a:p>
        </p:txBody>
      </p:sp>
      <p:sp>
        <p:nvSpPr>
          <p:cNvPr id="1648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4400" b="1"/>
              <a:t>(100 * $10) – (100 * $5) =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44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4400" b="1"/>
              <a:t>				$500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But, what if an economist told you that you could be earning $8 per hour at another job (Each football game lasts two hours)…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b="1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997075" y="614363"/>
            <a:ext cx="324802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Total Cost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720850" y="1470025"/>
            <a:ext cx="7048500" cy="4718050"/>
            <a:chOff x="1720850" y="1470025"/>
            <a:chExt cx="7048500" cy="4718050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1720850" y="1470025"/>
              <a:ext cx="5637213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600" b="1">
                  <a:latin typeface="Arial Narrow" panose="020B0606020202030204" pitchFamily="34" charset="0"/>
                </a:rPr>
                <a:t>Total Fixed and Variable Costs</a:t>
              </a:r>
            </a:p>
          </p:txBody>
        </p:sp>
        <p:grpSp>
          <p:nvGrpSpPr>
            <p:cNvPr id="24580" name="Group 4"/>
            <p:cNvGrpSpPr>
              <a:grpSpLocks/>
            </p:cNvGrpSpPr>
            <p:nvPr/>
          </p:nvGrpSpPr>
          <p:grpSpPr bwMode="auto">
            <a:xfrm>
              <a:off x="1720850" y="1998663"/>
              <a:ext cx="7048500" cy="992187"/>
              <a:chOff x="1132" y="1259"/>
              <a:chExt cx="4440" cy="625"/>
            </a:xfrm>
          </p:grpSpPr>
          <p:sp>
            <p:nvSpPr>
              <p:cNvPr id="24581" name="Rectangle 5"/>
              <p:cNvSpPr>
                <a:spLocks noChangeArrowheads="1"/>
              </p:cNvSpPr>
              <p:nvPr/>
            </p:nvSpPr>
            <p:spPr bwMode="auto">
              <a:xfrm>
                <a:off x="1132" y="1367"/>
                <a:ext cx="2468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sz="3600" b="1">
                    <a:latin typeface="Arial Narrow" panose="020B0606020202030204" pitchFamily="34" charset="0"/>
                  </a:rPr>
                  <a:t>Average Total Cost =</a:t>
                </a:r>
              </a:p>
            </p:txBody>
          </p:sp>
          <p:sp>
            <p:nvSpPr>
              <p:cNvPr id="24582" name="Rectangle 6"/>
              <p:cNvSpPr>
                <a:spLocks noChangeArrowheads="1"/>
              </p:cNvSpPr>
              <p:nvPr/>
            </p:nvSpPr>
            <p:spPr bwMode="auto">
              <a:xfrm>
                <a:off x="3620" y="1259"/>
                <a:ext cx="1952" cy="3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/>
                <a:r>
                  <a:rPr lang="en-US" altLang="en-US" sz="2900" b="1">
                    <a:latin typeface="Arial Narrow" panose="020B0606020202030204" pitchFamily="34" charset="0"/>
                  </a:rPr>
                  <a:t>Total Costs</a:t>
                </a:r>
              </a:p>
            </p:txBody>
          </p:sp>
          <p:sp>
            <p:nvSpPr>
              <p:cNvPr id="24583" name="Line 7"/>
              <p:cNvSpPr>
                <a:spLocks noChangeShapeType="1"/>
              </p:cNvSpPr>
              <p:nvPr/>
            </p:nvSpPr>
            <p:spPr bwMode="auto">
              <a:xfrm>
                <a:off x="3802" y="1577"/>
                <a:ext cx="1663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4" name="Rectangle 8"/>
              <p:cNvSpPr>
                <a:spLocks noChangeArrowheads="1"/>
              </p:cNvSpPr>
              <p:nvPr/>
            </p:nvSpPr>
            <p:spPr bwMode="auto">
              <a:xfrm>
                <a:off x="3694" y="1550"/>
                <a:ext cx="1816" cy="3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/>
                <a:r>
                  <a:rPr lang="en-US" altLang="en-US" sz="2900" b="1">
                    <a:latin typeface="Arial Narrow" panose="020B0606020202030204" pitchFamily="34" charset="0"/>
                  </a:rPr>
                  <a:t>Quantity</a:t>
                </a:r>
              </a:p>
            </p:txBody>
          </p:sp>
        </p:grp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1997075" y="3386138"/>
              <a:ext cx="4429125" cy="911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5400" b="1">
                  <a:solidFill>
                    <a:srgbClr val="CC0000"/>
                  </a:solidFill>
                  <a:latin typeface="Times New Roman" panose="02020603050405020304" pitchFamily="18" charset="0"/>
                </a:rPr>
                <a:t>Marginal Cost</a:t>
              </a:r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1720850" y="4511675"/>
              <a:ext cx="3784600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600" b="1">
                  <a:latin typeface="Arial Narrow" panose="020B0606020202030204" pitchFamily="34" charset="0"/>
                </a:rPr>
                <a:t>Total Variable Costs</a:t>
              </a:r>
            </a:p>
          </p:txBody>
        </p:sp>
        <p:grpSp>
          <p:nvGrpSpPr>
            <p:cNvPr id="24587" name="Group 11"/>
            <p:cNvGrpSpPr>
              <a:grpSpLocks/>
            </p:cNvGrpSpPr>
            <p:nvPr/>
          </p:nvGrpSpPr>
          <p:grpSpPr bwMode="auto">
            <a:xfrm>
              <a:off x="1720850" y="5170488"/>
              <a:ext cx="6519863" cy="1017587"/>
              <a:chOff x="1084" y="3176"/>
              <a:chExt cx="4107" cy="641"/>
            </a:xfrm>
          </p:grpSpPr>
          <p:sp>
            <p:nvSpPr>
              <p:cNvPr id="24588" name="Rectangle 12"/>
              <p:cNvSpPr>
                <a:spLocks noChangeArrowheads="1"/>
              </p:cNvSpPr>
              <p:nvPr/>
            </p:nvSpPr>
            <p:spPr bwMode="auto">
              <a:xfrm>
                <a:off x="1084" y="3313"/>
                <a:ext cx="1879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sz="3600" b="1">
                    <a:latin typeface="Arial Narrow" panose="020B0606020202030204" pitchFamily="34" charset="0"/>
                  </a:rPr>
                  <a:t>Marginal Cost =</a:t>
                </a:r>
              </a:p>
            </p:txBody>
          </p:sp>
          <p:grpSp>
            <p:nvGrpSpPr>
              <p:cNvPr id="24589" name="Group 13"/>
              <p:cNvGrpSpPr>
                <a:grpSpLocks/>
              </p:cNvGrpSpPr>
              <p:nvPr/>
            </p:nvGrpSpPr>
            <p:grpSpPr bwMode="auto">
              <a:xfrm>
                <a:off x="2985" y="3176"/>
                <a:ext cx="2206" cy="641"/>
                <a:chOff x="3041" y="3176"/>
                <a:chExt cx="2206" cy="641"/>
              </a:xfrm>
            </p:grpSpPr>
            <p:sp>
              <p:nvSpPr>
                <p:cNvPr id="24590" name="Rectangle 14"/>
                <p:cNvSpPr>
                  <a:spLocks noChangeArrowheads="1"/>
                </p:cNvSpPr>
                <p:nvPr/>
              </p:nvSpPr>
              <p:spPr bwMode="auto">
                <a:xfrm>
                  <a:off x="3041" y="3176"/>
                  <a:ext cx="2206" cy="3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488" tIns="44450" rIns="90488" bIns="44450">
                  <a:spAutoFit/>
                </a:bodyPr>
                <a:lstStyle/>
                <a:p>
                  <a:r>
                    <a:rPr lang="en-US" altLang="en-US" sz="2900" b="1">
                      <a:latin typeface="Arial Narrow" panose="020B0606020202030204" pitchFamily="34" charset="0"/>
                    </a:rPr>
                    <a:t>Change in Total Costs</a:t>
                  </a:r>
                </a:p>
              </p:txBody>
            </p:sp>
            <p:sp>
              <p:nvSpPr>
                <p:cNvPr id="24591" name="Line 15"/>
                <p:cNvSpPr>
                  <a:spLocks noChangeShapeType="1"/>
                </p:cNvSpPr>
                <p:nvPr/>
              </p:nvSpPr>
              <p:spPr bwMode="auto">
                <a:xfrm>
                  <a:off x="3139" y="3510"/>
                  <a:ext cx="2010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2" name="Rectangle 16"/>
                <p:cNvSpPr>
                  <a:spLocks noChangeArrowheads="1"/>
                </p:cNvSpPr>
                <p:nvPr/>
              </p:nvSpPr>
              <p:spPr bwMode="auto">
                <a:xfrm>
                  <a:off x="3157" y="3483"/>
                  <a:ext cx="1973" cy="3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488" tIns="44450" rIns="90488" bIns="44450">
                  <a:spAutoFit/>
                </a:bodyPr>
                <a:lstStyle/>
                <a:p>
                  <a:pPr algn="ctr"/>
                  <a:r>
                    <a:rPr lang="en-US" altLang="en-US" sz="2900" b="1">
                      <a:latin typeface="Arial Narrow" panose="020B0606020202030204" pitchFamily="34" charset="0"/>
                    </a:rPr>
                    <a:t>Change in Quantity</a:t>
                  </a:r>
                </a:p>
              </p:txBody>
            </p:sp>
          </p:grpSp>
        </p:grpSp>
      </p:grp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1858963" y="87313"/>
            <a:ext cx="7146925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300" b="1">
                <a:solidFill>
                  <a:srgbClr val="000099"/>
                </a:solidFill>
                <a:latin typeface="Times New Roman" panose="02020603050405020304" pitchFamily="18" charset="0"/>
              </a:rPr>
              <a:t>SHORT-RUN PRODUCTION COSTS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Input Quantities and Total, Avg, and Marginal Cost Curves</a:t>
            </a:r>
          </a:p>
        </p:txBody>
      </p:sp>
      <p:sp>
        <p:nvSpPr>
          <p:cNvPr id="63492" name="Rectangle 4"/>
          <p:cNvSpPr>
            <a:spLocks noGrp="1" noRot="1" noChangeArrowheads="1"/>
          </p:cNvSpPr>
          <p:nvPr>
            <p:ph type="body" idx="1"/>
          </p:nvPr>
        </p:nvSpPr>
        <p:spPr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/>
              <a:t>Total Cost =  Total Fixed Cost  +  Total Variable Cost</a:t>
            </a:r>
          </a:p>
          <a:p>
            <a:endParaRPr lang="en-US" altLang="en-US"/>
          </a:p>
          <a:p>
            <a:r>
              <a:rPr lang="en-US" altLang="en-US"/>
              <a:t>Total Fixed Cost is constant over all levels of output.</a:t>
            </a:r>
          </a:p>
          <a:p>
            <a:r>
              <a:rPr lang="en-US" altLang="en-US"/>
              <a:t>Total Variable Cost changes as output changes.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Input Quantities and Total, Avg, and Marginal Cost Curves</a:t>
            </a:r>
          </a:p>
        </p:txBody>
      </p:sp>
      <p:sp>
        <p:nvSpPr>
          <p:cNvPr id="645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Average Fixed Cost  =  Total Fixed Cost per unit of output</a:t>
            </a:r>
          </a:p>
          <a:p>
            <a:pPr>
              <a:lnSpc>
                <a:spcPct val="90000"/>
              </a:lnSpc>
            </a:pPr>
            <a:r>
              <a:rPr lang="en-US" altLang="en-US"/>
              <a:t>Average Fixed Cost  falls as output rises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Marginal Cost  = increase in total cost from producing an additional unit of output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035425" y="5757863"/>
            <a:ext cx="48228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altLang="en-US" sz="4400" b="1">
                <a:solidFill>
                  <a:srgbClr val="000099"/>
                </a:solidFill>
                <a:latin typeface="Arial Narrow" panose="020B0606020202030204" pitchFamily="34" charset="0"/>
              </a:rPr>
              <a:t>Marginal Cost</a:t>
            </a:r>
            <a:r>
              <a:rPr lang="en-US" altLang="en-US" sz="4400" b="1">
                <a:solidFill>
                  <a:srgbClr val="006600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>
                <a:latin typeface="Arial Narrow" panose="020B0606020202030204" pitchFamily="34" charset="0"/>
              </a:rPr>
              <a:t>=</a:t>
            </a:r>
            <a:r>
              <a:rPr lang="en-US" altLang="en-US" sz="4400" b="1">
                <a:solidFill>
                  <a:srgbClr val="FF6600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>
                <a:solidFill>
                  <a:srgbClr val="CC0000"/>
                </a:solidFill>
                <a:latin typeface="Arial Narrow" panose="020B0606020202030204" pitchFamily="34" charset="0"/>
              </a:rPr>
              <a:t> MC</a:t>
            </a:r>
            <a:r>
              <a:rPr lang="en-US" altLang="en-US" sz="4400" b="1">
                <a:solidFill>
                  <a:srgbClr val="FF9933"/>
                </a:solidFill>
                <a:latin typeface="Arial Narrow" panose="020B0606020202030204" pitchFamily="34" charset="0"/>
              </a:rPr>
              <a:t>  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232150" y="1196975"/>
            <a:ext cx="55372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altLang="en-US" sz="4400" b="1">
                <a:solidFill>
                  <a:srgbClr val="000099"/>
                </a:solidFill>
                <a:latin typeface="Arial Narrow" panose="020B0606020202030204" pitchFamily="34" charset="0"/>
              </a:rPr>
              <a:t>Total Fixed Costs</a:t>
            </a:r>
            <a:r>
              <a:rPr lang="en-US" altLang="en-US" sz="4400" b="1">
                <a:solidFill>
                  <a:srgbClr val="006600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>
                <a:latin typeface="Arial Narrow" panose="020B0606020202030204" pitchFamily="34" charset="0"/>
              </a:rPr>
              <a:t>=</a:t>
            </a:r>
            <a:r>
              <a:rPr lang="en-US" altLang="en-US" sz="4400" b="1">
                <a:solidFill>
                  <a:srgbClr val="FF6600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4400" b="1">
                <a:solidFill>
                  <a:srgbClr val="CC0000"/>
                </a:solidFill>
                <a:latin typeface="Arial Narrow" panose="020B0606020202030204" pitchFamily="34" charset="0"/>
              </a:rPr>
              <a:t>TFC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655888" y="1952625"/>
            <a:ext cx="6151562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altLang="en-US" sz="4400" b="1">
                <a:solidFill>
                  <a:srgbClr val="000099"/>
                </a:solidFill>
                <a:latin typeface="Arial Narrow" panose="020B0606020202030204" pitchFamily="34" charset="0"/>
              </a:rPr>
              <a:t>Total Variable Costs</a:t>
            </a:r>
            <a:r>
              <a:rPr lang="en-US" altLang="en-US" sz="4400" b="1">
                <a:solidFill>
                  <a:srgbClr val="006600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>
                <a:latin typeface="Arial Narrow" panose="020B0606020202030204" pitchFamily="34" charset="0"/>
              </a:rPr>
              <a:t>=</a:t>
            </a:r>
            <a:r>
              <a:rPr lang="en-US" altLang="en-US" sz="4400" b="1">
                <a:solidFill>
                  <a:srgbClr val="FF6600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4400" b="1">
                <a:solidFill>
                  <a:srgbClr val="CC0000"/>
                </a:solidFill>
                <a:latin typeface="Arial Narrow" panose="020B0606020202030204" pitchFamily="34" charset="0"/>
              </a:rPr>
              <a:t>TVC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939925" y="4271963"/>
            <a:ext cx="69183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altLang="en-US" sz="4400" b="1">
                <a:solidFill>
                  <a:srgbClr val="000099"/>
                </a:solidFill>
                <a:latin typeface="Arial Narrow" panose="020B0606020202030204" pitchFamily="34" charset="0"/>
              </a:rPr>
              <a:t>Average Variable Costs</a:t>
            </a:r>
            <a:r>
              <a:rPr lang="en-US" altLang="en-US" sz="4400" b="1">
                <a:solidFill>
                  <a:srgbClr val="006600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>
                <a:latin typeface="Arial Narrow" panose="020B0606020202030204" pitchFamily="34" charset="0"/>
              </a:rPr>
              <a:t>=</a:t>
            </a:r>
            <a:r>
              <a:rPr lang="en-US" altLang="en-US" sz="4400" b="1">
                <a:solidFill>
                  <a:srgbClr val="FF6600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4400" b="1">
                <a:solidFill>
                  <a:srgbClr val="CC0000"/>
                </a:solidFill>
                <a:latin typeface="Arial Narrow" panose="020B0606020202030204" pitchFamily="34" charset="0"/>
              </a:rPr>
              <a:t>AVC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568825" y="2730500"/>
            <a:ext cx="43148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altLang="en-US" sz="4400" b="1">
                <a:solidFill>
                  <a:srgbClr val="000099"/>
                </a:solidFill>
                <a:latin typeface="Arial Narrow" panose="020B0606020202030204" pitchFamily="34" charset="0"/>
              </a:rPr>
              <a:t>Total Costs</a:t>
            </a:r>
            <a:r>
              <a:rPr lang="en-US" altLang="en-US" sz="4400" b="1">
                <a:solidFill>
                  <a:srgbClr val="006600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>
                <a:latin typeface="Arial Narrow" panose="020B0606020202030204" pitchFamily="34" charset="0"/>
              </a:rPr>
              <a:t>=</a:t>
            </a:r>
            <a:r>
              <a:rPr lang="en-US" altLang="en-US" sz="4400" b="1">
                <a:solidFill>
                  <a:srgbClr val="FF6600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4400" b="1">
                <a:solidFill>
                  <a:srgbClr val="CC0000"/>
                </a:solidFill>
                <a:latin typeface="Arial Narrow" panose="020B0606020202030204" pitchFamily="34" charset="0"/>
              </a:rPr>
              <a:t>TC </a:t>
            </a:r>
            <a:r>
              <a:rPr lang="en-US" altLang="en-US" sz="4400" b="1">
                <a:solidFill>
                  <a:srgbClr val="FF9933"/>
                </a:solidFill>
                <a:latin typeface="Arial Narrow" panose="020B0606020202030204" pitchFamily="34" charset="0"/>
              </a:rPr>
              <a:t>  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632075" y="5005388"/>
            <a:ext cx="620077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altLang="en-US" sz="4400" b="1">
                <a:solidFill>
                  <a:srgbClr val="000099"/>
                </a:solidFill>
                <a:latin typeface="Arial Narrow" panose="020B0606020202030204" pitchFamily="34" charset="0"/>
              </a:rPr>
              <a:t>Average Total Costs</a:t>
            </a:r>
            <a:r>
              <a:rPr lang="en-US" altLang="en-US" sz="4400" b="1">
                <a:solidFill>
                  <a:srgbClr val="006600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>
                <a:latin typeface="Arial Narrow" panose="020B0606020202030204" pitchFamily="34" charset="0"/>
              </a:rPr>
              <a:t>=</a:t>
            </a:r>
            <a:r>
              <a:rPr lang="en-US" altLang="en-US" sz="4400" b="1">
                <a:solidFill>
                  <a:srgbClr val="FF6600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4400" b="1">
                <a:solidFill>
                  <a:srgbClr val="CC0000"/>
                </a:solidFill>
                <a:latin typeface="Arial Narrow" panose="020B0606020202030204" pitchFamily="34" charset="0"/>
              </a:rPr>
              <a:t>ATC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516188" y="3433763"/>
            <a:ext cx="6303962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en-US" altLang="en-US" sz="4400" b="1">
                <a:solidFill>
                  <a:srgbClr val="000099"/>
                </a:solidFill>
                <a:latin typeface="Arial Narrow" panose="020B0606020202030204" pitchFamily="34" charset="0"/>
              </a:rPr>
              <a:t>Average Fixed Costs</a:t>
            </a:r>
            <a:r>
              <a:rPr lang="en-US" altLang="en-US" sz="4400" b="1">
                <a:solidFill>
                  <a:srgbClr val="006600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>
                <a:latin typeface="Arial Narrow" panose="020B0606020202030204" pitchFamily="34" charset="0"/>
              </a:rPr>
              <a:t>=</a:t>
            </a:r>
            <a:r>
              <a:rPr lang="en-US" altLang="en-US" sz="4400" b="1">
                <a:solidFill>
                  <a:srgbClr val="FF6600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4400" b="1">
                <a:solidFill>
                  <a:srgbClr val="CC0000"/>
                </a:solidFill>
                <a:latin typeface="Arial Narrow" panose="020B0606020202030204" pitchFamily="34" charset="0"/>
              </a:rPr>
              <a:t>AFC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1803400" y="481013"/>
            <a:ext cx="586422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500" b="1" i="1">
                <a:solidFill>
                  <a:srgbClr val="CC0000"/>
                </a:solidFill>
                <a:latin typeface="Times New Roman" panose="02020603050405020304" pitchFamily="18" charset="0"/>
              </a:rPr>
              <a:t>Summary of Definitions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1858963" y="87313"/>
            <a:ext cx="7146925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300" b="1">
                <a:solidFill>
                  <a:srgbClr val="000099"/>
                </a:solidFill>
                <a:latin typeface="Times New Roman" panose="02020603050405020304" pitchFamily="18" charset="0"/>
              </a:rPr>
              <a:t>SHORT-RUN PRODUCTION COSTS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autoUpdateAnimBg="0"/>
      <p:bldP spid="25604" grpId="0" autoUpdateAnimBg="0"/>
      <p:bldP spid="25605" grpId="0" autoUpdateAnimBg="0"/>
      <p:bldP spid="25606" grpId="0" autoUpdateAnimBg="0"/>
      <p:bldP spid="25607" grpId="0" autoUpdateAnimBg="0"/>
      <p:bldP spid="25608" grpId="0" autoUpdateAnimBg="0"/>
      <p:bldP spid="25609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3838"/>
            <a:ext cx="869315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Al’s Variable Cost Schedules</a:t>
            </a:r>
          </a:p>
        </p:txBody>
      </p:sp>
      <p:pic>
        <p:nvPicPr>
          <p:cNvPr id="67589" name="Picture 5" descr="Table 3" title="Tabl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7" b="1237"/>
          <a:stretch>
            <a:fillRect/>
          </a:stretch>
        </p:blipFill>
        <p:spPr bwMode="auto">
          <a:xfrm>
            <a:off x="609600" y="1660525"/>
            <a:ext cx="3692525" cy="504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4724400" y="1903413"/>
            <a:ext cx="40386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* </a:t>
            </a:r>
            <a:r>
              <a:rPr lang="en-US" altLang="en-US" sz="2800" b="1"/>
              <a:t>Marginal Variable Cost is equivalent to Marginal Cost…Why?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3838"/>
            <a:ext cx="869315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Al’s Fixed Costs</a:t>
            </a:r>
          </a:p>
        </p:txBody>
      </p:sp>
      <p:pic>
        <p:nvPicPr>
          <p:cNvPr id="74757" name="Picture 5" descr="Table 4" title="Tabl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" b="1846"/>
          <a:stretch>
            <a:fillRect/>
          </a:stretch>
        </p:blipFill>
        <p:spPr bwMode="auto">
          <a:xfrm>
            <a:off x="2519363" y="1617663"/>
            <a:ext cx="3302000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719263" y="87313"/>
            <a:ext cx="7426325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300" b="1">
                <a:solidFill>
                  <a:srgbClr val="000099"/>
                </a:solidFill>
                <a:latin typeface="Times New Roman" panose="02020603050405020304" pitchFamily="18" charset="0"/>
              </a:rPr>
              <a:t>SHORT-RUN COSTS GRAPHICALLY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825625" y="836613"/>
            <a:ext cx="7161213" cy="5526087"/>
            <a:chOff x="1825625" y="836613"/>
            <a:chExt cx="7161213" cy="5526087"/>
          </a:xfrm>
        </p:grpSpPr>
        <p:sp>
          <p:nvSpPr>
            <p:cNvPr id="26627" name="Freeform 3"/>
            <p:cNvSpPr>
              <a:spLocks/>
            </p:cNvSpPr>
            <p:nvPr/>
          </p:nvSpPr>
          <p:spPr bwMode="auto">
            <a:xfrm>
              <a:off x="2486025" y="1676400"/>
              <a:ext cx="4538663" cy="4160838"/>
            </a:xfrm>
            <a:custGeom>
              <a:avLst/>
              <a:gdLst>
                <a:gd name="T0" fmla="*/ 0 w 2859"/>
                <a:gd name="T1" fmla="*/ 2620 h 2621"/>
                <a:gd name="T2" fmla="*/ 158 w 2859"/>
                <a:gd name="T3" fmla="*/ 2405 h 2621"/>
                <a:gd name="T4" fmla="*/ 520 w 2859"/>
                <a:gd name="T5" fmla="*/ 2092 h 2621"/>
                <a:gd name="T6" fmla="*/ 669 w 2859"/>
                <a:gd name="T7" fmla="*/ 1974 h 2621"/>
                <a:gd name="T8" fmla="*/ 895 w 2859"/>
                <a:gd name="T9" fmla="*/ 1863 h 2621"/>
                <a:gd name="T10" fmla="*/ 1234 w 2859"/>
                <a:gd name="T11" fmla="*/ 1696 h 2621"/>
                <a:gd name="T12" fmla="*/ 1401 w 2859"/>
                <a:gd name="T13" fmla="*/ 1594 h 2621"/>
                <a:gd name="T14" fmla="*/ 1700 w 2859"/>
                <a:gd name="T15" fmla="*/ 1389 h 2621"/>
                <a:gd name="T16" fmla="*/ 2103 w 2859"/>
                <a:gd name="T17" fmla="*/ 1048 h 2621"/>
                <a:gd name="T18" fmla="*/ 2402 w 2859"/>
                <a:gd name="T19" fmla="*/ 672 h 2621"/>
                <a:gd name="T20" fmla="*/ 2858 w 2859"/>
                <a:gd name="T21" fmla="*/ 0 h 2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59" h="2621">
                  <a:moveTo>
                    <a:pt x="0" y="2620"/>
                  </a:moveTo>
                  <a:lnTo>
                    <a:pt x="158" y="2405"/>
                  </a:lnTo>
                  <a:lnTo>
                    <a:pt x="520" y="2092"/>
                  </a:lnTo>
                  <a:lnTo>
                    <a:pt x="669" y="1974"/>
                  </a:lnTo>
                  <a:lnTo>
                    <a:pt x="895" y="1863"/>
                  </a:lnTo>
                  <a:lnTo>
                    <a:pt x="1234" y="1696"/>
                  </a:lnTo>
                  <a:lnTo>
                    <a:pt x="1401" y="1594"/>
                  </a:lnTo>
                  <a:lnTo>
                    <a:pt x="1700" y="1389"/>
                  </a:lnTo>
                  <a:lnTo>
                    <a:pt x="2103" y="1048"/>
                  </a:lnTo>
                  <a:lnTo>
                    <a:pt x="2402" y="672"/>
                  </a:lnTo>
                  <a:lnTo>
                    <a:pt x="2858" y="0"/>
                  </a:lnTo>
                </a:path>
              </a:pathLst>
            </a:custGeom>
            <a:noFill/>
            <a:ln w="762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28" name="Line 4"/>
            <p:cNvSpPr>
              <a:spLocks noChangeShapeType="1"/>
            </p:cNvSpPr>
            <p:nvPr/>
          </p:nvSpPr>
          <p:spPr bwMode="auto">
            <a:xfrm>
              <a:off x="2468563" y="5283200"/>
              <a:ext cx="5130800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7059613" y="5908675"/>
              <a:ext cx="1416050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400" b="1" i="1">
                  <a:solidFill>
                    <a:srgbClr val="000000"/>
                  </a:solidFill>
                </a:rPr>
                <a:t>Quantity</a:t>
              </a:r>
            </a:p>
          </p:txBody>
        </p:sp>
        <p:sp>
          <p:nvSpPr>
            <p:cNvPr id="26630" name="Rectangle 6"/>
            <p:cNvSpPr>
              <a:spLocks noChangeArrowheads="1"/>
            </p:cNvSpPr>
            <p:nvPr/>
          </p:nvSpPr>
          <p:spPr bwMode="auto">
            <a:xfrm rot="16200000">
              <a:off x="895350" y="3403600"/>
              <a:ext cx="231457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400" b="1" i="1">
                  <a:solidFill>
                    <a:srgbClr val="000000"/>
                  </a:solidFill>
                </a:rPr>
                <a:t>Costs (dollars)</a:t>
              </a:r>
            </a:p>
          </p:txBody>
        </p:sp>
        <p:sp>
          <p:nvSpPr>
            <p:cNvPr id="26631" name="Freeform 7"/>
            <p:cNvSpPr>
              <a:spLocks/>
            </p:cNvSpPr>
            <p:nvPr/>
          </p:nvSpPr>
          <p:spPr bwMode="auto">
            <a:xfrm>
              <a:off x="2473325" y="1065213"/>
              <a:ext cx="4538663" cy="4160837"/>
            </a:xfrm>
            <a:custGeom>
              <a:avLst/>
              <a:gdLst>
                <a:gd name="T0" fmla="*/ 0 w 2859"/>
                <a:gd name="T1" fmla="*/ 2620 h 2621"/>
                <a:gd name="T2" fmla="*/ 158 w 2859"/>
                <a:gd name="T3" fmla="*/ 2405 h 2621"/>
                <a:gd name="T4" fmla="*/ 520 w 2859"/>
                <a:gd name="T5" fmla="*/ 2092 h 2621"/>
                <a:gd name="T6" fmla="*/ 669 w 2859"/>
                <a:gd name="T7" fmla="*/ 1974 h 2621"/>
                <a:gd name="T8" fmla="*/ 895 w 2859"/>
                <a:gd name="T9" fmla="*/ 1863 h 2621"/>
                <a:gd name="T10" fmla="*/ 1234 w 2859"/>
                <a:gd name="T11" fmla="*/ 1696 h 2621"/>
                <a:gd name="T12" fmla="*/ 1401 w 2859"/>
                <a:gd name="T13" fmla="*/ 1594 h 2621"/>
                <a:gd name="T14" fmla="*/ 1700 w 2859"/>
                <a:gd name="T15" fmla="*/ 1389 h 2621"/>
                <a:gd name="T16" fmla="*/ 2103 w 2859"/>
                <a:gd name="T17" fmla="*/ 1048 h 2621"/>
                <a:gd name="T18" fmla="*/ 2402 w 2859"/>
                <a:gd name="T19" fmla="*/ 672 h 2621"/>
                <a:gd name="T20" fmla="*/ 2858 w 2859"/>
                <a:gd name="T21" fmla="*/ 0 h 2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59" h="2621">
                  <a:moveTo>
                    <a:pt x="0" y="2620"/>
                  </a:moveTo>
                  <a:lnTo>
                    <a:pt x="158" y="2405"/>
                  </a:lnTo>
                  <a:lnTo>
                    <a:pt x="520" y="2092"/>
                  </a:lnTo>
                  <a:lnTo>
                    <a:pt x="669" y="1974"/>
                  </a:lnTo>
                  <a:lnTo>
                    <a:pt x="895" y="1863"/>
                  </a:lnTo>
                  <a:lnTo>
                    <a:pt x="1234" y="1696"/>
                  </a:lnTo>
                  <a:lnTo>
                    <a:pt x="1401" y="1594"/>
                  </a:lnTo>
                  <a:lnTo>
                    <a:pt x="1700" y="1389"/>
                  </a:lnTo>
                  <a:lnTo>
                    <a:pt x="2103" y="1048"/>
                  </a:lnTo>
                  <a:lnTo>
                    <a:pt x="2402" y="672"/>
                  </a:lnTo>
                  <a:lnTo>
                    <a:pt x="2858" y="0"/>
                  </a:lnTo>
                </a:path>
              </a:pathLst>
            </a:custGeom>
            <a:noFill/>
            <a:ln w="762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>
              <a:off x="7091363" y="836613"/>
              <a:ext cx="790575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600" b="1"/>
                <a:t>TC</a:t>
              </a:r>
            </a:p>
          </p:txBody>
        </p:sp>
        <p:pic>
          <p:nvPicPr>
            <p:cNvPr id="26633" name="Picture 9" descr="image" title="image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7650" y="2828925"/>
              <a:ext cx="395288" cy="3094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634" name="Picture 10" descr="image" title="image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83288" y="3160713"/>
              <a:ext cx="403225" cy="2700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>
              <a:off x="4506913" y="4244975"/>
              <a:ext cx="876300" cy="942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800" b="1">
                  <a:latin typeface="Arial Narrow" panose="020B0606020202030204" pitchFamily="34" charset="0"/>
                </a:rPr>
                <a:t>Total</a:t>
              </a:r>
            </a:p>
            <a:p>
              <a:pPr algn="ctr"/>
              <a:r>
                <a:rPr lang="en-US" altLang="en-US" sz="2800" b="1">
                  <a:latin typeface="Arial Narrow" panose="020B0606020202030204" pitchFamily="34" charset="0"/>
                </a:rPr>
                <a:t>Cost</a:t>
              </a:r>
            </a:p>
          </p:txBody>
        </p:sp>
        <p:pic>
          <p:nvPicPr>
            <p:cNvPr id="26636" name="Picture 12" descr="image" title="image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0288" y="2276475"/>
              <a:ext cx="177800" cy="550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7254875" y="2266950"/>
              <a:ext cx="1731963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r"/>
              <a:r>
                <a:rPr lang="en-US" altLang="en-US" sz="2800" b="1">
                  <a:latin typeface="Arial Narrow" panose="020B0606020202030204" pitchFamily="34" charset="0"/>
                </a:rPr>
                <a:t>Fixed Cost</a:t>
              </a:r>
            </a:p>
          </p:txBody>
        </p:sp>
        <p:sp>
          <p:nvSpPr>
            <p:cNvPr id="26638" name="Line 14"/>
            <p:cNvSpPr>
              <a:spLocks noChangeShapeType="1"/>
            </p:cNvSpPr>
            <p:nvPr/>
          </p:nvSpPr>
          <p:spPr bwMode="auto">
            <a:xfrm flipH="1">
              <a:off x="6311900" y="2533650"/>
              <a:ext cx="1084263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639" name="Group 15"/>
            <p:cNvGrpSpPr>
              <a:grpSpLocks/>
            </p:cNvGrpSpPr>
            <p:nvPr/>
          </p:nvGrpSpPr>
          <p:grpSpPr bwMode="auto">
            <a:xfrm>
              <a:off x="2406650" y="1400175"/>
              <a:ext cx="5194300" cy="4516438"/>
              <a:chOff x="1516" y="882"/>
              <a:chExt cx="3272" cy="2845"/>
            </a:xfrm>
          </p:grpSpPr>
          <p:sp>
            <p:nvSpPr>
              <p:cNvPr id="26640" name="Line 16"/>
              <p:cNvSpPr>
                <a:spLocks noChangeShapeType="1"/>
              </p:cNvSpPr>
              <p:nvPr/>
            </p:nvSpPr>
            <p:spPr bwMode="auto">
              <a:xfrm>
                <a:off x="1537" y="882"/>
                <a:ext cx="0" cy="2845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1" name="Line 17"/>
              <p:cNvSpPr>
                <a:spLocks noChangeShapeType="1"/>
              </p:cNvSpPr>
              <p:nvPr/>
            </p:nvSpPr>
            <p:spPr bwMode="auto">
              <a:xfrm>
                <a:off x="1516" y="3705"/>
                <a:ext cx="3272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7145338" y="1670050"/>
              <a:ext cx="1095375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600" b="1"/>
                <a:t>TVC</a:t>
              </a:r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6343650" y="4232275"/>
              <a:ext cx="2146300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altLang="en-US" sz="2800" b="1">
                  <a:latin typeface="Arial Narrow" panose="020B0606020202030204" pitchFamily="34" charset="0"/>
                </a:rPr>
                <a:t>Variable Cost</a:t>
              </a:r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7694613" y="4968875"/>
              <a:ext cx="1069975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600" b="1"/>
                <a:t>TFC</a:t>
              </a:r>
            </a:p>
          </p:txBody>
        </p:sp>
        <p:sp>
          <p:nvSpPr>
            <p:cNvPr id="26645" name="Text Box 21"/>
            <p:cNvSpPr txBox="1">
              <a:spLocks noChangeArrowheads="1"/>
            </p:cNvSpPr>
            <p:nvPr/>
          </p:nvSpPr>
          <p:spPr bwMode="auto">
            <a:xfrm>
              <a:off x="2682875" y="1125538"/>
              <a:ext cx="3295650" cy="1739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sz="3600" b="1" i="1" dirty="0">
                  <a:latin typeface="Times New Roman" panose="02020603050405020304" pitchFamily="18" charset="0"/>
                </a:rPr>
                <a:t>Combining TVC</a:t>
              </a:r>
            </a:p>
            <a:p>
              <a:pPr algn="ctr" eaLnBrk="1" hangingPunct="1"/>
              <a:r>
                <a:rPr lang="en-US" altLang="en-US" sz="3600" b="1" i="1" dirty="0">
                  <a:latin typeface="Times New Roman" panose="02020603050405020304" pitchFamily="18" charset="0"/>
                </a:rPr>
                <a:t>With TFC to get</a:t>
              </a:r>
            </a:p>
            <a:p>
              <a:pPr algn="ctr" eaLnBrk="1" hangingPunct="1"/>
              <a:r>
                <a:rPr lang="en-US" altLang="en-US" sz="3600" b="1" i="1" dirty="0">
                  <a:latin typeface="Times New Roman" panose="02020603050405020304" pitchFamily="18" charset="0"/>
                </a:rPr>
                <a:t>Total Cost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719263" y="87313"/>
            <a:ext cx="7426325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300" b="1">
                <a:solidFill>
                  <a:srgbClr val="000099"/>
                </a:solidFill>
                <a:latin typeface="Times New Roman" panose="02020603050405020304" pitchFamily="18" charset="0"/>
              </a:rPr>
              <a:t>SHORT-RUN COSTS GRAPHICALLY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825625" y="874713"/>
            <a:ext cx="6943725" cy="5487987"/>
            <a:chOff x="1825625" y="874713"/>
            <a:chExt cx="6943725" cy="5487987"/>
          </a:xfrm>
        </p:grpSpPr>
        <p:sp>
          <p:nvSpPr>
            <p:cNvPr id="27651" name="Rectangle 3"/>
            <p:cNvSpPr>
              <a:spLocks noChangeArrowheads="1"/>
            </p:cNvSpPr>
            <p:nvPr/>
          </p:nvSpPr>
          <p:spPr bwMode="auto">
            <a:xfrm>
              <a:off x="7059613" y="5908675"/>
              <a:ext cx="1416050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400" b="1" i="1">
                  <a:solidFill>
                    <a:srgbClr val="000000"/>
                  </a:solidFill>
                </a:rPr>
                <a:t>Quantity</a:t>
              </a:r>
            </a:p>
          </p:txBody>
        </p:sp>
        <p:sp>
          <p:nvSpPr>
            <p:cNvPr id="27652" name="Rectangle 4"/>
            <p:cNvSpPr>
              <a:spLocks noChangeArrowheads="1"/>
            </p:cNvSpPr>
            <p:nvPr/>
          </p:nvSpPr>
          <p:spPr bwMode="auto">
            <a:xfrm rot="16200000">
              <a:off x="895350" y="3403600"/>
              <a:ext cx="231457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400" b="1" i="1">
                  <a:solidFill>
                    <a:srgbClr val="000000"/>
                  </a:solidFill>
                </a:rPr>
                <a:t>Costs (dollars)</a:t>
              </a:r>
            </a:p>
          </p:txBody>
        </p:sp>
        <p:grpSp>
          <p:nvGrpSpPr>
            <p:cNvPr id="27653" name="Group 5"/>
            <p:cNvGrpSpPr>
              <a:grpSpLocks/>
            </p:cNvGrpSpPr>
            <p:nvPr/>
          </p:nvGrpSpPr>
          <p:grpSpPr bwMode="auto">
            <a:xfrm>
              <a:off x="2406650" y="1400175"/>
              <a:ext cx="5194300" cy="4516438"/>
              <a:chOff x="1516" y="882"/>
              <a:chExt cx="3272" cy="2845"/>
            </a:xfrm>
          </p:grpSpPr>
          <p:sp>
            <p:nvSpPr>
              <p:cNvPr id="27654" name="Line 6"/>
              <p:cNvSpPr>
                <a:spLocks noChangeShapeType="1"/>
              </p:cNvSpPr>
              <p:nvPr/>
            </p:nvSpPr>
            <p:spPr bwMode="auto">
              <a:xfrm>
                <a:off x="1537" y="882"/>
                <a:ext cx="0" cy="2845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5" name="Line 7"/>
              <p:cNvSpPr>
                <a:spLocks noChangeShapeType="1"/>
              </p:cNvSpPr>
              <p:nvPr/>
            </p:nvSpPr>
            <p:spPr bwMode="auto">
              <a:xfrm>
                <a:off x="1516" y="3705"/>
                <a:ext cx="3272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56" name="Freeform 8"/>
            <p:cNvSpPr>
              <a:spLocks/>
            </p:cNvSpPr>
            <p:nvPr/>
          </p:nvSpPr>
          <p:spPr bwMode="auto">
            <a:xfrm>
              <a:off x="2803525" y="3584575"/>
              <a:ext cx="4695825" cy="1724025"/>
            </a:xfrm>
            <a:custGeom>
              <a:avLst/>
              <a:gdLst>
                <a:gd name="T0" fmla="*/ 0 w 2983"/>
                <a:gd name="T1" fmla="*/ 0 h 1144"/>
                <a:gd name="T2" fmla="*/ 125 w 2983"/>
                <a:gd name="T3" fmla="*/ 257 h 1144"/>
                <a:gd name="T4" fmla="*/ 267 w 2983"/>
                <a:gd name="T5" fmla="*/ 457 h 1144"/>
                <a:gd name="T6" fmla="*/ 397 w 2983"/>
                <a:gd name="T7" fmla="*/ 605 h 1144"/>
                <a:gd name="T8" fmla="*/ 493 w 2983"/>
                <a:gd name="T9" fmla="*/ 690 h 1144"/>
                <a:gd name="T10" fmla="*/ 610 w 2983"/>
                <a:gd name="T11" fmla="*/ 751 h 1144"/>
                <a:gd name="T12" fmla="*/ 756 w 2983"/>
                <a:gd name="T13" fmla="*/ 809 h 1144"/>
                <a:gd name="T14" fmla="*/ 1025 w 2983"/>
                <a:gd name="T15" fmla="*/ 883 h 1144"/>
                <a:gd name="T16" fmla="*/ 1607 w 2983"/>
                <a:gd name="T17" fmla="*/ 1009 h 1144"/>
                <a:gd name="T18" fmla="*/ 1985 w 2983"/>
                <a:gd name="T19" fmla="*/ 1055 h 1144"/>
                <a:gd name="T20" fmla="*/ 2571 w 2983"/>
                <a:gd name="T21" fmla="*/ 1114 h 1144"/>
                <a:gd name="T22" fmla="*/ 2982 w 2983"/>
                <a:gd name="T23" fmla="*/ 1143 h 1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83" h="1144">
                  <a:moveTo>
                    <a:pt x="0" y="0"/>
                  </a:moveTo>
                  <a:lnTo>
                    <a:pt x="125" y="257"/>
                  </a:lnTo>
                  <a:lnTo>
                    <a:pt x="267" y="457"/>
                  </a:lnTo>
                  <a:lnTo>
                    <a:pt x="397" y="605"/>
                  </a:lnTo>
                  <a:lnTo>
                    <a:pt x="493" y="690"/>
                  </a:lnTo>
                  <a:lnTo>
                    <a:pt x="610" y="751"/>
                  </a:lnTo>
                  <a:lnTo>
                    <a:pt x="756" y="809"/>
                  </a:lnTo>
                  <a:lnTo>
                    <a:pt x="1025" y="883"/>
                  </a:lnTo>
                  <a:lnTo>
                    <a:pt x="1607" y="1009"/>
                  </a:lnTo>
                  <a:lnTo>
                    <a:pt x="1985" y="1055"/>
                  </a:lnTo>
                  <a:lnTo>
                    <a:pt x="2571" y="1114"/>
                  </a:lnTo>
                  <a:lnTo>
                    <a:pt x="2982" y="1143"/>
                  </a:lnTo>
                </a:path>
              </a:pathLst>
            </a:custGeom>
            <a:noFill/>
            <a:ln w="762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7753350" y="5053013"/>
              <a:ext cx="1016000" cy="576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/>
                <a:t>AFC</a:t>
              </a:r>
            </a:p>
          </p:txBody>
        </p:sp>
        <p:sp>
          <p:nvSpPr>
            <p:cNvPr id="27658" name="Freeform 10"/>
            <p:cNvSpPr>
              <a:spLocks/>
            </p:cNvSpPr>
            <p:nvPr/>
          </p:nvSpPr>
          <p:spPr bwMode="auto">
            <a:xfrm>
              <a:off x="2833688" y="3217863"/>
              <a:ext cx="4816475" cy="908050"/>
            </a:xfrm>
            <a:custGeom>
              <a:avLst/>
              <a:gdLst>
                <a:gd name="T0" fmla="*/ 0 w 3034"/>
                <a:gd name="T1" fmla="*/ 360 h 572"/>
                <a:gd name="T2" fmla="*/ 381 w 3034"/>
                <a:gd name="T3" fmla="*/ 458 h 572"/>
                <a:gd name="T4" fmla="*/ 765 w 3034"/>
                <a:gd name="T5" fmla="*/ 514 h 572"/>
                <a:gd name="T6" fmla="*/ 949 w 3034"/>
                <a:gd name="T7" fmla="*/ 541 h 572"/>
                <a:gd name="T8" fmla="*/ 1111 w 3034"/>
                <a:gd name="T9" fmla="*/ 565 h 572"/>
                <a:gd name="T10" fmla="*/ 1279 w 3034"/>
                <a:gd name="T11" fmla="*/ 571 h 572"/>
                <a:gd name="T12" fmla="*/ 1531 w 3034"/>
                <a:gd name="T13" fmla="*/ 523 h 572"/>
                <a:gd name="T14" fmla="*/ 1915 w 3034"/>
                <a:gd name="T15" fmla="*/ 440 h 572"/>
                <a:gd name="T16" fmla="*/ 2292 w 3034"/>
                <a:gd name="T17" fmla="*/ 334 h 572"/>
                <a:gd name="T18" fmla="*/ 2666 w 3034"/>
                <a:gd name="T19" fmla="*/ 188 h 572"/>
                <a:gd name="T20" fmla="*/ 3033 w 3034"/>
                <a:gd name="T21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34" h="572">
                  <a:moveTo>
                    <a:pt x="0" y="360"/>
                  </a:moveTo>
                  <a:lnTo>
                    <a:pt x="381" y="458"/>
                  </a:lnTo>
                  <a:lnTo>
                    <a:pt x="765" y="514"/>
                  </a:lnTo>
                  <a:lnTo>
                    <a:pt x="949" y="541"/>
                  </a:lnTo>
                  <a:lnTo>
                    <a:pt x="1111" y="565"/>
                  </a:lnTo>
                  <a:lnTo>
                    <a:pt x="1279" y="571"/>
                  </a:lnTo>
                  <a:lnTo>
                    <a:pt x="1531" y="523"/>
                  </a:lnTo>
                  <a:lnTo>
                    <a:pt x="1915" y="440"/>
                  </a:lnTo>
                  <a:lnTo>
                    <a:pt x="2292" y="334"/>
                  </a:lnTo>
                  <a:lnTo>
                    <a:pt x="2666" y="188"/>
                  </a:lnTo>
                  <a:lnTo>
                    <a:pt x="3033" y="0"/>
                  </a:lnTo>
                </a:path>
              </a:pathLst>
            </a:custGeom>
            <a:noFill/>
            <a:ln w="762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7658100" y="2955925"/>
              <a:ext cx="1039813" cy="576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/>
                <a:t>AVC</a:t>
              </a:r>
            </a:p>
          </p:txBody>
        </p:sp>
        <p:sp>
          <p:nvSpPr>
            <p:cNvPr id="27660" name="Freeform 12"/>
            <p:cNvSpPr>
              <a:spLocks/>
            </p:cNvSpPr>
            <p:nvPr/>
          </p:nvSpPr>
          <p:spPr bwMode="auto">
            <a:xfrm>
              <a:off x="2924175" y="1800225"/>
              <a:ext cx="4506913" cy="1811338"/>
            </a:xfrm>
            <a:custGeom>
              <a:avLst/>
              <a:gdLst>
                <a:gd name="T0" fmla="*/ 0 w 2732"/>
                <a:gd name="T1" fmla="*/ 0 h 1100"/>
                <a:gd name="T2" fmla="*/ 153 w 2732"/>
                <a:gd name="T3" fmla="*/ 254 h 1100"/>
                <a:gd name="T4" fmla="*/ 289 w 2732"/>
                <a:gd name="T5" fmla="*/ 445 h 1100"/>
                <a:gd name="T6" fmla="*/ 421 w 2732"/>
                <a:gd name="T7" fmla="*/ 595 h 1100"/>
                <a:gd name="T8" fmla="*/ 614 w 2732"/>
                <a:gd name="T9" fmla="*/ 757 h 1100"/>
                <a:gd name="T10" fmla="*/ 787 w 2732"/>
                <a:gd name="T11" fmla="*/ 864 h 1100"/>
                <a:gd name="T12" fmla="*/ 919 w 2732"/>
                <a:gd name="T13" fmla="*/ 935 h 1100"/>
                <a:gd name="T14" fmla="*/ 1003 w 2732"/>
                <a:gd name="T15" fmla="*/ 978 h 1100"/>
                <a:gd name="T16" fmla="*/ 1075 w 2732"/>
                <a:gd name="T17" fmla="*/ 1009 h 1100"/>
                <a:gd name="T18" fmla="*/ 1207 w 2732"/>
                <a:gd name="T19" fmla="*/ 1051 h 1100"/>
                <a:gd name="T20" fmla="*/ 1351 w 2732"/>
                <a:gd name="T21" fmla="*/ 1087 h 1100"/>
                <a:gd name="T22" fmla="*/ 1507 w 2732"/>
                <a:gd name="T23" fmla="*/ 1099 h 1100"/>
                <a:gd name="T24" fmla="*/ 1711 w 2732"/>
                <a:gd name="T25" fmla="*/ 1045 h 1100"/>
                <a:gd name="T26" fmla="*/ 1921 w 2732"/>
                <a:gd name="T27" fmla="*/ 961 h 1100"/>
                <a:gd name="T28" fmla="*/ 2149 w 2732"/>
                <a:gd name="T29" fmla="*/ 859 h 1100"/>
                <a:gd name="T30" fmla="*/ 2377 w 2732"/>
                <a:gd name="T31" fmla="*/ 745 h 1100"/>
                <a:gd name="T32" fmla="*/ 2575 w 2732"/>
                <a:gd name="T33" fmla="*/ 619 h 1100"/>
                <a:gd name="T34" fmla="*/ 2731 w 2732"/>
                <a:gd name="T35" fmla="*/ 487 h 1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32" h="1100">
                  <a:moveTo>
                    <a:pt x="0" y="0"/>
                  </a:moveTo>
                  <a:lnTo>
                    <a:pt x="153" y="254"/>
                  </a:lnTo>
                  <a:lnTo>
                    <a:pt x="289" y="445"/>
                  </a:lnTo>
                  <a:lnTo>
                    <a:pt x="421" y="595"/>
                  </a:lnTo>
                  <a:lnTo>
                    <a:pt x="614" y="757"/>
                  </a:lnTo>
                  <a:lnTo>
                    <a:pt x="787" y="864"/>
                  </a:lnTo>
                  <a:lnTo>
                    <a:pt x="919" y="935"/>
                  </a:lnTo>
                  <a:lnTo>
                    <a:pt x="1003" y="978"/>
                  </a:lnTo>
                  <a:lnTo>
                    <a:pt x="1075" y="1009"/>
                  </a:lnTo>
                  <a:lnTo>
                    <a:pt x="1207" y="1051"/>
                  </a:lnTo>
                  <a:lnTo>
                    <a:pt x="1351" y="1087"/>
                  </a:lnTo>
                  <a:lnTo>
                    <a:pt x="1507" y="1099"/>
                  </a:lnTo>
                  <a:lnTo>
                    <a:pt x="1711" y="1045"/>
                  </a:lnTo>
                  <a:lnTo>
                    <a:pt x="1921" y="961"/>
                  </a:lnTo>
                  <a:lnTo>
                    <a:pt x="2149" y="859"/>
                  </a:lnTo>
                  <a:lnTo>
                    <a:pt x="2377" y="745"/>
                  </a:lnTo>
                  <a:lnTo>
                    <a:pt x="2575" y="619"/>
                  </a:lnTo>
                  <a:lnTo>
                    <a:pt x="2731" y="487"/>
                  </a:lnTo>
                </a:path>
              </a:pathLst>
            </a:custGeom>
            <a:noFill/>
            <a:ln w="762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7562850" y="2468563"/>
              <a:ext cx="1016000" cy="576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/>
                <a:t>ATC</a:t>
              </a:r>
            </a:p>
          </p:txBody>
        </p:sp>
        <p:sp>
          <p:nvSpPr>
            <p:cNvPr id="27662" name="Freeform 14"/>
            <p:cNvSpPr>
              <a:spLocks/>
            </p:cNvSpPr>
            <p:nvPr/>
          </p:nvSpPr>
          <p:spPr bwMode="auto">
            <a:xfrm>
              <a:off x="2973388" y="874713"/>
              <a:ext cx="3652837" cy="3475037"/>
            </a:xfrm>
            <a:custGeom>
              <a:avLst/>
              <a:gdLst>
                <a:gd name="T0" fmla="*/ 0 w 2400"/>
                <a:gd name="T1" fmla="*/ 1724 h 1966"/>
                <a:gd name="T2" fmla="*/ 175 w 2400"/>
                <a:gd name="T3" fmla="*/ 1852 h 1966"/>
                <a:gd name="T4" fmla="*/ 268 w 2400"/>
                <a:gd name="T5" fmla="*/ 1909 h 1966"/>
                <a:gd name="T6" fmla="*/ 424 w 2400"/>
                <a:gd name="T7" fmla="*/ 1952 h 1966"/>
                <a:gd name="T8" fmla="*/ 623 w 2400"/>
                <a:gd name="T9" fmla="*/ 1965 h 1966"/>
                <a:gd name="T10" fmla="*/ 780 w 2400"/>
                <a:gd name="T11" fmla="*/ 1965 h 1966"/>
                <a:gd name="T12" fmla="*/ 929 w 2400"/>
                <a:gd name="T13" fmla="*/ 1940 h 1966"/>
                <a:gd name="T14" fmla="*/ 1082 w 2400"/>
                <a:gd name="T15" fmla="*/ 1899 h 1966"/>
                <a:gd name="T16" fmla="*/ 1235 w 2400"/>
                <a:gd name="T17" fmla="*/ 1829 h 1966"/>
                <a:gd name="T18" fmla="*/ 1377 w 2400"/>
                <a:gd name="T19" fmla="*/ 1734 h 1966"/>
                <a:gd name="T20" fmla="*/ 1484 w 2400"/>
                <a:gd name="T21" fmla="*/ 1621 h 1966"/>
                <a:gd name="T22" fmla="*/ 1588 w 2400"/>
                <a:gd name="T23" fmla="*/ 1465 h 1966"/>
                <a:gd name="T24" fmla="*/ 1771 w 2400"/>
                <a:gd name="T25" fmla="*/ 1172 h 1966"/>
                <a:gd name="T26" fmla="*/ 2053 w 2400"/>
                <a:gd name="T27" fmla="*/ 664 h 1966"/>
                <a:gd name="T28" fmla="*/ 2322 w 2400"/>
                <a:gd name="T29" fmla="*/ 149 h 1966"/>
                <a:gd name="T30" fmla="*/ 2399 w 2400"/>
                <a:gd name="T31" fmla="*/ 0 h 1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00" h="1966">
                  <a:moveTo>
                    <a:pt x="0" y="1724"/>
                  </a:moveTo>
                  <a:lnTo>
                    <a:pt x="175" y="1852"/>
                  </a:lnTo>
                  <a:lnTo>
                    <a:pt x="268" y="1909"/>
                  </a:lnTo>
                  <a:lnTo>
                    <a:pt x="424" y="1952"/>
                  </a:lnTo>
                  <a:lnTo>
                    <a:pt x="623" y="1965"/>
                  </a:lnTo>
                  <a:lnTo>
                    <a:pt x="780" y="1965"/>
                  </a:lnTo>
                  <a:lnTo>
                    <a:pt x="929" y="1940"/>
                  </a:lnTo>
                  <a:lnTo>
                    <a:pt x="1082" y="1899"/>
                  </a:lnTo>
                  <a:lnTo>
                    <a:pt x="1235" y="1829"/>
                  </a:lnTo>
                  <a:lnTo>
                    <a:pt x="1377" y="1734"/>
                  </a:lnTo>
                  <a:lnTo>
                    <a:pt x="1484" y="1621"/>
                  </a:lnTo>
                  <a:lnTo>
                    <a:pt x="1588" y="1465"/>
                  </a:lnTo>
                  <a:lnTo>
                    <a:pt x="1771" y="1172"/>
                  </a:lnTo>
                  <a:lnTo>
                    <a:pt x="2053" y="664"/>
                  </a:lnTo>
                  <a:lnTo>
                    <a:pt x="2322" y="149"/>
                  </a:lnTo>
                  <a:lnTo>
                    <a:pt x="2399" y="0"/>
                  </a:lnTo>
                </a:path>
              </a:pathLst>
            </a:custGeom>
            <a:noFill/>
            <a:ln w="7620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3" name="Rectangle 15"/>
            <p:cNvSpPr>
              <a:spLocks noChangeArrowheads="1"/>
            </p:cNvSpPr>
            <p:nvPr/>
          </p:nvSpPr>
          <p:spPr bwMode="auto">
            <a:xfrm>
              <a:off x="6765925" y="1011238"/>
              <a:ext cx="812800" cy="576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/>
                <a:t>MC</a:t>
              </a:r>
            </a:p>
          </p:txBody>
        </p:sp>
        <p:sp>
          <p:nvSpPr>
            <p:cNvPr id="27664" name="Text Box 16"/>
            <p:cNvSpPr txBox="1">
              <a:spLocks noChangeArrowheads="1"/>
            </p:cNvSpPr>
            <p:nvPr/>
          </p:nvSpPr>
          <p:spPr bwMode="auto">
            <a:xfrm>
              <a:off x="2865438" y="1644650"/>
              <a:ext cx="4614862" cy="1311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sz="4000" b="1" i="1">
                  <a:latin typeface="Times New Roman" panose="02020603050405020304" pitchFamily="18" charset="0"/>
                </a:rPr>
                <a:t>Plotting Average and</a:t>
              </a:r>
            </a:p>
            <a:p>
              <a:pPr algn="ctr" eaLnBrk="1" hangingPunct="1"/>
              <a:r>
                <a:rPr lang="en-US" altLang="en-US" sz="4000" b="1" i="1">
                  <a:latin typeface="Times New Roman" panose="02020603050405020304" pitchFamily="18" charset="0"/>
                </a:rPr>
                <a:t>Marginal Costs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781175" y="74613"/>
            <a:ext cx="733107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</a:rPr>
              <a:t>PRODUCTIVITY AND COST CURVES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3194050" y="798513"/>
            <a:ext cx="4929188" cy="5910262"/>
            <a:chOff x="3194050" y="798513"/>
            <a:chExt cx="4929188" cy="5910262"/>
          </a:xfrm>
        </p:grpSpPr>
        <p:grpSp>
          <p:nvGrpSpPr>
            <p:cNvPr id="28675" name="Group 3"/>
            <p:cNvGrpSpPr>
              <a:grpSpLocks/>
            </p:cNvGrpSpPr>
            <p:nvPr/>
          </p:nvGrpSpPr>
          <p:grpSpPr bwMode="auto">
            <a:xfrm>
              <a:off x="3194050" y="798513"/>
              <a:ext cx="638175" cy="5211762"/>
              <a:chOff x="2012" y="503"/>
              <a:chExt cx="402" cy="3283"/>
            </a:xfrm>
          </p:grpSpPr>
          <p:sp>
            <p:nvSpPr>
              <p:cNvPr id="28676" name="Rectangle 4"/>
              <p:cNvSpPr>
                <a:spLocks noChangeArrowheads="1"/>
              </p:cNvSpPr>
              <p:nvPr/>
            </p:nvSpPr>
            <p:spPr bwMode="auto">
              <a:xfrm rot="16200000">
                <a:off x="1673" y="3046"/>
                <a:ext cx="1233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sz="2000" b="1" i="1">
                    <a:solidFill>
                      <a:srgbClr val="000000"/>
                    </a:solidFill>
                  </a:rPr>
                  <a:t>Costs (dollars)</a:t>
                </a:r>
              </a:p>
            </p:txBody>
          </p:sp>
          <p:sp>
            <p:nvSpPr>
              <p:cNvPr id="28677" name="Rectangle 5"/>
              <p:cNvSpPr>
                <a:spLocks noChangeArrowheads="1"/>
              </p:cNvSpPr>
              <p:nvPr/>
            </p:nvSpPr>
            <p:spPr bwMode="auto">
              <a:xfrm rot="16200000">
                <a:off x="1432" y="1083"/>
                <a:ext cx="1562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altLang="en-US" b="1" i="1">
                    <a:solidFill>
                      <a:srgbClr val="000000"/>
                    </a:solidFill>
                  </a:rPr>
                  <a:t>Average Product and</a:t>
                </a:r>
              </a:p>
              <a:p>
                <a:pPr algn="ctr"/>
                <a:r>
                  <a:rPr lang="en-US" altLang="en-US" b="1" i="1">
                    <a:solidFill>
                      <a:srgbClr val="000000"/>
                    </a:solidFill>
                  </a:rPr>
                  <a:t>Marginal Product</a:t>
                </a:r>
              </a:p>
            </p:txBody>
          </p:sp>
        </p:grpSp>
        <p:grpSp>
          <p:nvGrpSpPr>
            <p:cNvPr id="28678" name="Group 6"/>
            <p:cNvGrpSpPr>
              <a:grpSpLocks/>
            </p:cNvGrpSpPr>
            <p:nvPr/>
          </p:nvGrpSpPr>
          <p:grpSpPr bwMode="auto">
            <a:xfrm>
              <a:off x="4467225" y="3446463"/>
              <a:ext cx="2163763" cy="3262312"/>
              <a:chOff x="2814" y="2171"/>
              <a:chExt cx="1363" cy="2055"/>
            </a:xfrm>
          </p:grpSpPr>
          <p:sp>
            <p:nvSpPr>
              <p:cNvPr id="28679" name="Rectangle 7"/>
              <p:cNvSpPr>
                <a:spLocks noChangeArrowheads="1"/>
              </p:cNvSpPr>
              <p:nvPr/>
            </p:nvSpPr>
            <p:spPr bwMode="auto">
              <a:xfrm>
                <a:off x="2814" y="2171"/>
                <a:ext cx="1266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b="1" i="1">
                    <a:solidFill>
                      <a:srgbClr val="000000"/>
                    </a:solidFill>
                  </a:rPr>
                  <a:t>Quantity of labor</a:t>
                </a:r>
              </a:p>
            </p:txBody>
          </p:sp>
          <p:sp>
            <p:nvSpPr>
              <p:cNvPr id="28680" name="Rectangle 8"/>
              <p:cNvSpPr>
                <a:spLocks noChangeArrowheads="1"/>
              </p:cNvSpPr>
              <p:nvPr/>
            </p:nvSpPr>
            <p:spPr bwMode="auto">
              <a:xfrm>
                <a:off x="2815" y="3997"/>
                <a:ext cx="1362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b="1" i="1">
                    <a:solidFill>
                      <a:srgbClr val="000000"/>
                    </a:solidFill>
                  </a:rPr>
                  <a:t>Quantity of output</a:t>
                </a:r>
              </a:p>
            </p:txBody>
          </p:sp>
        </p:grpSp>
        <p:grpSp>
          <p:nvGrpSpPr>
            <p:cNvPr id="28681" name="Group 9"/>
            <p:cNvGrpSpPr>
              <a:grpSpLocks/>
            </p:cNvGrpSpPr>
            <p:nvPr/>
          </p:nvGrpSpPr>
          <p:grpSpPr bwMode="auto">
            <a:xfrm>
              <a:off x="4194175" y="1514475"/>
              <a:ext cx="2862263" cy="3768725"/>
              <a:chOff x="2666" y="954"/>
              <a:chExt cx="1803" cy="2374"/>
            </a:xfrm>
          </p:grpSpPr>
          <p:sp>
            <p:nvSpPr>
              <p:cNvPr id="28682" name="Freeform 10"/>
              <p:cNvSpPr>
                <a:spLocks/>
              </p:cNvSpPr>
              <p:nvPr/>
            </p:nvSpPr>
            <p:spPr bwMode="auto">
              <a:xfrm>
                <a:off x="2715" y="954"/>
                <a:ext cx="1606" cy="604"/>
              </a:xfrm>
              <a:custGeom>
                <a:avLst/>
                <a:gdLst>
                  <a:gd name="T0" fmla="*/ 1605 w 1606"/>
                  <a:gd name="T1" fmla="*/ 603 h 604"/>
                  <a:gd name="T2" fmla="*/ 1539 w 1606"/>
                  <a:gd name="T3" fmla="*/ 468 h 604"/>
                  <a:gd name="T4" fmla="*/ 1459 w 1606"/>
                  <a:gd name="T5" fmla="*/ 349 h 604"/>
                  <a:gd name="T6" fmla="*/ 1370 w 1606"/>
                  <a:gd name="T7" fmla="*/ 247 h 604"/>
                  <a:gd name="T8" fmla="*/ 1271 w 1606"/>
                  <a:gd name="T9" fmla="*/ 162 h 604"/>
                  <a:gd name="T10" fmla="*/ 1166 w 1606"/>
                  <a:gd name="T11" fmla="*/ 96 h 604"/>
                  <a:gd name="T12" fmla="*/ 1053 w 1606"/>
                  <a:gd name="T13" fmla="*/ 47 h 604"/>
                  <a:gd name="T14" fmla="*/ 820 w 1606"/>
                  <a:gd name="T15" fmla="*/ 1 h 604"/>
                  <a:gd name="T16" fmla="*/ 761 w 1606"/>
                  <a:gd name="T17" fmla="*/ 0 h 604"/>
                  <a:gd name="T18" fmla="*/ 702 w 1606"/>
                  <a:gd name="T19" fmla="*/ 4 h 604"/>
                  <a:gd name="T20" fmla="*/ 585 w 1606"/>
                  <a:gd name="T21" fmla="*/ 26 h 604"/>
                  <a:gd name="T22" fmla="*/ 471 w 1606"/>
                  <a:gd name="T23" fmla="*/ 65 h 604"/>
                  <a:gd name="T24" fmla="*/ 360 w 1606"/>
                  <a:gd name="T25" fmla="*/ 123 h 604"/>
                  <a:gd name="T26" fmla="*/ 258 w 1606"/>
                  <a:gd name="T27" fmla="*/ 198 h 604"/>
                  <a:gd name="T28" fmla="*/ 161 w 1606"/>
                  <a:gd name="T29" fmla="*/ 293 h 604"/>
                  <a:gd name="T30" fmla="*/ 76 w 1606"/>
                  <a:gd name="T31" fmla="*/ 404 h 604"/>
                  <a:gd name="T32" fmla="*/ 0 w 1606"/>
                  <a:gd name="T33" fmla="*/ 536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06" h="604">
                    <a:moveTo>
                      <a:pt x="1605" y="603"/>
                    </a:moveTo>
                    <a:lnTo>
                      <a:pt x="1539" y="468"/>
                    </a:lnTo>
                    <a:lnTo>
                      <a:pt x="1459" y="349"/>
                    </a:lnTo>
                    <a:lnTo>
                      <a:pt x="1370" y="247"/>
                    </a:lnTo>
                    <a:lnTo>
                      <a:pt x="1271" y="162"/>
                    </a:lnTo>
                    <a:lnTo>
                      <a:pt x="1166" y="96"/>
                    </a:lnTo>
                    <a:lnTo>
                      <a:pt x="1053" y="47"/>
                    </a:lnTo>
                    <a:lnTo>
                      <a:pt x="820" y="1"/>
                    </a:lnTo>
                    <a:lnTo>
                      <a:pt x="761" y="0"/>
                    </a:lnTo>
                    <a:lnTo>
                      <a:pt x="702" y="4"/>
                    </a:lnTo>
                    <a:lnTo>
                      <a:pt x="585" y="26"/>
                    </a:lnTo>
                    <a:lnTo>
                      <a:pt x="471" y="65"/>
                    </a:lnTo>
                    <a:lnTo>
                      <a:pt x="360" y="123"/>
                    </a:lnTo>
                    <a:lnTo>
                      <a:pt x="258" y="198"/>
                    </a:lnTo>
                    <a:lnTo>
                      <a:pt x="161" y="293"/>
                    </a:lnTo>
                    <a:lnTo>
                      <a:pt x="76" y="404"/>
                    </a:lnTo>
                    <a:lnTo>
                      <a:pt x="0" y="536"/>
                    </a:lnTo>
                  </a:path>
                </a:pathLst>
              </a:custGeom>
              <a:noFill/>
              <a:ln w="762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3" name="Freeform 11"/>
              <p:cNvSpPr>
                <a:spLocks/>
              </p:cNvSpPr>
              <p:nvPr/>
            </p:nvSpPr>
            <p:spPr bwMode="auto">
              <a:xfrm>
                <a:off x="2666" y="2741"/>
                <a:ext cx="1803" cy="587"/>
              </a:xfrm>
              <a:custGeom>
                <a:avLst/>
                <a:gdLst>
                  <a:gd name="T0" fmla="*/ 1802 w 1803"/>
                  <a:gd name="T1" fmla="*/ 0 h 587"/>
                  <a:gd name="T2" fmla="*/ 1728 w 1803"/>
                  <a:gd name="T3" fmla="*/ 132 h 587"/>
                  <a:gd name="T4" fmla="*/ 1638 w 1803"/>
                  <a:gd name="T5" fmla="*/ 248 h 587"/>
                  <a:gd name="T6" fmla="*/ 1538 w 1803"/>
                  <a:gd name="T7" fmla="*/ 346 h 587"/>
                  <a:gd name="T8" fmla="*/ 1427 w 1803"/>
                  <a:gd name="T9" fmla="*/ 428 h 587"/>
                  <a:gd name="T10" fmla="*/ 1308 w 1803"/>
                  <a:gd name="T11" fmla="*/ 492 h 587"/>
                  <a:gd name="T12" fmla="*/ 1183 w 1803"/>
                  <a:gd name="T13" fmla="*/ 540 h 587"/>
                  <a:gd name="T14" fmla="*/ 920 w 1803"/>
                  <a:gd name="T15" fmla="*/ 585 h 587"/>
                  <a:gd name="T16" fmla="*/ 854 w 1803"/>
                  <a:gd name="T17" fmla="*/ 586 h 587"/>
                  <a:gd name="T18" fmla="*/ 788 w 1803"/>
                  <a:gd name="T19" fmla="*/ 582 h 587"/>
                  <a:gd name="T20" fmla="*/ 656 w 1803"/>
                  <a:gd name="T21" fmla="*/ 561 h 587"/>
                  <a:gd name="T22" fmla="*/ 404 w 1803"/>
                  <a:gd name="T23" fmla="*/ 467 h 587"/>
                  <a:gd name="T24" fmla="*/ 289 w 1803"/>
                  <a:gd name="T25" fmla="*/ 394 h 587"/>
                  <a:gd name="T26" fmla="*/ 181 w 1803"/>
                  <a:gd name="T27" fmla="*/ 302 h 587"/>
                  <a:gd name="T28" fmla="*/ 85 w 1803"/>
                  <a:gd name="T29" fmla="*/ 193 h 587"/>
                  <a:gd name="T30" fmla="*/ 0 w 1803"/>
                  <a:gd name="T31" fmla="*/ 66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03" h="587">
                    <a:moveTo>
                      <a:pt x="1802" y="0"/>
                    </a:moveTo>
                    <a:lnTo>
                      <a:pt x="1728" y="132"/>
                    </a:lnTo>
                    <a:lnTo>
                      <a:pt x="1638" y="248"/>
                    </a:lnTo>
                    <a:lnTo>
                      <a:pt x="1538" y="346"/>
                    </a:lnTo>
                    <a:lnTo>
                      <a:pt x="1427" y="428"/>
                    </a:lnTo>
                    <a:lnTo>
                      <a:pt x="1308" y="492"/>
                    </a:lnTo>
                    <a:lnTo>
                      <a:pt x="1183" y="540"/>
                    </a:lnTo>
                    <a:lnTo>
                      <a:pt x="920" y="585"/>
                    </a:lnTo>
                    <a:lnTo>
                      <a:pt x="854" y="586"/>
                    </a:lnTo>
                    <a:lnTo>
                      <a:pt x="788" y="582"/>
                    </a:lnTo>
                    <a:lnTo>
                      <a:pt x="656" y="561"/>
                    </a:lnTo>
                    <a:lnTo>
                      <a:pt x="404" y="467"/>
                    </a:lnTo>
                    <a:lnTo>
                      <a:pt x="289" y="394"/>
                    </a:lnTo>
                    <a:lnTo>
                      <a:pt x="181" y="302"/>
                    </a:lnTo>
                    <a:lnTo>
                      <a:pt x="85" y="193"/>
                    </a:lnTo>
                    <a:lnTo>
                      <a:pt x="0" y="66"/>
                    </a:lnTo>
                  </a:path>
                </a:pathLst>
              </a:custGeom>
              <a:noFill/>
              <a:ln w="762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684" name="Group 12"/>
            <p:cNvGrpSpPr>
              <a:grpSpLocks/>
            </p:cNvGrpSpPr>
            <p:nvPr/>
          </p:nvGrpSpPr>
          <p:grpSpPr bwMode="auto">
            <a:xfrm>
              <a:off x="4143375" y="806450"/>
              <a:ext cx="2193925" cy="5113338"/>
              <a:chOff x="2610" y="508"/>
              <a:chExt cx="1382" cy="3221"/>
            </a:xfrm>
          </p:grpSpPr>
          <p:sp>
            <p:nvSpPr>
              <p:cNvPr id="28685" name="Freeform 13"/>
              <p:cNvSpPr>
                <a:spLocks/>
              </p:cNvSpPr>
              <p:nvPr/>
            </p:nvSpPr>
            <p:spPr bwMode="auto">
              <a:xfrm>
                <a:off x="2610" y="508"/>
                <a:ext cx="1351" cy="1222"/>
              </a:xfrm>
              <a:custGeom>
                <a:avLst/>
                <a:gdLst>
                  <a:gd name="T0" fmla="*/ 0 w 1351"/>
                  <a:gd name="T1" fmla="*/ 727 h 1222"/>
                  <a:gd name="T2" fmla="*/ 119 w 1351"/>
                  <a:gd name="T3" fmla="*/ 501 h 1222"/>
                  <a:gd name="T4" fmla="*/ 308 w 1351"/>
                  <a:gd name="T5" fmla="*/ 178 h 1222"/>
                  <a:gd name="T6" fmla="*/ 368 w 1351"/>
                  <a:gd name="T7" fmla="*/ 94 h 1222"/>
                  <a:gd name="T8" fmla="*/ 422 w 1351"/>
                  <a:gd name="T9" fmla="*/ 24 h 1222"/>
                  <a:gd name="T10" fmla="*/ 478 w 1351"/>
                  <a:gd name="T11" fmla="*/ 4 h 1222"/>
                  <a:gd name="T12" fmla="*/ 526 w 1351"/>
                  <a:gd name="T13" fmla="*/ 0 h 1222"/>
                  <a:gd name="T14" fmla="*/ 565 w 1351"/>
                  <a:gd name="T15" fmla="*/ 14 h 1222"/>
                  <a:gd name="T16" fmla="*/ 601 w 1351"/>
                  <a:gd name="T17" fmla="*/ 24 h 1222"/>
                  <a:gd name="T18" fmla="*/ 650 w 1351"/>
                  <a:gd name="T19" fmla="*/ 57 h 1222"/>
                  <a:gd name="T20" fmla="*/ 703 w 1351"/>
                  <a:gd name="T21" fmla="*/ 111 h 1222"/>
                  <a:gd name="T22" fmla="*/ 789 w 1351"/>
                  <a:gd name="T23" fmla="*/ 221 h 1222"/>
                  <a:gd name="T24" fmla="*/ 947 w 1351"/>
                  <a:gd name="T25" fmla="*/ 472 h 1222"/>
                  <a:gd name="T26" fmla="*/ 1132 w 1351"/>
                  <a:gd name="T27" fmla="*/ 806 h 1222"/>
                  <a:gd name="T28" fmla="*/ 1350 w 1351"/>
                  <a:gd name="T29" fmla="*/ 1221 h 1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51" h="1222">
                    <a:moveTo>
                      <a:pt x="0" y="727"/>
                    </a:moveTo>
                    <a:lnTo>
                      <a:pt x="119" y="501"/>
                    </a:lnTo>
                    <a:lnTo>
                      <a:pt x="308" y="178"/>
                    </a:lnTo>
                    <a:lnTo>
                      <a:pt x="368" y="94"/>
                    </a:lnTo>
                    <a:lnTo>
                      <a:pt x="422" y="24"/>
                    </a:lnTo>
                    <a:lnTo>
                      <a:pt x="478" y="4"/>
                    </a:lnTo>
                    <a:lnTo>
                      <a:pt x="526" y="0"/>
                    </a:lnTo>
                    <a:lnTo>
                      <a:pt x="565" y="14"/>
                    </a:lnTo>
                    <a:lnTo>
                      <a:pt x="601" y="24"/>
                    </a:lnTo>
                    <a:lnTo>
                      <a:pt x="650" y="57"/>
                    </a:lnTo>
                    <a:lnTo>
                      <a:pt x="703" y="111"/>
                    </a:lnTo>
                    <a:lnTo>
                      <a:pt x="789" y="221"/>
                    </a:lnTo>
                    <a:lnTo>
                      <a:pt x="947" y="472"/>
                    </a:lnTo>
                    <a:lnTo>
                      <a:pt x="1132" y="806"/>
                    </a:lnTo>
                    <a:lnTo>
                      <a:pt x="1350" y="1221"/>
                    </a:lnTo>
                  </a:path>
                </a:pathLst>
              </a:custGeom>
              <a:noFill/>
              <a:ln w="76200" cap="rnd" cmpd="sng">
                <a:solidFill>
                  <a:srgbClr val="CC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6" name="Freeform 14"/>
              <p:cNvSpPr>
                <a:spLocks/>
              </p:cNvSpPr>
              <p:nvPr/>
            </p:nvSpPr>
            <p:spPr bwMode="auto">
              <a:xfrm>
                <a:off x="2640" y="2516"/>
                <a:ext cx="1352" cy="1213"/>
              </a:xfrm>
              <a:custGeom>
                <a:avLst/>
                <a:gdLst>
                  <a:gd name="T0" fmla="*/ 0 w 1352"/>
                  <a:gd name="T1" fmla="*/ 493 h 1213"/>
                  <a:gd name="T2" fmla="*/ 120 w 1352"/>
                  <a:gd name="T3" fmla="*/ 720 h 1213"/>
                  <a:gd name="T4" fmla="*/ 308 w 1352"/>
                  <a:gd name="T5" fmla="*/ 1043 h 1213"/>
                  <a:gd name="T6" fmla="*/ 384 w 1352"/>
                  <a:gd name="T7" fmla="*/ 1144 h 1213"/>
                  <a:gd name="T8" fmla="*/ 432 w 1352"/>
                  <a:gd name="T9" fmla="*/ 1184 h 1213"/>
                  <a:gd name="T10" fmla="*/ 500 w 1352"/>
                  <a:gd name="T11" fmla="*/ 1208 h 1213"/>
                  <a:gd name="T12" fmla="*/ 552 w 1352"/>
                  <a:gd name="T13" fmla="*/ 1212 h 1213"/>
                  <a:gd name="T14" fmla="*/ 600 w 1352"/>
                  <a:gd name="T15" fmla="*/ 1196 h 1213"/>
                  <a:gd name="T16" fmla="*/ 651 w 1352"/>
                  <a:gd name="T17" fmla="*/ 1164 h 1213"/>
                  <a:gd name="T18" fmla="*/ 703 w 1352"/>
                  <a:gd name="T19" fmla="*/ 1110 h 1213"/>
                  <a:gd name="T20" fmla="*/ 789 w 1352"/>
                  <a:gd name="T21" fmla="*/ 1000 h 1213"/>
                  <a:gd name="T22" fmla="*/ 947 w 1352"/>
                  <a:gd name="T23" fmla="*/ 748 h 1213"/>
                  <a:gd name="T24" fmla="*/ 1133 w 1352"/>
                  <a:gd name="T25" fmla="*/ 415 h 1213"/>
                  <a:gd name="T26" fmla="*/ 1351 w 1352"/>
                  <a:gd name="T27" fmla="*/ 0 h 1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52" h="1213">
                    <a:moveTo>
                      <a:pt x="0" y="493"/>
                    </a:moveTo>
                    <a:lnTo>
                      <a:pt x="120" y="720"/>
                    </a:lnTo>
                    <a:lnTo>
                      <a:pt x="308" y="1043"/>
                    </a:lnTo>
                    <a:lnTo>
                      <a:pt x="384" y="1144"/>
                    </a:lnTo>
                    <a:lnTo>
                      <a:pt x="432" y="1184"/>
                    </a:lnTo>
                    <a:lnTo>
                      <a:pt x="500" y="1208"/>
                    </a:lnTo>
                    <a:lnTo>
                      <a:pt x="552" y="1212"/>
                    </a:lnTo>
                    <a:lnTo>
                      <a:pt x="600" y="1196"/>
                    </a:lnTo>
                    <a:lnTo>
                      <a:pt x="651" y="1164"/>
                    </a:lnTo>
                    <a:lnTo>
                      <a:pt x="703" y="1110"/>
                    </a:lnTo>
                    <a:lnTo>
                      <a:pt x="789" y="1000"/>
                    </a:lnTo>
                    <a:lnTo>
                      <a:pt x="947" y="748"/>
                    </a:lnTo>
                    <a:lnTo>
                      <a:pt x="1133" y="415"/>
                    </a:lnTo>
                    <a:lnTo>
                      <a:pt x="1351" y="0"/>
                    </a:lnTo>
                  </a:path>
                </a:pathLst>
              </a:custGeom>
              <a:noFill/>
              <a:ln w="76200" cap="rnd" cmpd="sng">
                <a:solidFill>
                  <a:srgbClr val="CC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87" name="Rectangle 15"/>
            <p:cNvSpPr>
              <a:spLocks noChangeArrowheads="1"/>
            </p:cNvSpPr>
            <p:nvPr/>
          </p:nvSpPr>
          <p:spPr bwMode="auto">
            <a:xfrm>
              <a:off x="6242050" y="2771775"/>
              <a:ext cx="790575" cy="576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/>
                <a:t>MP</a:t>
              </a:r>
            </a:p>
          </p:txBody>
        </p:sp>
        <p:sp>
          <p:nvSpPr>
            <p:cNvPr id="28688" name="Rectangle 16"/>
            <p:cNvSpPr>
              <a:spLocks noChangeArrowheads="1"/>
            </p:cNvSpPr>
            <p:nvPr/>
          </p:nvSpPr>
          <p:spPr bwMode="auto">
            <a:xfrm>
              <a:off x="6848475" y="2305050"/>
              <a:ext cx="746125" cy="576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/>
                <a:t>AP</a:t>
              </a:r>
            </a:p>
          </p:txBody>
        </p:sp>
        <p:sp>
          <p:nvSpPr>
            <p:cNvPr id="28689" name="Rectangle 17"/>
            <p:cNvSpPr>
              <a:spLocks noChangeArrowheads="1"/>
            </p:cNvSpPr>
            <p:nvPr/>
          </p:nvSpPr>
          <p:spPr bwMode="auto">
            <a:xfrm>
              <a:off x="6332538" y="3679825"/>
              <a:ext cx="812800" cy="576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/>
                <a:t>MC</a:t>
              </a:r>
            </a:p>
          </p:txBody>
        </p:sp>
        <p:sp>
          <p:nvSpPr>
            <p:cNvPr id="28690" name="Rectangle 18"/>
            <p:cNvSpPr>
              <a:spLocks noChangeArrowheads="1"/>
            </p:cNvSpPr>
            <p:nvPr/>
          </p:nvSpPr>
          <p:spPr bwMode="auto">
            <a:xfrm>
              <a:off x="7083425" y="4121150"/>
              <a:ext cx="1039813" cy="576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/>
                <a:t>AVC</a:t>
              </a:r>
            </a:p>
          </p:txBody>
        </p:sp>
        <p:grpSp>
          <p:nvGrpSpPr>
            <p:cNvPr id="28691" name="Group 19"/>
            <p:cNvGrpSpPr>
              <a:grpSpLocks/>
            </p:cNvGrpSpPr>
            <p:nvPr/>
          </p:nvGrpSpPr>
          <p:grpSpPr bwMode="auto">
            <a:xfrm>
              <a:off x="3975100" y="881063"/>
              <a:ext cx="2895600" cy="5503862"/>
              <a:chOff x="2504" y="555"/>
              <a:chExt cx="1824" cy="3467"/>
            </a:xfrm>
          </p:grpSpPr>
          <p:grpSp>
            <p:nvGrpSpPr>
              <p:cNvPr id="28692" name="Group 20"/>
              <p:cNvGrpSpPr>
                <a:grpSpLocks/>
              </p:cNvGrpSpPr>
              <p:nvPr/>
            </p:nvGrpSpPr>
            <p:grpSpPr bwMode="auto">
              <a:xfrm>
                <a:off x="2504" y="2404"/>
                <a:ext cx="1819" cy="1618"/>
                <a:chOff x="1928" y="2404"/>
                <a:chExt cx="1819" cy="1618"/>
              </a:xfrm>
            </p:grpSpPr>
            <p:sp>
              <p:nvSpPr>
                <p:cNvPr id="28693" name="Line 21"/>
                <p:cNvSpPr>
                  <a:spLocks noChangeShapeType="1"/>
                </p:cNvSpPr>
                <p:nvPr/>
              </p:nvSpPr>
              <p:spPr bwMode="auto">
                <a:xfrm>
                  <a:off x="1943" y="2404"/>
                  <a:ext cx="0" cy="1616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694" name="Line 22"/>
                <p:cNvSpPr>
                  <a:spLocks noChangeShapeType="1"/>
                </p:cNvSpPr>
                <p:nvPr/>
              </p:nvSpPr>
              <p:spPr bwMode="auto">
                <a:xfrm>
                  <a:off x="1928" y="4022"/>
                  <a:ext cx="1819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8695" name="Group 23"/>
              <p:cNvGrpSpPr>
                <a:grpSpLocks/>
              </p:cNvGrpSpPr>
              <p:nvPr/>
            </p:nvGrpSpPr>
            <p:grpSpPr bwMode="auto">
              <a:xfrm>
                <a:off x="2509" y="555"/>
                <a:ext cx="1819" cy="1618"/>
                <a:chOff x="1933" y="459"/>
                <a:chExt cx="1819" cy="1618"/>
              </a:xfrm>
            </p:grpSpPr>
            <p:sp>
              <p:nvSpPr>
                <p:cNvPr id="28696" name="Line 24"/>
                <p:cNvSpPr>
                  <a:spLocks noChangeShapeType="1"/>
                </p:cNvSpPr>
                <p:nvPr/>
              </p:nvSpPr>
              <p:spPr bwMode="auto">
                <a:xfrm>
                  <a:off x="1948" y="459"/>
                  <a:ext cx="0" cy="1616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697" name="Line 25"/>
                <p:cNvSpPr>
                  <a:spLocks noChangeShapeType="1"/>
                </p:cNvSpPr>
                <p:nvPr/>
              </p:nvSpPr>
              <p:spPr bwMode="auto">
                <a:xfrm>
                  <a:off x="1933" y="2077"/>
                  <a:ext cx="1819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Average Cost Curve in the Short and Long Run</a:t>
            </a:r>
          </a:p>
        </p:txBody>
      </p:sp>
      <p:sp>
        <p:nvSpPr>
          <p:cNvPr id="80900" name="Rectangle 4"/>
          <p:cNvSpPr>
            <a:spLocks noGrp="1" noRot="1" noChangeArrowheads="1"/>
          </p:cNvSpPr>
          <p:nvPr>
            <p:ph type="body" idx="1"/>
          </p:nvPr>
        </p:nvSpPr>
        <p:spPr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/>
              <a:t>A typical average cost curve declines at first because average fixed costs decline.</a:t>
            </a:r>
          </a:p>
          <a:p>
            <a:r>
              <a:rPr lang="en-US" altLang="en-US"/>
              <a:t>It then reaches a minimum and begins to rise because of diminishing marginal returns.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Your Economic Profit is</a:t>
            </a:r>
          </a:p>
        </p:txBody>
      </p:sp>
      <p:sp>
        <p:nvSpPr>
          <p:cNvPr id="1658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5400" b="1"/>
              <a:t>$500 – ($8 * 2 hours) =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5400" b="1"/>
              <a:t>						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5400" b="1"/>
              <a:t>				$484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5400" b="1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Average Cost Curve in the Short and Long Run</a:t>
            </a:r>
          </a:p>
        </p:txBody>
      </p:sp>
      <p:sp>
        <p:nvSpPr>
          <p:cNvPr id="819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Costs differ in the short and long runs, because in the long run, more adjustments can be made.</a:t>
            </a:r>
          </a:p>
          <a:p>
            <a:r>
              <a:rPr lang="en-US" altLang="en-US"/>
              <a:t>The long-run average cost curve shows the lowest possible short-run average cost corresponding to each output level.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787525" y="74613"/>
            <a:ext cx="7318375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500" b="1">
                <a:solidFill>
                  <a:srgbClr val="000099"/>
                </a:solidFill>
                <a:latin typeface="Times New Roman" panose="02020603050405020304" pitchFamily="18" charset="0"/>
              </a:rPr>
              <a:t>LONG-RUN PRODUCTION COSTS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125663" y="4079875"/>
            <a:ext cx="6329362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800" b="1" i="1">
                <a:solidFill>
                  <a:srgbClr val="CC0000"/>
                </a:solidFill>
                <a:latin typeface="Times New Roman" panose="02020603050405020304" pitchFamily="18" charset="0"/>
              </a:rPr>
              <a:t>All such plant capacities</a:t>
            </a:r>
          </a:p>
          <a:p>
            <a:r>
              <a:rPr lang="en-US" altLang="en-US" sz="4800" b="1" i="1">
                <a:solidFill>
                  <a:srgbClr val="CC0000"/>
                </a:solidFill>
                <a:latin typeface="Times New Roman" panose="02020603050405020304" pitchFamily="18" charset="0"/>
              </a:rPr>
              <a:t>	can be plotted.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865313" y="935038"/>
            <a:ext cx="687705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1604963" indent="-1604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971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086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200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14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71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291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86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435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600" b="1">
                <a:solidFill>
                  <a:srgbClr val="000099"/>
                </a:solidFill>
                <a:latin typeface="Times New Roman" panose="02020603050405020304" pitchFamily="18" charset="0"/>
              </a:rPr>
              <a:t>For every plant capacity size...</a:t>
            </a:r>
          </a:p>
          <a:p>
            <a:r>
              <a:rPr lang="en-US" altLang="en-US" sz="4600" b="1">
                <a:solidFill>
                  <a:srgbClr val="000099"/>
                </a:solidFill>
                <a:latin typeface="Times New Roman" panose="02020603050405020304" pitchFamily="18" charset="0"/>
              </a:rPr>
              <a:t>there is a short-run ATC curve.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699" grpId="0" autoUpdateAnimBg="0"/>
      <p:bldP spid="29700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787525" y="74613"/>
            <a:ext cx="7318375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500" b="1">
                <a:solidFill>
                  <a:srgbClr val="000099"/>
                </a:solidFill>
                <a:latin typeface="Times New Roman" panose="02020603050405020304" pitchFamily="18" charset="0"/>
              </a:rPr>
              <a:t>LONG-RUN PRODUCTION COSTS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727200" y="1366838"/>
            <a:ext cx="6902450" cy="4794250"/>
            <a:chOff x="1727200" y="1366838"/>
            <a:chExt cx="6902450" cy="4794250"/>
          </a:xfrm>
        </p:grpSpPr>
        <p:sp>
          <p:nvSpPr>
            <p:cNvPr id="30723" name="Rectangle 3"/>
            <p:cNvSpPr>
              <a:spLocks noChangeArrowheads="1"/>
            </p:cNvSpPr>
            <p:nvPr/>
          </p:nvSpPr>
          <p:spPr bwMode="auto">
            <a:xfrm rot="16200000">
              <a:off x="1004094" y="3153569"/>
              <a:ext cx="1962150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Unit Costs</a:t>
              </a:r>
            </a:p>
          </p:txBody>
        </p:sp>
        <p:sp>
          <p:nvSpPr>
            <p:cNvPr id="30724" name="Rectangle 4"/>
            <p:cNvSpPr>
              <a:spLocks noChangeArrowheads="1"/>
            </p:cNvSpPr>
            <p:nvPr/>
          </p:nvSpPr>
          <p:spPr bwMode="auto">
            <a:xfrm>
              <a:off x="5173663" y="5645150"/>
              <a:ext cx="1347787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Output</a:t>
              </a:r>
            </a:p>
          </p:txBody>
        </p:sp>
        <p:sp>
          <p:nvSpPr>
            <p:cNvPr id="30725" name="Freeform 5"/>
            <p:cNvSpPr>
              <a:spLocks/>
            </p:cNvSpPr>
            <p:nvPr/>
          </p:nvSpPr>
          <p:spPr bwMode="auto">
            <a:xfrm>
              <a:off x="4837113" y="3806825"/>
              <a:ext cx="1109662" cy="279400"/>
            </a:xfrm>
            <a:custGeom>
              <a:avLst/>
              <a:gdLst>
                <a:gd name="T0" fmla="*/ 0 w 741"/>
                <a:gd name="T1" fmla="*/ 0 h 176"/>
                <a:gd name="T2" fmla="*/ 65 w 741"/>
                <a:gd name="T3" fmla="*/ 77 h 176"/>
                <a:gd name="T4" fmla="*/ 152 w 741"/>
                <a:gd name="T5" fmla="*/ 132 h 176"/>
                <a:gd name="T6" fmla="*/ 258 w 741"/>
                <a:gd name="T7" fmla="*/ 164 h 176"/>
                <a:gd name="T8" fmla="*/ 370 w 741"/>
                <a:gd name="T9" fmla="*/ 175 h 176"/>
                <a:gd name="T10" fmla="*/ 481 w 741"/>
                <a:gd name="T11" fmla="*/ 165 h 176"/>
                <a:gd name="T12" fmla="*/ 586 w 741"/>
                <a:gd name="T13" fmla="*/ 132 h 176"/>
                <a:gd name="T14" fmla="*/ 673 w 741"/>
                <a:gd name="T15" fmla="*/ 78 h 176"/>
                <a:gd name="T16" fmla="*/ 740 w 741"/>
                <a:gd name="T1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1" h="176">
                  <a:moveTo>
                    <a:pt x="0" y="0"/>
                  </a:moveTo>
                  <a:lnTo>
                    <a:pt x="65" y="77"/>
                  </a:lnTo>
                  <a:lnTo>
                    <a:pt x="152" y="132"/>
                  </a:lnTo>
                  <a:lnTo>
                    <a:pt x="258" y="164"/>
                  </a:lnTo>
                  <a:lnTo>
                    <a:pt x="370" y="175"/>
                  </a:lnTo>
                  <a:lnTo>
                    <a:pt x="481" y="165"/>
                  </a:lnTo>
                  <a:lnTo>
                    <a:pt x="586" y="132"/>
                  </a:lnTo>
                  <a:lnTo>
                    <a:pt x="673" y="78"/>
                  </a:lnTo>
                  <a:lnTo>
                    <a:pt x="740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6" name="Freeform 6"/>
            <p:cNvSpPr>
              <a:spLocks/>
            </p:cNvSpPr>
            <p:nvPr/>
          </p:nvSpPr>
          <p:spPr bwMode="auto">
            <a:xfrm>
              <a:off x="7142163" y="3019425"/>
              <a:ext cx="873125" cy="549275"/>
            </a:xfrm>
            <a:custGeom>
              <a:avLst/>
              <a:gdLst>
                <a:gd name="T0" fmla="*/ 0 w 582"/>
                <a:gd name="T1" fmla="*/ 239 h 346"/>
                <a:gd name="T2" fmla="*/ 90 w 582"/>
                <a:gd name="T3" fmla="*/ 308 h 346"/>
                <a:gd name="T4" fmla="*/ 195 w 582"/>
                <a:gd name="T5" fmla="*/ 341 h 346"/>
                <a:gd name="T6" fmla="*/ 248 w 582"/>
                <a:gd name="T7" fmla="*/ 345 h 346"/>
                <a:gd name="T8" fmla="*/ 275 w 582"/>
                <a:gd name="T9" fmla="*/ 345 h 346"/>
                <a:gd name="T10" fmla="*/ 302 w 582"/>
                <a:gd name="T11" fmla="*/ 342 h 346"/>
                <a:gd name="T12" fmla="*/ 405 w 582"/>
                <a:gd name="T13" fmla="*/ 312 h 346"/>
                <a:gd name="T14" fmla="*/ 488 w 582"/>
                <a:gd name="T15" fmla="*/ 262 h 346"/>
                <a:gd name="T16" fmla="*/ 548 w 582"/>
                <a:gd name="T17" fmla="*/ 188 h 346"/>
                <a:gd name="T18" fmla="*/ 551 w 582"/>
                <a:gd name="T19" fmla="*/ 138 h 346"/>
                <a:gd name="T20" fmla="*/ 575 w 582"/>
                <a:gd name="T21" fmla="*/ 90 h 346"/>
                <a:gd name="T22" fmla="*/ 581 w 582"/>
                <a:gd name="T23" fmla="*/ 42 h 346"/>
                <a:gd name="T24" fmla="*/ 581 w 582"/>
                <a:gd name="T2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2" h="346">
                  <a:moveTo>
                    <a:pt x="0" y="239"/>
                  </a:moveTo>
                  <a:lnTo>
                    <a:pt x="90" y="308"/>
                  </a:lnTo>
                  <a:lnTo>
                    <a:pt x="195" y="341"/>
                  </a:lnTo>
                  <a:lnTo>
                    <a:pt x="248" y="345"/>
                  </a:lnTo>
                  <a:lnTo>
                    <a:pt x="275" y="345"/>
                  </a:lnTo>
                  <a:lnTo>
                    <a:pt x="302" y="342"/>
                  </a:lnTo>
                  <a:lnTo>
                    <a:pt x="405" y="312"/>
                  </a:lnTo>
                  <a:lnTo>
                    <a:pt x="488" y="262"/>
                  </a:lnTo>
                  <a:lnTo>
                    <a:pt x="548" y="188"/>
                  </a:lnTo>
                  <a:lnTo>
                    <a:pt x="551" y="138"/>
                  </a:lnTo>
                  <a:lnTo>
                    <a:pt x="575" y="90"/>
                  </a:lnTo>
                  <a:lnTo>
                    <a:pt x="581" y="42"/>
                  </a:lnTo>
                  <a:lnTo>
                    <a:pt x="581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7" name="Freeform 7"/>
            <p:cNvSpPr>
              <a:spLocks/>
            </p:cNvSpPr>
            <p:nvPr/>
          </p:nvSpPr>
          <p:spPr bwMode="auto">
            <a:xfrm>
              <a:off x="6097588" y="3440113"/>
              <a:ext cx="873125" cy="549275"/>
            </a:xfrm>
            <a:custGeom>
              <a:avLst/>
              <a:gdLst>
                <a:gd name="T0" fmla="*/ 0 w 582"/>
                <a:gd name="T1" fmla="*/ 239 h 346"/>
                <a:gd name="T2" fmla="*/ 90 w 582"/>
                <a:gd name="T3" fmla="*/ 308 h 346"/>
                <a:gd name="T4" fmla="*/ 195 w 582"/>
                <a:gd name="T5" fmla="*/ 341 h 346"/>
                <a:gd name="T6" fmla="*/ 248 w 582"/>
                <a:gd name="T7" fmla="*/ 345 h 346"/>
                <a:gd name="T8" fmla="*/ 275 w 582"/>
                <a:gd name="T9" fmla="*/ 345 h 346"/>
                <a:gd name="T10" fmla="*/ 302 w 582"/>
                <a:gd name="T11" fmla="*/ 342 h 346"/>
                <a:gd name="T12" fmla="*/ 405 w 582"/>
                <a:gd name="T13" fmla="*/ 312 h 346"/>
                <a:gd name="T14" fmla="*/ 488 w 582"/>
                <a:gd name="T15" fmla="*/ 262 h 346"/>
                <a:gd name="T16" fmla="*/ 548 w 582"/>
                <a:gd name="T17" fmla="*/ 188 h 346"/>
                <a:gd name="T18" fmla="*/ 551 w 582"/>
                <a:gd name="T19" fmla="*/ 138 h 346"/>
                <a:gd name="T20" fmla="*/ 575 w 582"/>
                <a:gd name="T21" fmla="*/ 90 h 346"/>
                <a:gd name="T22" fmla="*/ 581 w 582"/>
                <a:gd name="T23" fmla="*/ 42 h 346"/>
                <a:gd name="T24" fmla="*/ 581 w 582"/>
                <a:gd name="T2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2" h="346">
                  <a:moveTo>
                    <a:pt x="0" y="239"/>
                  </a:moveTo>
                  <a:lnTo>
                    <a:pt x="90" y="308"/>
                  </a:lnTo>
                  <a:lnTo>
                    <a:pt x="195" y="341"/>
                  </a:lnTo>
                  <a:lnTo>
                    <a:pt x="248" y="345"/>
                  </a:lnTo>
                  <a:lnTo>
                    <a:pt x="275" y="345"/>
                  </a:lnTo>
                  <a:lnTo>
                    <a:pt x="302" y="342"/>
                  </a:lnTo>
                  <a:lnTo>
                    <a:pt x="405" y="312"/>
                  </a:lnTo>
                  <a:lnTo>
                    <a:pt x="488" y="262"/>
                  </a:lnTo>
                  <a:lnTo>
                    <a:pt x="548" y="188"/>
                  </a:lnTo>
                  <a:lnTo>
                    <a:pt x="551" y="138"/>
                  </a:lnTo>
                  <a:lnTo>
                    <a:pt x="575" y="90"/>
                  </a:lnTo>
                  <a:lnTo>
                    <a:pt x="581" y="42"/>
                  </a:lnTo>
                  <a:lnTo>
                    <a:pt x="581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8" name="Freeform 8"/>
            <p:cNvSpPr>
              <a:spLocks/>
            </p:cNvSpPr>
            <p:nvPr/>
          </p:nvSpPr>
          <p:spPr bwMode="auto">
            <a:xfrm>
              <a:off x="2635250" y="2800350"/>
              <a:ext cx="1039813" cy="617538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9" name="Freeform 9"/>
            <p:cNvSpPr>
              <a:spLocks/>
            </p:cNvSpPr>
            <p:nvPr/>
          </p:nvSpPr>
          <p:spPr bwMode="auto">
            <a:xfrm>
              <a:off x="3656013" y="3303588"/>
              <a:ext cx="1039812" cy="617537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30" name="Group 10"/>
            <p:cNvGrpSpPr>
              <a:grpSpLocks/>
            </p:cNvGrpSpPr>
            <p:nvPr/>
          </p:nvGrpSpPr>
          <p:grpSpPr bwMode="auto">
            <a:xfrm>
              <a:off x="2227263" y="1366838"/>
              <a:ext cx="6402387" cy="4094162"/>
              <a:chOff x="771" y="861"/>
              <a:chExt cx="4272" cy="2579"/>
            </a:xfrm>
          </p:grpSpPr>
          <p:sp>
            <p:nvSpPr>
              <p:cNvPr id="30731" name="Line 11"/>
              <p:cNvSpPr>
                <a:spLocks noChangeShapeType="1"/>
              </p:cNvSpPr>
              <p:nvPr/>
            </p:nvSpPr>
            <p:spPr bwMode="auto">
              <a:xfrm>
                <a:off x="772" y="861"/>
                <a:ext cx="0" cy="2579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2" name="Line 12"/>
              <p:cNvSpPr>
                <a:spLocks noChangeShapeType="1"/>
              </p:cNvSpPr>
              <p:nvPr/>
            </p:nvSpPr>
            <p:spPr bwMode="auto">
              <a:xfrm>
                <a:off x="771" y="3414"/>
                <a:ext cx="4272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33" name="Group 13"/>
            <p:cNvGrpSpPr>
              <a:grpSpLocks/>
            </p:cNvGrpSpPr>
            <p:nvPr/>
          </p:nvGrpSpPr>
          <p:grpSpPr bwMode="auto">
            <a:xfrm>
              <a:off x="2900363" y="3335338"/>
              <a:ext cx="4724400" cy="2038350"/>
              <a:chOff x="1827" y="2101"/>
              <a:chExt cx="2976" cy="1284"/>
            </a:xfrm>
          </p:grpSpPr>
          <p:sp>
            <p:nvSpPr>
              <p:cNvPr id="30734" name="Line 14"/>
              <p:cNvSpPr>
                <a:spLocks noChangeShapeType="1"/>
              </p:cNvSpPr>
              <p:nvPr/>
            </p:nvSpPr>
            <p:spPr bwMode="auto">
              <a:xfrm>
                <a:off x="1827" y="2101"/>
                <a:ext cx="0" cy="127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5" name="Line 15"/>
              <p:cNvSpPr>
                <a:spLocks noChangeShapeType="1"/>
              </p:cNvSpPr>
              <p:nvPr/>
            </p:nvSpPr>
            <p:spPr bwMode="auto">
              <a:xfrm>
                <a:off x="2517" y="2444"/>
                <a:ext cx="0" cy="94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6" name="Line 16"/>
              <p:cNvSpPr>
                <a:spLocks noChangeShapeType="1"/>
              </p:cNvSpPr>
              <p:nvPr/>
            </p:nvSpPr>
            <p:spPr bwMode="auto">
              <a:xfrm>
                <a:off x="3375" y="2588"/>
                <a:ext cx="0" cy="79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7" name="Line 17"/>
              <p:cNvSpPr>
                <a:spLocks noChangeShapeType="1"/>
              </p:cNvSpPr>
              <p:nvPr/>
            </p:nvSpPr>
            <p:spPr bwMode="auto">
              <a:xfrm>
                <a:off x="4089" y="2528"/>
                <a:ext cx="0" cy="85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8" name="Line 18"/>
              <p:cNvSpPr>
                <a:spLocks noChangeShapeType="1"/>
              </p:cNvSpPr>
              <p:nvPr/>
            </p:nvSpPr>
            <p:spPr bwMode="auto">
              <a:xfrm>
                <a:off x="4803" y="2264"/>
                <a:ext cx="0" cy="112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787525" y="74613"/>
            <a:ext cx="7318375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500" b="1">
                <a:solidFill>
                  <a:srgbClr val="000099"/>
                </a:solidFill>
                <a:latin typeface="Times New Roman" panose="02020603050405020304" pitchFamily="18" charset="0"/>
              </a:rPr>
              <a:t>LONG-RUN PRODUCTION COSTS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727200" y="1366838"/>
            <a:ext cx="6902450" cy="4794250"/>
            <a:chOff x="1727200" y="1366838"/>
            <a:chExt cx="6902450" cy="4794250"/>
          </a:xfrm>
        </p:grpSpPr>
        <p:sp>
          <p:nvSpPr>
            <p:cNvPr id="31747" name="Rectangle 3"/>
            <p:cNvSpPr>
              <a:spLocks noChangeArrowheads="1"/>
            </p:cNvSpPr>
            <p:nvPr/>
          </p:nvSpPr>
          <p:spPr bwMode="auto">
            <a:xfrm rot="16200000">
              <a:off x="1004094" y="3153569"/>
              <a:ext cx="1962150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Unit Costs</a:t>
              </a:r>
            </a:p>
          </p:txBody>
        </p:sp>
        <p:sp>
          <p:nvSpPr>
            <p:cNvPr id="31748" name="Rectangle 4"/>
            <p:cNvSpPr>
              <a:spLocks noChangeArrowheads="1"/>
            </p:cNvSpPr>
            <p:nvPr/>
          </p:nvSpPr>
          <p:spPr bwMode="auto">
            <a:xfrm>
              <a:off x="5173663" y="5645150"/>
              <a:ext cx="1347787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Output</a:t>
              </a:r>
            </a:p>
          </p:txBody>
        </p:sp>
        <p:grpSp>
          <p:nvGrpSpPr>
            <p:cNvPr id="31749" name="Group 5"/>
            <p:cNvGrpSpPr>
              <a:grpSpLocks/>
            </p:cNvGrpSpPr>
            <p:nvPr/>
          </p:nvGrpSpPr>
          <p:grpSpPr bwMode="auto">
            <a:xfrm>
              <a:off x="2490788" y="2668588"/>
              <a:ext cx="5811837" cy="1446212"/>
              <a:chOff x="1569" y="1681"/>
              <a:chExt cx="3661" cy="911"/>
            </a:xfrm>
          </p:grpSpPr>
          <p:sp>
            <p:nvSpPr>
              <p:cNvPr id="31750" name="Freeform 6"/>
              <p:cNvSpPr>
                <a:spLocks/>
              </p:cNvSpPr>
              <p:nvPr/>
            </p:nvSpPr>
            <p:spPr bwMode="auto">
              <a:xfrm>
                <a:off x="1569" y="1681"/>
                <a:ext cx="655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1" name="Freeform 7"/>
              <p:cNvSpPr>
                <a:spLocks/>
              </p:cNvSpPr>
              <p:nvPr/>
            </p:nvSpPr>
            <p:spPr bwMode="auto">
              <a:xfrm>
                <a:off x="3047" y="2398"/>
                <a:ext cx="699" cy="176"/>
              </a:xfrm>
              <a:custGeom>
                <a:avLst/>
                <a:gdLst>
                  <a:gd name="T0" fmla="*/ 0 w 741"/>
                  <a:gd name="T1" fmla="*/ 0 h 176"/>
                  <a:gd name="T2" fmla="*/ 65 w 741"/>
                  <a:gd name="T3" fmla="*/ 77 h 176"/>
                  <a:gd name="T4" fmla="*/ 152 w 741"/>
                  <a:gd name="T5" fmla="*/ 132 h 176"/>
                  <a:gd name="T6" fmla="*/ 258 w 741"/>
                  <a:gd name="T7" fmla="*/ 164 h 176"/>
                  <a:gd name="T8" fmla="*/ 370 w 741"/>
                  <a:gd name="T9" fmla="*/ 175 h 176"/>
                  <a:gd name="T10" fmla="*/ 481 w 741"/>
                  <a:gd name="T11" fmla="*/ 165 h 176"/>
                  <a:gd name="T12" fmla="*/ 586 w 741"/>
                  <a:gd name="T13" fmla="*/ 132 h 176"/>
                  <a:gd name="T14" fmla="*/ 673 w 741"/>
                  <a:gd name="T15" fmla="*/ 78 h 176"/>
                  <a:gd name="T16" fmla="*/ 740 w 741"/>
                  <a:gd name="T17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1" h="176">
                    <a:moveTo>
                      <a:pt x="0" y="0"/>
                    </a:moveTo>
                    <a:lnTo>
                      <a:pt x="65" y="77"/>
                    </a:lnTo>
                    <a:lnTo>
                      <a:pt x="152" y="132"/>
                    </a:lnTo>
                    <a:lnTo>
                      <a:pt x="258" y="164"/>
                    </a:lnTo>
                    <a:lnTo>
                      <a:pt x="370" y="175"/>
                    </a:lnTo>
                    <a:lnTo>
                      <a:pt x="481" y="165"/>
                    </a:lnTo>
                    <a:lnTo>
                      <a:pt x="586" y="132"/>
                    </a:lnTo>
                    <a:lnTo>
                      <a:pt x="673" y="78"/>
                    </a:lnTo>
                    <a:lnTo>
                      <a:pt x="740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2" name="Freeform 8"/>
              <p:cNvSpPr>
                <a:spLocks/>
              </p:cNvSpPr>
              <p:nvPr/>
            </p:nvSpPr>
            <p:spPr bwMode="auto">
              <a:xfrm>
                <a:off x="4499" y="1886"/>
                <a:ext cx="550" cy="346"/>
              </a:xfrm>
              <a:custGeom>
                <a:avLst/>
                <a:gdLst>
                  <a:gd name="T0" fmla="*/ 0 w 582"/>
                  <a:gd name="T1" fmla="*/ 239 h 346"/>
                  <a:gd name="T2" fmla="*/ 90 w 582"/>
                  <a:gd name="T3" fmla="*/ 308 h 346"/>
                  <a:gd name="T4" fmla="*/ 195 w 582"/>
                  <a:gd name="T5" fmla="*/ 341 h 346"/>
                  <a:gd name="T6" fmla="*/ 248 w 582"/>
                  <a:gd name="T7" fmla="*/ 345 h 346"/>
                  <a:gd name="T8" fmla="*/ 275 w 582"/>
                  <a:gd name="T9" fmla="*/ 345 h 346"/>
                  <a:gd name="T10" fmla="*/ 302 w 582"/>
                  <a:gd name="T11" fmla="*/ 342 h 346"/>
                  <a:gd name="T12" fmla="*/ 405 w 582"/>
                  <a:gd name="T13" fmla="*/ 312 h 346"/>
                  <a:gd name="T14" fmla="*/ 488 w 582"/>
                  <a:gd name="T15" fmla="*/ 262 h 346"/>
                  <a:gd name="T16" fmla="*/ 548 w 582"/>
                  <a:gd name="T17" fmla="*/ 188 h 346"/>
                  <a:gd name="T18" fmla="*/ 551 w 582"/>
                  <a:gd name="T19" fmla="*/ 138 h 346"/>
                  <a:gd name="T20" fmla="*/ 575 w 582"/>
                  <a:gd name="T21" fmla="*/ 90 h 346"/>
                  <a:gd name="T22" fmla="*/ 581 w 582"/>
                  <a:gd name="T23" fmla="*/ 42 h 346"/>
                  <a:gd name="T24" fmla="*/ 581 w 582"/>
                  <a:gd name="T25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2" h="346">
                    <a:moveTo>
                      <a:pt x="0" y="239"/>
                    </a:moveTo>
                    <a:lnTo>
                      <a:pt x="90" y="308"/>
                    </a:lnTo>
                    <a:lnTo>
                      <a:pt x="195" y="341"/>
                    </a:lnTo>
                    <a:lnTo>
                      <a:pt x="248" y="345"/>
                    </a:lnTo>
                    <a:lnTo>
                      <a:pt x="275" y="345"/>
                    </a:lnTo>
                    <a:lnTo>
                      <a:pt x="302" y="342"/>
                    </a:lnTo>
                    <a:lnTo>
                      <a:pt x="405" y="312"/>
                    </a:lnTo>
                    <a:lnTo>
                      <a:pt x="488" y="262"/>
                    </a:lnTo>
                    <a:lnTo>
                      <a:pt x="548" y="188"/>
                    </a:lnTo>
                    <a:lnTo>
                      <a:pt x="551" y="138"/>
                    </a:lnTo>
                    <a:lnTo>
                      <a:pt x="575" y="90"/>
                    </a:lnTo>
                    <a:lnTo>
                      <a:pt x="581" y="42"/>
                    </a:lnTo>
                    <a:lnTo>
                      <a:pt x="581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3" name="Freeform 9"/>
              <p:cNvSpPr>
                <a:spLocks/>
              </p:cNvSpPr>
              <p:nvPr/>
            </p:nvSpPr>
            <p:spPr bwMode="auto">
              <a:xfrm>
                <a:off x="2212" y="2024"/>
                <a:ext cx="655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4" name="Freeform 10"/>
              <p:cNvSpPr>
                <a:spLocks/>
              </p:cNvSpPr>
              <p:nvPr/>
            </p:nvSpPr>
            <p:spPr bwMode="auto">
              <a:xfrm>
                <a:off x="3841" y="2151"/>
                <a:ext cx="550" cy="346"/>
              </a:xfrm>
              <a:custGeom>
                <a:avLst/>
                <a:gdLst>
                  <a:gd name="T0" fmla="*/ 0 w 582"/>
                  <a:gd name="T1" fmla="*/ 239 h 346"/>
                  <a:gd name="T2" fmla="*/ 90 w 582"/>
                  <a:gd name="T3" fmla="*/ 308 h 346"/>
                  <a:gd name="T4" fmla="*/ 195 w 582"/>
                  <a:gd name="T5" fmla="*/ 341 h 346"/>
                  <a:gd name="T6" fmla="*/ 248 w 582"/>
                  <a:gd name="T7" fmla="*/ 345 h 346"/>
                  <a:gd name="T8" fmla="*/ 275 w 582"/>
                  <a:gd name="T9" fmla="*/ 345 h 346"/>
                  <a:gd name="T10" fmla="*/ 302 w 582"/>
                  <a:gd name="T11" fmla="*/ 342 h 346"/>
                  <a:gd name="T12" fmla="*/ 405 w 582"/>
                  <a:gd name="T13" fmla="*/ 312 h 346"/>
                  <a:gd name="T14" fmla="*/ 488 w 582"/>
                  <a:gd name="T15" fmla="*/ 262 h 346"/>
                  <a:gd name="T16" fmla="*/ 548 w 582"/>
                  <a:gd name="T17" fmla="*/ 188 h 346"/>
                  <a:gd name="T18" fmla="*/ 551 w 582"/>
                  <a:gd name="T19" fmla="*/ 138 h 346"/>
                  <a:gd name="T20" fmla="*/ 575 w 582"/>
                  <a:gd name="T21" fmla="*/ 90 h 346"/>
                  <a:gd name="T22" fmla="*/ 581 w 582"/>
                  <a:gd name="T23" fmla="*/ 42 h 346"/>
                  <a:gd name="T24" fmla="*/ 581 w 582"/>
                  <a:gd name="T25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2" h="346">
                    <a:moveTo>
                      <a:pt x="0" y="239"/>
                    </a:moveTo>
                    <a:lnTo>
                      <a:pt x="90" y="308"/>
                    </a:lnTo>
                    <a:lnTo>
                      <a:pt x="195" y="341"/>
                    </a:lnTo>
                    <a:lnTo>
                      <a:pt x="248" y="345"/>
                    </a:lnTo>
                    <a:lnTo>
                      <a:pt x="275" y="345"/>
                    </a:lnTo>
                    <a:lnTo>
                      <a:pt x="302" y="342"/>
                    </a:lnTo>
                    <a:lnTo>
                      <a:pt x="405" y="312"/>
                    </a:lnTo>
                    <a:lnTo>
                      <a:pt x="488" y="262"/>
                    </a:lnTo>
                    <a:lnTo>
                      <a:pt x="548" y="188"/>
                    </a:lnTo>
                    <a:lnTo>
                      <a:pt x="551" y="138"/>
                    </a:lnTo>
                    <a:lnTo>
                      <a:pt x="575" y="90"/>
                    </a:lnTo>
                    <a:lnTo>
                      <a:pt x="581" y="42"/>
                    </a:lnTo>
                    <a:lnTo>
                      <a:pt x="581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5" name="Freeform 11"/>
              <p:cNvSpPr>
                <a:spLocks/>
              </p:cNvSpPr>
              <p:nvPr/>
            </p:nvSpPr>
            <p:spPr bwMode="auto">
              <a:xfrm>
                <a:off x="1660" y="1764"/>
                <a:ext cx="655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6" name="Freeform 12"/>
              <p:cNvSpPr>
                <a:spLocks/>
              </p:cNvSpPr>
              <p:nvPr/>
            </p:nvSpPr>
            <p:spPr bwMode="auto">
              <a:xfrm>
                <a:off x="1750" y="1834"/>
                <a:ext cx="656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7" name="Freeform 13"/>
              <p:cNvSpPr>
                <a:spLocks/>
              </p:cNvSpPr>
              <p:nvPr/>
            </p:nvSpPr>
            <p:spPr bwMode="auto">
              <a:xfrm>
                <a:off x="1841" y="1891"/>
                <a:ext cx="655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8" name="Freeform 14"/>
              <p:cNvSpPr>
                <a:spLocks/>
              </p:cNvSpPr>
              <p:nvPr/>
            </p:nvSpPr>
            <p:spPr bwMode="auto">
              <a:xfrm>
                <a:off x="1932" y="1935"/>
                <a:ext cx="655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9" name="Freeform 15"/>
              <p:cNvSpPr>
                <a:spLocks/>
              </p:cNvSpPr>
              <p:nvPr/>
            </p:nvSpPr>
            <p:spPr bwMode="auto">
              <a:xfrm>
                <a:off x="2022" y="1966"/>
                <a:ext cx="655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0" name="Freeform 16"/>
              <p:cNvSpPr>
                <a:spLocks/>
              </p:cNvSpPr>
              <p:nvPr/>
            </p:nvSpPr>
            <p:spPr bwMode="auto">
              <a:xfrm>
                <a:off x="2113" y="1984"/>
                <a:ext cx="655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1" name="Freeform 17"/>
              <p:cNvSpPr>
                <a:spLocks/>
              </p:cNvSpPr>
              <p:nvPr/>
            </p:nvSpPr>
            <p:spPr bwMode="auto">
              <a:xfrm>
                <a:off x="2303" y="2081"/>
                <a:ext cx="655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2" name="Freeform 18"/>
              <p:cNvSpPr>
                <a:spLocks/>
              </p:cNvSpPr>
              <p:nvPr/>
            </p:nvSpPr>
            <p:spPr bwMode="auto">
              <a:xfrm>
                <a:off x="2393" y="2099"/>
                <a:ext cx="655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3" name="Freeform 19"/>
              <p:cNvSpPr>
                <a:spLocks/>
              </p:cNvSpPr>
              <p:nvPr/>
            </p:nvSpPr>
            <p:spPr bwMode="auto">
              <a:xfrm>
                <a:off x="2484" y="2130"/>
                <a:ext cx="655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4" name="Freeform 20"/>
              <p:cNvSpPr>
                <a:spLocks/>
              </p:cNvSpPr>
              <p:nvPr/>
            </p:nvSpPr>
            <p:spPr bwMode="auto">
              <a:xfrm>
                <a:off x="2575" y="2148"/>
                <a:ext cx="655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5" name="Freeform 21"/>
              <p:cNvSpPr>
                <a:spLocks/>
              </p:cNvSpPr>
              <p:nvPr/>
            </p:nvSpPr>
            <p:spPr bwMode="auto">
              <a:xfrm>
                <a:off x="2665" y="2153"/>
                <a:ext cx="655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6" name="Freeform 22"/>
              <p:cNvSpPr>
                <a:spLocks/>
              </p:cNvSpPr>
              <p:nvPr/>
            </p:nvSpPr>
            <p:spPr bwMode="auto">
              <a:xfrm>
                <a:off x="2756" y="2145"/>
                <a:ext cx="655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7" name="Freeform 23"/>
              <p:cNvSpPr>
                <a:spLocks/>
              </p:cNvSpPr>
              <p:nvPr/>
            </p:nvSpPr>
            <p:spPr bwMode="auto">
              <a:xfrm>
                <a:off x="2846" y="2176"/>
                <a:ext cx="656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8" name="Freeform 24"/>
              <p:cNvSpPr>
                <a:spLocks/>
              </p:cNvSpPr>
              <p:nvPr/>
            </p:nvSpPr>
            <p:spPr bwMode="auto">
              <a:xfrm>
                <a:off x="2937" y="2181"/>
                <a:ext cx="655" cy="389"/>
              </a:xfrm>
              <a:custGeom>
                <a:avLst/>
                <a:gdLst>
                  <a:gd name="T0" fmla="*/ 0 w 694"/>
                  <a:gd name="T1" fmla="*/ 0 h 389"/>
                  <a:gd name="T2" fmla="*/ 26 w 694"/>
                  <a:gd name="T3" fmla="*/ 122 h 389"/>
                  <a:gd name="T4" fmla="*/ 52 w 694"/>
                  <a:gd name="T5" fmla="*/ 220 h 389"/>
                  <a:gd name="T6" fmla="*/ 122 w 694"/>
                  <a:gd name="T7" fmla="*/ 300 h 389"/>
                  <a:gd name="T8" fmla="*/ 226 w 694"/>
                  <a:gd name="T9" fmla="*/ 357 h 389"/>
                  <a:gd name="T10" fmla="*/ 348 w 694"/>
                  <a:gd name="T11" fmla="*/ 386 h 389"/>
                  <a:gd name="T12" fmla="*/ 411 w 694"/>
                  <a:gd name="T13" fmla="*/ 388 h 389"/>
                  <a:gd name="T14" fmla="*/ 475 w 694"/>
                  <a:gd name="T15" fmla="*/ 382 h 389"/>
                  <a:gd name="T16" fmla="*/ 594 w 694"/>
                  <a:gd name="T17" fmla="*/ 339 h 389"/>
                  <a:gd name="T18" fmla="*/ 693 w 694"/>
                  <a:gd name="T19" fmla="*/ 253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389">
                    <a:moveTo>
                      <a:pt x="0" y="0"/>
                    </a:moveTo>
                    <a:lnTo>
                      <a:pt x="26" y="122"/>
                    </a:lnTo>
                    <a:lnTo>
                      <a:pt x="52" y="220"/>
                    </a:lnTo>
                    <a:lnTo>
                      <a:pt x="122" y="300"/>
                    </a:lnTo>
                    <a:lnTo>
                      <a:pt x="226" y="357"/>
                    </a:lnTo>
                    <a:lnTo>
                      <a:pt x="348" y="386"/>
                    </a:lnTo>
                    <a:lnTo>
                      <a:pt x="411" y="388"/>
                    </a:lnTo>
                    <a:lnTo>
                      <a:pt x="475" y="382"/>
                    </a:lnTo>
                    <a:lnTo>
                      <a:pt x="594" y="339"/>
                    </a:lnTo>
                    <a:lnTo>
                      <a:pt x="693" y="253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9" name="Freeform 25"/>
              <p:cNvSpPr>
                <a:spLocks/>
              </p:cNvSpPr>
              <p:nvPr/>
            </p:nvSpPr>
            <p:spPr bwMode="auto">
              <a:xfrm>
                <a:off x="3137" y="2416"/>
                <a:ext cx="700" cy="176"/>
              </a:xfrm>
              <a:custGeom>
                <a:avLst/>
                <a:gdLst>
                  <a:gd name="T0" fmla="*/ 0 w 741"/>
                  <a:gd name="T1" fmla="*/ 0 h 176"/>
                  <a:gd name="T2" fmla="*/ 65 w 741"/>
                  <a:gd name="T3" fmla="*/ 77 h 176"/>
                  <a:gd name="T4" fmla="*/ 152 w 741"/>
                  <a:gd name="T5" fmla="*/ 132 h 176"/>
                  <a:gd name="T6" fmla="*/ 258 w 741"/>
                  <a:gd name="T7" fmla="*/ 164 h 176"/>
                  <a:gd name="T8" fmla="*/ 370 w 741"/>
                  <a:gd name="T9" fmla="*/ 175 h 176"/>
                  <a:gd name="T10" fmla="*/ 481 w 741"/>
                  <a:gd name="T11" fmla="*/ 165 h 176"/>
                  <a:gd name="T12" fmla="*/ 586 w 741"/>
                  <a:gd name="T13" fmla="*/ 132 h 176"/>
                  <a:gd name="T14" fmla="*/ 673 w 741"/>
                  <a:gd name="T15" fmla="*/ 78 h 176"/>
                  <a:gd name="T16" fmla="*/ 740 w 741"/>
                  <a:gd name="T17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1" h="176">
                    <a:moveTo>
                      <a:pt x="0" y="0"/>
                    </a:moveTo>
                    <a:lnTo>
                      <a:pt x="65" y="77"/>
                    </a:lnTo>
                    <a:lnTo>
                      <a:pt x="152" y="132"/>
                    </a:lnTo>
                    <a:lnTo>
                      <a:pt x="258" y="164"/>
                    </a:lnTo>
                    <a:lnTo>
                      <a:pt x="370" y="175"/>
                    </a:lnTo>
                    <a:lnTo>
                      <a:pt x="481" y="165"/>
                    </a:lnTo>
                    <a:lnTo>
                      <a:pt x="586" y="132"/>
                    </a:lnTo>
                    <a:lnTo>
                      <a:pt x="673" y="78"/>
                    </a:lnTo>
                    <a:lnTo>
                      <a:pt x="740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0" name="Freeform 26"/>
              <p:cNvSpPr>
                <a:spLocks/>
              </p:cNvSpPr>
              <p:nvPr/>
            </p:nvSpPr>
            <p:spPr bwMode="auto">
              <a:xfrm>
                <a:off x="3228" y="2395"/>
                <a:ext cx="699" cy="176"/>
              </a:xfrm>
              <a:custGeom>
                <a:avLst/>
                <a:gdLst>
                  <a:gd name="T0" fmla="*/ 0 w 741"/>
                  <a:gd name="T1" fmla="*/ 0 h 176"/>
                  <a:gd name="T2" fmla="*/ 65 w 741"/>
                  <a:gd name="T3" fmla="*/ 77 h 176"/>
                  <a:gd name="T4" fmla="*/ 152 w 741"/>
                  <a:gd name="T5" fmla="*/ 132 h 176"/>
                  <a:gd name="T6" fmla="*/ 258 w 741"/>
                  <a:gd name="T7" fmla="*/ 164 h 176"/>
                  <a:gd name="T8" fmla="*/ 370 w 741"/>
                  <a:gd name="T9" fmla="*/ 175 h 176"/>
                  <a:gd name="T10" fmla="*/ 481 w 741"/>
                  <a:gd name="T11" fmla="*/ 165 h 176"/>
                  <a:gd name="T12" fmla="*/ 586 w 741"/>
                  <a:gd name="T13" fmla="*/ 132 h 176"/>
                  <a:gd name="T14" fmla="*/ 673 w 741"/>
                  <a:gd name="T15" fmla="*/ 78 h 176"/>
                  <a:gd name="T16" fmla="*/ 740 w 741"/>
                  <a:gd name="T17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1" h="176">
                    <a:moveTo>
                      <a:pt x="0" y="0"/>
                    </a:moveTo>
                    <a:lnTo>
                      <a:pt x="65" y="77"/>
                    </a:lnTo>
                    <a:lnTo>
                      <a:pt x="152" y="132"/>
                    </a:lnTo>
                    <a:lnTo>
                      <a:pt x="258" y="164"/>
                    </a:lnTo>
                    <a:lnTo>
                      <a:pt x="370" y="175"/>
                    </a:lnTo>
                    <a:lnTo>
                      <a:pt x="481" y="165"/>
                    </a:lnTo>
                    <a:lnTo>
                      <a:pt x="586" y="132"/>
                    </a:lnTo>
                    <a:lnTo>
                      <a:pt x="673" y="78"/>
                    </a:lnTo>
                    <a:lnTo>
                      <a:pt x="740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1" name="Freeform 27"/>
              <p:cNvSpPr>
                <a:spLocks/>
              </p:cNvSpPr>
              <p:nvPr/>
            </p:nvSpPr>
            <p:spPr bwMode="auto">
              <a:xfrm>
                <a:off x="3318" y="2400"/>
                <a:ext cx="700" cy="176"/>
              </a:xfrm>
              <a:custGeom>
                <a:avLst/>
                <a:gdLst>
                  <a:gd name="T0" fmla="*/ 0 w 741"/>
                  <a:gd name="T1" fmla="*/ 0 h 176"/>
                  <a:gd name="T2" fmla="*/ 65 w 741"/>
                  <a:gd name="T3" fmla="*/ 77 h 176"/>
                  <a:gd name="T4" fmla="*/ 152 w 741"/>
                  <a:gd name="T5" fmla="*/ 132 h 176"/>
                  <a:gd name="T6" fmla="*/ 258 w 741"/>
                  <a:gd name="T7" fmla="*/ 164 h 176"/>
                  <a:gd name="T8" fmla="*/ 370 w 741"/>
                  <a:gd name="T9" fmla="*/ 175 h 176"/>
                  <a:gd name="T10" fmla="*/ 481 w 741"/>
                  <a:gd name="T11" fmla="*/ 165 h 176"/>
                  <a:gd name="T12" fmla="*/ 586 w 741"/>
                  <a:gd name="T13" fmla="*/ 132 h 176"/>
                  <a:gd name="T14" fmla="*/ 673 w 741"/>
                  <a:gd name="T15" fmla="*/ 78 h 176"/>
                  <a:gd name="T16" fmla="*/ 740 w 741"/>
                  <a:gd name="T17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1" h="176">
                    <a:moveTo>
                      <a:pt x="0" y="0"/>
                    </a:moveTo>
                    <a:lnTo>
                      <a:pt x="65" y="77"/>
                    </a:lnTo>
                    <a:lnTo>
                      <a:pt x="152" y="132"/>
                    </a:lnTo>
                    <a:lnTo>
                      <a:pt x="258" y="164"/>
                    </a:lnTo>
                    <a:lnTo>
                      <a:pt x="370" y="175"/>
                    </a:lnTo>
                    <a:lnTo>
                      <a:pt x="481" y="165"/>
                    </a:lnTo>
                    <a:lnTo>
                      <a:pt x="586" y="132"/>
                    </a:lnTo>
                    <a:lnTo>
                      <a:pt x="673" y="78"/>
                    </a:lnTo>
                    <a:lnTo>
                      <a:pt x="740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2" name="Freeform 28"/>
              <p:cNvSpPr>
                <a:spLocks/>
              </p:cNvSpPr>
              <p:nvPr/>
            </p:nvSpPr>
            <p:spPr bwMode="auto">
              <a:xfrm>
                <a:off x="3409" y="2392"/>
                <a:ext cx="700" cy="176"/>
              </a:xfrm>
              <a:custGeom>
                <a:avLst/>
                <a:gdLst>
                  <a:gd name="T0" fmla="*/ 0 w 741"/>
                  <a:gd name="T1" fmla="*/ 0 h 176"/>
                  <a:gd name="T2" fmla="*/ 65 w 741"/>
                  <a:gd name="T3" fmla="*/ 77 h 176"/>
                  <a:gd name="T4" fmla="*/ 152 w 741"/>
                  <a:gd name="T5" fmla="*/ 132 h 176"/>
                  <a:gd name="T6" fmla="*/ 258 w 741"/>
                  <a:gd name="T7" fmla="*/ 164 h 176"/>
                  <a:gd name="T8" fmla="*/ 370 w 741"/>
                  <a:gd name="T9" fmla="*/ 175 h 176"/>
                  <a:gd name="T10" fmla="*/ 481 w 741"/>
                  <a:gd name="T11" fmla="*/ 165 h 176"/>
                  <a:gd name="T12" fmla="*/ 586 w 741"/>
                  <a:gd name="T13" fmla="*/ 132 h 176"/>
                  <a:gd name="T14" fmla="*/ 673 w 741"/>
                  <a:gd name="T15" fmla="*/ 78 h 176"/>
                  <a:gd name="T16" fmla="*/ 740 w 741"/>
                  <a:gd name="T17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1" h="176">
                    <a:moveTo>
                      <a:pt x="0" y="0"/>
                    </a:moveTo>
                    <a:lnTo>
                      <a:pt x="65" y="77"/>
                    </a:lnTo>
                    <a:lnTo>
                      <a:pt x="152" y="132"/>
                    </a:lnTo>
                    <a:lnTo>
                      <a:pt x="258" y="164"/>
                    </a:lnTo>
                    <a:lnTo>
                      <a:pt x="370" y="175"/>
                    </a:lnTo>
                    <a:lnTo>
                      <a:pt x="481" y="165"/>
                    </a:lnTo>
                    <a:lnTo>
                      <a:pt x="586" y="132"/>
                    </a:lnTo>
                    <a:lnTo>
                      <a:pt x="673" y="78"/>
                    </a:lnTo>
                    <a:lnTo>
                      <a:pt x="740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3" name="Freeform 29"/>
              <p:cNvSpPr>
                <a:spLocks/>
              </p:cNvSpPr>
              <p:nvPr/>
            </p:nvSpPr>
            <p:spPr bwMode="auto">
              <a:xfrm>
                <a:off x="3760" y="2182"/>
                <a:ext cx="550" cy="346"/>
              </a:xfrm>
              <a:custGeom>
                <a:avLst/>
                <a:gdLst>
                  <a:gd name="T0" fmla="*/ 0 w 582"/>
                  <a:gd name="T1" fmla="*/ 239 h 346"/>
                  <a:gd name="T2" fmla="*/ 90 w 582"/>
                  <a:gd name="T3" fmla="*/ 308 h 346"/>
                  <a:gd name="T4" fmla="*/ 195 w 582"/>
                  <a:gd name="T5" fmla="*/ 341 h 346"/>
                  <a:gd name="T6" fmla="*/ 248 w 582"/>
                  <a:gd name="T7" fmla="*/ 345 h 346"/>
                  <a:gd name="T8" fmla="*/ 275 w 582"/>
                  <a:gd name="T9" fmla="*/ 345 h 346"/>
                  <a:gd name="T10" fmla="*/ 302 w 582"/>
                  <a:gd name="T11" fmla="*/ 342 h 346"/>
                  <a:gd name="T12" fmla="*/ 405 w 582"/>
                  <a:gd name="T13" fmla="*/ 312 h 346"/>
                  <a:gd name="T14" fmla="*/ 488 w 582"/>
                  <a:gd name="T15" fmla="*/ 262 h 346"/>
                  <a:gd name="T16" fmla="*/ 548 w 582"/>
                  <a:gd name="T17" fmla="*/ 188 h 346"/>
                  <a:gd name="T18" fmla="*/ 551 w 582"/>
                  <a:gd name="T19" fmla="*/ 138 h 346"/>
                  <a:gd name="T20" fmla="*/ 575 w 582"/>
                  <a:gd name="T21" fmla="*/ 90 h 346"/>
                  <a:gd name="T22" fmla="*/ 581 w 582"/>
                  <a:gd name="T23" fmla="*/ 42 h 346"/>
                  <a:gd name="T24" fmla="*/ 581 w 582"/>
                  <a:gd name="T25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2" h="346">
                    <a:moveTo>
                      <a:pt x="0" y="239"/>
                    </a:moveTo>
                    <a:lnTo>
                      <a:pt x="90" y="308"/>
                    </a:lnTo>
                    <a:lnTo>
                      <a:pt x="195" y="341"/>
                    </a:lnTo>
                    <a:lnTo>
                      <a:pt x="248" y="345"/>
                    </a:lnTo>
                    <a:lnTo>
                      <a:pt x="275" y="345"/>
                    </a:lnTo>
                    <a:lnTo>
                      <a:pt x="302" y="342"/>
                    </a:lnTo>
                    <a:lnTo>
                      <a:pt x="405" y="312"/>
                    </a:lnTo>
                    <a:lnTo>
                      <a:pt x="488" y="262"/>
                    </a:lnTo>
                    <a:lnTo>
                      <a:pt x="548" y="188"/>
                    </a:lnTo>
                    <a:lnTo>
                      <a:pt x="551" y="138"/>
                    </a:lnTo>
                    <a:lnTo>
                      <a:pt x="575" y="90"/>
                    </a:lnTo>
                    <a:lnTo>
                      <a:pt x="581" y="42"/>
                    </a:lnTo>
                    <a:lnTo>
                      <a:pt x="581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4" name="Freeform 30"/>
              <p:cNvSpPr>
                <a:spLocks/>
              </p:cNvSpPr>
              <p:nvPr/>
            </p:nvSpPr>
            <p:spPr bwMode="auto">
              <a:xfrm>
                <a:off x="3679" y="2200"/>
                <a:ext cx="550" cy="346"/>
              </a:xfrm>
              <a:custGeom>
                <a:avLst/>
                <a:gdLst>
                  <a:gd name="T0" fmla="*/ 0 w 582"/>
                  <a:gd name="T1" fmla="*/ 239 h 346"/>
                  <a:gd name="T2" fmla="*/ 90 w 582"/>
                  <a:gd name="T3" fmla="*/ 308 h 346"/>
                  <a:gd name="T4" fmla="*/ 195 w 582"/>
                  <a:gd name="T5" fmla="*/ 341 h 346"/>
                  <a:gd name="T6" fmla="*/ 248 w 582"/>
                  <a:gd name="T7" fmla="*/ 345 h 346"/>
                  <a:gd name="T8" fmla="*/ 275 w 582"/>
                  <a:gd name="T9" fmla="*/ 345 h 346"/>
                  <a:gd name="T10" fmla="*/ 302 w 582"/>
                  <a:gd name="T11" fmla="*/ 342 h 346"/>
                  <a:gd name="T12" fmla="*/ 405 w 582"/>
                  <a:gd name="T13" fmla="*/ 312 h 346"/>
                  <a:gd name="T14" fmla="*/ 488 w 582"/>
                  <a:gd name="T15" fmla="*/ 262 h 346"/>
                  <a:gd name="T16" fmla="*/ 548 w 582"/>
                  <a:gd name="T17" fmla="*/ 188 h 346"/>
                  <a:gd name="T18" fmla="*/ 551 w 582"/>
                  <a:gd name="T19" fmla="*/ 138 h 346"/>
                  <a:gd name="T20" fmla="*/ 575 w 582"/>
                  <a:gd name="T21" fmla="*/ 90 h 346"/>
                  <a:gd name="T22" fmla="*/ 581 w 582"/>
                  <a:gd name="T23" fmla="*/ 42 h 346"/>
                  <a:gd name="T24" fmla="*/ 581 w 582"/>
                  <a:gd name="T25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2" h="346">
                    <a:moveTo>
                      <a:pt x="0" y="239"/>
                    </a:moveTo>
                    <a:lnTo>
                      <a:pt x="90" y="308"/>
                    </a:lnTo>
                    <a:lnTo>
                      <a:pt x="195" y="341"/>
                    </a:lnTo>
                    <a:lnTo>
                      <a:pt x="248" y="345"/>
                    </a:lnTo>
                    <a:lnTo>
                      <a:pt x="275" y="345"/>
                    </a:lnTo>
                    <a:lnTo>
                      <a:pt x="302" y="342"/>
                    </a:lnTo>
                    <a:lnTo>
                      <a:pt x="405" y="312"/>
                    </a:lnTo>
                    <a:lnTo>
                      <a:pt x="488" y="262"/>
                    </a:lnTo>
                    <a:lnTo>
                      <a:pt x="548" y="188"/>
                    </a:lnTo>
                    <a:lnTo>
                      <a:pt x="551" y="138"/>
                    </a:lnTo>
                    <a:lnTo>
                      <a:pt x="575" y="90"/>
                    </a:lnTo>
                    <a:lnTo>
                      <a:pt x="581" y="42"/>
                    </a:lnTo>
                    <a:lnTo>
                      <a:pt x="581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5" name="Freeform 31"/>
              <p:cNvSpPr>
                <a:spLocks/>
              </p:cNvSpPr>
              <p:nvPr/>
            </p:nvSpPr>
            <p:spPr bwMode="auto">
              <a:xfrm>
                <a:off x="3932" y="2130"/>
                <a:ext cx="550" cy="346"/>
              </a:xfrm>
              <a:custGeom>
                <a:avLst/>
                <a:gdLst>
                  <a:gd name="T0" fmla="*/ 0 w 582"/>
                  <a:gd name="T1" fmla="*/ 239 h 346"/>
                  <a:gd name="T2" fmla="*/ 90 w 582"/>
                  <a:gd name="T3" fmla="*/ 308 h 346"/>
                  <a:gd name="T4" fmla="*/ 195 w 582"/>
                  <a:gd name="T5" fmla="*/ 341 h 346"/>
                  <a:gd name="T6" fmla="*/ 248 w 582"/>
                  <a:gd name="T7" fmla="*/ 345 h 346"/>
                  <a:gd name="T8" fmla="*/ 275 w 582"/>
                  <a:gd name="T9" fmla="*/ 345 h 346"/>
                  <a:gd name="T10" fmla="*/ 302 w 582"/>
                  <a:gd name="T11" fmla="*/ 342 h 346"/>
                  <a:gd name="T12" fmla="*/ 405 w 582"/>
                  <a:gd name="T13" fmla="*/ 312 h 346"/>
                  <a:gd name="T14" fmla="*/ 488 w 582"/>
                  <a:gd name="T15" fmla="*/ 262 h 346"/>
                  <a:gd name="T16" fmla="*/ 548 w 582"/>
                  <a:gd name="T17" fmla="*/ 188 h 346"/>
                  <a:gd name="T18" fmla="*/ 551 w 582"/>
                  <a:gd name="T19" fmla="*/ 138 h 346"/>
                  <a:gd name="T20" fmla="*/ 575 w 582"/>
                  <a:gd name="T21" fmla="*/ 90 h 346"/>
                  <a:gd name="T22" fmla="*/ 581 w 582"/>
                  <a:gd name="T23" fmla="*/ 42 h 346"/>
                  <a:gd name="T24" fmla="*/ 581 w 582"/>
                  <a:gd name="T25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2" h="346">
                    <a:moveTo>
                      <a:pt x="0" y="239"/>
                    </a:moveTo>
                    <a:lnTo>
                      <a:pt x="90" y="308"/>
                    </a:lnTo>
                    <a:lnTo>
                      <a:pt x="195" y="341"/>
                    </a:lnTo>
                    <a:lnTo>
                      <a:pt x="248" y="345"/>
                    </a:lnTo>
                    <a:lnTo>
                      <a:pt x="275" y="345"/>
                    </a:lnTo>
                    <a:lnTo>
                      <a:pt x="302" y="342"/>
                    </a:lnTo>
                    <a:lnTo>
                      <a:pt x="405" y="312"/>
                    </a:lnTo>
                    <a:lnTo>
                      <a:pt x="488" y="262"/>
                    </a:lnTo>
                    <a:lnTo>
                      <a:pt x="548" y="188"/>
                    </a:lnTo>
                    <a:lnTo>
                      <a:pt x="551" y="138"/>
                    </a:lnTo>
                    <a:lnTo>
                      <a:pt x="575" y="90"/>
                    </a:lnTo>
                    <a:lnTo>
                      <a:pt x="581" y="42"/>
                    </a:lnTo>
                    <a:lnTo>
                      <a:pt x="581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6" name="Freeform 32"/>
              <p:cNvSpPr>
                <a:spLocks/>
              </p:cNvSpPr>
              <p:nvPr/>
            </p:nvSpPr>
            <p:spPr bwMode="auto">
              <a:xfrm>
                <a:off x="4023" y="2096"/>
                <a:ext cx="549" cy="346"/>
              </a:xfrm>
              <a:custGeom>
                <a:avLst/>
                <a:gdLst>
                  <a:gd name="T0" fmla="*/ 0 w 582"/>
                  <a:gd name="T1" fmla="*/ 239 h 346"/>
                  <a:gd name="T2" fmla="*/ 90 w 582"/>
                  <a:gd name="T3" fmla="*/ 308 h 346"/>
                  <a:gd name="T4" fmla="*/ 195 w 582"/>
                  <a:gd name="T5" fmla="*/ 341 h 346"/>
                  <a:gd name="T6" fmla="*/ 248 w 582"/>
                  <a:gd name="T7" fmla="*/ 345 h 346"/>
                  <a:gd name="T8" fmla="*/ 275 w 582"/>
                  <a:gd name="T9" fmla="*/ 345 h 346"/>
                  <a:gd name="T10" fmla="*/ 302 w 582"/>
                  <a:gd name="T11" fmla="*/ 342 h 346"/>
                  <a:gd name="T12" fmla="*/ 405 w 582"/>
                  <a:gd name="T13" fmla="*/ 312 h 346"/>
                  <a:gd name="T14" fmla="*/ 488 w 582"/>
                  <a:gd name="T15" fmla="*/ 262 h 346"/>
                  <a:gd name="T16" fmla="*/ 548 w 582"/>
                  <a:gd name="T17" fmla="*/ 188 h 346"/>
                  <a:gd name="T18" fmla="*/ 551 w 582"/>
                  <a:gd name="T19" fmla="*/ 138 h 346"/>
                  <a:gd name="T20" fmla="*/ 575 w 582"/>
                  <a:gd name="T21" fmla="*/ 90 h 346"/>
                  <a:gd name="T22" fmla="*/ 581 w 582"/>
                  <a:gd name="T23" fmla="*/ 42 h 346"/>
                  <a:gd name="T24" fmla="*/ 581 w 582"/>
                  <a:gd name="T25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2" h="346">
                    <a:moveTo>
                      <a:pt x="0" y="239"/>
                    </a:moveTo>
                    <a:lnTo>
                      <a:pt x="90" y="308"/>
                    </a:lnTo>
                    <a:lnTo>
                      <a:pt x="195" y="341"/>
                    </a:lnTo>
                    <a:lnTo>
                      <a:pt x="248" y="345"/>
                    </a:lnTo>
                    <a:lnTo>
                      <a:pt x="275" y="345"/>
                    </a:lnTo>
                    <a:lnTo>
                      <a:pt x="302" y="342"/>
                    </a:lnTo>
                    <a:lnTo>
                      <a:pt x="405" y="312"/>
                    </a:lnTo>
                    <a:lnTo>
                      <a:pt x="488" y="262"/>
                    </a:lnTo>
                    <a:lnTo>
                      <a:pt x="548" y="188"/>
                    </a:lnTo>
                    <a:lnTo>
                      <a:pt x="551" y="138"/>
                    </a:lnTo>
                    <a:lnTo>
                      <a:pt x="575" y="90"/>
                    </a:lnTo>
                    <a:lnTo>
                      <a:pt x="581" y="42"/>
                    </a:lnTo>
                    <a:lnTo>
                      <a:pt x="581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7" name="Freeform 33"/>
              <p:cNvSpPr>
                <a:spLocks/>
              </p:cNvSpPr>
              <p:nvPr/>
            </p:nvSpPr>
            <p:spPr bwMode="auto">
              <a:xfrm>
                <a:off x="4113" y="2062"/>
                <a:ext cx="550" cy="346"/>
              </a:xfrm>
              <a:custGeom>
                <a:avLst/>
                <a:gdLst>
                  <a:gd name="T0" fmla="*/ 0 w 582"/>
                  <a:gd name="T1" fmla="*/ 239 h 346"/>
                  <a:gd name="T2" fmla="*/ 90 w 582"/>
                  <a:gd name="T3" fmla="*/ 308 h 346"/>
                  <a:gd name="T4" fmla="*/ 195 w 582"/>
                  <a:gd name="T5" fmla="*/ 341 h 346"/>
                  <a:gd name="T6" fmla="*/ 248 w 582"/>
                  <a:gd name="T7" fmla="*/ 345 h 346"/>
                  <a:gd name="T8" fmla="*/ 275 w 582"/>
                  <a:gd name="T9" fmla="*/ 345 h 346"/>
                  <a:gd name="T10" fmla="*/ 302 w 582"/>
                  <a:gd name="T11" fmla="*/ 342 h 346"/>
                  <a:gd name="T12" fmla="*/ 405 w 582"/>
                  <a:gd name="T13" fmla="*/ 312 h 346"/>
                  <a:gd name="T14" fmla="*/ 488 w 582"/>
                  <a:gd name="T15" fmla="*/ 262 h 346"/>
                  <a:gd name="T16" fmla="*/ 548 w 582"/>
                  <a:gd name="T17" fmla="*/ 188 h 346"/>
                  <a:gd name="T18" fmla="*/ 551 w 582"/>
                  <a:gd name="T19" fmla="*/ 138 h 346"/>
                  <a:gd name="T20" fmla="*/ 575 w 582"/>
                  <a:gd name="T21" fmla="*/ 90 h 346"/>
                  <a:gd name="T22" fmla="*/ 581 w 582"/>
                  <a:gd name="T23" fmla="*/ 42 h 346"/>
                  <a:gd name="T24" fmla="*/ 581 w 582"/>
                  <a:gd name="T25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2" h="346">
                    <a:moveTo>
                      <a:pt x="0" y="239"/>
                    </a:moveTo>
                    <a:lnTo>
                      <a:pt x="90" y="308"/>
                    </a:lnTo>
                    <a:lnTo>
                      <a:pt x="195" y="341"/>
                    </a:lnTo>
                    <a:lnTo>
                      <a:pt x="248" y="345"/>
                    </a:lnTo>
                    <a:lnTo>
                      <a:pt x="275" y="345"/>
                    </a:lnTo>
                    <a:lnTo>
                      <a:pt x="302" y="342"/>
                    </a:lnTo>
                    <a:lnTo>
                      <a:pt x="405" y="312"/>
                    </a:lnTo>
                    <a:lnTo>
                      <a:pt x="488" y="262"/>
                    </a:lnTo>
                    <a:lnTo>
                      <a:pt x="548" y="188"/>
                    </a:lnTo>
                    <a:lnTo>
                      <a:pt x="551" y="138"/>
                    </a:lnTo>
                    <a:lnTo>
                      <a:pt x="575" y="90"/>
                    </a:lnTo>
                    <a:lnTo>
                      <a:pt x="581" y="42"/>
                    </a:lnTo>
                    <a:lnTo>
                      <a:pt x="581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8" name="Freeform 34"/>
              <p:cNvSpPr>
                <a:spLocks/>
              </p:cNvSpPr>
              <p:nvPr/>
            </p:nvSpPr>
            <p:spPr bwMode="auto">
              <a:xfrm>
                <a:off x="4204" y="2041"/>
                <a:ext cx="549" cy="346"/>
              </a:xfrm>
              <a:custGeom>
                <a:avLst/>
                <a:gdLst>
                  <a:gd name="T0" fmla="*/ 0 w 582"/>
                  <a:gd name="T1" fmla="*/ 239 h 346"/>
                  <a:gd name="T2" fmla="*/ 90 w 582"/>
                  <a:gd name="T3" fmla="*/ 308 h 346"/>
                  <a:gd name="T4" fmla="*/ 195 w 582"/>
                  <a:gd name="T5" fmla="*/ 341 h 346"/>
                  <a:gd name="T6" fmla="*/ 248 w 582"/>
                  <a:gd name="T7" fmla="*/ 345 h 346"/>
                  <a:gd name="T8" fmla="*/ 275 w 582"/>
                  <a:gd name="T9" fmla="*/ 345 h 346"/>
                  <a:gd name="T10" fmla="*/ 302 w 582"/>
                  <a:gd name="T11" fmla="*/ 342 h 346"/>
                  <a:gd name="T12" fmla="*/ 405 w 582"/>
                  <a:gd name="T13" fmla="*/ 312 h 346"/>
                  <a:gd name="T14" fmla="*/ 488 w 582"/>
                  <a:gd name="T15" fmla="*/ 262 h 346"/>
                  <a:gd name="T16" fmla="*/ 548 w 582"/>
                  <a:gd name="T17" fmla="*/ 188 h 346"/>
                  <a:gd name="T18" fmla="*/ 551 w 582"/>
                  <a:gd name="T19" fmla="*/ 138 h 346"/>
                  <a:gd name="T20" fmla="*/ 575 w 582"/>
                  <a:gd name="T21" fmla="*/ 90 h 346"/>
                  <a:gd name="T22" fmla="*/ 581 w 582"/>
                  <a:gd name="T23" fmla="*/ 42 h 346"/>
                  <a:gd name="T24" fmla="*/ 581 w 582"/>
                  <a:gd name="T25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2" h="346">
                    <a:moveTo>
                      <a:pt x="0" y="239"/>
                    </a:moveTo>
                    <a:lnTo>
                      <a:pt x="90" y="308"/>
                    </a:lnTo>
                    <a:lnTo>
                      <a:pt x="195" y="341"/>
                    </a:lnTo>
                    <a:lnTo>
                      <a:pt x="248" y="345"/>
                    </a:lnTo>
                    <a:lnTo>
                      <a:pt x="275" y="345"/>
                    </a:lnTo>
                    <a:lnTo>
                      <a:pt x="302" y="342"/>
                    </a:lnTo>
                    <a:lnTo>
                      <a:pt x="405" y="312"/>
                    </a:lnTo>
                    <a:lnTo>
                      <a:pt x="488" y="262"/>
                    </a:lnTo>
                    <a:lnTo>
                      <a:pt x="548" y="188"/>
                    </a:lnTo>
                    <a:lnTo>
                      <a:pt x="551" y="138"/>
                    </a:lnTo>
                    <a:lnTo>
                      <a:pt x="575" y="90"/>
                    </a:lnTo>
                    <a:lnTo>
                      <a:pt x="581" y="42"/>
                    </a:lnTo>
                    <a:lnTo>
                      <a:pt x="581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9" name="Freeform 35"/>
              <p:cNvSpPr>
                <a:spLocks/>
              </p:cNvSpPr>
              <p:nvPr/>
            </p:nvSpPr>
            <p:spPr bwMode="auto">
              <a:xfrm>
                <a:off x="4295" y="2007"/>
                <a:ext cx="549" cy="346"/>
              </a:xfrm>
              <a:custGeom>
                <a:avLst/>
                <a:gdLst>
                  <a:gd name="T0" fmla="*/ 0 w 582"/>
                  <a:gd name="T1" fmla="*/ 239 h 346"/>
                  <a:gd name="T2" fmla="*/ 90 w 582"/>
                  <a:gd name="T3" fmla="*/ 308 h 346"/>
                  <a:gd name="T4" fmla="*/ 195 w 582"/>
                  <a:gd name="T5" fmla="*/ 341 h 346"/>
                  <a:gd name="T6" fmla="*/ 248 w 582"/>
                  <a:gd name="T7" fmla="*/ 345 h 346"/>
                  <a:gd name="T8" fmla="*/ 275 w 582"/>
                  <a:gd name="T9" fmla="*/ 345 h 346"/>
                  <a:gd name="T10" fmla="*/ 302 w 582"/>
                  <a:gd name="T11" fmla="*/ 342 h 346"/>
                  <a:gd name="T12" fmla="*/ 405 w 582"/>
                  <a:gd name="T13" fmla="*/ 312 h 346"/>
                  <a:gd name="T14" fmla="*/ 488 w 582"/>
                  <a:gd name="T15" fmla="*/ 262 h 346"/>
                  <a:gd name="T16" fmla="*/ 548 w 582"/>
                  <a:gd name="T17" fmla="*/ 188 h 346"/>
                  <a:gd name="T18" fmla="*/ 551 w 582"/>
                  <a:gd name="T19" fmla="*/ 138 h 346"/>
                  <a:gd name="T20" fmla="*/ 575 w 582"/>
                  <a:gd name="T21" fmla="*/ 90 h 346"/>
                  <a:gd name="T22" fmla="*/ 581 w 582"/>
                  <a:gd name="T23" fmla="*/ 42 h 346"/>
                  <a:gd name="T24" fmla="*/ 581 w 582"/>
                  <a:gd name="T25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2" h="346">
                    <a:moveTo>
                      <a:pt x="0" y="239"/>
                    </a:moveTo>
                    <a:lnTo>
                      <a:pt x="90" y="308"/>
                    </a:lnTo>
                    <a:lnTo>
                      <a:pt x="195" y="341"/>
                    </a:lnTo>
                    <a:lnTo>
                      <a:pt x="248" y="345"/>
                    </a:lnTo>
                    <a:lnTo>
                      <a:pt x="275" y="345"/>
                    </a:lnTo>
                    <a:lnTo>
                      <a:pt x="302" y="342"/>
                    </a:lnTo>
                    <a:lnTo>
                      <a:pt x="405" y="312"/>
                    </a:lnTo>
                    <a:lnTo>
                      <a:pt x="488" y="262"/>
                    </a:lnTo>
                    <a:lnTo>
                      <a:pt x="548" y="188"/>
                    </a:lnTo>
                    <a:lnTo>
                      <a:pt x="551" y="138"/>
                    </a:lnTo>
                    <a:lnTo>
                      <a:pt x="575" y="90"/>
                    </a:lnTo>
                    <a:lnTo>
                      <a:pt x="581" y="42"/>
                    </a:lnTo>
                    <a:lnTo>
                      <a:pt x="581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0" name="Freeform 36"/>
              <p:cNvSpPr>
                <a:spLocks/>
              </p:cNvSpPr>
              <p:nvPr/>
            </p:nvSpPr>
            <p:spPr bwMode="auto">
              <a:xfrm>
                <a:off x="4385" y="1960"/>
                <a:ext cx="550" cy="346"/>
              </a:xfrm>
              <a:custGeom>
                <a:avLst/>
                <a:gdLst>
                  <a:gd name="T0" fmla="*/ 0 w 582"/>
                  <a:gd name="T1" fmla="*/ 239 h 346"/>
                  <a:gd name="T2" fmla="*/ 90 w 582"/>
                  <a:gd name="T3" fmla="*/ 308 h 346"/>
                  <a:gd name="T4" fmla="*/ 195 w 582"/>
                  <a:gd name="T5" fmla="*/ 341 h 346"/>
                  <a:gd name="T6" fmla="*/ 248 w 582"/>
                  <a:gd name="T7" fmla="*/ 345 h 346"/>
                  <a:gd name="T8" fmla="*/ 275 w 582"/>
                  <a:gd name="T9" fmla="*/ 345 h 346"/>
                  <a:gd name="T10" fmla="*/ 302 w 582"/>
                  <a:gd name="T11" fmla="*/ 342 h 346"/>
                  <a:gd name="T12" fmla="*/ 405 w 582"/>
                  <a:gd name="T13" fmla="*/ 312 h 346"/>
                  <a:gd name="T14" fmla="*/ 488 w 582"/>
                  <a:gd name="T15" fmla="*/ 262 h 346"/>
                  <a:gd name="T16" fmla="*/ 548 w 582"/>
                  <a:gd name="T17" fmla="*/ 188 h 346"/>
                  <a:gd name="T18" fmla="*/ 551 w 582"/>
                  <a:gd name="T19" fmla="*/ 138 h 346"/>
                  <a:gd name="T20" fmla="*/ 575 w 582"/>
                  <a:gd name="T21" fmla="*/ 90 h 346"/>
                  <a:gd name="T22" fmla="*/ 581 w 582"/>
                  <a:gd name="T23" fmla="*/ 42 h 346"/>
                  <a:gd name="T24" fmla="*/ 581 w 582"/>
                  <a:gd name="T25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2" h="346">
                    <a:moveTo>
                      <a:pt x="0" y="239"/>
                    </a:moveTo>
                    <a:lnTo>
                      <a:pt x="90" y="308"/>
                    </a:lnTo>
                    <a:lnTo>
                      <a:pt x="195" y="341"/>
                    </a:lnTo>
                    <a:lnTo>
                      <a:pt x="248" y="345"/>
                    </a:lnTo>
                    <a:lnTo>
                      <a:pt x="275" y="345"/>
                    </a:lnTo>
                    <a:lnTo>
                      <a:pt x="302" y="342"/>
                    </a:lnTo>
                    <a:lnTo>
                      <a:pt x="405" y="312"/>
                    </a:lnTo>
                    <a:lnTo>
                      <a:pt x="488" y="262"/>
                    </a:lnTo>
                    <a:lnTo>
                      <a:pt x="548" y="188"/>
                    </a:lnTo>
                    <a:lnTo>
                      <a:pt x="551" y="138"/>
                    </a:lnTo>
                    <a:lnTo>
                      <a:pt x="575" y="90"/>
                    </a:lnTo>
                    <a:lnTo>
                      <a:pt x="581" y="42"/>
                    </a:lnTo>
                    <a:lnTo>
                      <a:pt x="581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1" name="Freeform 37"/>
              <p:cNvSpPr>
                <a:spLocks/>
              </p:cNvSpPr>
              <p:nvPr/>
            </p:nvSpPr>
            <p:spPr bwMode="auto">
              <a:xfrm>
                <a:off x="4590" y="1839"/>
                <a:ext cx="550" cy="346"/>
              </a:xfrm>
              <a:custGeom>
                <a:avLst/>
                <a:gdLst>
                  <a:gd name="T0" fmla="*/ 0 w 582"/>
                  <a:gd name="T1" fmla="*/ 239 h 346"/>
                  <a:gd name="T2" fmla="*/ 90 w 582"/>
                  <a:gd name="T3" fmla="*/ 308 h 346"/>
                  <a:gd name="T4" fmla="*/ 195 w 582"/>
                  <a:gd name="T5" fmla="*/ 341 h 346"/>
                  <a:gd name="T6" fmla="*/ 248 w 582"/>
                  <a:gd name="T7" fmla="*/ 345 h 346"/>
                  <a:gd name="T8" fmla="*/ 275 w 582"/>
                  <a:gd name="T9" fmla="*/ 345 h 346"/>
                  <a:gd name="T10" fmla="*/ 302 w 582"/>
                  <a:gd name="T11" fmla="*/ 342 h 346"/>
                  <a:gd name="T12" fmla="*/ 405 w 582"/>
                  <a:gd name="T13" fmla="*/ 312 h 346"/>
                  <a:gd name="T14" fmla="*/ 488 w 582"/>
                  <a:gd name="T15" fmla="*/ 262 h 346"/>
                  <a:gd name="T16" fmla="*/ 548 w 582"/>
                  <a:gd name="T17" fmla="*/ 188 h 346"/>
                  <a:gd name="T18" fmla="*/ 551 w 582"/>
                  <a:gd name="T19" fmla="*/ 138 h 346"/>
                  <a:gd name="T20" fmla="*/ 575 w 582"/>
                  <a:gd name="T21" fmla="*/ 90 h 346"/>
                  <a:gd name="T22" fmla="*/ 581 w 582"/>
                  <a:gd name="T23" fmla="*/ 42 h 346"/>
                  <a:gd name="T24" fmla="*/ 581 w 582"/>
                  <a:gd name="T25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2" h="346">
                    <a:moveTo>
                      <a:pt x="0" y="239"/>
                    </a:moveTo>
                    <a:lnTo>
                      <a:pt x="90" y="308"/>
                    </a:lnTo>
                    <a:lnTo>
                      <a:pt x="195" y="341"/>
                    </a:lnTo>
                    <a:lnTo>
                      <a:pt x="248" y="345"/>
                    </a:lnTo>
                    <a:lnTo>
                      <a:pt x="275" y="345"/>
                    </a:lnTo>
                    <a:lnTo>
                      <a:pt x="302" y="342"/>
                    </a:lnTo>
                    <a:lnTo>
                      <a:pt x="405" y="312"/>
                    </a:lnTo>
                    <a:lnTo>
                      <a:pt x="488" y="262"/>
                    </a:lnTo>
                    <a:lnTo>
                      <a:pt x="548" y="188"/>
                    </a:lnTo>
                    <a:lnTo>
                      <a:pt x="551" y="138"/>
                    </a:lnTo>
                    <a:lnTo>
                      <a:pt x="575" y="90"/>
                    </a:lnTo>
                    <a:lnTo>
                      <a:pt x="581" y="42"/>
                    </a:lnTo>
                    <a:lnTo>
                      <a:pt x="581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2" name="Freeform 38"/>
              <p:cNvSpPr>
                <a:spLocks/>
              </p:cNvSpPr>
              <p:nvPr/>
            </p:nvSpPr>
            <p:spPr bwMode="auto">
              <a:xfrm>
                <a:off x="4681" y="1779"/>
                <a:ext cx="549" cy="346"/>
              </a:xfrm>
              <a:custGeom>
                <a:avLst/>
                <a:gdLst>
                  <a:gd name="T0" fmla="*/ 0 w 582"/>
                  <a:gd name="T1" fmla="*/ 239 h 346"/>
                  <a:gd name="T2" fmla="*/ 90 w 582"/>
                  <a:gd name="T3" fmla="*/ 308 h 346"/>
                  <a:gd name="T4" fmla="*/ 195 w 582"/>
                  <a:gd name="T5" fmla="*/ 341 h 346"/>
                  <a:gd name="T6" fmla="*/ 248 w 582"/>
                  <a:gd name="T7" fmla="*/ 345 h 346"/>
                  <a:gd name="T8" fmla="*/ 275 w 582"/>
                  <a:gd name="T9" fmla="*/ 345 h 346"/>
                  <a:gd name="T10" fmla="*/ 302 w 582"/>
                  <a:gd name="T11" fmla="*/ 342 h 346"/>
                  <a:gd name="T12" fmla="*/ 405 w 582"/>
                  <a:gd name="T13" fmla="*/ 312 h 346"/>
                  <a:gd name="T14" fmla="*/ 488 w 582"/>
                  <a:gd name="T15" fmla="*/ 262 h 346"/>
                  <a:gd name="T16" fmla="*/ 548 w 582"/>
                  <a:gd name="T17" fmla="*/ 188 h 346"/>
                  <a:gd name="T18" fmla="*/ 551 w 582"/>
                  <a:gd name="T19" fmla="*/ 138 h 346"/>
                  <a:gd name="T20" fmla="*/ 575 w 582"/>
                  <a:gd name="T21" fmla="*/ 90 h 346"/>
                  <a:gd name="T22" fmla="*/ 581 w 582"/>
                  <a:gd name="T23" fmla="*/ 42 h 346"/>
                  <a:gd name="T24" fmla="*/ 581 w 582"/>
                  <a:gd name="T25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2" h="346">
                    <a:moveTo>
                      <a:pt x="0" y="239"/>
                    </a:moveTo>
                    <a:lnTo>
                      <a:pt x="90" y="308"/>
                    </a:lnTo>
                    <a:lnTo>
                      <a:pt x="195" y="341"/>
                    </a:lnTo>
                    <a:lnTo>
                      <a:pt x="248" y="345"/>
                    </a:lnTo>
                    <a:lnTo>
                      <a:pt x="275" y="345"/>
                    </a:lnTo>
                    <a:lnTo>
                      <a:pt x="302" y="342"/>
                    </a:lnTo>
                    <a:lnTo>
                      <a:pt x="405" y="312"/>
                    </a:lnTo>
                    <a:lnTo>
                      <a:pt x="488" y="262"/>
                    </a:lnTo>
                    <a:lnTo>
                      <a:pt x="548" y="188"/>
                    </a:lnTo>
                    <a:lnTo>
                      <a:pt x="551" y="138"/>
                    </a:lnTo>
                    <a:lnTo>
                      <a:pt x="575" y="90"/>
                    </a:lnTo>
                    <a:lnTo>
                      <a:pt x="581" y="42"/>
                    </a:lnTo>
                    <a:lnTo>
                      <a:pt x="581" y="0"/>
                    </a:lnTo>
                  </a:path>
                </a:pathLst>
              </a:custGeom>
              <a:noFill/>
              <a:ln w="25400" cap="rnd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83" name="Group 39"/>
            <p:cNvGrpSpPr>
              <a:grpSpLocks/>
            </p:cNvGrpSpPr>
            <p:nvPr/>
          </p:nvGrpSpPr>
          <p:grpSpPr bwMode="auto">
            <a:xfrm>
              <a:off x="2227263" y="1366838"/>
              <a:ext cx="6402387" cy="4094162"/>
              <a:chOff x="771" y="861"/>
              <a:chExt cx="4272" cy="2579"/>
            </a:xfrm>
          </p:grpSpPr>
          <p:sp>
            <p:nvSpPr>
              <p:cNvPr id="31784" name="Line 40"/>
              <p:cNvSpPr>
                <a:spLocks noChangeShapeType="1"/>
              </p:cNvSpPr>
              <p:nvPr/>
            </p:nvSpPr>
            <p:spPr bwMode="auto">
              <a:xfrm>
                <a:off x="772" y="861"/>
                <a:ext cx="0" cy="2579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5" name="Line 41"/>
              <p:cNvSpPr>
                <a:spLocks noChangeShapeType="1"/>
              </p:cNvSpPr>
              <p:nvPr/>
            </p:nvSpPr>
            <p:spPr bwMode="auto">
              <a:xfrm>
                <a:off x="771" y="3414"/>
                <a:ext cx="4272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86" name="Group 42"/>
            <p:cNvGrpSpPr>
              <a:grpSpLocks/>
            </p:cNvGrpSpPr>
            <p:nvPr/>
          </p:nvGrpSpPr>
          <p:grpSpPr bwMode="auto">
            <a:xfrm>
              <a:off x="2900363" y="3335338"/>
              <a:ext cx="4724400" cy="2038350"/>
              <a:chOff x="1827" y="2101"/>
              <a:chExt cx="2976" cy="1284"/>
            </a:xfrm>
          </p:grpSpPr>
          <p:sp>
            <p:nvSpPr>
              <p:cNvPr id="31787" name="Line 43"/>
              <p:cNvSpPr>
                <a:spLocks noChangeShapeType="1"/>
              </p:cNvSpPr>
              <p:nvPr/>
            </p:nvSpPr>
            <p:spPr bwMode="auto">
              <a:xfrm>
                <a:off x="1827" y="2101"/>
                <a:ext cx="0" cy="127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8" name="Line 44"/>
              <p:cNvSpPr>
                <a:spLocks noChangeShapeType="1"/>
              </p:cNvSpPr>
              <p:nvPr/>
            </p:nvSpPr>
            <p:spPr bwMode="auto">
              <a:xfrm>
                <a:off x="2517" y="2444"/>
                <a:ext cx="0" cy="94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9" name="Line 45"/>
              <p:cNvSpPr>
                <a:spLocks noChangeShapeType="1"/>
              </p:cNvSpPr>
              <p:nvPr/>
            </p:nvSpPr>
            <p:spPr bwMode="auto">
              <a:xfrm>
                <a:off x="3375" y="2588"/>
                <a:ext cx="0" cy="79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0" name="Line 46"/>
              <p:cNvSpPr>
                <a:spLocks noChangeShapeType="1"/>
              </p:cNvSpPr>
              <p:nvPr/>
            </p:nvSpPr>
            <p:spPr bwMode="auto">
              <a:xfrm>
                <a:off x="4089" y="2528"/>
                <a:ext cx="0" cy="85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1" name="Line 47"/>
              <p:cNvSpPr>
                <a:spLocks noChangeShapeType="1"/>
              </p:cNvSpPr>
              <p:nvPr/>
            </p:nvSpPr>
            <p:spPr bwMode="auto">
              <a:xfrm>
                <a:off x="4803" y="2264"/>
                <a:ext cx="0" cy="112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787525" y="74613"/>
            <a:ext cx="7318375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500" b="1">
                <a:solidFill>
                  <a:srgbClr val="000099"/>
                </a:solidFill>
                <a:latin typeface="Times New Roman" panose="02020603050405020304" pitchFamily="18" charset="0"/>
              </a:rPr>
              <a:t>LONG-RUN PRODUCTION COSTS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727200" y="1366838"/>
            <a:ext cx="7081838" cy="4794250"/>
            <a:chOff x="1727200" y="1366838"/>
            <a:chExt cx="7081838" cy="4794250"/>
          </a:xfrm>
        </p:grpSpPr>
        <p:sp>
          <p:nvSpPr>
            <p:cNvPr id="32771" name="Rectangle 3"/>
            <p:cNvSpPr>
              <a:spLocks noChangeArrowheads="1"/>
            </p:cNvSpPr>
            <p:nvPr/>
          </p:nvSpPr>
          <p:spPr bwMode="auto">
            <a:xfrm>
              <a:off x="2346325" y="1498600"/>
              <a:ext cx="6462713" cy="1125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3200" b="1" i="1">
                  <a:solidFill>
                    <a:schemeClr val="tx2"/>
                  </a:solidFill>
                  <a:latin typeface="Times New Roman" panose="02020603050405020304" pitchFamily="18" charset="0"/>
                </a:rPr>
                <a:t>The </a:t>
              </a:r>
              <a:r>
                <a:rPr lang="en-US" altLang="en-US" sz="3600" b="1" i="1" u="sng">
                  <a:solidFill>
                    <a:srgbClr val="CC0000"/>
                  </a:solidFill>
                  <a:latin typeface="Times New Roman" panose="02020603050405020304" pitchFamily="18" charset="0"/>
                </a:rPr>
                <a:t>long-run ATC</a:t>
              </a:r>
              <a:r>
                <a:rPr lang="en-US" altLang="en-US" sz="3200" b="1" i="1">
                  <a:solidFill>
                    <a:schemeClr val="tx2"/>
                  </a:solidFill>
                  <a:latin typeface="Times New Roman" panose="02020603050405020304" pitchFamily="18" charset="0"/>
                </a:rPr>
                <a:t> just “envelopes”</a:t>
              </a:r>
            </a:p>
            <a:p>
              <a:pPr algn="ctr"/>
              <a:r>
                <a:rPr lang="en-US" altLang="en-US" sz="3200" b="1" i="1">
                  <a:solidFill>
                    <a:schemeClr val="tx2"/>
                  </a:solidFill>
                  <a:latin typeface="Times New Roman" panose="02020603050405020304" pitchFamily="18" charset="0"/>
                </a:rPr>
                <a:t>all of the short-run ATC curves.</a:t>
              </a:r>
            </a:p>
          </p:txBody>
        </p:sp>
        <p:sp>
          <p:nvSpPr>
            <p:cNvPr id="32772" name="Rectangle 4"/>
            <p:cNvSpPr>
              <a:spLocks noChangeArrowheads="1"/>
            </p:cNvSpPr>
            <p:nvPr/>
          </p:nvSpPr>
          <p:spPr bwMode="auto">
            <a:xfrm rot="16200000">
              <a:off x="1004094" y="3153569"/>
              <a:ext cx="1962150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Unit Costs</a:t>
              </a:r>
            </a:p>
          </p:txBody>
        </p:sp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5173663" y="5645150"/>
              <a:ext cx="1347787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Output</a:t>
              </a:r>
            </a:p>
          </p:txBody>
        </p:sp>
        <p:sp>
          <p:nvSpPr>
            <p:cNvPr id="32774" name="Freeform 6"/>
            <p:cNvSpPr>
              <a:spLocks/>
            </p:cNvSpPr>
            <p:nvPr/>
          </p:nvSpPr>
          <p:spPr bwMode="auto">
            <a:xfrm>
              <a:off x="2490788" y="2668588"/>
              <a:ext cx="1039812" cy="617537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5" name="Freeform 7"/>
            <p:cNvSpPr>
              <a:spLocks/>
            </p:cNvSpPr>
            <p:nvPr/>
          </p:nvSpPr>
          <p:spPr bwMode="auto">
            <a:xfrm>
              <a:off x="4837113" y="3806825"/>
              <a:ext cx="1109662" cy="279400"/>
            </a:xfrm>
            <a:custGeom>
              <a:avLst/>
              <a:gdLst>
                <a:gd name="T0" fmla="*/ 0 w 741"/>
                <a:gd name="T1" fmla="*/ 0 h 176"/>
                <a:gd name="T2" fmla="*/ 65 w 741"/>
                <a:gd name="T3" fmla="*/ 77 h 176"/>
                <a:gd name="T4" fmla="*/ 152 w 741"/>
                <a:gd name="T5" fmla="*/ 132 h 176"/>
                <a:gd name="T6" fmla="*/ 258 w 741"/>
                <a:gd name="T7" fmla="*/ 164 h 176"/>
                <a:gd name="T8" fmla="*/ 370 w 741"/>
                <a:gd name="T9" fmla="*/ 175 h 176"/>
                <a:gd name="T10" fmla="*/ 481 w 741"/>
                <a:gd name="T11" fmla="*/ 165 h 176"/>
                <a:gd name="T12" fmla="*/ 586 w 741"/>
                <a:gd name="T13" fmla="*/ 132 h 176"/>
                <a:gd name="T14" fmla="*/ 673 w 741"/>
                <a:gd name="T15" fmla="*/ 78 h 176"/>
                <a:gd name="T16" fmla="*/ 740 w 741"/>
                <a:gd name="T1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1" h="176">
                  <a:moveTo>
                    <a:pt x="0" y="0"/>
                  </a:moveTo>
                  <a:lnTo>
                    <a:pt x="65" y="77"/>
                  </a:lnTo>
                  <a:lnTo>
                    <a:pt x="152" y="132"/>
                  </a:lnTo>
                  <a:lnTo>
                    <a:pt x="258" y="164"/>
                  </a:lnTo>
                  <a:lnTo>
                    <a:pt x="370" y="175"/>
                  </a:lnTo>
                  <a:lnTo>
                    <a:pt x="481" y="165"/>
                  </a:lnTo>
                  <a:lnTo>
                    <a:pt x="586" y="132"/>
                  </a:lnTo>
                  <a:lnTo>
                    <a:pt x="673" y="78"/>
                  </a:lnTo>
                  <a:lnTo>
                    <a:pt x="740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6" name="Freeform 8"/>
            <p:cNvSpPr>
              <a:spLocks/>
            </p:cNvSpPr>
            <p:nvPr/>
          </p:nvSpPr>
          <p:spPr bwMode="auto">
            <a:xfrm>
              <a:off x="7142163" y="2994025"/>
              <a:ext cx="873125" cy="549275"/>
            </a:xfrm>
            <a:custGeom>
              <a:avLst/>
              <a:gdLst>
                <a:gd name="T0" fmla="*/ 0 w 582"/>
                <a:gd name="T1" fmla="*/ 239 h 346"/>
                <a:gd name="T2" fmla="*/ 90 w 582"/>
                <a:gd name="T3" fmla="*/ 308 h 346"/>
                <a:gd name="T4" fmla="*/ 195 w 582"/>
                <a:gd name="T5" fmla="*/ 341 h 346"/>
                <a:gd name="T6" fmla="*/ 248 w 582"/>
                <a:gd name="T7" fmla="*/ 345 h 346"/>
                <a:gd name="T8" fmla="*/ 275 w 582"/>
                <a:gd name="T9" fmla="*/ 345 h 346"/>
                <a:gd name="T10" fmla="*/ 302 w 582"/>
                <a:gd name="T11" fmla="*/ 342 h 346"/>
                <a:gd name="T12" fmla="*/ 405 w 582"/>
                <a:gd name="T13" fmla="*/ 312 h 346"/>
                <a:gd name="T14" fmla="*/ 488 w 582"/>
                <a:gd name="T15" fmla="*/ 262 h 346"/>
                <a:gd name="T16" fmla="*/ 548 w 582"/>
                <a:gd name="T17" fmla="*/ 188 h 346"/>
                <a:gd name="T18" fmla="*/ 551 w 582"/>
                <a:gd name="T19" fmla="*/ 138 h 346"/>
                <a:gd name="T20" fmla="*/ 575 w 582"/>
                <a:gd name="T21" fmla="*/ 90 h 346"/>
                <a:gd name="T22" fmla="*/ 581 w 582"/>
                <a:gd name="T23" fmla="*/ 42 h 346"/>
                <a:gd name="T24" fmla="*/ 581 w 582"/>
                <a:gd name="T2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2" h="346">
                  <a:moveTo>
                    <a:pt x="0" y="239"/>
                  </a:moveTo>
                  <a:lnTo>
                    <a:pt x="90" y="308"/>
                  </a:lnTo>
                  <a:lnTo>
                    <a:pt x="195" y="341"/>
                  </a:lnTo>
                  <a:lnTo>
                    <a:pt x="248" y="345"/>
                  </a:lnTo>
                  <a:lnTo>
                    <a:pt x="275" y="345"/>
                  </a:lnTo>
                  <a:lnTo>
                    <a:pt x="302" y="342"/>
                  </a:lnTo>
                  <a:lnTo>
                    <a:pt x="405" y="312"/>
                  </a:lnTo>
                  <a:lnTo>
                    <a:pt x="488" y="262"/>
                  </a:lnTo>
                  <a:lnTo>
                    <a:pt x="548" y="188"/>
                  </a:lnTo>
                  <a:lnTo>
                    <a:pt x="551" y="138"/>
                  </a:lnTo>
                  <a:lnTo>
                    <a:pt x="575" y="90"/>
                  </a:lnTo>
                  <a:lnTo>
                    <a:pt x="581" y="42"/>
                  </a:lnTo>
                  <a:lnTo>
                    <a:pt x="581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7" name="Freeform 9"/>
            <p:cNvSpPr>
              <a:spLocks/>
            </p:cNvSpPr>
            <p:nvPr/>
          </p:nvSpPr>
          <p:spPr bwMode="auto">
            <a:xfrm>
              <a:off x="3511550" y="3213100"/>
              <a:ext cx="1039813" cy="617538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8" name="Freeform 10"/>
            <p:cNvSpPr>
              <a:spLocks/>
            </p:cNvSpPr>
            <p:nvPr/>
          </p:nvSpPr>
          <p:spPr bwMode="auto">
            <a:xfrm>
              <a:off x="6097588" y="3414713"/>
              <a:ext cx="873125" cy="549275"/>
            </a:xfrm>
            <a:custGeom>
              <a:avLst/>
              <a:gdLst>
                <a:gd name="T0" fmla="*/ 0 w 582"/>
                <a:gd name="T1" fmla="*/ 239 h 346"/>
                <a:gd name="T2" fmla="*/ 90 w 582"/>
                <a:gd name="T3" fmla="*/ 308 h 346"/>
                <a:gd name="T4" fmla="*/ 195 w 582"/>
                <a:gd name="T5" fmla="*/ 341 h 346"/>
                <a:gd name="T6" fmla="*/ 248 w 582"/>
                <a:gd name="T7" fmla="*/ 345 h 346"/>
                <a:gd name="T8" fmla="*/ 275 w 582"/>
                <a:gd name="T9" fmla="*/ 345 h 346"/>
                <a:gd name="T10" fmla="*/ 302 w 582"/>
                <a:gd name="T11" fmla="*/ 342 h 346"/>
                <a:gd name="T12" fmla="*/ 405 w 582"/>
                <a:gd name="T13" fmla="*/ 312 h 346"/>
                <a:gd name="T14" fmla="*/ 488 w 582"/>
                <a:gd name="T15" fmla="*/ 262 h 346"/>
                <a:gd name="T16" fmla="*/ 548 w 582"/>
                <a:gd name="T17" fmla="*/ 188 h 346"/>
                <a:gd name="T18" fmla="*/ 551 w 582"/>
                <a:gd name="T19" fmla="*/ 138 h 346"/>
                <a:gd name="T20" fmla="*/ 575 w 582"/>
                <a:gd name="T21" fmla="*/ 90 h 346"/>
                <a:gd name="T22" fmla="*/ 581 w 582"/>
                <a:gd name="T23" fmla="*/ 42 h 346"/>
                <a:gd name="T24" fmla="*/ 581 w 582"/>
                <a:gd name="T2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2" h="346">
                  <a:moveTo>
                    <a:pt x="0" y="239"/>
                  </a:moveTo>
                  <a:lnTo>
                    <a:pt x="90" y="308"/>
                  </a:lnTo>
                  <a:lnTo>
                    <a:pt x="195" y="341"/>
                  </a:lnTo>
                  <a:lnTo>
                    <a:pt x="248" y="345"/>
                  </a:lnTo>
                  <a:lnTo>
                    <a:pt x="275" y="345"/>
                  </a:lnTo>
                  <a:lnTo>
                    <a:pt x="302" y="342"/>
                  </a:lnTo>
                  <a:lnTo>
                    <a:pt x="405" y="312"/>
                  </a:lnTo>
                  <a:lnTo>
                    <a:pt x="488" y="262"/>
                  </a:lnTo>
                  <a:lnTo>
                    <a:pt x="548" y="188"/>
                  </a:lnTo>
                  <a:lnTo>
                    <a:pt x="551" y="138"/>
                  </a:lnTo>
                  <a:lnTo>
                    <a:pt x="575" y="90"/>
                  </a:lnTo>
                  <a:lnTo>
                    <a:pt x="581" y="42"/>
                  </a:lnTo>
                  <a:lnTo>
                    <a:pt x="581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9" name="Freeform 11"/>
            <p:cNvSpPr>
              <a:spLocks/>
            </p:cNvSpPr>
            <p:nvPr/>
          </p:nvSpPr>
          <p:spPr bwMode="auto">
            <a:xfrm>
              <a:off x="2635250" y="2800350"/>
              <a:ext cx="1039813" cy="617538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0" name="Freeform 12"/>
            <p:cNvSpPr>
              <a:spLocks/>
            </p:cNvSpPr>
            <p:nvPr/>
          </p:nvSpPr>
          <p:spPr bwMode="auto">
            <a:xfrm>
              <a:off x="2778125" y="2911475"/>
              <a:ext cx="1041400" cy="617538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1" name="Freeform 13"/>
            <p:cNvSpPr>
              <a:spLocks/>
            </p:cNvSpPr>
            <p:nvPr/>
          </p:nvSpPr>
          <p:spPr bwMode="auto">
            <a:xfrm>
              <a:off x="2922588" y="3001963"/>
              <a:ext cx="1039812" cy="617537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2" name="Freeform 14"/>
            <p:cNvSpPr>
              <a:spLocks/>
            </p:cNvSpPr>
            <p:nvPr/>
          </p:nvSpPr>
          <p:spPr bwMode="auto">
            <a:xfrm>
              <a:off x="3067050" y="3071813"/>
              <a:ext cx="1039813" cy="617537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3" name="Freeform 15"/>
            <p:cNvSpPr>
              <a:spLocks/>
            </p:cNvSpPr>
            <p:nvPr/>
          </p:nvSpPr>
          <p:spPr bwMode="auto">
            <a:xfrm>
              <a:off x="3209925" y="3121025"/>
              <a:ext cx="1039813" cy="617538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4" name="Freeform 16"/>
            <p:cNvSpPr>
              <a:spLocks/>
            </p:cNvSpPr>
            <p:nvPr/>
          </p:nvSpPr>
          <p:spPr bwMode="auto">
            <a:xfrm>
              <a:off x="3354388" y="3149600"/>
              <a:ext cx="1039812" cy="617538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5" name="Freeform 17"/>
            <p:cNvSpPr>
              <a:spLocks/>
            </p:cNvSpPr>
            <p:nvPr/>
          </p:nvSpPr>
          <p:spPr bwMode="auto">
            <a:xfrm>
              <a:off x="3656013" y="3303588"/>
              <a:ext cx="1039812" cy="617537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6" name="Freeform 18"/>
            <p:cNvSpPr>
              <a:spLocks/>
            </p:cNvSpPr>
            <p:nvPr/>
          </p:nvSpPr>
          <p:spPr bwMode="auto">
            <a:xfrm>
              <a:off x="3798888" y="3332163"/>
              <a:ext cx="1039812" cy="617537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7" name="Freeform 19"/>
            <p:cNvSpPr>
              <a:spLocks/>
            </p:cNvSpPr>
            <p:nvPr/>
          </p:nvSpPr>
          <p:spPr bwMode="auto">
            <a:xfrm>
              <a:off x="3943350" y="3381375"/>
              <a:ext cx="1039813" cy="617538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8" name="Freeform 20"/>
            <p:cNvSpPr>
              <a:spLocks/>
            </p:cNvSpPr>
            <p:nvPr/>
          </p:nvSpPr>
          <p:spPr bwMode="auto">
            <a:xfrm>
              <a:off x="4087813" y="3409950"/>
              <a:ext cx="1039812" cy="617538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9" name="Freeform 21"/>
            <p:cNvSpPr>
              <a:spLocks/>
            </p:cNvSpPr>
            <p:nvPr/>
          </p:nvSpPr>
          <p:spPr bwMode="auto">
            <a:xfrm>
              <a:off x="4230688" y="3417888"/>
              <a:ext cx="1039812" cy="617537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0" name="Freeform 22"/>
            <p:cNvSpPr>
              <a:spLocks/>
            </p:cNvSpPr>
            <p:nvPr/>
          </p:nvSpPr>
          <p:spPr bwMode="auto">
            <a:xfrm>
              <a:off x="4375150" y="3405188"/>
              <a:ext cx="1039813" cy="617537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Freeform 23"/>
            <p:cNvSpPr>
              <a:spLocks/>
            </p:cNvSpPr>
            <p:nvPr/>
          </p:nvSpPr>
          <p:spPr bwMode="auto">
            <a:xfrm>
              <a:off x="4518025" y="3454400"/>
              <a:ext cx="1041400" cy="617538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2" name="Freeform 24"/>
            <p:cNvSpPr>
              <a:spLocks/>
            </p:cNvSpPr>
            <p:nvPr/>
          </p:nvSpPr>
          <p:spPr bwMode="auto">
            <a:xfrm>
              <a:off x="4662488" y="3462338"/>
              <a:ext cx="1039812" cy="617537"/>
            </a:xfrm>
            <a:custGeom>
              <a:avLst/>
              <a:gdLst>
                <a:gd name="T0" fmla="*/ 0 w 694"/>
                <a:gd name="T1" fmla="*/ 0 h 389"/>
                <a:gd name="T2" fmla="*/ 26 w 694"/>
                <a:gd name="T3" fmla="*/ 122 h 389"/>
                <a:gd name="T4" fmla="*/ 52 w 694"/>
                <a:gd name="T5" fmla="*/ 220 h 389"/>
                <a:gd name="T6" fmla="*/ 122 w 694"/>
                <a:gd name="T7" fmla="*/ 300 h 389"/>
                <a:gd name="T8" fmla="*/ 226 w 694"/>
                <a:gd name="T9" fmla="*/ 357 h 389"/>
                <a:gd name="T10" fmla="*/ 348 w 694"/>
                <a:gd name="T11" fmla="*/ 386 h 389"/>
                <a:gd name="T12" fmla="*/ 411 w 694"/>
                <a:gd name="T13" fmla="*/ 388 h 389"/>
                <a:gd name="T14" fmla="*/ 475 w 694"/>
                <a:gd name="T15" fmla="*/ 382 h 389"/>
                <a:gd name="T16" fmla="*/ 594 w 694"/>
                <a:gd name="T17" fmla="*/ 339 h 389"/>
                <a:gd name="T18" fmla="*/ 693 w 694"/>
                <a:gd name="T19" fmla="*/ 253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4" h="389">
                  <a:moveTo>
                    <a:pt x="0" y="0"/>
                  </a:moveTo>
                  <a:lnTo>
                    <a:pt x="26" y="122"/>
                  </a:lnTo>
                  <a:lnTo>
                    <a:pt x="52" y="220"/>
                  </a:lnTo>
                  <a:lnTo>
                    <a:pt x="122" y="300"/>
                  </a:lnTo>
                  <a:lnTo>
                    <a:pt x="226" y="357"/>
                  </a:lnTo>
                  <a:lnTo>
                    <a:pt x="348" y="386"/>
                  </a:lnTo>
                  <a:lnTo>
                    <a:pt x="411" y="388"/>
                  </a:lnTo>
                  <a:lnTo>
                    <a:pt x="475" y="382"/>
                  </a:lnTo>
                  <a:lnTo>
                    <a:pt x="594" y="339"/>
                  </a:lnTo>
                  <a:lnTo>
                    <a:pt x="693" y="253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3" name="Freeform 25"/>
            <p:cNvSpPr>
              <a:spLocks/>
            </p:cNvSpPr>
            <p:nvPr/>
          </p:nvSpPr>
          <p:spPr bwMode="auto">
            <a:xfrm>
              <a:off x="4979988" y="3835400"/>
              <a:ext cx="1111250" cy="279400"/>
            </a:xfrm>
            <a:custGeom>
              <a:avLst/>
              <a:gdLst>
                <a:gd name="T0" fmla="*/ 0 w 741"/>
                <a:gd name="T1" fmla="*/ 0 h 176"/>
                <a:gd name="T2" fmla="*/ 65 w 741"/>
                <a:gd name="T3" fmla="*/ 77 h 176"/>
                <a:gd name="T4" fmla="*/ 152 w 741"/>
                <a:gd name="T5" fmla="*/ 132 h 176"/>
                <a:gd name="T6" fmla="*/ 258 w 741"/>
                <a:gd name="T7" fmla="*/ 164 h 176"/>
                <a:gd name="T8" fmla="*/ 370 w 741"/>
                <a:gd name="T9" fmla="*/ 175 h 176"/>
                <a:gd name="T10" fmla="*/ 481 w 741"/>
                <a:gd name="T11" fmla="*/ 165 h 176"/>
                <a:gd name="T12" fmla="*/ 586 w 741"/>
                <a:gd name="T13" fmla="*/ 132 h 176"/>
                <a:gd name="T14" fmla="*/ 673 w 741"/>
                <a:gd name="T15" fmla="*/ 78 h 176"/>
                <a:gd name="T16" fmla="*/ 740 w 741"/>
                <a:gd name="T1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1" h="176">
                  <a:moveTo>
                    <a:pt x="0" y="0"/>
                  </a:moveTo>
                  <a:lnTo>
                    <a:pt x="65" y="77"/>
                  </a:lnTo>
                  <a:lnTo>
                    <a:pt x="152" y="132"/>
                  </a:lnTo>
                  <a:lnTo>
                    <a:pt x="258" y="164"/>
                  </a:lnTo>
                  <a:lnTo>
                    <a:pt x="370" y="175"/>
                  </a:lnTo>
                  <a:lnTo>
                    <a:pt x="481" y="165"/>
                  </a:lnTo>
                  <a:lnTo>
                    <a:pt x="586" y="132"/>
                  </a:lnTo>
                  <a:lnTo>
                    <a:pt x="673" y="78"/>
                  </a:lnTo>
                  <a:lnTo>
                    <a:pt x="740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4" name="Freeform 26"/>
            <p:cNvSpPr>
              <a:spLocks/>
            </p:cNvSpPr>
            <p:nvPr/>
          </p:nvSpPr>
          <p:spPr bwMode="auto">
            <a:xfrm>
              <a:off x="5124450" y="3802063"/>
              <a:ext cx="1109663" cy="279400"/>
            </a:xfrm>
            <a:custGeom>
              <a:avLst/>
              <a:gdLst>
                <a:gd name="T0" fmla="*/ 0 w 741"/>
                <a:gd name="T1" fmla="*/ 0 h 176"/>
                <a:gd name="T2" fmla="*/ 65 w 741"/>
                <a:gd name="T3" fmla="*/ 77 h 176"/>
                <a:gd name="T4" fmla="*/ 152 w 741"/>
                <a:gd name="T5" fmla="*/ 132 h 176"/>
                <a:gd name="T6" fmla="*/ 258 w 741"/>
                <a:gd name="T7" fmla="*/ 164 h 176"/>
                <a:gd name="T8" fmla="*/ 370 w 741"/>
                <a:gd name="T9" fmla="*/ 175 h 176"/>
                <a:gd name="T10" fmla="*/ 481 w 741"/>
                <a:gd name="T11" fmla="*/ 165 h 176"/>
                <a:gd name="T12" fmla="*/ 586 w 741"/>
                <a:gd name="T13" fmla="*/ 132 h 176"/>
                <a:gd name="T14" fmla="*/ 673 w 741"/>
                <a:gd name="T15" fmla="*/ 78 h 176"/>
                <a:gd name="T16" fmla="*/ 740 w 741"/>
                <a:gd name="T1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1" h="176">
                  <a:moveTo>
                    <a:pt x="0" y="0"/>
                  </a:moveTo>
                  <a:lnTo>
                    <a:pt x="65" y="77"/>
                  </a:lnTo>
                  <a:lnTo>
                    <a:pt x="152" y="132"/>
                  </a:lnTo>
                  <a:lnTo>
                    <a:pt x="258" y="164"/>
                  </a:lnTo>
                  <a:lnTo>
                    <a:pt x="370" y="175"/>
                  </a:lnTo>
                  <a:lnTo>
                    <a:pt x="481" y="165"/>
                  </a:lnTo>
                  <a:lnTo>
                    <a:pt x="586" y="132"/>
                  </a:lnTo>
                  <a:lnTo>
                    <a:pt x="673" y="78"/>
                  </a:lnTo>
                  <a:lnTo>
                    <a:pt x="740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5" name="Freeform 27"/>
            <p:cNvSpPr>
              <a:spLocks/>
            </p:cNvSpPr>
            <p:nvPr/>
          </p:nvSpPr>
          <p:spPr bwMode="auto">
            <a:xfrm>
              <a:off x="5267325" y="3810000"/>
              <a:ext cx="1111250" cy="279400"/>
            </a:xfrm>
            <a:custGeom>
              <a:avLst/>
              <a:gdLst>
                <a:gd name="T0" fmla="*/ 0 w 741"/>
                <a:gd name="T1" fmla="*/ 0 h 176"/>
                <a:gd name="T2" fmla="*/ 65 w 741"/>
                <a:gd name="T3" fmla="*/ 77 h 176"/>
                <a:gd name="T4" fmla="*/ 152 w 741"/>
                <a:gd name="T5" fmla="*/ 132 h 176"/>
                <a:gd name="T6" fmla="*/ 258 w 741"/>
                <a:gd name="T7" fmla="*/ 164 h 176"/>
                <a:gd name="T8" fmla="*/ 370 w 741"/>
                <a:gd name="T9" fmla="*/ 175 h 176"/>
                <a:gd name="T10" fmla="*/ 481 w 741"/>
                <a:gd name="T11" fmla="*/ 165 h 176"/>
                <a:gd name="T12" fmla="*/ 586 w 741"/>
                <a:gd name="T13" fmla="*/ 132 h 176"/>
                <a:gd name="T14" fmla="*/ 673 w 741"/>
                <a:gd name="T15" fmla="*/ 78 h 176"/>
                <a:gd name="T16" fmla="*/ 740 w 741"/>
                <a:gd name="T1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1" h="176">
                  <a:moveTo>
                    <a:pt x="0" y="0"/>
                  </a:moveTo>
                  <a:lnTo>
                    <a:pt x="65" y="77"/>
                  </a:lnTo>
                  <a:lnTo>
                    <a:pt x="152" y="132"/>
                  </a:lnTo>
                  <a:lnTo>
                    <a:pt x="258" y="164"/>
                  </a:lnTo>
                  <a:lnTo>
                    <a:pt x="370" y="175"/>
                  </a:lnTo>
                  <a:lnTo>
                    <a:pt x="481" y="165"/>
                  </a:lnTo>
                  <a:lnTo>
                    <a:pt x="586" y="132"/>
                  </a:lnTo>
                  <a:lnTo>
                    <a:pt x="673" y="78"/>
                  </a:lnTo>
                  <a:lnTo>
                    <a:pt x="740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6" name="Freeform 28"/>
            <p:cNvSpPr>
              <a:spLocks/>
            </p:cNvSpPr>
            <p:nvPr/>
          </p:nvSpPr>
          <p:spPr bwMode="auto">
            <a:xfrm>
              <a:off x="5411788" y="3797300"/>
              <a:ext cx="1111250" cy="279400"/>
            </a:xfrm>
            <a:custGeom>
              <a:avLst/>
              <a:gdLst>
                <a:gd name="T0" fmla="*/ 0 w 741"/>
                <a:gd name="T1" fmla="*/ 0 h 176"/>
                <a:gd name="T2" fmla="*/ 65 w 741"/>
                <a:gd name="T3" fmla="*/ 77 h 176"/>
                <a:gd name="T4" fmla="*/ 152 w 741"/>
                <a:gd name="T5" fmla="*/ 132 h 176"/>
                <a:gd name="T6" fmla="*/ 258 w 741"/>
                <a:gd name="T7" fmla="*/ 164 h 176"/>
                <a:gd name="T8" fmla="*/ 370 w 741"/>
                <a:gd name="T9" fmla="*/ 175 h 176"/>
                <a:gd name="T10" fmla="*/ 481 w 741"/>
                <a:gd name="T11" fmla="*/ 165 h 176"/>
                <a:gd name="T12" fmla="*/ 586 w 741"/>
                <a:gd name="T13" fmla="*/ 132 h 176"/>
                <a:gd name="T14" fmla="*/ 673 w 741"/>
                <a:gd name="T15" fmla="*/ 78 h 176"/>
                <a:gd name="T16" fmla="*/ 740 w 741"/>
                <a:gd name="T1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1" h="176">
                  <a:moveTo>
                    <a:pt x="0" y="0"/>
                  </a:moveTo>
                  <a:lnTo>
                    <a:pt x="65" y="77"/>
                  </a:lnTo>
                  <a:lnTo>
                    <a:pt x="152" y="132"/>
                  </a:lnTo>
                  <a:lnTo>
                    <a:pt x="258" y="164"/>
                  </a:lnTo>
                  <a:lnTo>
                    <a:pt x="370" y="175"/>
                  </a:lnTo>
                  <a:lnTo>
                    <a:pt x="481" y="165"/>
                  </a:lnTo>
                  <a:lnTo>
                    <a:pt x="586" y="132"/>
                  </a:lnTo>
                  <a:lnTo>
                    <a:pt x="673" y="78"/>
                  </a:lnTo>
                  <a:lnTo>
                    <a:pt x="740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7" name="Freeform 29"/>
            <p:cNvSpPr>
              <a:spLocks/>
            </p:cNvSpPr>
            <p:nvPr/>
          </p:nvSpPr>
          <p:spPr bwMode="auto">
            <a:xfrm>
              <a:off x="5969000" y="3463925"/>
              <a:ext cx="873125" cy="549275"/>
            </a:xfrm>
            <a:custGeom>
              <a:avLst/>
              <a:gdLst>
                <a:gd name="T0" fmla="*/ 0 w 582"/>
                <a:gd name="T1" fmla="*/ 239 h 346"/>
                <a:gd name="T2" fmla="*/ 90 w 582"/>
                <a:gd name="T3" fmla="*/ 308 h 346"/>
                <a:gd name="T4" fmla="*/ 195 w 582"/>
                <a:gd name="T5" fmla="*/ 341 h 346"/>
                <a:gd name="T6" fmla="*/ 248 w 582"/>
                <a:gd name="T7" fmla="*/ 345 h 346"/>
                <a:gd name="T8" fmla="*/ 275 w 582"/>
                <a:gd name="T9" fmla="*/ 345 h 346"/>
                <a:gd name="T10" fmla="*/ 302 w 582"/>
                <a:gd name="T11" fmla="*/ 342 h 346"/>
                <a:gd name="T12" fmla="*/ 405 w 582"/>
                <a:gd name="T13" fmla="*/ 312 h 346"/>
                <a:gd name="T14" fmla="*/ 488 w 582"/>
                <a:gd name="T15" fmla="*/ 262 h 346"/>
                <a:gd name="T16" fmla="*/ 548 w 582"/>
                <a:gd name="T17" fmla="*/ 188 h 346"/>
                <a:gd name="T18" fmla="*/ 551 w 582"/>
                <a:gd name="T19" fmla="*/ 138 h 346"/>
                <a:gd name="T20" fmla="*/ 575 w 582"/>
                <a:gd name="T21" fmla="*/ 90 h 346"/>
                <a:gd name="T22" fmla="*/ 581 w 582"/>
                <a:gd name="T23" fmla="*/ 42 h 346"/>
                <a:gd name="T24" fmla="*/ 581 w 582"/>
                <a:gd name="T2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2" h="346">
                  <a:moveTo>
                    <a:pt x="0" y="239"/>
                  </a:moveTo>
                  <a:lnTo>
                    <a:pt x="90" y="308"/>
                  </a:lnTo>
                  <a:lnTo>
                    <a:pt x="195" y="341"/>
                  </a:lnTo>
                  <a:lnTo>
                    <a:pt x="248" y="345"/>
                  </a:lnTo>
                  <a:lnTo>
                    <a:pt x="275" y="345"/>
                  </a:lnTo>
                  <a:lnTo>
                    <a:pt x="302" y="342"/>
                  </a:lnTo>
                  <a:lnTo>
                    <a:pt x="405" y="312"/>
                  </a:lnTo>
                  <a:lnTo>
                    <a:pt x="488" y="262"/>
                  </a:lnTo>
                  <a:lnTo>
                    <a:pt x="548" y="188"/>
                  </a:lnTo>
                  <a:lnTo>
                    <a:pt x="551" y="138"/>
                  </a:lnTo>
                  <a:lnTo>
                    <a:pt x="575" y="90"/>
                  </a:lnTo>
                  <a:lnTo>
                    <a:pt x="581" y="42"/>
                  </a:lnTo>
                  <a:lnTo>
                    <a:pt x="581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8" name="Freeform 30"/>
            <p:cNvSpPr>
              <a:spLocks/>
            </p:cNvSpPr>
            <p:nvPr/>
          </p:nvSpPr>
          <p:spPr bwMode="auto">
            <a:xfrm>
              <a:off x="5840413" y="3492500"/>
              <a:ext cx="873125" cy="549275"/>
            </a:xfrm>
            <a:custGeom>
              <a:avLst/>
              <a:gdLst>
                <a:gd name="T0" fmla="*/ 0 w 582"/>
                <a:gd name="T1" fmla="*/ 239 h 346"/>
                <a:gd name="T2" fmla="*/ 90 w 582"/>
                <a:gd name="T3" fmla="*/ 308 h 346"/>
                <a:gd name="T4" fmla="*/ 195 w 582"/>
                <a:gd name="T5" fmla="*/ 341 h 346"/>
                <a:gd name="T6" fmla="*/ 248 w 582"/>
                <a:gd name="T7" fmla="*/ 345 h 346"/>
                <a:gd name="T8" fmla="*/ 275 w 582"/>
                <a:gd name="T9" fmla="*/ 345 h 346"/>
                <a:gd name="T10" fmla="*/ 302 w 582"/>
                <a:gd name="T11" fmla="*/ 342 h 346"/>
                <a:gd name="T12" fmla="*/ 405 w 582"/>
                <a:gd name="T13" fmla="*/ 312 h 346"/>
                <a:gd name="T14" fmla="*/ 488 w 582"/>
                <a:gd name="T15" fmla="*/ 262 h 346"/>
                <a:gd name="T16" fmla="*/ 548 w 582"/>
                <a:gd name="T17" fmla="*/ 188 h 346"/>
                <a:gd name="T18" fmla="*/ 551 w 582"/>
                <a:gd name="T19" fmla="*/ 138 h 346"/>
                <a:gd name="T20" fmla="*/ 575 w 582"/>
                <a:gd name="T21" fmla="*/ 90 h 346"/>
                <a:gd name="T22" fmla="*/ 581 w 582"/>
                <a:gd name="T23" fmla="*/ 42 h 346"/>
                <a:gd name="T24" fmla="*/ 581 w 582"/>
                <a:gd name="T2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2" h="346">
                  <a:moveTo>
                    <a:pt x="0" y="239"/>
                  </a:moveTo>
                  <a:lnTo>
                    <a:pt x="90" y="308"/>
                  </a:lnTo>
                  <a:lnTo>
                    <a:pt x="195" y="341"/>
                  </a:lnTo>
                  <a:lnTo>
                    <a:pt x="248" y="345"/>
                  </a:lnTo>
                  <a:lnTo>
                    <a:pt x="275" y="345"/>
                  </a:lnTo>
                  <a:lnTo>
                    <a:pt x="302" y="342"/>
                  </a:lnTo>
                  <a:lnTo>
                    <a:pt x="405" y="312"/>
                  </a:lnTo>
                  <a:lnTo>
                    <a:pt x="488" y="262"/>
                  </a:lnTo>
                  <a:lnTo>
                    <a:pt x="548" y="188"/>
                  </a:lnTo>
                  <a:lnTo>
                    <a:pt x="551" y="138"/>
                  </a:lnTo>
                  <a:lnTo>
                    <a:pt x="575" y="90"/>
                  </a:lnTo>
                  <a:lnTo>
                    <a:pt x="581" y="42"/>
                  </a:lnTo>
                  <a:lnTo>
                    <a:pt x="581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9" name="Freeform 31"/>
            <p:cNvSpPr>
              <a:spLocks/>
            </p:cNvSpPr>
            <p:nvPr/>
          </p:nvSpPr>
          <p:spPr bwMode="auto">
            <a:xfrm>
              <a:off x="6242050" y="3381375"/>
              <a:ext cx="873125" cy="549275"/>
            </a:xfrm>
            <a:custGeom>
              <a:avLst/>
              <a:gdLst>
                <a:gd name="T0" fmla="*/ 0 w 582"/>
                <a:gd name="T1" fmla="*/ 239 h 346"/>
                <a:gd name="T2" fmla="*/ 90 w 582"/>
                <a:gd name="T3" fmla="*/ 308 h 346"/>
                <a:gd name="T4" fmla="*/ 195 w 582"/>
                <a:gd name="T5" fmla="*/ 341 h 346"/>
                <a:gd name="T6" fmla="*/ 248 w 582"/>
                <a:gd name="T7" fmla="*/ 345 h 346"/>
                <a:gd name="T8" fmla="*/ 275 w 582"/>
                <a:gd name="T9" fmla="*/ 345 h 346"/>
                <a:gd name="T10" fmla="*/ 302 w 582"/>
                <a:gd name="T11" fmla="*/ 342 h 346"/>
                <a:gd name="T12" fmla="*/ 405 w 582"/>
                <a:gd name="T13" fmla="*/ 312 h 346"/>
                <a:gd name="T14" fmla="*/ 488 w 582"/>
                <a:gd name="T15" fmla="*/ 262 h 346"/>
                <a:gd name="T16" fmla="*/ 548 w 582"/>
                <a:gd name="T17" fmla="*/ 188 h 346"/>
                <a:gd name="T18" fmla="*/ 551 w 582"/>
                <a:gd name="T19" fmla="*/ 138 h 346"/>
                <a:gd name="T20" fmla="*/ 575 w 582"/>
                <a:gd name="T21" fmla="*/ 90 h 346"/>
                <a:gd name="T22" fmla="*/ 581 w 582"/>
                <a:gd name="T23" fmla="*/ 42 h 346"/>
                <a:gd name="T24" fmla="*/ 581 w 582"/>
                <a:gd name="T2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2" h="346">
                  <a:moveTo>
                    <a:pt x="0" y="239"/>
                  </a:moveTo>
                  <a:lnTo>
                    <a:pt x="90" y="308"/>
                  </a:lnTo>
                  <a:lnTo>
                    <a:pt x="195" y="341"/>
                  </a:lnTo>
                  <a:lnTo>
                    <a:pt x="248" y="345"/>
                  </a:lnTo>
                  <a:lnTo>
                    <a:pt x="275" y="345"/>
                  </a:lnTo>
                  <a:lnTo>
                    <a:pt x="302" y="342"/>
                  </a:lnTo>
                  <a:lnTo>
                    <a:pt x="405" y="312"/>
                  </a:lnTo>
                  <a:lnTo>
                    <a:pt x="488" y="262"/>
                  </a:lnTo>
                  <a:lnTo>
                    <a:pt x="548" y="188"/>
                  </a:lnTo>
                  <a:lnTo>
                    <a:pt x="551" y="138"/>
                  </a:lnTo>
                  <a:lnTo>
                    <a:pt x="575" y="90"/>
                  </a:lnTo>
                  <a:lnTo>
                    <a:pt x="581" y="42"/>
                  </a:lnTo>
                  <a:lnTo>
                    <a:pt x="581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0" name="Freeform 32"/>
            <p:cNvSpPr>
              <a:spLocks/>
            </p:cNvSpPr>
            <p:nvPr/>
          </p:nvSpPr>
          <p:spPr bwMode="auto">
            <a:xfrm>
              <a:off x="6386513" y="3327400"/>
              <a:ext cx="871537" cy="549275"/>
            </a:xfrm>
            <a:custGeom>
              <a:avLst/>
              <a:gdLst>
                <a:gd name="T0" fmla="*/ 0 w 582"/>
                <a:gd name="T1" fmla="*/ 239 h 346"/>
                <a:gd name="T2" fmla="*/ 90 w 582"/>
                <a:gd name="T3" fmla="*/ 308 h 346"/>
                <a:gd name="T4" fmla="*/ 195 w 582"/>
                <a:gd name="T5" fmla="*/ 341 h 346"/>
                <a:gd name="T6" fmla="*/ 248 w 582"/>
                <a:gd name="T7" fmla="*/ 345 h 346"/>
                <a:gd name="T8" fmla="*/ 275 w 582"/>
                <a:gd name="T9" fmla="*/ 345 h 346"/>
                <a:gd name="T10" fmla="*/ 302 w 582"/>
                <a:gd name="T11" fmla="*/ 342 h 346"/>
                <a:gd name="T12" fmla="*/ 405 w 582"/>
                <a:gd name="T13" fmla="*/ 312 h 346"/>
                <a:gd name="T14" fmla="*/ 488 w 582"/>
                <a:gd name="T15" fmla="*/ 262 h 346"/>
                <a:gd name="T16" fmla="*/ 548 w 582"/>
                <a:gd name="T17" fmla="*/ 188 h 346"/>
                <a:gd name="T18" fmla="*/ 551 w 582"/>
                <a:gd name="T19" fmla="*/ 138 h 346"/>
                <a:gd name="T20" fmla="*/ 575 w 582"/>
                <a:gd name="T21" fmla="*/ 90 h 346"/>
                <a:gd name="T22" fmla="*/ 581 w 582"/>
                <a:gd name="T23" fmla="*/ 42 h 346"/>
                <a:gd name="T24" fmla="*/ 581 w 582"/>
                <a:gd name="T2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2" h="346">
                  <a:moveTo>
                    <a:pt x="0" y="239"/>
                  </a:moveTo>
                  <a:lnTo>
                    <a:pt x="90" y="308"/>
                  </a:lnTo>
                  <a:lnTo>
                    <a:pt x="195" y="341"/>
                  </a:lnTo>
                  <a:lnTo>
                    <a:pt x="248" y="345"/>
                  </a:lnTo>
                  <a:lnTo>
                    <a:pt x="275" y="345"/>
                  </a:lnTo>
                  <a:lnTo>
                    <a:pt x="302" y="342"/>
                  </a:lnTo>
                  <a:lnTo>
                    <a:pt x="405" y="312"/>
                  </a:lnTo>
                  <a:lnTo>
                    <a:pt x="488" y="262"/>
                  </a:lnTo>
                  <a:lnTo>
                    <a:pt x="548" y="188"/>
                  </a:lnTo>
                  <a:lnTo>
                    <a:pt x="551" y="138"/>
                  </a:lnTo>
                  <a:lnTo>
                    <a:pt x="575" y="90"/>
                  </a:lnTo>
                  <a:lnTo>
                    <a:pt x="581" y="42"/>
                  </a:lnTo>
                  <a:lnTo>
                    <a:pt x="581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1" name="Freeform 33"/>
            <p:cNvSpPr>
              <a:spLocks/>
            </p:cNvSpPr>
            <p:nvPr/>
          </p:nvSpPr>
          <p:spPr bwMode="auto">
            <a:xfrm>
              <a:off x="6529388" y="3273425"/>
              <a:ext cx="873125" cy="549275"/>
            </a:xfrm>
            <a:custGeom>
              <a:avLst/>
              <a:gdLst>
                <a:gd name="T0" fmla="*/ 0 w 582"/>
                <a:gd name="T1" fmla="*/ 239 h 346"/>
                <a:gd name="T2" fmla="*/ 90 w 582"/>
                <a:gd name="T3" fmla="*/ 308 h 346"/>
                <a:gd name="T4" fmla="*/ 195 w 582"/>
                <a:gd name="T5" fmla="*/ 341 h 346"/>
                <a:gd name="T6" fmla="*/ 248 w 582"/>
                <a:gd name="T7" fmla="*/ 345 h 346"/>
                <a:gd name="T8" fmla="*/ 275 w 582"/>
                <a:gd name="T9" fmla="*/ 345 h 346"/>
                <a:gd name="T10" fmla="*/ 302 w 582"/>
                <a:gd name="T11" fmla="*/ 342 h 346"/>
                <a:gd name="T12" fmla="*/ 405 w 582"/>
                <a:gd name="T13" fmla="*/ 312 h 346"/>
                <a:gd name="T14" fmla="*/ 488 w 582"/>
                <a:gd name="T15" fmla="*/ 262 h 346"/>
                <a:gd name="T16" fmla="*/ 548 w 582"/>
                <a:gd name="T17" fmla="*/ 188 h 346"/>
                <a:gd name="T18" fmla="*/ 551 w 582"/>
                <a:gd name="T19" fmla="*/ 138 h 346"/>
                <a:gd name="T20" fmla="*/ 575 w 582"/>
                <a:gd name="T21" fmla="*/ 90 h 346"/>
                <a:gd name="T22" fmla="*/ 581 w 582"/>
                <a:gd name="T23" fmla="*/ 42 h 346"/>
                <a:gd name="T24" fmla="*/ 581 w 582"/>
                <a:gd name="T2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2" h="346">
                  <a:moveTo>
                    <a:pt x="0" y="239"/>
                  </a:moveTo>
                  <a:lnTo>
                    <a:pt x="90" y="308"/>
                  </a:lnTo>
                  <a:lnTo>
                    <a:pt x="195" y="341"/>
                  </a:lnTo>
                  <a:lnTo>
                    <a:pt x="248" y="345"/>
                  </a:lnTo>
                  <a:lnTo>
                    <a:pt x="275" y="345"/>
                  </a:lnTo>
                  <a:lnTo>
                    <a:pt x="302" y="342"/>
                  </a:lnTo>
                  <a:lnTo>
                    <a:pt x="405" y="312"/>
                  </a:lnTo>
                  <a:lnTo>
                    <a:pt x="488" y="262"/>
                  </a:lnTo>
                  <a:lnTo>
                    <a:pt x="548" y="188"/>
                  </a:lnTo>
                  <a:lnTo>
                    <a:pt x="551" y="138"/>
                  </a:lnTo>
                  <a:lnTo>
                    <a:pt x="575" y="90"/>
                  </a:lnTo>
                  <a:lnTo>
                    <a:pt x="581" y="42"/>
                  </a:lnTo>
                  <a:lnTo>
                    <a:pt x="581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2" name="Freeform 34"/>
            <p:cNvSpPr>
              <a:spLocks/>
            </p:cNvSpPr>
            <p:nvPr/>
          </p:nvSpPr>
          <p:spPr bwMode="auto">
            <a:xfrm>
              <a:off x="6673850" y="3240088"/>
              <a:ext cx="871538" cy="549275"/>
            </a:xfrm>
            <a:custGeom>
              <a:avLst/>
              <a:gdLst>
                <a:gd name="T0" fmla="*/ 0 w 582"/>
                <a:gd name="T1" fmla="*/ 239 h 346"/>
                <a:gd name="T2" fmla="*/ 90 w 582"/>
                <a:gd name="T3" fmla="*/ 308 h 346"/>
                <a:gd name="T4" fmla="*/ 195 w 582"/>
                <a:gd name="T5" fmla="*/ 341 h 346"/>
                <a:gd name="T6" fmla="*/ 248 w 582"/>
                <a:gd name="T7" fmla="*/ 345 h 346"/>
                <a:gd name="T8" fmla="*/ 275 w 582"/>
                <a:gd name="T9" fmla="*/ 345 h 346"/>
                <a:gd name="T10" fmla="*/ 302 w 582"/>
                <a:gd name="T11" fmla="*/ 342 h 346"/>
                <a:gd name="T12" fmla="*/ 405 w 582"/>
                <a:gd name="T13" fmla="*/ 312 h 346"/>
                <a:gd name="T14" fmla="*/ 488 w 582"/>
                <a:gd name="T15" fmla="*/ 262 h 346"/>
                <a:gd name="T16" fmla="*/ 548 w 582"/>
                <a:gd name="T17" fmla="*/ 188 h 346"/>
                <a:gd name="T18" fmla="*/ 551 w 582"/>
                <a:gd name="T19" fmla="*/ 138 h 346"/>
                <a:gd name="T20" fmla="*/ 575 w 582"/>
                <a:gd name="T21" fmla="*/ 90 h 346"/>
                <a:gd name="T22" fmla="*/ 581 w 582"/>
                <a:gd name="T23" fmla="*/ 42 h 346"/>
                <a:gd name="T24" fmla="*/ 581 w 582"/>
                <a:gd name="T2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2" h="346">
                  <a:moveTo>
                    <a:pt x="0" y="239"/>
                  </a:moveTo>
                  <a:lnTo>
                    <a:pt x="90" y="308"/>
                  </a:lnTo>
                  <a:lnTo>
                    <a:pt x="195" y="341"/>
                  </a:lnTo>
                  <a:lnTo>
                    <a:pt x="248" y="345"/>
                  </a:lnTo>
                  <a:lnTo>
                    <a:pt x="275" y="345"/>
                  </a:lnTo>
                  <a:lnTo>
                    <a:pt x="302" y="342"/>
                  </a:lnTo>
                  <a:lnTo>
                    <a:pt x="405" y="312"/>
                  </a:lnTo>
                  <a:lnTo>
                    <a:pt x="488" y="262"/>
                  </a:lnTo>
                  <a:lnTo>
                    <a:pt x="548" y="188"/>
                  </a:lnTo>
                  <a:lnTo>
                    <a:pt x="551" y="138"/>
                  </a:lnTo>
                  <a:lnTo>
                    <a:pt x="575" y="90"/>
                  </a:lnTo>
                  <a:lnTo>
                    <a:pt x="581" y="42"/>
                  </a:lnTo>
                  <a:lnTo>
                    <a:pt x="581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3" name="Freeform 35"/>
            <p:cNvSpPr>
              <a:spLocks/>
            </p:cNvSpPr>
            <p:nvPr/>
          </p:nvSpPr>
          <p:spPr bwMode="auto">
            <a:xfrm>
              <a:off x="6818313" y="3186113"/>
              <a:ext cx="871537" cy="549275"/>
            </a:xfrm>
            <a:custGeom>
              <a:avLst/>
              <a:gdLst>
                <a:gd name="T0" fmla="*/ 0 w 582"/>
                <a:gd name="T1" fmla="*/ 239 h 346"/>
                <a:gd name="T2" fmla="*/ 90 w 582"/>
                <a:gd name="T3" fmla="*/ 308 h 346"/>
                <a:gd name="T4" fmla="*/ 195 w 582"/>
                <a:gd name="T5" fmla="*/ 341 h 346"/>
                <a:gd name="T6" fmla="*/ 248 w 582"/>
                <a:gd name="T7" fmla="*/ 345 h 346"/>
                <a:gd name="T8" fmla="*/ 275 w 582"/>
                <a:gd name="T9" fmla="*/ 345 h 346"/>
                <a:gd name="T10" fmla="*/ 302 w 582"/>
                <a:gd name="T11" fmla="*/ 342 h 346"/>
                <a:gd name="T12" fmla="*/ 405 w 582"/>
                <a:gd name="T13" fmla="*/ 312 h 346"/>
                <a:gd name="T14" fmla="*/ 488 w 582"/>
                <a:gd name="T15" fmla="*/ 262 h 346"/>
                <a:gd name="T16" fmla="*/ 548 w 582"/>
                <a:gd name="T17" fmla="*/ 188 h 346"/>
                <a:gd name="T18" fmla="*/ 551 w 582"/>
                <a:gd name="T19" fmla="*/ 138 h 346"/>
                <a:gd name="T20" fmla="*/ 575 w 582"/>
                <a:gd name="T21" fmla="*/ 90 h 346"/>
                <a:gd name="T22" fmla="*/ 581 w 582"/>
                <a:gd name="T23" fmla="*/ 42 h 346"/>
                <a:gd name="T24" fmla="*/ 581 w 582"/>
                <a:gd name="T2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2" h="346">
                  <a:moveTo>
                    <a:pt x="0" y="239"/>
                  </a:moveTo>
                  <a:lnTo>
                    <a:pt x="90" y="308"/>
                  </a:lnTo>
                  <a:lnTo>
                    <a:pt x="195" y="341"/>
                  </a:lnTo>
                  <a:lnTo>
                    <a:pt x="248" y="345"/>
                  </a:lnTo>
                  <a:lnTo>
                    <a:pt x="275" y="345"/>
                  </a:lnTo>
                  <a:lnTo>
                    <a:pt x="302" y="342"/>
                  </a:lnTo>
                  <a:lnTo>
                    <a:pt x="405" y="312"/>
                  </a:lnTo>
                  <a:lnTo>
                    <a:pt x="488" y="262"/>
                  </a:lnTo>
                  <a:lnTo>
                    <a:pt x="548" y="188"/>
                  </a:lnTo>
                  <a:lnTo>
                    <a:pt x="551" y="138"/>
                  </a:lnTo>
                  <a:lnTo>
                    <a:pt x="575" y="90"/>
                  </a:lnTo>
                  <a:lnTo>
                    <a:pt x="581" y="42"/>
                  </a:lnTo>
                  <a:lnTo>
                    <a:pt x="581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4" name="Freeform 36"/>
            <p:cNvSpPr>
              <a:spLocks/>
            </p:cNvSpPr>
            <p:nvPr/>
          </p:nvSpPr>
          <p:spPr bwMode="auto">
            <a:xfrm>
              <a:off x="6961188" y="3111500"/>
              <a:ext cx="873125" cy="549275"/>
            </a:xfrm>
            <a:custGeom>
              <a:avLst/>
              <a:gdLst>
                <a:gd name="T0" fmla="*/ 0 w 582"/>
                <a:gd name="T1" fmla="*/ 239 h 346"/>
                <a:gd name="T2" fmla="*/ 90 w 582"/>
                <a:gd name="T3" fmla="*/ 308 h 346"/>
                <a:gd name="T4" fmla="*/ 195 w 582"/>
                <a:gd name="T5" fmla="*/ 341 h 346"/>
                <a:gd name="T6" fmla="*/ 248 w 582"/>
                <a:gd name="T7" fmla="*/ 345 h 346"/>
                <a:gd name="T8" fmla="*/ 275 w 582"/>
                <a:gd name="T9" fmla="*/ 345 h 346"/>
                <a:gd name="T10" fmla="*/ 302 w 582"/>
                <a:gd name="T11" fmla="*/ 342 h 346"/>
                <a:gd name="T12" fmla="*/ 405 w 582"/>
                <a:gd name="T13" fmla="*/ 312 h 346"/>
                <a:gd name="T14" fmla="*/ 488 w 582"/>
                <a:gd name="T15" fmla="*/ 262 h 346"/>
                <a:gd name="T16" fmla="*/ 548 w 582"/>
                <a:gd name="T17" fmla="*/ 188 h 346"/>
                <a:gd name="T18" fmla="*/ 551 w 582"/>
                <a:gd name="T19" fmla="*/ 138 h 346"/>
                <a:gd name="T20" fmla="*/ 575 w 582"/>
                <a:gd name="T21" fmla="*/ 90 h 346"/>
                <a:gd name="T22" fmla="*/ 581 w 582"/>
                <a:gd name="T23" fmla="*/ 42 h 346"/>
                <a:gd name="T24" fmla="*/ 581 w 582"/>
                <a:gd name="T2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2" h="346">
                  <a:moveTo>
                    <a:pt x="0" y="239"/>
                  </a:moveTo>
                  <a:lnTo>
                    <a:pt x="90" y="308"/>
                  </a:lnTo>
                  <a:lnTo>
                    <a:pt x="195" y="341"/>
                  </a:lnTo>
                  <a:lnTo>
                    <a:pt x="248" y="345"/>
                  </a:lnTo>
                  <a:lnTo>
                    <a:pt x="275" y="345"/>
                  </a:lnTo>
                  <a:lnTo>
                    <a:pt x="302" y="342"/>
                  </a:lnTo>
                  <a:lnTo>
                    <a:pt x="405" y="312"/>
                  </a:lnTo>
                  <a:lnTo>
                    <a:pt x="488" y="262"/>
                  </a:lnTo>
                  <a:lnTo>
                    <a:pt x="548" y="188"/>
                  </a:lnTo>
                  <a:lnTo>
                    <a:pt x="551" y="138"/>
                  </a:lnTo>
                  <a:lnTo>
                    <a:pt x="575" y="90"/>
                  </a:lnTo>
                  <a:lnTo>
                    <a:pt x="581" y="42"/>
                  </a:lnTo>
                  <a:lnTo>
                    <a:pt x="581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5" name="Freeform 37"/>
            <p:cNvSpPr>
              <a:spLocks/>
            </p:cNvSpPr>
            <p:nvPr/>
          </p:nvSpPr>
          <p:spPr bwMode="auto">
            <a:xfrm>
              <a:off x="7286625" y="2919413"/>
              <a:ext cx="873125" cy="549275"/>
            </a:xfrm>
            <a:custGeom>
              <a:avLst/>
              <a:gdLst>
                <a:gd name="T0" fmla="*/ 0 w 582"/>
                <a:gd name="T1" fmla="*/ 239 h 346"/>
                <a:gd name="T2" fmla="*/ 90 w 582"/>
                <a:gd name="T3" fmla="*/ 308 h 346"/>
                <a:gd name="T4" fmla="*/ 195 w 582"/>
                <a:gd name="T5" fmla="*/ 341 h 346"/>
                <a:gd name="T6" fmla="*/ 248 w 582"/>
                <a:gd name="T7" fmla="*/ 345 h 346"/>
                <a:gd name="T8" fmla="*/ 275 w 582"/>
                <a:gd name="T9" fmla="*/ 345 h 346"/>
                <a:gd name="T10" fmla="*/ 302 w 582"/>
                <a:gd name="T11" fmla="*/ 342 h 346"/>
                <a:gd name="T12" fmla="*/ 405 w 582"/>
                <a:gd name="T13" fmla="*/ 312 h 346"/>
                <a:gd name="T14" fmla="*/ 488 w 582"/>
                <a:gd name="T15" fmla="*/ 262 h 346"/>
                <a:gd name="T16" fmla="*/ 548 w 582"/>
                <a:gd name="T17" fmla="*/ 188 h 346"/>
                <a:gd name="T18" fmla="*/ 551 w 582"/>
                <a:gd name="T19" fmla="*/ 138 h 346"/>
                <a:gd name="T20" fmla="*/ 575 w 582"/>
                <a:gd name="T21" fmla="*/ 90 h 346"/>
                <a:gd name="T22" fmla="*/ 581 w 582"/>
                <a:gd name="T23" fmla="*/ 42 h 346"/>
                <a:gd name="T24" fmla="*/ 581 w 582"/>
                <a:gd name="T2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2" h="346">
                  <a:moveTo>
                    <a:pt x="0" y="239"/>
                  </a:moveTo>
                  <a:lnTo>
                    <a:pt x="90" y="308"/>
                  </a:lnTo>
                  <a:lnTo>
                    <a:pt x="195" y="341"/>
                  </a:lnTo>
                  <a:lnTo>
                    <a:pt x="248" y="345"/>
                  </a:lnTo>
                  <a:lnTo>
                    <a:pt x="275" y="345"/>
                  </a:lnTo>
                  <a:lnTo>
                    <a:pt x="302" y="342"/>
                  </a:lnTo>
                  <a:lnTo>
                    <a:pt x="405" y="312"/>
                  </a:lnTo>
                  <a:lnTo>
                    <a:pt x="488" y="262"/>
                  </a:lnTo>
                  <a:lnTo>
                    <a:pt x="548" y="188"/>
                  </a:lnTo>
                  <a:lnTo>
                    <a:pt x="551" y="138"/>
                  </a:lnTo>
                  <a:lnTo>
                    <a:pt x="575" y="90"/>
                  </a:lnTo>
                  <a:lnTo>
                    <a:pt x="581" y="42"/>
                  </a:lnTo>
                  <a:lnTo>
                    <a:pt x="581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6" name="Freeform 38"/>
            <p:cNvSpPr>
              <a:spLocks/>
            </p:cNvSpPr>
            <p:nvPr/>
          </p:nvSpPr>
          <p:spPr bwMode="auto">
            <a:xfrm>
              <a:off x="7431088" y="2824163"/>
              <a:ext cx="871537" cy="549275"/>
            </a:xfrm>
            <a:custGeom>
              <a:avLst/>
              <a:gdLst>
                <a:gd name="T0" fmla="*/ 0 w 582"/>
                <a:gd name="T1" fmla="*/ 239 h 346"/>
                <a:gd name="T2" fmla="*/ 90 w 582"/>
                <a:gd name="T3" fmla="*/ 308 h 346"/>
                <a:gd name="T4" fmla="*/ 195 w 582"/>
                <a:gd name="T5" fmla="*/ 341 h 346"/>
                <a:gd name="T6" fmla="*/ 248 w 582"/>
                <a:gd name="T7" fmla="*/ 345 h 346"/>
                <a:gd name="T8" fmla="*/ 275 w 582"/>
                <a:gd name="T9" fmla="*/ 345 h 346"/>
                <a:gd name="T10" fmla="*/ 302 w 582"/>
                <a:gd name="T11" fmla="*/ 342 h 346"/>
                <a:gd name="T12" fmla="*/ 405 w 582"/>
                <a:gd name="T13" fmla="*/ 312 h 346"/>
                <a:gd name="T14" fmla="*/ 488 w 582"/>
                <a:gd name="T15" fmla="*/ 262 h 346"/>
                <a:gd name="T16" fmla="*/ 548 w 582"/>
                <a:gd name="T17" fmla="*/ 188 h 346"/>
                <a:gd name="T18" fmla="*/ 551 w 582"/>
                <a:gd name="T19" fmla="*/ 138 h 346"/>
                <a:gd name="T20" fmla="*/ 575 w 582"/>
                <a:gd name="T21" fmla="*/ 90 h 346"/>
                <a:gd name="T22" fmla="*/ 581 w 582"/>
                <a:gd name="T23" fmla="*/ 42 h 346"/>
                <a:gd name="T24" fmla="*/ 581 w 582"/>
                <a:gd name="T2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2" h="346">
                  <a:moveTo>
                    <a:pt x="0" y="239"/>
                  </a:moveTo>
                  <a:lnTo>
                    <a:pt x="90" y="308"/>
                  </a:lnTo>
                  <a:lnTo>
                    <a:pt x="195" y="341"/>
                  </a:lnTo>
                  <a:lnTo>
                    <a:pt x="248" y="345"/>
                  </a:lnTo>
                  <a:lnTo>
                    <a:pt x="275" y="345"/>
                  </a:lnTo>
                  <a:lnTo>
                    <a:pt x="302" y="342"/>
                  </a:lnTo>
                  <a:lnTo>
                    <a:pt x="405" y="312"/>
                  </a:lnTo>
                  <a:lnTo>
                    <a:pt x="488" y="262"/>
                  </a:lnTo>
                  <a:lnTo>
                    <a:pt x="548" y="188"/>
                  </a:lnTo>
                  <a:lnTo>
                    <a:pt x="551" y="138"/>
                  </a:lnTo>
                  <a:lnTo>
                    <a:pt x="575" y="90"/>
                  </a:lnTo>
                  <a:lnTo>
                    <a:pt x="581" y="42"/>
                  </a:lnTo>
                  <a:lnTo>
                    <a:pt x="581" y="0"/>
                  </a:lnTo>
                </a:path>
              </a:pathLst>
            </a:custGeom>
            <a:noFill/>
            <a:ln w="254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807" name="Group 39"/>
            <p:cNvGrpSpPr>
              <a:grpSpLocks/>
            </p:cNvGrpSpPr>
            <p:nvPr/>
          </p:nvGrpSpPr>
          <p:grpSpPr bwMode="auto">
            <a:xfrm>
              <a:off x="2227263" y="1366838"/>
              <a:ext cx="6402387" cy="4094162"/>
              <a:chOff x="771" y="861"/>
              <a:chExt cx="4272" cy="2579"/>
            </a:xfrm>
          </p:grpSpPr>
          <p:sp>
            <p:nvSpPr>
              <p:cNvPr id="32808" name="Line 40"/>
              <p:cNvSpPr>
                <a:spLocks noChangeShapeType="1"/>
              </p:cNvSpPr>
              <p:nvPr/>
            </p:nvSpPr>
            <p:spPr bwMode="auto">
              <a:xfrm>
                <a:off x="772" y="861"/>
                <a:ext cx="0" cy="2579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9" name="Line 41"/>
              <p:cNvSpPr>
                <a:spLocks noChangeShapeType="1"/>
              </p:cNvSpPr>
              <p:nvPr/>
            </p:nvSpPr>
            <p:spPr bwMode="auto">
              <a:xfrm>
                <a:off x="771" y="3414"/>
                <a:ext cx="4272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810" name="Group 42"/>
            <p:cNvGrpSpPr>
              <a:grpSpLocks/>
            </p:cNvGrpSpPr>
            <p:nvPr/>
          </p:nvGrpSpPr>
          <p:grpSpPr bwMode="auto">
            <a:xfrm>
              <a:off x="2900363" y="3335338"/>
              <a:ext cx="4724400" cy="2038350"/>
              <a:chOff x="1827" y="2101"/>
              <a:chExt cx="2976" cy="1284"/>
            </a:xfrm>
          </p:grpSpPr>
          <p:sp>
            <p:nvSpPr>
              <p:cNvPr id="32811" name="Line 43"/>
              <p:cNvSpPr>
                <a:spLocks noChangeShapeType="1"/>
              </p:cNvSpPr>
              <p:nvPr/>
            </p:nvSpPr>
            <p:spPr bwMode="auto">
              <a:xfrm>
                <a:off x="1827" y="2101"/>
                <a:ext cx="0" cy="127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12" name="Line 44"/>
              <p:cNvSpPr>
                <a:spLocks noChangeShapeType="1"/>
              </p:cNvSpPr>
              <p:nvPr/>
            </p:nvSpPr>
            <p:spPr bwMode="auto">
              <a:xfrm>
                <a:off x="2517" y="2444"/>
                <a:ext cx="0" cy="94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13" name="Line 45"/>
              <p:cNvSpPr>
                <a:spLocks noChangeShapeType="1"/>
              </p:cNvSpPr>
              <p:nvPr/>
            </p:nvSpPr>
            <p:spPr bwMode="auto">
              <a:xfrm>
                <a:off x="3375" y="2588"/>
                <a:ext cx="0" cy="79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14" name="Line 46"/>
              <p:cNvSpPr>
                <a:spLocks noChangeShapeType="1"/>
              </p:cNvSpPr>
              <p:nvPr/>
            </p:nvSpPr>
            <p:spPr bwMode="auto">
              <a:xfrm>
                <a:off x="4089" y="2528"/>
                <a:ext cx="0" cy="85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15" name="Line 47"/>
              <p:cNvSpPr>
                <a:spLocks noChangeShapeType="1"/>
              </p:cNvSpPr>
              <p:nvPr/>
            </p:nvSpPr>
            <p:spPr bwMode="auto">
              <a:xfrm>
                <a:off x="4803" y="2264"/>
                <a:ext cx="0" cy="112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2816" name="Freeform 48"/>
            <p:cNvSpPr>
              <a:spLocks/>
            </p:cNvSpPr>
            <p:nvPr/>
          </p:nvSpPr>
          <p:spPr bwMode="auto">
            <a:xfrm>
              <a:off x="2393950" y="2952750"/>
              <a:ext cx="5876925" cy="1174750"/>
            </a:xfrm>
            <a:custGeom>
              <a:avLst/>
              <a:gdLst>
                <a:gd name="T0" fmla="*/ 0 w 3922"/>
                <a:gd name="T1" fmla="*/ 0 h 740"/>
                <a:gd name="T2" fmla="*/ 214 w 3922"/>
                <a:gd name="T3" fmla="*/ 162 h 740"/>
                <a:gd name="T4" fmla="*/ 439 w 3922"/>
                <a:gd name="T5" fmla="*/ 305 h 740"/>
                <a:gd name="T6" fmla="*/ 673 w 3922"/>
                <a:gd name="T7" fmla="*/ 427 h 740"/>
                <a:gd name="T8" fmla="*/ 915 w 3922"/>
                <a:gd name="T9" fmla="*/ 530 h 740"/>
                <a:gd name="T10" fmla="*/ 1162 w 3922"/>
                <a:gd name="T11" fmla="*/ 611 h 740"/>
                <a:gd name="T12" fmla="*/ 1415 w 3922"/>
                <a:gd name="T13" fmla="*/ 673 h 740"/>
                <a:gd name="T14" fmla="*/ 1672 w 3922"/>
                <a:gd name="T15" fmla="*/ 715 h 740"/>
                <a:gd name="T16" fmla="*/ 1932 w 3922"/>
                <a:gd name="T17" fmla="*/ 737 h 740"/>
                <a:gd name="T18" fmla="*/ 2060 w 3922"/>
                <a:gd name="T19" fmla="*/ 739 h 740"/>
                <a:gd name="T20" fmla="*/ 2191 w 3922"/>
                <a:gd name="T21" fmla="*/ 738 h 740"/>
                <a:gd name="T22" fmla="*/ 2450 w 3922"/>
                <a:gd name="T23" fmla="*/ 719 h 740"/>
                <a:gd name="T24" fmla="*/ 2707 w 3922"/>
                <a:gd name="T25" fmla="*/ 678 h 740"/>
                <a:gd name="T26" fmla="*/ 2962 w 3922"/>
                <a:gd name="T27" fmla="*/ 616 h 740"/>
                <a:gd name="T28" fmla="*/ 3212 w 3922"/>
                <a:gd name="T29" fmla="*/ 535 h 740"/>
                <a:gd name="T30" fmla="*/ 3455 w 3922"/>
                <a:gd name="T31" fmla="*/ 431 h 740"/>
                <a:gd name="T32" fmla="*/ 3692 w 3922"/>
                <a:gd name="T33" fmla="*/ 307 h 740"/>
                <a:gd name="T34" fmla="*/ 3921 w 3922"/>
                <a:gd name="T35" fmla="*/ 162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22" h="740">
                  <a:moveTo>
                    <a:pt x="0" y="0"/>
                  </a:moveTo>
                  <a:lnTo>
                    <a:pt x="214" y="162"/>
                  </a:lnTo>
                  <a:lnTo>
                    <a:pt x="439" y="305"/>
                  </a:lnTo>
                  <a:lnTo>
                    <a:pt x="673" y="427"/>
                  </a:lnTo>
                  <a:lnTo>
                    <a:pt x="915" y="530"/>
                  </a:lnTo>
                  <a:lnTo>
                    <a:pt x="1162" y="611"/>
                  </a:lnTo>
                  <a:lnTo>
                    <a:pt x="1415" y="673"/>
                  </a:lnTo>
                  <a:lnTo>
                    <a:pt x="1672" y="715"/>
                  </a:lnTo>
                  <a:lnTo>
                    <a:pt x="1932" y="737"/>
                  </a:lnTo>
                  <a:lnTo>
                    <a:pt x="2060" y="739"/>
                  </a:lnTo>
                  <a:lnTo>
                    <a:pt x="2191" y="738"/>
                  </a:lnTo>
                  <a:lnTo>
                    <a:pt x="2450" y="719"/>
                  </a:lnTo>
                  <a:lnTo>
                    <a:pt x="2707" y="678"/>
                  </a:lnTo>
                  <a:lnTo>
                    <a:pt x="2962" y="616"/>
                  </a:lnTo>
                  <a:lnTo>
                    <a:pt x="3212" y="535"/>
                  </a:lnTo>
                  <a:lnTo>
                    <a:pt x="3455" y="431"/>
                  </a:lnTo>
                  <a:lnTo>
                    <a:pt x="3692" y="307"/>
                  </a:lnTo>
                  <a:lnTo>
                    <a:pt x="3921" y="162"/>
                  </a:lnTo>
                </a:path>
              </a:pathLst>
            </a:custGeom>
            <a:noFill/>
            <a:ln w="7620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787525" y="74613"/>
            <a:ext cx="7318375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500" b="1">
                <a:solidFill>
                  <a:srgbClr val="000099"/>
                </a:solidFill>
                <a:latin typeface="Times New Roman" panose="02020603050405020304" pitchFamily="18" charset="0"/>
              </a:rPr>
              <a:t>LONG-RUN PRODUCTION COSTS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727200" y="1366838"/>
            <a:ext cx="6992938" cy="4794250"/>
            <a:chOff x="1727200" y="1366838"/>
            <a:chExt cx="6992938" cy="4794250"/>
          </a:xfrm>
        </p:grpSpPr>
        <p:sp>
          <p:nvSpPr>
            <p:cNvPr id="33795" name="Rectangle 3"/>
            <p:cNvSpPr>
              <a:spLocks noChangeArrowheads="1"/>
            </p:cNvSpPr>
            <p:nvPr/>
          </p:nvSpPr>
          <p:spPr bwMode="auto">
            <a:xfrm rot="16200000">
              <a:off x="1004094" y="3153569"/>
              <a:ext cx="1962150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Unit Costs</a:t>
              </a:r>
            </a:p>
          </p:txBody>
        </p:sp>
        <p:sp>
          <p:nvSpPr>
            <p:cNvPr id="33796" name="Rectangle 4"/>
            <p:cNvSpPr>
              <a:spLocks noChangeArrowheads="1"/>
            </p:cNvSpPr>
            <p:nvPr/>
          </p:nvSpPr>
          <p:spPr bwMode="auto">
            <a:xfrm>
              <a:off x="5173663" y="5645150"/>
              <a:ext cx="1347787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Output</a:t>
              </a:r>
            </a:p>
          </p:txBody>
        </p:sp>
        <p:grpSp>
          <p:nvGrpSpPr>
            <p:cNvPr id="33797" name="Group 5"/>
            <p:cNvGrpSpPr>
              <a:grpSpLocks/>
            </p:cNvGrpSpPr>
            <p:nvPr/>
          </p:nvGrpSpPr>
          <p:grpSpPr bwMode="auto">
            <a:xfrm>
              <a:off x="2227263" y="1366838"/>
              <a:ext cx="6402387" cy="4094162"/>
              <a:chOff x="771" y="861"/>
              <a:chExt cx="4272" cy="2579"/>
            </a:xfrm>
          </p:grpSpPr>
          <p:sp>
            <p:nvSpPr>
              <p:cNvPr id="33798" name="Line 6"/>
              <p:cNvSpPr>
                <a:spLocks noChangeShapeType="1"/>
              </p:cNvSpPr>
              <p:nvPr/>
            </p:nvSpPr>
            <p:spPr bwMode="auto">
              <a:xfrm>
                <a:off x="772" y="861"/>
                <a:ext cx="0" cy="2579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799" name="Line 7"/>
              <p:cNvSpPr>
                <a:spLocks noChangeShapeType="1"/>
              </p:cNvSpPr>
              <p:nvPr/>
            </p:nvSpPr>
            <p:spPr bwMode="auto">
              <a:xfrm>
                <a:off x="771" y="3414"/>
                <a:ext cx="4272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00" name="Freeform 8"/>
            <p:cNvSpPr>
              <a:spLocks/>
            </p:cNvSpPr>
            <p:nvPr/>
          </p:nvSpPr>
          <p:spPr bwMode="auto">
            <a:xfrm>
              <a:off x="2393950" y="2952750"/>
              <a:ext cx="5876925" cy="1174750"/>
            </a:xfrm>
            <a:custGeom>
              <a:avLst/>
              <a:gdLst>
                <a:gd name="T0" fmla="*/ 0 w 3922"/>
                <a:gd name="T1" fmla="*/ 0 h 740"/>
                <a:gd name="T2" fmla="*/ 214 w 3922"/>
                <a:gd name="T3" fmla="*/ 162 h 740"/>
                <a:gd name="T4" fmla="*/ 439 w 3922"/>
                <a:gd name="T5" fmla="*/ 305 h 740"/>
                <a:gd name="T6" fmla="*/ 673 w 3922"/>
                <a:gd name="T7" fmla="*/ 427 h 740"/>
                <a:gd name="T8" fmla="*/ 915 w 3922"/>
                <a:gd name="T9" fmla="*/ 530 h 740"/>
                <a:gd name="T10" fmla="*/ 1162 w 3922"/>
                <a:gd name="T11" fmla="*/ 611 h 740"/>
                <a:gd name="T12" fmla="*/ 1415 w 3922"/>
                <a:gd name="T13" fmla="*/ 673 h 740"/>
                <a:gd name="T14" fmla="*/ 1672 w 3922"/>
                <a:gd name="T15" fmla="*/ 715 h 740"/>
                <a:gd name="T16" fmla="*/ 1932 w 3922"/>
                <a:gd name="T17" fmla="*/ 737 h 740"/>
                <a:gd name="T18" fmla="*/ 2060 w 3922"/>
                <a:gd name="T19" fmla="*/ 739 h 740"/>
                <a:gd name="T20" fmla="*/ 2191 w 3922"/>
                <a:gd name="T21" fmla="*/ 738 h 740"/>
                <a:gd name="T22" fmla="*/ 2450 w 3922"/>
                <a:gd name="T23" fmla="*/ 719 h 740"/>
                <a:gd name="T24" fmla="*/ 2707 w 3922"/>
                <a:gd name="T25" fmla="*/ 678 h 740"/>
                <a:gd name="T26" fmla="*/ 2962 w 3922"/>
                <a:gd name="T27" fmla="*/ 616 h 740"/>
                <a:gd name="T28" fmla="*/ 3212 w 3922"/>
                <a:gd name="T29" fmla="*/ 535 h 740"/>
                <a:gd name="T30" fmla="*/ 3455 w 3922"/>
                <a:gd name="T31" fmla="*/ 431 h 740"/>
                <a:gd name="T32" fmla="*/ 3692 w 3922"/>
                <a:gd name="T33" fmla="*/ 307 h 740"/>
                <a:gd name="T34" fmla="*/ 3921 w 3922"/>
                <a:gd name="T35" fmla="*/ 162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22" h="740">
                  <a:moveTo>
                    <a:pt x="0" y="0"/>
                  </a:moveTo>
                  <a:lnTo>
                    <a:pt x="214" y="162"/>
                  </a:lnTo>
                  <a:lnTo>
                    <a:pt x="439" y="305"/>
                  </a:lnTo>
                  <a:lnTo>
                    <a:pt x="673" y="427"/>
                  </a:lnTo>
                  <a:lnTo>
                    <a:pt x="915" y="530"/>
                  </a:lnTo>
                  <a:lnTo>
                    <a:pt x="1162" y="611"/>
                  </a:lnTo>
                  <a:lnTo>
                    <a:pt x="1415" y="673"/>
                  </a:lnTo>
                  <a:lnTo>
                    <a:pt x="1672" y="715"/>
                  </a:lnTo>
                  <a:lnTo>
                    <a:pt x="1932" y="737"/>
                  </a:lnTo>
                  <a:lnTo>
                    <a:pt x="2060" y="739"/>
                  </a:lnTo>
                  <a:lnTo>
                    <a:pt x="2191" y="738"/>
                  </a:lnTo>
                  <a:lnTo>
                    <a:pt x="2450" y="719"/>
                  </a:lnTo>
                  <a:lnTo>
                    <a:pt x="2707" y="678"/>
                  </a:lnTo>
                  <a:lnTo>
                    <a:pt x="2962" y="616"/>
                  </a:lnTo>
                  <a:lnTo>
                    <a:pt x="3212" y="535"/>
                  </a:lnTo>
                  <a:lnTo>
                    <a:pt x="3455" y="431"/>
                  </a:lnTo>
                  <a:lnTo>
                    <a:pt x="3692" y="307"/>
                  </a:lnTo>
                  <a:lnTo>
                    <a:pt x="3921" y="162"/>
                  </a:lnTo>
                </a:path>
              </a:pathLst>
            </a:custGeom>
            <a:noFill/>
            <a:ln w="7620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1" name="Rectangle 9"/>
            <p:cNvSpPr>
              <a:spLocks noChangeArrowheads="1"/>
            </p:cNvSpPr>
            <p:nvPr/>
          </p:nvSpPr>
          <p:spPr bwMode="auto">
            <a:xfrm>
              <a:off x="6157913" y="4013200"/>
              <a:ext cx="2562225" cy="576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200" b="1" i="1" u="sng">
                  <a:solidFill>
                    <a:srgbClr val="000000"/>
                  </a:solidFill>
                  <a:latin typeface="Times New Roman" panose="02020603050405020304" pitchFamily="18" charset="0"/>
                </a:rPr>
                <a:t>long-run ATC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865313" y="95250"/>
            <a:ext cx="6840537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ECONOMIES AND</a:t>
            </a:r>
          </a:p>
          <a:p>
            <a:pPr algn="ctr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DISECONOMIES OF SCALE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066800" y="1233488"/>
            <a:ext cx="7704138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339725" indent="-3397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Labor Specialization</a:t>
            </a:r>
          </a:p>
          <a:p>
            <a:pPr>
              <a:buFontTx/>
              <a:buChar char="•"/>
            </a:pPr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Managerial Specialization</a:t>
            </a:r>
          </a:p>
          <a:p>
            <a:pPr>
              <a:buFontTx/>
              <a:buChar char="•"/>
            </a:pPr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Efficient Capital</a:t>
            </a:r>
          </a:p>
          <a:p>
            <a:pPr>
              <a:buFontTx/>
              <a:buChar char="•"/>
            </a:pPr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 Other Factors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895475" y="4791075"/>
            <a:ext cx="6192838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400" b="1" i="1">
                <a:solidFill>
                  <a:srgbClr val="CC0000"/>
                </a:solidFill>
                <a:latin typeface="Times New Roman" panose="02020603050405020304" pitchFamily="18" charset="0"/>
              </a:rPr>
              <a:t>Diseconomies of Scale</a:t>
            </a:r>
          </a:p>
          <a:p>
            <a:r>
              <a:rPr lang="en-US" altLang="en-US" sz="4400" b="1" i="1">
                <a:solidFill>
                  <a:srgbClr val="CC0000"/>
                </a:solidFill>
                <a:latin typeface="Times New Roman" panose="02020603050405020304" pitchFamily="18" charset="0"/>
              </a:rPr>
              <a:t>Constant Returns to Scale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4706938" y="6049963"/>
            <a:ext cx="41465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000">
                <a:latin typeface="Brush Script MT" panose="03060802040406070304" pitchFamily="66" charset="0"/>
              </a:rPr>
              <a:t>graphically presented...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utoUpdateAnimBg="0"/>
      <p:bldP spid="34819" grpId="0" build="p"/>
      <p:bldP spid="34820" grpId="0" build="p" autoUpdateAnimBg="0"/>
      <p:bldP spid="34821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Economies of Scale</a:t>
            </a:r>
          </a:p>
        </p:txBody>
      </p:sp>
      <p:sp>
        <p:nvSpPr>
          <p:cNvPr id="829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5800" y="1905000"/>
            <a:ext cx="8159750" cy="4191000"/>
          </a:xfrm>
        </p:spPr>
        <p:txBody>
          <a:bodyPr/>
          <a:lstStyle/>
          <a:p>
            <a:r>
              <a:rPr lang="en-US" altLang="en-US"/>
              <a:t>Economies of scale  =  output rises faster than the common growth rate of all inputs.</a:t>
            </a:r>
          </a:p>
          <a:p>
            <a:endParaRPr lang="en-US" altLang="en-US"/>
          </a:p>
          <a:p>
            <a:r>
              <a:rPr lang="en-US" altLang="en-US"/>
              <a:t>Economies of scale  =  increasing returns to scale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Economies of Scale</a:t>
            </a:r>
          </a:p>
        </p:txBody>
      </p:sp>
      <p:sp>
        <p:nvSpPr>
          <p:cNvPr id="839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law of diminishing returns applies to expanding of a single input, holding other inputs constant.</a:t>
            </a:r>
          </a:p>
          <a:p>
            <a:endParaRPr lang="en-US" altLang="en-US"/>
          </a:p>
          <a:p>
            <a:r>
              <a:rPr lang="en-US" altLang="en-US"/>
              <a:t>In the long run, all inputs can be changed.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 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Possible Shapes for the Long-Run AC Curve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331788" y="2449513"/>
            <a:ext cx="8466137" cy="2933700"/>
            <a:chOff x="331788" y="2449513"/>
            <a:chExt cx="8466137" cy="2933700"/>
          </a:xfrm>
        </p:grpSpPr>
        <p:sp>
          <p:nvSpPr>
            <p:cNvPr id="84996" name="Line 4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997" name="Line 5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999" name="Rectangle 7"/>
            <p:cNvSpPr>
              <a:spLocks noChangeArrowheads="1"/>
            </p:cNvSpPr>
            <p:nvPr/>
          </p:nvSpPr>
          <p:spPr bwMode="auto">
            <a:xfrm>
              <a:off x="331788" y="2449513"/>
              <a:ext cx="8466137" cy="2933700"/>
            </a:xfrm>
            <a:prstGeom prst="rect">
              <a:avLst/>
            </a:prstGeom>
            <a:solidFill>
              <a:srgbClr val="F2F2E5"/>
            </a:solidFill>
            <a:ln w="14288">
              <a:solidFill>
                <a:srgbClr val="F2F2E5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00" name="Freeform 8"/>
            <p:cNvSpPr>
              <a:spLocks/>
            </p:cNvSpPr>
            <p:nvPr/>
          </p:nvSpPr>
          <p:spPr bwMode="auto">
            <a:xfrm>
              <a:off x="820738" y="2613025"/>
              <a:ext cx="2103437" cy="2117725"/>
            </a:xfrm>
            <a:custGeom>
              <a:avLst/>
              <a:gdLst>
                <a:gd name="T0" fmla="*/ 0 w 1325"/>
                <a:gd name="T1" fmla="*/ 0 h 1334"/>
                <a:gd name="T2" fmla="*/ 0 w 1325"/>
                <a:gd name="T3" fmla="*/ 1334 h 1334"/>
                <a:gd name="T4" fmla="*/ 1325 w 1325"/>
                <a:gd name="T5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5" h="1334">
                  <a:moveTo>
                    <a:pt x="0" y="0"/>
                  </a:moveTo>
                  <a:lnTo>
                    <a:pt x="0" y="1334"/>
                  </a:lnTo>
                  <a:lnTo>
                    <a:pt x="1325" y="133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01" name="Freeform 9"/>
            <p:cNvSpPr>
              <a:spLocks/>
            </p:cNvSpPr>
            <p:nvPr/>
          </p:nvSpPr>
          <p:spPr bwMode="auto">
            <a:xfrm>
              <a:off x="3587750" y="2613025"/>
              <a:ext cx="2103438" cy="2117725"/>
            </a:xfrm>
            <a:custGeom>
              <a:avLst/>
              <a:gdLst>
                <a:gd name="T0" fmla="*/ 0 w 1325"/>
                <a:gd name="T1" fmla="*/ 0 h 1334"/>
                <a:gd name="T2" fmla="*/ 0 w 1325"/>
                <a:gd name="T3" fmla="*/ 1334 h 1334"/>
                <a:gd name="T4" fmla="*/ 1325 w 1325"/>
                <a:gd name="T5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5" h="1334">
                  <a:moveTo>
                    <a:pt x="0" y="0"/>
                  </a:moveTo>
                  <a:lnTo>
                    <a:pt x="0" y="1334"/>
                  </a:lnTo>
                  <a:lnTo>
                    <a:pt x="1325" y="133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02" name="Freeform 10"/>
            <p:cNvSpPr>
              <a:spLocks/>
            </p:cNvSpPr>
            <p:nvPr/>
          </p:nvSpPr>
          <p:spPr bwMode="auto">
            <a:xfrm>
              <a:off x="6518275" y="2625725"/>
              <a:ext cx="2103438" cy="2105025"/>
            </a:xfrm>
            <a:custGeom>
              <a:avLst/>
              <a:gdLst>
                <a:gd name="T0" fmla="*/ 0 w 1325"/>
                <a:gd name="T1" fmla="*/ 0 h 1326"/>
                <a:gd name="T2" fmla="*/ 0 w 1325"/>
                <a:gd name="T3" fmla="*/ 1326 h 1326"/>
                <a:gd name="T4" fmla="*/ 1325 w 1325"/>
                <a:gd name="T5" fmla="*/ 1326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5" h="1326">
                  <a:moveTo>
                    <a:pt x="0" y="0"/>
                  </a:moveTo>
                  <a:lnTo>
                    <a:pt x="0" y="1326"/>
                  </a:lnTo>
                  <a:lnTo>
                    <a:pt x="1325" y="132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03" name="Rectangle 11"/>
            <p:cNvSpPr>
              <a:spLocks noChangeArrowheads="1"/>
            </p:cNvSpPr>
            <p:nvPr/>
          </p:nvSpPr>
          <p:spPr bwMode="auto">
            <a:xfrm rot="16200000">
              <a:off x="5430838" y="3540125"/>
              <a:ext cx="1760538" cy="217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Long-Run Average Cost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5004" name="Rectangle 12"/>
            <p:cNvSpPr>
              <a:spLocks noChangeArrowheads="1"/>
            </p:cNvSpPr>
            <p:nvPr/>
          </p:nvSpPr>
          <p:spPr bwMode="auto">
            <a:xfrm>
              <a:off x="7529513" y="5057775"/>
              <a:ext cx="290512" cy="217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(c)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5005" name="Rectangle 13"/>
            <p:cNvSpPr>
              <a:spLocks noChangeArrowheads="1"/>
            </p:cNvSpPr>
            <p:nvPr/>
          </p:nvSpPr>
          <p:spPr bwMode="auto">
            <a:xfrm>
              <a:off x="6965950" y="4857750"/>
              <a:ext cx="1398588" cy="217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Quantity of Output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85006" name="Group 14"/>
            <p:cNvGrpSpPr>
              <a:grpSpLocks/>
            </p:cNvGrpSpPr>
            <p:nvPr/>
          </p:nvGrpSpPr>
          <p:grpSpPr bwMode="auto">
            <a:xfrm>
              <a:off x="6985000" y="2714625"/>
              <a:ext cx="1379538" cy="363538"/>
              <a:chOff x="4400" y="1710"/>
              <a:chExt cx="869" cy="229"/>
            </a:xfrm>
          </p:grpSpPr>
          <p:sp>
            <p:nvSpPr>
              <p:cNvPr id="85007" name="Rectangle 15"/>
              <p:cNvSpPr>
                <a:spLocks noChangeArrowheads="1"/>
              </p:cNvSpPr>
              <p:nvPr/>
            </p:nvSpPr>
            <p:spPr bwMode="auto">
              <a:xfrm>
                <a:off x="4400" y="1710"/>
                <a:ext cx="869" cy="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</a:rPr>
                  <a:t>Decreasing returns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5008" name="Rectangle 16"/>
              <p:cNvSpPr>
                <a:spLocks noChangeArrowheads="1"/>
              </p:cNvSpPr>
              <p:nvPr/>
            </p:nvSpPr>
            <p:spPr bwMode="auto">
              <a:xfrm>
                <a:off x="4651" y="1802"/>
                <a:ext cx="389" cy="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</a:rPr>
                  <a:t>to scale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85009" name="Rectangle 17"/>
            <p:cNvSpPr>
              <a:spLocks noChangeArrowheads="1"/>
            </p:cNvSpPr>
            <p:nvPr/>
          </p:nvSpPr>
          <p:spPr bwMode="auto">
            <a:xfrm rot="16200000">
              <a:off x="2489200" y="3540125"/>
              <a:ext cx="1760538" cy="217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Long-Run Average Cost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5010" name="Rectangle 18"/>
            <p:cNvSpPr>
              <a:spLocks noChangeArrowheads="1"/>
            </p:cNvSpPr>
            <p:nvPr/>
          </p:nvSpPr>
          <p:spPr bwMode="auto">
            <a:xfrm>
              <a:off x="4570413" y="5057775"/>
              <a:ext cx="307975" cy="217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(b)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5011" name="Rectangle 19"/>
            <p:cNvSpPr>
              <a:spLocks noChangeArrowheads="1"/>
            </p:cNvSpPr>
            <p:nvPr/>
          </p:nvSpPr>
          <p:spPr bwMode="auto">
            <a:xfrm>
              <a:off x="4024313" y="4857750"/>
              <a:ext cx="1398587" cy="217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Quantity of Output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85012" name="Group 20"/>
            <p:cNvGrpSpPr>
              <a:grpSpLocks/>
            </p:cNvGrpSpPr>
            <p:nvPr/>
          </p:nvGrpSpPr>
          <p:grpSpPr bwMode="auto">
            <a:xfrm>
              <a:off x="4097338" y="2714625"/>
              <a:ext cx="1271587" cy="363538"/>
              <a:chOff x="2581" y="1710"/>
              <a:chExt cx="801" cy="229"/>
            </a:xfrm>
          </p:grpSpPr>
          <p:sp>
            <p:nvSpPr>
              <p:cNvPr id="85013" name="Rectangle 21"/>
              <p:cNvSpPr>
                <a:spLocks noChangeArrowheads="1"/>
              </p:cNvSpPr>
              <p:nvPr/>
            </p:nvSpPr>
            <p:spPr bwMode="auto">
              <a:xfrm>
                <a:off x="2581" y="1710"/>
                <a:ext cx="801" cy="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</a:rPr>
                  <a:t>Constant returns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5014" name="Rectangle 22"/>
              <p:cNvSpPr>
                <a:spLocks noChangeArrowheads="1"/>
              </p:cNvSpPr>
              <p:nvPr/>
            </p:nvSpPr>
            <p:spPr bwMode="auto">
              <a:xfrm>
                <a:off x="2776" y="1802"/>
                <a:ext cx="389" cy="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</a:rPr>
                  <a:t>to scale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85015" name="Rectangle 23"/>
            <p:cNvSpPr>
              <a:spLocks noChangeArrowheads="1"/>
            </p:cNvSpPr>
            <p:nvPr/>
          </p:nvSpPr>
          <p:spPr bwMode="auto">
            <a:xfrm rot="16200000">
              <a:off x="-288925" y="3540125"/>
              <a:ext cx="1760538" cy="217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Long-Run Average Cost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5016" name="Rectangle 24"/>
            <p:cNvSpPr>
              <a:spLocks noChangeArrowheads="1"/>
            </p:cNvSpPr>
            <p:nvPr/>
          </p:nvSpPr>
          <p:spPr bwMode="auto">
            <a:xfrm>
              <a:off x="1792288" y="5057775"/>
              <a:ext cx="290512" cy="217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(a)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5017" name="Rectangle 25"/>
            <p:cNvSpPr>
              <a:spLocks noChangeArrowheads="1"/>
            </p:cNvSpPr>
            <p:nvPr/>
          </p:nvSpPr>
          <p:spPr bwMode="auto">
            <a:xfrm>
              <a:off x="1247775" y="4857750"/>
              <a:ext cx="1398588" cy="217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Quantity of Output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85018" name="Group 26"/>
            <p:cNvGrpSpPr>
              <a:grpSpLocks/>
            </p:cNvGrpSpPr>
            <p:nvPr/>
          </p:nvGrpSpPr>
          <p:grpSpPr bwMode="auto">
            <a:xfrm>
              <a:off x="1284288" y="2714625"/>
              <a:ext cx="1325562" cy="363538"/>
              <a:chOff x="809" y="1710"/>
              <a:chExt cx="835" cy="229"/>
            </a:xfrm>
          </p:grpSpPr>
          <p:sp>
            <p:nvSpPr>
              <p:cNvPr id="85019" name="Rectangle 27"/>
              <p:cNvSpPr>
                <a:spLocks noChangeArrowheads="1"/>
              </p:cNvSpPr>
              <p:nvPr/>
            </p:nvSpPr>
            <p:spPr bwMode="auto">
              <a:xfrm>
                <a:off x="809" y="1710"/>
                <a:ext cx="835" cy="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</a:rPr>
                  <a:t>Increasing returns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5020" name="Rectangle 28"/>
              <p:cNvSpPr>
                <a:spLocks noChangeArrowheads="1"/>
              </p:cNvSpPr>
              <p:nvPr/>
            </p:nvSpPr>
            <p:spPr bwMode="auto">
              <a:xfrm>
                <a:off x="1037" y="1802"/>
                <a:ext cx="389" cy="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</a:rPr>
                  <a:t>to scale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5021" name="Group 29"/>
            <p:cNvGrpSpPr>
              <a:grpSpLocks/>
            </p:cNvGrpSpPr>
            <p:nvPr/>
          </p:nvGrpSpPr>
          <p:grpSpPr bwMode="auto">
            <a:xfrm>
              <a:off x="1065213" y="2776538"/>
              <a:ext cx="2016125" cy="1500187"/>
              <a:chOff x="671" y="1749"/>
              <a:chExt cx="1270" cy="945"/>
            </a:xfrm>
          </p:grpSpPr>
          <p:sp>
            <p:nvSpPr>
              <p:cNvPr id="85022" name="Freeform 30"/>
              <p:cNvSpPr>
                <a:spLocks/>
              </p:cNvSpPr>
              <p:nvPr/>
            </p:nvSpPr>
            <p:spPr bwMode="auto">
              <a:xfrm>
                <a:off x="671" y="1749"/>
                <a:ext cx="1043" cy="855"/>
              </a:xfrm>
              <a:custGeom>
                <a:avLst/>
                <a:gdLst>
                  <a:gd name="T0" fmla="*/ 0 w 122"/>
                  <a:gd name="T1" fmla="*/ 0 h 100"/>
                  <a:gd name="T2" fmla="*/ 122 w 122"/>
                  <a:gd name="T3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2" h="100">
                    <a:moveTo>
                      <a:pt x="0" y="0"/>
                    </a:moveTo>
                    <a:cubicBezTo>
                      <a:pt x="16" y="35"/>
                      <a:pt x="61" y="80"/>
                      <a:pt x="122" y="100"/>
                    </a:cubicBezTo>
                  </a:path>
                </a:pathLst>
              </a:custGeom>
              <a:noFill/>
              <a:ln w="41275">
                <a:solidFill>
                  <a:srgbClr val="FE1B0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23" name="Rectangle 31"/>
              <p:cNvSpPr>
                <a:spLocks noChangeArrowheads="1"/>
              </p:cNvSpPr>
              <p:nvPr/>
            </p:nvSpPr>
            <p:spPr bwMode="auto">
              <a:xfrm>
                <a:off x="1735" y="2557"/>
                <a:ext cx="206" cy="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FF1919"/>
                    </a:solidFill>
                  </a:rPr>
                  <a:t>AC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5024" name="Group 32"/>
            <p:cNvGrpSpPr>
              <a:grpSpLocks/>
            </p:cNvGrpSpPr>
            <p:nvPr/>
          </p:nvGrpSpPr>
          <p:grpSpPr bwMode="auto">
            <a:xfrm>
              <a:off x="3587750" y="3549650"/>
              <a:ext cx="2252663" cy="217488"/>
              <a:chOff x="2260" y="2236"/>
              <a:chExt cx="1419" cy="137"/>
            </a:xfrm>
          </p:grpSpPr>
          <p:sp>
            <p:nvSpPr>
              <p:cNvPr id="85025" name="Line 33"/>
              <p:cNvSpPr>
                <a:spLocks noChangeShapeType="1"/>
              </p:cNvSpPr>
              <p:nvPr/>
            </p:nvSpPr>
            <p:spPr bwMode="auto">
              <a:xfrm>
                <a:off x="2260" y="2296"/>
                <a:ext cx="1188" cy="1"/>
              </a:xfrm>
              <a:prstGeom prst="line">
                <a:avLst/>
              </a:prstGeom>
              <a:noFill/>
              <a:ln w="41275">
                <a:solidFill>
                  <a:srgbClr val="FE1B0E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26" name="Rectangle 34"/>
              <p:cNvSpPr>
                <a:spLocks noChangeArrowheads="1"/>
              </p:cNvSpPr>
              <p:nvPr/>
            </p:nvSpPr>
            <p:spPr bwMode="auto">
              <a:xfrm>
                <a:off x="3473" y="2236"/>
                <a:ext cx="206" cy="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FF1919"/>
                    </a:solidFill>
                  </a:rPr>
                  <a:t>AC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5027" name="Group 35"/>
            <p:cNvGrpSpPr>
              <a:grpSpLocks/>
            </p:cNvGrpSpPr>
            <p:nvPr/>
          </p:nvGrpSpPr>
          <p:grpSpPr bwMode="auto">
            <a:xfrm>
              <a:off x="6750050" y="2587625"/>
              <a:ext cx="1958975" cy="1817688"/>
              <a:chOff x="4252" y="1630"/>
              <a:chExt cx="1234" cy="1145"/>
            </a:xfrm>
          </p:grpSpPr>
          <p:sp>
            <p:nvSpPr>
              <p:cNvPr id="85028" name="Freeform 36"/>
              <p:cNvSpPr>
                <a:spLocks/>
              </p:cNvSpPr>
              <p:nvPr/>
            </p:nvSpPr>
            <p:spPr bwMode="auto">
              <a:xfrm>
                <a:off x="4252" y="1774"/>
                <a:ext cx="1042" cy="1001"/>
              </a:xfrm>
              <a:custGeom>
                <a:avLst/>
                <a:gdLst>
                  <a:gd name="T0" fmla="*/ 122 w 122"/>
                  <a:gd name="T1" fmla="*/ 0 h 117"/>
                  <a:gd name="T2" fmla="*/ 0 w 122"/>
                  <a:gd name="T3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2" h="117">
                    <a:moveTo>
                      <a:pt x="122" y="0"/>
                    </a:moveTo>
                    <a:cubicBezTo>
                      <a:pt x="106" y="35"/>
                      <a:pt x="60" y="91"/>
                      <a:pt x="0" y="117"/>
                    </a:cubicBezTo>
                  </a:path>
                </a:pathLst>
              </a:custGeom>
              <a:noFill/>
              <a:ln w="41275">
                <a:solidFill>
                  <a:srgbClr val="FE1B0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29" name="Rectangle 37"/>
              <p:cNvSpPr>
                <a:spLocks noChangeArrowheads="1"/>
              </p:cNvSpPr>
              <p:nvPr/>
            </p:nvSpPr>
            <p:spPr bwMode="auto">
              <a:xfrm>
                <a:off x="5280" y="1630"/>
                <a:ext cx="206" cy="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FF1919"/>
                    </a:solidFill>
                  </a:rPr>
                  <a:t>AC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295400"/>
            <a:ext cx="7772400" cy="2346325"/>
          </a:xfrm>
        </p:spPr>
        <p:txBody>
          <a:bodyPr/>
          <a:lstStyle/>
          <a:p>
            <a:r>
              <a:rPr lang="en-US" altLang="en-US" sz="4800"/>
              <a:t/>
            </a:r>
            <a:br>
              <a:rPr lang="en-US" altLang="en-US" sz="4800"/>
            </a:br>
            <a:r>
              <a:rPr lang="en-US" altLang="en-US" sz="4800"/>
              <a:t>Production, Inputs, and Cost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865313" y="95250"/>
            <a:ext cx="6840537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ECONOMIES AND</a:t>
            </a:r>
          </a:p>
          <a:p>
            <a:pPr algn="ctr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DISECONOMIES OF SCALE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803400" y="1803400"/>
            <a:ext cx="6858000" cy="4789488"/>
            <a:chOff x="1803400" y="1803400"/>
            <a:chExt cx="6858000" cy="4789488"/>
          </a:xfrm>
        </p:grpSpPr>
        <p:sp>
          <p:nvSpPr>
            <p:cNvPr id="35843" name="Rectangle 3"/>
            <p:cNvSpPr>
              <a:spLocks noChangeArrowheads="1"/>
            </p:cNvSpPr>
            <p:nvPr/>
          </p:nvSpPr>
          <p:spPr bwMode="auto">
            <a:xfrm>
              <a:off x="2379663" y="1868488"/>
              <a:ext cx="1489075" cy="3981450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4" name="Rectangle 4"/>
            <p:cNvSpPr>
              <a:spLocks noChangeArrowheads="1"/>
            </p:cNvSpPr>
            <p:nvPr/>
          </p:nvSpPr>
          <p:spPr bwMode="auto">
            <a:xfrm rot="16200000">
              <a:off x="1079500" y="3582988"/>
              <a:ext cx="1962150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Unit Costs</a:t>
              </a:r>
            </a:p>
          </p:txBody>
        </p:sp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5013325" y="6076950"/>
              <a:ext cx="1347788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Output</a:t>
              </a:r>
            </a:p>
          </p:txBody>
        </p:sp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5537200" y="4713288"/>
              <a:ext cx="2860675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600" b="1" i="1" u="sng">
                  <a:solidFill>
                    <a:srgbClr val="000000"/>
                  </a:solidFill>
                  <a:latin typeface="Times New Roman" panose="02020603050405020304" pitchFamily="18" charset="0"/>
                </a:rPr>
                <a:t>long-run ATC</a:t>
              </a:r>
            </a:p>
          </p:txBody>
        </p:sp>
        <p:sp>
          <p:nvSpPr>
            <p:cNvPr id="35847" name="Rectangle 7"/>
            <p:cNvSpPr>
              <a:spLocks noChangeArrowheads="1"/>
            </p:cNvSpPr>
            <p:nvPr/>
          </p:nvSpPr>
          <p:spPr bwMode="auto">
            <a:xfrm>
              <a:off x="2433638" y="2063750"/>
              <a:ext cx="1400175" cy="758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Economies</a:t>
              </a:r>
            </a:p>
            <a:p>
              <a:pPr algn="ctr"/>
              <a:r>
                <a:rPr lang="en-US" altLang="en-US" sz="2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of scale</a:t>
              </a:r>
            </a:p>
          </p:txBody>
        </p:sp>
        <p:grpSp>
          <p:nvGrpSpPr>
            <p:cNvPr id="35848" name="Group 8"/>
            <p:cNvGrpSpPr>
              <a:grpSpLocks/>
            </p:cNvGrpSpPr>
            <p:nvPr/>
          </p:nvGrpSpPr>
          <p:grpSpPr bwMode="auto">
            <a:xfrm>
              <a:off x="2339975" y="1803400"/>
              <a:ext cx="6321425" cy="4057650"/>
              <a:chOff x="759" y="864"/>
              <a:chExt cx="4418" cy="2556"/>
            </a:xfrm>
          </p:grpSpPr>
          <p:sp>
            <p:nvSpPr>
              <p:cNvPr id="35849" name="Line 9"/>
              <p:cNvSpPr>
                <a:spLocks noChangeShapeType="1"/>
              </p:cNvSpPr>
              <p:nvPr/>
            </p:nvSpPr>
            <p:spPr bwMode="auto">
              <a:xfrm>
                <a:off x="759" y="3401"/>
                <a:ext cx="4418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50" name="Line 10"/>
              <p:cNvSpPr>
                <a:spLocks noChangeShapeType="1"/>
              </p:cNvSpPr>
              <p:nvPr/>
            </p:nvSpPr>
            <p:spPr bwMode="auto">
              <a:xfrm>
                <a:off x="780" y="864"/>
                <a:ext cx="0" cy="255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51" name="Group 11"/>
            <p:cNvGrpSpPr>
              <a:grpSpLocks/>
            </p:cNvGrpSpPr>
            <p:nvPr/>
          </p:nvGrpSpPr>
          <p:grpSpPr bwMode="auto">
            <a:xfrm>
              <a:off x="2892425" y="3541713"/>
              <a:ext cx="5153025" cy="1146175"/>
              <a:chOff x="1145" y="1959"/>
              <a:chExt cx="3601" cy="722"/>
            </a:xfrm>
          </p:grpSpPr>
          <p:sp>
            <p:nvSpPr>
              <p:cNvPr id="35852" name="Line 12"/>
              <p:cNvSpPr>
                <a:spLocks noChangeShapeType="1"/>
              </p:cNvSpPr>
              <p:nvPr/>
            </p:nvSpPr>
            <p:spPr bwMode="auto">
              <a:xfrm>
                <a:off x="1880" y="2681"/>
                <a:ext cx="2133" cy="0"/>
              </a:xfrm>
              <a:prstGeom prst="line">
                <a:avLst/>
              </a:pr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53" name="Freeform 13"/>
              <p:cNvSpPr>
                <a:spLocks/>
              </p:cNvSpPr>
              <p:nvPr/>
            </p:nvSpPr>
            <p:spPr bwMode="auto">
              <a:xfrm>
                <a:off x="1145" y="1967"/>
                <a:ext cx="742" cy="714"/>
              </a:xfrm>
              <a:custGeom>
                <a:avLst/>
                <a:gdLst>
                  <a:gd name="T0" fmla="*/ 0 w 742"/>
                  <a:gd name="T1" fmla="*/ 0 h 714"/>
                  <a:gd name="T2" fmla="*/ 24 w 742"/>
                  <a:gd name="T3" fmla="*/ 137 h 714"/>
                  <a:gd name="T4" fmla="*/ 74 w 742"/>
                  <a:gd name="T5" fmla="*/ 266 h 714"/>
                  <a:gd name="T6" fmla="*/ 144 w 742"/>
                  <a:gd name="T7" fmla="*/ 383 h 714"/>
                  <a:gd name="T8" fmla="*/ 234 w 742"/>
                  <a:gd name="T9" fmla="*/ 486 h 714"/>
                  <a:gd name="T10" fmla="*/ 341 w 742"/>
                  <a:gd name="T11" fmla="*/ 572 h 714"/>
                  <a:gd name="T12" fmla="*/ 462 w 742"/>
                  <a:gd name="T13" fmla="*/ 640 h 714"/>
                  <a:gd name="T14" fmla="*/ 596 w 742"/>
                  <a:gd name="T15" fmla="*/ 688 h 714"/>
                  <a:gd name="T16" fmla="*/ 741 w 742"/>
                  <a:gd name="T17" fmla="*/ 713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2" h="714">
                    <a:moveTo>
                      <a:pt x="0" y="0"/>
                    </a:moveTo>
                    <a:lnTo>
                      <a:pt x="24" y="137"/>
                    </a:lnTo>
                    <a:lnTo>
                      <a:pt x="74" y="266"/>
                    </a:lnTo>
                    <a:lnTo>
                      <a:pt x="144" y="383"/>
                    </a:lnTo>
                    <a:lnTo>
                      <a:pt x="234" y="486"/>
                    </a:lnTo>
                    <a:lnTo>
                      <a:pt x="341" y="572"/>
                    </a:lnTo>
                    <a:lnTo>
                      <a:pt x="462" y="640"/>
                    </a:lnTo>
                    <a:lnTo>
                      <a:pt x="596" y="688"/>
                    </a:lnTo>
                    <a:lnTo>
                      <a:pt x="741" y="713"/>
                    </a:lnTo>
                  </a:path>
                </a:pathLst>
              </a:custGeom>
              <a:noFill/>
              <a:ln w="76200" cap="rnd" cmpd="sng">
                <a:solidFill>
                  <a:srgbClr val="CC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4" name="Freeform 14"/>
              <p:cNvSpPr>
                <a:spLocks/>
              </p:cNvSpPr>
              <p:nvPr/>
            </p:nvSpPr>
            <p:spPr bwMode="auto">
              <a:xfrm>
                <a:off x="4004" y="1959"/>
                <a:ext cx="742" cy="714"/>
              </a:xfrm>
              <a:custGeom>
                <a:avLst/>
                <a:gdLst>
                  <a:gd name="T0" fmla="*/ 741 w 742"/>
                  <a:gd name="T1" fmla="*/ 0 h 714"/>
                  <a:gd name="T2" fmla="*/ 716 w 742"/>
                  <a:gd name="T3" fmla="*/ 137 h 714"/>
                  <a:gd name="T4" fmla="*/ 667 w 742"/>
                  <a:gd name="T5" fmla="*/ 266 h 714"/>
                  <a:gd name="T6" fmla="*/ 597 w 742"/>
                  <a:gd name="T7" fmla="*/ 383 h 714"/>
                  <a:gd name="T8" fmla="*/ 506 w 742"/>
                  <a:gd name="T9" fmla="*/ 486 h 714"/>
                  <a:gd name="T10" fmla="*/ 400 w 742"/>
                  <a:gd name="T11" fmla="*/ 572 h 714"/>
                  <a:gd name="T12" fmla="*/ 278 w 742"/>
                  <a:gd name="T13" fmla="*/ 640 h 714"/>
                  <a:gd name="T14" fmla="*/ 145 w 742"/>
                  <a:gd name="T15" fmla="*/ 687 h 714"/>
                  <a:gd name="T16" fmla="*/ 0 w 742"/>
                  <a:gd name="T17" fmla="*/ 713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2" h="714">
                    <a:moveTo>
                      <a:pt x="741" y="0"/>
                    </a:moveTo>
                    <a:lnTo>
                      <a:pt x="716" y="137"/>
                    </a:lnTo>
                    <a:lnTo>
                      <a:pt x="667" y="266"/>
                    </a:lnTo>
                    <a:lnTo>
                      <a:pt x="597" y="383"/>
                    </a:lnTo>
                    <a:lnTo>
                      <a:pt x="506" y="486"/>
                    </a:lnTo>
                    <a:lnTo>
                      <a:pt x="400" y="572"/>
                    </a:lnTo>
                    <a:lnTo>
                      <a:pt x="278" y="640"/>
                    </a:lnTo>
                    <a:lnTo>
                      <a:pt x="145" y="687"/>
                    </a:lnTo>
                    <a:lnTo>
                      <a:pt x="0" y="713"/>
                    </a:lnTo>
                  </a:path>
                </a:pathLst>
              </a:custGeom>
              <a:noFill/>
              <a:ln w="76200" cap="rnd" cmpd="sng">
                <a:solidFill>
                  <a:srgbClr val="CC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865313" y="95250"/>
            <a:ext cx="6840537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ECONOMIES AND</a:t>
            </a:r>
          </a:p>
          <a:p>
            <a:pPr algn="ctr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DISECONOMIES OF SCALE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803400" y="1803400"/>
            <a:ext cx="6858000" cy="4789488"/>
            <a:chOff x="1803400" y="1803400"/>
            <a:chExt cx="6858000" cy="4789488"/>
          </a:xfrm>
        </p:grpSpPr>
        <p:sp>
          <p:nvSpPr>
            <p:cNvPr id="36867" name="Rectangle 3"/>
            <p:cNvSpPr>
              <a:spLocks noChangeArrowheads="1"/>
            </p:cNvSpPr>
            <p:nvPr/>
          </p:nvSpPr>
          <p:spPr bwMode="auto">
            <a:xfrm>
              <a:off x="3859213" y="1876425"/>
              <a:ext cx="3103562" cy="39814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68" name="Rectangle 4"/>
            <p:cNvSpPr>
              <a:spLocks noChangeArrowheads="1"/>
            </p:cNvSpPr>
            <p:nvPr/>
          </p:nvSpPr>
          <p:spPr bwMode="auto">
            <a:xfrm>
              <a:off x="2379663" y="1868488"/>
              <a:ext cx="1489075" cy="3981450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69" name="Rectangle 5"/>
            <p:cNvSpPr>
              <a:spLocks noChangeArrowheads="1"/>
            </p:cNvSpPr>
            <p:nvPr/>
          </p:nvSpPr>
          <p:spPr bwMode="auto">
            <a:xfrm rot="16200000">
              <a:off x="1079500" y="3582988"/>
              <a:ext cx="1962150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Unit Costs</a:t>
              </a:r>
            </a:p>
          </p:txBody>
        </p:sp>
        <p:sp>
          <p:nvSpPr>
            <p:cNvPr id="36870" name="Rectangle 6"/>
            <p:cNvSpPr>
              <a:spLocks noChangeArrowheads="1"/>
            </p:cNvSpPr>
            <p:nvPr/>
          </p:nvSpPr>
          <p:spPr bwMode="auto">
            <a:xfrm>
              <a:off x="5013325" y="6076950"/>
              <a:ext cx="1347788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Output</a:t>
              </a:r>
            </a:p>
          </p:txBody>
        </p:sp>
        <p:sp>
          <p:nvSpPr>
            <p:cNvPr id="36871" name="Rectangle 7"/>
            <p:cNvSpPr>
              <a:spLocks noChangeArrowheads="1"/>
            </p:cNvSpPr>
            <p:nvPr/>
          </p:nvSpPr>
          <p:spPr bwMode="auto">
            <a:xfrm>
              <a:off x="5537200" y="4713288"/>
              <a:ext cx="2860675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600" b="1" i="1" u="sng">
                  <a:solidFill>
                    <a:srgbClr val="000000"/>
                  </a:solidFill>
                  <a:latin typeface="Times New Roman" panose="02020603050405020304" pitchFamily="18" charset="0"/>
                </a:rPr>
                <a:t>long-run ATC</a:t>
              </a:r>
            </a:p>
          </p:txBody>
        </p:sp>
        <p:sp>
          <p:nvSpPr>
            <p:cNvPr id="36872" name="Rectangle 8"/>
            <p:cNvSpPr>
              <a:spLocks noChangeArrowheads="1"/>
            </p:cNvSpPr>
            <p:nvPr/>
          </p:nvSpPr>
          <p:spPr bwMode="auto">
            <a:xfrm>
              <a:off x="2433638" y="2063750"/>
              <a:ext cx="1400175" cy="758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Economies</a:t>
              </a:r>
            </a:p>
            <a:p>
              <a:pPr algn="ctr"/>
              <a:r>
                <a:rPr lang="en-US" altLang="en-US" sz="2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of scale</a:t>
              </a:r>
            </a:p>
          </p:txBody>
        </p:sp>
        <p:sp>
          <p:nvSpPr>
            <p:cNvPr id="36873" name="Rectangle 9"/>
            <p:cNvSpPr>
              <a:spLocks noChangeArrowheads="1"/>
            </p:cNvSpPr>
            <p:nvPr/>
          </p:nvSpPr>
          <p:spPr bwMode="auto">
            <a:xfrm>
              <a:off x="4367213" y="2051050"/>
              <a:ext cx="2022475" cy="758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Constant returns</a:t>
              </a:r>
            </a:p>
            <a:p>
              <a:pPr algn="ctr"/>
              <a:r>
                <a:rPr lang="en-US" altLang="en-US" sz="2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to scale</a:t>
              </a:r>
            </a:p>
          </p:txBody>
        </p:sp>
        <p:grpSp>
          <p:nvGrpSpPr>
            <p:cNvPr id="36874" name="Group 10"/>
            <p:cNvGrpSpPr>
              <a:grpSpLocks/>
            </p:cNvGrpSpPr>
            <p:nvPr/>
          </p:nvGrpSpPr>
          <p:grpSpPr bwMode="auto">
            <a:xfrm>
              <a:off x="2339975" y="1803400"/>
              <a:ext cx="6321425" cy="4057650"/>
              <a:chOff x="759" y="864"/>
              <a:chExt cx="4418" cy="2556"/>
            </a:xfrm>
          </p:grpSpPr>
          <p:sp>
            <p:nvSpPr>
              <p:cNvPr id="36875" name="Line 11"/>
              <p:cNvSpPr>
                <a:spLocks noChangeShapeType="1"/>
              </p:cNvSpPr>
              <p:nvPr/>
            </p:nvSpPr>
            <p:spPr bwMode="auto">
              <a:xfrm>
                <a:off x="759" y="3401"/>
                <a:ext cx="4418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76" name="Line 12"/>
              <p:cNvSpPr>
                <a:spLocks noChangeShapeType="1"/>
              </p:cNvSpPr>
              <p:nvPr/>
            </p:nvSpPr>
            <p:spPr bwMode="auto">
              <a:xfrm>
                <a:off x="780" y="864"/>
                <a:ext cx="0" cy="255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6877" name="Group 13"/>
            <p:cNvGrpSpPr>
              <a:grpSpLocks/>
            </p:cNvGrpSpPr>
            <p:nvPr/>
          </p:nvGrpSpPr>
          <p:grpSpPr bwMode="auto">
            <a:xfrm>
              <a:off x="2892425" y="3541713"/>
              <a:ext cx="5153025" cy="1146175"/>
              <a:chOff x="1145" y="1959"/>
              <a:chExt cx="3601" cy="722"/>
            </a:xfrm>
          </p:grpSpPr>
          <p:sp>
            <p:nvSpPr>
              <p:cNvPr id="36878" name="Line 14"/>
              <p:cNvSpPr>
                <a:spLocks noChangeShapeType="1"/>
              </p:cNvSpPr>
              <p:nvPr/>
            </p:nvSpPr>
            <p:spPr bwMode="auto">
              <a:xfrm>
                <a:off x="1880" y="2681"/>
                <a:ext cx="2133" cy="0"/>
              </a:xfrm>
              <a:prstGeom prst="line">
                <a:avLst/>
              </a:pr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79" name="Freeform 15"/>
              <p:cNvSpPr>
                <a:spLocks/>
              </p:cNvSpPr>
              <p:nvPr/>
            </p:nvSpPr>
            <p:spPr bwMode="auto">
              <a:xfrm>
                <a:off x="1145" y="1967"/>
                <a:ext cx="742" cy="714"/>
              </a:xfrm>
              <a:custGeom>
                <a:avLst/>
                <a:gdLst>
                  <a:gd name="T0" fmla="*/ 0 w 742"/>
                  <a:gd name="T1" fmla="*/ 0 h 714"/>
                  <a:gd name="T2" fmla="*/ 24 w 742"/>
                  <a:gd name="T3" fmla="*/ 137 h 714"/>
                  <a:gd name="T4" fmla="*/ 74 w 742"/>
                  <a:gd name="T5" fmla="*/ 266 h 714"/>
                  <a:gd name="T6" fmla="*/ 144 w 742"/>
                  <a:gd name="T7" fmla="*/ 383 h 714"/>
                  <a:gd name="T8" fmla="*/ 234 w 742"/>
                  <a:gd name="T9" fmla="*/ 486 h 714"/>
                  <a:gd name="T10" fmla="*/ 341 w 742"/>
                  <a:gd name="T11" fmla="*/ 572 h 714"/>
                  <a:gd name="T12" fmla="*/ 462 w 742"/>
                  <a:gd name="T13" fmla="*/ 640 h 714"/>
                  <a:gd name="T14" fmla="*/ 596 w 742"/>
                  <a:gd name="T15" fmla="*/ 688 h 714"/>
                  <a:gd name="T16" fmla="*/ 741 w 742"/>
                  <a:gd name="T17" fmla="*/ 713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2" h="714">
                    <a:moveTo>
                      <a:pt x="0" y="0"/>
                    </a:moveTo>
                    <a:lnTo>
                      <a:pt x="24" y="137"/>
                    </a:lnTo>
                    <a:lnTo>
                      <a:pt x="74" y="266"/>
                    </a:lnTo>
                    <a:lnTo>
                      <a:pt x="144" y="383"/>
                    </a:lnTo>
                    <a:lnTo>
                      <a:pt x="234" y="486"/>
                    </a:lnTo>
                    <a:lnTo>
                      <a:pt x="341" y="572"/>
                    </a:lnTo>
                    <a:lnTo>
                      <a:pt x="462" y="640"/>
                    </a:lnTo>
                    <a:lnTo>
                      <a:pt x="596" y="688"/>
                    </a:lnTo>
                    <a:lnTo>
                      <a:pt x="741" y="713"/>
                    </a:lnTo>
                  </a:path>
                </a:pathLst>
              </a:custGeom>
              <a:noFill/>
              <a:ln w="76200" cap="rnd" cmpd="sng">
                <a:solidFill>
                  <a:srgbClr val="CC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0" name="Freeform 16"/>
              <p:cNvSpPr>
                <a:spLocks/>
              </p:cNvSpPr>
              <p:nvPr/>
            </p:nvSpPr>
            <p:spPr bwMode="auto">
              <a:xfrm>
                <a:off x="4004" y="1959"/>
                <a:ext cx="742" cy="714"/>
              </a:xfrm>
              <a:custGeom>
                <a:avLst/>
                <a:gdLst>
                  <a:gd name="T0" fmla="*/ 741 w 742"/>
                  <a:gd name="T1" fmla="*/ 0 h 714"/>
                  <a:gd name="T2" fmla="*/ 716 w 742"/>
                  <a:gd name="T3" fmla="*/ 137 h 714"/>
                  <a:gd name="T4" fmla="*/ 667 w 742"/>
                  <a:gd name="T5" fmla="*/ 266 h 714"/>
                  <a:gd name="T6" fmla="*/ 597 w 742"/>
                  <a:gd name="T7" fmla="*/ 383 h 714"/>
                  <a:gd name="T8" fmla="*/ 506 w 742"/>
                  <a:gd name="T9" fmla="*/ 486 h 714"/>
                  <a:gd name="T10" fmla="*/ 400 w 742"/>
                  <a:gd name="T11" fmla="*/ 572 h 714"/>
                  <a:gd name="T12" fmla="*/ 278 w 742"/>
                  <a:gd name="T13" fmla="*/ 640 h 714"/>
                  <a:gd name="T14" fmla="*/ 145 w 742"/>
                  <a:gd name="T15" fmla="*/ 687 h 714"/>
                  <a:gd name="T16" fmla="*/ 0 w 742"/>
                  <a:gd name="T17" fmla="*/ 713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2" h="714">
                    <a:moveTo>
                      <a:pt x="741" y="0"/>
                    </a:moveTo>
                    <a:lnTo>
                      <a:pt x="716" y="137"/>
                    </a:lnTo>
                    <a:lnTo>
                      <a:pt x="667" y="266"/>
                    </a:lnTo>
                    <a:lnTo>
                      <a:pt x="597" y="383"/>
                    </a:lnTo>
                    <a:lnTo>
                      <a:pt x="506" y="486"/>
                    </a:lnTo>
                    <a:lnTo>
                      <a:pt x="400" y="572"/>
                    </a:lnTo>
                    <a:lnTo>
                      <a:pt x="278" y="640"/>
                    </a:lnTo>
                    <a:lnTo>
                      <a:pt x="145" y="687"/>
                    </a:lnTo>
                    <a:lnTo>
                      <a:pt x="0" y="713"/>
                    </a:lnTo>
                  </a:path>
                </a:pathLst>
              </a:custGeom>
              <a:noFill/>
              <a:ln w="76200" cap="rnd" cmpd="sng">
                <a:solidFill>
                  <a:srgbClr val="CC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865313" y="95250"/>
            <a:ext cx="6840537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ECONOMIES AND</a:t>
            </a:r>
          </a:p>
          <a:p>
            <a:pPr algn="ctr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DISECONOMIES OF SCALE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803400" y="1803400"/>
            <a:ext cx="6858000" cy="4789488"/>
            <a:chOff x="1803400" y="1803400"/>
            <a:chExt cx="6858000" cy="4789488"/>
          </a:xfrm>
        </p:grpSpPr>
        <p:sp>
          <p:nvSpPr>
            <p:cNvPr id="37891" name="Rectangle 3"/>
            <p:cNvSpPr>
              <a:spLocks noChangeArrowheads="1"/>
            </p:cNvSpPr>
            <p:nvPr/>
          </p:nvSpPr>
          <p:spPr bwMode="auto">
            <a:xfrm>
              <a:off x="6965950" y="1876425"/>
              <a:ext cx="1674813" cy="3981450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2" name="Rectangle 4"/>
            <p:cNvSpPr>
              <a:spLocks noChangeArrowheads="1"/>
            </p:cNvSpPr>
            <p:nvPr/>
          </p:nvSpPr>
          <p:spPr bwMode="auto">
            <a:xfrm>
              <a:off x="3859213" y="1876425"/>
              <a:ext cx="3103562" cy="39814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2379663" y="1868488"/>
              <a:ext cx="1489075" cy="3981450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 rot="16200000">
              <a:off x="1079500" y="3582988"/>
              <a:ext cx="1962150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Unit Costs</a:t>
              </a:r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5013325" y="6076950"/>
              <a:ext cx="1347788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Output</a:t>
              </a:r>
            </a:p>
          </p:txBody>
        </p:sp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5537200" y="4713288"/>
              <a:ext cx="2860675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600" b="1" i="1" u="sng">
                  <a:solidFill>
                    <a:srgbClr val="000000"/>
                  </a:solidFill>
                  <a:latin typeface="Times New Roman" panose="02020603050405020304" pitchFamily="18" charset="0"/>
                </a:rPr>
                <a:t>long-run ATC</a:t>
              </a:r>
            </a:p>
          </p:txBody>
        </p:sp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2433638" y="2063750"/>
              <a:ext cx="1400175" cy="758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Economies</a:t>
              </a:r>
            </a:p>
            <a:p>
              <a:pPr algn="ctr"/>
              <a:r>
                <a:rPr lang="en-US" altLang="en-US" sz="2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of scale</a:t>
              </a:r>
            </a:p>
          </p:txBody>
        </p:sp>
        <p:sp>
          <p:nvSpPr>
            <p:cNvPr id="37898" name="Rectangle 10"/>
            <p:cNvSpPr>
              <a:spLocks noChangeArrowheads="1"/>
            </p:cNvSpPr>
            <p:nvPr/>
          </p:nvSpPr>
          <p:spPr bwMode="auto">
            <a:xfrm>
              <a:off x="6915150" y="2051050"/>
              <a:ext cx="1730375" cy="758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Diseconomies</a:t>
              </a:r>
            </a:p>
            <a:p>
              <a:pPr algn="ctr"/>
              <a:r>
                <a:rPr lang="en-US" altLang="en-US" sz="2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of scale</a:t>
              </a:r>
            </a:p>
          </p:txBody>
        </p:sp>
        <p:sp>
          <p:nvSpPr>
            <p:cNvPr id="37899" name="Rectangle 11"/>
            <p:cNvSpPr>
              <a:spLocks noChangeArrowheads="1"/>
            </p:cNvSpPr>
            <p:nvPr/>
          </p:nvSpPr>
          <p:spPr bwMode="auto">
            <a:xfrm>
              <a:off x="4367213" y="2051050"/>
              <a:ext cx="2022475" cy="758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Constant returns</a:t>
              </a:r>
            </a:p>
            <a:p>
              <a:pPr algn="ctr"/>
              <a:r>
                <a:rPr lang="en-US" altLang="en-US" sz="2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to scale</a:t>
              </a:r>
            </a:p>
          </p:txBody>
        </p:sp>
        <p:grpSp>
          <p:nvGrpSpPr>
            <p:cNvPr id="37900" name="Group 12"/>
            <p:cNvGrpSpPr>
              <a:grpSpLocks/>
            </p:cNvGrpSpPr>
            <p:nvPr/>
          </p:nvGrpSpPr>
          <p:grpSpPr bwMode="auto">
            <a:xfrm>
              <a:off x="2339975" y="1803400"/>
              <a:ext cx="6321425" cy="4057650"/>
              <a:chOff x="759" y="864"/>
              <a:chExt cx="4418" cy="2556"/>
            </a:xfrm>
          </p:grpSpPr>
          <p:sp>
            <p:nvSpPr>
              <p:cNvPr id="37901" name="Line 13"/>
              <p:cNvSpPr>
                <a:spLocks noChangeShapeType="1"/>
              </p:cNvSpPr>
              <p:nvPr/>
            </p:nvSpPr>
            <p:spPr bwMode="auto">
              <a:xfrm>
                <a:off x="759" y="3401"/>
                <a:ext cx="4418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2" name="Line 14"/>
              <p:cNvSpPr>
                <a:spLocks noChangeShapeType="1"/>
              </p:cNvSpPr>
              <p:nvPr/>
            </p:nvSpPr>
            <p:spPr bwMode="auto">
              <a:xfrm>
                <a:off x="780" y="864"/>
                <a:ext cx="0" cy="255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03" name="Group 15"/>
            <p:cNvGrpSpPr>
              <a:grpSpLocks/>
            </p:cNvGrpSpPr>
            <p:nvPr/>
          </p:nvGrpSpPr>
          <p:grpSpPr bwMode="auto">
            <a:xfrm>
              <a:off x="2892425" y="3541713"/>
              <a:ext cx="5153025" cy="1146175"/>
              <a:chOff x="1145" y="1959"/>
              <a:chExt cx="3601" cy="722"/>
            </a:xfrm>
          </p:grpSpPr>
          <p:sp>
            <p:nvSpPr>
              <p:cNvPr id="37904" name="Line 16"/>
              <p:cNvSpPr>
                <a:spLocks noChangeShapeType="1"/>
              </p:cNvSpPr>
              <p:nvPr/>
            </p:nvSpPr>
            <p:spPr bwMode="auto">
              <a:xfrm>
                <a:off x="1880" y="2681"/>
                <a:ext cx="2133" cy="0"/>
              </a:xfrm>
              <a:prstGeom prst="line">
                <a:avLst/>
              </a:pr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5" name="Freeform 17"/>
              <p:cNvSpPr>
                <a:spLocks/>
              </p:cNvSpPr>
              <p:nvPr/>
            </p:nvSpPr>
            <p:spPr bwMode="auto">
              <a:xfrm>
                <a:off x="1145" y="1967"/>
                <a:ext cx="742" cy="714"/>
              </a:xfrm>
              <a:custGeom>
                <a:avLst/>
                <a:gdLst>
                  <a:gd name="T0" fmla="*/ 0 w 742"/>
                  <a:gd name="T1" fmla="*/ 0 h 714"/>
                  <a:gd name="T2" fmla="*/ 24 w 742"/>
                  <a:gd name="T3" fmla="*/ 137 h 714"/>
                  <a:gd name="T4" fmla="*/ 74 w 742"/>
                  <a:gd name="T5" fmla="*/ 266 h 714"/>
                  <a:gd name="T6" fmla="*/ 144 w 742"/>
                  <a:gd name="T7" fmla="*/ 383 h 714"/>
                  <a:gd name="T8" fmla="*/ 234 w 742"/>
                  <a:gd name="T9" fmla="*/ 486 h 714"/>
                  <a:gd name="T10" fmla="*/ 341 w 742"/>
                  <a:gd name="T11" fmla="*/ 572 h 714"/>
                  <a:gd name="T12" fmla="*/ 462 w 742"/>
                  <a:gd name="T13" fmla="*/ 640 h 714"/>
                  <a:gd name="T14" fmla="*/ 596 w 742"/>
                  <a:gd name="T15" fmla="*/ 688 h 714"/>
                  <a:gd name="T16" fmla="*/ 741 w 742"/>
                  <a:gd name="T17" fmla="*/ 713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2" h="714">
                    <a:moveTo>
                      <a:pt x="0" y="0"/>
                    </a:moveTo>
                    <a:lnTo>
                      <a:pt x="24" y="137"/>
                    </a:lnTo>
                    <a:lnTo>
                      <a:pt x="74" y="266"/>
                    </a:lnTo>
                    <a:lnTo>
                      <a:pt x="144" y="383"/>
                    </a:lnTo>
                    <a:lnTo>
                      <a:pt x="234" y="486"/>
                    </a:lnTo>
                    <a:lnTo>
                      <a:pt x="341" y="572"/>
                    </a:lnTo>
                    <a:lnTo>
                      <a:pt x="462" y="640"/>
                    </a:lnTo>
                    <a:lnTo>
                      <a:pt x="596" y="688"/>
                    </a:lnTo>
                    <a:lnTo>
                      <a:pt x="741" y="713"/>
                    </a:lnTo>
                  </a:path>
                </a:pathLst>
              </a:custGeom>
              <a:noFill/>
              <a:ln w="76200" cap="rnd" cmpd="sng">
                <a:solidFill>
                  <a:srgbClr val="CC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6" name="Freeform 18"/>
              <p:cNvSpPr>
                <a:spLocks/>
              </p:cNvSpPr>
              <p:nvPr/>
            </p:nvSpPr>
            <p:spPr bwMode="auto">
              <a:xfrm>
                <a:off x="4004" y="1959"/>
                <a:ext cx="742" cy="714"/>
              </a:xfrm>
              <a:custGeom>
                <a:avLst/>
                <a:gdLst>
                  <a:gd name="T0" fmla="*/ 741 w 742"/>
                  <a:gd name="T1" fmla="*/ 0 h 714"/>
                  <a:gd name="T2" fmla="*/ 716 w 742"/>
                  <a:gd name="T3" fmla="*/ 137 h 714"/>
                  <a:gd name="T4" fmla="*/ 667 w 742"/>
                  <a:gd name="T5" fmla="*/ 266 h 714"/>
                  <a:gd name="T6" fmla="*/ 597 w 742"/>
                  <a:gd name="T7" fmla="*/ 383 h 714"/>
                  <a:gd name="T8" fmla="*/ 506 w 742"/>
                  <a:gd name="T9" fmla="*/ 486 h 714"/>
                  <a:gd name="T10" fmla="*/ 400 w 742"/>
                  <a:gd name="T11" fmla="*/ 572 h 714"/>
                  <a:gd name="T12" fmla="*/ 278 w 742"/>
                  <a:gd name="T13" fmla="*/ 640 h 714"/>
                  <a:gd name="T14" fmla="*/ 145 w 742"/>
                  <a:gd name="T15" fmla="*/ 687 h 714"/>
                  <a:gd name="T16" fmla="*/ 0 w 742"/>
                  <a:gd name="T17" fmla="*/ 713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2" h="714">
                    <a:moveTo>
                      <a:pt x="741" y="0"/>
                    </a:moveTo>
                    <a:lnTo>
                      <a:pt x="716" y="137"/>
                    </a:lnTo>
                    <a:lnTo>
                      <a:pt x="667" y="266"/>
                    </a:lnTo>
                    <a:lnTo>
                      <a:pt x="597" y="383"/>
                    </a:lnTo>
                    <a:lnTo>
                      <a:pt x="506" y="486"/>
                    </a:lnTo>
                    <a:lnTo>
                      <a:pt x="400" y="572"/>
                    </a:lnTo>
                    <a:lnTo>
                      <a:pt x="278" y="640"/>
                    </a:lnTo>
                    <a:lnTo>
                      <a:pt x="145" y="687"/>
                    </a:lnTo>
                    <a:lnTo>
                      <a:pt x="0" y="713"/>
                    </a:lnTo>
                  </a:path>
                </a:pathLst>
              </a:custGeom>
              <a:noFill/>
              <a:ln w="76200" cap="rnd" cmpd="sng">
                <a:solidFill>
                  <a:srgbClr val="CC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1865313" y="95250"/>
            <a:ext cx="6840537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ECONOMIES AND</a:t>
            </a:r>
          </a:p>
          <a:p>
            <a:pPr algn="ctr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DISECONOMIES OF SCALE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803400" y="1766888"/>
            <a:ext cx="6858000" cy="4826000"/>
            <a:chOff x="1803400" y="1766888"/>
            <a:chExt cx="6858000" cy="4826000"/>
          </a:xfrm>
        </p:grpSpPr>
        <p:sp>
          <p:nvSpPr>
            <p:cNvPr id="38915" name="Rectangle 3"/>
            <p:cNvSpPr>
              <a:spLocks noChangeArrowheads="1"/>
            </p:cNvSpPr>
            <p:nvPr/>
          </p:nvSpPr>
          <p:spPr bwMode="auto">
            <a:xfrm rot="16200000">
              <a:off x="1079500" y="3582988"/>
              <a:ext cx="1962150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Unit Costs</a:t>
              </a:r>
            </a:p>
          </p:txBody>
        </p:sp>
        <p:sp>
          <p:nvSpPr>
            <p:cNvPr id="38916" name="Rectangle 4"/>
            <p:cNvSpPr>
              <a:spLocks noChangeArrowheads="1"/>
            </p:cNvSpPr>
            <p:nvPr/>
          </p:nvSpPr>
          <p:spPr bwMode="auto">
            <a:xfrm>
              <a:off x="5013325" y="6076950"/>
              <a:ext cx="1347788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Output</a:t>
              </a:r>
            </a:p>
          </p:txBody>
        </p:sp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5537200" y="4713288"/>
              <a:ext cx="2860675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600" b="1" i="1" u="sng">
                  <a:solidFill>
                    <a:srgbClr val="000000"/>
                  </a:solidFill>
                  <a:latin typeface="Times New Roman" panose="02020603050405020304" pitchFamily="18" charset="0"/>
                </a:rPr>
                <a:t>long-run ATC</a:t>
              </a:r>
            </a:p>
          </p:txBody>
        </p:sp>
        <p:grpSp>
          <p:nvGrpSpPr>
            <p:cNvPr id="38918" name="Group 6"/>
            <p:cNvGrpSpPr>
              <a:grpSpLocks/>
            </p:cNvGrpSpPr>
            <p:nvPr/>
          </p:nvGrpSpPr>
          <p:grpSpPr bwMode="auto">
            <a:xfrm>
              <a:off x="2339975" y="1803400"/>
              <a:ext cx="6321425" cy="4057650"/>
              <a:chOff x="759" y="864"/>
              <a:chExt cx="4418" cy="2556"/>
            </a:xfrm>
          </p:grpSpPr>
          <p:sp>
            <p:nvSpPr>
              <p:cNvPr id="38919" name="Line 7"/>
              <p:cNvSpPr>
                <a:spLocks noChangeShapeType="1"/>
              </p:cNvSpPr>
              <p:nvPr/>
            </p:nvSpPr>
            <p:spPr bwMode="auto">
              <a:xfrm>
                <a:off x="759" y="3401"/>
                <a:ext cx="4418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0" name="Line 8"/>
              <p:cNvSpPr>
                <a:spLocks noChangeShapeType="1"/>
              </p:cNvSpPr>
              <p:nvPr/>
            </p:nvSpPr>
            <p:spPr bwMode="auto">
              <a:xfrm>
                <a:off x="780" y="864"/>
                <a:ext cx="0" cy="255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921" name="Freeform 9"/>
            <p:cNvSpPr>
              <a:spLocks/>
            </p:cNvSpPr>
            <p:nvPr/>
          </p:nvSpPr>
          <p:spPr bwMode="auto">
            <a:xfrm>
              <a:off x="2676525" y="2154238"/>
              <a:ext cx="5694363" cy="2566987"/>
            </a:xfrm>
            <a:custGeom>
              <a:avLst/>
              <a:gdLst>
                <a:gd name="T0" fmla="*/ 0 w 3587"/>
                <a:gd name="T1" fmla="*/ 0 h 1617"/>
                <a:gd name="T2" fmla="*/ 153 w 3587"/>
                <a:gd name="T3" fmla="*/ 247 h 1617"/>
                <a:gd name="T4" fmla="*/ 321 w 3587"/>
                <a:gd name="T5" fmla="*/ 476 h 1617"/>
                <a:gd name="T6" fmla="*/ 506 w 3587"/>
                <a:gd name="T7" fmla="*/ 685 h 1617"/>
                <a:gd name="T8" fmla="*/ 705 w 3587"/>
                <a:gd name="T9" fmla="*/ 876 h 1617"/>
                <a:gd name="T10" fmla="*/ 915 w 3587"/>
                <a:gd name="T11" fmla="*/ 1044 h 1617"/>
                <a:gd name="T12" fmla="*/ 1137 w 3587"/>
                <a:gd name="T13" fmla="*/ 1193 h 1617"/>
                <a:gd name="T14" fmla="*/ 1369 w 3587"/>
                <a:gd name="T15" fmla="*/ 1320 h 1617"/>
                <a:gd name="T16" fmla="*/ 1609 w 3587"/>
                <a:gd name="T17" fmla="*/ 1425 h 1617"/>
                <a:gd name="T18" fmla="*/ 1856 w 3587"/>
                <a:gd name="T19" fmla="*/ 1507 h 1617"/>
                <a:gd name="T20" fmla="*/ 2109 w 3587"/>
                <a:gd name="T21" fmla="*/ 1567 h 1617"/>
                <a:gd name="T22" fmla="*/ 2366 w 3587"/>
                <a:gd name="T23" fmla="*/ 1603 h 1617"/>
                <a:gd name="T24" fmla="*/ 2626 w 3587"/>
                <a:gd name="T25" fmla="*/ 1616 h 1617"/>
                <a:gd name="T26" fmla="*/ 2872 w 3587"/>
                <a:gd name="T27" fmla="*/ 1593 h 1617"/>
                <a:gd name="T28" fmla="*/ 3149 w 3587"/>
                <a:gd name="T29" fmla="*/ 1521 h 1617"/>
                <a:gd name="T30" fmla="*/ 3329 w 3587"/>
                <a:gd name="T31" fmla="*/ 1431 h 1617"/>
                <a:gd name="T32" fmla="*/ 3586 w 3587"/>
                <a:gd name="T33" fmla="*/ 1269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7" h="1617">
                  <a:moveTo>
                    <a:pt x="0" y="0"/>
                  </a:moveTo>
                  <a:lnTo>
                    <a:pt x="153" y="247"/>
                  </a:lnTo>
                  <a:lnTo>
                    <a:pt x="321" y="476"/>
                  </a:lnTo>
                  <a:lnTo>
                    <a:pt x="506" y="685"/>
                  </a:lnTo>
                  <a:lnTo>
                    <a:pt x="705" y="876"/>
                  </a:lnTo>
                  <a:lnTo>
                    <a:pt x="915" y="1044"/>
                  </a:lnTo>
                  <a:lnTo>
                    <a:pt x="1137" y="1193"/>
                  </a:lnTo>
                  <a:lnTo>
                    <a:pt x="1369" y="1320"/>
                  </a:lnTo>
                  <a:lnTo>
                    <a:pt x="1609" y="1425"/>
                  </a:lnTo>
                  <a:lnTo>
                    <a:pt x="1856" y="1507"/>
                  </a:lnTo>
                  <a:lnTo>
                    <a:pt x="2109" y="1567"/>
                  </a:lnTo>
                  <a:lnTo>
                    <a:pt x="2366" y="1603"/>
                  </a:lnTo>
                  <a:lnTo>
                    <a:pt x="2626" y="1616"/>
                  </a:lnTo>
                  <a:lnTo>
                    <a:pt x="2872" y="1593"/>
                  </a:lnTo>
                  <a:lnTo>
                    <a:pt x="3149" y="1521"/>
                  </a:lnTo>
                  <a:lnTo>
                    <a:pt x="3329" y="1431"/>
                  </a:lnTo>
                  <a:lnTo>
                    <a:pt x="3586" y="1269"/>
                  </a:lnTo>
                </a:path>
              </a:pathLst>
            </a:custGeom>
            <a:noFill/>
            <a:ln w="7620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4164013" y="1766888"/>
              <a:ext cx="4291012" cy="22844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4800" b="1" i="1">
                  <a:solidFill>
                    <a:srgbClr val="CC0000"/>
                  </a:solidFill>
                  <a:latin typeface="Times New Roman" panose="02020603050405020304" pitchFamily="18" charset="0"/>
                </a:rPr>
                <a:t>Where extensive</a:t>
              </a:r>
            </a:p>
            <a:p>
              <a:pPr algn="ctr"/>
              <a:r>
                <a:rPr lang="en-US" altLang="en-US" sz="4800" b="1" i="1">
                  <a:solidFill>
                    <a:srgbClr val="CC0000"/>
                  </a:solidFill>
                  <a:latin typeface="Times New Roman" panose="02020603050405020304" pitchFamily="18" charset="0"/>
                </a:rPr>
                <a:t>economies of</a:t>
              </a:r>
            </a:p>
            <a:p>
              <a:pPr algn="ctr"/>
              <a:r>
                <a:rPr lang="en-US" altLang="en-US" sz="4800" b="1" i="1">
                  <a:solidFill>
                    <a:srgbClr val="CC0000"/>
                  </a:solidFill>
                  <a:latin typeface="Times New Roman" panose="02020603050405020304" pitchFamily="18" charset="0"/>
                </a:rPr>
                <a:t>scale exist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865313" y="95250"/>
            <a:ext cx="6840537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ECONOMIES AND</a:t>
            </a:r>
          </a:p>
          <a:p>
            <a:pPr algn="ctr"/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DISECONOMIES OF SCALE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803400" y="1803400"/>
            <a:ext cx="7224713" cy="4789488"/>
            <a:chOff x="1803400" y="1803400"/>
            <a:chExt cx="7224713" cy="4789488"/>
          </a:xfrm>
        </p:grpSpPr>
        <p:sp>
          <p:nvSpPr>
            <p:cNvPr id="39939" name="Rectangle 3"/>
            <p:cNvSpPr>
              <a:spLocks noChangeArrowheads="1"/>
            </p:cNvSpPr>
            <p:nvPr/>
          </p:nvSpPr>
          <p:spPr bwMode="auto">
            <a:xfrm rot="16200000">
              <a:off x="1079500" y="3582988"/>
              <a:ext cx="1962150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Unit Costs</a:t>
              </a:r>
            </a:p>
          </p:txBody>
        </p:sp>
        <p:sp>
          <p:nvSpPr>
            <p:cNvPr id="39940" name="Rectangle 4"/>
            <p:cNvSpPr>
              <a:spLocks noChangeArrowheads="1"/>
            </p:cNvSpPr>
            <p:nvPr/>
          </p:nvSpPr>
          <p:spPr bwMode="auto">
            <a:xfrm>
              <a:off x="5013325" y="6076950"/>
              <a:ext cx="1347788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</a:rPr>
                <a:t>Output</a:t>
              </a:r>
            </a:p>
          </p:txBody>
        </p:sp>
        <p:sp>
          <p:nvSpPr>
            <p:cNvPr id="39941" name="Rectangle 5"/>
            <p:cNvSpPr>
              <a:spLocks noChangeArrowheads="1"/>
            </p:cNvSpPr>
            <p:nvPr/>
          </p:nvSpPr>
          <p:spPr bwMode="auto">
            <a:xfrm>
              <a:off x="5537200" y="4713288"/>
              <a:ext cx="2860675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3600" b="1" i="1" u="sng">
                  <a:solidFill>
                    <a:srgbClr val="000000"/>
                  </a:solidFill>
                  <a:latin typeface="Times New Roman" panose="02020603050405020304" pitchFamily="18" charset="0"/>
                </a:rPr>
                <a:t>long-run ATC</a:t>
              </a:r>
            </a:p>
          </p:txBody>
        </p:sp>
        <p:grpSp>
          <p:nvGrpSpPr>
            <p:cNvPr id="39942" name="Group 6"/>
            <p:cNvGrpSpPr>
              <a:grpSpLocks/>
            </p:cNvGrpSpPr>
            <p:nvPr/>
          </p:nvGrpSpPr>
          <p:grpSpPr bwMode="auto">
            <a:xfrm>
              <a:off x="2339975" y="1803400"/>
              <a:ext cx="6321425" cy="4057650"/>
              <a:chOff x="759" y="864"/>
              <a:chExt cx="4418" cy="2556"/>
            </a:xfrm>
          </p:grpSpPr>
          <p:sp>
            <p:nvSpPr>
              <p:cNvPr id="39943" name="Line 7"/>
              <p:cNvSpPr>
                <a:spLocks noChangeShapeType="1"/>
              </p:cNvSpPr>
              <p:nvPr/>
            </p:nvSpPr>
            <p:spPr bwMode="auto">
              <a:xfrm>
                <a:off x="759" y="3401"/>
                <a:ext cx="4418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4" name="Line 8"/>
              <p:cNvSpPr>
                <a:spLocks noChangeShapeType="1"/>
              </p:cNvSpPr>
              <p:nvPr/>
            </p:nvSpPr>
            <p:spPr bwMode="auto">
              <a:xfrm>
                <a:off x="780" y="864"/>
                <a:ext cx="0" cy="255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945" name="Rectangle 9"/>
            <p:cNvSpPr>
              <a:spLocks noChangeArrowheads="1"/>
            </p:cNvSpPr>
            <p:nvPr/>
          </p:nvSpPr>
          <p:spPr bwMode="auto">
            <a:xfrm>
              <a:off x="5456238" y="2400300"/>
              <a:ext cx="3571875" cy="1736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3600" b="1" i="1" dirty="0">
                  <a:solidFill>
                    <a:srgbClr val="CC0000"/>
                  </a:solidFill>
                  <a:latin typeface="Times New Roman" panose="02020603050405020304" pitchFamily="18" charset="0"/>
                </a:rPr>
                <a:t>Where economies</a:t>
              </a:r>
            </a:p>
            <a:p>
              <a:pPr algn="ctr"/>
              <a:r>
                <a:rPr lang="en-US" altLang="en-US" sz="3600" b="1" i="1" dirty="0">
                  <a:solidFill>
                    <a:srgbClr val="CC0000"/>
                  </a:solidFill>
                  <a:latin typeface="Times New Roman" panose="02020603050405020304" pitchFamily="18" charset="0"/>
                </a:rPr>
                <a:t>of scale are</a:t>
              </a:r>
            </a:p>
            <a:p>
              <a:pPr algn="ctr"/>
              <a:r>
                <a:rPr lang="en-US" altLang="en-US" sz="3600" b="1" i="1" dirty="0">
                  <a:solidFill>
                    <a:srgbClr val="CC0000"/>
                  </a:solidFill>
                  <a:latin typeface="Times New Roman" panose="02020603050405020304" pitchFamily="18" charset="0"/>
                </a:rPr>
                <a:t>quickly exhausted</a:t>
              </a:r>
            </a:p>
          </p:txBody>
        </p:sp>
        <p:sp>
          <p:nvSpPr>
            <p:cNvPr id="39946" name="Freeform 10"/>
            <p:cNvSpPr>
              <a:spLocks/>
            </p:cNvSpPr>
            <p:nvPr/>
          </p:nvSpPr>
          <p:spPr bwMode="auto">
            <a:xfrm>
              <a:off x="2808288" y="1841500"/>
              <a:ext cx="2749550" cy="3379788"/>
            </a:xfrm>
            <a:custGeom>
              <a:avLst/>
              <a:gdLst>
                <a:gd name="T0" fmla="*/ 0 w 1732"/>
                <a:gd name="T1" fmla="*/ 0 h 2129"/>
                <a:gd name="T2" fmla="*/ 52 w 1732"/>
                <a:gd name="T3" fmla="*/ 498 h 2129"/>
                <a:gd name="T4" fmla="*/ 127 w 1732"/>
                <a:gd name="T5" fmla="*/ 930 h 2129"/>
                <a:gd name="T6" fmla="*/ 222 w 1732"/>
                <a:gd name="T7" fmla="*/ 1296 h 2129"/>
                <a:gd name="T8" fmla="*/ 332 w 1732"/>
                <a:gd name="T9" fmla="*/ 1596 h 2129"/>
                <a:gd name="T10" fmla="*/ 453 w 1732"/>
                <a:gd name="T11" fmla="*/ 1828 h 2129"/>
                <a:gd name="T12" fmla="*/ 585 w 1732"/>
                <a:gd name="T13" fmla="*/ 1994 h 2129"/>
                <a:gd name="T14" fmla="*/ 723 w 1732"/>
                <a:gd name="T15" fmla="*/ 2094 h 2129"/>
                <a:gd name="T16" fmla="*/ 865 w 1732"/>
                <a:gd name="T17" fmla="*/ 2128 h 2129"/>
                <a:gd name="T18" fmla="*/ 1006 w 1732"/>
                <a:gd name="T19" fmla="*/ 2095 h 2129"/>
                <a:gd name="T20" fmla="*/ 1144 w 1732"/>
                <a:gd name="T21" fmla="*/ 1995 h 2129"/>
                <a:gd name="T22" fmla="*/ 1275 w 1732"/>
                <a:gd name="T23" fmla="*/ 1830 h 2129"/>
                <a:gd name="T24" fmla="*/ 1398 w 1732"/>
                <a:gd name="T25" fmla="*/ 1596 h 2129"/>
                <a:gd name="T26" fmla="*/ 1508 w 1732"/>
                <a:gd name="T27" fmla="*/ 1298 h 2129"/>
                <a:gd name="T28" fmla="*/ 1602 w 1732"/>
                <a:gd name="T29" fmla="*/ 931 h 2129"/>
                <a:gd name="T30" fmla="*/ 1677 w 1732"/>
                <a:gd name="T31" fmla="*/ 500 h 2129"/>
                <a:gd name="T32" fmla="*/ 1731 w 1732"/>
                <a:gd name="T33" fmla="*/ 0 h 2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32" h="2129">
                  <a:moveTo>
                    <a:pt x="0" y="0"/>
                  </a:moveTo>
                  <a:lnTo>
                    <a:pt x="52" y="498"/>
                  </a:lnTo>
                  <a:lnTo>
                    <a:pt x="127" y="930"/>
                  </a:lnTo>
                  <a:lnTo>
                    <a:pt x="222" y="1296"/>
                  </a:lnTo>
                  <a:lnTo>
                    <a:pt x="332" y="1596"/>
                  </a:lnTo>
                  <a:lnTo>
                    <a:pt x="453" y="1828"/>
                  </a:lnTo>
                  <a:lnTo>
                    <a:pt x="585" y="1994"/>
                  </a:lnTo>
                  <a:lnTo>
                    <a:pt x="723" y="2094"/>
                  </a:lnTo>
                  <a:lnTo>
                    <a:pt x="865" y="2128"/>
                  </a:lnTo>
                  <a:lnTo>
                    <a:pt x="1006" y="2095"/>
                  </a:lnTo>
                  <a:lnTo>
                    <a:pt x="1144" y="1995"/>
                  </a:lnTo>
                  <a:lnTo>
                    <a:pt x="1275" y="1830"/>
                  </a:lnTo>
                  <a:lnTo>
                    <a:pt x="1398" y="1596"/>
                  </a:lnTo>
                  <a:lnTo>
                    <a:pt x="1508" y="1298"/>
                  </a:lnTo>
                  <a:lnTo>
                    <a:pt x="1602" y="931"/>
                  </a:lnTo>
                  <a:lnTo>
                    <a:pt x="1677" y="500"/>
                  </a:lnTo>
                  <a:lnTo>
                    <a:pt x="1731" y="0"/>
                  </a:lnTo>
                </a:path>
              </a:pathLst>
            </a:custGeom>
            <a:noFill/>
            <a:ln w="7620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Output, Price, and Profit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Price and Quantity: One Decision, Not Two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000"/>
              <a:t>Firms face a demand curve on which price and quantity are related.</a:t>
            </a:r>
          </a:p>
          <a:p>
            <a:endParaRPr lang="en-US" altLang="en-US" sz="4000"/>
          </a:p>
          <a:p>
            <a:r>
              <a:rPr lang="en-US" altLang="en-US" sz="4000"/>
              <a:t>They can choose either price or quantity, but not both.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Total Profit:  Keep Your Eye on the Goal</a:t>
            </a:r>
          </a:p>
        </p:txBody>
      </p:sp>
      <p:sp>
        <p:nvSpPr>
          <p:cNvPr id="1136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/>
              <a:t>Simplifying assumption:  maximum total profit is the firm’s goal.</a:t>
            </a:r>
          </a:p>
          <a:p>
            <a:endParaRPr lang="en-US" altLang="en-US" sz="3600"/>
          </a:p>
          <a:p>
            <a:r>
              <a:rPr lang="en-US" altLang="en-US"/>
              <a:t>Total Profit = Total Revenue - Total Costs</a:t>
            </a:r>
          </a:p>
          <a:p>
            <a:r>
              <a:rPr lang="en-US" altLang="en-US"/>
              <a:t>Economists are concerned with Economic (not Accounting) Profit.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Total Profit:  Keep Your Eye on the Goal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365B9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Total, Average, and Marginal Revenue</a:t>
            </a:r>
            <a:endParaRPr lang="en-US" altLang="en-US"/>
          </a:p>
          <a:p>
            <a:pPr lvl="1"/>
            <a:r>
              <a:rPr lang="en-US" altLang="en-US"/>
              <a:t>Total Revenue  =  Price </a:t>
            </a:r>
            <a:r>
              <a:rPr lang="en-US" altLang="en-US">
                <a:sym typeface="Symbol" panose="05050102010706020507" pitchFamily="18" charset="2"/>
              </a:rPr>
              <a:t> </a:t>
            </a:r>
            <a:r>
              <a:rPr lang="en-US" altLang="en-US"/>
              <a:t>Quantity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Average Revenue  =  TR/Q  =  (P</a:t>
            </a:r>
            <a:r>
              <a:rPr lang="en-US" altLang="en-US">
                <a:sym typeface="Symbol" panose="05050102010706020507" pitchFamily="18" charset="2"/>
              </a:rPr>
              <a:t></a:t>
            </a:r>
            <a:r>
              <a:rPr lang="en-US" altLang="en-US"/>
              <a:t>Q)/Q  =  P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Marginal Revenue  =  </a:t>
            </a:r>
            <a:r>
              <a:rPr lang="en-US" altLang="en-US">
                <a:sym typeface="Symbol" panose="05050102010706020507" pitchFamily="18" charset="2"/>
              </a:rPr>
              <a:t></a:t>
            </a:r>
            <a:r>
              <a:rPr lang="en-US" altLang="en-US"/>
              <a:t> total revenue from one more unit of output.</a:t>
            </a:r>
          </a:p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Marginal Analysis and Profit</a:t>
            </a:r>
          </a:p>
        </p:txBody>
      </p:sp>
      <p:sp>
        <p:nvSpPr>
          <p:cNvPr id="1607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None/>
            </a:pPr>
            <a:r>
              <a:rPr lang="en-US" altLang="en-US" sz="4000"/>
              <a:t>Marginal Cost  = </a:t>
            </a:r>
            <a:r>
              <a:rPr lang="en-US" altLang="en-US" sz="4000">
                <a:sym typeface="Symbol" panose="05050102010706020507" pitchFamily="18" charset="2"/>
              </a:rPr>
              <a:t></a:t>
            </a:r>
            <a:r>
              <a:rPr lang="en-US" altLang="en-US" sz="4000"/>
              <a:t> in TC / </a:t>
            </a:r>
            <a:r>
              <a:rPr lang="en-US" altLang="en-US" sz="4000">
                <a:sym typeface="Symbol" panose="05050102010706020507" pitchFamily="18" charset="2"/>
              </a:rPr>
              <a:t></a:t>
            </a:r>
            <a:r>
              <a:rPr lang="en-US" altLang="en-US" sz="4000"/>
              <a:t> in Q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4000"/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4000"/>
              <a:t>Marginal Revenue  = </a:t>
            </a:r>
            <a:r>
              <a:rPr lang="en-US" altLang="en-US" sz="4000">
                <a:sym typeface="Symbol" panose="05050102010706020507" pitchFamily="18" charset="2"/>
              </a:rPr>
              <a:t></a:t>
            </a:r>
            <a:r>
              <a:rPr lang="en-US" altLang="en-US" sz="4000"/>
              <a:t> in TR / </a:t>
            </a:r>
            <a:r>
              <a:rPr lang="en-US" altLang="en-US" sz="4000">
                <a:sym typeface="Symbol" panose="05050102010706020507" pitchFamily="18" charset="2"/>
              </a:rPr>
              <a:t></a:t>
            </a:r>
            <a:r>
              <a:rPr lang="en-US" altLang="en-US" sz="4000"/>
              <a:t> in Q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304800" y="93663"/>
            <a:ext cx="8816975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</a:rPr>
              <a:t>THE FIRM </a:t>
            </a:r>
          </a:p>
          <a:p>
            <a:pPr algn="ctr"/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</a:rPr>
              <a:t>IN THE CIRCULAR FLOW MODEL</a:t>
            </a:r>
          </a:p>
        </p:txBody>
      </p:sp>
      <p:grpSp>
        <p:nvGrpSpPr>
          <p:cNvPr id="2" name="Group 1" title="Circular Flow Model"/>
          <p:cNvGrpSpPr/>
          <p:nvPr/>
        </p:nvGrpSpPr>
        <p:grpSpPr>
          <a:xfrm>
            <a:off x="1852613" y="1173163"/>
            <a:ext cx="7200900" cy="5416550"/>
            <a:chOff x="1852613" y="1173163"/>
            <a:chExt cx="7200900" cy="5416550"/>
          </a:xfrm>
        </p:grpSpPr>
        <p:sp>
          <p:nvSpPr>
            <p:cNvPr id="154627" name="Rectangle 3"/>
            <p:cNvSpPr>
              <a:spLocks noChangeArrowheads="1"/>
            </p:cNvSpPr>
            <p:nvPr/>
          </p:nvSpPr>
          <p:spPr bwMode="auto">
            <a:xfrm>
              <a:off x="2271713" y="3663950"/>
              <a:ext cx="5972175" cy="24812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28" name="AutoShape 4"/>
            <p:cNvSpPr>
              <a:spLocks noChangeArrowheads="1"/>
            </p:cNvSpPr>
            <p:nvPr/>
          </p:nvSpPr>
          <p:spPr bwMode="auto">
            <a:xfrm>
              <a:off x="2227263" y="1597025"/>
              <a:ext cx="6145212" cy="4600575"/>
            </a:xfrm>
            <a:prstGeom prst="roundRect">
              <a:avLst>
                <a:gd name="adj" fmla="val 12495"/>
              </a:avLst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29" name="AutoShape 5"/>
            <p:cNvSpPr>
              <a:spLocks noChangeArrowheads="1"/>
            </p:cNvSpPr>
            <p:nvPr/>
          </p:nvSpPr>
          <p:spPr bwMode="auto">
            <a:xfrm>
              <a:off x="2921000" y="2192338"/>
              <a:ext cx="4675188" cy="3484562"/>
            </a:xfrm>
            <a:prstGeom prst="roundRect">
              <a:avLst>
                <a:gd name="adj" fmla="val 12495"/>
              </a:avLst>
            </a:prstGeom>
            <a:noFill/>
            <a:ln w="1270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0" name="Rectangle 6"/>
            <p:cNvSpPr>
              <a:spLocks noChangeArrowheads="1"/>
            </p:cNvSpPr>
            <p:nvPr/>
          </p:nvSpPr>
          <p:spPr bwMode="auto">
            <a:xfrm>
              <a:off x="4500563" y="1374775"/>
              <a:ext cx="1525587" cy="1106488"/>
            </a:xfrm>
            <a:prstGeom prst="rect">
              <a:avLst/>
            </a:prstGeom>
            <a:solidFill>
              <a:schemeClr val="folHlink"/>
            </a:soli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1" name="Rectangle 7"/>
            <p:cNvSpPr>
              <a:spLocks noChangeArrowheads="1"/>
            </p:cNvSpPr>
            <p:nvPr/>
          </p:nvSpPr>
          <p:spPr bwMode="auto">
            <a:xfrm>
              <a:off x="1858963" y="3340100"/>
              <a:ext cx="1524000" cy="1106488"/>
            </a:xfrm>
            <a:prstGeom prst="rect">
              <a:avLst/>
            </a:prstGeom>
            <a:solidFill>
              <a:srgbClr val="FFFF99"/>
            </a:soli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2" name="Rectangle 8"/>
            <p:cNvSpPr>
              <a:spLocks noChangeArrowheads="1"/>
            </p:cNvSpPr>
            <p:nvPr/>
          </p:nvSpPr>
          <p:spPr bwMode="auto">
            <a:xfrm>
              <a:off x="7216775" y="3340100"/>
              <a:ext cx="1524000" cy="1106488"/>
            </a:xfrm>
            <a:prstGeom prst="rect">
              <a:avLst/>
            </a:prstGeom>
            <a:solidFill>
              <a:srgbClr val="FFFF99"/>
            </a:soli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3" name="AutoShape 9"/>
            <p:cNvSpPr>
              <a:spLocks noChangeArrowheads="1"/>
            </p:cNvSpPr>
            <p:nvPr/>
          </p:nvSpPr>
          <p:spPr bwMode="auto">
            <a:xfrm rot="10800000">
              <a:off x="2662238" y="3016250"/>
              <a:ext cx="522287" cy="374650"/>
            </a:xfrm>
            <a:prstGeom prst="triangle">
              <a:avLst>
                <a:gd name="adj" fmla="val 49995"/>
              </a:avLst>
            </a:prstGeom>
            <a:solidFill>
              <a:srgbClr val="CC00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4" name="AutoShape 10"/>
            <p:cNvSpPr>
              <a:spLocks noChangeArrowheads="1"/>
            </p:cNvSpPr>
            <p:nvPr/>
          </p:nvSpPr>
          <p:spPr bwMode="auto">
            <a:xfrm rot="16200000">
              <a:off x="5829300" y="2036763"/>
              <a:ext cx="628650" cy="311150"/>
            </a:xfrm>
            <a:prstGeom prst="triangle">
              <a:avLst>
                <a:gd name="adj" fmla="val 49995"/>
              </a:avLst>
            </a:prstGeom>
            <a:solidFill>
              <a:srgbClr val="CC00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5" name="Rectangle 11"/>
            <p:cNvSpPr>
              <a:spLocks noChangeArrowheads="1"/>
            </p:cNvSpPr>
            <p:nvPr/>
          </p:nvSpPr>
          <p:spPr bwMode="auto">
            <a:xfrm>
              <a:off x="1905000" y="3706813"/>
              <a:ext cx="1485900" cy="577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CC0000"/>
                  </a:solidFill>
                </a:rPr>
                <a:t>BUSINESSES</a:t>
              </a:r>
            </a:p>
            <a:p>
              <a:pPr algn="ctr"/>
              <a:r>
                <a:rPr lang="en-US" altLang="en-US" sz="1600" b="1">
                  <a:solidFill>
                    <a:srgbClr val="CC0000"/>
                  </a:solidFill>
                </a:rPr>
                <a:t>/ FIRMS</a:t>
              </a:r>
            </a:p>
          </p:txBody>
        </p:sp>
        <p:sp>
          <p:nvSpPr>
            <p:cNvPr id="154636" name="Rectangle 12"/>
            <p:cNvSpPr>
              <a:spLocks noChangeArrowheads="1"/>
            </p:cNvSpPr>
            <p:nvPr/>
          </p:nvSpPr>
          <p:spPr bwMode="auto">
            <a:xfrm>
              <a:off x="7156450" y="3717925"/>
              <a:ext cx="1611313" cy="333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CC0000"/>
                  </a:solidFill>
                </a:rPr>
                <a:t>HOUSEHOLDS</a:t>
              </a:r>
            </a:p>
          </p:txBody>
        </p:sp>
        <p:sp>
          <p:nvSpPr>
            <p:cNvPr id="154637" name="Rectangle 13"/>
            <p:cNvSpPr>
              <a:spLocks noChangeArrowheads="1"/>
            </p:cNvSpPr>
            <p:nvPr/>
          </p:nvSpPr>
          <p:spPr bwMode="auto">
            <a:xfrm>
              <a:off x="4611688" y="1627188"/>
              <a:ext cx="1328737" cy="577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99"/>
                  </a:solidFill>
                </a:rPr>
                <a:t>RESOURCE</a:t>
              </a:r>
            </a:p>
            <a:p>
              <a:pPr algn="ctr"/>
              <a:r>
                <a:rPr lang="en-US" altLang="en-US" sz="1600" b="1">
                  <a:solidFill>
                    <a:srgbClr val="000099"/>
                  </a:solidFill>
                </a:rPr>
                <a:t>MARKET</a:t>
              </a:r>
            </a:p>
          </p:txBody>
        </p:sp>
        <p:sp>
          <p:nvSpPr>
            <p:cNvPr id="154638" name="Rectangle 14"/>
            <p:cNvSpPr>
              <a:spLocks noChangeArrowheads="1"/>
            </p:cNvSpPr>
            <p:nvPr/>
          </p:nvSpPr>
          <p:spPr bwMode="auto">
            <a:xfrm>
              <a:off x="3005138" y="2498725"/>
              <a:ext cx="1793875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C0000"/>
                  </a:solidFill>
                </a:rPr>
                <a:t>RESOURCES</a:t>
              </a:r>
            </a:p>
          </p:txBody>
        </p:sp>
        <p:sp>
          <p:nvSpPr>
            <p:cNvPr id="154639" name="Rectangle 15"/>
            <p:cNvSpPr>
              <a:spLocks noChangeArrowheads="1"/>
            </p:cNvSpPr>
            <p:nvPr/>
          </p:nvSpPr>
          <p:spPr bwMode="auto">
            <a:xfrm>
              <a:off x="6494463" y="2498725"/>
              <a:ext cx="1114425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>
                  <a:solidFill>
                    <a:srgbClr val="CC0000"/>
                  </a:solidFill>
                </a:rPr>
                <a:t>INPUTS</a:t>
              </a:r>
            </a:p>
          </p:txBody>
        </p:sp>
        <p:sp>
          <p:nvSpPr>
            <p:cNvPr id="154640" name="AutoShape 16"/>
            <p:cNvSpPr>
              <a:spLocks noChangeArrowheads="1"/>
            </p:cNvSpPr>
            <p:nvPr/>
          </p:nvSpPr>
          <p:spPr bwMode="auto">
            <a:xfrm rot="5400000">
              <a:off x="4071144" y="1426369"/>
              <a:ext cx="630238" cy="311150"/>
            </a:xfrm>
            <a:prstGeom prst="triangle">
              <a:avLst>
                <a:gd name="adj" fmla="val 49995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1" name="AutoShape 17"/>
            <p:cNvSpPr>
              <a:spLocks noChangeArrowheads="1"/>
            </p:cNvSpPr>
            <p:nvPr/>
          </p:nvSpPr>
          <p:spPr bwMode="auto">
            <a:xfrm rot="10800000">
              <a:off x="8110538" y="3003550"/>
              <a:ext cx="523875" cy="374650"/>
            </a:xfrm>
            <a:prstGeom prst="triangle">
              <a:avLst>
                <a:gd name="adj" fmla="val 49995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2" name="Rectangle 18"/>
            <p:cNvSpPr>
              <a:spLocks noChangeArrowheads="1"/>
            </p:cNvSpPr>
            <p:nvPr/>
          </p:nvSpPr>
          <p:spPr bwMode="auto">
            <a:xfrm>
              <a:off x="1928813" y="1173163"/>
              <a:ext cx="1268412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/>
                <a:t>$ COSTS</a:t>
              </a:r>
            </a:p>
          </p:txBody>
        </p:sp>
        <p:sp>
          <p:nvSpPr>
            <p:cNvPr id="154643" name="Rectangle 19"/>
            <p:cNvSpPr>
              <a:spLocks noChangeArrowheads="1"/>
            </p:cNvSpPr>
            <p:nvPr/>
          </p:nvSpPr>
          <p:spPr bwMode="auto">
            <a:xfrm>
              <a:off x="7475538" y="1173163"/>
              <a:ext cx="1577975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/>
                <a:t>$ INCOMES</a:t>
              </a:r>
            </a:p>
          </p:txBody>
        </p:sp>
        <p:sp>
          <p:nvSpPr>
            <p:cNvPr id="154644" name="Rectangle 20"/>
            <p:cNvSpPr>
              <a:spLocks noChangeArrowheads="1"/>
            </p:cNvSpPr>
            <p:nvPr/>
          </p:nvSpPr>
          <p:spPr bwMode="auto">
            <a:xfrm>
              <a:off x="4500563" y="5338763"/>
              <a:ext cx="1525587" cy="1104900"/>
            </a:xfrm>
            <a:prstGeom prst="rect">
              <a:avLst/>
            </a:prstGeom>
            <a:solidFill>
              <a:schemeClr val="folHlink"/>
            </a:soli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5" name="Rectangle 21"/>
            <p:cNvSpPr>
              <a:spLocks noChangeArrowheads="1"/>
            </p:cNvSpPr>
            <p:nvPr/>
          </p:nvSpPr>
          <p:spPr bwMode="auto">
            <a:xfrm>
              <a:off x="4660900" y="5602288"/>
              <a:ext cx="1182688" cy="577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000099"/>
                  </a:solidFill>
                </a:rPr>
                <a:t>PRODUCT</a:t>
              </a:r>
            </a:p>
            <a:p>
              <a:pPr algn="ctr"/>
              <a:r>
                <a:rPr lang="en-US" altLang="en-US" sz="1600" b="1">
                  <a:solidFill>
                    <a:srgbClr val="000099"/>
                  </a:solidFill>
                </a:rPr>
                <a:t>MARKET</a:t>
              </a:r>
            </a:p>
          </p:txBody>
        </p:sp>
        <p:sp>
          <p:nvSpPr>
            <p:cNvPr id="154646" name="Rectangle 22"/>
            <p:cNvSpPr>
              <a:spLocks noChangeArrowheads="1"/>
            </p:cNvSpPr>
            <p:nvPr/>
          </p:nvSpPr>
          <p:spPr bwMode="auto">
            <a:xfrm>
              <a:off x="2938463" y="4640263"/>
              <a:ext cx="1468437" cy="698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000" b="1">
                  <a:solidFill>
                    <a:srgbClr val="CC0000"/>
                  </a:solidFill>
                </a:rPr>
                <a:t>GOODS &amp;</a:t>
              </a:r>
            </a:p>
            <a:p>
              <a:pPr algn="ctr"/>
              <a:r>
                <a:rPr lang="en-US" altLang="en-US" sz="2000" b="1">
                  <a:solidFill>
                    <a:srgbClr val="CC0000"/>
                  </a:solidFill>
                </a:rPr>
                <a:t>SERVICES</a:t>
              </a:r>
            </a:p>
          </p:txBody>
        </p:sp>
        <p:sp>
          <p:nvSpPr>
            <p:cNvPr id="154647" name="Rectangle 23"/>
            <p:cNvSpPr>
              <a:spLocks noChangeArrowheads="1"/>
            </p:cNvSpPr>
            <p:nvPr/>
          </p:nvSpPr>
          <p:spPr bwMode="auto">
            <a:xfrm>
              <a:off x="5956300" y="4640263"/>
              <a:ext cx="1468438" cy="698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altLang="en-US" sz="2000" b="1">
                  <a:solidFill>
                    <a:srgbClr val="CC0000"/>
                  </a:solidFill>
                </a:rPr>
                <a:t>GOODS &amp;</a:t>
              </a:r>
            </a:p>
            <a:p>
              <a:pPr algn="ctr"/>
              <a:r>
                <a:rPr lang="en-US" altLang="en-US" sz="2000" b="1">
                  <a:solidFill>
                    <a:srgbClr val="CC0000"/>
                  </a:solidFill>
                </a:rPr>
                <a:t>SERVICES</a:t>
              </a:r>
            </a:p>
          </p:txBody>
        </p:sp>
        <p:sp>
          <p:nvSpPr>
            <p:cNvPr id="154648" name="AutoShape 24"/>
            <p:cNvSpPr>
              <a:spLocks noChangeArrowheads="1"/>
            </p:cNvSpPr>
            <p:nvPr/>
          </p:nvSpPr>
          <p:spPr bwMode="auto">
            <a:xfrm rot="5400000">
              <a:off x="4071938" y="5522912"/>
              <a:ext cx="630238" cy="309563"/>
            </a:xfrm>
            <a:prstGeom prst="triangle">
              <a:avLst>
                <a:gd name="adj" fmla="val 49995"/>
              </a:avLst>
            </a:prstGeom>
            <a:solidFill>
              <a:srgbClr val="CC00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9" name="AutoShape 25"/>
            <p:cNvSpPr>
              <a:spLocks noChangeArrowheads="1"/>
            </p:cNvSpPr>
            <p:nvPr/>
          </p:nvSpPr>
          <p:spPr bwMode="auto">
            <a:xfrm flipH="1">
              <a:off x="7324725" y="4378325"/>
              <a:ext cx="523875" cy="374650"/>
            </a:xfrm>
            <a:prstGeom prst="triangle">
              <a:avLst>
                <a:gd name="adj" fmla="val 49995"/>
              </a:avLst>
            </a:prstGeom>
            <a:solidFill>
              <a:srgbClr val="CC00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50" name="AutoShape 26"/>
            <p:cNvSpPr>
              <a:spLocks noChangeArrowheads="1"/>
            </p:cNvSpPr>
            <p:nvPr/>
          </p:nvSpPr>
          <p:spPr bwMode="auto">
            <a:xfrm>
              <a:off x="1962150" y="4411663"/>
              <a:ext cx="523875" cy="374650"/>
            </a:xfrm>
            <a:prstGeom prst="triangle">
              <a:avLst>
                <a:gd name="adj" fmla="val 49995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51" name="AutoShape 27"/>
            <p:cNvSpPr>
              <a:spLocks noChangeArrowheads="1"/>
            </p:cNvSpPr>
            <p:nvPr/>
          </p:nvSpPr>
          <p:spPr bwMode="auto">
            <a:xfrm rot="16200000">
              <a:off x="5837238" y="6037262"/>
              <a:ext cx="630238" cy="309563"/>
            </a:xfrm>
            <a:prstGeom prst="triangle">
              <a:avLst>
                <a:gd name="adj" fmla="val 49995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52" name="Rectangle 28"/>
            <p:cNvSpPr>
              <a:spLocks noChangeArrowheads="1"/>
            </p:cNvSpPr>
            <p:nvPr/>
          </p:nvSpPr>
          <p:spPr bwMode="auto">
            <a:xfrm>
              <a:off x="6659563" y="6196013"/>
              <a:ext cx="2298700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/>
                <a:t>$ CONSUMPTION</a:t>
              </a:r>
            </a:p>
          </p:txBody>
        </p:sp>
        <p:sp>
          <p:nvSpPr>
            <p:cNvPr id="154653" name="Rectangle 29"/>
            <p:cNvSpPr>
              <a:spLocks noChangeArrowheads="1"/>
            </p:cNvSpPr>
            <p:nvPr/>
          </p:nvSpPr>
          <p:spPr bwMode="auto">
            <a:xfrm>
              <a:off x="1852613" y="6196013"/>
              <a:ext cx="1624012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altLang="en-US" sz="2000" b="1"/>
                <a:t>$ REVENUE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/>
          <a:lstStyle/>
          <a:p>
            <a:r>
              <a:rPr lang="en-US" altLang="en-US"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Marginals Analysis For The Producer Firm</a:t>
            </a:r>
          </a:p>
        </p:txBody>
      </p:sp>
      <p:sp>
        <p:nvSpPr>
          <p:cNvPr id="1617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828800"/>
            <a:ext cx="800735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/>
              <a:t>Inputs </a:t>
            </a:r>
            <a:r>
              <a:rPr lang="en-US" altLang="en-US" sz="2800">
                <a:sym typeface="Symbol" panose="05050102010706020507" pitchFamily="18" charset="2"/>
              </a:rPr>
              <a:t></a:t>
            </a:r>
            <a:r>
              <a:rPr lang="en-US" altLang="en-US" sz="2800"/>
              <a:t> Output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How much does one more unit of input change output?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Output </a:t>
            </a:r>
            <a:r>
              <a:rPr lang="en-US" altLang="en-US" sz="2800">
                <a:sym typeface="Symbol" panose="05050102010706020507" pitchFamily="18" charset="2"/>
              </a:rPr>
              <a:t></a:t>
            </a:r>
            <a:r>
              <a:rPr lang="en-US" altLang="en-US" sz="2800"/>
              <a:t> Profit 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How much revenue will additional output generate?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How much are the additional costs of producing more output?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Will one more unit of output increase or decrease profit?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If MR &gt; MC, </a:t>
            </a:r>
            <a:r>
              <a:rPr lang="en-US" altLang="en-US" sz="2400">
                <a:sym typeface="Symbol" panose="05050102010706020507" pitchFamily="18" charset="2"/>
              </a:rPr>
              <a:t></a:t>
            </a:r>
            <a:r>
              <a:rPr lang="en-US" altLang="en-US" sz="2400"/>
              <a:t> production to</a:t>
            </a:r>
            <a:r>
              <a:rPr lang="en-US" altLang="en-US" sz="2400">
                <a:sym typeface="WP IconicSymbolsB" pitchFamily="2" charset="2"/>
              </a:rPr>
              <a:t> </a:t>
            </a:r>
            <a:r>
              <a:rPr lang="en-US" altLang="en-US" sz="2400">
                <a:sym typeface="Symbol" panose="05050102010706020507" pitchFamily="18" charset="2"/>
              </a:rPr>
              <a:t> profits</a:t>
            </a:r>
            <a:endParaRPr lang="en-US" altLang="en-US" sz="2400"/>
          </a:p>
          <a:p>
            <a:pPr lvl="1">
              <a:lnSpc>
                <a:spcPct val="80000"/>
              </a:lnSpc>
            </a:pPr>
            <a:r>
              <a:rPr lang="en-US" altLang="en-US" sz="2400"/>
              <a:t>If MR &lt; MC, </a:t>
            </a:r>
            <a:r>
              <a:rPr lang="en-US" altLang="en-US" sz="2400">
                <a:sym typeface="Symbol" panose="05050102010706020507" pitchFamily="18" charset="2"/>
              </a:rPr>
              <a:t></a:t>
            </a:r>
            <a:r>
              <a:rPr lang="en-US" altLang="en-US" sz="2400"/>
              <a:t> production to</a:t>
            </a:r>
            <a:r>
              <a:rPr lang="en-US" altLang="en-US" sz="2400">
                <a:sym typeface="WP IconicSymbolsB" pitchFamily="2" charset="2"/>
              </a:rPr>
              <a:t> </a:t>
            </a:r>
            <a:r>
              <a:rPr lang="en-US" altLang="en-US" sz="2400">
                <a:sym typeface="Symbol" panose="05050102010706020507" pitchFamily="18" charset="2"/>
              </a:rPr>
              <a:t> profits</a:t>
            </a:r>
            <a:endParaRPr lang="en-US" altLang="en-US" sz="2400"/>
          </a:p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r>
              <a:rPr lang="en-US" altLang="en-US" sz="2800" b="1"/>
              <a:t>Profit maximizing level output: MR  =  MC</a:t>
            </a:r>
          </a:p>
          <a:p>
            <a:pPr lvl="1">
              <a:lnSpc>
                <a:spcPct val="80000"/>
              </a:lnSpc>
            </a:pPr>
            <a:endParaRPr lang="en-US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Total Profit:  Keep Your Eye on the Goal</a:t>
            </a:r>
          </a:p>
        </p:txBody>
      </p:sp>
      <p:sp>
        <p:nvSpPr>
          <p:cNvPr id="1228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365B9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Maximization of Total Profits</a:t>
            </a:r>
            <a:endParaRPr lang="en-US" altLang="en-US"/>
          </a:p>
          <a:p>
            <a:pPr lvl="1"/>
            <a:r>
              <a:rPr lang="en-US" altLang="en-US" sz="3200"/>
              <a:t>Profits typically increase with output, then fall.</a:t>
            </a:r>
          </a:p>
          <a:p>
            <a:pPr lvl="1"/>
            <a:r>
              <a:rPr lang="en-US" altLang="en-US" sz="3200"/>
              <a:t>Some intermediate level of output, therefore, generates the maximum profit.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Marginal Analysis and Maximization of Total Profit</a:t>
            </a:r>
          </a:p>
        </p:txBody>
      </p:sp>
      <p:sp>
        <p:nvSpPr>
          <p:cNvPr id="1249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Marginal profit is the slope of the total profit curve.</a:t>
            </a:r>
          </a:p>
          <a:p>
            <a:r>
              <a:rPr lang="en-US" altLang="en-US"/>
              <a:t>Profit is at a maximum when the marginal profit is zero.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Profit Maximization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123950" y="1612900"/>
            <a:ext cx="6838950" cy="4713288"/>
            <a:chOff x="1123950" y="1612900"/>
            <a:chExt cx="6838950" cy="4713288"/>
          </a:xfrm>
        </p:grpSpPr>
        <p:sp>
          <p:nvSpPr>
            <p:cNvPr id="125954" name="Rectangle 2"/>
            <p:cNvSpPr>
              <a:spLocks noChangeArrowheads="1"/>
            </p:cNvSpPr>
            <p:nvPr/>
          </p:nvSpPr>
          <p:spPr bwMode="auto">
            <a:xfrm>
              <a:off x="1123950" y="1612900"/>
              <a:ext cx="6838950" cy="4713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57" name="Line 5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58" name="Line 6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60" name="Freeform 8"/>
            <p:cNvSpPr>
              <a:spLocks/>
            </p:cNvSpPr>
            <p:nvPr/>
          </p:nvSpPr>
          <p:spPr bwMode="auto">
            <a:xfrm>
              <a:off x="3298825" y="2982913"/>
              <a:ext cx="3584575" cy="1430337"/>
            </a:xfrm>
            <a:custGeom>
              <a:avLst/>
              <a:gdLst>
                <a:gd name="T0" fmla="*/ 0 w 239"/>
                <a:gd name="T1" fmla="*/ 95 h 95"/>
                <a:gd name="T2" fmla="*/ 238 w 239"/>
                <a:gd name="T3" fmla="*/ 8 h 95"/>
                <a:gd name="T4" fmla="*/ 239 w 239"/>
                <a:gd name="T5" fmla="*/ 7 h 95"/>
                <a:gd name="T6" fmla="*/ 5 w 239"/>
                <a:gd name="T7" fmla="*/ 92 h 95"/>
                <a:gd name="T8" fmla="*/ 0 w 239"/>
                <a:gd name="T9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95">
                  <a:moveTo>
                    <a:pt x="0" y="95"/>
                  </a:moveTo>
                  <a:cubicBezTo>
                    <a:pt x="59" y="47"/>
                    <a:pt x="140" y="0"/>
                    <a:pt x="238" y="8"/>
                  </a:cubicBezTo>
                  <a:cubicBezTo>
                    <a:pt x="239" y="7"/>
                    <a:pt x="239" y="7"/>
                    <a:pt x="239" y="7"/>
                  </a:cubicBezTo>
                  <a:cubicBezTo>
                    <a:pt x="189" y="64"/>
                    <a:pt x="87" y="60"/>
                    <a:pt x="5" y="92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61" name="Line 9"/>
            <p:cNvSpPr>
              <a:spLocks noChangeShapeType="1"/>
            </p:cNvSpPr>
            <p:nvPr/>
          </p:nvSpPr>
          <p:spPr bwMode="auto">
            <a:xfrm>
              <a:off x="1123950" y="5602288"/>
              <a:ext cx="6824663" cy="1587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62" name="Line 10"/>
            <p:cNvSpPr>
              <a:spLocks noChangeShapeType="1"/>
            </p:cNvSpPr>
            <p:nvPr/>
          </p:nvSpPr>
          <p:spPr bwMode="auto">
            <a:xfrm>
              <a:off x="1123950" y="5783263"/>
              <a:ext cx="6824663" cy="1587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63" name="Line 11"/>
            <p:cNvSpPr>
              <a:spLocks noChangeShapeType="1"/>
            </p:cNvSpPr>
            <p:nvPr/>
          </p:nvSpPr>
          <p:spPr bwMode="auto">
            <a:xfrm>
              <a:off x="1123950" y="5964238"/>
              <a:ext cx="6824663" cy="1587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64" name="Line 12"/>
            <p:cNvSpPr>
              <a:spLocks noChangeShapeType="1"/>
            </p:cNvSpPr>
            <p:nvPr/>
          </p:nvSpPr>
          <p:spPr bwMode="auto">
            <a:xfrm>
              <a:off x="1123950" y="6145213"/>
              <a:ext cx="6824663" cy="1587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65" name="Line 13"/>
            <p:cNvSpPr>
              <a:spLocks noChangeShapeType="1"/>
            </p:cNvSpPr>
            <p:nvPr/>
          </p:nvSpPr>
          <p:spPr bwMode="auto">
            <a:xfrm>
              <a:off x="1123950" y="5407025"/>
              <a:ext cx="6824663" cy="15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66" name="Line 14"/>
            <p:cNvSpPr>
              <a:spLocks noChangeShapeType="1"/>
            </p:cNvSpPr>
            <p:nvPr/>
          </p:nvSpPr>
          <p:spPr bwMode="auto">
            <a:xfrm>
              <a:off x="1123950" y="5226050"/>
              <a:ext cx="6824663" cy="15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67" name="Line 15"/>
            <p:cNvSpPr>
              <a:spLocks noChangeShapeType="1"/>
            </p:cNvSpPr>
            <p:nvPr/>
          </p:nvSpPr>
          <p:spPr bwMode="auto">
            <a:xfrm>
              <a:off x="1123950" y="5046663"/>
              <a:ext cx="6824663" cy="1587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68" name="Line 16"/>
            <p:cNvSpPr>
              <a:spLocks noChangeShapeType="1"/>
            </p:cNvSpPr>
            <p:nvPr/>
          </p:nvSpPr>
          <p:spPr bwMode="auto">
            <a:xfrm>
              <a:off x="1123950" y="4865688"/>
              <a:ext cx="6824663" cy="1587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69" name="Line 17"/>
            <p:cNvSpPr>
              <a:spLocks noChangeShapeType="1"/>
            </p:cNvSpPr>
            <p:nvPr/>
          </p:nvSpPr>
          <p:spPr bwMode="auto">
            <a:xfrm>
              <a:off x="1123950" y="4684713"/>
              <a:ext cx="6824663" cy="1587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70" name="Line 18"/>
            <p:cNvSpPr>
              <a:spLocks noChangeShapeType="1"/>
            </p:cNvSpPr>
            <p:nvPr/>
          </p:nvSpPr>
          <p:spPr bwMode="auto">
            <a:xfrm>
              <a:off x="1123950" y="4503738"/>
              <a:ext cx="6824663" cy="1587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71" name="Line 19"/>
            <p:cNvSpPr>
              <a:spLocks noChangeShapeType="1"/>
            </p:cNvSpPr>
            <p:nvPr/>
          </p:nvSpPr>
          <p:spPr bwMode="auto">
            <a:xfrm>
              <a:off x="1123950" y="4322763"/>
              <a:ext cx="6824663" cy="1587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72" name="Line 20"/>
            <p:cNvSpPr>
              <a:spLocks noChangeShapeType="1"/>
            </p:cNvSpPr>
            <p:nvPr/>
          </p:nvSpPr>
          <p:spPr bwMode="auto">
            <a:xfrm>
              <a:off x="1123950" y="4143375"/>
              <a:ext cx="6824663" cy="15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73" name="Line 21"/>
            <p:cNvSpPr>
              <a:spLocks noChangeShapeType="1"/>
            </p:cNvSpPr>
            <p:nvPr/>
          </p:nvSpPr>
          <p:spPr bwMode="auto">
            <a:xfrm>
              <a:off x="1123950" y="3962400"/>
              <a:ext cx="6824663" cy="15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74" name="Line 22"/>
            <p:cNvSpPr>
              <a:spLocks noChangeShapeType="1"/>
            </p:cNvSpPr>
            <p:nvPr/>
          </p:nvSpPr>
          <p:spPr bwMode="auto">
            <a:xfrm flipH="1">
              <a:off x="1123950" y="3781425"/>
              <a:ext cx="6824663" cy="15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75" name="Line 23"/>
            <p:cNvSpPr>
              <a:spLocks noChangeShapeType="1"/>
            </p:cNvSpPr>
            <p:nvPr/>
          </p:nvSpPr>
          <p:spPr bwMode="auto">
            <a:xfrm>
              <a:off x="1123950" y="3600450"/>
              <a:ext cx="6824663" cy="15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76" name="Line 24"/>
            <p:cNvSpPr>
              <a:spLocks noChangeShapeType="1"/>
            </p:cNvSpPr>
            <p:nvPr/>
          </p:nvSpPr>
          <p:spPr bwMode="auto">
            <a:xfrm>
              <a:off x="1123950" y="3419475"/>
              <a:ext cx="6824663" cy="15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77" name="Line 25"/>
            <p:cNvSpPr>
              <a:spLocks noChangeShapeType="1"/>
            </p:cNvSpPr>
            <p:nvPr/>
          </p:nvSpPr>
          <p:spPr bwMode="auto">
            <a:xfrm>
              <a:off x="1123950" y="3240088"/>
              <a:ext cx="6824663" cy="1587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78" name="Line 26"/>
            <p:cNvSpPr>
              <a:spLocks noChangeShapeType="1"/>
            </p:cNvSpPr>
            <p:nvPr/>
          </p:nvSpPr>
          <p:spPr bwMode="auto">
            <a:xfrm>
              <a:off x="1123950" y="3240088"/>
              <a:ext cx="6824663" cy="1587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79" name="Line 27"/>
            <p:cNvSpPr>
              <a:spLocks noChangeShapeType="1"/>
            </p:cNvSpPr>
            <p:nvPr/>
          </p:nvSpPr>
          <p:spPr bwMode="auto">
            <a:xfrm>
              <a:off x="1123950" y="3059113"/>
              <a:ext cx="6824663" cy="1587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0" name="Line 28"/>
            <p:cNvSpPr>
              <a:spLocks noChangeShapeType="1"/>
            </p:cNvSpPr>
            <p:nvPr/>
          </p:nvSpPr>
          <p:spPr bwMode="auto">
            <a:xfrm>
              <a:off x="1123950" y="2878138"/>
              <a:ext cx="6824663" cy="1587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1" name="Line 29"/>
            <p:cNvSpPr>
              <a:spLocks noChangeShapeType="1"/>
            </p:cNvSpPr>
            <p:nvPr/>
          </p:nvSpPr>
          <p:spPr bwMode="auto">
            <a:xfrm>
              <a:off x="1123950" y="2697163"/>
              <a:ext cx="6824663" cy="1587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2" name="Line 30"/>
            <p:cNvSpPr>
              <a:spLocks noChangeShapeType="1"/>
            </p:cNvSpPr>
            <p:nvPr/>
          </p:nvSpPr>
          <p:spPr bwMode="auto">
            <a:xfrm>
              <a:off x="1123950" y="2516188"/>
              <a:ext cx="6824663" cy="1587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3" name="Line 31"/>
            <p:cNvSpPr>
              <a:spLocks noChangeShapeType="1"/>
            </p:cNvSpPr>
            <p:nvPr/>
          </p:nvSpPr>
          <p:spPr bwMode="auto">
            <a:xfrm>
              <a:off x="1123950" y="2336800"/>
              <a:ext cx="6824663" cy="15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4" name="Line 32"/>
            <p:cNvSpPr>
              <a:spLocks noChangeShapeType="1"/>
            </p:cNvSpPr>
            <p:nvPr/>
          </p:nvSpPr>
          <p:spPr bwMode="auto">
            <a:xfrm>
              <a:off x="1123950" y="2155825"/>
              <a:ext cx="6824663" cy="15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5" name="Line 33"/>
            <p:cNvSpPr>
              <a:spLocks noChangeShapeType="1"/>
            </p:cNvSpPr>
            <p:nvPr/>
          </p:nvSpPr>
          <p:spPr bwMode="auto">
            <a:xfrm>
              <a:off x="1123950" y="1974850"/>
              <a:ext cx="6824663" cy="15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6" name="Line 34"/>
            <p:cNvSpPr>
              <a:spLocks noChangeShapeType="1"/>
            </p:cNvSpPr>
            <p:nvPr/>
          </p:nvSpPr>
          <p:spPr bwMode="auto">
            <a:xfrm>
              <a:off x="1123950" y="1793875"/>
              <a:ext cx="6824663" cy="15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7" name="Line 35"/>
            <p:cNvSpPr>
              <a:spLocks noChangeShapeType="1"/>
            </p:cNvSpPr>
            <p:nvPr/>
          </p:nvSpPr>
          <p:spPr bwMode="auto">
            <a:xfrm flipV="1">
              <a:off x="1663700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8" name="Line 36"/>
            <p:cNvSpPr>
              <a:spLocks noChangeShapeType="1"/>
            </p:cNvSpPr>
            <p:nvPr/>
          </p:nvSpPr>
          <p:spPr bwMode="auto">
            <a:xfrm flipV="1">
              <a:off x="1484313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9" name="Line 37"/>
            <p:cNvSpPr>
              <a:spLocks noChangeShapeType="1"/>
            </p:cNvSpPr>
            <p:nvPr/>
          </p:nvSpPr>
          <p:spPr bwMode="auto">
            <a:xfrm flipV="1">
              <a:off x="1304925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90" name="Line 38"/>
            <p:cNvSpPr>
              <a:spLocks noChangeShapeType="1"/>
            </p:cNvSpPr>
            <p:nvPr/>
          </p:nvSpPr>
          <p:spPr bwMode="auto">
            <a:xfrm flipV="1">
              <a:off x="1844675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91" name="Line 39"/>
            <p:cNvSpPr>
              <a:spLocks noChangeShapeType="1"/>
            </p:cNvSpPr>
            <p:nvPr/>
          </p:nvSpPr>
          <p:spPr bwMode="auto">
            <a:xfrm flipV="1">
              <a:off x="2024063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92" name="Line 40"/>
            <p:cNvSpPr>
              <a:spLocks noChangeShapeType="1"/>
            </p:cNvSpPr>
            <p:nvPr/>
          </p:nvSpPr>
          <p:spPr bwMode="auto">
            <a:xfrm flipV="1">
              <a:off x="2203450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93" name="Line 41"/>
            <p:cNvSpPr>
              <a:spLocks noChangeShapeType="1"/>
            </p:cNvSpPr>
            <p:nvPr/>
          </p:nvSpPr>
          <p:spPr bwMode="auto">
            <a:xfrm flipV="1">
              <a:off x="2384425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94" name="Line 42"/>
            <p:cNvSpPr>
              <a:spLocks noChangeShapeType="1"/>
            </p:cNvSpPr>
            <p:nvPr/>
          </p:nvSpPr>
          <p:spPr bwMode="auto">
            <a:xfrm flipV="1">
              <a:off x="2563813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95" name="Line 43"/>
            <p:cNvSpPr>
              <a:spLocks noChangeShapeType="1"/>
            </p:cNvSpPr>
            <p:nvPr/>
          </p:nvSpPr>
          <p:spPr bwMode="auto">
            <a:xfrm flipV="1">
              <a:off x="2744788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96" name="Line 44"/>
            <p:cNvSpPr>
              <a:spLocks noChangeShapeType="1"/>
            </p:cNvSpPr>
            <p:nvPr/>
          </p:nvSpPr>
          <p:spPr bwMode="auto">
            <a:xfrm flipV="1">
              <a:off x="2924175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97" name="Line 45"/>
            <p:cNvSpPr>
              <a:spLocks noChangeShapeType="1"/>
            </p:cNvSpPr>
            <p:nvPr/>
          </p:nvSpPr>
          <p:spPr bwMode="auto">
            <a:xfrm flipV="1">
              <a:off x="3103563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98" name="Line 46"/>
            <p:cNvSpPr>
              <a:spLocks noChangeShapeType="1"/>
            </p:cNvSpPr>
            <p:nvPr/>
          </p:nvSpPr>
          <p:spPr bwMode="auto">
            <a:xfrm flipV="1">
              <a:off x="3284538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99" name="Line 47"/>
            <p:cNvSpPr>
              <a:spLocks noChangeShapeType="1"/>
            </p:cNvSpPr>
            <p:nvPr/>
          </p:nvSpPr>
          <p:spPr bwMode="auto">
            <a:xfrm flipV="1">
              <a:off x="3463925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00" name="Line 48"/>
            <p:cNvSpPr>
              <a:spLocks noChangeShapeType="1"/>
            </p:cNvSpPr>
            <p:nvPr/>
          </p:nvSpPr>
          <p:spPr bwMode="auto">
            <a:xfrm flipV="1">
              <a:off x="3643313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01" name="Line 49"/>
            <p:cNvSpPr>
              <a:spLocks noChangeShapeType="1"/>
            </p:cNvSpPr>
            <p:nvPr/>
          </p:nvSpPr>
          <p:spPr bwMode="auto">
            <a:xfrm flipV="1">
              <a:off x="3824288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02" name="Line 50"/>
            <p:cNvSpPr>
              <a:spLocks noChangeShapeType="1"/>
            </p:cNvSpPr>
            <p:nvPr/>
          </p:nvSpPr>
          <p:spPr bwMode="auto">
            <a:xfrm flipV="1">
              <a:off x="4003675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03" name="Line 51"/>
            <p:cNvSpPr>
              <a:spLocks noChangeShapeType="1"/>
            </p:cNvSpPr>
            <p:nvPr/>
          </p:nvSpPr>
          <p:spPr bwMode="auto">
            <a:xfrm flipV="1">
              <a:off x="4184650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04" name="Line 52"/>
            <p:cNvSpPr>
              <a:spLocks noChangeShapeType="1"/>
            </p:cNvSpPr>
            <p:nvPr/>
          </p:nvSpPr>
          <p:spPr bwMode="auto">
            <a:xfrm flipV="1">
              <a:off x="4364038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05" name="Line 53"/>
            <p:cNvSpPr>
              <a:spLocks noChangeShapeType="1"/>
            </p:cNvSpPr>
            <p:nvPr/>
          </p:nvSpPr>
          <p:spPr bwMode="auto">
            <a:xfrm flipV="1">
              <a:off x="4543425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06" name="Line 54"/>
            <p:cNvSpPr>
              <a:spLocks noChangeShapeType="1"/>
            </p:cNvSpPr>
            <p:nvPr/>
          </p:nvSpPr>
          <p:spPr bwMode="auto">
            <a:xfrm flipV="1">
              <a:off x="4724400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07" name="Line 55"/>
            <p:cNvSpPr>
              <a:spLocks noChangeShapeType="1"/>
            </p:cNvSpPr>
            <p:nvPr/>
          </p:nvSpPr>
          <p:spPr bwMode="auto">
            <a:xfrm flipV="1">
              <a:off x="4903788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08" name="Line 56"/>
            <p:cNvSpPr>
              <a:spLocks noChangeShapeType="1"/>
            </p:cNvSpPr>
            <p:nvPr/>
          </p:nvSpPr>
          <p:spPr bwMode="auto">
            <a:xfrm flipV="1">
              <a:off x="5083175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09" name="Line 57"/>
            <p:cNvSpPr>
              <a:spLocks noChangeShapeType="1"/>
            </p:cNvSpPr>
            <p:nvPr/>
          </p:nvSpPr>
          <p:spPr bwMode="auto">
            <a:xfrm flipV="1">
              <a:off x="5264150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0" name="Line 58"/>
            <p:cNvSpPr>
              <a:spLocks noChangeShapeType="1"/>
            </p:cNvSpPr>
            <p:nvPr/>
          </p:nvSpPr>
          <p:spPr bwMode="auto">
            <a:xfrm flipV="1">
              <a:off x="5443538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1" name="Line 59"/>
            <p:cNvSpPr>
              <a:spLocks noChangeShapeType="1"/>
            </p:cNvSpPr>
            <p:nvPr/>
          </p:nvSpPr>
          <p:spPr bwMode="auto">
            <a:xfrm flipV="1">
              <a:off x="5622925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2" name="Line 60"/>
            <p:cNvSpPr>
              <a:spLocks noChangeShapeType="1"/>
            </p:cNvSpPr>
            <p:nvPr/>
          </p:nvSpPr>
          <p:spPr bwMode="auto">
            <a:xfrm flipV="1">
              <a:off x="5803900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3" name="Line 61"/>
            <p:cNvSpPr>
              <a:spLocks noChangeShapeType="1"/>
            </p:cNvSpPr>
            <p:nvPr/>
          </p:nvSpPr>
          <p:spPr bwMode="auto">
            <a:xfrm flipV="1">
              <a:off x="5983288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4" name="Line 62"/>
            <p:cNvSpPr>
              <a:spLocks noChangeShapeType="1"/>
            </p:cNvSpPr>
            <p:nvPr/>
          </p:nvSpPr>
          <p:spPr bwMode="auto">
            <a:xfrm flipV="1">
              <a:off x="6164263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5" name="Line 63"/>
            <p:cNvSpPr>
              <a:spLocks noChangeShapeType="1"/>
            </p:cNvSpPr>
            <p:nvPr/>
          </p:nvSpPr>
          <p:spPr bwMode="auto">
            <a:xfrm flipV="1">
              <a:off x="6343650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6" name="Line 64"/>
            <p:cNvSpPr>
              <a:spLocks noChangeShapeType="1"/>
            </p:cNvSpPr>
            <p:nvPr/>
          </p:nvSpPr>
          <p:spPr bwMode="auto">
            <a:xfrm flipV="1">
              <a:off x="6523038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7" name="Line 65"/>
            <p:cNvSpPr>
              <a:spLocks noChangeShapeType="1"/>
            </p:cNvSpPr>
            <p:nvPr/>
          </p:nvSpPr>
          <p:spPr bwMode="auto">
            <a:xfrm flipV="1">
              <a:off x="6704013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8" name="Line 66"/>
            <p:cNvSpPr>
              <a:spLocks noChangeShapeType="1"/>
            </p:cNvSpPr>
            <p:nvPr/>
          </p:nvSpPr>
          <p:spPr bwMode="auto">
            <a:xfrm flipV="1">
              <a:off x="6883400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9" name="Line 67"/>
            <p:cNvSpPr>
              <a:spLocks noChangeShapeType="1"/>
            </p:cNvSpPr>
            <p:nvPr/>
          </p:nvSpPr>
          <p:spPr bwMode="auto">
            <a:xfrm flipV="1">
              <a:off x="7062788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20" name="Line 68"/>
            <p:cNvSpPr>
              <a:spLocks noChangeShapeType="1"/>
            </p:cNvSpPr>
            <p:nvPr/>
          </p:nvSpPr>
          <p:spPr bwMode="auto">
            <a:xfrm flipV="1">
              <a:off x="7243763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21" name="Line 69"/>
            <p:cNvSpPr>
              <a:spLocks noChangeShapeType="1"/>
            </p:cNvSpPr>
            <p:nvPr/>
          </p:nvSpPr>
          <p:spPr bwMode="auto">
            <a:xfrm flipV="1">
              <a:off x="7423150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22" name="Line 70"/>
            <p:cNvSpPr>
              <a:spLocks noChangeShapeType="1"/>
            </p:cNvSpPr>
            <p:nvPr/>
          </p:nvSpPr>
          <p:spPr bwMode="auto">
            <a:xfrm flipV="1">
              <a:off x="7604125" y="1612900"/>
              <a:ext cx="1588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23" name="Line 71"/>
            <p:cNvSpPr>
              <a:spLocks noChangeShapeType="1"/>
            </p:cNvSpPr>
            <p:nvPr/>
          </p:nvSpPr>
          <p:spPr bwMode="auto">
            <a:xfrm flipV="1">
              <a:off x="7783513" y="1612900"/>
              <a:ext cx="1587" cy="4713288"/>
            </a:xfrm>
            <a:prstGeom prst="line">
              <a:avLst/>
            </a:prstGeom>
            <a:noFill/>
            <a:ln w="1428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24" name="Rectangle 72"/>
            <p:cNvSpPr>
              <a:spLocks noChangeArrowheads="1"/>
            </p:cNvSpPr>
            <p:nvPr/>
          </p:nvSpPr>
          <p:spPr bwMode="auto">
            <a:xfrm>
              <a:off x="1123950" y="1612900"/>
              <a:ext cx="6838950" cy="4713288"/>
            </a:xfrm>
            <a:prstGeom prst="rect">
              <a:avLst/>
            </a:prstGeom>
            <a:noFill/>
            <a:ln w="14288">
              <a:solidFill>
                <a:srgbClr val="B3E3E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25" name="Line 73"/>
            <p:cNvSpPr>
              <a:spLocks noChangeShapeType="1"/>
            </p:cNvSpPr>
            <p:nvPr/>
          </p:nvSpPr>
          <p:spPr bwMode="auto">
            <a:xfrm>
              <a:off x="2203450" y="3270250"/>
              <a:ext cx="1588" cy="1588"/>
            </a:xfrm>
            <a:prstGeom prst="line">
              <a:avLst/>
            </a:pr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26" name="Line 74"/>
            <p:cNvSpPr>
              <a:spLocks noChangeShapeType="1"/>
            </p:cNvSpPr>
            <p:nvPr/>
          </p:nvSpPr>
          <p:spPr bwMode="auto">
            <a:xfrm>
              <a:off x="2744788" y="5286375"/>
              <a:ext cx="1587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27" name="Line 75"/>
            <p:cNvSpPr>
              <a:spLocks noChangeShapeType="1"/>
            </p:cNvSpPr>
            <p:nvPr/>
          </p:nvSpPr>
          <p:spPr bwMode="auto">
            <a:xfrm>
              <a:off x="3284538" y="5286375"/>
              <a:ext cx="1587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28" name="Line 76"/>
            <p:cNvSpPr>
              <a:spLocks noChangeShapeType="1"/>
            </p:cNvSpPr>
            <p:nvPr/>
          </p:nvSpPr>
          <p:spPr bwMode="auto">
            <a:xfrm>
              <a:off x="3824288" y="5286375"/>
              <a:ext cx="1587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29" name="Line 77"/>
            <p:cNvSpPr>
              <a:spLocks noChangeShapeType="1"/>
            </p:cNvSpPr>
            <p:nvPr/>
          </p:nvSpPr>
          <p:spPr bwMode="auto">
            <a:xfrm>
              <a:off x="4903788" y="5286375"/>
              <a:ext cx="1587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30" name="Line 78"/>
            <p:cNvSpPr>
              <a:spLocks noChangeShapeType="1"/>
            </p:cNvSpPr>
            <p:nvPr/>
          </p:nvSpPr>
          <p:spPr bwMode="auto">
            <a:xfrm>
              <a:off x="5443538" y="5286375"/>
              <a:ext cx="1587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31" name="Line 79"/>
            <p:cNvSpPr>
              <a:spLocks noChangeShapeType="1"/>
            </p:cNvSpPr>
            <p:nvPr/>
          </p:nvSpPr>
          <p:spPr bwMode="auto">
            <a:xfrm>
              <a:off x="5983288" y="5286375"/>
              <a:ext cx="1587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32" name="Line 80"/>
            <p:cNvSpPr>
              <a:spLocks noChangeShapeType="1"/>
            </p:cNvSpPr>
            <p:nvPr/>
          </p:nvSpPr>
          <p:spPr bwMode="auto">
            <a:xfrm>
              <a:off x="6523038" y="5286375"/>
              <a:ext cx="1587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33" name="Line 81"/>
            <p:cNvSpPr>
              <a:spLocks noChangeShapeType="1"/>
            </p:cNvSpPr>
            <p:nvPr/>
          </p:nvSpPr>
          <p:spPr bwMode="auto">
            <a:xfrm>
              <a:off x="7062788" y="5286375"/>
              <a:ext cx="1587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34" name="Line 82"/>
            <p:cNvSpPr>
              <a:spLocks noChangeShapeType="1"/>
            </p:cNvSpPr>
            <p:nvPr/>
          </p:nvSpPr>
          <p:spPr bwMode="auto">
            <a:xfrm>
              <a:off x="7604125" y="5286375"/>
              <a:ext cx="1588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35" name="Line 83"/>
            <p:cNvSpPr>
              <a:spLocks noChangeShapeType="1"/>
            </p:cNvSpPr>
            <p:nvPr/>
          </p:nvSpPr>
          <p:spPr bwMode="auto">
            <a:xfrm flipH="1">
              <a:off x="2203450" y="5046663"/>
              <a:ext cx="120650" cy="158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36" name="Line 84"/>
            <p:cNvSpPr>
              <a:spLocks noChangeShapeType="1"/>
            </p:cNvSpPr>
            <p:nvPr/>
          </p:nvSpPr>
          <p:spPr bwMode="auto">
            <a:xfrm flipH="1">
              <a:off x="2203450" y="4699000"/>
              <a:ext cx="120650" cy="15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37" name="Line 85"/>
            <p:cNvSpPr>
              <a:spLocks noChangeShapeType="1"/>
            </p:cNvSpPr>
            <p:nvPr/>
          </p:nvSpPr>
          <p:spPr bwMode="auto">
            <a:xfrm flipH="1">
              <a:off x="2203450" y="4322763"/>
              <a:ext cx="120650" cy="158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38" name="Line 86"/>
            <p:cNvSpPr>
              <a:spLocks noChangeShapeType="1"/>
            </p:cNvSpPr>
            <p:nvPr/>
          </p:nvSpPr>
          <p:spPr bwMode="auto">
            <a:xfrm flipH="1">
              <a:off x="2203450" y="3962400"/>
              <a:ext cx="120650" cy="15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39" name="Line 87"/>
            <p:cNvSpPr>
              <a:spLocks noChangeShapeType="1"/>
            </p:cNvSpPr>
            <p:nvPr/>
          </p:nvSpPr>
          <p:spPr bwMode="auto">
            <a:xfrm flipH="1">
              <a:off x="2203450" y="3616325"/>
              <a:ext cx="106363" cy="15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40" name="Line 88"/>
            <p:cNvSpPr>
              <a:spLocks noChangeShapeType="1"/>
            </p:cNvSpPr>
            <p:nvPr/>
          </p:nvSpPr>
          <p:spPr bwMode="auto">
            <a:xfrm flipH="1">
              <a:off x="2203450" y="3240088"/>
              <a:ext cx="120650" cy="158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41" name="Line 89"/>
            <p:cNvSpPr>
              <a:spLocks noChangeShapeType="1"/>
            </p:cNvSpPr>
            <p:nvPr/>
          </p:nvSpPr>
          <p:spPr bwMode="auto">
            <a:xfrm flipH="1">
              <a:off x="2219325" y="2878138"/>
              <a:ext cx="104775" cy="158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42" name="Line 90"/>
            <p:cNvSpPr>
              <a:spLocks noChangeShapeType="1"/>
            </p:cNvSpPr>
            <p:nvPr/>
          </p:nvSpPr>
          <p:spPr bwMode="auto">
            <a:xfrm flipH="1">
              <a:off x="2203450" y="2516188"/>
              <a:ext cx="120650" cy="158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43" name="Line 91"/>
            <p:cNvSpPr>
              <a:spLocks noChangeShapeType="1"/>
            </p:cNvSpPr>
            <p:nvPr/>
          </p:nvSpPr>
          <p:spPr bwMode="auto">
            <a:xfrm flipH="1">
              <a:off x="2203450" y="2155825"/>
              <a:ext cx="120650" cy="15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44" name="Line 92"/>
            <p:cNvSpPr>
              <a:spLocks noChangeShapeType="1"/>
            </p:cNvSpPr>
            <p:nvPr/>
          </p:nvSpPr>
          <p:spPr bwMode="auto">
            <a:xfrm flipH="1">
              <a:off x="2203450" y="1793875"/>
              <a:ext cx="120650" cy="15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45" name="Freeform 93"/>
            <p:cNvSpPr>
              <a:spLocks noEditPoints="1"/>
            </p:cNvSpPr>
            <p:nvPr/>
          </p:nvSpPr>
          <p:spPr bwMode="auto">
            <a:xfrm>
              <a:off x="2203450" y="3690938"/>
              <a:ext cx="2160588" cy="1655762"/>
            </a:xfrm>
            <a:custGeom>
              <a:avLst/>
              <a:gdLst>
                <a:gd name="T0" fmla="*/ 38 w 1361"/>
                <a:gd name="T1" fmla="*/ 0 h 1043"/>
                <a:gd name="T2" fmla="*/ 104 w 1361"/>
                <a:gd name="T3" fmla="*/ 0 h 1043"/>
                <a:gd name="T4" fmla="*/ 170 w 1361"/>
                <a:gd name="T5" fmla="*/ 0 h 1043"/>
                <a:gd name="T6" fmla="*/ 227 w 1361"/>
                <a:gd name="T7" fmla="*/ 0 h 1043"/>
                <a:gd name="T8" fmla="*/ 293 w 1361"/>
                <a:gd name="T9" fmla="*/ 0 h 1043"/>
                <a:gd name="T10" fmla="*/ 359 w 1361"/>
                <a:gd name="T11" fmla="*/ 0 h 1043"/>
                <a:gd name="T12" fmla="*/ 416 w 1361"/>
                <a:gd name="T13" fmla="*/ 0 h 1043"/>
                <a:gd name="T14" fmla="*/ 482 w 1361"/>
                <a:gd name="T15" fmla="*/ 0 h 1043"/>
                <a:gd name="T16" fmla="*/ 548 w 1361"/>
                <a:gd name="T17" fmla="*/ 0 h 1043"/>
                <a:gd name="T18" fmla="*/ 605 w 1361"/>
                <a:gd name="T19" fmla="*/ 0 h 1043"/>
                <a:gd name="T20" fmla="*/ 671 w 1361"/>
                <a:gd name="T21" fmla="*/ 0 h 1043"/>
                <a:gd name="T22" fmla="*/ 737 w 1361"/>
                <a:gd name="T23" fmla="*/ 0 h 1043"/>
                <a:gd name="T24" fmla="*/ 794 w 1361"/>
                <a:gd name="T25" fmla="*/ 0 h 1043"/>
                <a:gd name="T26" fmla="*/ 860 w 1361"/>
                <a:gd name="T27" fmla="*/ 0 h 1043"/>
                <a:gd name="T28" fmla="*/ 926 w 1361"/>
                <a:gd name="T29" fmla="*/ 0 h 1043"/>
                <a:gd name="T30" fmla="*/ 983 w 1361"/>
                <a:gd name="T31" fmla="*/ 0 h 1043"/>
                <a:gd name="T32" fmla="*/ 1049 w 1361"/>
                <a:gd name="T33" fmla="*/ 0 h 1043"/>
                <a:gd name="T34" fmla="*/ 1115 w 1361"/>
                <a:gd name="T35" fmla="*/ 0 h 1043"/>
                <a:gd name="T36" fmla="*/ 1172 w 1361"/>
                <a:gd name="T37" fmla="*/ 0 h 1043"/>
                <a:gd name="T38" fmla="*/ 1238 w 1361"/>
                <a:gd name="T39" fmla="*/ 0 h 1043"/>
                <a:gd name="T40" fmla="*/ 1304 w 1361"/>
                <a:gd name="T41" fmla="*/ 0 h 1043"/>
                <a:gd name="T42" fmla="*/ 1361 w 1361"/>
                <a:gd name="T43" fmla="*/ 0 h 1043"/>
                <a:gd name="T44" fmla="*/ 1361 w 1361"/>
                <a:gd name="T45" fmla="*/ 19 h 1043"/>
                <a:gd name="T46" fmla="*/ 1361 w 1361"/>
                <a:gd name="T47" fmla="*/ 85 h 1043"/>
                <a:gd name="T48" fmla="*/ 1361 w 1361"/>
                <a:gd name="T49" fmla="*/ 152 h 1043"/>
                <a:gd name="T50" fmla="*/ 1361 w 1361"/>
                <a:gd name="T51" fmla="*/ 209 h 1043"/>
                <a:gd name="T52" fmla="*/ 1361 w 1361"/>
                <a:gd name="T53" fmla="*/ 275 h 1043"/>
                <a:gd name="T54" fmla="*/ 1361 w 1361"/>
                <a:gd name="T55" fmla="*/ 341 h 1043"/>
                <a:gd name="T56" fmla="*/ 1361 w 1361"/>
                <a:gd name="T57" fmla="*/ 398 h 1043"/>
                <a:gd name="T58" fmla="*/ 1361 w 1361"/>
                <a:gd name="T59" fmla="*/ 465 h 1043"/>
                <a:gd name="T60" fmla="*/ 1361 w 1361"/>
                <a:gd name="T61" fmla="*/ 531 h 1043"/>
                <a:gd name="T62" fmla="*/ 1361 w 1361"/>
                <a:gd name="T63" fmla="*/ 588 h 1043"/>
                <a:gd name="T64" fmla="*/ 1361 w 1361"/>
                <a:gd name="T65" fmla="*/ 654 h 1043"/>
                <a:gd name="T66" fmla="*/ 1361 w 1361"/>
                <a:gd name="T67" fmla="*/ 721 h 1043"/>
                <a:gd name="T68" fmla="*/ 1361 w 1361"/>
                <a:gd name="T69" fmla="*/ 778 h 1043"/>
                <a:gd name="T70" fmla="*/ 1361 w 1361"/>
                <a:gd name="T71" fmla="*/ 844 h 1043"/>
                <a:gd name="T72" fmla="*/ 1361 w 1361"/>
                <a:gd name="T73" fmla="*/ 910 h 1043"/>
                <a:gd name="T74" fmla="*/ 1361 w 1361"/>
                <a:gd name="T75" fmla="*/ 967 h 1043"/>
                <a:gd name="T76" fmla="*/ 1361 w 1361"/>
                <a:gd name="T77" fmla="*/ 1034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61" h="1043">
                  <a:moveTo>
                    <a:pt x="0" y="0"/>
                  </a:moveTo>
                  <a:lnTo>
                    <a:pt x="38" y="0"/>
                  </a:lnTo>
                  <a:moveTo>
                    <a:pt x="67" y="0"/>
                  </a:moveTo>
                  <a:lnTo>
                    <a:pt x="104" y="0"/>
                  </a:lnTo>
                  <a:moveTo>
                    <a:pt x="133" y="0"/>
                  </a:moveTo>
                  <a:lnTo>
                    <a:pt x="170" y="0"/>
                  </a:lnTo>
                  <a:moveTo>
                    <a:pt x="189" y="0"/>
                  </a:moveTo>
                  <a:lnTo>
                    <a:pt x="227" y="0"/>
                  </a:lnTo>
                  <a:moveTo>
                    <a:pt x="255" y="0"/>
                  </a:moveTo>
                  <a:lnTo>
                    <a:pt x="293" y="0"/>
                  </a:lnTo>
                  <a:moveTo>
                    <a:pt x="322" y="0"/>
                  </a:moveTo>
                  <a:lnTo>
                    <a:pt x="359" y="0"/>
                  </a:lnTo>
                  <a:moveTo>
                    <a:pt x="378" y="0"/>
                  </a:moveTo>
                  <a:lnTo>
                    <a:pt x="416" y="0"/>
                  </a:lnTo>
                  <a:moveTo>
                    <a:pt x="444" y="0"/>
                  </a:moveTo>
                  <a:lnTo>
                    <a:pt x="482" y="0"/>
                  </a:lnTo>
                  <a:moveTo>
                    <a:pt x="511" y="0"/>
                  </a:moveTo>
                  <a:lnTo>
                    <a:pt x="548" y="0"/>
                  </a:lnTo>
                  <a:moveTo>
                    <a:pt x="567" y="0"/>
                  </a:moveTo>
                  <a:lnTo>
                    <a:pt x="605" y="0"/>
                  </a:lnTo>
                  <a:moveTo>
                    <a:pt x="633" y="0"/>
                  </a:moveTo>
                  <a:lnTo>
                    <a:pt x="671" y="0"/>
                  </a:lnTo>
                  <a:moveTo>
                    <a:pt x="700" y="0"/>
                  </a:moveTo>
                  <a:lnTo>
                    <a:pt x="737" y="0"/>
                  </a:lnTo>
                  <a:moveTo>
                    <a:pt x="756" y="0"/>
                  </a:moveTo>
                  <a:lnTo>
                    <a:pt x="794" y="0"/>
                  </a:lnTo>
                  <a:moveTo>
                    <a:pt x="822" y="0"/>
                  </a:moveTo>
                  <a:lnTo>
                    <a:pt x="860" y="0"/>
                  </a:lnTo>
                  <a:moveTo>
                    <a:pt x="888" y="0"/>
                  </a:moveTo>
                  <a:lnTo>
                    <a:pt x="926" y="0"/>
                  </a:lnTo>
                  <a:moveTo>
                    <a:pt x="945" y="0"/>
                  </a:moveTo>
                  <a:lnTo>
                    <a:pt x="983" y="0"/>
                  </a:lnTo>
                  <a:moveTo>
                    <a:pt x="1011" y="0"/>
                  </a:moveTo>
                  <a:lnTo>
                    <a:pt x="1049" y="0"/>
                  </a:lnTo>
                  <a:moveTo>
                    <a:pt x="1077" y="0"/>
                  </a:moveTo>
                  <a:lnTo>
                    <a:pt x="1115" y="0"/>
                  </a:lnTo>
                  <a:moveTo>
                    <a:pt x="1134" y="0"/>
                  </a:moveTo>
                  <a:lnTo>
                    <a:pt x="1172" y="0"/>
                  </a:lnTo>
                  <a:moveTo>
                    <a:pt x="1200" y="0"/>
                  </a:moveTo>
                  <a:lnTo>
                    <a:pt x="1238" y="0"/>
                  </a:lnTo>
                  <a:moveTo>
                    <a:pt x="1266" y="0"/>
                  </a:moveTo>
                  <a:lnTo>
                    <a:pt x="1304" y="0"/>
                  </a:lnTo>
                  <a:moveTo>
                    <a:pt x="1323" y="0"/>
                  </a:moveTo>
                  <a:lnTo>
                    <a:pt x="1361" y="0"/>
                  </a:lnTo>
                  <a:lnTo>
                    <a:pt x="1361" y="0"/>
                  </a:lnTo>
                  <a:moveTo>
                    <a:pt x="1361" y="19"/>
                  </a:moveTo>
                  <a:lnTo>
                    <a:pt x="1361" y="57"/>
                  </a:lnTo>
                  <a:moveTo>
                    <a:pt x="1361" y="85"/>
                  </a:moveTo>
                  <a:lnTo>
                    <a:pt x="1361" y="123"/>
                  </a:lnTo>
                  <a:moveTo>
                    <a:pt x="1361" y="152"/>
                  </a:moveTo>
                  <a:lnTo>
                    <a:pt x="1361" y="190"/>
                  </a:lnTo>
                  <a:moveTo>
                    <a:pt x="1361" y="209"/>
                  </a:moveTo>
                  <a:lnTo>
                    <a:pt x="1361" y="247"/>
                  </a:lnTo>
                  <a:moveTo>
                    <a:pt x="1361" y="275"/>
                  </a:moveTo>
                  <a:lnTo>
                    <a:pt x="1361" y="313"/>
                  </a:lnTo>
                  <a:moveTo>
                    <a:pt x="1361" y="341"/>
                  </a:moveTo>
                  <a:lnTo>
                    <a:pt x="1361" y="379"/>
                  </a:lnTo>
                  <a:moveTo>
                    <a:pt x="1361" y="398"/>
                  </a:moveTo>
                  <a:lnTo>
                    <a:pt x="1361" y="436"/>
                  </a:lnTo>
                  <a:moveTo>
                    <a:pt x="1361" y="465"/>
                  </a:moveTo>
                  <a:lnTo>
                    <a:pt x="1361" y="503"/>
                  </a:lnTo>
                  <a:moveTo>
                    <a:pt x="1361" y="531"/>
                  </a:moveTo>
                  <a:lnTo>
                    <a:pt x="1361" y="569"/>
                  </a:lnTo>
                  <a:moveTo>
                    <a:pt x="1361" y="588"/>
                  </a:moveTo>
                  <a:lnTo>
                    <a:pt x="1361" y="626"/>
                  </a:lnTo>
                  <a:moveTo>
                    <a:pt x="1361" y="654"/>
                  </a:moveTo>
                  <a:lnTo>
                    <a:pt x="1361" y="692"/>
                  </a:lnTo>
                  <a:moveTo>
                    <a:pt x="1361" y="721"/>
                  </a:moveTo>
                  <a:lnTo>
                    <a:pt x="1361" y="759"/>
                  </a:lnTo>
                  <a:moveTo>
                    <a:pt x="1361" y="778"/>
                  </a:moveTo>
                  <a:lnTo>
                    <a:pt x="1361" y="816"/>
                  </a:lnTo>
                  <a:moveTo>
                    <a:pt x="1361" y="844"/>
                  </a:moveTo>
                  <a:lnTo>
                    <a:pt x="1361" y="882"/>
                  </a:lnTo>
                  <a:moveTo>
                    <a:pt x="1361" y="910"/>
                  </a:moveTo>
                  <a:lnTo>
                    <a:pt x="1361" y="948"/>
                  </a:lnTo>
                  <a:moveTo>
                    <a:pt x="1361" y="967"/>
                  </a:moveTo>
                  <a:lnTo>
                    <a:pt x="1361" y="1005"/>
                  </a:lnTo>
                  <a:moveTo>
                    <a:pt x="1361" y="1034"/>
                  </a:moveTo>
                  <a:lnTo>
                    <a:pt x="1361" y="1043"/>
                  </a:lnTo>
                </a:path>
              </a:pathLst>
            </a:cu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46" name="Line 94"/>
            <p:cNvSpPr>
              <a:spLocks noChangeShapeType="1"/>
            </p:cNvSpPr>
            <p:nvPr/>
          </p:nvSpPr>
          <p:spPr bwMode="auto">
            <a:xfrm>
              <a:off x="4364038" y="5286375"/>
              <a:ext cx="1587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47" name="Line 95"/>
            <p:cNvSpPr>
              <a:spLocks noChangeShapeType="1"/>
            </p:cNvSpPr>
            <p:nvPr/>
          </p:nvSpPr>
          <p:spPr bwMode="auto">
            <a:xfrm>
              <a:off x="3028950" y="5286375"/>
              <a:ext cx="1588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48" name="Line 96"/>
            <p:cNvSpPr>
              <a:spLocks noChangeShapeType="1"/>
            </p:cNvSpPr>
            <p:nvPr/>
          </p:nvSpPr>
          <p:spPr bwMode="auto">
            <a:xfrm>
              <a:off x="3568700" y="5286375"/>
              <a:ext cx="1588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49" name="Line 97"/>
            <p:cNvSpPr>
              <a:spLocks noChangeShapeType="1"/>
            </p:cNvSpPr>
            <p:nvPr/>
          </p:nvSpPr>
          <p:spPr bwMode="auto">
            <a:xfrm>
              <a:off x="4094163" y="5286375"/>
              <a:ext cx="1587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50" name="Line 98"/>
            <p:cNvSpPr>
              <a:spLocks noChangeShapeType="1"/>
            </p:cNvSpPr>
            <p:nvPr/>
          </p:nvSpPr>
          <p:spPr bwMode="auto">
            <a:xfrm>
              <a:off x="5189538" y="5286375"/>
              <a:ext cx="1587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51" name="Line 99"/>
            <p:cNvSpPr>
              <a:spLocks noChangeShapeType="1"/>
            </p:cNvSpPr>
            <p:nvPr/>
          </p:nvSpPr>
          <p:spPr bwMode="auto">
            <a:xfrm>
              <a:off x="5713413" y="5286375"/>
              <a:ext cx="1587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52" name="Line 100"/>
            <p:cNvSpPr>
              <a:spLocks noChangeShapeType="1"/>
            </p:cNvSpPr>
            <p:nvPr/>
          </p:nvSpPr>
          <p:spPr bwMode="auto">
            <a:xfrm>
              <a:off x="6269038" y="5286375"/>
              <a:ext cx="1587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53" name="Line 101"/>
            <p:cNvSpPr>
              <a:spLocks noChangeShapeType="1"/>
            </p:cNvSpPr>
            <p:nvPr/>
          </p:nvSpPr>
          <p:spPr bwMode="auto">
            <a:xfrm>
              <a:off x="6792913" y="5286375"/>
              <a:ext cx="1587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54" name="Line 102"/>
            <p:cNvSpPr>
              <a:spLocks noChangeShapeType="1"/>
            </p:cNvSpPr>
            <p:nvPr/>
          </p:nvSpPr>
          <p:spPr bwMode="auto">
            <a:xfrm>
              <a:off x="7334250" y="5286375"/>
              <a:ext cx="1588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55" name="Line 103"/>
            <p:cNvSpPr>
              <a:spLocks noChangeShapeType="1"/>
            </p:cNvSpPr>
            <p:nvPr/>
          </p:nvSpPr>
          <p:spPr bwMode="auto">
            <a:xfrm>
              <a:off x="4633913" y="5286375"/>
              <a:ext cx="1587" cy="1206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6056" name="Group 104"/>
            <p:cNvGrpSpPr>
              <a:grpSpLocks/>
            </p:cNvGrpSpPr>
            <p:nvPr/>
          </p:nvGrpSpPr>
          <p:grpSpPr bwMode="auto">
            <a:xfrm>
              <a:off x="2219325" y="1757363"/>
              <a:ext cx="5619750" cy="3408362"/>
              <a:chOff x="1398" y="1107"/>
              <a:chExt cx="3540" cy="2147"/>
            </a:xfrm>
          </p:grpSpPr>
          <p:sp>
            <p:nvSpPr>
              <p:cNvPr id="126057" name="Freeform 105"/>
              <p:cNvSpPr>
                <a:spLocks/>
              </p:cNvSpPr>
              <p:nvPr/>
            </p:nvSpPr>
            <p:spPr bwMode="auto">
              <a:xfrm>
                <a:off x="1398" y="1244"/>
                <a:ext cx="3401" cy="2010"/>
              </a:xfrm>
              <a:custGeom>
                <a:avLst/>
                <a:gdLst>
                  <a:gd name="T0" fmla="*/ 360 w 360"/>
                  <a:gd name="T1" fmla="*/ 0 h 212"/>
                  <a:gd name="T2" fmla="*/ 324 w 360"/>
                  <a:gd name="T3" fmla="*/ 56 h 212"/>
                  <a:gd name="T4" fmla="*/ 0 w 360"/>
                  <a:gd name="T5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0" h="212">
                    <a:moveTo>
                      <a:pt x="360" y="0"/>
                    </a:moveTo>
                    <a:cubicBezTo>
                      <a:pt x="348" y="15"/>
                      <a:pt x="338" y="30"/>
                      <a:pt x="324" y="56"/>
                    </a:cubicBezTo>
                    <a:cubicBezTo>
                      <a:pt x="268" y="157"/>
                      <a:pt x="84" y="110"/>
                      <a:pt x="0" y="212"/>
                    </a:cubicBezTo>
                  </a:path>
                </a:pathLst>
              </a:custGeom>
              <a:noFill/>
              <a:ln w="44450">
                <a:solidFill>
                  <a:srgbClr val="3A52A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058" name="Rectangle 106"/>
              <p:cNvSpPr>
                <a:spLocks noChangeArrowheads="1"/>
              </p:cNvSpPr>
              <p:nvPr/>
            </p:nvSpPr>
            <p:spPr bwMode="auto">
              <a:xfrm>
                <a:off x="4722" y="1107"/>
                <a:ext cx="216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300" b="1">
                    <a:solidFill>
                      <a:srgbClr val="000000"/>
                    </a:solidFill>
                  </a:rPr>
                  <a:t>TC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26059" name="Freeform 107"/>
            <p:cNvSpPr>
              <a:spLocks/>
            </p:cNvSpPr>
            <p:nvPr/>
          </p:nvSpPr>
          <p:spPr bwMode="auto">
            <a:xfrm>
              <a:off x="2203450" y="1779588"/>
              <a:ext cx="5400675" cy="3627437"/>
            </a:xfrm>
            <a:custGeom>
              <a:avLst/>
              <a:gdLst>
                <a:gd name="T0" fmla="*/ 3402 w 3402"/>
                <a:gd name="T1" fmla="*/ 2285 h 2285"/>
                <a:gd name="T2" fmla="*/ 0 w 3402"/>
                <a:gd name="T3" fmla="*/ 2285 h 2285"/>
                <a:gd name="T4" fmla="*/ 0 w 3402"/>
                <a:gd name="T5" fmla="*/ 0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02" h="2285">
                  <a:moveTo>
                    <a:pt x="3402" y="2285"/>
                  </a:moveTo>
                  <a:lnTo>
                    <a:pt x="0" y="2285"/>
                  </a:lnTo>
                  <a:lnTo>
                    <a:pt x="0" y="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6060" name="Group 108"/>
            <p:cNvGrpSpPr>
              <a:grpSpLocks/>
            </p:cNvGrpSpPr>
            <p:nvPr/>
          </p:nvGrpSpPr>
          <p:grpSpPr bwMode="auto">
            <a:xfrm>
              <a:off x="3298825" y="2743200"/>
              <a:ext cx="4521200" cy="1670050"/>
              <a:chOff x="2078" y="1728"/>
              <a:chExt cx="2848" cy="1052"/>
            </a:xfrm>
          </p:grpSpPr>
          <p:sp>
            <p:nvSpPr>
              <p:cNvPr id="126061" name="Freeform 109"/>
              <p:cNvSpPr>
                <a:spLocks/>
              </p:cNvSpPr>
              <p:nvPr/>
            </p:nvSpPr>
            <p:spPr bwMode="auto">
              <a:xfrm>
                <a:off x="2078" y="1728"/>
                <a:ext cx="2721" cy="1052"/>
              </a:xfrm>
              <a:custGeom>
                <a:avLst/>
                <a:gdLst>
                  <a:gd name="T0" fmla="*/ 0 w 288"/>
                  <a:gd name="T1" fmla="*/ 111 h 111"/>
                  <a:gd name="T2" fmla="*/ 288 w 288"/>
                  <a:gd name="T3" fmla="*/ 33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88" h="111">
                    <a:moveTo>
                      <a:pt x="0" y="111"/>
                    </a:moveTo>
                    <a:cubicBezTo>
                      <a:pt x="69" y="55"/>
                      <a:pt x="168" y="0"/>
                      <a:pt x="288" y="33"/>
                    </a:cubicBezTo>
                  </a:path>
                </a:pathLst>
              </a:custGeom>
              <a:noFill/>
              <a:ln w="44450">
                <a:solidFill>
                  <a:srgbClr val="FE1B0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062" name="Rectangle 110"/>
              <p:cNvSpPr>
                <a:spLocks noChangeArrowheads="1"/>
              </p:cNvSpPr>
              <p:nvPr/>
            </p:nvSpPr>
            <p:spPr bwMode="auto">
              <a:xfrm>
                <a:off x="4710" y="1919"/>
                <a:ext cx="216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300" b="1">
                    <a:solidFill>
                      <a:srgbClr val="000000"/>
                    </a:solidFill>
                  </a:rPr>
                  <a:t>TR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26063" name="Group 111"/>
            <p:cNvGrpSpPr>
              <a:grpSpLocks/>
            </p:cNvGrpSpPr>
            <p:nvPr/>
          </p:nvGrpSpPr>
          <p:grpSpPr bwMode="auto">
            <a:xfrm>
              <a:off x="2159000" y="1930400"/>
              <a:ext cx="5503863" cy="3295650"/>
              <a:chOff x="1360" y="1216"/>
              <a:chExt cx="3467" cy="2076"/>
            </a:xfrm>
          </p:grpSpPr>
          <p:grpSp>
            <p:nvGrpSpPr>
              <p:cNvPr id="126064" name="Group 112"/>
              <p:cNvGrpSpPr>
                <a:grpSpLocks/>
              </p:cNvGrpSpPr>
              <p:nvPr/>
            </p:nvGrpSpPr>
            <p:grpSpPr bwMode="auto">
              <a:xfrm>
                <a:off x="2050" y="2742"/>
                <a:ext cx="56" cy="67"/>
                <a:chOff x="2050" y="2742"/>
                <a:chExt cx="56" cy="67"/>
              </a:xfrm>
            </p:grpSpPr>
            <p:sp>
              <p:nvSpPr>
                <p:cNvPr id="126065" name="Oval 113"/>
                <p:cNvSpPr>
                  <a:spLocks noChangeArrowheads="1"/>
                </p:cNvSpPr>
                <p:nvPr/>
              </p:nvSpPr>
              <p:spPr bwMode="auto">
                <a:xfrm>
                  <a:off x="2050" y="2742"/>
                  <a:ext cx="56" cy="67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066" name="Oval 114"/>
                <p:cNvSpPr>
                  <a:spLocks noChangeArrowheads="1"/>
                </p:cNvSpPr>
                <p:nvPr/>
              </p:nvSpPr>
              <p:spPr bwMode="auto">
                <a:xfrm>
                  <a:off x="2059" y="2757"/>
                  <a:ext cx="38" cy="3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6067" name="Group 115"/>
              <p:cNvGrpSpPr>
                <a:grpSpLocks/>
              </p:cNvGrpSpPr>
              <p:nvPr/>
            </p:nvGrpSpPr>
            <p:grpSpPr bwMode="auto">
              <a:xfrm>
                <a:off x="1360" y="1216"/>
                <a:ext cx="3467" cy="2076"/>
                <a:chOff x="1360" y="1216"/>
                <a:chExt cx="3467" cy="2076"/>
              </a:xfrm>
            </p:grpSpPr>
            <p:grpSp>
              <p:nvGrpSpPr>
                <p:cNvPr id="126068" name="Group 116"/>
                <p:cNvGrpSpPr>
                  <a:grpSpLocks/>
                </p:cNvGrpSpPr>
                <p:nvPr/>
              </p:nvGrpSpPr>
              <p:grpSpPr bwMode="auto">
                <a:xfrm>
                  <a:off x="1360" y="3226"/>
                  <a:ext cx="66" cy="66"/>
                  <a:chOff x="1360" y="3226"/>
                  <a:chExt cx="66" cy="66"/>
                </a:xfrm>
              </p:grpSpPr>
              <p:sp>
                <p:nvSpPr>
                  <p:cNvPr id="126069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1360" y="3226"/>
                    <a:ext cx="66" cy="66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6070" name="Oval 118"/>
                  <p:cNvSpPr>
                    <a:spLocks noChangeArrowheads="1"/>
                  </p:cNvSpPr>
                  <p:nvPr/>
                </p:nvSpPr>
                <p:spPr bwMode="auto">
                  <a:xfrm>
                    <a:off x="1374" y="3240"/>
                    <a:ext cx="38" cy="38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6071" name="Group 119"/>
                <p:cNvGrpSpPr>
                  <a:grpSpLocks/>
                </p:cNvGrpSpPr>
                <p:nvPr/>
              </p:nvGrpSpPr>
              <p:grpSpPr bwMode="auto">
                <a:xfrm>
                  <a:off x="1700" y="2922"/>
                  <a:ext cx="66" cy="67"/>
                  <a:chOff x="1700" y="2922"/>
                  <a:chExt cx="66" cy="67"/>
                </a:xfrm>
              </p:grpSpPr>
              <p:sp>
                <p:nvSpPr>
                  <p:cNvPr id="126072" name="Oval 120"/>
                  <p:cNvSpPr>
                    <a:spLocks noChangeArrowheads="1"/>
                  </p:cNvSpPr>
                  <p:nvPr/>
                </p:nvSpPr>
                <p:spPr bwMode="auto">
                  <a:xfrm>
                    <a:off x="1700" y="2922"/>
                    <a:ext cx="66" cy="67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6073" name="Oval 121"/>
                  <p:cNvSpPr>
                    <a:spLocks noChangeArrowheads="1"/>
                  </p:cNvSpPr>
                  <p:nvPr/>
                </p:nvSpPr>
                <p:spPr bwMode="auto">
                  <a:xfrm>
                    <a:off x="1714" y="2936"/>
                    <a:ext cx="37" cy="38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6074" name="Group 122"/>
                <p:cNvGrpSpPr>
                  <a:grpSpLocks/>
                </p:cNvGrpSpPr>
                <p:nvPr/>
              </p:nvGrpSpPr>
              <p:grpSpPr bwMode="auto">
                <a:xfrm>
                  <a:off x="2380" y="2619"/>
                  <a:ext cx="67" cy="66"/>
                  <a:chOff x="2380" y="2619"/>
                  <a:chExt cx="67" cy="66"/>
                </a:xfrm>
              </p:grpSpPr>
              <p:sp>
                <p:nvSpPr>
                  <p:cNvPr id="126075" name="Oval 123"/>
                  <p:cNvSpPr>
                    <a:spLocks noChangeArrowheads="1"/>
                  </p:cNvSpPr>
                  <p:nvPr/>
                </p:nvSpPr>
                <p:spPr bwMode="auto">
                  <a:xfrm>
                    <a:off x="2380" y="2619"/>
                    <a:ext cx="67" cy="66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6076" name="Oval 124"/>
                  <p:cNvSpPr>
                    <a:spLocks noChangeArrowheads="1"/>
                  </p:cNvSpPr>
                  <p:nvPr/>
                </p:nvSpPr>
                <p:spPr bwMode="auto">
                  <a:xfrm>
                    <a:off x="2395" y="2633"/>
                    <a:ext cx="38" cy="38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6077" name="Group 125"/>
                <p:cNvGrpSpPr>
                  <a:grpSpLocks/>
                </p:cNvGrpSpPr>
                <p:nvPr/>
              </p:nvGrpSpPr>
              <p:grpSpPr bwMode="auto">
                <a:xfrm>
                  <a:off x="3061" y="2458"/>
                  <a:ext cx="66" cy="66"/>
                  <a:chOff x="3061" y="2458"/>
                  <a:chExt cx="66" cy="66"/>
                </a:xfrm>
              </p:grpSpPr>
              <p:sp>
                <p:nvSpPr>
                  <p:cNvPr id="126078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3061" y="2458"/>
                    <a:ext cx="66" cy="66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6079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3076" y="2472"/>
                    <a:ext cx="37" cy="38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6080" name="Group 128"/>
                <p:cNvGrpSpPr>
                  <a:grpSpLocks/>
                </p:cNvGrpSpPr>
                <p:nvPr/>
              </p:nvGrpSpPr>
              <p:grpSpPr bwMode="auto">
                <a:xfrm>
                  <a:off x="3401" y="2382"/>
                  <a:ext cx="66" cy="66"/>
                  <a:chOff x="3401" y="2382"/>
                  <a:chExt cx="66" cy="66"/>
                </a:xfrm>
              </p:grpSpPr>
              <p:sp>
                <p:nvSpPr>
                  <p:cNvPr id="126081" name="Oval 129"/>
                  <p:cNvSpPr>
                    <a:spLocks noChangeArrowheads="1"/>
                  </p:cNvSpPr>
                  <p:nvPr/>
                </p:nvSpPr>
                <p:spPr bwMode="auto">
                  <a:xfrm>
                    <a:off x="3401" y="2382"/>
                    <a:ext cx="66" cy="66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6082" name="Oval 130"/>
                  <p:cNvSpPr>
                    <a:spLocks noChangeArrowheads="1"/>
                  </p:cNvSpPr>
                  <p:nvPr/>
                </p:nvSpPr>
                <p:spPr bwMode="auto">
                  <a:xfrm>
                    <a:off x="3415" y="2396"/>
                    <a:ext cx="38" cy="38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6083" name="Group 131"/>
                <p:cNvGrpSpPr>
                  <a:grpSpLocks/>
                </p:cNvGrpSpPr>
                <p:nvPr/>
              </p:nvGrpSpPr>
              <p:grpSpPr bwMode="auto">
                <a:xfrm>
                  <a:off x="3750" y="2287"/>
                  <a:ext cx="66" cy="57"/>
                  <a:chOff x="3750" y="2287"/>
                  <a:chExt cx="66" cy="57"/>
                </a:xfrm>
              </p:grpSpPr>
              <p:sp>
                <p:nvSpPr>
                  <p:cNvPr id="126084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3750" y="2287"/>
                    <a:ext cx="66" cy="57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6085" name="Oval 133"/>
                  <p:cNvSpPr>
                    <a:spLocks noChangeArrowheads="1"/>
                  </p:cNvSpPr>
                  <p:nvPr/>
                </p:nvSpPr>
                <p:spPr bwMode="auto">
                  <a:xfrm>
                    <a:off x="3764" y="2297"/>
                    <a:ext cx="38" cy="38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6086" name="Group 134"/>
                <p:cNvGrpSpPr>
                  <a:grpSpLocks/>
                </p:cNvGrpSpPr>
                <p:nvPr/>
              </p:nvGrpSpPr>
              <p:grpSpPr bwMode="auto">
                <a:xfrm>
                  <a:off x="4072" y="2097"/>
                  <a:ext cx="66" cy="67"/>
                  <a:chOff x="4072" y="2097"/>
                  <a:chExt cx="66" cy="67"/>
                </a:xfrm>
              </p:grpSpPr>
              <p:sp>
                <p:nvSpPr>
                  <p:cNvPr id="126087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4072" y="2097"/>
                    <a:ext cx="66" cy="67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6088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4086" y="2112"/>
                    <a:ext cx="38" cy="38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6089" name="Group 137"/>
                <p:cNvGrpSpPr>
                  <a:grpSpLocks/>
                </p:cNvGrpSpPr>
                <p:nvPr/>
              </p:nvGrpSpPr>
              <p:grpSpPr bwMode="auto">
                <a:xfrm>
                  <a:off x="4761" y="1216"/>
                  <a:ext cx="66" cy="56"/>
                  <a:chOff x="4761" y="1216"/>
                  <a:chExt cx="66" cy="56"/>
                </a:xfrm>
              </p:grpSpPr>
              <p:sp>
                <p:nvSpPr>
                  <p:cNvPr id="126090" name="Oval 138"/>
                  <p:cNvSpPr>
                    <a:spLocks noChangeArrowheads="1"/>
                  </p:cNvSpPr>
                  <p:nvPr/>
                </p:nvSpPr>
                <p:spPr bwMode="auto">
                  <a:xfrm>
                    <a:off x="4761" y="1216"/>
                    <a:ext cx="66" cy="56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6091" name="Oval 139"/>
                  <p:cNvSpPr>
                    <a:spLocks noChangeArrowheads="1"/>
                  </p:cNvSpPr>
                  <p:nvPr/>
                </p:nvSpPr>
                <p:spPr bwMode="auto">
                  <a:xfrm>
                    <a:off x="4775" y="1225"/>
                    <a:ext cx="38" cy="38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6092" name="Group 140"/>
                <p:cNvGrpSpPr>
                  <a:grpSpLocks/>
                </p:cNvGrpSpPr>
                <p:nvPr/>
              </p:nvGrpSpPr>
              <p:grpSpPr bwMode="auto">
                <a:xfrm>
                  <a:off x="4421" y="1747"/>
                  <a:ext cx="66" cy="57"/>
                  <a:chOff x="4421" y="1747"/>
                  <a:chExt cx="66" cy="57"/>
                </a:xfrm>
              </p:grpSpPr>
              <p:sp>
                <p:nvSpPr>
                  <p:cNvPr id="126093" name="Oval 141"/>
                  <p:cNvSpPr>
                    <a:spLocks noChangeArrowheads="1"/>
                  </p:cNvSpPr>
                  <p:nvPr/>
                </p:nvSpPr>
                <p:spPr bwMode="auto">
                  <a:xfrm>
                    <a:off x="4421" y="1747"/>
                    <a:ext cx="66" cy="57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6094" name="Oval 142"/>
                  <p:cNvSpPr>
                    <a:spLocks noChangeArrowheads="1"/>
                  </p:cNvSpPr>
                  <p:nvPr/>
                </p:nvSpPr>
                <p:spPr bwMode="auto">
                  <a:xfrm>
                    <a:off x="4435" y="1756"/>
                    <a:ext cx="38" cy="38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6095" name="Group 143"/>
                <p:cNvGrpSpPr>
                  <a:grpSpLocks/>
                </p:cNvGrpSpPr>
                <p:nvPr/>
              </p:nvGrpSpPr>
              <p:grpSpPr bwMode="auto">
                <a:xfrm>
                  <a:off x="2721" y="2534"/>
                  <a:ext cx="66" cy="66"/>
                  <a:chOff x="2721" y="2534"/>
                  <a:chExt cx="66" cy="66"/>
                </a:xfrm>
              </p:grpSpPr>
              <p:sp>
                <p:nvSpPr>
                  <p:cNvPr id="126096" name="Oval 144"/>
                  <p:cNvSpPr>
                    <a:spLocks noChangeArrowheads="1"/>
                  </p:cNvSpPr>
                  <p:nvPr/>
                </p:nvSpPr>
                <p:spPr bwMode="auto">
                  <a:xfrm>
                    <a:off x="2721" y="2534"/>
                    <a:ext cx="66" cy="66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6097" name="Oval 145"/>
                  <p:cNvSpPr>
                    <a:spLocks noChangeArrowheads="1"/>
                  </p:cNvSpPr>
                  <p:nvPr/>
                </p:nvSpPr>
                <p:spPr bwMode="auto">
                  <a:xfrm>
                    <a:off x="2735" y="2548"/>
                    <a:ext cx="38" cy="38"/>
                  </a:xfrm>
                  <a:prstGeom prst="ellipse">
                    <a:avLst/>
                  </a:prstGeom>
                  <a:solidFill>
                    <a:srgbClr val="3A52A3"/>
                  </a:solidFill>
                  <a:ln w="0">
                    <a:solidFill>
                      <a:srgbClr val="3A52A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26098" name="Group 146"/>
            <p:cNvGrpSpPr>
              <a:grpSpLocks/>
            </p:cNvGrpSpPr>
            <p:nvPr/>
          </p:nvGrpSpPr>
          <p:grpSpPr bwMode="auto">
            <a:xfrm>
              <a:off x="3778250" y="3059113"/>
              <a:ext cx="3870325" cy="1008062"/>
              <a:chOff x="2380" y="1927"/>
              <a:chExt cx="2438" cy="635"/>
            </a:xfrm>
          </p:grpSpPr>
          <p:grpSp>
            <p:nvGrpSpPr>
              <p:cNvPr id="126099" name="Group 147"/>
              <p:cNvGrpSpPr>
                <a:grpSpLocks/>
              </p:cNvGrpSpPr>
              <p:nvPr/>
            </p:nvGrpSpPr>
            <p:grpSpPr bwMode="auto">
              <a:xfrm>
                <a:off x="3061" y="2126"/>
                <a:ext cx="66" cy="66"/>
                <a:chOff x="3061" y="2126"/>
                <a:chExt cx="66" cy="66"/>
              </a:xfrm>
            </p:grpSpPr>
            <p:sp>
              <p:nvSpPr>
                <p:cNvPr id="126100" name="Oval 148"/>
                <p:cNvSpPr>
                  <a:spLocks noChangeArrowheads="1"/>
                </p:cNvSpPr>
                <p:nvPr/>
              </p:nvSpPr>
              <p:spPr bwMode="auto">
                <a:xfrm>
                  <a:off x="3061" y="2126"/>
                  <a:ext cx="66" cy="66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101" name="Oval 149"/>
                <p:cNvSpPr>
                  <a:spLocks noChangeArrowheads="1"/>
                </p:cNvSpPr>
                <p:nvPr/>
              </p:nvSpPr>
              <p:spPr bwMode="auto">
                <a:xfrm>
                  <a:off x="3076" y="2140"/>
                  <a:ext cx="37" cy="3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6102" name="Group 150"/>
              <p:cNvGrpSpPr>
                <a:grpSpLocks/>
              </p:cNvGrpSpPr>
              <p:nvPr/>
            </p:nvGrpSpPr>
            <p:grpSpPr bwMode="auto">
              <a:xfrm>
                <a:off x="3401" y="2012"/>
                <a:ext cx="66" cy="67"/>
                <a:chOff x="3401" y="2012"/>
                <a:chExt cx="66" cy="67"/>
              </a:xfrm>
            </p:grpSpPr>
            <p:sp>
              <p:nvSpPr>
                <p:cNvPr id="126103" name="Oval 151"/>
                <p:cNvSpPr>
                  <a:spLocks noChangeArrowheads="1"/>
                </p:cNvSpPr>
                <p:nvPr/>
              </p:nvSpPr>
              <p:spPr bwMode="auto">
                <a:xfrm>
                  <a:off x="3401" y="2012"/>
                  <a:ext cx="66" cy="67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104" name="Oval 152"/>
                <p:cNvSpPr>
                  <a:spLocks noChangeArrowheads="1"/>
                </p:cNvSpPr>
                <p:nvPr/>
              </p:nvSpPr>
              <p:spPr bwMode="auto">
                <a:xfrm>
                  <a:off x="3415" y="2026"/>
                  <a:ext cx="38" cy="3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6105" name="Group 153"/>
              <p:cNvGrpSpPr>
                <a:grpSpLocks/>
              </p:cNvGrpSpPr>
              <p:nvPr/>
            </p:nvGrpSpPr>
            <p:grpSpPr bwMode="auto">
              <a:xfrm>
                <a:off x="3741" y="1946"/>
                <a:ext cx="66" cy="66"/>
                <a:chOff x="3741" y="1946"/>
                <a:chExt cx="66" cy="66"/>
              </a:xfrm>
            </p:grpSpPr>
            <p:sp>
              <p:nvSpPr>
                <p:cNvPr id="126106" name="Oval 154"/>
                <p:cNvSpPr>
                  <a:spLocks noChangeArrowheads="1"/>
                </p:cNvSpPr>
                <p:nvPr/>
              </p:nvSpPr>
              <p:spPr bwMode="auto">
                <a:xfrm>
                  <a:off x="3741" y="1946"/>
                  <a:ext cx="66" cy="66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107" name="Oval 155"/>
                <p:cNvSpPr>
                  <a:spLocks noChangeArrowheads="1"/>
                </p:cNvSpPr>
                <p:nvPr/>
              </p:nvSpPr>
              <p:spPr bwMode="auto">
                <a:xfrm>
                  <a:off x="3755" y="1960"/>
                  <a:ext cx="38" cy="3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6108" name="Group 156"/>
              <p:cNvGrpSpPr>
                <a:grpSpLocks/>
              </p:cNvGrpSpPr>
              <p:nvPr/>
            </p:nvGrpSpPr>
            <p:grpSpPr bwMode="auto">
              <a:xfrm>
                <a:off x="4072" y="1927"/>
                <a:ext cx="66" cy="66"/>
                <a:chOff x="4072" y="1927"/>
                <a:chExt cx="66" cy="66"/>
              </a:xfrm>
            </p:grpSpPr>
            <p:sp>
              <p:nvSpPr>
                <p:cNvPr id="126109" name="Oval 157"/>
                <p:cNvSpPr>
                  <a:spLocks noChangeArrowheads="1"/>
                </p:cNvSpPr>
                <p:nvPr/>
              </p:nvSpPr>
              <p:spPr bwMode="auto">
                <a:xfrm>
                  <a:off x="4072" y="1927"/>
                  <a:ext cx="66" cy="66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110" name="Oval 158"/>
                <p:cNvSpPr>
                  <a:spLocks noChangeArrowheads="1"/>
                </p:cNvSpPr>
                <p:nvPr/>
              </p:nvSpPr>
              <p:spPr bwMode="auto">
                <a:xfrm>
                  <a:off x="4086" y="1941"/>
                  <a:ext cx="38" cy="3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6111" name="Group 159"/>
              <p:cNvGrpSpPr>
                <a:grpSpLocks/>
              </p:cNvGrpSpPr>
              <p:nvPr/>
            </p:nvGrpSpPr>
            <p:grpSpPr bwMode="auto">
              <a:xfrm>
                <a:off x="4421" y="1946"/>
                <a:ext cx="66" cy="57"/>
                <a:chOff x="4421" y="1946"/>
                <a:chExt cx="66" cy="57"/>
              </a:xfrm>
            </p:grpSpPr>
            <p:sp>
              <p:nvSpPr>
                <p:cNvPr id="126112" name="Oval 160"/>
                <p:cNvSpPr>
                  <a:spLocks noChangeArrowheads="1"/>
                </p:cNvSpPr>
                <p:nvPr/>
              </p:nvSpPr>
              <p:spPr bwMode="auto">
                <a:xfrm>
                  <a:off x="4421" y="1946"/>
                  <a:ext cx="66" cy="57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113" name="Oval 161"/>
                <p:cNvSpPr>
                  <a:spLocks noChangeArrowheads="1"/>
                </p:cNvSpPr>
                <p:nvPr/>
              </p:nvSpPr>
              <p:spPr bwMode="auto">
                <a:xfrm>
                  <a:off x="4435" y="1955"/>
                  <a:ext cx="37" cy="3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6114" name="Group 162"/>
              <p:cNvGrpSpPr>
                <a:grpSpLocks/>
              </p:cNvGrpSpPr>
              <p:nvPr/>
            </p:nvGrpSpPr>
            <p:grpSpPr bwMode="auto">
              <a:xfrm>
                <a:off x="4752" y="2012"/>
                <a:ext cx="66" cy="67"/>
                <a:chOff x="4752" y="2012"/>
                <a:chExt cx="66" cy="67"/>
              </a:xfrm>
            </p:grpSpPr>
            <p:sp>
              <p:nvSpPr>
                <p:cNvPr id="126115" name="Oval 163"/>
                <p:cNvSpPr>
                  <a:spLocks noChangeArrowheads="1"/>
                </p:cNvSpPr>
                <p:nvPr/>
              </p:nvSpPr>
              <p:spPr bwMode="auto">
                <a:xfrm>
                  <a:off x="4752" y="2012"/>
                  <a:ext cx="66" cy="67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116" name="Oval 164"/>
                <p:cNvSpPr>
                  <a:spLocks noChangeArrowheads="1"/>
                </p:cNvSpPr>
                <p:nvPr/>
              </p:nvSpPr>
              <p:spPr bwMode="auto">
                <a:xfrm>
                  <a:off x="4766" y="2026"/>
                  <a:ext cx="38" cy="3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6117" name="Group 165"/>
              <p:cNvGrpSpPr>
                <a:grpSpLocks/>
              </p:cNvGrpSpPr>
              <p:nvPr/>
            </p:nvGrpSpPr>
            <p:grpSpPr bwMode="auto">
              <a:xfrm>
                <a:off x="2721" y="2297"/>
                <a:ext cx="66" cy="57"/>
                <a:chOff x="2721" y="2297"/>
                <a:chExt cx="66" cy="57"/>
              </a:xfrm>
            </p:grpSpPr>
            <p:sp>
              <p:nvSpPr>
                <p:cNvPr id="126118" name="Oval 166"/>
                <p:cNvSpPr>
                  <a:spLocks noChangeArrowheads="1"/>
                </p:cNvSpPr>
                <p:nvPr/>
              </p:nvSpPr>
              <p:spPr bwMode="auto">
                <a:xfrm>
                  <a:off x="2721" y="2297"/>
                  <a:ext cx="66" cy="57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119" name="Oval 167"/>
                <p:cNvSpPr>
                  <a:spLocks noChangeArrowheads="1"/>
                </p:cNvSpPr>
                <p:nvPr/>
              </p:nvSpPr>
              <p:spPr bwMode="auto">
                <a:xfrm>
                  <a:off x="2735" y="2306"/>
                  <a:ext cx="38" cy="38"/>
                </a:xfrm>
                <a:prstGeom prst="ellipse">
                  <a:avLst/>
                </a:prstGeom>
                <a:solidFill>
                  <a:srgbClr val="FE1B0E"/>
                </a:solidFill>
                <a:ln w="0">
                  <a:solidFill>
                    <a:srgbClr val="FE1B0E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6120" name="Group 168"/>
              <p:cNvGrpSpPr>
                <a:grpSpLocks/>
              </p:cNvGrpSpPr>
              <p:nvPr/>
            </p:nvGrpSpPr>
            <p:grpSpPr bwMode="auto">
              <a:xfrm>
                <a:off x="2380" y="2496"/>
                <a:ext cx="67" cy="66"/>
                <a:chOff x="2380" y="2496"/>
                <a:chExt cx="67" cy="66"/>
              </a:xfrm>
            </p:grpSpPr>
            <p:sp>
              <p:nvSpPr>
                <p:cNvPr id="126121" name="Oval 169"/>
                <p:cNvSpPr>
                  <a:spLocks noChangeArrowheads="1"/>
                </p:cNvSpPr>
                <p:nvPr/>
              </p:nvSpPr>
              <p:spPr bwMode="auto">
                <a:xfrm>
                  <a:off x="2380" y="2496"/>
                  <a:ext cx="67" cy="66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122" name="Oval 170"/>
                <p:cNvSpPr>
                  <a:spLocks noChangeArrowheads="1"/>
                </p:cNvSpPr>
                <p:nvPr/>
              </p:nvSpPr>
              <p:spPr bwMode="auto">
                <a:xfrm>
                  <a:off x="2395" y="2510"/>
                  <a:ext cx="38" cy="3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6123" name="Group 171"/>
            <p:cNvGrpSpPr>
              <a:grpSpLocks/>
            </p:cNvGrpSpPr>
            <p:nvPr/>
          </p:nvGrpSpPr>
          <p:grpSpPr bwMode="auto">
            <a:xfrm>
              <a:off x="4378325" y="3811588"/>
              <a:ext cx="922338" cy="503237"/>
              <a:chOff x="2758" y="2401"/>
              <a:chExt cx="581" cy="317"/>
            </a:xfrm>
          </p:grpSpPr>
          <p:sp>
            <p:nvSpPr>
              <p:cNvPr id="126124" name="Freeform 172"/>
              <p:cNvSpPr>
                <a:spLocks/>
              </p:cNvSpPr>
              <p:nvPr/>
            </p:nvSpPr>
            <p:spPr bwMode="auto">
              <a:xfrm>
                <a:off x="2758" y="2401"/>
                <a:ext cx="123" cy="104"/>
              </a:xfrm>
              <a:custGeom>
                <a:avLst/>
                <a:gdLst>
                  <a:gd name="T0" fmla="*/ 10 w 13"/>
                  <a:gd name="T1" fmla="*/ 11 h 11"/>
                  <a:gd name="T2" fmla="*/ 0 w 13"/>
                  <a:gd name="T3" fmla="*/ 0 h 11"/>
                  <a:gd name="T4" fmla="*/ 13 w 13"/>
                  <a:gd name="T5" fmla="*/ 8 h 11"/>
                  <a:gd name="T6" fmla="*/ 10 w 13"/>
                  <a:gd name="T7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11">
                    <a:moveTo>
                      <a:pt x="10" y="1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8"/>
                      <a:pt x="8" y="7"/>
                      <a:pt x="10" y="1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125" name="Line 173"/>
              <p:cNvSpPr>
                <a:spLocks noChangeShapeType="1"/>
              </p:cNvSpPr>
              <p:nvPr/>
            </p:nvSpPr>
            <p:spPr bwMode="auto">
              <a:xfrm>
                <a:off x="2824" y="2458"/>
                <a:ext cx="152" cy="133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126" name="Rectangle 174"/>
              <p:cNvSpPr>
                <a:spLocks noChangeArrowheads="1"/>
              </p:cNvSpPr>
              <p:nvPr/>
            </p:nvSpPr>
            <p:spPr bwMode="auto">
              <a:xfrm>
                <a:off x="2984" y="2566"/>
                <a:ext cx="355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300" b="1">
                    <a:solidFill>
                      <a:srgbClr val="000000"/>
                    </a:solidFill>
                  </a:rPr>
                  <a:t>22,000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26127" name="Group 175"/>
            <p:cNvGrpSpPr>
              <a:grpSpLocks/>
            </p:cNvGrpSpPr>
            <p:nvPr/>
          </p:nvGrpSpPr>
          <p:grpSpPr bwMode="auto">
            <a:xfrm>
              <a:off x="6029325" y="3359150"/>
              <a:ext cx="884238" cy="511175"/>
              <a:chOff x="3798" y="2116"/>
              <a:chExt cx="557" cy="322"/>
            </a:xfrm>
          </p:grpSpPr>
          <p:sp>
            <p:nvSpPr>
              <p:cNvPr id="126128" name="Freeform 176"/>
              <p:cNvSpPr>
                <a:spLocks/>
              </p:cNvSpPr>
              <p:nvPr/>
            </p:nvSpPr>
            <p:spPr bwMode="auto">
              <a:xfrm>
                <a:off x="3798" y="2116"/>
                <a:ext cx="104" cy="114"/>
              </a:xfrm>
              <a:custGeom>
                <a:avLst/>
                <a:gdLst>
                  <a:gd name="T0" fmla="*/ 8 w 11"/>
                  <a:gd name="T1" fmla="*/ 12 h 12"/>
                  <a:gd name="T2" fmla="*/ 0 w 11"/>
                  <a:gd name="T3" fmla="*/ 0 h 12"/>
                  <a:gd name="T4" fmla="*/ 11 w 11"/>
                  <a:gd name="T5" fmla="*/ 10 h 12"/>
                  <a:gd name="T6" fmla="*/ 8 w 11"/>
                  <a:gd name="T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12">
                    <a:moveTo>
                      <a:pt x="8" y="12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1" y="10"/>
                      <a:pt x="11" y="10"/>
                      <a:pt x="11" y="10"/>
                    </a:cubicBezTo>
                    <a:cubicBezTo>
                      <a:pt x="11" y="10"/>
                      <a:pt x="7" y="8"/>
                      <a:pt x="8" y="1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129" name="Line 177"/>
              <p:cNvSpPr>
                <a:spLocks noChangeShapeType="1"/>
              </p:cNvSpPr>
              <p:nvPr/>
            </p:nvSpPr>
            <p:spPr bwMode="auto">
              <a:xfrm>
                <a:off x="3854" y="2183"/>
                <a:ext cx="133" cy="152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130" name="Rectangle 178"/>
              <p:cNvSpPr>
                <a:spLocks noChangeArrowheads="1"/>
              </p:cNvSpPr>
              <p:nvPr/>
            </p:nvSpPr>
            <p:spPr bwMode="auto">
              <a:xfrm>
                <a:off x="4012" y="2286"/>
                <a:ext cx="343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300" b="1">
                    <a:solidFill>
                      <a:srgbClr val="000000"/>
                    </a:solidFill>
                  </a:rPr>
                  <a:t>Profit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26131" name="Rectangle 179"/>
            <p:cNvSpPr>
              <a:spLocks noChangeArrowheads="1"/>
            </p:cNvSpPr>
            <p:nvPr/>
          </p:nvSpPr>
          <p:spPr bwMode="auto">
            <a:xfrm>
              <a:off x="3811588" y="6005513"/>
              <a:ext cx="2295525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(a) Total Revenue. Total Cost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32" name="Rectangle 180"/>
            <p:cNvSpPr>
              <a:spLocks noChangeArrowheads="1"/>
            </p:cNvSpPr>
            <p:nvPr/>
          </p:nvSpPr>
          <p:spPr bwMode="auto">
            <a:xfrm>
              <a:off x="3932238" y="5784850"/>
              <a:ext cx="1993900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Output, Garages per Year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33" name="Rectangle 181"/>
            <p:cNvSpPr>
              <a:spLocks noChangeArrowheads="1"/>
            </p:cNvSpPr>
            <p:nvPr/>
          </p:nvSpPr>
          <p:spPr bwMode="auto">
            <a:xfrm>
              <a:off x="4857750" y="5462588"/>
              <a:ext cx="201613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5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34" name="Rectangle 182"/>
            <p:cNvSpPr>
              <a:spLocks noChangeArrowheads="1"/>
            </p:cNvSpPr>
            <p:nvPr/>
          </p:nvSpPr>
          <p:spPr bwMode="auto">
            <a:xfrm rot="16200000">
              <a:off x="-500856" y="3485357"/>
              <a:ext cx="3786187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Total Revenue, Total Cost per Year (thousands $)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35" name="Rectangle 183"/>
            <p:cNvSpPr>
              <a:spLocks noChangeArrowheads="1"/>
            </p:cNvSpPr>
            <p:nvPr/>
          </p:nvSpPr>
          <p:spPr bwMode="auto">
            <a:xfrm>
              <a:off x="7516813" y="5462588"/>
              <a:ext cx="282575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10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36" name="Rectangle 184"/>
            <p:cNvSpPr>
              <a:spLocks noChangeArrowheads="1"/>
            </p:cNvSpPr>
            <p:nvPr/>
          </p:nvSpPr>
          <p:spPr bwMode="auto">
            <a:xfrm>
              <a:off x="7013575" y="5462588"/>
              <a:ext cx="201613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9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37" name="Rectangle 185"/>
            <p:cNvSpPr>
              <a:spLocks noChangeArrowheads="1"/>
            </p:cNvSpPr>
            <p:nvPr/>
          </p:nvSpPr>
          <p:spPr bwMode="auto">
            <a:xfrm>
              <a:off x="6469063" y="5462588"/>
              <a:ext cx="201612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8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38" name="Rectangle 186"/>
            <p:cNvSpPr>
              <a:spLocks noChangeArrowheads="1"/>
            </p:cNvSpPr>
            <p:nvPr/>
          </p:nvSpPr>
          <p:spPr bwMode="auto">
            <a:xfrm>
              <a:off x="5945188" y="5462588"/>
              <a:ext cx="201612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7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39" name="Rectangle 187"/>
            <p:cNvSpPr>
              <a:spLocks noChangeArrowheads="1"/>
            </p:cNvSpPr>
            <p:nvPr/>
          </p:nvSpPr>
          <p:spPr bwMode="auto">
            <a:xfrm>
              <a:off x="5402263" y="5462588"/>
              <a:ext cx="201612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6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40" name="Rectangle 188"/>
            <p:cNvSpPr>
              <a:spLocks noChangeArrowheads="1"/>
            </p:cNvSpPr>
            <p:nvPr/>
          </p:nvSpPr>
          <p:spPr bwMode="auto">
            <a:xfrm>
              <a:off x="4294188" y="5462588"/>
              <a:ext cx="201612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4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41" name="Rectangle 189"/>
            <p:cNvSpPr>
              <a:spLocks noChangeArrowheads="1"/>
            </p:cNvSpPr>
            <p:nvPr/>
          </p:nvSpPr>
          <p:spPr bwMode="auto">
            <a:xfrm>
              <a:off x="3770313" y="5462588"/>
              <a:ext cx="201612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3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42" name="Rectangle 190"/>
            <p:cNvSpPr>
              <a:spLocks noChangeArrowheads="1"/>
            </p:cNvSpPr>
            <p:nvPr/>
          </p:nvSpPr>
          <p:spPr bwMode="auto">
            <a:xfrm>
              <a:off x="3227388" y="5462588"/>
              <a:ext cx="201612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2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43" name="Rectangle 191"/>
            <p:cNvSpPr>
              <a:spLocks noChangeArrowheads="1"/>
            </p:cNvSpPr>
            <p:nvPr/>
          </p:nvSpPr>
          <p:spPr bwMode="auto">
            <a:xfrm>
              <a:off x="2682875" y="5462588"/>
              <a:ext cx="201613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1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44" name="Rectangle 192"/>
            <p:cNvSpPr>
              <a:spLocks noChangeArrowheads="1"/>
            </p:cNvSpPr>
            <p:nvPr/>
          </p:nvSpPr>
          <p:spPr bwMode="auto">
            <a:xfrm>
              <a:off x="1978025" y="5462588"/>
              <a:ext cx="201613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45" name="Rectangle 193"/>
            <p:cNvSpPr>
              <a:spLocks noChangeArrowheads="1"/>
            </p:cNvSpPr>
            <p:nvPr/>
          </p:nvSpPr>
          <p:spPr bwMode="auto">
            <a:xfrm>
              <a:off x="1857375" y="1716088"/>
              <a:ext cx="361950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200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46" name="Rectangle 194"/>
            <p:cNvSpPr>
              <a:spLocks noChangeArrowheads="1"/>
            </p:cNvSpPr>
            <p:nvPr/>
          </p:nvSpPr>
          <p:spPr bwMode="auto">
            <a:xfrm>
              <a:off x="1857375" y="2079625"/>
              <a:ext cx="361950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180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47" name="Rectangle 195"/>
            <p:cNvSpPr>
              <a:spLocks noChangeArrowheads="1"/>
            </p:cNvSpPr>
            <p:nvPr/>
          </p:nvSpPr>
          <p:spPr bwMode="auto">
            <a:xfrm>
              <a:off x="1857375" y="2441575"/>
              <a:ext cx="361950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160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48" name="Rectangle 196"/>
            <p:cNvSpPr>
              <a:spLocks noChangeArrowheads="1"/>
            </p:cNvSpPr>
            <p:nvPr/>
          </p:nvSpPr>
          <p:spPr bwMode="auto">
            <a:xfrm>
              <a:off x="1857375" y="2784475"/>
              <a:ext cx="361950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140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49" name="Rectangle 197"/>
            <p:cNvSpPr>
              <a:spLocks noChangeArrowheads="1"/>
            </p:cNvSpPr>
            <p:nvPr/>
          </p:nvSpPr>
          <p:spPr bwMode="auto">
            <a:xfrm>
              <a:off x="1857375" y="3167063"/>
              <a:ext cx="361950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120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50" name="Rectangle 198"/>
            <p:cNvSpPr>
              <a:spLocks noChangeArrowheads="1"/>
            </p:cNvSpPr>
            <p:nvPr/>
          </p:nvSpPr>
          <p:spPr bwMode="auto">
            <a:xfrm>
              <a:off x="1857375" y="3529013"/>
              <a:ext cx="361950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100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51" name="Rectangle 199"/>
            <p:cNvSpPr>
              <a:spLocks noChangeArrowheads="1"/>
            </p:cNvSpPr>
            <p:nvPr/>
          </p:nvSpPr>
          <p:spPr bwMode="auto">
            <a:xfrm>
              <a:off x="1938338" y="3890963"/>
              <a:ext cx="282575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80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52" name="Rectangle 200"/>
            <p:cNvSpPr>
              <a:spLocks noChangeArrowheads="1"/>
            </p:cNvSpPr>
            <p:nvPr/>
          </p:nvSpPr>
          <p:spPr bwMode="auto">
            <a:xfrm>
              <a:off x="1938338" y="4254500"/>
              <a:ext cx="282575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60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53" name="Rectangle 201"/>
            <p:cNvSpPr>
              <a:spLocks noChangeArrowheads="1"/>
            </p:cNvSpPr>
            <p:nvPr/>
          </p:nvSpPr>
          <p:spPr bwMode="auto">
            <a:xfrm>
              <a:off x="1938338" y="4616450"/>
              <a:ext cx="282575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40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6154" name="Rectangle 202"/>
            <p:cNvSpPr>
              <a:spLocks noChangeArrowheads="1"/>
            </p:cNvSpPr>
            <p:nvPr/>
          </p:nvSpPr>
          <p:spPr bwMode="auto">
            <a:xfrm>
              <a:off x="1938338" y="4978400"/>
              <a:ext cx="282575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 b="1">
                  <a:solidFill>
                    <a:srgbClr val="000000"/>
                  </a:solidFill>
                </a:rPr>
                <a:t>20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26155" name="Group 203"/>
            <p:cNvGrpSpPr>
              <a:grpSpLocks/>
            </p:cNvGrpSpPr>
            <p:nvPr/>
          </p:nvGrpSpPr>
          <p:grpSpPr bwMode="auto">
            <a:xfrm>
              <a:off x="1938338" y="4032250"/>
              <a:ext cx="2698750" cy="301625"/>
              <a:chOff x="1221" y="2540"/>
              <a:chExt cx="1700" cy="190"/>
            </a:xfrm>
          </p:grpSpPr>
          <p:sp>
            <p:nvSpPr>
              <p:cNvPr id="126156" name="Rectangle 204"/>
              <p:cNvSpPr>
                <a:spLocks noChangeArrowheads="1"/>
              </p:cNvSpPr>
              <p:nvPr/>
            </p:nvSpPr>
            <p:spPr bwMode="auto">
              <a:xfrm>
                <a:off x="1221" y="2540"/>
                <a:ext cx="178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300" b="1">
                    <a:solidFill>
                      <a:srgbClr val="3373FF"/>
                    </a:solidFill>
                  </a:rPr>
                  <a:t>74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126157" name="Group 205"/>
              <p:cNvGrpSpPr>
                <a:grpSpLocks/>
              </p:cNvGrpSpPr>
              <p:nvPr/>
            </p:nvGrpSpPr>
            <p:grpSpPr bwMode="auto">
              <a:xfrm>
                <a:off x="1388" y="2572"/>
                <a:ext cx="1533" cy="158"/>
                <a:chOff x="1388" y="2572"/>
                <a:chExt cx="1533" cy="158"/>
              </a:xfrm>
            </p:grpSpPr>
            <p:sp>
              <p:nvSpPr>
                <p:cNvPr id="126158" name="Freeform 206"/>
                <p:cNvSpPr>
                  <a:spLocks noEditPoints="1"/>
                </p:cNvSpPr>
                <p:nvPr/>
              </p:nvSpPr>
              <p:spPr bwMode="auto">
                <a:xfrm>
                  <a:off x="1388" y="2572"/>
                  <a:ext cx="1361" cy="1"/>
                </a:xfrm>
                <a:custGeom>
                  <a:avLst/>
                  <a:gdLst>
                    <a:gd name="T0" fmla="*/ 0 w 1361"/>
                    <a:gd name="T1" fmla="*/ 38 w 1361"/>
                    <a:gd name="T2" fmla="*/ 67 w 1361"/>
                    <a:gd name="T3" fmla="*/ 104 w 1361"/>
                    <a:gd name="T4" fmla="*/ 133 w 1361"/>
                    <a:gd name="T5" fmla="*/ 170 w 1361"/>
                    <a:gd name="T6" fmla="*/ 189 w 1361"/>
                    <a:gd name="T7" fmla="*/ 227 w 1361"/>
                    <a:gd name="T8" fmla="*/ 255 w 1361"/>
                    <a:gd name="T9" fmla="*/ 293 w 1361"/>
                    <a:gd name="T10" fmla="*/ 322 w 1361"/>
                    <a:gd name="T11" fmla="*/ 359 w 1361"/>
                    <a:gd name="T12" fmla="*/ 378 w 1361"/>
                    <a:gd name="T13" fmla="*/ 416 w 1361"/>
                    <a:gd name="T14" fmla="*/ 444 w 1361"/>
                    <a:gd name="T15" fmla="*/ 482 w 1361"/>
                    <a:gd name="T16" fmla="*/ 511 w 1361"/>
                    <a:gd name="T17" fmla="*/ 548 w 1361"/>
                    <a:gd name="T18" fmla="*/ 567 w 1361"/>
                    <a:gd name="T19" fmla="*/ 605 w 1361"/>
                    <a:gd name="T20" fmla="*/ 633 w 1361"/>
                    <a:gd name="T21" fmla="*/ 671 w 1361"/>
                    <a:gd name="T22" fmla="*/ 700 w 1361"/>
                    <a:gd name="T23" fmla="*/ 737 w 1361"/>
                    <a:gd name="T24" fmla="*/ 756 w 1361"/>
                    <a:gd name="T25" fmla="*/ 794 w 1361"/>
                    <a:gd name="T26" fmla="*/ 822 w 1361"/>
                    <a:gd name="T27" fmla="*/ 860 w 1361"/>
                    <a:gd name="T28" fmla="*/ 888 w 1361"/>
                    <a:gd name="T29" fmla="*/ 926 w 1361"/>
                    <a:gd name="T30" fmla="*/ 945 w 1361"/>
                    <a:gd name="T31" fmla="*/ 983 w 1361"/>
                    <a:gd name="T32" fmla="*/ 1011 w 1361"/>
                    <a:gd name="T33" fmla="*/ 1049 w 1361"/>
                    <a:gd name="T34" fmla="*/ 1077 w 1361"/>
                    <a:gd name="T35" fmla="*/ 1115 w 1361"/>
                    <a:gd name="T36" fmla="*/ 1134 w 1361"/>
                    <a:gd name="T37" fmla="*/ 1172 w 1361"/>
                    <a:gd name="T38" fmla="*/ 1200 w 1361"/>
                    <a:gd name="T39" fmla="*/ 1238 w 1361"/>
                    <a:gd name="T40" fmla="*/ 1266 w 1361"/>
                    <a:gd name="T41" fmla="*/ 1304 w 1361"/>
                    <a:gd name="T42" fmla="*/ 1323 w 1361"/>
                    <a:gd name="T43" fmla="*/ 1361 w 136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  <a:cxn ang="0">
                      <a:pos x="T5" y="0"/>
                    </a:cxn>
                    <a:cxn ang="0">
                      <a:pos x="T6" y="0"/>
                    </a:cxn>
                    <a:cxn ang="0">
                      <a:pos x="T7" y="0"/>
                    </a:cxn>
                    <a:cxn ang="0">
                      <a:pos x="T8" y="0"/>
                    </a:cxn>
                    <a:cxn ang="0">
                      <a:pos x="T9" y="0"/>
                    </a:cxn>
                    <a:cxn ang="0">
                      <a:pos x="T10" y="0"/>
                    </a:cxn>
                    <a:cxn ang="0">
                      <a:pos x="T11" y="0"/>
                    </a:cxn>
                    <a:cxn ang="0">
                      <a:pos x="T12" y="0"/>
                    </a:cxn>
                    <a:cxn ang="0">
                      <a:pos x="T13" y="0"/>
                    </a:cxn>
                    <a:cxn ang="0">
                      <a:pos x="T14" y="0"/>
                    </a:cxn>
                    <a:cxn ang="0">
                      <a:pos x="T15" y="0"/>
                    </a:cxn>
                    <a:cxn ang="0">
                      <a:pos x="T16" y="0"/>
                    </a:cxn>
                    <a:cxn ang="0">
                      <a:pos x="T17" y="0"/>
                    </a:cxn>
                    <a:cxn ang="0">
                      <a:pos x="T18" y="0"/>
                    </a:cxn>
                    <a:cxn ang="0">
                      <a:pos x="T19" y="0"/>
                    </a:cxn>
                    <a:cxn ang="0">
                      <a:pos x="T20" y="0"/>
                    </a:cxn>
                    <a:cxn ang="0">
                      <a:pos x="T21" y="0"/>
                    </a:cxn>
                    <a:cxn ang="0">
                      <a:pos x="T22" y="0"/>
                    </a:cxn>
                    <a:cxn ang="0">
                      <a:pos x="T23" y="0"/>
                    </a:cxn>
                    <a:cxn ang="0">
                      <a:pos x="T24" y="0"/>
                    </a:cxn>
                    <a:cxn ang="0">
                      <a:pos x="T25" y="0"/>
                    </a:cxn>
                    <a:cxn ang="0">
                      <a:pos x="T26" y="0"/>
                    </a:cxn>
                    <a:cxn ang="0">
                      <a:pos x="T27" y="0"/>
                    </a:cxn>
                    <a:cxn ang="0">
                      <a:pos x="T28" y="0"/>
                    </a:cxn>
                    <a:cxn ang="0">
                      <a:pos x="T29" y="0"/>
                    </a:cxn>
                    <a:cxn ang="0">
                      <a:pos x="T30" y="0"/>
                    </a:cxn>
                    <a:cxn ang="0">
                      <a:pos x="T31" y="0"/>
                    </a:cxn>
                    <a:cxn ang="0">
                      <a:pos x="T32" y="0"/>
                    </a:cxn>
                    <a:cxn ang="0">
                      <a:pos x="T33" y="0"/>
                    </a:cxn>
                    <a:cxn ang="0">
                      <a:pos x="T34" y="0"/>
                    </a:cxn>
                    <a:cxn ang="0">
                      <a:pos x="T35" y="0"/>
                    </a:cxn>
                    <a:cxn ang="0">
                      <a:pos x="T36" y="0"/>
                    </a:cxn>
                    <a:cxn ang="0">
                      <a:pos x="T37" y="0"/>
                    </a:cxn>
                    <a:cxn ang="0">
                      <a:pos x="T38" y="0"/>
                    </a:cxn>
                    <a:cxn ang="0">
                      <a:pos x="T39" y="0"/>
                    </a:cxn>
                    <a:cxn ang="0">
                      <a:pos x="T40" y="0"/>
                    </a:cxn>
                    <a:cxn ang="0">
                      <a:pos x="T41" y="0"/>
                    </a:cxn>
                    <a:cxn ang="0">
                      <a:pos x="T42" y="0"/>
                    </a:cxn>
                    <a:cxn ang="0">
                      <a:pos x="T43" y="0"/>
                    </a:cxn>
                  </a:cxnLst>
                  <a:rect l="0" t="0" r="r" b="b"/>
                  <a:pathLst>
                    <a:path w="1361">
                      <a:moveTo>
                        <a:pt x="0" y="0"/>
                      </a:moveTo>
                      <a:lnTo>
                        <a:pt x="38" y="0"/>
                      </a:lnTo>
                      <a:moveTo>
                        <a:pt x="67" y="0"/>
                      </a:moveTo>
                      <a:lnTo>
                        <a:pt x="104" y="0"/>
                      </a:lnTo>
                      <a:moveTo>
                        <a:pt x="133" y="0"/>
                      </a:moveTo>
                      <a:lnTo>
                        <a:pt x="170" y="0"/>
                      </a:lnTo>
                      <a:moveTo>
                        <a:pt x="189" y="0"/>
                      </a:moveTo>
                      <a:lnTo>
                        <a:pt x="227" y="0"/>
                      </a:lnTo>
                      <a:moveTo>
                        <a:pt x="255" y="0"/>
                      </a:moveTo>
                      <a:lnTo>
                        <a:pt x="293" y="0"/>
                      </a:lnTo>
                      <a:moveTo>
                        <a:pt x="322" y="0"/>
                      </a:moveTo>
                      <a:lnTo>
                        <a:pt x="359" y="0"/>
                      </a:lnTo>
                      <a:moveTo>
                        <a:pt x="378" y="0"/>
                      </a:moveTo>
                      <a:lnTo>
                        <a:pt x="416" y="0"/>
                      </a:lnTo>
                      <a:moveTo>
                        <a:pt x="444" y="0"/>
                      </a:moveTo>
                      <a:lnTo>
                        <a:pt x="482" y="0"/>
                      </a:lnTo>
                      <a:moveTo>
                        <a:pt x="511" y="0"/>
                      </a:moveTo>
                      <a:lnTo>
                        <a:pt x="548" y="0"/>
                      </a:lnTo>
                      <a:moveTo>
                        <a:pt x="567" y="0"/>
                      </a:moveTo>
                      <a:lnTo>
                        <a:pt x="605" y="0"/>
                      </a:lnTo>
                      <a:moveTo>
                        <a:pt x="633" y="0"/>
                      </a:moveTo>
                      <a:lnTo>
                        <a:pt x="671" y="0"/>
                      </a:lnTo>
                      <a:moveTo>
                        <a:pt x="700" y="0"/>
                      </a:moveTo>
                      <a:lnTo>
                        <a:pt x="737" y="0"/>
                      </a:lnTo>
                      <a:moveTo>
                        <a:pt x="756" y="0"/>
                      </a:moveTo>
                      <a:lnTo>
                        <a:pt x="794" y="0"/>
                      </a:lnTo>
                      <a:moveTo>
                        <a:pt x="822" y="0"/>
                      </a:moveTo>
                      <a:lnTo>
                        <a:pt x="860" y="0"/>
                      </a:lnTo>
                      <a:moveTo>
                        <a:pt x="888" y="0"/>
                      </a:moveTo>
                      <a:lnTo>
                        <a:pt x="926" y="0"/>
                      </a:lnTo>
                      <a:moveTo>
                        <a:pt x="945" y="0"/>
                      </a:moveTo>
                      <a:lnTo>
                        <a:pt x="983" y="0"/>
                      </a:lnTo>
                      <a:moveTo>
                        <a:pt x="1011" y="0"/>
                      </a:moveTo>
                      <a:lnTo>
                        <a:pt x="1049" y="0"/>
                      </a:lnTo>
                      <a:moveTo>
                        <a:pt x="1077" y="0"/>
                      </a:moveTo>
                      <a:lnTo>
                        <a:pt x="1115" y="0"/>
                      </a:lnTo>
                      <a:moveTo>
                        <a:pt x="1134" y="0"/>
                      </a:moveTo>
                      <a:lnTo>
                        <a:pt x="1172" y="0"/>
                      </a:lnTo>
                      <a:moveTo>
                        <a:pt x="1200" y="0"/>
                      </a:moveTo>
                      <a:lnTo>
                        <a:pt x="1238" y="0"/>
                      </a:lnTo>
                      <a:moveTo>
                        <a:pt x="1266" y="0"/>
                      </a:moveTo>
                      <a:lnTo>
                        <a:pt x="1304" y="0"/>
                      </a:lnTo>
                      <a:moveTo>
                        <a:pt x="1323" y="0"/>
                      </a:moveTo>
                      <a:lnTo>
                        <a:pt x="1361" y="0"/>
                      </a:lnTo>
                    </a:path>
                  </a:pathLst>
                </a:custGeom>
                <a:noFill/>
                <a:ln w="14288">
                  <a:solidFill>
                    <a:srgbClr val="5268A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159" name="Rectangle 207"/>
                <p:cNvSpPr>
                  <a:spLocks noChangeArrowheads="1"/>
                </p:cNvSpPr>
                <p:nvPr/>
              </p:nvSpPr>
              <p:spPr bwMode="auto">
                <a:xfrm>
                  <a:off x="2769" y="2578"/>
                  <a:ext cx="152" cy="1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1300" b="1" i="1">
                      <a:solidFill>
                        <a:srgbClr val="3373FF"/>
                      </a:solidFill>
                    </a:rPr>
                    <a:t>B </a:t>
                  </a:r>
                  <a:endParaRPr lang="en-US" altLang="en-US" sz="24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126160" name="Group 208"/>
            <p:cNvGrpSpPr>
              <a:grpSpLocks/>
            </p:cNvGrpSpPr>
            <p:nvPr/>
          </p:nvGrpSpPr>
          <p:grpSpPr bwMode="auto">
            <a:xfrm>
              <a:off x="1938338" y="3489325"/>
              <a:ext cx="2536825" cy="1857375"/>
              <a:chOff x="1221" y="2198"/>
              <a:chExt cx="1598" cy="1170"/>
            </a:xfrm>
          </p:grpSpPr>
          <p:sp>
            <p:nvSpPr>
              <p:cNvPr id="126161" name="Rectangle 209"/>
              <p:cNvSpPr>
                <a:spLocks noChangeArrowheads="1"/>
              </p:cNvSpPr>
              <p:nvPr/>
            </p:nvSpPr>
            <p:spPr bwMode="auto">
              <a:xfrm>
                <a:off x="1221" y="2299"/>
                <a:ext cx="178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300" b="1">
                    <a:solidFill>
                      <a:srgbClr val="FF1919"/>
                    </a:solidFill>
                  </a:rPr>
                  <a:t>96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126162" name="Group 210"/>
              <p:cNvGrpSpPr>
                <a:grpSpLocks/>
              </p:cNvGrpSpPr>
              <p:nvPr/>
            </p:nvGrpSpPr>
            <p:grpSpPr bwMode="auto">
              <a:xfrm>
                <a:off x="1388" y="2198"/>
                <a:ext cx="1431" cy="1170"/>
                <a:chOff x="1388" y="2198"/>
                <a:chExt cx="1431" cy="1170"/>
              </a:xfrm>
            </p:grpSpPr>
            <p:sp>
              <p:nvSpPr>
                <p:cNvPr id="126163" name="Freeform 211"/>
                <p:cNvSpPr>
                  <a:spLocks noEditPoints="1"/>
                </p:cNvSpPr>
                <p:nvPr/>
              </p:nvSpPr>
              <p:spPr bwMode="auto">
                <a:xfrm>
                  <a:off x="1388" y="2325"/>
                  <a:ext cx="1361" cy="1043"/>
                </a:xfrm>
                <a:custGeom>
                  <a:avLst/>
                  <a:gdLst>
                    <a:gd name="T0" fmla="*/ 38 w 1361"/>
                    <a:gd name="T1" fmla="*/ 0 h 1043"/>
                    <a:gd name="T2" fmla="*/ 104 w 1361"/>
                    <a:gd name="T3" fmla="*/ 0 h 1043"/>
                    <a:gd name="T4" fmla="*/ 170 w 1361"/>
                    <a:gd name="T5" fmla="*/ 0 h 1043"/>
                    <a:gd name="T6" fmla="*/ 227 w 1361"/>
                    <a:gd name="T7" fmla="*/ 0 h 1043"/>
                    <a:gd name="T8" fmla="*/ 293 w 1361"/>
                    <a:gd name="T9" fmla="*/ 0 h 1043"/>
                    <a:gd name="T10" fmla="*/ 359 w 1361"/>
                    <a:gd name="T11" fmla="*/ 0 h 1043"/>
                    <a:gd name="T12" fmla="*/ 416 w 1361"/>
                    <a:gd name="T13" fmla="*/ 0 h 1043"/>
                    <a:gd name="T14" fmla="*/ 482 w 1361"/>
                    <a:gd name="T15" fmla="*/ 0 h 1043"/>
                    <a:gd name="T16" fmla="*/ 548 w 1361"/>
                    <a:gd name="T17" fmla="*/ 0 h 1043"/>
                    <a:gd name="T18" fmla="*/ 605 w 1361"/>
                    <a:gd name="T19" fmla="*/ 0 h 1043"/>
                    <a:gd name="T20" fmla="*/ 671 w 1361"/>
                    <a:gd name="T21" fmla="*/ 0 h 1043"/>
                    <a:gd name="T22" fmla="*/ 737 w 1361"/>
                    <a:gd name="T23" fmla="*/ 0 h 1043"/>
                    <a:gd name="T24" fmla="*/ 794 w 1361"/>
                    <a:gd name="T25" fmla="*/ 0 h 1043"/>
                    <a:gd name="T26" fmla="*/ 860 w 1361"/>
                    <a:gd name="T27" fmla="*/ 0 h 1043"/>
                    <a:gd name="T28" fmla="*/ 926 w 1361"/>
                    <a:gd name="T29" fmla="*/ 0 h 1043"/>
                    <a:gd name="T30" fmla="*/ 983 w 1361"/>
                    <a:gd name="T31" fmla="*/ 0 h 1043"/>
                    <a:gd name="T32" fmla="*/ 1049 w 1361"/>
                    <a:gd name="T33" fmla="*/ 0 h 1043"/>
                    <a:gd name="T34" fmla="*/ 1115 w 1361"/>
                    <a:gd name="T35" fmla="*/ 0 h 1043"/>
                    <a:gd name="T36" fmla="*/ 1172 w 1361"/>
                    <a:gd name="T37" fmla="*/ 0 h 1043"/>
                    <a:gd name="T38" fmla="*/ 1238 w 1361"/>
                    <a:gd name="T39" fmla="*/ 0 h 1043"/>
                    <a:gd name="T40" fmla="*/ 1304 w 1361"/>
                    <a:gd name="T41" fmla="*/ 0 h 1043"/>
                    <a:gd name="T42" fmla="*/ 1361 w 1361"/>
                    <a:gd name="T43" fmla="*/ 0 h 1043"/>
                    <a:gd name="T44" fmla="*/ 1361 w 1361"/>
                    <a:gd name="T45" fmla="*/ 19 h 1043"/>
                    <a:gd name="T46" fmla="*/ 1361 w 1361"/>
                    <a:gd name="T47" fmla="*/ 85 h 1043"/>
                    <a:gd name="T48" fmla="*/ 1361 w 1361"/>
                    <a:gd name="T49" fmla="*/ 152 h 1043"/>
                    <a:gd name="T50" fmla="*/ 1361 w 1361"/>
                    <a:gd name="T51" fmla="*/ 209 h 1043"/>
                    <a:gd name="T52" fmla="*/ 1361 w 1361"/>
                    <a:gd name="T53" fmla="*/ 275 h 1043"/>
                    <a:gd name="T54" fmla="*/ 1361 w 1361"/>
                    <a:gd name="T55" fmla="*/ 341 h 1043"/>
                    <a:gd name="T56" fmla="*/ 1361 w 1361"/>
                    <a:gd name="T57" fmla="*/ 398 h 1043"/>
                    <a:gd name="T58" fmla="*/ 1361 w 1361"/>
                    <a:gd name="T59" fmla="*/ 465 h 1043"/>
                    <a:gd name="T60" fmla="*/ 1361 w 1361"/>
                    <a:gd name="T61" fmla="*/ 531 h 1043"/>
                    <a:gd name="T62" fmla="*/ 1361 w 1361"/>
                    <a:gd name="T63" fmla="*/ 588 h 1043"/>
                    <a:gd name="T64" fmla="*/ 1361 w 1361"/>
                    <a:gd name="T65" fmla="*/ 654 h 1043"/>
                    <a:gd name="T66" fmla="*/ 1361 w 1361"/>
                    <a:gd name="T67" fmla="*/ 721 h 1043"/>
                    <a:gd name="T68" fmla="*/ 1361 w 1361"/>
                    <a:gd name="T69" fmla="*/ 778 h 1043"/>
                    <a:gd name="T70" fmla="*/ 1361 w 1361"/>
                    <a:gd name="T71" fmla="*/ 844 h 1043"/>
                    <a:gd name="T72" fmla="*/ 1361 w 1361"/>
                    <a:gd name="T73" fmla="*/ 910 h 1043"/>
                    <a:gd name="T74" fmla="*/ 1361 w 1361"/>
                    <a:gd name="T75" fmla="*/ 967 h 1043"/>
                    <a:gd name="T76" fmla="*/ 1361 w 1361"/>
                    <a:gd name="T77" fmla="*/ 1034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361" h="1043">
                      <a:moveTo>
                        <a:pt x="0" y="0"/>
                      </a:moveTo>
                      <a:lnTo>
                        <a:pt x="38" y="0"/>
                      </a:lnTo>
                      <a:moveTo>
                        <a:pt x="67" y="0"/>
                      </a:moveTo>
                      <a:lnTo>
                        <a:pt x="104" y="0"/>
                      </a:lnTo>
                      <a:moveTo>
                        <a:pt x="133" y="0"/>
                      </a:moveTo>
                      <a:lnTo>
                        <a:pt x="170" y="0"/>
                      </a:lnTo>
                      <a:moveTo>
                        <a:pt x="189" y="0"/>
                      </a:moveTo>
                      <a:lnTo>
                        <a:pt x="227" y="0"/>
                      </a:lnTo>
                      <a:moveTo>
                        <a:pt x="255" y="0"/>
                      </a:moveTo>
                      <a:lnTo>
                        <a:pt x="293" y="0"/>
                      </a:lnTo>
                      <a:moveTo>
                        <a:pt x="322" y="0"/>
                      </a:moveTo>
                      <a:lnTo>
                        <a:pt x="359" y="0"/>
                      </a:lnTo>
                      <a:moveTo>
                        <a:pt x="378" y="0"/>
                      </a:moveTo>
                      <a:lnTo>
                        <a:pt x="416" y="0"/>
                      </a:lnTo>
                      <a:moveTo>
                        <a:pt x="444" y="0"/>
                      </a:moveTo>
                      <a:lnTo>
                        <a:pt x="482" y="0"/>
                      </a:lnTo>
                      <a:moveTo>
                        <a:pt x="511" y="0"/>
                      </a:moveTo>
                      <a:lnTo>
                        <a:pt x="548" y="0"/>
                      </a:lnTo>
                      <a:moveTo>
                        <a:pt x="567" y="0"/>
                      </a:moveTo>
                      <a:lnTo>
                        <a:pt x="605" y="0"/>
                      </a:lnTo>
                      <a:moveTo>
                        <a:pt x="633" y="0"/>
                      </a:moveTo>
                      <a:lnTo>
                        <a:pt x="671" y="0"/>
                      </a:lnTo>
                      <a:moveTo>
                        <a:pt x="700" y="0"/>
                      </a:moveTo>
                      <a:lnTo>
                        <a:pt x="737" y="0"/>
                      </a:lnTo>
                      <a:moveTo>
                        <a:pt x="756" y="0"/>
                      </a:moveTo>
                      <a:lnTo>
                        <a:pt x="794" y="0"/>
                      </a:lnTo>
                      <a:moveTo>
                        <a:pt x="822" y="0"/>
                      </a:moveTo>
                      <a:lnTo>
                        <a:pt x="860" y="0"/>
                      </a:lnTo>
                      <a:moveTo>
                        <a:pt x="888" y="0"/>
                      </a:moveTo>
                      <a:lnTo>
                        <a:pt x="926" y="0"/>
                      </a:lnTo>
                      <a:moveTo>
                        <a:pt x="945" y="0"/>
                      </a:moveTo>
                      <a:lnTo>
                        <a:pt x="983" y="0"/>
                      </a:lnTo>
                      <a:moveTo>
                        <a:pt x="1011" y="0"/>
                      </a:moveTo>
                      <a:lnTo>
                        <a:pt x="1049" y="0"/>
                      </a:lnTo>
                      <a:moveTo>
                        <a:pt x="1077" y="0"/>
                      </a:moveTo>
                      <a:lnTo>
                        <a:pt x="1115" y="0"/>
                      </a:lnTo>
                      <a:moveTo>
                        <a:pt x="1134" y="0"/>
                      </a:moveTo>
                      <a:lnTo>
                        <a:pt x="1172" y="0"/>
                      </a:lnTo>
                      <a:moveTo>
                        <a:pt x="1200" y="0"/>
                      </a:moveTo>
                      <a:lnTo>
                        <a:pt x="1238" y="0"/>
                      </a:lnTo>
                      <a:moveTo>
                        <a:pt x="1266" y="0"/>
                      </a:moveTo>
                      <a:lnTo>
                        <a:pt x="1304" y="0"/>
                      </a:lnTo>
                      <a:moveTo>
                        <a:pt x="1323" y="0"/>
                      </a:moveTo>
                      <a:lnTo>
                        <a:pt x="1361" y="0"/>
                      </a:lnTo>
                      <a:lnTo>
                        <a:pt x="1361" y="0"/>
                      </a:lnTo>
                      <a:moveTo>
                        <a:pt x="1361" y="19"/>
                      </a:moveTo>
                      <a:lnTo>
                        <a:pt x="1361" y="57"/>
                      </a:lnTo>
                      <a:moveTo>
                        <a:pt x="1361" y="85"/>
                      </a:moveTo>
                      <a:lnTo>
                        <a:pt x="1361" y="123"/>
                      </a:lnTo>
                      <a:moveTo>
                        <a:pt x="1361" y="152"/>
                      </a:moveTo>
                      <a:lnTo>
                        <a:pt x="1361" y="190"/>
                      </a:lnTo>
                      <a:moveTo>
                        <a:pt x="1361" y="209"/>
                      </a:moveTo>
                      <a:lnTo>
                        <a:pt x="1361" y="247"/>
                      </a:lnTo>
                      <a:moveTo>
                        <a:pt x="1361" y="275"/>
                      </a:moveTo>
                      <a:lnTo>
                        <a:pt x="1361" y="313"/>
                      </a:lnTo>
                      <a:moveTo>
                        <a:pt x="1361" y="341"/>
                      </a:moveTo>
                      <a:lnTo>
                        <a:pt x="1361" y="379"/>
                      </a:lnTo>
                      <a:moveTo>
                        <a:pt x="1361" y="398"/>
                      </a:moveTo>
                      <a:lnTo>
                        <a:pt x="1361" y="436"/>
                      </a:lnTo>
                      <a:moveTo>
                        <a:pt x="1361" y="465"/>
                      </a:moveTo>
                      <a:lnTo>
                        <a:pt x="1361" y="503"/>
                      </a:lnTo>
                      <a:moveTo>
                        <a:pt x="1361" y="531"/>
                      </a:moveTo>
                      <a:lnTo>
                        <a:pt x="1361" y="569"/>
                      </a:lnTo>
                      <a:moveTo>
                        <a:pt x="1361" y="588"/>
                      </a:moveTo>
                      <a:lnTo>
                        <a:pt x="1361" y="626"/>
                      </a:lnTo>
                      <a:moveTo>
                        <a:pt x="1361" y="654"/>
                      </a:moveTo>
                      <a:lnTo>
                        <a:pt x="1361" y="692"/>
                      </a:lnTo>
                      <a:moveTo>
                        <a:pt x="1361" y="721"/>
                      </a:moveTo>
                      <a:lnTo>
                        <a:pt x="1361" y="759"/>
                      </a:lnTo>
                      <a:moveTo>
                        <a:pt x="1361" y="778"/>
                      </a:moveTo>
                      <a:lnTo>
                        <a:pt x="1361" y="816"/>
                      </a:lnTo>
                      <a:moveTo>
                        <a:pt x="1361" y="844"/>
                      </a:moveTo>
                      <a:lnTo>
                        <a:pt x="1361" y="882"/>
                      </a:lnTo>
                      <a:moveTo>
                        <a:pt x="1361" y="910"/>
                      </a:moveTo>
                      <a:lnTo>
                        <a:pt x="1361" y="948"/>
                      </a:lnTo>
                      <a:moveTo>
                        <a:pt x="1361" y="967"/>
                      </a:moveTo>
                      <a:lnTo>
                        <a:pt x="1361" y="1005"/>
                      </a:lnTo>
                      <a:moveTo>
                        <a:pt x="1361" y="1034"/>
                      </a:moveTo>
                      <a:lnTo>
                        <a:pt x="1361" y="1043"/>
                      </a:lnTo>
                    </a:path>
                  </a:pathLst>
                </a:custGeom>
                <a:noFill/>
                <a:ln w="14288">
                  <a:solidFill>
                    <a:srgbClr val="FE1B0E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164" name="Rectangle 212"/>
                <p:cNvSpPr>
                  <a:spLocks noChangeArrowheads="1"/>
                </p:cNvSpPr>
                <p:nvPr/>
              </p:nvSpPr>
              <p:spPr bwMode="auto">
                <a:xfrm>
                  <a:off x="2667" y="2198"/>
                  <a:ext cx="152" cy="1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1300" b="1" i="1">
                      <a:solidFill>
                        <a:srgbClr val="FF1919"/>
                      </a:solidFill>
                    </a:rPr>
                    <a:t>A </a:t>
                  </a:r>
                  <a:endParaRPr lang="en-US" altLang="en-US" sz="2400">
                    <a:latin typeface="Times New Roman" panose="02020603050405020304" pitchFamily="18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Profit Maximization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479425" y="1976438"/>
            <a:ext cx="8375650" cy="4227512"/>
            <a:chOff x="479425" y="1976438"/>
            <a:chExt cx="8375650" cy="4227512"/>
          </a:xfrm>
        </p:grpSpPr>
        <p:sp>
          <p:nvSpPr>
            <p:cNvPr id="126978" name="Rectangle 2"/>
            <p:cNvSpPr>
              <a:spLocks noChangeArrowheads="1"/>
            </p:cNvSpPr>
            <p:nvPr/>
          </p:nvSpPr>
          <p:spPr bwMode="auto">
            <a:xfrm>
              <a:off x="479425" y="1976438"/>
              <a:ext cx="8375650" cy="4227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981" name="Line 5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82" name="Line 6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84" name="Freeform 8"/>
            <p:cNvSpPr>
              <a:spLocks/>
            </p:cNvSpPr>
            <p:nvPr/>
          </p:nvSpPr>
          <p:spPr bwMode="auto">
            <a:xfrm>
              <a:off x="3154363" y="2492375"/>
              <a:ext cx="4316412" cy="831850"/>
            </a:xfrm>
            <a:custGeom>
              <a:avLst/>
              <a:gdLst>
                <a:gd name="T0" fmla="*/ 234 w 234"/>
                <a:gd name="T1" fmla="*/ 45 h 45"/>
                <a:gd name="T2" fmla="*/ 183 w 234"/>
                <a:gd name="T3" fmla="*/ 9 h 45"/>
                <a:gd name="T4" fmla="*/ 142 w 234"/>
                <a:gd name="T5" fmla="*/ 4 h 45"/>
                <a:gd name="T6" fmla="*/ 76 w 234"/>
                <a:gd name="T7" fmla="*/ 14 h 45"/>
                <a:gd name="T8" fmla="*/ 38 w 234"/>
                <a:gd name="T9" fmla="*/ 28 h 45"/>
                <a:gd name="T10" fmla="*/ 0 w 234"/>
                <a:gd name="T11" fmla="*/ 45 h 45"/>
                <a:gd name="T12" fmla="*/ 234 w 234"/>
                <a:gd name="T1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4" h="45">
                  <a:moveTo>
                    <a:pt x="234" y="45"/>
                  </a:moveTo>
                  <a:cubicBezTo>
                    <a:pt x="223" y="29"/>
                    <a:pt x="193" y="13"/>
                    <a:pt x="183" y="9"/>
                  </a:cubicBezTo>
                  <a:cubicBezTo>
                    <a:pt x="159" y="0"/>
                    <a:pt x="142" y="4"/>
                    <a:pt x="142" y="4"/>
                  </a:cubicBezTo>
                  <a:cubicBezTo>
                    <a:pt x="118" y="5"/>
                    <a:pt x="96" y="9"/>
                    <a:pt x="76" y="14"/>
                  </a:cubicBezTo>
                  <a:cubicBezTo>
                    <a:pt x="61" y="18"/>
                    <a:pt x="46" y="24"/>
                    <a:pt x="38" y="28"/>
                  </a:cubicBezTo>
                  <a:cubicBezTo>
                    <a:pt x="12" y="39"/>
                    <a:pt x="0" y="45"/>
                    <a:pt x="0" y="45"/>
                  </a:cubicBezTo>
                  <a:lnTo>
                    <a:pt x="234" y="45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85" name="Line 9"/>
            <p:cNvSpPr>
              <a:spLocks noChangeShapeType="1"/>
            </p:cNvSpPr>
            <p:nvPr/>
          </p:nvSpPr>
          <p:spPr bwMode="auto">
            <a:xfrm>
              <a:off x="479425" y="5097463"/>
              <a:ext cx="837565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86" name="Line 10"/>
            <p:cNvSpPr>
              <a:spLocks noChangeShapeType="1"/>
            </p:cNvSpPr>
            <p:nvPr/>
          </p:nvSpPr>
          <p:spPr bwMode="auto">
            <a:xfrm>
              <a:off x="479425" y="5318125"/>
              <a:ext cx="837565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87" name="Line 11"/>
            <p:cNvSpPr>
              <a:spLocks noChangeShapeType="1"/>
            </p:cNvSpPr>
            <p:nvPr/>
          </p:nvSpPr>
          <p:spPr bwMode="auto">
            <a:xfrm>
              <a:off x="479425" y="5540375"/>
              <a:ext cx="837565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88" name="Line 12"/>
            <p:cNvSpPr>
              <a:spLocks noChangeShapeType="1"/>
            </p:cNvSpPr>
            <p:nvPr/>
          </p:nvSpPr>
          <p:spPr bwMode="auto">
            <a:xfrm>
              <a:off x="479425" y="5761038"/>
              <a:ext cx="837565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89" name="Line 13"/>
            <p:cNvSpPr>
              <a:spLocks noChangeShapeType="1"/>
            </p:cNvSpPr>
            <p:nvPr/>
          </p:nvSpPr>
          <p:spPr bwMode="auto">
            <a:xfrm>
              <a:off x="479425" y="5983288"/>
              <a:ext cx="837565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90" name="Line 14"/>
            <p:cNvSpPr>
              <a:spLocks noChangeShapeType="1"/>
            </p:cNvSpPr>
            <p:nvPr/>
          </p:nvSpPr>
          <p:spPr bwMode="auto">
            <a:xfrm>
              <a:off x="479425" y="4875213"/>
              <a:ext cx="837565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91" name="Line 15"/>
            <p:cNvSpPr>
              <a:spLocks noChangeShapeType="1"/>
            </p:cNvSpPr>
            <p:nvPr/>
          </p:nvSpPr>
          <p:spPr bwMode="auto">
            <a:xfrm>
              <a:off x="479425" y="4652963"/>
              <a:ext cx="837565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92" name="Line 16"/>
            <p:cNvSpPr>
              <a:spLocks noChangeShapeType="1"/>
            </p:cNvSpPr>
            <p:nvPr/>
          </p:nvSpPr>
          <p:spPr bwMode="auto">
            <a:xfrm>
              <a:off x="479425" y="4432300"/>
              <a:ext cx="837565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93" name="Line 17"/>
            <p:cNvSpPr>
              <a:spLocks noChangeShapeType="1"/>
            </p:cNvSpPr>
            <p:nvPr/>
          </p:nvSpPr>
          <p:spPr bwMode="auto">
            <a:xfrm>
              <a:off x="479425" y="4210050"/>
              <a:ext cx="837565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94" name="Line 18"/>
            <p:cNvSpPr>
              <a:spLocks noChangeShapeType="1"/>
            </p:cNvSpPr>
            <p:nvPr/>
          </p:nvSpPr>
          <p:spPr bwMode="auto">
            <a:xfrm>
              <a:off x="479425" y="3989388"/>
              <a:ext cx="837565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95" name="Line 19"/>
            <p:cNvSpPr>
              <a:spLocks noChangeShapeType="1"/>
            </p:cNvSpPr>
            <p:nvPr/>
          </p:nvSpPr>
          <p:spPr bwMode="auto">
            <a:xfrm>
              <a:off x="479425" y="3767138"/>
              <a:ext cx="837565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96" name="Line 20"/>
            <p:cNvSpPr>
              <a:spLocks noChangeShapeType="1"/>
            </p:cNvSpPr>
            <p:nvPr/>
          </p:nvSpPr>
          <p:spPr bwMode="auto">
            <a:xfrm>
              <a:off x="479425" y="3544888"/>
              <a:ext cx="837565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97" name="Line 21"/>
            <p:cNvSpPr>
              <a:spLocks noChangeShapeType="1"/>
            </p:cNvSpPr>
            <p:nvPr/>
          </p:nvSpPr>
          <p:spPr bwMode="auto">
            <a:xfrm>
              <a:off x="479425" y="3324225"/>
              <a:ext cx="837565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98" name="Line 22"/>
            <p:cNvSpPr>
              <a:spLocks noChangeShapeType="1"/>
            </p:cNvSpPr>
            <p:nvPr/>
          </p:nvSpPr>
          <p:spPr bwMode="auto">
            <a:xfrm>
              <a:off x="479425" y="3101975"/>
              <a:ext cx="837565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99" name="Line 23"/>
            <p:cNvSpPr>
              <a:spLocks noChangeShapeType="1"/>
            </p:cNvSpPr>
            <p:nvPr/>
          </p:nvSpPr>
          <p:spPr bwMode="auto">
            <a:xfrm flipH="1">
              <a:off x="479425" y="2881313"/>
              <a:ext cx="837565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00" name="Line 24"/>
            <p:cNvSpPr>
              <a:spLocks noChangeShapeType="1"/>
            </p:cNvSpPr>
            <p:nvPr/>
          </p:nvSpPr>
          <p:spPr bwMode="auto">
            <a:xfrm>
              <a:off x="479425" y="2659063"/>
              <a:ext cx="8375650" cy="1587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01" name="Line 25"/>
            <p:cNvSpPr>
              <a:spLocks noChangeShapeType="1"/>
            </p:cNvSpPr>
            <p:nvPr/>
          </p:nvSpPr>
          <p:spPr bwMode="auto">
            <a:xfrm>
              <a:off x="479425" y="2438400"/>
              <a:ext cx="837565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02" name="Line 26"/>
            <p:cNvSpPr>
              <a:spLocks noChangeShapeType="1"/>
            </p:cNvSpPr>
            <p:nvPr/>
          </p:nvSpPr>
          <p:spPr bwMode="auto">
            <a:xfrm>
              <a:off x="479425" y="2216150"/>
              <a:ext cx="837565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03" name="Line 27"/>
            <p:cNvSpPr>
              <a:spLocks noChangeShapeType="1"/>
            </p:cNvSpPr>
            <p:nvPr/>
          </p:nvSpPr>
          <p:spPr bwMode="auto">
            <a:xfrm>
              <a:off x="479425" y="2216150"/>
              <a:ext cx="8375650" cy="1588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04" name="Line 28"/>
            <p:cNvSpPr>
              <a:spLocks noChangeShapeType="1"/>
            </p:cNvSpPr>
            <p:nvPr/>
          </p:nvSpPr>
          <p:spPr bwMode="auto">
            <a:xfrm flipV="1">
              <a:off x="1143000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05" name="Line 29"/>
            <p:cNvSpPr>
              <a:spLocks noChangeShapeType="1"/>
            </p:cNvSpPr>
            <p:nvPr/>
          </p:nvSpPr>
          <p:spPr bwMode="auto">
            <a:xfrm flipV="1">
              <a:off x="922338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06" name="Line 30"/>
            <p:cNvSpPr>
              <a:spLocks noChangeShapeType="1"/>
            </p:cNvSpPr>
            <p:nvPr/>
          </p:nvSpPr>
          <p:spPr bwMode="auto">
            <a:xfrm flipV="1">
              <a:off x="700088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07" name="Line 31"/>
            <p:cNvSpPr>
              <a:spLocks noChangeShapeType="1"/>
            </p:cNvSpPr>
            <p:nvPr/>
          </p:nvSpPr>
          <p:spPr bwMode="auto">
            <a:xfrm flipV="1">
              <a:off x="1365250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08" name="Line 32"/>
            <p:cNvSpPr>
              <a:spLocks noChangeShapeType="1"/>
            </p:cNvSpPr>
            <p:nvPr/>
          </p:nvSpPr>
          <p:spPr bwMode="auto">
            <a:xfrm flipV="1">
              <a:off x="1585913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09" name="Line 33"/>
            <p:cNvSpPr>
              <a:spLocks noChangeShapeType="1"/>
            </p:cNvSpPr>
            <p:nvPr/>
          </p:nvSpPr>
          <p:spPr bwMode="auto">
            <a:xfrm flipV="1">
              <a:off x="1808163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10" name="Line 34"/>
            <p:cNvSpPr>
              <a:spLocks noChangeShapeType="1"/>
            </p:cNvSpPr>
            <p:nvPr/>
          </p:nvSpPr>
          <p:spPr bwMode="auto">
            <a:xfrm flipV="1">
              <a:off x="2028825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11" name="Line 35"/>
            <p:cNvSpPr>
              <a:spLocks noChangeShapeType="1"/>
            </p:cNvSpPr>
            <p:nvPr/>
          </p:nvSpPr>
          <p:spPr bwMode="auto">
            <a:xfrm flipV="1">
              <a:off x="2251075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12" name="Line 36"/>
            <p:cNvSpPr>
              <a:spLocks noChangeShapeType="1"/>
            </p:cNvSpPr>
            <p:nvPr/>
          </p:nvSpPr>
          <p:spPr bwMode="auto">
            <a:xfrm flipV="1">
              <a:off x="2471738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13" name="Line 37"/>
            <p:cNvSpPr>
              <a:spLocks noChangeShapeType="1"/>
            </p:cNvSpPr>
            <p:nvPr/>
          </p:nvSpPr>
          <p:spPr bwMode="auto">
            <a:xfrm flipV="1">
              <a:off x="2692400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14" name="Line 38"/>
            <p:cNvSpPr>
              <a:spLocks noChangeShapeType="1"/>
            </p:cNvSpPr>
            <p:nvPr/>
          </p:nvSpPr>
          <p:spPr bwMode="auto">
            <a:xfrm flipV="1">
              <a:off x="2914650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15" name="Line 39"/>
            <p:cNvSpPr>
              <a:spLocks noChangeShapeType="1"/>
            </p:cNvSpPr>
            <p:nvPr/>
          </p:nvSpPr>
          <p:spPr bwMode="auto">
            <a:xfrm flipV="1">
              <a:off x="3135313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16" name="Line 40"/>
            <p:cNvSpPr>
              <a:spLocks noChangeShapeType="1"/>
            </p:cNvSpPr>
            <p:nvPr/>
          </p:nvSpPr>
          <p:spPr bwMode="auto">
            <a:xfrm flipV="1">
              <a:off x="3357563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17" name="Line 41"/>
            <p:cNvSpPr>
              <a:spLocks noChangeShapeType="1"/>
            </p:cNvSpPr>
            <p:nvPr/>
          </p:nvSpPr>
          <p:spPr bwMode="auto">
            <a:xfrm flipV="1">
              <a:off x="3578225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18" name="Line 42"/>
            <p:cNvSpPr>
              <a:spLocks noChangeShapeType="1"/>
            </p:cNvSpPr>
            <p:nvPr/>
          </p:nvSpPr>
          <p:spPr bwMode="auto">
            <a:xfrm flipV="1">
              <a:off x="3800475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19" name="Line 43"/>
            <p:cNvSpPr>
              <a:spLocks noChangeShapeType="1"/>
            </p:cNvSpPr>
            <p:nvPr/>
          </p:nvSpPr>
          <p:spPr bwMode="auto">
            <a:xfrm flipV="1">
              <a:off x="4021138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20" name="Line 44"/>
            <p:cNvSpPr>
              <a:spLocks noChangeShapeType="1"/>
            </p:cNvSpPr>
            <p:nvPr/>
          </p:nvSpPr>
          <p:spPr bwMode="auto">
            <a:xfrm flipV="1">
              <a:off x="4241800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21" name="Line 45"/>
            <p:cNvSpPr>
              <a:spLocks noChangeShapeType="1"/>
            </p:cNvSpPr>
            <p:nvPr/>
          </p:nvSpPr>
          <p:spPr bwMode="auto">
            <a:xfrm flipV="1">
              <a:off x="4464050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22" name="Line 46"/>
            <p:cNvSpPr>
              <a:spLocks noChangeShapeType="1"/>
            </p:cNvSpPr>
            <p:nvPr/>
          </p:nvSpPr>
          <p:spPr bwMode="auto">
            <a:xfrm flipV="1">
              <a:off x="4684713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23" name="Line 47"/>
            <p:cNvSpPr>
              <a:spLocks noChangeShapeType="1"/>
            </p:cNvSpPr>
            <p:nvPr/>
          </p:nvSpPr>
          <p:spPr bwMode="auto">
            <a:xfrm flipV="1">
              <a:off x="4906963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24" name="Line 48"/>
            <p:cNvSpPr>
              <a:spLocks noChangeShapeType="1"/>
            </p:cNvSpPr>
            <p:nvPr/>
          </p:nvSpPr>
          <p:spPr bwMode="auto">
            <a:xfrm flipV="1">
              <a:off x="5127625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25" name="Line 49"/>
            <p:cNvSpPr>
              <a:spLocks noChangeShapeType="1"/>
            </p:cNvSpPr>
            <p:nvPr/>
          </p:nvSpPr>
          <p:spPr bwMode="auto">
            <a:xfrm flipV="1">
              <a:off x="5349875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26" name="Line 50"/>
            <p:cNvSpPr>
              <a:spLocks noChangeShapeType="1"/>
            </p:cNvSpPr>
            <p:nvPr/>
          </p:nvSpPr>
          <p:spPr bwMode="auto">
            <a:xfrm flipV="1">
              <a:off x="5570538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27" name="Line 51"/>
            <p:cNvSpPr>
              <a:spLocks noChangeShapeType="1"/>
            </p:cNvSpPr>
            <p:nvPr/>
          </p:nvSpPr>
          <p:spPr bwMode="auto">
            <a:xfrm flipV="1">
              <a:off x="5792788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28" name="Line 52"/>
            <p:cNvSpPr>
              <a:spLocks noChangeShapeType="1"/>
            </p:cNvSpPr>
            <p:nvPr/>
          </p:nvSpPr>
          <p:spPr bwMode="auto">
            <a:xfrm flipV="1">
              <a:off x="6013450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29" name="Line 53"/>
            <p:cNvSpPr>
              <a:spLocks noChangeShapeType="1"/>
            </p:cNvSpPr>
            <p:nvPr/>
          </p:nvSpPr>
          <p:spPr bwMode="auto">
            <a:xfrm flipV="1">
              <a:off x="6234113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30" name="Line 54"/>
            <p:cNvSpPr>
              <a:spLocks noChangeShapeType="1"/>
            </p:cNvSpPr>
            <p:nvPr/>
          </p:nvSpPr>
          <p:spPr bwMode="auto">
            <a:xfrm flipV="1">
              <a:off x="6456363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31" name="Line 55"/>
            <p:cNvSpPr>
              <a:spLocks noChangeShapeType="1"/>
            </p:cNvSpPr>
            <p:nvPr/>
          </p:nvSpPr>
          <p:spPr bwMode="auto">
            <a:xfrm flipV="1">
              <a:off x="6677025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32" name="Line 56"/>
            <p:cNvSpPr>
              <a:spLocks noChangeShapeType="1"/>
            </p:cNvSpPr>
            <p:nvPr/>
          </p:nvSpPr>
          <p:spPr bwMode="auto">
            <a:xfrm flipV="1">
              <a:off x="6899275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33" name="Line 57"/>
            <p:cNvSpPr>
              <a:spLocks noChangeShapeType="1"/>
            </p:cNvSpPr>
            <p:nvPr/>
          </p:nvSpPr>
          <p:spPr bwMode="auto">
            <a:xfrm flipV="1">
              <a:off x="7119938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34" name="Line 58"/>
            <p:cNvSpPr>
              <a:spLocks noChangeShapeType="1"/>
            </p:cNvSpPr>
            <p:nvPr/>
          </p:nvSpPr>
          <p:spPr bwMode="auto">
            <a:xfrm flipV="1">
              <a:off x="7342188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35" name="Line 59"/>
            <p:cNvSpPr>
              <a:spLocks noChangeShapeType="1"/>
            </p:cNvSpPr>
            <p:nvPr/>
          </p:nvSpPr>
          <p:spPr bwMode="auto">
            <a:xfrm flipV="1">
              <a:off x="7562850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36" name="Line 60"/>
            <p:cNvSpPr>
              <a:spLocks noChangeShapeType="1"/>
            </p:cNvSpPr>
            <p:nvPr/>
          </p:nvSpPr>
          <p:spPr bwMode="auto">
            <a:xfrm flipV="1">
              <a:off x="7785100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37" name="Line 61"/>
            <p:cNvSpPr>
              <a:spLocks noChangeShapeType="1"/>
            </p:cNvSpPr>
            <p:nvPr/>
          </p:nvSpPr>
          <p:spPr bwMode="auto">
            <a:xfrm flipV="1">
              <a:off x="8005763" y="1976438"/>
              <a:ext cx="1587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38" name="Line 62"/>
            <p:cNvSpPr>
              <a:spLocks noChangeShapeType="1"/>
            </p:cNvSpPr>
            <p:nvPr/>
          </p:nvSpPr>
          <p:spPr bwMode="auto">
            <a:xfrm flipV="1">
              <a:off x="8226425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39" name="Line 63"/>
            <p:cNvSpPr>
              <a:spLocks noChangeShapeType="1"/>
            </p:cNvSpPr>
            <p:nvPr/>
          </p:nvSpPr>
          <p:spPr bwMode="auto">
            <a:xfrm flipV="1">
              <a:off x="8448675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0" name="Line 64"/>
            <p:cNvSpPr>
              <a:spLocks noChangeShapeType="1"/>
            </p:cNvSpPr>
            <p:nvPr/>
          </p:nvSpPr>
          <p:spPr bwMode="auto">
            <a:xfrm flipV="1">
              <a:off x="8651875" y="1976438"/>
              <a:ext cx="1588" cy="4227512"/>
            </a:xfrm>
            <a:prstGeom prst="line">
              <a:avLst/>
            </a:prstGeom>
            <a:noFill/>
            <a:ln w="1905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1" name="Rectangle 65"/>
            <p:cNvSpPr>
              <a:spLocks noChangeArrowheads="1"/>
            </p:cNvSpPr>
            <p:nvPr/>
          </p:nvSpPr>
          <p:spPr bwMode="auto">
            <a:xfrm>
              <a:off x="479425" y="1976438"/>
              <a:ext cx="8375650" cy="4227512"/>
            </a:xfrm>
            <a:prstGeom prst="rect">
              <a:avLst/>
            </a:prstGeom>
            <a:noFill/>
            <a:ln w="19050">
              <a:solidFill>
                <a:srgbClr val="B3E3E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2" name="Line 66"/>
            <p:cNvSpPr>
              <a:spLocks noChangeShapeType="1"/>
            </p:cNvSpPr>
            <p:nvPr/>
          </p:nvSpPr>
          <p:spPr bwMode="auto">
            <a:xfrm>
              <a:off x="2471738" y="3305175"/>
              <a:ext cx="1587" cy="1111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3" name="Line 67"/>
            <p:cNvSpPr>
              <a:spLocks noChangeShapeType="1"/>
            </p:cNvSpPr>
            <p:nvPr/>
          </p:nvSpPr>
          <p:spPr bwMode="auto">
            <a:xfrm>
              <a:off x="3135313" y="3324225"/>
              <a:ext cx="1587" cy="920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4" name="Line 68"/>
            <p:cNvSpPr>
              <a:spLocks noChangeShapeType="1"/>
            </p:cNvSpPr>
            <p:nvPr/>
          </p:nvSpPr>
          <p:spPr bwMode="auto">
            <a:xfrm>
              <a:off x="3800475" y="3305175"/>
              <a:ext cx="1588" cy="1111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5" name="Line 69"/>
            <p:cNvSpPr>
              <a:spLocks noChangeShapeType="1"/>
            </p:cNvSpPr>
            <p:nvPr/>
          </p:nvSpPr>
          <p:spPr bwMode="auto">
            <a:xfrm>
              <a:off x="4464050" y="3324225"/>
              <a:ext cx="1588" cy="920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6" name="Line 70"/>
            <p:cNvSpPr>
              <a:spLocks noChangeShapeType="1"/>
            </p:cNvSpPr>
            <p:nvPr/>
          </p:nvSpPr>
          <p:spPr bwMode="auto">
            <a:xfrm>
              <a:off x="5792788" y="3305175"/>
              <a:ext cx="1587" cy="1111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7" name="Line 71"/>
            <p:cNvSpPr>
              <a:spLocks noChangeShapeType="1"/>
            </p:cNvSpPr>
            <p:nvPr/>
          </p:nvSpPr>
          <p:spPr bwMode="auto">
            <a:xfrm>
              <a:off x="6456363" y="3324225"/>
              <a:ext cx="1587" cy="920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8" name="Line 72"/>
            <p:cNvSpPr>
              <a:spLocks noChangeShapeType="1"/>
            </p:cNvSpPr>
            <p:nvPr/>
          </p:nvSpPr>
          <p:spPr bwMode="auto">
            <a:xfrm flipH="1">
              <a:off x="1863725" y="3324225"/>
              <a:ext cx="6657975" cy="15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9" name="Line 73"/>
            <p:cNvSpPr>
              <a:spLocks noChangeShapeType="1"/>
            </p:cNvSpPr>
            <p:nvPr/>
          </p:nvSpPr>
          <p:spPr bwMode="auto">
            <a:xfrm flipH="1">
              <a:off x="1808163" y="4652963"/>
              <a:ext cx="147637" cy="15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0" name="Line 74"/>
            <p:cNvSpPr>
              <a:spLocks noChangeShapeType="1"/>
            </p:cNvSpPr>
            <p:nvPr/>
          </p:nvSpPr>
          <p:spPr bwMode="auto">
            <a:xfrm flipH="1">
              <a:off x="1808163" y="5097463"/>
              <a:ext cx="147637" cy="15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1" name="Line 75"/>
            <p:cNvSpPr>
              <a:spLocks noChangeShapeType="1"/>
            </p:cNvSpPr>
            <p:nvPr/>
          </p:nvSpPr>
          <p:spPr bwMode="auto">
            <a:xfrm flipH="1">
              <a:off x="1808163" y="4210050"/>
              <a:ext cx="147637" cy="15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2" name="Line 76"/>
            <p:cNvSpPr>
              <a:spLocks noChangeShapeType="1"/>
            </p:cNvSpPr>
            <p:nvPr/>
          </p:nvSpPr>
          <p:spPr bwMode="auto">
            <a:xfrm flipH="1">
              <a:off x="1808163" y="3767138"/>
              <a:ext cx="128587" cy="15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3" name="Line 77"/>
            <p:cNvSpPr>
              <a:spLocks noChangeShapeType="1"/>
            </p:cNvSpPr>
            <p:nvPr/>
          </p:nvSpPr>
          <p:spPr bwMode="auto">
            <a:xfrm flipH="1">
              <a:off x="1808163" y="3324225"/>
              <a:ext cx="147637" cy="15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4" name="Line 78"/>
            <p:cNvSpPr>
              <a:spLocks noChangeShapeType="1"/>
            </p:cNvSpPr>
            <p:nvPr/>
          </p:nvSpPr>
          <p:spPr bwMode="auto">
            <a:xfrm flipH="1">
              <a:off x="1808163" y="2881313"/>
              <a:ext cx="147637" cy="15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5" name="Line 79"/>
            <p:cNvSpPr>
              <a:spLocks noChangeShapeType="1"/>
            </p:cNvSpPr>
            <p:nvPr/>
          </p:nvSpPr>
          <p:spPr bwMode="auto">
            <a:xfrm flipH="1">
              <a:off x="1808163" y="2438400"/>
              <a:ext cx="147637" cy="15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6" name="Line 80"/>
            <p:cNvSpPr>
              <a:spLocks noChangeShapeType="1"/>
            </p:cNvSpPr>
            <p:nvPr/>
          </p:nvSpPr>
          <p:spPr bwMode="auto">
            <a:xfrm>
              <a:off x="7119938" y="3324225"/>
              <a:ext cx="1587" cy="920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7" name="Line 81"/>
            <p:cNvSpPr>
              <a:spLocks noChangeShapeType="1"/>
            </p:cNvSpPr>
            <p:nvPr/>
          </p:nvSpPr>
          <p:spPr bwMode="auto">
            <a:xfrm>
              <a:off x="7766050" y="3305175"/>
              <a:ext cx="1588" cy="1111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8" name="Line 82"/>
            <p:cNvSpPr>
              <a:spLocks noChangeShapeType="1"/>
            </p:cNvSpPr>
            <p:nvPr/>
          </p:nvSpPr>
          <p:spPr bwMode="auto">
            <a:xfrm>
              <a:off x="8429625" y="3305175"/>
              <a:ext cx="1588" cy="1111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9" name="Line 83"/>
            <p:cNvSpPr>
              <a:spLocks noChangeShapeType="1"/>
            </p:cNvSpPr>
            <p:nvPr/>
          </p:nvSpPr>
          <p:spPr bwMode="auto">
            <a:xfrm>
              <a:off x="5127625" y="3324225"/>
              <a:ext cx="1588" cy="920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60" name="Line 84"/>
            <p:cNvSpPr>
              <a:spLocks noChangeShapeType="1"/>
            </p:cNvSpPr>
            <p:nvPr/>
          </p:nvSpPr>
          <p:spPr bwMode="auto">
            <a:xfrm flipV="1">
              <a:off x="1808163" y="2419350"/>
              <a:ext cx="1587" cy="26781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61" name="Line 85"/>
            <p:cNvSpPr>
              <a:spLocks noChangeShapeType="1"/>
            </p:cNvSpPr>
            <p:nvPr/>
          </p:nvSpPr>
          <p:spPr bwMode="auto">
            <a:xfrm>
              <a:off x="1808163" y="2954338"/>
              <a:ext cx="1587" cy="1587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62" name="Line 86"/>
            <p:cNvSpPr>
              <a:spLocks noChangeShapeType="1"/>
            </p:cNvSpPr>
            <p:nvPr/>
          </p:nvSpPr>
          <p:spPr bwMode="auto">
            <a:xfrm>
              <a:off x="1808163" y="2344738"/>
              <a:ext cx="1587" cy="1587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63" name="Rectangle 87"/>
            <p:cNvSpPr>
              <a:spLocks noChangeArrowheads="1"/>
            </p:cNvSpPr>
            <p:nvPr/>
          </p:nvSpPr>
          <p:spPr bwMode="auto">
            <a:xfrm>
              <a:off x="5091113" y="3505200"/>
              <a:ext cx="24447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5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064" name="Rectangle 88"/>
            <p:cNvSpPr>
              <a:spLocks noChangeArrowheads="1"/>
            </p:cNvSpPr>
            <p:nvPr/>
          </p:nvSpPr>
          <p:spPr bwMode="auto">
            <a:xfrm>
              <a:off x="4454525" y="5759450"/>
              <a:ext cx="1493838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(b) Total Profit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065" name="Rectangle 89"/>
            <p:cNvSpPr>
              <a:spLocks noChangeArrowheads="1"/>
            </p:cNvSpPr>
            <p:nvPr/>
          </p:nvSpPr>
          <p:spPr bwMode="auto">
            <a:xfrm>
              <a:off x="3940175" y="5513388"/>
              <a:ext cx="2424113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Output, Garages per Year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27066" name="Group 90"/>
            <p:cNvGrpSpPr>
              <a:grpSpLocks/>
            </p:cNvGrpSpPr>
            <p:nvPr/>
          </p:nvGrpSpPr>
          <p:grpSpPr bwMode="auto">
            <a:xfrm>
              <a:off x="6592888" y="2182813"/>
              <a:ext cx="1681162" cy="750887"/>
              <a:chOff x="4153" y="1375"/>
              <a:chExt cx="1059" cy="473"/>
            </a:xfrm>
          </p:grpSpPr>
          <p:grpSp>
            <p:nvGrpSpPr>
              <p:cNvPr id="127067" name="Group 91"/>
              <p:cNvGrpSpPr>
                <a:grpSpLocks/>
              </p:cNvGrpSpPr>
              <p:nvPr/>
            </p:nvGrpSpPr>
            <p:grpSpPr bwMode="auto">
              <a:xfrm>
                <a:off x="4153" y="1375"/>
                <a:ext cx="1059" cy="473"/>
                <a:chOff x="4153" y="1375"/>
                <a:chExt cx="1059" cy="473"/>
              </a:xfrm>
            </p:grpSpPr>
            <p:sp>
              <p:nvSpPr>
                <p:cNvPr id="127068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4153" y="1443"/>
                  <a:ext cx="286" cy="40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069" name="Rectangle 93"/>
                <p:cNvSpPr>
                  <a:spLocks noChangeArrowheads="1"/>
                </p:cNvSpPr>
                <p:nvPr/>
              </p:nvSpPr>
              <p:spPr bwMode="auto">
                <a:xfrm>
                  <a:off x="4472" y="1375"/>
                  <a:ext cx="740" cy="1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1500" b="1">
                      <a:solidFill>
                        <a:srgbClr val="000000"/>
                      </a:solidFill>
                    </a:rPr>
                    <a:t>Total profit </a:t>
                  </a:r>
                  <a:endParaRPr lang="en-US" altLang="en-US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27070" name="Rectangle 94"/>
              <p:cNvSpPr>
                <a:spLocks noChangeArrowheads="1"/>
              </p:cNvSpPr>
              <p:nvPr/>
            </p:nvSpPr>
            <p:spPr bwMode="auto">
              <a:xfrm>
                <a:off x="4487" y="1575"/>
                <a:ext cx="170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000000"/>
                    </a:solidFill>
                  </a:rPr>
                  <a:t>F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27071" name="Group 95"/>
            <p:cNvGrpSpPr>
              <a:grpSpLocks/>
            </p:cNvGrpSpPr>
            <p:nvPr/>
          </p:nvGrpSpPr>
          <p:grpSpPr bwMode="auto">
            <a:xfrm>
              <a:off x="3719513" y="2574925"/>
              <a:ext cx="949325" cy="658813"/>
              <a:chOff x="2343" y="1622"/>
              <a:chExt cx="598" cy="415"/>
            </a:xfrm>
          </p:grpSpPr>
          <p:sp>
            <p:nvSpPr>
              <p:cNvPr id="127072" name="Rectangle 96"/>
              <p:cNvSpPr>
                <a:spLocks noChangeArrowheads="1"/>
              </p:cNvSpPr>
              <p:nvPr/>
            </p:nvSpPr>
            <p:spPr bwMode="auto">
              <a:xfrm>
                <a:off x="2821" y="1893"/>
                <a:ext cx="1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000000"/>
                    </a:solidFill>
                  </a:rPr>
                  <a:t>D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7073" name="Freeform 97"/>
              <p:cNvSpPr>
                <a:spLocks/>
              </p:cNvSpPr>
              <p:nvPr/>
            </p:nvSpPr>
            <p:spPr bwMode="auto">
              <a:xfrm>
                <a:off x="2394" y="1757"/>
                <a:ext cx="418" cy="162"/>
              </a:xfrm>
              <a:custGeom>
                <a:avLst/>
                <a:gdLst>
                  <a:gd name="T0" fmla="*/ 0 w 36"/>
                  <a:gd name="T1" fmla="*/ 14 h 14"/>
                  <a:gd name="T2" fmla="*/ 36 w 36"/>
                  <a:gd name="T3" fmla="*/ 14 h 14"/>
                  <a:gd name="T4" fmla="*/ 36 w 36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14">
                    <a:moveTo>
                      <a:pt x="0" y="14"/>
                    </a:moveTo>
                    <a:cubicBezTo>
                      <a:pt x="36" y="14"/>
                      <a:pt x="36" y="14"/>
                      <a:pt x="36" y="14"/>
                    </a:cubicBezTo>
                    <a:cubicBezTo>
                      <a:pt x="36" y="14"/>
                      <a:pt x="36" y="0"/>
                      <a:pt x="36" y="0"/>
                    </a:cubicBezTo>
                  </a:path>
                </a:pathLst>
              </a:custGeom>
              <a:solidFill>
                <a:srgbClr val="B8D5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074" name="Freeform 98"/>
              <p:cNvSpPr>
                <a:spLocks noEditPoints="1"/>
              </p:cNvSpPr>
              <p:nvPr/>
            </p:nvSpPr>
            <p:spPr bwMode="auto">
              <a:xfrm>
                <a:off x="2394" y="1757"/>
                <a:ext cx="418" cy="162"/>
              </a:xfrm>
              <a:custGeom>
                <a:avLst/>
                <a:gdLst>
                  <a:gd name="T0" fmla="*/ 0 w 418"/>
                  <a:gd name="T1" fmla="*/ 162 h 162"/>
                  <a:gd name="T2" fmla="*/ 46 w 418"/>
                  <a:gd name="T3" fmla="*/ 162 h 162"/>
                  <a:gd name="T4" fmla="*/ 81 w 418"/>
                  <a:gd name="T5" fmla="*/ 162 h 162"/>
                  <a:gd name="T6" fmla="*/ 127 w 418"/>
                  <a:gd name="T7" fmla="*/ 162 h 162"/>
                  <a:gd name="T8" fmla="*/ 151 w 418"/>
                  <a:gd name="T9" fmla="*/ 162 h 162"/>
                  <a:gd name="T10" fmla="*/ 197 w 418"/>
                  <a:gd name="T11" fmla="*/ 162 h 162"/>
                  <a:gd name="T12" fmla="*/ 232 w 418"/>
                  <a:gd name="T13" fmla="*/ 162 h 162"/>
                  <a:gd name="T14" fmla="*/ 278 w 418"/>
                  <a:gd name="T15" fmla="*/ 162 h 162"/>
                  <a:gd name="T16" fmla="*/ 313 w 418"/>
                  <a:gd name="T17" fmla="*/ 162 h 162"/>
                  <a:gd name="T18" fmla="*/ 360 w 418"/>
                  <a:gd name="T19" fmla="*/ 162 h 162"/>
                  <a:gd name="T20" fmla="*/ 383 w 418"/>
                  <a:gd name="T21" fmla="*/ 162 h 162"/>
                  <a:gd name="T22" fmla="*/ 418 w 418"/>
                  <a:gd name="T23" fmla="*/ 162 h 162"/>
                  <a:gd name="T24" fmla="*/ 418 w 418"/>
                  <a:gd name="T25" fmla="*/ 151 h 162"/>
                  <a:gd name="T26" fmla="*/ 418 w 418"/>
                  <a:gd name="T27" fmla="*/ 116 h 162"/>
                  <a:gd name="T28" fmla="*/ 418 w 418"/>
                  <a:gd name="T29" fmla="*/ 69 h 162"/>
                  <a:gd name="T30" fmla="*/ 418 w 418"/>
                  <a:gd name="T31" fmla="*/ 34 h 162"/>
                  <a:gd name="T32" fmla="*/ 418 w 418"/>
                  <a:gd name="T33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8" h="162">
                    <a:moveTo>
                      <a:pt x="0" y="162"/>
                    </a:moveTo>
                    <a:lnTo>
                      <a:pt x="46" y="162"/>
                    </a:lnTo>
                    <a:moveTo>
                      <a:pt x="81" y="162"/>
                    </a:moveTo>
                    <a:lnTo>
                      <a:pt x="127" y="162"/>
                    </a:lnTo>
                    <a:moveTo>
                      <a:pt x="151" y="162"/>
                    </a:moveTo>
                    <a:lnTo>
                      <a:pt x="197" y="162"/>
                    </a:lnTo>
                    <a:moveTo>
                      <a:pt x="232" y="162"/>
                    </a:moveTo>
                    <a:lnTo>
                      <a:pt x="278" y="162"/>
                    </a:lnTo>
                    <a:moveTo>
                      <a:pt x="313" y="162"/>
                    </a:moveTo>
                    <a:lnTo>
                      <a:pt x="360" y="162"/>
                    </a:lnTo>
                    <a:moveTo>
                      <a:pt x="383" y="162"/>
                    </a:moveTo>
                    <a:lnTo>
                      <a:pt x="418" y="162"/>
                    </a:lnTo>
                    <a:lnTo>
                      <a:pt x="418" y="151"/>
                    </a:lnTo>
                    <a:moveTo>
                      <a:pt x="418" y="116"/>
                    </a:moveTo>
                    <a:lnTo>
                      <a:pt x="418" y="69"/>
                    </a:lnTo>
                    <a:moveTo>
                      <a:pt x="418" y="34"/>
                    </a:moveTo>
                    <a:lnTo>
                      <a:pt x="418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075" name="Rectangle 99"/>
              <p:cNvSpPr>
                <a:spLocks noChangeArrowheads="1"/>
              </p:cNvSpPr>
              <p:nvPr/>
            </p:nvSpPr>
            <p:spPr bwMode="auto">
              <a:xfrm>
                <a:off x="2744" y="1622"/>
                <a:ext cx="113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000000"/>
                    </a:solidFill>
                  </a:rPr>
                  <a:t>E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7076" name="Rectangle 100"/>
              <p:cNvSpPr>
                <a:spLocks noChangeArrowheads="1"/>
              </p:cNvSpPr>
              <p:nvPr/>
            </p:nvSpPr>
            <p:spPr bwMode="auto">
              <a:xfrm>
                <a:off x="2343" y="1761"/>
                <a:ext cx="1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000000"/>
                    </a:solidFill>
                  </a:rPr>
                  <a:t>C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27077" name="Freeform 101"/>
            <p:cNvSpPr>
              <a:spLocks/>
            </p:cNvSpPr>
            <p:nvPr/>
          </p:nvSpPr>
          <p:spPr bwMode="auto">
            <a:xfrm>
              <a:off x="1825625" y="2566988"/>
              <a:ext cx="6604000" cy="2327275"/>
            </a:xfrm>
            <a:custGeom>
              <a:avLst/>
              <a:gdLst>
                <a:gd name="T0" fmla="*/ 0 w 358"/>
                <a:gd name="T1" fmla="*/ 55 h 126"/>
                <a:gd name="T2" fmla="*/ 153 w 358"/>
                <a:gd name="T3" fmla="*/ 9 h 126"/>
                <a:gd name="T4" fmla="*/ 221 w 358"/>
                <a:gd name="T5" fmla="*/ 1 h 126"/>
                <a:gd name="T6" fmla="*/ 232 w 358"/>
                <a:gd name="T7" fmla="*/ 0 h 126"/>
                <a:gd name="T8" fmla="*/ 242 w 358"/>
                <a:gd name="T9" fmla="*/ 1 h 126"/>
                <a:gd name="T10" fmla="*/ 248 w 358"/>
                <a:gd name="T11" fmla="*/ 3 h 126"/>
                <a:gd name="T12" fmla="*/ 252 w 358"/>
                <a:gd name="T13" fmla="*/ 4 h 126"/>
                <a:gd name="T14" fmla="*/ 287 w 358"/>
                <a:gd name="T15" fmla="*/ 22 h 126"/>
                <a:gd name="T16" fmla="*/ 358 w 358"/>
                <a:gd name="T17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8" h="126">
                  <a:moveTo>
                    <a:pt x="0" y="55"/>
                  </a:moveTo>
                  <a:cubicBezTo>
                    <a:pt x="60" y="55"/>
                    <a:pt x="96" y="26"/>
                    <a:pt x="153" y="9"/>
                  </a:cubicBezTo>
                  <a:cubicBezTo>
                    <a:pt x="176" y="3"/>
                    <a:pt x="194" y="2"/>
                    <a:pt x="221" y="1"/>
                  </a:cubicBezTo>
                  <a:cubicBezTo>
                    <a:pt x="224" y="0"/>
                    <a:pt x="230" y="0"/>
                    <a:pt x="232" y="0"/>
                  </a:cubicBezTo>
                  <a:cubicBezTo>
                    <a:pt x="235" y="0"/>
                    <a:pt x="240" y="1"/>
                    <a:pt x="242" y="1"/>
                  </a:cubicBezTo>
                  <a:cubicBezTo>
                    <a:pt x="244" y="2"/>
                    <a:pt x="247" y="3"/>
                    <a:pt x="248" y="3"/>
                  </a:cubicBezTo>
                  <a:cubicBezTo>
                    <a:pt x="250" y="4"/>
                    <a:pt x="249" y="3"/>
                    <a:pt x="252" y="4"/>
                  </a:cubicBezTo>
                  <a:cubicBezTo>
                    <a:pt x="261" y="8"/>
                    <a:pt x="275" y="15"/>
                    <a:pt x="287" y="22"/>
                  </a:cubicBezTo>
                  <a:cubicBezTo>
                    <a:pt x="310" y="38"/>
                    <a:pt x="333" y="69"/>
                    <a:pt x="358" y="126"/>
                  </a:cubicBezTo>
                </a:path>
              </a:pathLst>
            </a:custGeom>
            <a:noFill/>
            <a:ln w="555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7078" name="Group 102"/>
            <p:cNvGrpSpPr>
              <a:grpSpLocks/>
            </p:cNvGrpSpPr>
            <p:nvPr/>
          </p:nvGrpSpPr>
          <p:grpSpPr bwMode="auto">
            <a:xfrm>
              <a:off x="1752600" y="2530475"/>
              <a:ext cx="6751638" cy="2436813"/>
              <a:chOff x="1104" y="1594"/>
              <a:chExt cx="4253" cy="1535"/>
            </a:xfrm>
          </p:grpSpPr>
          <p:grpSp>
            <p:nvGrpSpPr>
              <p:cNvPr id="127079" name="Group 103"/>
              <p:cNvGrpSpPr>
                <a:grpSpLocks/>
              </p:cNvGrpSpPr>
              <p:nvPr/>
            </p:nvGrpSpPr>
            <p:grpSpPr bwMode="auto">
              <a:xfrm>
                <a:off x="1940" y="2047"/>
                <a:ext cx="70" cy="82"/>
                <a:chOff x="1940" y="2047"/>
                <a:chExt cx="70" cy="82"/>
              </a:xfrm>
            </p:grpSpPr>
            <p:sp>
              <p:nvSpPr>
                <p:cNvPr id="127080" name="Oval 104"/>
                <p:cNvSpPr>
                  <a:spLocks noChangeArrowheads="1"/>
                </p:cNvSpPr>
                <p:nvPr/>
              </p:nvSpPr>
              <p:spPr bwMode="auto">
                <a:xfrm>
                  <a:off x="1940" y="2047"/>
                  <a:ext cx="70" cy="82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081" name="Oval 105"/>
                <p:cNvSpPr>
                  <a:spLocks noChangeArrowheads="1"/>
                </p:cNvSpPr>
                <p:nvPr/>
              </p:nvSpPr>
              <p:spPr bwMode="auto">
                <a:xfrm>
                  <a:off x="1952" y="2065"/>
                  <a:ext cx="47" cy="46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7082" name="Group 106"/>
              <p:cNvGrpSpPr>
                <a:grpSpLocks/>
              </p:cNvGrpSpPr>
              <p:nvPr/>
            </p:nvGrpSpPr>
            <p:grpSpPr bwMode="auto">
              <a:xfrm>
                <a:off x="1522" y="2187"/>
                <a:ext cx="70" cy="70"/>
                <a:chOff x="1522" y="2187"/>
                <a:chExt cx="70" cy="70"/>
              </a:xfrm>
            </p:grpSpPr>
            <p:sp>
              <p:nvSpPr>
                <p:cNvPr id="127083" name="Oval 107"/>
                <p:cNvSpPr>
                  <a:spLocks noChangeArrowheads="1"/>
                </p:cNvSpPr>
                <p:nvPr/>
              </p:nvSpPr>
              <p:spPr bwMode="auto">
                <a:xfrm>
                  <a:off x="1522" y="2187"/>
                  <a:ext cx="70" cy="7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084" name="Oval 108"/>
                <p:cNvSpPr>
                  <a:spLocks noChangeArrowheads="1"/>
                </p:cNvSpPr>
                <p:nvPr/>
              </p:nvSpPr>
              <p:spPr bwMode="auto">
                <a:xfrm>
                  <a:off x="1534" y="2199"/>
                  <a:ext cx="46" cy="46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7085" name="Group 109"/>
              <p:cNvGrpSpPr>
                <a:grpSpLocks/>
              </p:cNvGrpSpPr>
              <p:nvPr/>
            </p:nvGrpSpPr>
            <p:grpSpPr bwMode="auto">
              <a:xfrm>
                <a:off x="3195" y="1617"/>
                <a:ext cx="70" cy="81"/>
                <a:chOff x="3195" y="1617"/>
                <a:chExt cx="70" cy="81"/>
              </a:xfrm>
            </p:grpSpPr>
            <p:sp>
              <p:nvSpPr>
                <p:cNvPr id="127086" name="Oval 110"/>
                <p:cNvSpPr>
                  <a:spLocks noChangeArrowheads="1"/>
                </p:cNvSpPr>
                <p:nvPr/>
              </p:nvSpPr>
              <p:spPr bwMode="auto">
                <a:xfrm>
                  <a:off x="3195" y="1617"/>
                  <a:ext cx="70" cy="81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087" name="Oval 111"/>
                <p:cNvSpPr>
                  <a:spLocks noChangeArrowheads="1"/>
                </p:cNvSpPr>
                <p:nvPr/>
              </p:nvSpPr>
              <p:spPr bwMode="auto">
                <a:xfrm>
                  <a:off x="3207" y="1634"/>
                  <a:ext cx="47" cy="46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7088" name="Group 112"/>
              <p:cNvGrpSpPr>
                <a:grpSpLocks/>
              </p:cNvGrpSpPr>
              <p:nvPr/>
            </p:nvGrpSpPr>
            <p:grpSpPr bwMode="auto">
              <a:xfrm>
                <a:off x="4032" y="1629"/>
                <a:ext cx="70" cy="69"/>
                <a:chOff x="4032" y="1629"/>
                <a:chExt cx="70" cy="69"/>
              </a:xfrm>
            </p:grpSpPr>
            <p:sp>
              <p:nvSpPr>
                <p:cNvPr id="127089" name="Oval 113"/>
                <p:cNvSpPr>
                  <a:spLocks noChangeArrowheads="1"/>
                </p:cNvSpPr>
                <p:nvPr/>
              </p:nvSpPr>
              <p:spPr bwMode="auto">
                <a:xfrm>
                  <a:off x="4032" y="1629"/>
                  <a:ext cx="70" cy="69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090" name="Oval 114"/>
                <p:cNvSpPr>
                  <a:spLocks noChangeArrowheads="1"/>
                </p:cNvSpPr>
                <p:nvPr/>
              </p:nvSpPr>
              <p:spPr bwMode="auto">
                <a:xfrm>
                  <a:off x="4044" y="1640"/>
                  <a:ext cx="46" cy="47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7091" name="Group 115"/>
              <p:cNvGrpSpPr>
                <a:grpSpLocks/>
              </p:cNvGrpSpPr>
              <p:nvPr/>
            </p:nvGrpSpPr>
            <p:grpSpPr bwMode="auto">
              <a:xfrm>
                <a:off x="3614" y="1594"/>
                <a:ext cx="69" cy="81"/>
                <a:chOff x="3614" y="1594"/>
                <a:chExt cx="69" cy="81"/>
              </a:xfrm>
            </p:grpSpPr>
            <p:sp>
              <p:nvSpPr>
                <p:cNvPr id="127092" name="Oval 116"/>
                <p:cNvSpPr>
                  <a:spLocks noChangeArrowheads="1"/>
                </p:cNvSpPr>
                <p:nvPr/>
              </p:nvSpPr>
              <p:spPr bwMode="auto">
                <a:xfrm>
                  <a:off x="3614" y="1594"/>
                  <a:ext cx="69" cy="81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093" name="Oval 117"/>
                <p:cNvSpPr>
                  <a:spLocks noChangeArrowheads="1"/>
                </p:cNvSpPr>
                <p:nvPr/>
              </p:nvSpPr>
              <p:spPr bwMode="auto">
                <a:xfrm>
                  <a:off x="3625" y="1611"/>
                  <a:ext cx="47" cy="47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7094" name="Group 118"/>
              <p:cNvGrpSpPr>
                <a:grpSpLocks/>
              </p:cNvGrpSpPr>
              <p:nvPr/>
            </p:nvGrpSpPr>
            <p:grpSpPr bwMode="auto">
              <a:xfrm>
                <a:off x="1104" y="2222"/>
                <a:ext cx="70" cy="70"/>
                <a:chOff x="1104" y="2222"/>
                <a:chExt cx="70" cy="70"/>
              </a:xfrm>
            </p:grpSpPr>
            <p:sp>
              <p:nvSpPr>
                <p:cNvPr id="127095" name="Oval 119"/>
                <p:cNvSpPr>
                  <a:spLocks noChangeArrowheads="1"/>
                </p:cNvSpPr>
                <p:nvPr/>
              </p:nvSpPr>
              <p:spPr bwMode="auto">
                <a:xfrm>
                  <a:off x="1104" y="2222"/>
                  <a:ext cx="70" cy="7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096" name="Oval 120"/>
                <p:cNvSpPr>
                  <a:spLocks noChangeArrowheads="1"/>
                </p:cNvSpPr>
                <p:nvPr/>
              </p:nvSpPr>
              <p:spPr bwMode="auto">
                <a:xfrm>
                  <a:off x="1115" y="2233"/>
                  <a:ext cx="47" cy="47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7097" name="Group 121"/>
              <p:cNvGrpSpPr>
                <a:grpSpLocks/>
              </p:cNvGrpSpPr>
              <p:nvPr/>
            </p:nvGrpSpPr>
            <p:grpSpPr bwMode="auto">
              <a:xfrm>
                <a:off x="5275" y="3059"/>
                <a:ext cx="82" cy="70"/>
                <a:chOff x="5275" y="3059"/>
                <a:chExt cx="82" cy="70"/>
              </a:xfrm>
            </p:grpSpPr>
            <p:sp>
              <p:nvSpPr>
                <p:cNvPr id="127098" name="Oval 122"/>
                <p:cNvSpPr>
                  <a:spLocks noChangeArrowheads="1"/>
                </p:cNvSpPr>
                <p:nvPr/>
              </p:nvSpPr>
              <p:spPr bwMode="auto">
                <a:xfrm>
                  <a:off x="5275" y="3059"/>
                  <a:ext cx="82" cy="7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099" name="Oval 123"/>
                <p:cNvSpPr>
                  <a:spLocks noChangeArrowheads="1"/>
                </p:cNvSpPr>
                <p:nvPr/>
              </p:nvSpPr>
              <p:spPr bwMode="auto">
                <a:xfrm>
                  <a:off x="5293" y="3071"/>
                  <a:ext cx="46" cy="47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7100" name="Group 124"/>
              <p:cNvGrpSpPr>
                <a:grpSpLocks/>
              </p:cNvGrpSpPr>
              <p:nvPr/>
            </p:nvGrpSpPr>
            <p:grpSpPr bwMode="auto">
              <a:xfrm>
                <a:off x="4857" y="2292"/>
                <a:ext cx="81" cy="81"/>
                <a:chOff x="4857" y="2292"/>
                <a:chExt cx="81" cy="81"/>
              </a:xfrm>
            </p:grpSpPr>
            <p:sp>
              <p:nvSpPr>
                <p:cNvPr id="127101" name="Oval 125"/>
                <p:cNvSpPr>
                  <a:spLocks noChangeArrowheads="1"/>
                </p:cNvSpPr>
                <p:nvPr/>
              </p:nvSpPr>
              <p:spPr bwMode="auto">
                <a:xfrm>
                  <a:off x="4857" y="2292"/>
                  <a:ext cx="81" cy="81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102" name="Oval 126"/>
                <p:cNvSpPr>
                  <a:spLocks noChangeArrowheads="1"/>
                </p:cNvSpPr>
                <p:nvPr/>
              </p:nvSpPr>
              <p:spPr bwMode="auto">
                <a:xfrm>
                  <a:off x="4874" y="2309"/>
                  <a:ext cx="47" cy="47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7103" name="Group 127"/>
              <p:cNvGrpSpPr>
                <a:grpSpLocks/>
              </p:cNvGrpSpPr>
              <p:nvPr/>
            </p:nvGrpSpPr>
            <p:grpSpPr bwMode="auto">
              <a:xfrm>
                <a:off x="4439" y="1838"/>
                <a:ext cx="81" cy="70"/>
                <a:chOff x="4439" y="1838"/>
                <a:chExt cx="81" cy="70"/>
              </a:xfrm>
            </p:grpSpPr>
            <p:sp>
              <p:nvSpPr>
                <p:cNvPr id="127104" name="Oval 128"/>
                <p:cNvSpPr>
                  <a:spLocks noChangeArrowheads="1"/>
                </p:cNvSpPr>
                <p:nvPr/>
              </p:nvSpPr>
              <p:spPr bwMode="auto">
                <a:xfrm>
                  <a:off x="4439" y="1838"/>
                  <a:ext cx="81" cy="7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105" name="Oval 129"/>
                <p:cNvSpPr>
                  <a:spLocks noChangeArrowheads="1"/>
                </p:cNvSpPr>
                <p:nvPr/>
              </p:nvSpPr>
              <p:spPr bwMode="auto">
                <a:xfrm>
                  <a:off x="4456" y="1850"/>
                  <a:ext cx="47" cy="46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7106" name="Group 130"/>
              <p:cNvGrpSpPr>
                <a:grpSpLocks/>
              </p:cNvGrpSpPr>
              <p:nvPr/>
            </p:nvGrpSpPr>
            <p:grpSpPr bwMode="auto">
              <a:xfrm>
                <a:off x="2359" y="1873"/>
                <a:ext cx="69" cy="70"/>
                <a:chOff x="2359" y="1873"/>
                <a:chExt cx="69" cy="70"/>
              </a:xfrm>
            </p:grpSpPr>
            <p:sp>
              <p:nvSpPr>
                <p:cNvPr id="127107" name="Oval 131"/>
                <p:cNvSpPr>
                  <a:spLocks noChangeArrowheads="1"/>
                </p:cNvSpPr>
                <p:nvPr/>
              </p:nvSpPr>
              <p:spPr bwMode="auto">
                <a:xfrm>
                  <a:off x="2359" y="1873"/>
                  <a:ext cx="69" cy="7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108" name="Oval 132"/>
                <p:cNvSpPr>
                  <a:spLocks noChangeArrowheads="1"/>
                </p:cNvSpPr>
                <p:nvPr/>
              </p:nvSpPr>
              <p:spPr bwMode="auto">
                <a:xfrm>
                  <a:off x="2370" y="1885"/>
                  <a:ext cx="47" cy="46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7109" name="Group 133"/>
              <p:cNvGrpSpPr>
                <a:grpSpLocks/>
              </p:cNvGrpSpPr>
              <p:nvPr/>
            </p:nvGrpSpPr>
            <p:grpSpPr bwMode="auto">
              <a:xfrm>
                <a:off x="2777" y="1710"/>
                <a:ext cx="70" cy="81"/>
                <a:chOff x="2777" y="1710"/>
                <a:chExt cx="70" cy="81"/>
              </a:xfrm>
            </p:grpSpPr>
            <p:sp>
              <p:nvSpPr>
                <p:cNvPr id="127110" name="Oval 134"/>
                <p:cNvSpPr>
                  <a:spLocks noChangeArrowheads="1"/>
                </p:cNvSpPr>
                <p:nvPr/>
              </p:nvSpPr>
              <p:spPr bwMode="auto">
                <a:xfrm>
                  <a:off x="2777" y="1710"/>
                  <a:ext cx="70" cy="81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111" name="Oval 135"/>
                <p:cNvSpPr>
                  <a:spLocks noChangeArrowheads="1"/>
                </p:cNvSpPr>
                <p:nvPr/>
              </p:nvSpPr>
              <p:spPr bwMode="auto">
                <a:xfrm>
                  <a:off x="2789" y="1727"/>
                  <a:ext cx="46" cy="47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27112" name="Rectangle 136"/>
            <p:cNvSpPr>
              <a:spLocks noChangeArrowheads="1"/>
            </p:cNvSpPr>
            <p:nvPr/>
          </p:nvSpPr>
          <p:spPr bwMode="auto">
            <a:xfrm>
              <a:off x="8323263" y="3505200"/>
              <a:ext cx="3429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10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13" name="Rectangle 137"/>
            <p:cNvSpPr>
              <a:spLocks noChangeArrowheads="1"/>
            </p:cNvSpPr>
            <p:nvPr/>
          </p:nvSpPr>
          <p:spPr bwMode="auto">
            <a:xfrm>
              <a:off x="7712075" y="3406775"/>
              <a:ext cx="24447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9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14" name="Rectangle 138"/>
            <p:cNvSpPr>
              <a:spLocks noChangeArrowheads="1"/>
            </p:cNvSpPr>
            <p:nvPr/>
          </p:nvSpPr>
          <p:spPr bwMode="auto">
            <a:xfrm>
              <a:off x="7050088" y="3505200"/>
              <a:ext cx="24447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8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15" name="Rectangle 139"/>
            <p:cNvSpPr>
              <a:spLocks noChangeArrowheads="1"/>
            </p:cNvSpPr>
            <p:nvPr/>
          </p:nvSpPr>
          <p:spPr bwMode="auto">
            <a:xfrm>
              <a:off x="6413500" y="3505200"/>
              <a:ext cx="24447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7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16" name="Rectangle 140"/>
            <p:cNvSpPr>
              <a:spLocks noChangeArrowheads="1"/>
            </p:cNvSpPr>
            <p:nvPr/>
          </p:nvSpPr>
          <p:spPr bwMode="auto">
            <a:xfrm>
              <a:off x="5753100" y="3505200"/>
              <a:ext cx="24447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6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17" name="Rectangle 141"/>
            <p:cNvSpPr>
              <a:spLocks noChangeArrowheads="1"/>
            </p:cNvSpPr>
            <p:nvPr/>
          </p:nvSpPr>
          <p:spPr bwMode="auto">
            <a:xfrm>
              <a:off x="4405313" y="3505200"/>
              <a:ext cx="24447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4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18" name="Rectangle 142"/>
            <p:cNvSpPr>
              <a:spLocks noChangeArrowheads="1"/>
            </p:cNvSpPr>
            <p:nvPr/>
          </p:nvSpPr>
          <p:spPr bwMode="auto">
            <a:xfrm>
              <a:off x="3768725" y="3505200"/>
              <a:ext cx="24447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3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19" name="Rectangle 143"/>
            <p:cNvSpPr>
              <a:spLocks noChangeArrowheads="1"/>
            </p:cNvSpPr>
            <p:nvPr/>
          </p:nvSpPr>
          <p:spPr bwMode="auto">
            <a:xfrm>
              <a:off x="3108325" y="3505200"/>
              <a:ext cx="24447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2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20" name="Rectangle 144"/>
            <p:cNvSpPr>
              <a:spLocks noChangeArrowheads="1"/>
            </p:cNvSpPr>
            <p:nvPr/>
          </p:nvSpPr>
          <p:spPr bwMode="auto">
            <a:xfrm>
              <a:off x="2420938" y="3578225"/>
              <a:ext cx="15875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1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21" name="Rectangle 145"/>
            <p:cNvSpPr>
              <a:spLocks noChangeArrowheads="1"/>
            </p:cNvSpPr>
            <p:nvPr/>
          </p:nvSpPr>
          <p:spPr bwMode="auto">
            <a:xfrm>
              <a:off x="1417638" y="4975225"/>
              <a:ext cx="44132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–80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22" name="Rectangle 146"/>
            <p:cNvSpPr>
              <a:spLocks noChangeArrowheads="1"/>
            </p:cNvSpPr>
            <p:nvPr/>
          </p:nvSpPr>
          <p:spPr bwMode="auto">
            <a:xfrm>
              <a:off x="1417638" y="4533900"/>
              <a:ext cx="44132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–60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23" name="Rectangle 147"/>
            <p:cNvSpPr>
              <a:spLocks noChangeArrowheads="1"/>
            </p:cNvSpPr>
            <p:nvPr/>
          </p:nvSpPr>
          <p:spPr bwMode="auto">
            <a:xfrm>
              <a:off x="1417638" y="4092575"/>
              <a:ext cx="441325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–40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24" name="Rectangle 148"/>
            <p:cNvSpPr>
              <a:spLocks noChangeArrowheads="1"/>
            </p:cNvSpPr>
            <p:nvPr/>
          </p:nvSpPr>
          <p:spPr bwMode="auto">
            <a:xfrm>
              <a:off x="1417638" y="3627438"/>
              <a:ext cx="441325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–20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25" name="Rectangle 149"/>
            <p:cNvSpPr>
              <a:spLocks noChangeArrowheads="1"/>
            </p:cNvSpPr>
            <p:nvPr/>
          </p:nvSpPr>
          <p:spPr bwMode="auto">
            <a:xfrm>
              <a:off x="1638300" y="3211513"/>
              <a:ext cx="244475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26" name="Rectangle 150"/>
            <p:cNvSpPr>
              <a:spLocks noChangeArrowheads="1"/>
            </p:cNvSpPr>
            <p:nvPr/>
          </p:nvSpPr>
          <p:spPr bwMode="auto">
            <a:xfrm>
              <a:off x="1516063" y="2720975"/>
              <a:ext cx="3429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20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27" name="Rectangle 151"/>
            <p:cNvSpPr>
              <a:spLocks noChangeArrowheads="1"/>
            </p:cNvSpPr>
            <p:nvPr/>
          </p:nvSpPr>
          <p:spPr bwMode="auto">
            <a:xfrm>
              <a:off x="1516063" y="2305050"/>
              <a:ext cx="342900" cy="29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40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7128" name="Rectangle 152"/>
            <p:cNvSpPr>
              <a:spLocks noChangeArrowheads="1"/>
            </p:cNvSpPr>
            <p:nvPr/>
          </p:nvSpPr>
          <p:spPr bwMode="auto">
            <a:xfrm rot="16200000">
              <a:off x="-787399" y="3600450"/>
              <a:ext cx="3281362" cy="29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 b="1">
                  <a:solidFill>
                    <a:srgbClr val="000000"/>
                  </a:solidFill>
                </a:rPr>
                <a:t>Total Profit per Year (thousands $)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27129" name="Group 153"/>
            <p:cNvGrpSpPr>
              <a:grpSpLocks/>
            </p:cNvGrpSpPr>
            <p:nvPr/>
          </p:nvGrpSpPr>
          <p:grpSpPr bwMode="auto">
            <a:xfrm>
              <a:off x="1516063" y="2328863"/>
              <a:ext cx="4849812" cy="995362"/>
              <a:chOff x="955" y="1467"/>
              <a:chExt cx="3055" cy="627"/>
            </a:xfrm>
          </p:grpSpPr>
          <p:sp>
            <p:nvSpPr>
              <p:cNvPr id="127130" name="Freeform 154"/>
              <p:cNvSpPr>
                <a:spLocks noEditPoints="1"/>
              </p:cNvSpPr>
              <p:nvPr/>
            </p:nvSpPr>
            <p:spPr bwMode="auto">
              <a:xfrm>
                <a:off x="1139" y="1617"/>
                <a:ext cx="2719" cy="1"/>
              </a:xfrm>
              <a:custGeom>
                <a:avLst/>
                <a:gdLst>
                  <a:gd name="T0" fmla="*/ 2672 w 2719"/>
                  <a:gd name="T1" fmla="*/ 2591 w 2719"/>
                  <a:gd name="T2" fmla="*/ 2510 w 2719"/>
                  <a:gd name="T3" fmla="*/ 2440 w 2719"/>
                  <a:gd name="T4" fmla="*/ 2359 w 2719"/>
                  <a:gd name="T5" fmla="*/ 2277 w 2719"/>
                  <a:gd name="T6" fmla="*/ 2207 w 2719"/>
                  <a:gd name="T7" fmla="*/ 2126 w 2719"/>
                  <a:gd name="T8" fmla="*/ 2045 w 2719"/>
                  <a:gd name="T9" fmla="*/ 1975 w 2719"/>
                  <a:gd name="T10" fmla="*/ 1894 w 2719"/>
                  <a:gd name="T11" fmla="*/ 1812 w 2719"/>
                  <a:gd name="T12" fmla="*/ 1743 w 2719"/>
                  <a:gd name="T13" fmla="*/ 1661 w 2719"/>
                  <a:gd name="T14" fmla="*/ 1580 w 2719"/>
                  <a:gd name="T15" fmla="*/ 1510 w 2719"/>
                  <a:gd name="T16" fmla="*/ 1429 w 2719"/>
                  <a:gd name="T17" fmla="*/ 1348 w 2719"/>
                  <a:gd name="T18" fmla="*/ 1278 w 2719"/>
                  <a:gd name="T19" fmla="*/ 1197 w 2719"/>
                  <a:gd name="T20" fmla="*/ 1115 w 2719"/>
                  <a:gd name="T21" fmla="*/ 1045 w 2719"/>
                  <a:gd name="T22" fmla="*/ 964 w 2719"/>
                  <a:gd name="T23" fmla="*/ 883 w 2719"/>
                  <a:gd name="T24" fmla="*/ 813 w 2719"/>
                  <a:gd name="T25" fmla="*/ 732 w 2719"/>
                  <a:gd name="T26" fmla="*/ 650 w 2719"/>
                  <a:gd name="T27" fmla="*/ 581 w 2719"/>
                  <a:gd name="T28" fmla="*/ 499 w 2719"/>
                  <a:gd name="T29" fmla="*/ 418 w 2719"/>
                  <a:gd name="T30" fmla="*/ 348 w 2719"/>
                  <a:gd name="T31" fmla="*/ 267 w 2719"/>
                  <a:gd name="T32" fmla="*/ 186 w 2719"/>
                  <a:gd name="T33" fmla="*/ 116 w 2719"/>
                  <a:gd name="T34" fmla="*/ 35 w 2719"/>
                  <a:gd name="T35" fmla="*/ 0 w 271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</a:cxnLst>
                <a:rect l="0" t="0" r="r" b="b"/>
                <a:pathLst>
                  <a:path w="2719">
                    <a:moveTo>
                      <a:pt x="2719" y="0"/>
                    </a:moveTo>
                    <a:lnTo>
                      <a:pt x="2672" y="0"/>
                    </a:lnTo>
                    <a:moveTo>
                      <a:pt x="2637" y="0"/>
                    </a:moveTo>
                    <a:lnTo>
                      <a:pt x="2591" y="0"/>
                    </a:lnTo>
                    <a:moveTo>
                      <a:pt x="2556" y="0"/>
                    </a:moveTo>
                    <a:lnTo>
                      <a:pt x="2510" y="0"/>
                    </a:lnTo>
                    <a:moveTo>
                      <a:pt x="2486" y="0"/>
                    </a:moveTo>
                    <a:lnTo>
                      <a:pt x="2440" y="0"/>
                    </a:lnTo>
                    <a:moveTo>
                      <a:pt x="2405" y="0"/>
                    </a:moveTo>
                    <a:lnTo>
                      <a:pt x="2359" y="0"/>
                    </a:lnTo>
                    <a:moveTo>
                      <a:pt x="2324" y="0"/>
                    </a:moveTo>
                    <a:lnTo>
                      <a:pt x="2277" y="0"/>
                    </a:lnTo>
                    <a:moveTo>
                      <a:pt x="2254" y="0"/>
                    </a:moveTo>
                    <a:lnTo>
                      <a:pt x="2207" y="0"/>
                    </a:lnTo>
                    <a:moveTo>
                      <a:pt x="2173" y="0"/>
                    </a:moveTo>
                    <a:lnTo>
                      <a:pt x="2126" y="0"/>
                    </a:lnTo>
                    <a:moveTo>
                      <a:pt x="2091" y="0"/>
                    </a:moveTo>
                    <a:lnTo>
                      <a:pt x="2045" y="0"/>
                    </a:lnTo>
                    <a:moveTo>
                      <a:pt x="2022" y="0"/>
                    </a:moveTo>
                    <a:lnTo>
                      <a:pt x="1975" y="0"/>
                    </a:lnTo>
                    <a:moveTo>
                      <a:pt x="1940" y="0"/>
                    </a:moveTo>
                    <a:lnTo>
                      <a:pt x="1894" y="0"/>
                    </a:lnTo>
                    <a:moveTo>
                      <a:pt x="1859" y="0"/>
                    </a:moveTo>
                    <a:lnTo>
                      <a:pt x="1812" y="0"/>
                    </a:lnTo>
                    <a:moveTo>
                      <a:pt x="1789" y="0"/>
                    </a:moveTo>
                    <a:lnTo>
                      <a:pt x="1743" y="0"/>
                    </a:lnTo>
                    <a:moveTo>
                      <a:pt x="1708" y="0"/>
                    </a:moveTo>
                    <a:lnTo>
                      <a:pt x="1661" y="0"/>
                    </a:lnTo>
                    <a:moveTo>
                      <a:pt x="1626" y="0"/>
                    </a:moveTo>
                    <a:lnTo>
                      <a:pt x="1580" y="0"/>
                    </a:lnTo>
                    <a:moveTo>
                      <a:pt x="1557" y="0"/>
                    </a:moveTo>
                    <a:lnTo>
                      <a:pt x="1510" y="0"/>
                    </a:lnTo>
                    <a:moveTo>
                      <a:pt x="1475" y="0"/>
                    </a:moveTo>
                    <a:lnTo>
                      <a:pt x="1429" y="0"/>
                    </a:lnTo>
                    <a:moveTo>
                      <a:pt x="1394" y="0"/>
                    </a:moveTo>
                    <a:lnTo>
                      <a:pt x="1348" y="0"/>
                    </a:lnTo>
                    <a:moveTo>
                      <a:pt x="1324" y="0"/>
                    </a:moveTo>
                    <a:lnTo>
                      <a:pt x="1278" y="0"/>
                    </a:lnTo>
                    <a:moveTo>
                      <a:pt x="1243" y="0"/>
                    </a:moveTo>
                    <a:lnTo>
                      <a:pt x="1197" y="0"/>
                    </a:lnTo>
                    <a:moveTo>
                      <a:pt x="1162" y="0"/>
                    </a:moveTo>
                    <a:lnTo>
                      <a:pt x="1115" y="0"/>
                    </a:lnTo>
                    <a:moveTo>
                      <a:pt x="1092" y="0"/>
                    </a:moveTo>
                    <a:lnTo>
                      <a:pt x="1045" y="0"/>
                    </a:lnTo>
                    <a:moveTo>
                      <a:pt x="1011" y="0"/>
                    </a:moveTo>
                    <a:lnTo>
                      <a:pt x="964" y="0"/>
                    </a:lnTo>
                    <a:moveTo>
                      <a:pt x="929" y="0"/>
                    </a:moveTo>
                    <a:lnTo>
                      <a:pt x="883" y="0"/>
                    </a:lnTo>
                    <a:moveTo>
                      <a:pt x="860" y="0"/>
                    </a:moveTo>
                    <a:lnTo>
                      <a:pt x="813" y="0"/>
                    </a:lnTo>
                    <a:moveTo>
                      <a:pt x="778" y="0"/>
                    </a:moveTo>
                    <a:lnTo>
                      <a:pt x="732" y="0"/>
                    </a:lnTo>
                    <a:moveTo>
                      <a:pt x="697" y="0"/>
                    </a:moveTo>
                    <a:lnTo>
                      <a:pt x="650" y="0"/>
                    </a:lnTo>
                    <a:moveTo>
                      <a:pt x="627" y="0"/>
                    </a:moveTo>
                    <a:lnTo>
                      <a:pt x="581" y="0"/>
                    </a:lnTo>
                    <a:moveTo>
                      <a:pt x="546" y="0"/>
                    </a:moveTo>
                    <a:lnTo>
                      <a:pt x="499" y="0"/>
                    </a:lnTo>
                    <a:moveTo>
                      <a:pt x="464" y="0"/>
                    </a:moveTo>
                    <a:lnTo>
                      <a:pt x="418" y="0"/>
                    </a:lnTo>
                    <a:moveTo>
                      <a:pt x="395" y="0"/>
                    </a:moveTo>
                    <a:lnTo>
                      <a:pt x="348" y="0"/>
                    </a:lnTo>
                    <a:moveTo>
                      <a:pt x="313" y="0"/>
                    </a:moveTo>
                    <a:lnTo>
                      <a:pt x="267" y="0"/>
                    </a:lnTo>
                    <a:moveTo>
                      <a:pt x="232" y="0"/>
                    </a:moveTo>
                    <a:lnTo>
                      <a:pt x="186" y="0"/>
                    </a:lnTo>
                    <a:moveTo>
                      <a:pt x="162" y="0"/>
                    </a:moveTo>
                    <a:lnTo>
                      <a:pt x="116" y="0"/>
                    </a:lnTo>
                    <a:moveTo>
                      <a:pt x="81" y="0"/>
                    </a:moveTo>
                    <a:lnTo>
                      <a:pt x="35" y="0"/>
                    </a:lnTo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E1B0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131" name="Freeform 155"/>
              <p:cNvSpPr>
                <a:spLocks noEditPoints="1"/>
              </p:cNvSpPr>
              <p:nvPr/>
            </p:nvSpPr>
            <p:spPr bwMode="auto">
              <a:xfrm>
                <a:off x="3858" y="1617"/>
                <a:ext cx="1" cy="477"/>
              </a:xfrm>
              <a:custGeom>
                <a:avLst/>
                <a:gdLst>
                  <a:gd name="T0" fmla="*/ 0 h 477"/>
                  <a:gd name="T1" fmla="*/ 47 h 477"/>
                  <a:gd name="T2" fmla="*/ 81 h 477"/>
                  <a:gd name="T3" fmla="*/ 128 h 477"/>
                  <a:gd name="T4" fmla="*/ 163 h 477"/>
                  <a:gd name="T5" fmla="*/ 209 h 477"/>
                  <a:gd name="T6" fmla="*/ 233 h 477"/>
                  <a:gd name="T7" fmla="*/ 279 h 477"/>
                  <a:gd name="T8" fmla="*/ 314 h 477"/>
                  <a:gd name="T9" fmla="*/ 361 h 477"/>
                  <a:gd name="T10" fmla="*/ 395 h 477"/>
                  <a:gd name="T11" fmla="*/ 442 h 477"/>
                  <a:gd name="T12" fmla="*/ 465 h 477"/>
                  <a:gd name="T13" fmla="*/ 477 h 47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</a:cxnLst>
                <a:rect l="0" t="0" r="r" b="b"/>
                <a:pathLst>
                  <a:path h="477">
                    <a:moveTo>
                      <a:pt x="0" y="0"/>
                    </a:moveTo>
                    <a:lnTo>
                      <a:pt x="0" y="47"/>
                    </a:lnTo>
                    <a:moveTo>
                      <a:pt x="0" y="81"/>
                    </a:moveTo>
                    <a:lnTo>
                      <a:pt x="0" y="128"/>
                    </a:lnTo>
                    <a:moveTo>
                      <a:pt x="0" y="163"/>
                    </a:moveTo>
                    <a:lnTo>
                      <a:pt x="0" y="209"/>
                    </a:lnTo>
                    <a:moveTo>
                      <a:pt x="0" y="233"/>
                    </a:moveTo>
                    <a:lnTo>
                      <a:pt x="0" y="279"/>
                    </a:lnTo>
                    <a:moveTo>
                      <a:pt x="0" y="314"/>
                    </a:moveTo>
                    <a:lnTo>
                      <a:pt x="0" y="361"/>
                    </a:lnTo>
                    <a:moveTo>
                      <a:pt x="0" y="395"/>
                    </a:moveTo>
                    <a:lnTo>
                      <a:pt x="0" y="442"/>
                    </a:lnTo>
                    <a:moveTo>
                      <a:pt x="0" y="465"/>
                    </a:moveTo>
                    <a:lnTo>
                      <a:pt x="0" y="477"/>
                    </a:lnTo>
                  </a:path>
                </a:pathLst>
              </a:custGeom>
              <a:noFill/>
              <a:ln w="19050">
                <a:solidFill>
                  <a:srgbClr val="FE1B0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132" name="Rectangle 156"/>
              <p:cNvSpPr>
                <a:spLocks noChangeArrowheads="1"/>
              </p:cNvSpPr>
              <p:nvPr/>
            </p:nvSpPr>
            <p:spPr bwMode="auto">
              <a:xfrm>
                <a:off x="3809" y="1467"/>
                <a:ext cx="201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i="1">
                    <a:solidFill>
                      <a:srgbClr val="FF1919"/>
                    </a:solidFill>
                  </a:rPr>
                  <a:t>M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7133" name="Rectangle 157"/>
              <p:cNvSpPr>
                <a:spLocks noChangeArrowheads="1"/>
              </p:cNvSpPr>
              <p:nvPr/>
            </p:nvSpPr>
            <p:spPr bwMode="auto">
              <a:xfrm>
                <a:off x="955" y="1560"/>
                <a:ext cx="216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>
                    <a:solidFill>
                      <a:srgbClr val="FF1919"/>
                    </a:solidFill>
                  </a:rPr>
                  <a:t>34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3838"/>
            <a:ext cx="869315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Al’s Marginal Revenue and Marginal Cost</a:t>
            </a:r>
            <a:endParaRPr lang="en-US" altLang="en-US"/>
          </a:p>
        </p:txBody>
      </p:sp>
      <p:pic>
        <p:nvPicPr>
          <p:cNvPr id="129029" name="Picture 5" descr="Table 4" title="Tabl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1" t="1846" r="3381" b="5539"/>
          <a:stretch>
            <a:fillRect/>
          </a:stretch>
        </p:blipFill>
        <p:spPr bwMode="auto">
          <a:xfrm>
            <a:off x="3000375" y="1597025"/>
            <a:ext cx="2578100" cy="4865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 sz="4000">
                <a:solidFill>
                  <a:srgbClr val="010000"/>
                </a:solidFill>
              </a:rPr>
              <a:t>Profit Maximization: Another 	Graphical Interpretation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815975" y="1655763"/>
            <a:ext cx="7437438" cy="4743450"/>
            <a:chOff x="815975" y="1655763"/>
            <a:chExt cx="7437438" cy="4743450"/>
          </a:xfrm>
        </p:grpSpPr>
        <p:sp>
          <p:nvSpPr>
            <p:cNvPr id="130050" name="Rectangle 2"/>
            <p:cNvSpPr>
              <a:spLocks noChangeArrowheads="1"/>
            </p:cNvSpPr>
            <p:nvPr/>
          </p:nvSpPr>
          <p:spPr bwMode="auto">
            <a:xfrm>
              <a:off x="815975" y="1655763"/>
              <a:ext cx="7437438" cy="4743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53" name="Line 5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54" name="Line 6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56" name="Line 8"/>
            <p:cNvSpPr>
              <a:spLocks noChangeShapeType="1"/>
            </p:cNvSpPr>
            <p:nvPr/>
          </p:nvSpPr>
          <p:spPr bwMode="auto">
            <a:xfrm>
              <a:off x="815975" y="5611813"/>
              <a:ext cx="7437438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57" name="Line 9"/>
            <p:cNvSpPr>
              <a:spLocks noChangeShapeType="1"/>
            </p:cNvSpPr>
            <p:nvPr/>
          </p:nvSpPr>
          <p:spPr bwMode="auto">
            <a:xfrm>
              <a:off x="815975" y="5808663"/>
              <a:ext cx="7437438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58" name="Line 10"/>
            <p:cNvSpPr>
              <a:spLocks noChangeShapeType="1"/>
            </p:cNvSpPr>
            <p:nvPr/>
          </p:nvSpPr>
          <p:spPr bwMode="auto">
            <a:xfrm>
              <a:off x="815975" y="6005513"/>
              <a:ext cx="7437438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59" name="Line 11"/>
            <p:cNvSpPr>
              <a:spLocks noChangeShapeType="1"/>
            </p:cNvSpPr>
            <p:nvPr/>
          </p:nvSpPr>
          <p:spPr bwMode="auto">
            <a:xfrm>
              <a:off x="815975" y="6202363"/>
              <a:ext cx="7437438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60" name="Line 12"/>
            <p:cNvSpPr>
              <a:spLocks noChangeShapeType="1"/>
            </p:cNvSpPr>
            <p:nvPr/>
          </p:nvSpPr>
          <p:spPr bwMode="auto">
            <a:xfrm>
              <a:off x="815975" y="5414963"/>
              <a:ext cx="7437438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61" name="Line 13"/>
            <p:cNvSpPr>
              <a:spLocks noChangeShapeType="1"/>
            </p:cNvSpPr>
            <p:nvPr/>
          </p:nvSpPr>
          <p:spPr bwMode="auto">
            <a:xfrm>
              <a:off x="815975" y="5218113"/>
              <a:ext cx="7437438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62" name="Line 14"/>
            <p:cNvSpPr>
              <a:spLocks noChangeShapeType="1"/>
            </p:cNvSpPr>
            <p:nvPr/>
          </p:nvSpPr>
          <p:spPr bwMode="auto">
            <a:xfrm>
              <a:off x="815975" y="5021263"/>
              <a:ext cx="7437438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63" name="Line 15"/>
            <p:cNvSpPr>
              <a:spLocks noChangeShapeType="1"/>
            </p:cNvSpPr>
            <p:nvPr/>
          </p:nvSpPr>
          <p:spPr bwMode="auto">
            <a:xfrm>
              <a:off x="815975" y="4824413"/>
              <a:ext cx="7437438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64" name="Line 16"/>
            <p:cNvSpPr>
              <a:spLocks noChangeShapeType="1"/>
            </p:cNvSpPr>
            <p:nvPr/>
          </p:nvSpPr>
          <p:spPr bwMode="auto">
            <a:xfrm>
              <a:off x="815975" y="4625975"/>
              <a:ext cx="7437438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65" name="Line 17"/>
            <p:cNvSpPr>
              <a:spLocks noChangeShapeType="1"/>
            </p:cNvSpPr>
            <p:nvPr/>
          </p:nvSpPr>
          <p:spPr bwMode="auto">
            <a:xfrm>
              <a:off x="815975" y="4429125"/>
              <a:ext cx="7437438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66" name="Line 18"/>
            <p:cNvSpPr>
              <a:spLocks noChangeShapeType="1"/>
            </p:cNvSpPr>
            <p:nvPr/>
          </p:nvSpPr>
          <p:spPr bwMode="auto">
            <a:xfrm>
              <a:off x="815975" y="4232275"/>
              <a:ext cx="7437438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67" name="Line 19"/>
            <p:cNvSpPr>
              <a:spLocks noChangeShapeType="1"/>
            </p:cNvSpPr>
            <p:nvPr/>
          </p:nvSpPr>
          <p:spPr bwMode="auto">
            <a:xfrm>
              <a:off x="815975" y="4035425"/>
              <a:ext cx="7437438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68" name="Line 20"/>
            <p:cNvSpPr>
              <a:spLocks noChangeShapeType="1"/>
            </p:cNvSpPr>
            <p:nvPr/>
          </p:nvSpPr>
          <p:spPr bwMode="auto">
            <a:xfrm>
              <a:off x="815975" y="3838575"/>
              <a:ext cx="7437438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69" name="Line 21"/>
            <p:cNvSpPr>
              <a:spLocks noChangeShapeType="1"/>
            </p:cNvSpPr>
            <p:nvPr/>
          </p:nvSpPr>
          <p:spPr bwMode="auto">
            <a:xfrm flipH="1">
              <a:off x="815975" y="3641725"/>
              <a:ext cx="7437438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70" name="Line 22"/>
            <p:cNvSpPr>
              <a:spLocks noChangeShapeType="1"/>
            </p:cNvSpPr>
            <p:nvPr/>
          </p:nvSpPr>
          <p:spPr bwMode="auto">
            <a:xfrm>
              <a:off x="815975" y="3444875"/>
              <a:ext cx="7437438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71" name="Line 23"/>
            <p:cNvSpPr>
              <a:spLocks noChangeShapeType="1"/>
            </p:cNvSpPr>
            <p:nvPr/>
          </p:nvSpPr>
          <p:spPr bwMode="auto">
            <a:xfrm>
              <a:off x="815975" y="3248025"/>
              <a:ext cx="7437438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72" name="Line 24"/>
            <p:cNvSpPr>
              <a:spLocks noChangeShapeType="1"/>
            </p:cNvSpPr>
            <p:nvPr/>
          </p:nvSpPr>
          <p:spPr bwMode="auto">
            <a:xfrm>
              <a:off x="815975" y="3051175"/>
              <a:ext cx="7437438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73" name="Line 25"/>
            <p:cNvSpPr>
              <a:spLocks noChangeShapeType="1"/>
            </p:cNvSpPr>
            <p:nvPr/>
          </p:nvSpPr>
          <p:spPr bwMode="auto">
            <a:xfrm>
              <a:off x="815975" y="3051175"/>
              <a:ext cx="7437438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74" name="Line 26"/>
            <p:cNvSpPr>
              <a:spLocks noChangeShapeType="1"/>
            </p:cNvSpPr>
            <p:nvPr/>
          </p:nvSpPr>
          <p:spPr bwMode="auto">
            <a:xfrm>
              <a:off x="815975" y="2854325"/>
              <a:ext cx="7437438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75" name="Line 27"/>
            <p:cNvSpPr>
              <a:spLocks noChangeShapeType="1"/>
            </p:cNvSpPr>
            <p:nvPr/>
          </p:nvSpPr>
          <p:spPr bwMode="auto">
            <a:xfrm>
              <a:off x="815975" y="2657475"/>
              <a:ext cx="7437438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76" name="Line 28"/>
            <p:cNvSpPr>
              <a:spLocks noChangeShapeType="1"/>
            </p:cNvSpPr>
            <p:nvPr/>
          </p:nvSpPr>
          <p:spPr bwMode="auto">
            <a:xfrm>
              <a:off x="815975" y="2460625"/>
              <a:ext cx="7437438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77" name="Line 29"/>
            <p:cNvSpPr>
              <a:spLocks noChangeShapeType="1"/>
            </p:cNvSpPr>
            <p:nvPr/>
          </p:nvSpPr>
          <p:spPr bwMode="auto">
            <a:xfrm>
              <a:off x="815975" y="2263775"/>
              <a:ext cx="7437438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78" name="Line 30"/>
            <p:cNvSpPr>
              <a:spLocks noChangeShapeType="1"/>
            </p:cNvSpPr>
            <p:nvPr/>
          </p:nvSpPr>
          <p:spPr bwMode="auto">
            <a:xfrm>
              <a:off x="815975" y="2066925"/>
              <a:ext cx="7437438" cy="1588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79" name="Line 31"/>
            <p:cNvSpPr>
              <a:spLocks noChangeShapeType="1"/>
            </p:cNvSpPr>
            <p:nvPr/>
          </p:nvSpPr>
          <p:spPr bwMode="auto">
            <a:xfrm>
              <a:off x="815975" y="1852613"/>
              <a:ext cx="7437438" cy="1587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80" name="Line 32"/>
            <p:cNvSpPr>
              <a:spLocks noChangeShapeType="1"/>
            </p:cNvSpPr>
            <p:nvPr/>
          </p:nvSpPr>
          <p:spPr bwMode="auto">
            <a:xfrm flipV="1">
              <a:off x="1404938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81" name="Line 33"/>
            <p:cNvSpPr>
              <a:spLocks noChangeShapeType="1"/>
            </p:cNvSpPr>
            <p:nvPr/>
          </p:nvSpPr>
          <p:spPr bwMode="auto">
            <a:xfrm flipV="1">
              <a:off x="1208088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82" name="Line 34"/>
            <p:cNvSpPr>
              <a:spLocks noChangeShapeType="1"/>
            </p:cNvSpPr>
            <p:nvPr/>
          </p:nvSpPr>
          <p:spPr bwMode="auto">
            <a:xfrm flipV="1">
              <a:off x="1012825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83" name="Line 35"/>
            <p:cNvSpPr>
              <a:spLocks noChangeShapeType="1"/>
            </p:cNvSpPr>
            <p:nvPr/>
          </p:nvSpPr>
          <p:spPr bwMode="auto">
            <a:xfrm flipV="1">
              <a:off x="1601788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84" name="Line 36"/>
            <p:cNvSpPr>
              <a:spLocks noChangeShapeType="1"/>
            </p:cNvSpPr>
            <p:nvPr/>
          </p:nvSpPr>
          <p:spPr bwMode="auto">
            <a:xfrm flipV="1">
              <a:off x="1797050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85" name="Line 37"/>
            <p:cNvSpPr>
              <a:spLocks noChangeShapeType="1"/>
            </p:cNvSpPr>
            <p:nvPr/>
          </p:nvSpPr>
          <p:spPr bwMode="auto">
            <a:xfrm flipV="1">
              <a:off x="1993900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86" name="Line 38"/>
            <p:cNvSpPr>
              <a:spLocks noChangeShapeType="1"/>
            </p:cNvSpPr>
            <p:nvPr/>
          </p:nvSpPr>
          <p:spPr bwMode="auto">
            <a:xfrm flipV="1">
              <a:off x="2189163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87" name="Line 39"/>
            <p:cNvSpPr>
              <a:spLocks noChangeShapeType="1"/>
            </p:cNvSpPr>
            <p:nvPr/>
          </p:nvSpPr>
          <p:spPr bwMode="auto">
            <a:xfrm flipV="1">
              <a:off x="2386013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88" name="Line 40"/>
            <p:cNvSpPr>
              <a:spLocks noChangeShapeType="1"/>
            </p:cNvSpPr>
            <p:nvPr/>
          </p:nvSpPr>
          <p:spPr bwMode="auto">
            <a:xfrm flipV="1">
              <a:off x="2581275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89" name="Line 41"/>
            <p:cNvSpPr>
              <a:spLocks noChangeShapeType="1"/>
            </p:cNvSpPr>
            <p:nvPr/>
          </p:nvSpPr>
          <p:spPr bwMode="auto">
            <a:xfrm flipV="1">
              <a:off x="2778125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90" name="Line 42"/>
            <p:cNvSpPr>
              <a:spLocks noChangeShapeType="1"/>
            </p:cNvSpPr>
            <p:nvPr/>
          </p:nvSpPr>
          <p:spPr bwMode="auto">
            <a:xfrm flipV="1">
              <a:off x="2973388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91" name="Line 43"/>
            <p:cNvSpPr>
              <a:spLocks noChangeShapeType="1"/>
            </p:cNvSpPr>
            <p:nvPr/>
          </p:nvSpPr>
          <p:spPr bwMode="auto">
            <a:xfrm flipV="1">
              <a:off x="3170238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92" name="Line 44"/>
            <p:cNvSpPr>
              <a:spLocks noChangeShapeType="1"/>
            </p:cNvSpPr>
            <p:nvPr/>
          </p:nvSpPr>
          <p:spPr bwMode="auto">
            <a:xfrm flipV="1">
              <a:off x="3367088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93" name="Line 45"/>
            <p:cNvSpPr>
              <a:spLocks noChangeShapeType="1"/>
            </p:cNvSpPr>
            <p:nvPr/>
          </p:nvSpPr>
          <p:spPr bwMode="auto">
            <a:xfrm flipV="1">
              <a:off x="3562350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94" name="Line 46"/>
            <p:cNvSpPr>
              <a:spLocks noChangeShapeType="1"/>
            </p:cNvSpPr>
            <p:nvPr/>
          </p:nvSpPr>
          <p:spPr bwMode="auto">
            <a:xfrm flipV="1">
              <a:off x="3759200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95" name="Line 47"/>
            <p:cNvSpPr>
              <a:spLocks noChangeShapeType="1"/>
            </p:cNvSpPr>
            <p:nvPr/>
          </p:nvSpPr>
          <p:spPr bwMode="auto">
            <a:xfrm flipV="1">
              <a:off x="3954463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96" name="Line 48"/>
            <p:cNvSpPr>
              <a:spLocks noChangeShapeType="1"/>
            </p:cNvSpPr>
            <p:nvPr/>
          </p:nvSpPr>
          <p:spPr bwMode="auto">
            <a:xfrm flipV="1">
              <a:off x="4151313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97" name="Line 49"/>
            <p:cNvSpPr>
              <a:spLocks noChangeShapeType="1"/>
            </p:cNvSpPr>
            <p:nvPr/>
          </p:nvSpPr>
          <p:spPr bwMode="auto">
            <a:xfrm flipV="1">
              <a:off x="4346575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98" name="Line 50"/>
            <p:cNvSpPr>
              <a:spLocks noChangeShapeType="1"/>
            </p:cNvSpPr>
            <p:nvPr/>
          </p:nvSpPr>
          <p:spPr bwMode="auto">
            <a:xfrm flipV="1">
              <a:off x="4543425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99" name="Line 51"/>
            <p:cNvSpPr>
              <a:spLocks noChangeShapeType="1"/>
            </p:cNvSpPr>
            <p:nvPr/>
          </p:nvSpPr>
          <p:spPr bwMode="auto">
            <a:xfrm flipV="1">
              <a:off x="4738688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00" name="Line 52"/>
            <p:cNvSpPr>
              <a:spLocks noChangeShapeType="1"/>
            </p:cNvSpPr>
            <p:nvPr/>
          </p:nvSpPr>
          <p:spPr bwMode="auto">
            <a:xfrm flipV="1">
              <a:off x="4935538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01" name="Line 53"/>
            <p:cNvSpPr>
              <a:spLocks noChangeShapeType="1"/>
            </p:cNvSpPr>
            <p:nvPr/>
          </p:nvSpPr>
          <p:spPr bwMode="auto">
            <a:xfrm flipV="1">
              <a:off x="5132388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02" name="Line 54"/>
            <p:cNvSpPr>
              <a:spLocks noChangeShapeType="1"/>
            </p:cNvSpPr>
            <p:nvPr/>
          </p:nvSpPr>
          <p:spPr bwMode="auto">
            <a:xfrm flipV="1">
              <a:off x="5327650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03" name="Line 55"/>
            <p:cNvSpPr>
              <a:spLocks noChangeShapeType="1"/>
            </p:cNvSpPr>
            <p:nvPr/>
          </p:nvSpPr>
          <p:spPr bwMode="auto">
            <a:xfrm flipV="1">
              <a:off x="5524500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04" name="Line 56"/>
            <p:cNvSpPr>
              <a:spLocks noChangeShapeType="1"/>
            </p:cNvSpPr>
            <p:nvPr/>
          </p:nvSpPr>
          <p:spPr bwMode="auto">
            <a:xfrm flipV="1">
              <a:off x="5719763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05" name="Line 57"/>
            <p:cNvSpPr>
              <a:spLocks noChangeShapeType="1"/>
            </p:cNvSpPr>
            <p:nvPr/>
          </p:nvSpPr>
          <p:spPr bwMode="auto">
            <a:xfrm flipV="1">
              <a:off x="5916613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06" name="Line 58"/>
            <p:cNvSpPr>
              <a:spLocks noChangeShapeType="1"/>
            </p:cNvSpPr>
            <p:nvPr/>
          </p:nvSpPr>
          <p:spPr bwMode="auto">
            <a:xfrm flipV="1">
              <a:off x="6111875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07" name="Line 59"/>
            <p:cNvSpPr>
              <a:spLocks noChangeShapeType="1"/>
            </p:cNvSpPr>
            <p:nvPr/>
          </p:nvSpPr>
          <p:spPr bwMode="auto">
            <a:xfrm flipV="1">
              <a:off x="6308725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08" name="Line 60"/>
            <p:cNvSpPr>
              <a:spLocks noChangeShapeType="1"/>
            </p:cNvSpPr>
            <p:nvPr/>
          </p:nvSpPr>
          <p:spPr bwMode="auto">
            <a:xfrm flipV="1">
              <a:off x="6503988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09" name="Line 61"/>
            <p:cNvSpPr>
              <a:spLocks noChangeShapeType="1"/>
            </p:cNvSpPr>
            <p:nvPr/>
          </p:nvSpPr>
          <p:spPr bwMode="auto">
            <a:xfrm flipV="1">
              <a:off x="6684963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10" name="Line 62"/>
            <p:cNvSpPr>
              <a:spLocks noChangeShapeType="1"/>
            </p:cNvSpPr>
            <p:nvPr/>
          </p:nvSpPr>
          <p:spPr bwMode="auto">
            <a:xfrm flipV="1">
              <a:off x="6880225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11" name="Line 63"/>
            <p:cNvSpPr>
              <a:spLocks noChangeShapeType="1"/>
            </p:cNvSpPr>
            <p:nvPr/>
          </p:nvSpPr>
          <p:spPr bwMode="auto">
            <a:xfrm flipV="1">
              <a:off x="7077075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12" name="Line 64"/>
            <p:cNvSpPr>
              <a:spLocks noChangeShapeType="1"/>
            </p:cNvSpPr>
            <p:nvPr/>
          </p:nvSpPr>
          <p:spPr bwMode="auto">
            <a:xfrm flipV="1">
              <a:off x="7272338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13" name="Line 65"/>
            <p:cNvSpPr>
              <a:spLocks noChangeShapeType="1"/>
            </p:cNvSpPr>
            <p:nvPr/>
          </p:nvSpPr>
          <p:spPr bwMode="auto">
            <a:xfrm flipV="1">
              <a:off x="7469188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14" name="Line 66"/>
            <p:cNvSpPr>
              <a:spLocks noChangeShapeType="1"/>
            </p:cNvSpPr>
            <p:nvPr/>
          </p:nvSpPr>
          <p:spPr bwMode="auto">
            <a:xfrm flipV="1">
              <a:off x="7666038" y="1655763"/>
              <a:ext cx="1587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15" name="Line 67"/>
            <p:cNvSpPr>
              <a:spLocks noChangeShapeType="1"/>
            </p:cNvSpPr>
            <p:nvPr/>
          </p:nvSpPr>
          <p:spPr bwMode="auto">
            <a:xfrm flipV="1">
              <a:off x="7861300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16" name="Line 68"/>
            <p:cNvSpPr>
              <a:spLocks noChangeShapeType="1"/>
            </p:cNvSpPr>
            <p:nvPr/>
          </p:nvSpPr>
          <p:spPr bwMode="auto">
            <a:xfrm flipV="1">
              <a:off x="8058150" y="1655763"/>
              <a:ext cx="1588" cy="4743450"/>
            </a:xfrm>
            <a:prstGeom prst="line">
              <a:avLst/>
            </a:prstGeom>
            <a:noFill/>
            <a:ln w="15875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17" name="Rectangle 69"/>
            <p:cNvSpPr>
              <a:spLocks noChangeArrowheads="1"/>
            </p:cNvSpPr>
            <p:nvPr/>
          </p:nvSpPr>
          <p:spPr bwMode="auto">
            <a:xfrm>
              <a:off x="815975" y="1655763"/>
              <a:ext cx="7437438" cy="4743450"/>
            </a:xfrm>
            <a:prstGeom prst="rect">
              <a:avLst/>
            </a:prstGeom>
            <a:noFill/>
            <a:ln w="15875">
              <a:solidFill>
                <a:srgbClr val="B3E3E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18" name="Line 70"/>
            <p:cNvSpPr>
              <a:spLocks noChangeShapeType="1"/>
            </p:cNvSpPr>
            <p:nvPr/>
          </p:nvSpPr>
          <p:spPr bwMode="auto">
            <a:xfrm flipH="1">
              <a:off x="1993900" y="5414963"/>
              <a:ext cx="130175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19" name="Line 71"/>
            <p:cNvSpPr>
              <a:spLocks noChangeShapeType="1"/>
            </p:cNvSpPr>
            <p:nvPr/>
          </p:nvSpPr>
          <p:spPr bwMode="auto">
            <a:xfrm flipH="1">
              <a:off x="2009775" y="4249738"/>
              <a:ext cx="130175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20" name="Line 72"/>
            <p:cNvSpPr>
              <a:spLocks noChangeShapeType="1"/>
            </p:cNvSpPr>
            <p:nvPr/>
          </p:nvSpPr>
          <p:spPr bwMode="auto">
            <a:xfrm flipH="1">
              <a:off x="1993900" y="3641725"/>
              <a:ext cx="130175" cy="15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21" name="Line 73"/>
            <p:cNvSpPr>
              <a:spLocks noChangeShapeType="1"/>
            </p:cNvSpPr>
            <p:nvPr/>
          </p:nvSpPr>
          <p:spPr bwMode="auto">
            <a:xfrm flipH="1">
              <a:off x="1993900" y="1852613"/>
              <a:ext cx="130175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22" name="Line 74"/>
            <p:cNvSpPr>
              <a:spLocks noChangeShapeType="1"/>
            </p:cNvSpPr>
            <p:nvPr/>
          </p:nvSpPr>
          <p:spPr bwMode="auto">
            <a:xfrm flipH="1">
              <a:off x="1993900" y="2460625"/>
              <a:ext cx="130175" cy="15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23" name="Line 75"/>
            <p:cNvSpPr>
              <a:spLocks noChangeShapeType="1"/>
            </p:cNvSpPr>
            <p:nvPr/>
          </p:nvSpPr>
          <p:spPr bwMode="auto">
            <a:xfrm flipH="1">
              <a:off x="1993900" y="3051175"/>
              <a:ext cx="130175" cy="15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24" name="Line 76"/>
            <p:cNvSpPr>
              <a:spLocks noChangeShapeType="1"/>
            </p:cNvSpPr>
            <p:nvPr/>
          </p:nvSpPr>
          <p:spPr bwMode="auto">
            <a:xfrm>
              <a:off x="1993900" y="2147888"/>
              <a:ext cx="1588" cy="1587"/>
            </a:xfrm>
            <a:prstGeom prst="line">
              <a:avLst/>
            </a:prstGeom>
            <a:noFill/>
            <a:ln w="158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25" name="Line 77"/>
            <p:cNvSpPr>
              <a:spLocks noChangeShapeType="1"/>
            </p:cNvSpPr>
            <p:nvPr/>
          </p:nvSpPr>
          <p:spPr bwMode="auto">
            <a:xfrm>
              <a:off x="2581275" y="4824413"/>
              <a:ext cx="1588" cy="130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26" name="Line 78"/>
            <p:cNvSpPr>
              <a:spLocks noChangeShapeType="1"/>
            </p:cNvSpPr>
            <p:nvPr/>
          </p:nvSpPr>
          <p:spPr bwMode="auto">
            <a:xfrm>
              <a:off x="3170238" y="4824413"/>
              <a:ext cx="1587" cy="130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27" name="Line 79"/>
            <p:cNvSpPr>
              <a:spLocks noChangeShapeType="1"/>
            </p:cNvSpPr>
            <p:nvPr/>
          </p:nvSpPr>
          <p:spPr bwMode="auto">
            <a:xfrm>
              <a:off x="3759200" y="4824413"/>
              <a:ext cx="1588" cy="130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28" name="Line 80"/>
            <p:cNvSpPr>
              <a:spLocks noChangeShapeType="1"/>
            </p:cNvSpPr>
            <p:nvPr/>
          </p:nvSpPr>
          <p:spPr bwMode="auto">
            <a:xfrm>
              <a:off x="6111875" y="4824413"/>
              <a:ext cx="1588" cy="130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29" name="Line 81"/>
            <p:cNvSpPr>
              <a:spLocks noChangeShapeType="1"/>
            </p:cNvSpPr>
            <p:nvPr/>
          </p:nvSpPr>
          <p:spPr bwMode="auto">
            <a:xfrm>
              <a:off x="6700838" y="4824413"/>
              <a:ext cx="1587" cy="130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30" name="Line 82"/>
            <p:cNvSpPr>
              <a:spLocks noChangeShapeType="1"/>
            </p:cNvSpPr>
            <p:nvPr/>
          </p:nvSpPr>
          <p:spPr bwMode="auto">
            <a:xfrm>
              <a:off x="7289800" y="4824413"/>
              <a:ext cx="1588" cy="130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31" name="Line 83"/>
            <p:cNvSpPr>
              <a:spLocks noChangeShapeType="1"/>
            </p:cNvSpPr>
            <p:nvPr/>
          </p:nvSpPr>
          <p:spPr bwMode="auto">
            <a:xfrm>
              <a:off x="7877175" y="4824413"/>
              <a:ext cx="1588" cy="130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32" name="Line 84"/>
            <p:cNvSpPr>
              <a:spLocks noChangeShapeType="1"/>
            </p:cNvSpPr>
            <p:nvPr/>
          </p:nvSpPr>
          <p:spPr bwMode="auto">
            <a:xfrm>
              <a:off x="4346575" y="4824413"/>
              <a:ext cx="1588" cy="130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33" name="Line 85"/>
            <p:cNvSpPr>
              <a:spLocks noChangeShapeType="1"/>
            </p:cNvSpPr>
            <p:nvPr/>
          </p:nvSpPr>
          <p:spPr bwMode="auto">
            <a:xfrm>
              <a:off x="4935538" y="4824413"/>
              <a:ext cx="1587" cy="130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34" name="Line 86"/>
            <p:cNvSpPr>
              <a:spLocks noChangeShapeType="1"/>
            </p:cNvSpPr>
            <p:nvPr/>
          </p:nvSpPr>
          <p:spPr bwMode="auto">
            <a:xfrm>
              <a:off x="5524500" y="4824413"/>
              <a:ext cx="1588" cy="1301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35" name="Line 87"/>
            <p:cNvSpPr>
              <a:spLocks noChangeShapeType="1"/>
            </p:cNvSpPr>
            <p:nvPr/>
          </p:nvSpPr>
          <p:spPr bwMode="auto">
            <a:xfrm flipV="1">
              <a:off x="1993900" y="1852613"/>
              <a:ext cx="1588" cy="35623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36" name="Line 88"/>
            <p:cNvSpPr>
              <a:spLocks noChangeShapeType="1"/>
            </p:cNvSpPr>
            <p:nvPr/>
          </p:nvSpPr>
          <p:spPr bwMode="auto">
            <a:xfrm flipH="1">
              <a:off x="1993900" y="4824413"/>
              <a:ext cx="5883275" cy="15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0137" name="Group 89"/>
            <p:cNvGrpSpPr>
              <a:grpSpLocks/>
            </p:cNvGrpSpPr>
            <p:nvPr/>
          </p:nvGrpSpPr>
          <p:grpSpPr bwMode="auto">
            <a:xfrm>
              <a:off x="3290888" y="5784850"/>
              <a:ext cx="3375025" cy="504825"/>
              <a:chOff x="2073" y="3644"/>
              <a:chExt cx="2126" cy="318"/>
            </a:xfrm>
          </p:grpSpPr>
          <p:sp>
            <p:nvSpPr>
              <p:cNvPr id="130138" name="Rectangle 90"/>
              <p:cNvSpPr>
                <a:spLocks noChangeArrowheads="1"/>
              </p:cNvSpPr>
              <p:nvPr/>
            </p:nvSpPr>
            <p:spPr bwMode="auto">
              <a:xfrm>
                <a:off x="2460" y="3644"/>
                <a:ext cx="1367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 b="1">
                    <a:solidFill>
                      <a:srgbClr val="000000"/>
                    </a:solidFill>
                  </a:rPr>
                  <a:t>Output, Garages per Year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0139" name="Rectangle 91"/>
              <p:cNvSpPr>
                <a:spLocks noChangeArrowheads="1"/>
              </p:cNvSpPr>
              <p:nvPr/>
            </p:nvSpPr>
            <p:spPr bwMode="auto">
              <a:xfrm>
                <a:off x="2073" y="3796"/>
                <a:ext cx="212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 b="1">
                    <a:solidFill>
                      <a:srgbClr val="000000"/>
                    </a:solidFill>
                  </a:rPr>
                  <a:t>(a) Marginal Revenue and Marginal Cost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30140" name="Rectangle 92"/>
            <p:cNvSpPr>
              <a:spLocks noChangeArrowheads="1"/>
            </p:cNvSpPr>
            <p:nvPr/>
          </p:nvSpPr>
          <p:spPr bwMode="auto">
            <a:xfrm>
              <a:off x="4891088" y="4953000"/>
              <a:ext cx="2190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5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41" name="Rectangle 93"/>
            <p:cNvSpPr>
              <a:spLocks noChangeArrowheads="1"/>
            </p:cNvSpPr>
            <p:nvPr/>
          </p:nvSpPr>
          <p:spPr bwMode="auto">
            <a:xfrm rot="16200000">
              <a:off x="-286543" y="3352006"/>
              <a:ext cx="2760662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MR and MC per Garage per Year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42" name="Rectangle 94"/>
            <p:cNvSpPr>
              <a:spLocks noChangeArrowheads="1"/>
            </p:cNvSpPr>
            <p:nvPr/>
          </p:nvSpPr>
          <p:spPr bwMode="auto">
            <a:xfrm rot="16200000">
              <a:off x="718344" y="3352006"/>
              <a:ext cx="12080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(thousands $)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43" name="Rectangle 95"/>
            <p:cNvSpPr>
              <a:spLocks noChangeArrowheads="1"/>
            </p:cNvSpPr>
            <p:nvPr/>
          </p:nvSpPr>
          <p:spPr bwMode="auto">
            <a:xfrm>
              <a:off x="7785100" y="4953000"/>
              <a:ext cx="306388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10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44" name="Rectangle 96"/>
            <p:cNvSpPr>
              <a:spLocks noChangeArrowheads="1"/>
            </p:cNvSpPr>
            <p:nvPr/>
          </p:nvSpPr>
          <p:spPr bwMode="auto">
            <a:xfrm>
              <a:off x="7258050" y="4953000"/>
              <a:ext cx="2190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9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45" name="Rectangle 97"/>
            <p:cNvSpPr>
              <a:spLocks noChangeArrowheads="1"/>
            </p:cNvSpPr>
            <p:nvPr/>
          </p:nvSpPr>
          <p:spPr bwMode="auto">
            <a:xfrm>
              <a:off x="6667500" y="4953000"/>
              <a:ext cx="2190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8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46" name="Rectangle 98"/>
            <p:cNvSpPr>
              <a:spLocks noChangeArrowheads="1"/>
            </p:cNvSpPr>
            <p:nvPr/>
          </p:nvSpPr>
          <p:spPr bwMode="auto">
            <a:xfrm>
              <a:off x="6075363" y="4953000"/>
              <a:ext cx="2190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7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47" name="Rectangle 99"/>
            <p:cNvSpPr>
              <a:spLocks noChangeArrowheads="1"/>
            </p:cNvSpPr>
            <p:nvPr/>
          </p:nvSpPr>
          <p:spPr bwMode="auto">
            <a:xfrm>
              <a:off x="5483225" y="4953000"/>
              <a:ext cx="2190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6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48" name="Rectangle 100"/>
            <p:cNvSpPr>
              <a:spLocks noChangeArrowheads="1"/>
            </p:cNvSpPr>
            <p:nvPr/>
          </p:nvSpPr>
          <p:spPr bwMode="auto">
            <a:xfrm>
              <a:off x="4298950" y="4953000"/>
              <a:ext cx="2190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4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49" name="Rectangle 101"/>
            <p:cNvSpPr>
              <a:spLocks noChangeArrowheads="1"/>
            </p:cNvSpPr>
            <p:nvPr/>
          </p:nvSpPr>
          <p:spPr bwMode="auto">
            <a:xfrm>
              <a:off x="3708400" y="4953000"/>
              <a:ext cx="2190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3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50" name="Rectangle 102"/>
            <p:cNvSpPr>
              <a:spLocks noChangeArrowheads="1"/>
            </p:cNvSpPr>
            <p:nvPr/>
          </p:nvSpPr>
          <p:spPr bwMode="auto">
            <a:xfrm>
              <a:off x="3116263" y="4953000"/>
              <a:ext cx="2190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2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51" name="Rectangle 103"/>
            <p:cNvSpPr>
              <a:spLocks noChangeArrowheads="1"/>
            </p:cNvSpPr>
            <p:nvPr/>
          </p:nvSpPr>
          <p:spPr bwMode="auto">
            <a:xfrm>
              <a:off x="2524125" y="4953000"/>
              <a:ext cx="2190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1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52" name="Rectangle 104"/>
            <p:cNvSpPr>
              <a:spLocks noChangeArrowheads="1"/>
            </p:cNvSpPr>
            <p:nvPr/>
          </p:nvSpPr>
          <p:spPr bwMode="auto">
            <a:xfrm>
              <a:off x="1558925" y="5324475"/>
              <a:ext cx="395288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–10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53" name="Rectangle 105"/>
            <p:cNvSpPr>
              <a:spLocks noChangeArrowheads="1"/>
            </p:cNvSpPr>
            <p:nvPr/>
          </p:nvSpPr>
          <p:spPr bwMode="auto">
            <a:xfrm>
              <a:off x="1757363" y="4711700"/>
              <a:ext cx="219075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54" name="Rectangle 106"/>
            <p:cNvSpPr>
              <a:spLocks noChangeArrowheads="1"/>
            </p:cNvSpPr>
            <p:nvPr/>
          </p:nvSpPr>
          <p:spPr bwMode="auto">
            <a:xfrm>
              <a:off x="1690688" y="4164013"/>
              <a:ext cx="306387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10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55" name="Rectangle 107"/>
            <p:cNvSpPr>
              <a:spLocks noChangeArrowheads="1"/>
            </p:cNvSpPr>
            <p:nvPr/>
          </p:nvSpPr>
          <p:spPr bwMode="auto">
            <a:xfrm>
              <a:off x="1670050" y="3549650"/>
              <a:ext cx="306388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20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56" name="Rectangle 108"/>
            <p:cNvSpPr>
              <a:spLocks noChangeArrowheads="1"/>
            </p:cNvSpPr>
            <p:nvPr/>
          </p:nvSpPr>
          <p:spPr bwMode="auto">
            <a:xfrm>
              <a:off x="1670050" y="2957513"/>
              <a:ext cx="306388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30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57" name="Rectangle 109"/>
            <p:cNvSpPr>
              <a:spLocks noChangeArrowheads="1"/>
            </p:cNvSpPr>
            <p:nvPr/>
          </p:nvSpPr>
          <p:spPr bwMode="auto">
            <a:xfrm>
              <a:off x="1670050" y="2366963"/>
              <a:ext cx="306388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40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0158" name="Rectangle 110"/>
            <p:cNvSpPr>
              <a:spLocks noChangeArrowheads="1"/>
            </p:cNvSpPr>
            <p:nvPr/>
          </p:nvSpPr>
          <p:spPr bwMode="auto">
            <a:xfrm>
              <a:off x="1670050" y="1752600"/>
              <a:ext cx="306388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50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30159" name="Group 111"/>
            <p:cNvGrpSpPr>
              <a:grpSpLocks/>
            </p:cNvGrpSpPr>
            <p:nvPr/>
          </p:nvGrpSpPr>
          <p:grpSpPr bwMode="auto">
            <a:xfrm>
              <a:off x="2581275" y="3051175"/>
              <a:ext cx="5597525" cy="2449513"/>
              <a:chOff x="1626" y="1922"/>
              <a:chExt cx="3526" cy="1543"/>
            </a:xfrm>
          </p:grpSpPr>
          <p:sp>
            <p:nvSpPr>
              <p:cNvPr id="130160" name="Line 112"/>
              <p:cNvSpPr>
                <a:spLocks noChangeShapeType="1"/>
              </p:cNvSpPr>
              <p:nvPr/>
            </p:nvSpPr>
            <p:spPr bwMode="auto">
              <a:xfrm flipH="1" flipV="1">
                <a:off x="1626" y="1922"/>
                <a:ext cx="3336" cy="1344"/>
              </a:xfrm>
              <a:prstGeom prst="line">
                <a:avLst/>
              </a:prstGeom>
              <a:noFill/>
              <a:ln w="492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161" name="Rectangle 113"/>
              <p:cNvSpPr>
                <a:spLocks noChangeArrowheads="1"/>
              </p:cNvSpPr>
              <p:nvPr/>
            </p:nvSpPr>
            <p:spPr bwMode="auto">
              <a:xfrm>
                <a:off x="4890" y="3299"/>
                <a:ext cx="2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 b="1">
                    <a:solidFill>
                      <a:srgbClr val="000000"/>
                    </a:solidFill>
                  </a:rPr>
                  <a:t>MR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30162" name="Group 114"/>
            <p:cNvGrpSpPr>
              <a:grpSpLocks/>
            </p:cNvGrpSpPr>
            <p:nvPr/>
          </p:nvGrpSpPr>
          <p:grpSpPr bwMode="auto">
            <a:xfrm>
              <a:off x="2581275" y="1862138"/>
              <a:ext cx="5597525" cy="2649537"/>
              <a:chOff x="1626" y="1173"/>
              <a:chExt cx="3526" cy="1669"/>
            </a:xfrm>
          </p:grpSpPr>
          <p:sp>
            <p:nvSpPr>
              <p:cNvPr id="130163" name="Freeform 115"/>
              <p:cNvSpPr>
                <a:spLocks/>
              </p:cNvSpPr>
              <p:nvPr/>
            </p:nvSpPr>
            <p:spPr bwMode="auto">
              <a:xfrm>
                <a:off x="1626" y="1384"/>
                <a:ext cx="3305" cy="1458"/>
              </a:xfrm>
              <a:custGeom>
                <a:avLst/>
                <a:gdLst>
                  <a:gd name="T0" fmla="*/ 0 w 321"/>
                  <a:gd name="T1" fmla="*/ 60 h 141"/>
                  <a:gd name="T2" fmla="*/ 35 w 321"/>
                  <a:gd name="T3" fmla="*/ 102 h 141"/>
                  <a:gd name="T4" fmla="*/ 73 w 321"/>
                  <a:gd name="T5" fmla="*/ 125 h 141"/>
                  <a:gd name="T6" fmla="*/ 214 w 321"/>
                  <a:gd name="T7" fmla="*/ 128 h 141"/>
                  <a:gd name="T8" fmla="*/ 252 w 321"/>
                  <a:gd name="T9" fmla="*/ 102 h 141"/>
                  <a:gd name="T10" fmla="*/ 321 w 321"/>
                  <a:gd name="T11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1" h="141">
                    <a:moveTo>
                      <a:pt x="0" y="60"/>
                    </a:moveTo>
                    <a:cubicBezTo>
                      <a:pt x="11" y="77"/>
                      <a:pt x="21" y="90"/>
                      <a:pt x="35" y="102"/>
                    </a:cubicBezTo>
                    <a:cubicBezTo>
                      <a:pt x="52" y="115"/>
                      <a:pt x="65" y="122"/>
                      <a:pt x="73" y="125"/>
                    </a:cubicBezTo>
                    <a:cubicBezTo>
                      <a:pt x="106" y="137"/>
                      <a:pt x="173" y="141"/>
                      <a:pt x="214" y="128"/>
                    </a:cubicBezTo>
                    <a:cubicBezTo>
                      <a:pt x="227" y="124"/>
                      <a:pt x="240" y="117"/>
                      <a:pt x="252" y="102"/>
                    </a:cubicBezTo>
                    <a:cubicBezTo>
                      <a:pt x="291" y="54"/>
                      <a:pt x="319" y="3"/>
                      <a:pt x="321" y="0"/>
                    </a:cubicBezTo>
                  </a:path>
                </a:pathLst>
              </a:custGeom>
              <a:noFill/>
              <a:ln w="49213">
                <a:solidFill>
                  <a:srgbClr val="FE1B0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164" name="Rectangle 116"/>
              <p:cNvSpPr>
                <a:spLocks noChangeArrowheads="1"/>
              </p:cNvSpPr>
              <p:nvPr/>
            </p:nvSpPr>
            <p:spPr bwMode="auto">
              <a:xfrm>
                <a:off x="4890" y="1173"/>
                <a:ext cx="2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 b="1">
                    <a:solidFill>
                      <a:srgbClr val="000000"/>
                    </a:solidFill>
                  </a:rPr>
                  <a:t>MC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30165" name="Group 117"/>
            <p:cNvGrpSpPr>
              <a:grpSpLocks/>
            </p:cNvGrpSpPr>
            <p:nvPr/>
          </p:nvGrpSpPr>
          <p:grpSpPr bwMode="auto">
            <a:xfrm>
              <a:off x="5746750" y="4075113"/>
              <a:ext cx="168275" cy="750887"/>
              <a:chOff x="3620" y="2567"/>
              <a:chExt cx="106" cy="473"/>
            </a:xfrm>
          </p:grpSpPr>
          <p:sp>
            <p:nvSpPr>
              <p:cNvPr id="130166" name="Line 118"/>
              <p:cNvSpPr>
                <a:spLocks noChangeShapeType="1"/>
              </p:cNvSpPr>
              <p:nvPr/>
            </p:nvSpPr>
            <p:spPr bwMode="auto">
              <a:xfrm flipV="1">
                <a:off x="3657" y="2765"/>
                <a:ext cx="0" cy="2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167" name="Rectangle 119"/>
              <p:cNvSpPr>
                <a:spLocks noChangeArrowheads="1"/>
              </p:cNvSpPr>
              <p:nvPr/>
            </p:nvSpPr>
            <p:spPr bwMode="auto">
              <a:xfrm>
                <a:off x="3620" y="2567"/>
                <a:ext cx="10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400" b="1" i="1">
                    <a:solidFill>
                      <a:srgbClr val="FF1919"/>
                    </a:solidFill>
                  </a:rPr>
                  <a:t>E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0168" name="Oval 120"/>
              <p:cNvSpPr>
                <a:spLocks noChangeArrowheads="1"/>
              </p:cNvSpPr>
              <p:nvPr/>
            </p:nvSpPr>
            <p:spPr bwMode="auto">
              <a:xfrm>
                <a:off x="3624" y="2708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169" name="Oval 121"/>
              <p:cNvSpPr>
                <a:spLocks noChangeArrowheads="1"/>
              </p:cNvSpPr>
              <p:nvPr/>
            </p:nvSpPr>
            <p:spPr bwMode="auto">
              <a:xfrm>
                <a:off x="3639" y="2723"/>
                <a:ext cx="41" cy="42"/>
              </a:xfrm>
              <a:prstGeom prst="ellipse">
                <a:avLst/>
              </a:prstGeom>
              <a:solidFill>
                <a:srgbClr val="FE1B0E"/>
              </a:solidFill>
              <a:ln w="15875">
                <a:solidFill>
                  <a:srgbClr val="FE1B0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Marginal Analysis and Maximization of Total Profit</a:t>
            </a:r>
          </a:p>
        </p:txBody>
      </p:sp>
      <p:sp>
        <p:nvSpPr>
          <p:cNvPr id="1331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365B9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Finding the Optimal Price from Optimal Output</a:t>
            </a:r>
            <a:endParaRPr lang="en-US" altLang="en-US"/>
          </a:p>
          <a:p>
            <a:pPr lvl="1"/>
            <a:r>
              <a:rPr lang="en-US" altLang="en-US" b="1" i="1" u="sng"/>
              <a:t>MR = MC:  rule for determining the level of output</a:t>
            </a:r>
            <a:endParaRPr lang="en-US" altLang="en-US" b="1" i="1" u="sng">
              <a:sym typeface="WP IconicSymbolsB" pitchFamily="2" charset="2"/>
            </a:endParaRPr>
          </a:p>
          <a:p>
            <a:pPr lvl="1"/>
            <a:r>
              <a:rPr lang="en-US" altLang="en-US">
                <a:sym typeface="WP IconicSymbolsB" pitchFamily="2" charset="2"/>
              </a:rPr>
              <a:t>Demand curve  </a:t>
            </a:r>
            <a:r>
              <a:rPr lang="en-US" altLang="en-US">
                <a:sym typeface="Symbol" panose="05050102010706020507" pitchFamily="18" charset="2"/>
              </a:rPr>
              <a:t></a:t>
            </a:r>
            <a:r>
              <a:rPr lang="en-US" altLang="en-US">
                <a:sym typeface="WP IconicSymbolsB" pitchFamily="2" charset="2"/>
              </a:rPr>
              <a:t>  price buyers will pay to purchase that level of output</a:t>
            </a:r>
          </a:p>
          <a:p>
            <a:pPr lvl="1"/>
            <a:r>
              <a:rPr lang="en-US" altLang="en-US">
                <a:sym typeface="WP IconicSymbolsB" pitchFamily="2" charset="2"/>
              </a:rPr>
              <a:t>Both output and price are now determined for the profit maximizing firm.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Logic of Marginal Analysis &amp; Maximization</a:t>
            </a:r>
          </a:p>
        </p:txBody>
      </p:sp>
      <p:sp>
        <p:nvSpPr>
          <p:cNvPr id="1341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If a decision is to be made about the quantity of some variable, then maximize net benefit.</a:t>
            </a:r>
          </a:p>
          <a:p>
            <a:r>
              <a:rPr lang="en-US" altLang="en-US"/>
              <a:t>Net Benefit  =  Total Benefit  -  Total Cost</a:t>
            </a:r>
          </a:p>
          <a:p>
            <a:r>
              <a:rPr lang="en-US" altLang="en-US"/>
              <a:t>To maximize net benefit, select a value of the variable at which marginal benefit  =  marginal cost.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Logic of Marginal Analysis &amp; Maximization</a:t>
            </a:r>
          </a:p>
        </p:txBody>
      </p:sp>
      <p:sp>
        <p:nvSpPr>
          <p:cNvPr id="1351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365B9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Application: Fixed Cost and Profit Maximization</a:t>
            </a:r>
            <a:endParaRPr lang="en-US" altLang="en-US" b="1"/>
          </a:p>
          <a:p>
            <a:pPr lvl="1"/>
            <a:r>
              <a:rPr lang="en-US" altLang="en-US" sz="3200"/>
              <a:t>An increase in fixed costs does not change optimal output or price because it does not affect marginal costs.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COSTS </a:t>
            </a:r>
          </a:p>
        </p:txBody>
      </p:sp>
      <p:sp>
        <p:nvSpPr>
          <p:cNvPr id="1495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000"/>
              <a:t>You must assess costs before you assess profit</a:t>
            </a:r>
          </a:p>
          <a:p>
            <a:endParaRPr lang="en-US" altLang="en-US" sz="4000"/>
          </a:p>
          <a:p>
            <a:r>
              <a:rPr lang="en-US" altLang="en-US" sz="4000"/>
              <a:t>“You must pay your bills before you can put money in the bank”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3838"/>
            <a:ext cx="8693150" cy="1143000"/>
          </a:xfrm>
        </p:spPr>
        <p:txBody>
          <a:bodyPr/>
          <a:lstStyle/>
          <a:p>
            <a:pPr indent="457200"/>
            <a:r>
              <a:rPr lang="en-US" altLang="en-US">
                <a:solidFill>
                  <a:srgbClr val="010000"/>
                </a:solidFill>
              </a:rPr>
              <a:t>Rise in Fixed Cost: Total Profits  Before and After</a:t>
            </a:r>
            <a:endParaRPr lang="en-US" altLang="en-US"/>
          </a:p>
        </p:txBody>
      </p:sp>
      <p:pic>
        <p:nvPicPr>
          <p:cNvPr id="136197" name="Picture 5" descr="Table 5" title="Tabl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9" r="2899" b="7385"/>
          <a:stretch>
            <a:fillRect/>
          </a:stretch>
        </p:blipFill>
        <p:spPr bwMode="auto">
          <a:xfrm>
            <a:off x="2736850" y="1528763"/>
            <a:ext cx="3205163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3838"/>
            <a:ext cx="8915400" cy="1300162"/>
          </a:xfrm>
        </p:spPr>
        <p:txBody>
          <a:bodyPr/>
          <a:lstStyle/>
          <a:p>
            <a:pPr indent="457200"/>
            <a:r>
              <a:rPr lang="en-US" altLang="en-US" sz="4000">
                <a:solidFill>
                  <a:srgbClr val="010000"/>
                </a:solidFill>
              </a:rPr>
              <a:t>Fixed Cost Does Not Affect Profit-Maximizing Output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596900" y="1651000"/>
            <a:ext cx="8031163" cy="4191000"/>
            <a:chOff x="596900" y="1651000"/>
            <a:chExt cx="8031163" cy="4191000"/>
          </a:xfrm>
        </p:grpSpPr>
        <p:sp>
          <p:nvSpPr>
            <p:cNvPr id="137218" name="Rectangle 2"/>
            <p:cNvSpPr>
              <a:spLocks noChangeArrowheads="1"/>
            </p:cNvSpPr>
            <p:nvPr/>
          </p:nvSpPr>
          <p:spPr bwMode="auto">
            <a:xfrm>
              <a:off x="596900" y="1651000"/>
              <a:ext cx="8031163" cy="419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1" name="Line 5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22" name="Line 6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24" name="Line 8"/>
            <p:cNvSpPr>
              <a:spLocks noChangeShapeType="1"/>
            </p:cNvSpPr>
            <p:nvPr/>
          </p:nvSpPr>
          <p:spPr bwMode="auto">
            <a:xfrm>
              <a:off x="596900" y="5545138"/>
              <a:ext cx="8031163" cy="1587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25" name="Line 9"/>
            <p:cNvSpPr>
              <a:spLocks noChangeShapeType="1"/>
            </p:cNvSpPr>
            <p:nvPr/>
          </p:nvSpPr>
          <p:spPr bwMode="auto">
            <a:xfrm>
              <a:off x="596900" y="5246688"/>
              <a:ext cx="8031163" cy="1587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26" name="Line 10"/>
            <p:cNvSpPr>
              <a:spLocks noChangeShapeType="1"/>
            </p:cNvSpPr>
            <p:nvPr/>
          </p:nvSpPr>
          <p:spPr bwMode="auto">
            <a:xfrm>
              <a:off x="596900" y="4949825"/>
              <a:ext cx="8031163" cy="1588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27" name="Line 11"/>
            <p:cNvSpPr>
              <a:spLocks noChangeShapeType="1"/>
            </p:cNvSpPr>
            <p:nvPr/>
          </p:nvSpPr>
          <p:spPr bwMode="auto">
            <a:xfrm flipH="1">
              <a:off x="596900" y="4651375"/>
              <a:ext cx="8031163" cy="1588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28" name="Line 12"/>
            <p:cNvSpPr>
              <a:spLocks noChangeShapeType="1"/>
            </p:cNvSpPr>
            <p:nvPr/>
          </p:nvSpPr>
          <p:spPr bwMode="auto">
            <a:xfrm>
              <a:off x="596900" y="4354513"/>
              <a:ext cx="8031163" cy="1587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29" name="Line 13"/>
            <p:cNvSpPr>
              <a:spLocks noChangeShapeType="1"/>
            </p:cNvSpPr>
            <p:nvPr/>
          </p:nvSpPr>
          <p:spPr bwMode="auto">
            <a:xfrm>
              <a:off x="596900" y="4056063"/>
              <a:ext cx="8031163" cy="1587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30" name="Line 14"/>
            <p:cNvSpPr>
              <a:spLocks noChangeShapeType="1"/>
            </p:cNvSpPr>
            <p:nvPr/>
          </p:nvSpPr>
          <p:spPr bwMode="auto">
            <a:xfrm>
              <a:off x="596900" y="3759200"/>
              <a:ext cx="8031163" cy="1588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31" name="Line 15"/>
            <p:cNvSpPr>
              <a:spLocks noChangeShapeType="1"/>
            </p:cNvSpPr>
            <p:nvPr/>
          </p:nvSpPr>
          <p:spPr bwMode="auto">
            <a:xfrm>
              <a:off x="596900" y="3759200"/>
              <a:ext cx="8031163" cy="1588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32" name="Line 16"/>
            <p:cNvSpPr>
              <a:spLocks noChangeShapeType="1"/>
            </p:cNvSpPr>
            <p:nvPr/>
          </p:nvSpPr>
          <p:spPr bwMode="auto">
            <a:xfrm>
              <a:off x="596900" y="3460750"/>
              <a:ext cx="8031163" cy="1588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33" name="Line 17"/>
            <p:cNvSpPr>
              <a:spLocks noChangeShapeType="1"/>
            </p:cNvSpPr>
            <p:nvPr/>
          </p:nvSpPr>
          <p:spPr bwMode="auto">
            <a:xfrm>
              <a:off x="596900" y="3163888"/>
              <a:ext cx="8031163" cy="1587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34" name="Line 18"/>
            <p:cNvSpPr>
              <a:spLocks noChangeShapeType="1"/>
            </p:cNvSpPr>
            <p:nvPr/>
          </p:nvSpPr>
          <p:spPr bwMode="auto">
            <a:xfrm>
              <a:off x="596900" y="2865438"/>
              <a:ext cx="8031163" cy="1587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35" name="Line 19"/>
            <p:cNvSpPr>
              <a:spLocks noChangeShapeType="1"/>
            </p:cNvSpPr>
            <p:nvPr/>
          </p:nvSpPr>
          <p:spPr bwMode="auto">
            <a:xfrm>
              <a:off x="596900" y="2568575"/>
              <a:ext cx="8031163" cy="1588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36" name="Line 20"/>
            <p:cNvSpPr>
              <a:spLocks noChangeShapeType="1"/>
            </p:cNvSpPr>
            <p:nvPr/>
          </p:nvSpPr>
          <p:spPr bwMode="auto">
            <a:xfrm>
              <a:off x="596900" y="2270125"/>
              <a:ext cx="8031163" cy="1588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37" name="Line 21"/>
            <p:cNvSpPr>
              <a:spLocks noChangeShapeType="1"/>
            </p:cNvSpPr>
            <p:nvPr/>
          </p:nvSpPr>
          <p:spPr bwMode="auto">
            <a:xfrm>
              <a:off x="596900" y="1947863"/>
              <a:ext cx="8031163" cy="1587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38" name="Line 22"/>
            <p:cNvSpPr>
              <a:spLocks noChangeShapeType="1"/>
            </p:cNvSpPr>
            <p:nvPr/>
          </p:nvSpPr>
          <p:spPr bwMode="auto">
            <a:xfrm flipV="1">
              <a:off x="1489075" y="1651000"/>
              <a:ext cx="1588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39" name="Line 23"/>
            <p:cNvSpPr>
              <a:spLocks noChangeShapeType="1"/>
            </p:cNvSpPr>
            <p:nvPr/>
          </p:nvSpPr>
          <p:spPr bwMode="auto">
            <a:xfrm flipV="1">
              <a:off x="1192213" y="1651000"/>
              <a:ext cx="1587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40" name="Line 24"/>
            <p:cNvSpPr>
              <a:spLocks noChangeShapeType="1"/>
            </p:cNvSpPr>
            <p:nvPr/>
          </p:nvSpPr>
          <p:spPr bwMode="auto">
            <a:xfrm flipV="1">
              <a:off x="893763" y="1651000"/>
              <a:ext cx="1587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41" name="Line 25"/>
            <p:cNvSpPr>
              <a:spLocks noChangeShapeType="1"/>
            </p:cNvSpPr>
            <p:nvPr/>
          </p:nvSpPr>
          <p:spPr bwMode="auto">
            <a:xfrm flipV="1">
              <a:off x="1787525" y="1651000"/>
              <a:ext cx="1588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42" name="Line 26"/>
            <p:cNvSpPr>
              <a:spLocks noChangeShapeType="1"/>
            </p:cNvSpPr>
            <p:nvPr/>
          </p:nvSpPr>
          <p:spPr bwMode="auto">
            <a:xfrm flipV="1">
              <a:off x="2084388" y="1651000"/>
              <a:ext cx="1587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43" name="Line 27"/>
            <p:cNvSpPr>
              <a:spLocks noChangeShapeType="1"/>
            </p:cNvSpPr>
            <p:nvPr/>
          </p:nvSpPr>
          <p:spPr bwMode="auto">
            <a:xfrm flipV="1">
              <a:off x="2381250" y="1651000"/>
              <a:ext cx="1588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44" name="Line 28"/>
            <p:cNvSpPr>
              <a:spLocks noChangeShapeType="1"/>
            </p:cNvSpPr>
            <p:nvPr/>
          </p:nvSpPr>
          <p:spPr bwMode="auto">
            <a:xfrm flipV="1">
              <a:off x="2679700" y="1651000"/>
              <a:ext cx="1588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45" name="Line 29"/>
            <p:cNvSpPr>
              <a:spLocks noChangeShapeType="1"/>
            </p:cNvSpPr>
            <p:nvPr/>
          </p:nvSpPr>
          <p:spPr bwMode="auto">
            <a:xfrm flipV="1">
              <a:off x="2976563" y="1651000"/>
              <a:ext cx="1587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46" name="Line 30"/>
            <p:cNvSpPr>
              <a:spLocks noChangeShapeType="1"/>
            </p:cNvSpPr>
            <p:nvPr/>
          </p:nvSpPr>
          <p:spPr bwMode="auto">
            <a:xfrm flipV="1">
              <a:off x="3273425" y="1651000"/>
              <a:ext cx="1588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47" name="Line 31"/>
            <p:cNvSpPr>
              <a:spLocks noChangeShapeType="1"/>
            </p:cNvSpPr>
            <p:nvPr/>
          </p:nvSpPr>
          <p:spPr bwMode="auto">
            <a:xfrm flipV="1">
              <a:off x="3571875" y="1651000"/>
              <a:ext cx="1588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48" name="Line 32"/>
            <p:cNvSpPr>
              <a:spLocks noChangeShapeType="1"/>
            </p:cNvSpPr>
            <p:nvPr/>
          </p:nvSpPr>
          <p:spPr bwMode="auto">
            <a:xfrm flipV="1">
              <a:off x="3868738" y="1651000"/>
              <a:ext cx="1587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49" name="Line 33"/>
            <p:cNvSpPr>
              <a:spLocks noChangeShapeType="1"/>
            </p:cNvSpPr>
            <p:nvPr/>
          </p:nvSpPr>
          <p:spPr bwMode="auto">
            <a:xfrm flipV="1">
              <a:off x="4165600" y="1651000"/>
              <a:ext cx="1588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50" name="Line 34"/>
            <p:cNvSpPr>
              <a:spLocks noChangeShapeType="1"/>
            </p:cNvSpPr>
            <p:nvPr/>
          </p:nvSpPr>
          <p:spPr bwMode="auto">
            <a:xfrm flipV="1">
              <a:off x="4464050" y="1651000"/>
              <a:ext cx="1588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51" name="Line 35"/>
            <p:cNvSpPr>
              <a:spLocks noChangeShapeType="1"/>
            </p:cNvSpPr>
            <p:nvPr/>
          </p:nvSpPr>
          <p:spPr bwMode="auto">
            <a:xfrm flipV="1">
              <a:off x="4760913" y="1651000"/>
              <a:ext cx="1587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52" name="Line 36"/>
            <p:cNvSpPr>
              <a:spLocks noChangeShapeType="1"/>
            </p:cNvSpPr>
            <p:nvPr/>
          </p:nvSpPr>
          <p:spPr bwMode="auto">
            <a:xfrm flipV="1">
              <a:off x="5057775" y="1651000"/>
              <a:ext cx="1588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53" name="Line 37"/>
            <p:cNvSpPr>
              <a:spLocks noChangeShapeType="1"/>
            </p:cNvSpPr>
            <p:nvPr/>
          </p:nvSpPr>
          <p:spPr bwMode="auto">
            <a:xfrm flipV="1">
              <a:off x="5356225" y="1651000"/>
              <a:ext cx="1588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54" name="Line 38"/>
            <p:cNvSpPr>
              <a:spLocks noChangeShapeType="1"/>
            </p:cNvSpPr>
            <p:nvPr/>
          </p:nvSpPr>
          <p:spPr bwMode="auto">
            <a:xfrm flipV="1">
              <a:off x="5653088" y="1651000"/>
              <a:ext cx="1587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55" name="Line 39"/>
            <p:cNvSpPr>
              <a:spLocks noChangeShapeType="1"/>
            </p:cNvSpPr>
            <p:nvPr/>
          </p:nvSpPr>
          <p:spPr bwMode="auto">
            <a:xfrm flipV="1">
              <a:off x="5949950" y="1651000"/>
              <a:ext cx="1588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56" name="Line 40"/>
            <p:cNvSpPr>
              <a:spLocks noChangeShapeType="1"/>
            </p:cNvSpPr>
            <p:nvPr/>
          </p:nvSpPr>
          <p:spPr bwMode="auto">
            <a:xfrm flipV="1">
              <a:off x="6248400" y="1651000"/>
              <a:ext cx="1588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57" name="Line 41"/>
            <p:cNvSpPr>
              <a:spLocks noChangeShapeType="1"/>
            </p:cNvSpPr>
            <p:nvPr/>
          </p:nvSpPr>
          <p:spPr bwMode="auto">
            <a:xfrm flipV="1">
              <a:off x="6545263" y="1651000"/>
              <a:ext cx="1587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58" name="Line 42"/>
            <p:cNvSpPr>
              <a:spLocks noChangeShapeType="1"/>
            </p:cNvSpPr>
            <p:nvPr/>
          </p:nvSpPr>
          <p:spPr bwMode="auto">
            <a:xfrm flipV="1">
              <a:off x="6843713" y="1651000"/>
              <a:ext cx="1587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59" name="Line 43"/>
            <p:cNvSpPr>
              <a:spLocks noChangeShapeType="1"/>
            </p:cNvSpPr>
            <p:nvPr/>
          </p:nvSpPr>
          <p:spPr bwMode="auto">
            <a:xfrm flipV="1">
              <a:off x="7140575" y="1651000"/>
              <a:ext cx="1588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60" name="Line 44"/>
            <p:cNvSpPr>
              <a:spLocks noChangeShapeType="1"/>
            </p:cNvSpPr>
            <p:nvPr/>
          </p:nvSpPr>
          <p:spPr bwMode="auto">
            <a:xfrm flipV="1">
              <a:off x="7437438" y="1651000"/>
              <a:ext cx="1587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61" name="Line 45"/>
            <p:cNvSpPr>
              <a:spLocks noChangeShapeType="1"/>
            </p:cNvSpPr>
            <p:nvPr/>
          </p:nvSpPr>
          <p:spPr bwMode="auto">
            <a:xfrm flipV="1">
              <a:off x="7735888" y="1651000"/>
              <a:ext cx="1587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62" name="Line 46"/>
            <p:cNvSpPr>
              <a:spLocks noChangeShapeType="1"/>
            </p:cNvSpPr>
            <p:nvPr/>
          </p:nvSpPr>
          <p:spPr bwMode="auto">
            <a:xfrm flipV="1">
              <a:off x="8032750" y="1651000"/>
              <a:ext cx="1588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63" name="Line 47"/>
            <p:cNvSpPr>
              <a:spLocks noChangeShapeType="1"/>
            </p:cNvSpPr>
            <p:nvPr/>
          </p:nvSpPr>
          <p:spPr bwMode="auto">
            <a:xfrm flipV="1">
              <a:off x="8329613" y="1651000"/>
              <a:ext cx="1587" cy="4191000"/>
            </a:xfrm>
            <a:prstGeom prst="line">
              <a:avLst/>
            </a:prstGeom>
            <a:noFill/>
            <a:ln w="25400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64" name="Rectangle 48"/>
            <p:cNvSpPr>
              <a:spLocks noChangeArrowheads="1"/>
            </p:cNvSpPr>
            <p:nvPr/>
          </p:nvSpPr>
          <p:spPr bwMode="auto">
            <a:xfrm>
              <a:off x="596900" y="1651000"/>
              <a:ext cx="8031163" cy="4191000"/>
            </a:xfrm>
            <a:prstGeom prst="rect">
              <a:avLst/>
            </a:prstGeom>
            <a:noFill/>
            <a:ln w="25400">
              <a:solidFill>
                <a:srgbClr val="B3E3E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65" name="Line 49"/>
            <p:cNvSpPr>
              <a:spLocks noChangeShapeType="1"/>
            </p:cNvSpPr>
            <p:nvPr/>
          </p:nvSpPr>
          <p:spPr bwMode="auto">
            <a:xfrm>
              <a:off x="2679700" y="4403725"/>
              <a:ext cx="1588" cy="2476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66" name="Line 50"/>
            <p:cNvSpPr>
              <a:spLocks noChangeShapeType="1"/>
            </p:cNvSpPr>
            <p:nvPr/>
          </p:nvSpPr>
          <p:spPr bwMode="auto">
            <a:xfrm>
              <a:off x="3273425" y="4403725"/>
              <a:ext cx="1588" cy="2476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67" name="Line 51"/>
            <p:cNvSpPr>
              <a:spLocks noChangeShapeType="1"/>
            </p:cNvSpPr>
            <p:nvPr/>
          </p:nvSpPr>
          <p:spPr bwMode="auto">
            <a:xfrm>
              <a:off x="3868738" y="4403725"/>
              <a:ext cx="1587" cy="2476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68" name="Line 52"/>
            <p:cNvSpPr>
              <a:spLocks noChangeShapeType="1"/>
            </p:cNvSpPr>
            <p:nvPr/>
          </p:nvSpPr>
          <p:spPr bwMode="auto">
            <a:xfrm>
              <a:off x="4464050" y="4403725"/>
              <a:ext cx="1588" cy="2476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69" name="Line 53"/>
            <p:cNvSpPr>
              <a:spLocks noChangeShapeType="1"/>
            </p:cNvSpPr>
            <p:nvPr/>
          </p:nvSpPr>
          <p:spPr bwMode="auto">
            <a:xfrm>
              <a:off x="5653088" y="4403725"/>
              <a:ext cx="1587" cy="2476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0" name="Line 54"/>
            <p:cNvSpPr>
              <a:spLocks noChangeShapeType="1"/>
            </p:cNvSpPr>
            <p:nvPr/>
          </p:nvSpPr>
          <p:spPr bwMode="auto">
            <a:xfrm>
              <a:off x="6248400" y="4403725"/>
              <a:ext cx="1588" cy="2476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1" name="Line 55"/>
            <p:cNvSpPr>
              <a:spLocks noChangeShapeType="1"/>
            </p:cNvSpPr>
            <p:nvPr/>
          </p:nvSpPr>
          <p:spPr bwMode="auto">
            <a:xfrm flipH="1">
              <a:off x="2058988" y="3460750"/>
              <a:ext cx="24765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2" name="Line 56"/>
            <p:cNvSpPr>
              <a:spLocks noChangeShapeType="1"/>
            </p:cNvSpPr>
            <p:nvPr/>
          </p:nvSpPr>
          <p:spPr bwMode="auto">
            <a:xfrm flipH="1">
              <a:off x="2084388" y="2270125"/>
              <a:ext cx="22225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3" name="Line 57"/>
            <p:cNvSpPr>
              <a:spLocks noChangeShapeType="1"/>
            </p:cNvSpPr>
            <p:nvPr/>
          </p:nvSpPr>
          <p:spPr bwMode="auto">
            <a:xfrm>
              <a:off x="6843713" y="4403725"/>
              <a:ext cx="1587" cy="2476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4" name="Line 58"/>
            <p:cNvSpPr>
              <a:spLocks noChangeShapeType="1"/>
            </p:cNvSpPr>
            <p:nvPr/>
          </p:nvSpPr>
          <p:spPr bwMode="auto">
            <a:xfrm>
              <a:off x="7437438" y="4403725"/>
              <a:ext cx="1587" cy="2476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5" name="Line 59"/>
            <p:cNvSpPr>
              <a:spLocks noChangeShapeType="1"/>
            </p:cNvSpPr>
            <p:nvPr/>
          </p:nvSpPr>
          <p:spPr bwMode="auto">
            <a:xfrm>
              <a:off x="8032750" y="4403725"/>
              <a:ext cx="1588" cy="2476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6" name="Line 60"/>
            <p:cNvSpPr>
              <a:spLocks noChangeShapeType="1"/>
            </p:cNvSpPr>
            <p:nvPr/>
          </p:nvSpPr>
          <p:spPr bwMode="auto">
            <a:xfrm>
              <a:off x="2084388" y="3362325"/>
              <a:ext cx="1587" cy="1588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7" name="Line 61"/>
            <p:cNvSpPr>
              <a:spLocks noChangeShapeType="1"/>
            </p:cNvSpPr>
            <p:nvPr/>
          </p:nvSpPr>
          <p:spPr bwMode="auto">
            <a:xfrm>
              <a:off x="5057775" y="4403725"/>
              <a:ext cx="1588" cy="2476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8" name="Freeform 62"/>
            <p:cNvSpPr>
              <a:spLocks/>
            </p:cNvSpPr>
            <p:nvPr/>
          </p:nvSpPr>
          <p:spPr bwMode="auto">
            <a:xfrm>
              <a:off x="3794125" y="3238500"/>
              <a:ext cx="3148013" cy="1412875"/>
            </a:xfrm>
            <a:custGeom>
              <a:avLst/>
              <a:gdLst>
                <a:gd name="T0" fmla="*/ 0 w 127"/>
                <a:gd name="T1" fmla="*/ 57 h 57"/>
                <a:gd name="T2" fmla="*/ 51 w 127"/>
                <a:gd name="T3" fmla="*/ 9 h 57"/>
                <a:gd name="T4" fmla="*/ 75 w 127"/>
                <a:gd name="T5" fmla="*/ 2 h 57"/>
                <a:gd name="T6" fmla="*/ 87 w 127"/>
                <a:gd name="T7" fmla="*/ 0 h 57"/>
                <a:gd name="T8" fmla="*/ 108 w 127"/>
                <a:gd name="T9" fmla="*/ 21 h 57"/>
                <a:gd name="T10" fmla="*/ 123 w 127"/>
                <a:gd name="T11" fmla="*/ 43 h 57"/>
                <a:gd name="T12" fmla="*/ 127 w 127"/>
                <a:gd name="T13" fmla="*/ 5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" h="57">
                  <a:moveTo>
                    <a:pt x="0" y="57"/>
                  </a:moveTo>
                  <a:cubicBezTo>
                    <a:pt x="19" y="35"/>
                    <a:pt x="38" y="16"/>
                    <a:pt x="51" y="9"/>
                  </a:cubicBezTo>
                  <a:cubicBezTo>
                    <a:pt x="59" y="5"/>
                    <a:pt x="67" y="3"/>
                    <a:pt x="75" y="2"/>
                  </a:cubicBezTo>
                  <a:cubicBezTo>
                    <a:pt x="80" y="1"/>
                    <a:pt x="83" y="0"/>
                    <a:pt x="87" y="0"/>
                  </a:cubicBezTo>
                  <a:cubicBezTo>
                    <a:pt x="95" y="1"/>
                    <a:pt x="103" y="13"/>
                    <a:pt x="108" y="21"/>
                  </a:cubicBezTo>
                  <a:cubicBezTo>
                    <a:pt x="115" y="30"/>
                    <a:pt x="118" y="34"/>
                    <a:pt x="123" y="43"/>
                  </a:cubicBezTo>
                  <a:cubicBezTo>
                    <a:pt x="126" y="47"/>
                    <a:pt x="126" y="52"/>
                    <a:pt x="127" y="56"/>
                  </a:cubicBezTo>
                </a:path>
              </a:pathLst>
            </a:custGeom>
            <a:noFill/>
            <a:ln w="746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79" name="Freeform 63"/>
            <p:cNvSpPr>
              <a:spLocks/>
            </p:cNvSpPr>
            <p:nvPr/>
          </p:nvSpPr>
          <p:spPr bwMode="auto">
            <a:xfrm>
              <a:off x="3273425" y="2617788"/>
              <a:ext cx="3892550" cy="2033587"/>
            </a:xfrm>
            <a:custGeom>
              <a:avLst/>
              <a:gdLst>
                <a:gd name="T0" fmla="*/ 0 w 157"/>
                <a:gd name="T1" fmla="*/ 82 h 82"/>
                <a:gd name="T2" fmla="*/ 72 w 157"/>
                <a:gd name="T3" fmla="*/ 10 h 82"/>
                <a:gd name="T4" fmla="*/ 96 w 157"/>
                <a:gd name="T5" fmla="*/ 2 h 82"/>
                <a:gd name="T6" fmla="*/ 108 w 157"/>
                <a:gd name="T7" fmla="*/ 1 h 82"/>
                <a:gd name="T8" fmla="*/ 121 w 157"/>
                <a:gd name="T9" fmla="*/ 10 h 82"/>
                <a:gd name="T10" fmla="*/ 157 w 157"/>
                <a:gd name="T11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7" h="82">
                  <a:moveTo>
                    <a:pt x="0" y="82"/>
                  </a:moveTo>
                  <a:cubicBezTo>
                    <a:pt x="31" y="43"/>
                    <a:pt x="54" y="22"/>
                    <a:pt x="72" y="10"/>
                  </a:cubicBezTo>
                  <a:cubicBezTo>
                    <a:pt x="77" y="7"/>
                    <a:pt x="89" y="4"/>
                    <a:pt x="96" y="2"/>
                  </a:cubicBezTo>
                  <a:cubicBezTo>
                    <a:pt x="100" y="1"/>
                    <a:pt x="104" y="0"/>
                    <a:pt x="108" y="1"/>
                  </a:cubicBezTo>
                  <a:cubicBezTo>
                    <a:pt x="113" y="1"/>
                    <a:pt x="116" y="5"/>
                    <a:pt x="121" y="10"/>
                  </a:cubicBezTo>
                  <a:cubicBezTo>
                    <a:pt x="134" y="24"/>
                    <a:pt x="148" y="47"/>
                    <a:pt x="157" y="81"/>
                  </a:cubicBezTo>
                </a:path>
              </a:pathLst>
            </a:custGeom>
            <a:noFill/>
            <a:ln w="74613">
              <a:solidFill>
                <a:srgbClr val="FE1B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80" name="Freeform 64"/>
            <p:cNvSpPr>
              <a:spLocks/>
            </p:cNvSpPr>
            <p:nvPr/>
          </p:nvSpPr>
          <p:spPr bwMode="auto">
            <a:xfrm>
              <a:off x="2084388" y="2270125"/>
              <a:ext cx="6245225" cy="2381250"/>
            </a:xfrm>
            <a:custGeom>
              <a:avLst/>
              <a:gdLst>
                <a:gd name="T0" fmla="*/ 3934 w 3934"/>
                <a:gd name="T1" fmla="*/ 1500 h 1500"/>
                <a:gd name="T2" fmla="*/ 0 w 3934"/>
                <a:gd name="T3" fmla="*/ 1500 h 1500"/>
                <a:gd name="T4" fmla="*/ 0 w 3934"/>
                <a:gd name="T5" fmla="*/ 0 h 1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34" h="1500">
                  <a:moveTo>
                    <a:pt x="3934" y="1500"/>
                  </a:moveTo>
                  <a:lnTo>
                    <a:pt x="0" y="150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7281" name="Group 65"/>
            <p:cNvGrpSpPr>
              <a:grpSpLocks/>
            </p:cNvGrpSpPr>
            <p:nvPr/>
          </p:nvGrpSpPr>
          <p:grpSpPr bwMode="auto">
            <a:xfrm>
              <a:off x="3794125" y="3187700"/>
              <a:ext cx="3122613" cy="1414463"/>
              <a:chOff x="2390" y="2008"/>
              <a:chExt cx="1967" cy="891"/>
            </a:xfrm>
          </p:grpSpPr>
          <p:grpSp>
            <p:nvGrpSpPr>
              <p:cNvPr id="137282" name="Group 66"/>
              <p:cNvGrpSpPr>
                <a:grpSpLocks/>
              </p:cNvGrpSpPr>
              <p:nvPr/>
            </p:nvGrpSpPr>
            <p:grpSpPr bwMode="auto">
              <a:xfrm>
                <a:off x="3889" y="2133"/>
                <a:ext cx="94" cy="110"/>
                <a:chOff x="3889" y="2133"/>
                <a:chExt cx="94" cy="110"/>
              </a:xfrm>
            </p:grpSpPr>
            <p:sp>
              <p:nvSpPr>
                <p:cNvPr id="137283" name="Oval 67"/>
                <p:cNvSpPr>
                  <a:spLocks noChangeArrowheads="1"/>
                </p:cNvSpPr>
                <p:nvPr/>
              </p:nvSpPr>
              <p:spPr bwMode="auto">
                <a:xfrm>
                  <a:off x="3889" y="2133"/>
                  <a:ext cx="94" cy="11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284" name="Oval 68"/>
                <p:cNvSpPr>
                  <a:spLocks noChangeArrowheads="1"/>
                </p:cNvSpPr>
                <p:nvPr/>
              </p:nvSpPr>
              <p:spPr bwMode="auto">
                <a:xfrm>
                  <a:off x="3905" y="2157"/>
                  <a:ext cx="62" cy="62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7285" name="Group 69"/>
              <p:cNvGrpSpPr>
                <a:grpSpLocks/>
              </p:cNvGrpSpPr>
              <p:nvPr/>
            </p:nvGrpSpPr>
            <p:grpSpPr bwMode="auto">
              <a:xfrm>
                <a:off x="3514" y="2008"/>
                <a:ext cx="110" cy="110"/>
                <a:chOff x="3514" y="2008"/>
                <a:chExt cx="110" cy="110"/>
              </a:xfrm>
            </p:grpSpPr>
            <p:sp>
              <p:nvSpPr>
                <p:cNvPr id="137286" name="Oval 70"/>
                <p:cNvSpPr>
                  <a:spLocks noChangeArrowheads="1"/>
                </p:cNvSpPr>
                <p:nvPr/>
              </p:nvSpPr>
              <p:spPr bwMode="auto">
                <a:xfrm>
                  <a:off x="3514" y="2008"/>
                  <a:ext cx="110" cy="11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287" name="Oval 71"/>
                <p:cNvSpPr>
                  <a:spLocks noChangeArrowheads="1"/>
                </p:cNvSpPr>
                <p:nvPr/>
              </p:nvSpPr>
              <p:spPr bwMode="auto">
                <a:xfrm>
                  <a:off x="3538" y="2032"/>
                  <a:ext cx="62" cy="62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7288" name="Group 72"/>
              <p:cNvGrpSpPr>
                <a:grpSpLocks/>
              </p:cNvGrpSpPr>
              <p:nvPr/>
            </p:nvGrpSpPr>
            <p:grpSpPr bwMode="auto">
              <a:xfrm>
                <a:off x="3140" y="2118"/>
                <a:ext cx="93" cy="109"/>
                <a:chOff x="3140" y="2118"/>
                <a:chExt cx="93" cy="109"/>
              </a:xfrm>
            </p:grpSpPr>
            <p:sp>
              <p:nvSpPr>
                <p:cNvPr id="137289" name="Oval 73"/>
                <p:cNvSpPr>
                  <a:spLocks noChangeArrowheads="1"/>
                </p:cNvSpPr>
                <p:nvPr/>
              </p:nvSpPr>
              <p:spPr bwMode="auto">
                <a:xfrm>
                  <a:off x="3140" y="2118"/>
                  <a:ext cx="93" cy="109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290" name="Oval 74"/>
                <p:cNvSpPr>
                  <a:spLocks noChangeArrowheads="1"/>
                </p:cNvSpPr>
                <p:nvPr/>
              </p:nvSpPr>
              <p:spPr bwMode="auto">
                <a:xfrm>
                  <a:off x="3155" y="2142"/>
                  <a:ext cx="63" cy="62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7291" name="Group 75"/>
              <p:cNvGrpSpPr>
                <a:grpSpLocks/>
              </p:cNvGrpSpPr>
              <p:nvPr/>
            </p:nvGrpSpPr>
            <p:grpSpPr bwMode="auto">
              <a:xfrm>
                <a:off x="2765" y="2430"/>
                <a:ext cx="94" cy="109"/>
                <a:chOff x="2765" y="2430"/>
                <a:chExt cx="94" cy="109"/>
              </a:xfrm>
            </p:grpSpPr>
            <p:sp>
              <p:nvSpPr>
                <p:cNvPr id="137292" name="Oval 76"/>
                <p:cNvSpPr>
                  <a:spLocks noChangeArrowheads="1"/>
                </p:cNvSpPr>
                <p:nvPr/>
              </p:nvSpPr>
              <p:spPr bwMode="auto">
                <a:xfrm>
                  <a:off x="2765" y="2430"/>
                  <a:ext cx="94" cy="109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293" name="Oval 77"/>
                <p:cNvSpPr>
                  <a:spLocks noChangeArrowheads="1"/>
                </p:cNvSpPr>
                <p:nvPr/>
              </p:nvSpPr>
              <p:spPr bwMode="auto">
                <a:xfrm>
                  <a:off x="2780" y="2453"/>
                  <a:ext cx="63" cy="62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7294" name="Group 78"/>
              <p:cNvGrpSpPr>
                <a:grpSpLocks/>
              </p:cNvGrpSpPr>
              <p:nvPr/>
            </p:nvGrpSpPr>
            <p:grpSpPr bwMode="auto">
              <a:xfrm>
                <a:off x="2390" y="2789"/>
                <a:ext cx="109" cy="110"/>
                <a:chOff x="2390" y="2789"/>
                <a:chExt cx="109" cy="110"/>
              </a:xfrm>
            </p:grpSpPr>
            <p:sp>
              <p:nvSpPr>
                <p:cNvPr id="137295" name="Oval 79"/>
                <p:cNvSpPr>
                  <a:spLocks noChangeArrowheads="1"/>
                </p:cNvSpPr>
                <p:nvPr/>
              </p:nvSpPr>
              <p:spPr bwMode="auto">
                <a:xfrm>
                  <a:off x="2390" y="2789"/>
                  <a:ext cx="109" cy="11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296" name="Oval 80"/>
                <p:cNvSpPr>
                  <a:spLocks noChangeArrowheads="1"/>
                </p:cNvSpPr>
                <p:nvPr/>
              </p:nvSpPr>
              <p:spPr bwMode="auto">
                <a:xfrm>
                  <a:off x="2413" y="2813"/>
                  <a:ext cx="62" cy="62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7297" name="Group 81"/>
              <p:cNvGrpSpPr>
                <a:grpSpLocks/>
              </p:cNvGrpSpPr>
              <p:nvPr/>
            </p:nvGrpSpPr>
            <p:grpSpPr bwMode="auto">
              <a:xfrm>
                <a:off x="4264" y="2649"/>
                <a:ext cx="93" cy="109"/>
                <a:chOff x="4264" y="2649"/>
                <a:chExt cx="93" cy="109"/>
              </a:xfrm>
            </p:grpSpPr>
            <p:sp>
              <p:nvSpPr>
                <p:cNvPr id="137298" name="Oval 82"/>
                <p:cNvSpPr>
                  <a:spLocks noChangeArrowheads="1"/>
                </p:cNvSpPr>
                <p:nvPr/>
              </p:nvSpPr>
              <p:spPr bwMode="auto">
                <a:xfrm>
                  <a:off x="4264" y="2649"/>
                  <a:ext cx="93" cy="109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299" name="Oval 83"/>
                <p:cNvSpPr>
                  <a:spLocks noChangeArrowheads="1"/>
                </p:cNvSpPr>
                <p:nvPr/>
              </p:nvSpPr>
              <p:spPr bwMode="auto">
                <a:xfrm>
                  <a:off x="4279" y="2672"/>
                  <a:ext cx="63" cy="63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300" name="Group 84"/>
            <p:cNvGrpSpPr>
              <a:grpSpLocks/>
            </p:cNvGrpSpPr>
            <p:nvPr/>
          </p:nvGrpSpPr>
          <p:grpSpPr bwMode="auto">
            <a:xfrm>
              <a:off x="3198813" y="2592388"/>
              <a:ext cx="3743325" cy="2159000"/>
              <a:chOff x="2015" y="1633"/>
              <a:chExt cx="2358" cy="1360"/>
            </a:xfrm>
          </p:grpSpPr>
          <p:grpSp>
            <p:nvGrpSpPr>
              <p:cNvPr id="137301" name="Group 85"/>
              <p:cNvGrpSpPr>
                <a:grpSpLocks/>
              </p:cNvGrpSpPr>
              <p:nvPr/>
            </p:nvGrpSpPr>
            <p:grpSpPr bwMode="auto">
              <a:xfrm>
                <a:off x="4264" y="2305"/>
                <a:ext cx="109" cy="94"/>
                <a:chOff x="4264" y="2305"/>
                <a:chExt cx="109" cy="94"/>
              </a:xfrm>
            </p:grpSpPr>
            <p:sp>
              <p:nvSpPr>
                <p:cNvPr id="137302" name="Oval 86"/>
                <p:cNvSpPr>
                  <a:spLocks noChangeArrowheads="1"/>
                </p:cNvSpPr>
                <p:nvPr/>
              </p:nvSpPr>
              <p:spPr bwMode="auto">
                <a:xfrm>
                  <a:off x="4264" y="2305"/>
                  <a:ext cx="109" cy="94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303" name="Oval 87"/>
                <p:cNvSpPr>
                  <a:spLocks noChangeArrowheads="1"/>
                </p:cNvSpPr>
                <p:nvPr/>
              </p:nvSpPr>
              <p:spPr bwMode="auto">
                <a:xfrm>
                  <a:off x="4287" y="2321"/>
                  <a:ext cx="63" cy="62"/>
                </a:xfrm>
                <a:prstGeom prst="ellipse">
                  <a:avLst/>
                </a:prstGeom>
                <a:solidFill>
                  <a:srgbClr val="FE1B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7304" name="Group 88"/>
              <p:cNvGrpSpPr>
                <a:grpSpLocks/>
              </p:cNvGrpSpPr>
              <p:nvPr/>
            </p:nvGrpSpPr>
            <p:grpSpPr bwMode="auto">
              <a:xfrm>
                <a:off x="3514" y="1633"/>
                <a:ext cx="94" cy="110"/>
                <a:chOff x="3514" y="1633"/>
                <a:chExt cx="94" cy="110"/>
              </a:xfrm>
            </p:grpSpPr>
            <p:sp>
              <p:nvSpPr>
                <p:cNvPr id="137305" name="Oval 89"/>
                <p:cNvSpPr>
                  <a:spLocks noChangeArrowheads="1"/>
                </p:cNvSpPr>
                <p:nvPr/>
              </p:nvSpPr>
              <p:spPr bwMode="auto">
                <a:xfrm>
                  <a:off x="3514" y="1633"/>
                  <a:ext cx="94" cy="11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306" name="Oval 90"/>
                <p:cNvSpPr>
                  <a:spLocks noChangeArrowheads="1"/>
                </p:cNvSpPr>
                <p:nvPr/>
              </p:nvSpPr>
              <p:spPr bwMode="auto">
                <a:xfrm>
                  <a:off x="3530" y="1657"/>
                  <a:ext cx="62" cy="62"/>
                </a:xfrm>
                <a:prstGeom prst="ellipse">
                  <a:avLst/>
                </a:prstGeom>
                <a:solidFill>
                  <a:srgbClr val="FE1B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7307" name="Group 91"/>
              <p:cNvGrpSpPr>
                <a:grpSpLocks/>
              </p:cNvGrpSpPr>
              <p:nvPr/>
            </p:nvGrpSpPr>
            <p:grpSpPr bwMode="auto">
              <a:xfrm>
                <a:off x="2765" y="2071"/>
                <a:ext cx="109" cy="94"/>
                <a:chOff x="2765" y="2071"/>
                <a:chExt cx="109" cy="94"/>
              </a:xfrm>
            </p:grpSpPr>
            <p:sp>
              <p:nvSpPr>
                <p:cNvPr id="137308" name="Oval 92"/>
                <p:cNvSpPr>
                  <a:spLocks noChangeArrowheads="1"/>
                </p:cNvSpPr>
                <p:nvPr/>
              </p:nvSpPr>
              <p:spPr bwMode="auto">
                <a:xfrm>
                  <a:off x="2765" y="2071"/>
                  <a:ext cx="109" cy="94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309" name="Oval 93"/>
                <p:cNvSpPr>
                  <a:spLocks noChangeArrowheads="1"/>
                </p:cNvSpPr>
                <p:nvPr/>
              </p:nvSpPr>
              <p:spPr bwMode="auto">
                <a:xfrm>
                  <a:off x="2788" y="2086"/>
                  <a:ext cx="63" cy="63"/>
                </a:xfrm>
                <a:prstGeom prst="ellipse">
                  <a:avLst/>
                </a:prstGeom>
                <a:solidFill>
                  <a:srgbClr val="FE1B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7310" name="Group 94"/>
              <p:cNvGrpSpPr>
                <a:grpSpLocks/>
              </p:cNvGrpSpPr>
              <p:nvPr/>
            </p:nvGrpSpPr>
            <p:grpSpPr bwMode="auto">
              <a:xfrm>
                <a:off x="2390" y="2446"/>
                <a:ext cx="94" cy="109"/>
                <a:chOff x="2390" y="2446"/>
                <a:chExt cx="94" cy="109"/>
              </a:xfrm>
            </p:grpSpPr>
            <p:sp>
              <p:nvSpPr>
                <p:cNvPr id="137311" name="Oval 95"/>
                <p:cNvSpPr>
                  <a:spLocks noChangeArrowheads="1"/>
                </p:cNvSpPr>
                <p:nvPr/>
              </p:nvSpPr>
              <p:spPr bwMode="auto">
                <a:xfrm>
                  <a:off x="2390" y="2446"/>
                  <a:ext cx="94" cy="109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312" name="Oval 96"/>
                <p:cNvSpPr>
                  <a:spLocks noChangeArrowheads="1"/>
                </p:cNvSpPr>
                <p:nvPr/>
              </p:nvSpPr>
              <p:spPr bwMode="auto">
                <a:xfrm>
                  <a:off x="2406" y="2469"/>
                  <a:ext cx="62" cy="63"/>
                </a:xfrm>
                <a:prstGeom prst="ellipse">
                  <a:avLst/>
                </a:prstGeom>
                <a:solidFill>
                  <a:srgbClr val="FE1B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7313" name="Group 97"/>
              <p:cNvGrpSpPr>
                <a:grpSpLocks/>
              </p:cNvGrpSpPr>
              <p:nvPr/>
            </p:nvGrpSpPr>
            <p:grpSpPr bwMode="auto">
              <a:xfrm>
                <a:off x="3140" y="1758"/>
                <a:ext cx="93" cy="94"/>
                <a:chOff x="3140" y="1758"/>
                <a:chExt cx="93" cy="94"/>
              </a:xfrm>
            </p:grpSpPr>
            <p:sp>
              <p:nvSpPr>
                <p:cNvPr id="137314" name="Oval 98"/>
                <p:cNvSpPr>
                  <a:spLocks noChangeArrowheads="1"/>
                </p:cNvSpPr>
                <p:nvPr/>
              </p:nvSpPr>
              <p:spPr bwMode="auto">
                <a:xfrm>
                  <a:off x="3140" y="1758"/>
                  <a:ext cx="93" cy="94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315" name="Oval 99"/>
                <p:cNvSpPr>
                  <a:spLocks noChangeArrowheads="1"/>
                </p:cNvSpPr>
                <p:nvPr/>
              </p:nvSpPr>
              <p:spPr bwMode="auto">
                <a:xfrm>
                  <a:off x="3155" y="1774"/>
                  <a:ext cx="63" cy="62"/>
                </a:xfrm>
                <a:prstGeom prst="ellipse">
                  <a:avLst/>
                </a:prstGeom>
                <a:solidFill>
                  <a:srgbClr val="FE1B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7316" name="Group 100"/>
              <p:cNvGrpSpPr>
                <a:grpSpLocks/>
              </p:cNvGrpSpPr>
              <p:nvPr/>
            </p:nvGrpSpPr>
            <p:grpSpPr bwMode="auto">
              <a:xfrm>
                <a:off x="3889" y="1758"/>
                <a:ext cx="109" cy="94"/>
                <a:chOff x="3889" y="1758"/>
                <a:chExt cx="109" cy="94"/>
              </a:xfrm>
            </p:grpSpPr>
            <p:sp>
              <p:nvSpPr>
                <p:cNvPr id="137317" name="Oval 101"/>
                <p:cNvSpPr>
                  <a:spLocks noChangeArrowheads="1"/>
                </p:cNvSpPr>
                <p:nvPr/>
              </p:nvSpPr>
              <p:spPr bwMode="auto">
                <a:xfrm>
                  <a:off x="3889" y="1758"/>
                  <a:ext cx="109" cy="94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318" name="Oval 102"/>
                <p:cNvSpPr>
                  <a:spLocks noChangeArrowheads="1"/>
                </p:cNvSpPr>
                <p:nvPr/>
              </p:nvSpPr>
              <p:spPr bwMode="auto">
                <a:xfrm>
                  <a:off x="3912" y="1774"/>
                  <a:ext cx="62" cy="62"/>
                </a:xfrm>
                <a:prstGeom prst="ellipse">
                  <a:avLst/>
                </a:prstGeom>
                <a:solidFill>
                  <a:srgbClr val="FE1B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7319" name="Group 103"/>
              <p:cNvGrpSpPr>
                <a:grpSpLocks/>
              </p:cNvGrpSpPr>
              <p:nvPr/>
            </p:nvGrpSpPr>
            <p:grpSpPr bwMode="auto">
              <a:xfrm>
                <a:off x="2015" y="2883"/>
                <a:ext cx="110" cy="110"/>
                <a:chOff x="2015" y="2883"/>
                <a:chExt cx="110" cy="110"/>
              </a:xfrm>
            </p:grpSpPr>
            <p:sp>
              <p:nvSpPr>
                <p:cNvPr id="137320" name="Oval 104"/>
                <p:cNvSpPr>
                  <a:spLocks noChangeArrowheads="1"/>
                </p:cNvSpPr>
                <p:nvPr/>
              </p:nvSpPr>
              <p:spPr bwMode="auto">
                <a:xfrm>
                  <a:off x="2015" y="2883"/>
                  <a:ext cx="110" cy="11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321" name="Oval 105"/>
                <p:cNvSpPr>
                  <a:spLocks noChangeArrowheads="1"/>
                </p:cNvSpPr>
                <p:nvPr/>
              </p:nvSpPr>
              <p:spPr bwMode="auto">
                <a:xfrm>
                  <a:off x="2038" y="2907"/>
                  <a:ext cx="63" cy="62"/>
                </a:xfrm>
                <a:prstGeom prst="ellipse">
                  <a:avLst/>
                </a:prstGeom>
                <a:solidFill>
                  <a:srgbClr val="FE1B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7322" name="Rectangle 106"/>
            <p:cNvSpPr>
              <a:spLocks noChangeArrowheads="1"/>
            </p:cNvSpPr>
            <p:nvPr/>
          </p:nvSpPr>
          <p:spPr bwMode="auto">
            <a:xfrm>
              <a:off x="4992688" y="4714875"/>
              <a:ext cx="331787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5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23" name="Rectangle 107"/>
            <p:cNvSpPr>
              <a:spLocks noChangeArrowheads="1"/>
            </p:cNvSpPr>
            <p:nvPr/>
          </p:nvSpPr>
          <p:spPr bwMode="auto">
            <a:xfrm>
              <a:off x="7915275" y="4714875"/>
              <a:ext cx="465138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10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24" name="Rectangle 108"/>
            <p:cNvSpPr>
              <a:spLocks noChangeArrowheads="1"/>
            </p:cNvSpPr>
            <p:nvPr/>
          </p:nvSpPr>
          <p:spPr bwMode="auto">
            <a:xfrm>
              <a:off x="7385050" y="4714875"/>
              <a:ext cx="331788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9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25" name="Rectangle 109"/>
            <p:cNvSpPr>
              <a:spLocks noChangeArrowheads="1"/>
            </p:cNvSpPr>
            <p:nvPr/>
          </p:nvSpPr>
          <p:spPr bwMode="auto">
            <a:xfrm>
              <a:off x="6786563" y="4714875"/>
              <a:ext cx="331787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8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26" name="Rectangle 110"/>
            <p:cNvSpPr>
              <a:spLocks noChangeArrowheads="1"/>
            </p:cNvSpPr>
            <p:nvPr/>
          </p:nvSpPr>
          <p:spPr bwMode="auto">
            <a:xfrm>
              <a:off x="6188075" y="4714875"/>
              <a:ext cx="331788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7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27" name="Rectangle 111"/>
            <p:cNvSpPr>
              <a:spLocks noChangeArrowheads="1"/>
            </p:cNvSpPr>
            <p:nvPr/>
          </p:nvSpPr>
          <p:spPr bwMode="auto">
            <a:xfrm>
              <a:off x="5591175" y="4714875"/>
              <a:ext cx="331788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6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28" name="Rectangle 112"/>
            <p:cNvSpPr>
              <a:spLocks noChangeArrowheads="1"/>
            </p:cNvSpPr>
            <p:nvPr/>
          </p:nvSpPr>
          <p:spPr bwMode="auto">
            <a:xfrm>
              <a:off x="4395788" y="4714875"/>
              <a:ext cx="331787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4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29" name="Rectangle 113"/>
            <p:cNvSpPr>
              <a:spLocks noChangeArrowheads="1"/>
            </p:cNvSpPr>
            <p:nvPr/>
          </p:nvSpPr>
          <p:spPr bwMode="auto">
            <a:xfrm>
              <a:off x="3797300" y="4714875"/>
              <a:ext cx="331788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3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30" name="Rectangle 114"/>
            <p:cNvSpPr>
              <a:spLocks noChangeArrowheads="1"/>
            </p:cNvSpPr>
            <p:nvPr/>
          </p:nvSpPr>
          <p:spPr bwMode="auto">
            <a:xfrm>
              <a:off x="3200400" y="4714875"/>
              <a:ext cx="331788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2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31" name="Rectangle 115"/>
            <p:cNvSpPr>
              <a:spLocks noChangeArrowheads="1"/>
            </p:cNvSpPr>
            <p:nvPr/>
          </p:nvSpPr>
          <p:spPr bwMode="auto">
            <a:xfrm>
              <a:off x="2601913" y="4714875"/>
              <a:ext cx="331787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1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37332" name="Group 116"/>
            <p:cNvGrpSpPr>
              <a:grpSpLocks/>
            </p:cNvGrpSpPr>
            <p:nvPr/>
          </p:nvGrpSpPr>
          <p:grpSpPr bwMode="auto">
            <a:xfrm>
              <a:off x="6261100" y="2455863"/>
              <a:ext cx="2286000" cy="844550"/>
              <a:chOff x="3944" y="1547"/>
              <a:chExt cx="1440" cy="532"/>
            </a:xfrm>
          </p:grpSpPr>
          <p:sp>
            <p:nvSpPr>
              <p:cNvPr id="137333" name="Line 117"/>
              <p:cNvSpPr>
                <a:spLocks noChangeShapeType="1"/>
              </p:cNvSpPr>
              <p:nvPr/>
            </p:nvSpPr>
            <p:spPr bwMode="auto">
              <a:xfrm flipV="1">
                <a:off x="3944" y="1649"/>
                <a:ext cx="445" cy="43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stealth" w="sm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7334" name="Group 118"/>
              <p:cNvGrpSpPr>
                <a:grpSpLocks/>
              </p:cNvGrpSpPr>
              <p:nvPr/>
            </p:nvGrpSpPr>
            <p:grpSpPr bwMode="auto">
              <a:xfrm>
                <a:off x="4380" y="1547"/>
                <a:ext cx="1004" cy="440"/>
                <a:chOff x="4380" y="1547"/>
                <a:chExt cx="1004" cy="440"/>
              </a:xfrm>
            </p:grpSpPr>
            <p:sp>
              <p:nvSpPr>
                <p:cNvPr id="137335" name="Rectangle 119"/>
                <p:cNvSpPr>
                  <a:spLocks noChangeArrowheads="1"/>
                </p:cNvSpPr>
                <p:nvPr/>
              </p:nvSpPr>
              <p:spPr bwMode="auto">
                <a:xfrm>
                  <a:off x="4421" y="1547"/>
                  <a:ext cx="941" cy="2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2100" b="1">
                      <a:solidFill>
                        <a:srgbClr val="000000"/>
                      </a:solidFill>
                    </a:rPr>
                    <a:t>Profit with </a:t>
                  </a:r>
                  <a:endParaRPr lang="en-US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37336" name="Rectangle 120"/>
                <p:cNvSpPr>
                  <a:spLocks noChangeArrowheads="1"/>
                </p:cNvSpPr>
                <p:nvPr/>
              </p:nvSpPr>
              <p:spPr bwMode="auto">
                <a:xfrm>
                  <a:off x="4380" y="1736"/>
                  <a:ext cx="1004" cy="2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2100" b="1">
                      <a:solidFill>
                        <a:srgbClr val="000000"/>
                      </a:solidFill>
                    </a:rPr>
                    <a:t>a fixed cost </a:t>
                  </a:r>
                  <a:endParaRPr lang="en-US" altLang="en-US" sz="24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137337" name="Group 121"/>
            <p:cNvGrpSpPr>
              <a:grpSpLocks/>
            </p:cNvGrpSpPr>
            <p:nvPr/>
          </p:nvGrpSpPr>
          <p:grpSpPr bwMode="auto">
            <a:xfrm>
              <a:off x="2835275" y="1925638"/>
              <a:ext cx="2336800" cy="769937"/>
              <a:chOff x="1786" y="1213"/>
              <a:chExt cx="1472" cy="485"/>
            </a:xfrm>
          </p:grpSpPr>
          <p:sp>
            <p:nvSpPr>
              <p:cNvPr id="137338" name="Line 122"/>
              <p:cNvSpPr>
                <a:spLocks noChangeShapeType="1"/>
              </p:cNvSpPr>
              <p:nvPr/>
            </p:nvSpPr>
            <p:spPr bwMode="auto">
              <a:xfrm flipH="1" flipV="1">
                <a:off x="2999" y="1352"/>
                <a:ext cx="259" cy="34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stealth" w="sm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7339" name="Group 123"/>
              <p:cNvGrpSpPr>
                <a:grpSpLocks/>
              </p:cNvGrpSpPr>
              <p:nvPr/>
            </p:nvGrpSpPr>
            <p:grpSpPr bwMode="auto">
              <a:xfrm>
                <a:off x="1786" y="1213"/>
                <a:ext cx="1318" cy="439"/>
                <a:chOff x="1786" y="1213"/>
                <a:chExt cx="1318" cy="439"/>
              </a:xfrm>
            </p:grpSpPr>
            <p:sp>
              <p:nvSpPr>
                <p:cNvPr id="137340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86" y="1213"/>
                  <a:ext cx="1318" cy="2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2100" b="1">
                      <a:solidFill>
                        <a:srgbClr val="000000"/>
                      </a:solidFill>
                    </a:rPr>
                    <a:t>Profit with zero </a:t>
                  </a:r>
                  <a:endParaRPr lang="en-US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37341" name="Rectangle 125"/>
                <p:cNvSpPr>
                  <a:spLocks noChangeArrowheads="1"/>
                </p:cNvSpPr>
                <p:nvPr/>
              </p:nvSpPr>
              <p:spPr bwMode="auto">
                <a:xfrm>
                  <a:off x="1995" y="1401"/>
                  <a:ext cx="879" cy="2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en-US" sz="2100" b="1">
                      <a:solidFill>
                        <a:srgbClr val="000000"/>
                      </a:solidFill>
                    </a:rPr>
                    <a:t>fixed cost </a:t>
                  </a:r>
                  <a:endParaRPr lang="en-US" altLang="en-US" sz="24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137342" name="Rectangle 126"/>
            <p:cNvSpPr>
              <a:spLocks noChangeArrowheads="1"/>
            </p:cNvSpPr>
            <p:nvPr/>
          </p:nvSpPr>
          <p:spPr bwMode="auto">
            <a:xfrm>
              <a:off x="5856288" y="2921000"/>
              <a:ext cx="398462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 i="1">
                  <a:solidFill>
                    <a:srgbClr val="000000"/>
                  </a:solidFill>
                </a:rPr>
                <a:t>N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43" name="Rectangle 127"/>
            <p:cNvSpPr>
              <a:spLocks noChangeArrowheads="1"/>
            </p:cNvSpPr>
            <p:nvPr/>
          </p:nvSpPr>
          <p:spPr bwMode="auto">
            <a:xfrm rot="16200000">
              <a:off x="-279399" y="3379787"/>
              <a:ext cx="2698750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Total Profit per Year 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44" name="Rectangle 128"/>
            <p:cNvSpPr>
              <a:spLocks noChangeArrowheads="1"/>
            </p:cNvSpPr>
            <p:nvPr/>
          </p:nvSpPr>
          <p:spPr bwMode="auto">
            <a:xfrm rot="16200000">
              <a:off x="554832" y="3382169"/>
              <a:ext cx="1824037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(thousands $)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45" name="Rectangle 129"/>
            <p:cNvSpPr>
              <a:spLocks noChangeArrowheads="1"/>
            </p:cNvSpPr>
            <p:nvPr/>
          </p:nvSpPr>
          <p:spPr bwMode="auto">
            <a:xfrm>
              <a:off x="3465513" y="5280025"/>
              <a:ext cx="3521075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Output in Garages per Year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46" name="Rectangle 130"/>
            <p:cNvSpPr>
              <a:spLocks noChangeArrowheads="1"/>
            </p:cNvSpPr>
            <p:nvPr/>
          </p:nvSpPr>
          <p:spPr bwMode="auto">
            <a:xfrm>
              <a:off x="5856288" y="2290763"/>
              <a:ext cx="431800" cy="398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 i="1">
                  <a:solidFill>
                    <a:srgbClr val="FF1919"/>
                  </a:solidFill>
                </a:rPr>
                <a:t>M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47" name="Rectangle 131"/>
            <p:cNvSpPr>
              <a:spLocks noChangeArrowheads="1"/>
            </p:cNvSpPr>
            <p:nvPr/>
          </p:nvSpPr>
          <p:spPr bwMode="auto">
            <a:xfrm>
              <a:off x="1838325" y="4514850"/>
              <a:ext cx="331788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48" name="Rectangle 132"/>
            <p:cNvSpPr>
              <a:spLocks noChangeArrowheads="1"/>
            </p:cNvSpPr>
            <p:nvPr/>
          </p:nvSpPr>
          <p:spPr bwMode="auto">
            <a:xfrm>
              <a:off x="1671638" y="2124075"/>
              <a:ext cx="465137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40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37349" name="Rectangle 133"/>
            <p:cNvSpPr>
              <a:spLocks noChangeArrowheads="1"/>
            </p:cNvSpPr>
            <p:nvPr/>
          </p:nvSpPr>
          <p:spPr bwMode="auto">
            <a:xfrm>
              <a:off x="1671638" y="3286125"/>
              <a:ext cx="465137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 b="1">
                  <a:solidFill>
                    <a:srgbClr val="000000"/>
                  </a:solidFill>
                </a:rPr>
                <a:t>20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Role of Marginal Analysis</a:t>
            </a:r>
          </a:p>
        </p:txBody>
      </p:sp>
      <p:sp>
        <p:nvSpPr>
          <p:cNvPr id="1382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Marginal analysis can be used to illuminate many everyday problems, in business and elsewhere, sometimes with surprising results.</a:t>
            </a:r>
          </a:p>
          <a:p>
            <a:r>
              <a:rPr lang="en-US" altLang="en-US"/>
              <a:t>For example, a new activity will add to profits if it more than covers its marginal cost.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Role of Marginal Analysis</a:t>
            </a:r>
          </a:p>
        </p:txBody>
      </p:sp>
      <p:sp>
        <p:nvSpPr>
          <p:cNvPr id="1392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Any problem involving optimization can be illuminated with marginal analysis.</a:t>
            </a:r>
          </a:p>
          <a:p>
            <a:r>
              <a:rPr lang="en-US" altLang="en-US"/>
              <a:t>The logic of marginal analysis can be applied to government, universities, hospitals and other organizations as well as businesses.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Theory and Reality</a:t>
            </a:r>
          </a:p>
        </p:txBody>
      </p:sp>
      <p:sp>
        <p:nvSpPr>
          <p:cNvPr id="1402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Business people seldom use marginal analysis in a literal sense.</a:t>
            </a:r>
          </a:p>
          <a:p>
            <a:r>
              <a:rPr lang="en-US" altLang="en-US"/>
              <a:t>They often rely on intuition and hunches.</a:t>
            </a:r>
          </a:p>
          <a:p>
            <a:r>
              <a:rPr lang="en-US" altLang="en-US"/>
              <a:t>But these theories can be used to understand and predict behavior.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Average  =  total  </a:t>
            </a:r>
            <a:r>
              <a:rPr lang="en-US" altLang="en-US">
                <a:sym typeface="Symbol" panose="05050102010706020507" pitchFamily="18" charset="2"/>
              </a:rPr>
              <a:t> </a:t>
            </a:r>
            <a:r>
              <a:rPr lang="en-US" altLang="en-US"/>
              <a:t> the number of units</a:t>
            </a:r>
          </a:p>
          <a:p>
            <a:r>
              <a:rPr lang="en-US" altLang="en-US"/>
              <a:t>Total  =  average </a:t>
            </a:r>
            <a:r>
              <a:rPr lang="en-US" altLang="en-US">
                <a:sym typeface="Symbol" panose="05050102010706020507" pitchFamily="18" charset="2"/>
              </a:rPr>
              <a:t> </a:t>
            </a:r>
            <a:r>
              <a:rPr lang="en-US" altLang="en-US"/>
              <a:t>the number of units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142339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Relationships Among Total, Average, and Marginal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Relationships Among Total, Average, and Marginal Data</a:t>
            </a:r>
          </a:p>
        </p:txBody>
      </p:sp>
      <p:sp>
        <p:nvSpPr>
          <p:cNvPr id="1433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Marginal value of the xth unit  =   total value of x units  -  total value of (x - 1) units</a:t>
            </a:r>
          </a:p>
          <a:p>
            <a:r>
              <a:rPr lang="en-US" altLang="en-US"/>
              <a:t>Total value of x units  =   </a:t>
            </a:r>
            <a:r>
              <a:rPr lang="en-US" altLang="en-US">
                <a:sym typeface="Symbol" panose="05050102010706020507" pitchFamily="18" charset="2"/>
              </a:rPr>
              <a:t></a:t>
            </a:r>
            <a:r>
              <a:rPr lang="en-US" altLang="en-US"/>
              <a:t> marginal values of the first x units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762000" y="2438400"/>
            <a:ext cx="8007350" cy="4191000"/>
          </a:xfrm>
        </p:spPr>
        <p:txBody>
          <a:bodyPr/>
          <a:lstStyle/>
          <a:p>
            <a:r>
              <a:rPr lang="en-US" altLang="en-US" sz="2800"/>
              <a:t>The marginal, average and total values for the first unit are usually equal.</a:t>
            </a:r>
          </a:p>
          <a:p>
            <a:r>
              <a:rPr lang="en-US" altLang="en-US" sz="2800"/>
              <a:t>If marginal  &lt;  average, the average is falling.</a:t>
            </a:r>
          </a:p>
          <a:p>
            <a:r>
              <a:rPr lang="en-US" altLang="en-US" sz="2800"/>
              <a:t>If marginal  &gt;  average, the average is rising.</a:t>
            </a:r>
          </a:p>
          <a:p>
            <a:r>
              <a:rPr lang="en-US" altLang="en-US" sz="2800"/>
              <a:t>If marginal  =  average, the average is constant; that is, the average is at a maximum or minimum.</a:t>
            </a:r>
          </a:p>
        </p:txBody>
      </p:sp>
      <p:sp>
        <p:nvSpPr>
          <p:cNvPr id="145411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Relationships Among Total, Average and Marginal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/>
            <a:r>
              <a:rPr lang="en-US" altLang="en-US" sz="4000">
                <a:solidFill>
                  <a:srgbClr val="010000"/>
                </a:solidFill>
              </a:rPr>
              <a:t>Relationship Between Marginal and Average Curves</a:t>
            </a:r>
          </a:p>
        </p:txBody>
      </p:sp>
      <p:grpSp>
        <p:nvGrpSpPr>
          <p:cNvPr id="2" name="Group 1" descr="image" title="image"/>
          <p:cNvGrpSpPr/>
          <p:nvPr/>
        </p:nvGrpSpPr>
        <p:grpSpPr>
          <a:xfrm>
            <a:off x="1131888" y="1649413"/>
            <a:ext cx="6842125" cy="4578350"/>
            <a:chOff x="1131888" y="1649413"/>
            <a:chExt cx="6842125" cy="4578350"/>
          </a:xfrm>
        </p:grpSpPr>
        <p:sp>
          <p:nvSpPr>
            <p:cNvPr id="146434" name="Rectangle 2"/>
            <p:cNvSpPr>
              <a:spLocks noChangeArrowheads="1"/>
            </p:cNvSpPr>
            <p:nvPr/>
          </p:nvSpPr>
          <p:spPr bwMode="auto">
            <a:xfrm>
              <a:off x="1131888" y="1651000"/>
              <a:ext cx="6840537" cy="45767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37" name="Line 5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38" name="Line 6"/>
            <p:cNvSpPr>
              <a:spLocks noChangeShapeType="1"/>
            </p:cNvSpPr>
            <p:nvPr/>
          </p:nvSpPr>
          <p:spPr bwMode="auto">
            <a:xfrm>
              <a:off x="5138738" y="4021138"/>
              <a:ext cx="1587" cy="158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40" name="Line 8"/>
            <p:cNvSpPr>
              <a:spLocks noChangeShapeType="1"/>
            </p:cNvSpPr>
            <p:nvPr/>
          </p:nvSpPr>
          <p:spPr bwMode="auto">
            <a:xfrm>
              <a:off x="1131888" y="5208588"/>
              <a:ext cx="6840537" cy="1587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41" name="Line 9"/>
            <p:cNvSpPr>
              <a:spLocks noChangeShapeType="1"/>
            </p:cNvSpPr>
            <p:nvPr/>
          </p:nvSpPr>
          <p:spPr bwMode="auto">
            <a:xfrm>
              <a:off x="1131888" y="5464175"/>
              <a:ext cx="6840537" cy="1588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42" name="Line 10"/>
            <p:cNvSpPr>
              <a:spLocks noChangeShapeType="1"/>
            </p:cNvSpPr>
            <p:nvPr/>
          </p:nvSpPr>
          <p:spPr bwMode="auto">
            <a:xfrm>
              <a:off x="1131888" y="5718175"/>
              <a:ext cx="6840537" cy="1588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43" name="Line 11"/>
            <p:cNvSpPr>
              <a:spLocks noChangeShapeType="1"/>
            </p:cNvSpPr>
            <p:nvPr/>
          </p:nvSpPr>
          <p:spPr bwMode="auto">
            <a:xfrm>
              <a:off x="1131888" y="5972175"/>
              <a:ext cx="6840537" cy="1588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44" name="Line 12"/>
            <p:cNvSpPr>
              <a:spLocks noChangeShapeType="1"/>
            </p:cNvSpPr>
            <p:nvPr/>
          </p:nvSpPr>
          <p:spPr bwMode="auto">
            <a:xfrm>
              <a:off x="1131888" y="4954588"/>
              <a:ext cx="6840537" cy="1587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45" name="Line 13"/>
            <p:cNvSpPr>
              <a:spLocks noChangeShapeType="1"/>
            </p:cNvSpPr>
            <p:nvPr/>
          </p:nvSpPr>
          <p:spPr bwMode="auto">
            <a:xfrm>
              <a:off x="1131888" y="4700588"/>
              <a:ext cx="6840537" cy="1587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46" name="Line 14"/>
            <p:cNvSpPr>
              <a:spLocks noChangeShapeType="1"/>
            </p:cNvSpPr>
            <p:nvPr/>
          </p:nvSpPr>
          <p:spPr bwMode="auto">
            <a:xfrm>
              <a:off x="1131888" y="4446588"/>
              <a:ext cx="6840537" cy="1587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47" name="Line 15"/>
            <p:cNvSpPr>
              <a:spLocks noChangeShapeType="1"/>
            </p:cNvSpPr>
            <p:nvPr/>
          </p:nvSpPr>
          <p:spPr bwMode="auto">
            <a:xfrm>
              <a:off x="1131888" y="4192588"/>
              <a:ext cx="6840537" cy="1587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48" name="Line 16"/>
            <p:cNvSpPr>
              <a:spLocks noChangeShapeType="1"/>
            </p:cNvSpPr>
            <p:nvPr/>
          </p:nvSpPr>
          <p:spPr bwMode="auto">
            <a:xfrm>
              <a:off x="1131888" y="3937000"/>
              <a:ext cx="6840537" cy="1588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49" name="Line 17"/>
            <p:cNvSpPr>
              <a:spLocks noChangeShapeType="1"/>
            </p:cNvSpPr>
            <p:nvPr/>
          </p:nvSpPr>
          <p:spPr bwMode="auto">
            <a:xfrm>
              <a:off x="1131888" y="3683000"/>
              <a:ext cx="6840537" cy="1588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50" name="Line 18"/>
            <p:cNvSpPr>
              <a:spLocks noChangeShapeType="1"/>
            </p:cNvSpPr>
            <p:nvPr/>
          </p:nvSpPr>
          <p:spPr bwMode="auto">
            <a:xfrm>
              <a:off x="1131888" y="3429000"/>
              <a:ext cx="6840537" cy="1588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51" name="Line 19"/>
            <p:cNvSpPr>
              <a:spLocks noChangeShapeType="1"/>
            </p:cNvSpPr>
            <p:nvPr/>
          </p:nvSpPr>
          <p:spPr bwMode="auto">
            <a:xfrm>
              <a:off x="1131888" y="3175000"/>
              <a:ext cx="6840537" cy="1588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52" name="Line 20"/>
            <p:cNvSpPr>
              <a:spLocks noChangeShapeType="1"/>
            </p:cNvSpPr>
            <p:nvPr/>
          </p:nvSpPr>
          <p:spPr bwMode="auto">
            <a:xfrm>
              <a:off x="1131888" y="2921000"/>
              <a:ext cx="6840537" cy="1588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53" name="Line 21"/>
            <p:cNvSpPr>
              <a:spLocks noChangeShapeType="1"/>
            </p:cNvSpPr>
            <p:nvPr/>
          </p:nvSpPr>
          <p:spPr bwMode="auto">
            <a:xfrm flipH="1">
              <a:off x="1131888" y="2665413"/>
              <a:ext cx="6840537" cy="1587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54" name="Line 22"/>
            <p:cNvSpPr>
              <a:spLocks noChangeShapeType="1"/>
            </p:cNvSpPr>
            <p:nvPr/>
          </p:nvSpPr>
          <p:spPr bwMode="auto">
            <a:xfrm>
              <a:off x="1131888" y="2411413"/>
              <a:ext cx="6840537" cy="1587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55" name="Line 23"/>
            <p:cNvSpPr>
              <a:spLocks noChangeShapeType="1"/>
            </p:cNvSpPr>
            <p:nvPr/>
          </p:nvSpPr>
          <p:spPr bwMode="auto">
            <a:xfrm>
              <a:off x="1131888" y="2157413"/>
              <a:ext cx="6840537" cy="1587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56" name="Line 24"/>
            <p:cNvSpPr>
              <a:spLocks noChangeShapeType="1"/>
            </p:cNvSpPr>
            <p:nvPr/>
          </p:nvSpPr>
          <p:spPr bwMode="auto">
            <a:xfrm flipH="1">
              <a:off x="1131888" y="1903413"/>
              <a:ext cx="6840537" cy="1587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57" name="Line 25"/>
            <p:cNvSpPr>
              <a:spLocks noChangeShapeType="1"/>
            </p:cNvSpPr>
            <p:nvPr/>
          </p:nvSpPr>
          <p:spPr bwMode="auto">
            <a:xfrm>
              <a:off x="1131888" y="1649413"/>
              <a:ext cx="6332537" cy="1587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58" name="Line 26"/>
            <p:cNvSpPr>
              <a:spLocks noChangeShapeType="1"/>
            </p:cNvSpPr>
            <p:nvPr/>
          </p:nvSpPr>
          <p:spPr bwMode="auto">
            <a:xfrm flipV="1">
              <a:off x="1893888" y="1649413"/>
              <a:ext cx="1587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59" name="Line 27"/>
            <p:cNvSpPr>
              <a:spLocks noChangeShapeType="1"/>
            </p:cNvSpPr>
            <p:nvPr/>
          </p:nvSpPr>
          <p:spPr bwMode="auto">
            <a:xfrm flipV="1">
              <a:off x="1639888" y="1649413"/>
              <a:ext cx="1587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60" name="Line 28"/>
            <p:cNvSpPr>
              <a:spLocks noChangeShapeType="1"/>
            </p:cNvSpPr>
            <p:nvPr/>
          </p:nvSpPr>
          <p:spPr bwMode="auto">
            <a:xfrm flipV="1">
              <a:off x="1385888" y="1649413"/>
              <a:ext cx="1587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61" name="Line 29"/>
            <p:cNvSpPr>
              <a:spLocks noChangeShapeType="1"/>
            </p:cNvSpPr>
            <p:nvPr/>
          </p:nvSpPr>
          <p:spPr bwMode="auto">
            <a:xfrm flipV="1">
              <a:off x="2147888" y="1649413"/>
              <a:ext cx="1587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62" name="Line 30"/>
            <p:cNvSpPr>
              <a:spLocks noChangeShapeType="1"/>
            </p:cNvSpPr>
            <p:nvPr/>
          </p:nvSpPr>
          <p:spPr bwMode="auto">
            <a:xfrm flipV="1">
              <a:off x="2401888" y="1649413"/>
              <a:ext cx="1587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63" name="Line 31"/>
            <p:cNvSpPr>
              <a:spLocks noChangeShapeType="1"/>
            </p:cNvSpPr>
            <p:nvPr/>
          </p:nvSpPr>
          <p:spPr bwMode="auto">
            <a:xfrm flipV="1">
              <a:off x="2657475" y="1649413"/>
              <a:ext cx="1588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64" name="Line 32"/>
            <p:cNvSpPr>
              <a:spLocks noChangeShapeType="1"/>
            </p:cNvSpPr>
            <p:nvPr/>
          </p:nvSpPr>
          <p:spPr bwMode="auto">
            <a:xfrm flipV="1">
              <a:off x="2911475" y="1649413"/>
              <a:ext cx="1588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65" name="Line 33"/>
            <p:cNvSpPr>
              <a:spLocks noChangeShapeType="1"/>
            </p:cNvSpPr>
            <p:nvPr/>
          </p:nvSpPr>
          <p:spPr bwMode="auto">
            <a:xfrm flipV="1">
              <a:off x="3165475" y="1649413"/>
              <a:ext cx="1588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66" name="Line 34"/>
            <p:cNvSpPr>
              <a:spLocks noChangeShapeType="1"/>
            </p:cNvSpPr>
            <p:nvPr/>
          </p:nvSpPr>
          <p:spPr bwMode="auto">
            <a:xfrm flipV="1">
              <a:off x="3419475" y="1649413"/>
              <a:ext cx="1588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67" name="Line 35"/>
            <p:cNvSpPr>
              <a:spLocks noChangeShapeType="1"/>
            </p:cNvSpPr>
            <p:nvPr/>
          </p:nvSpPr>
          <p:spPr bwMode="auto">
            <a:xfrm flipV="1">
              <a:off x="3673475" y="1649413"/>
              <a:ext cx="1588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68" name="Line 36"/>
            <p:cNvSpPr>
              <a:spLocks noChangeShapeType="1"/>
            </p:cNvSpPr>
            <p:nvPr/>
          </p:nvSpPr>
          <p:spPr bwMode="auto">
            <a:xfrm flipV="1">
              <a:off x="3927475" y="1649413"/>
              <a:ext cx="1588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69" name="Line 37"/>
            <p:cNvSpPr>
              <a:spLocks noChangeShapeType="1"/>
            </p:cNvSpPr>
            <p:nvPr/>
          </p:nvSpPr>
          <p:spPr bwMode="auto">
            <a:xfrm flipV="1">
              <a:off x="4181475" y="1649413"/>
              <a:ext cx="1588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70" name="Line 38"/>
            <p:cNvSpPr>
              <a:spLocks noChangeShapeType="1"/>
            </p:cNvSpPr>
            <p:nvPr/>
          </p:nvSpPr>
          <p:spPr bwMode="auto">
            <a:xfrm flipV="1">
              <a:off x="4435475" y="1649413"/>
              <a:ext cx="1588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71" name="Line 39"/>
            <p:cNvSpPr>
              <a:spLocks noChangeShapeType="1"/>
            </p:cNvSpPr>
            <p:nvPr/>
          </p:nvSpPr>
          <p:spPr bwMode="auto">
            <a:xfrm flipV="1">
              <a:off x="4689475" y="1649413"/>
              <a:ext cx="1588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72" name="Line 40"/>
            <p:cNvSpPr>
              <a:spLocks noChangeShapeType="1"/>
            </p:cNvSpPr>
            <p:nvPr/>
          </p:nvSpPr>
          <p:spPr bwMode="auto">
            <a:xfrm flipV="1">
              <a:off x="4945063" y="1649413"/>
              <a:ext cx="1587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73" name="Line 41"/>
            <p:cNvSpPr>
              <a:spLocks noChangeShapeType="1"/>
            </p:cNvSpPr>
            <p:nvPr/>
          </p:nvSpPr>
          <p:spPr bwMode="auto">
            <a:xfrm flipV="1">
              <a:off x="5199063" y="1649413"/>
              <a:ext cx="1587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74" name="Line 42"/>
            <p:cNvSpPr>
              <a:spLocks noChangeShapeType="1"/>
            </p:cNvSpPr>
            <p:nvPr/>
          </p:nvSpPr>
          <p:spPr bwMode="auto">
            <a:xfrm flipV="1">
              <a:off x="5453063" y="1649413"/>
              <a:ext cx="1587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75" name="Line 43"/>
            <p:cNvSpPr>
              <a:spLocks noChangeShapeType="1"/>
            </p:cNvSpPr>
            <p:nvPr/>
          </p:nvSpPr>
          <p:spPr bwMode="auto">
            <a:xfrm flipV="1">
              <a:off x="5707063" y="1649413"/>
              <a:ext cx="1587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76" name="Line 44"/>
            <p:cNvSpPr>
              <a:spLocks noChangeShapeType="1"/>
            </p:cNvSpPr>
            <p:nvPr/>
          </p:nvSpPr>
          <p:spPr bwMode="auto">
            <a:xfrm flipV="1">
              <a:off x="5961063" y="1649413"/>
              <a:ext cx="1587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77" name="Line 45"/>
            <p:cNvSpPr>
              <a:spLocks noChangeShapeType="1"/>
            </p:cNvSpPr>
            <p:nvPr/>
          </p:nvSpPr>
          <p:spPr bwMode="auto">
            <a:xfrm flipV="1">
              <a:off x="6215063" y="1649413"/>
              <a:ext cx="1587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78" name="Line 46"/>
            <p:cNvSpPr>
              <a:spLocks noChangeShapeType="1"/>
            </p:cNvSpPr>
            <p:nvPr/>
          </p:nvSpPr>
          <p:spPr bwMode="auto">
            <a:xfrm flipV="1">
              <a:off x="6469063" y="1649413"/>
              <a:ext cx="1587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79" name="Line 47"/>
            <p:cNvSpPr>
              <a:spLocks noChangeShapeType="1"/>
            </p:cNvSpPr>
            <p:nvPr/>
          </p:nvSpPr>
          <p:spPr bwMode="auto">
            <a:xfrm flipV="1">
              <a:off x="6723063" y="1649413"/>
              <a:ext cx="1587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80" name="Line 48"/>
            <p:cNvSpPr>
              <a:spLocks noChangeShapeType="1"/>
            </p:cNvSpPr>
            <p:nvPr/>
          </p:nvSpPr>
          <p:spPr bwMode="auto">
            <a:xfrm flipV="1">
              <a:off x="6977063" y="1649413"/>
              <a:ext cx="1587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81" name="Line 49"/>
            <p:cNvSpPr>
              <a:spLocks noChangeShapeType="1"/>
            </p:cNvSpPr>
            <p:nvPr/>
          </p:nvSpPr>
          <p:spPr bwMode="auto">
            <a:xfrm flipV="1">
              <a:off x="7231063" y="1649413"/>
              <a:ext cx="1587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82" name="Line 50"/>
            <p:cNvSpPr>
              <a:spLocks noChangeShapeType="1"/>
            </p:cNvSpPr>
            <p:nvPr/>
          </p:nvSpPr>
          <p:spPr bwMode="auto">
            <a:xfrm flipV="1">
              <a:off x="7464425" y="1649413"/>
              <a:ext cx="1588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83" name="Line 51"/>
            <p:cNvSpPr>
              <a:spLocks noChangeShapeType="1"/>
            </p:cNvSpPr>
            <p:nvPr/>
          </p:nvSpPr>
          <p:spPr bwMode="auto">
            <a:xfrm flipV="1">
              <a:off x="7718425" y="1649413"/>
              <a:ext cx="1588" cy="4576762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84" name="Line 52"/>
            <p:cNvSpPr>
              <a:spLocks noChangeShapeType="1"/>
            </p:cNvSpPr>
            <p:nvPr/>
          </p:nvSpPr>
          <p:spPr bwMode="auto">
            <a:xfrm>
              <a:off x="7972425" y="1649413"/>
              <a:ext cx="1588" cy="1587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85" name="Line 53"/>
            <p:cNvSpPr>
              <a:spLocks noChangeShapeType="1"/>
            </p:cNvSpPr>
            <p:nvPr/>
          </p:nvSpPr>
          <p:spPr bwMode="auto">
            <a:xfrm>
              <a:off x="7972425" y="6226175"/>
              <a:ext cx="1588" cy="1588"/>
            </a:xfrm>
            <a:prstGeom prst="line">
              <a:avLst/>
            </a:prstGeom>
            <a:noFill/>
            <a:ln w="20638">
              <a:solidFill>
                <a:srgbClr val="B3E3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86" name="Rectangle 54"/>
            <p:cNvSpPr>
              <a:spLocks noChangeArrowheads="1"/>
            </p:cNvSpPr>
            <p:nvPr/>
          </p:nvSpPr>
          <p:spPr bwMode="auto">
            <a:xfrm>
              <a:off x="1131888" y="1649413"/>
              <a:ext cx="6840537" cy="4576762"/>
            </a:xfrm>
            <a:prstGeom prst="rect">
              <a:avLst/>
            </a:prstGeom>
            <a:noFill/>
            <a:ln w="20638">
              <a:solidFill>
                <a:srgbClr val="B3E3E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6487" name="Group 55"/>
            <p:cNvGrpSpPr>
              <a:grpSpLocks/>
            </p:cNvGrpSpPr>
            <p:nvPr/>
          </p:nvGrpSpPr>
          <p:grpSpPr bwMode="auto">
            <a:xfrm>
              <a:off x="3503613" y="3302000"/>
              <a:ext cx="3727450" cy="401638"/>
              <a:chOff x="2207" y="2080"/>
              <a:chExt cx="2348" cy="253"/>
            </a:xfrm>
          </p:grpSpPr>
          <p:sp>
            <p:nvSpPr>
              <p:cNvPr id="146488" name="Freeform 56"/>
              <p:cNvSpPr>
                <a:spLocks noEditPoints="1"/>
              </p:cNvSpPr>
              <p:nvPr/>
            </p:nvSpPr>
            <p:spPr bwMode="auto">
              <a:xfrm>
                <a:off x="2207" y="2080"/>
                <a:ext cx="1388" cy="253"/>
              </a:xfrm>
              <a:custGeom>
                <a:avLst/>
                <a:gdLst>
                  <a:gd name="T0" fmla="*/ 1388 w 1388"/>
                  <a:gd name="T1" fmla="*/ 13 h 253"/>
                  <a:gd name="T2" fmla="*/ 1241 w 1388"/>
                  <a:gd name="T3" fmla="*/ 13 h 253"/>
                  <a:gd name="T4" fmla="*/ 1174 w 1388"/>
                  <a:gd name="T5" fmla="*/ 13 h 253"/>
                  <a:gd name="T6" fmla="*/ 1028 w 1388"/>
                  <a:gd name="T7" fmla="*/ 0 h 253"/>
                  <a:gd name="T8" fmla="*/ 961 w 1388"/>
                  <a:gd name="T9" fmla="*/ 0 h 253"/>
                  <a:gd name="T10" fmla="*/ 908 w 1388"/>
                  <a:gd name="T11" fmla="*/ 0 h 253"/>
                  <a:gd name="T12" fmla="*/ 814 w 1388"/>
                  <a:gd name="T13" fmla="*/ 13 h 253"/>
                  <a:gd name="T14" fmla="*/ 747 w 1388"/>
                  <a:gd name="T15" fmla="*/ 27 h 253"/>
                  <a:gd name="T16" fmla="*/ 601 w 1388"/>
                  <a:gd name="T17" fmla="*/ 40 h 253"/>
                  <a:gd name="T18" fmla="*/ 534 w 1388"/>
                  <a:gd name="T19" fmla="*/ 40 h 253"/>
                  <a:gd name="T20" fmla="*/ 427 w 1388"/>
                  <a:gd name="T21" fmla="*/ 53 h 253"/>
                  <a:gd name="T22" fmla="*/ 387 w 1388"/>
                  <a:gd name="T23" fmla="*/ 67 h 253"/>
                  <a:gd name="T24" fmla="*/ 334 w 1388"/>
                  <a:gd name="T25" fmla="*/ 93 h 253"/>
                  <a:gd name="T26" fmla="*/ 200 w 1388"/>
                  <a:gd name="T27" fmla="*/ 160 h 253"/>
                  <a:gd name="T28" fmla="*/ 134 w 1388"/>
                  <a:gd name="T29" fmla="*/ 187 h 253"/>
                  <a:gd name="T30" fmla="*/ 0 w 1388"/>
                  <a:gd name="T31" fmla="*/ 253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388" h="253">
                    <a:moveTo>
                      <a:pt x="1388" y="13"/>
                    </a:moveTo>
                    <a:lnTo>
                      <a:pt x="1241" y="13"/>
                    </a:lnTo>
                    <a:moveTo>
                      <a:pt x="1174" y="13"/>
                    </a:moveTo>
                    <a:lnTo>
                      <a:pt x="1028" y="0"/>
                    </a:lnTo>
                    <a:moveTo>
                      <a:pt x="961" y="0"/>
                    </a:moveTo>
                    <a:lnTo>
                      <a:pt x="908" y="0"/>
                    </a:lnTo>
                    <a:lnTo>
                      <a:pt x="814" y="13"/>
                    </a:lnTo>
                    <a:moveTo>
                      <a:pt x="747" y="27"/>
                    </a:moveTo>
                    <a:lnTo>
                      <a:pt x="601" y="40"/>
                    </a:lnTo>
                    <a:moveTo>
                      <a:pt x="534" y="40"/>
                    </a:moveTo>
                    <a:lnTo>
                      <a:pt x="427" y="53"/>
                    </a:lnTo>
                    <a:lnTo>
                      <a:pt x="387" y="67"/>
                    </a:lnTo>
                    <a:moveTo>
                      <a:pt x="334" y="93"/>
                    </a:moveTo>
                    <a:lnTo>
                      <a:pt x="200" y="160"/>
                    </a:lnTo>
                    <a:moveTo>
                      <a:pt x="134" y="187"/>
                    </a:moveTo>
                    <a:lnTo>
                      <a:pt x="0" y="253"/>
                    </a:lnTo>
                  </a:path>
                </a:pathLst>
              </a:custGeom>
              <a:noFill/>
              <a:ln w="63500">
                <a:solidFill>
                  <a:srgbClr val="0E319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489" name="Freeform 57"/>
              <p:cNvSpPr>
                <a:spLocks noEditPoints="1"/>
              </p:cNvSpPr>
              <p:nvPr/>
            </p:nvSpPr>
            <p:spPr bwMode="auto">
              <a:xfrm>
                <a:off x="3595" y="2093"/>
                <a:ext cx="960" cy="134"/>
              </a:xfrm>
              <a:custGeom>
                <a:avLst/>
                <a:gdLst>
                  <a:gd name="T0" fmla="*/ 960 w 960"/>
                  <a:gd name="T1" fmla="*/ 134 h 134"/>
                  <a:gd name="T2" fmla="*/ 800 w 960"/>
                  <a:gd name="T3" fmla="*/ 107 h 134"/>
                  <a:gd name="T4" fmla="*/ 747 w 960"/>
                  <a:gd name="T5" fmla="*/ 94 h 134"/>
                  <a:gd name="T6" fmla="*/ 587 w 960"/>
                  <a:gd name="T7" fmla="*/ 54 h 134"/>
                  <a:gd name="T8" fmla="*/ 534 w 960"/>
                  <a:gd name="T9" fmla="*/ 40 h 134"/>
                  <a:gd name="T10" fmla="*/ 480 w 960"/>
                  <a:gd name="T11" fmla="*/ 27 h 134"/>
                  <a:gd name="T12" fmla="*/ 373 w 960"/>
                  <a:gd name="T13" fmla="*/ 27 h 134"/>
                  <a:gd name="T14" fmla="*/ 333 w 960"/>
                  <a:gd name="T15" fmla="*/ 27 h 134"/>
                  <a:gd name="T16" fmla="*/ 173 w 960"/>
                  <a:gd name="T17" fmla="*/ 14 h 134"/>
                  <a:gd name="T18" fmla="*/ 120 w 960"/>
                  <a:gd name="T19" fmla="*/ 0 h 134"/>
                  <a:gd name="T20" fmla="*/ 0 w 960"/>
                  <a:gd name="T21" fmla="*/ 0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60" h="134">
                    <a:moveTo>
                      <a:pt x="960" y="134"/>
                    </a:moveTo>
                    <a:lnTo>
                      <a:pt x="800" y="107"/>
                    </a:lnTo>
                    <a:moveTo>
                      <a:pt x="747" y="94"/>
                    </a:moveTo>
                    <a:lnTo>
                      <a:pt x="587" y="54"/>
                    </a:lnTo>
                    <a:moveTo>
                      <a:pt x="534" y="40"/>
                    </a:moveTo>
                    <a:lnTo>
                      <a:pt x="480" y="27"/>
                    </a:lnTo>
                    <a:lnTo>
                      <a:pt x="373" y="27"/>
                    </a:lnTo>
                    <a:moveTo>
                      <a:pt x="333" y="27"/>
                    </a:moveTo>
                    <a:lnTo>
                      <a:pt x="173" y="14"/>
                    </a:lnTo>
                    <a:moveTo>
                      <a:pt x="120" y="0"/>
                    </a:moveTo>
                    <a:lnTo>
                      <a:pt x="0" y="0"/>
                    </a:lnTo>
                  </a:path>
                </a:pathLst>
              </a:custGeom>
              <a:noFill/>
              <a:ln w="635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6490" name="Freeform 58"/>
            <p:cNvSpPr>
              <a:spLocks/>
            </p:cNvSpPr>
            <p:nvPr/>
          </p:nvSpPr>
          <p:spPr bwMode="auto">
            <a:xfrm>
              <a:off x="2657475" y="1903413"/>
              <a:ext cx="5060950" cy="3305175"/>
            </a:xfrm>
            <a:custGeom>
              <a:avLst/>
              <a:gdLst>
                <a:gd name="T0" fmla="*/ 0 w 3188"/>
                <a:gd name="T1" fmla="*/ 0 h 2082"/>
                <a:gd name="T2" fmla="*/ 0 w 3188"/>
                <a:gd name="T3" fmla="*/ 2082 h 2082"/>
                <a:gd name="T4" fmla="*/ 3188 w 3188"/>
                <a:gd name="T5" fmla="*/ 2082 h 2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88" h="2082">
                  <a:moveTo>
                    <a:pt x="0" y="0"/>
                  </a:moveTo>
                  <a:lnTo>
                    <a:pt x="0" y="2082"/>
                  </a:lnTo>
                  <a:lnTo>
                    <a:pt x="3188" y="2082"/>
                  </a:lnTo>
                </a:path>
              </a:pathLst>
            </a:cu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91" name="Line 59"/>
            <p:cNvSpPr>
              <a:spLocks noChangeShapeType="1"/>
            </p:cNvSpPr>
            <p:nvPr/>
          </p:nvSpPr>
          <p:spPr bwMode="auto">
            <a:xfrm>
              <a:off x="5389563" y="2941638"/>
              <a:ext cx="1587" cy="1587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92" name="Line 60"/>
            <p:cNvSpPr>
              <a:spLocks noChangeShapeType="1"/>
            </p:cNvSpPr>
            <p:nvPr/>
          </p:nvSpPr>
          <p:spPr bwMode="auto">
            <a:xfrm flipV="1">
              <a:off x="3419475" y="5018088"/>
              <a:ext cx="1588" cy="190500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93" name="Line 61"/>
            <p:cNvSpPr>
              <a:spLocks noChangeShapeType="1"/>
            </p:cNvSpPr>
            <p:nvPr/>
          </p:nvSpPr>
          <p:spPr bwMode="auto">
            <a:xfrm flipV="1">
              <a:off x="4181475" y="5018088"/>
              <a:ext cx="1588" cy="190500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94" name="Line 62"/>
            <p:cNvSpPr>
              <a:spLocks noChangeShapeType="1"/>
            </p:cNvSpPr>
            <p:nvPr/>
          </p:nvSpPr>
          <p:spPr bwMode="auto">
            <a:xfrm flipV="1">
              <a:off x="4945063" y="5018088"/>
              <a:ext cx="1587" cy="190500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95" name="Line 63"/>
            <p:cNvSpPr>
              <a:spLocks noChangeShapeType="1"/>
            </p:cNvSpPr>
            <p:nvPr/>
          </p:nvSpPr>
          <p:spPr bwMode="auto">
            <a:xfrm flipV="1">
              <a:off x="5707063" y="5018088"/>
              <a:ext cx="1587" cy="190500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96" name="Line 64"/>
            <p:cNvSpPr>
              <a:spLocks noChangeShapeType="1"/>
            </p:cNvSpPr>
            <p:nvPr/>
          </p:nvSpPr>
          <p:spPr bwMode="auto">
            <a:xfrm flipV="1">
              <a:off x="6469063" y="5018088"/>
              <a:ext cx="1587" cy="190500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97" name="Line 65"/>
            <p:cNvSpPr>
              <a:spLocks noChangeShapeType="1"/>
            </p:cNvSpPr>
            <p:nvPr/>
          </p:nvSpPr>
          <p:spPr bwMode="auto">
            <a:xfrm flipV="1">
              <a:off x="7231063" y="5018088"/>
              <a:ext cx="1587" cy="190500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98" name="Line 66"/>
            <p:cNvSpPr>
              <a:spLocks noChangeShapeType="1"/>
            </p:cNvSpPr>
            <p:nvPr/>
          </p:nvSpPr>
          <p:spPr bwMode="auto">
            <a:xfrm>
              <a:off x="2657475" y="4446588"/>
              <a:ext cx="190500" cy="1587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499" name="Line 67"/>
            <p:cNvSpPr>
              <a:spLocks noChangeShapeType="1"/>
            </p:cNvSpPr>
            <p:nvPr/>
          </p:nvSpPr>
          <p:spPr bwMode="auto">
            <a:xfrm>
              <a:off x="2657475" y="3683000"/>
              <a:ext cx="190500" cy="1588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500" name="Line 68"/>
            <p:cNvSpPr>
              <a:spLocks noChangeShapeType="1"/>
            </p:cNvSpPr>
            <p:nvPr/>
          </p:nvSpPr>
          <p:spPr bwMode="auto">
            <a:xfrm>
              <a:off x="2657475" y="2921000"/>
              <a:ext cx="190500" cy="1588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501" name="Line 69"/>
            <p:cNvSpPr>
              <a:spLocks noChangeShapeType="1"/>
            </p:cNvSpPr>
            <p:nvPr/>
          </p:nvSpPr>
          <p:spPr bwMode="auto">
            <a:xfrm>
              <a:off x="7231063" y="4297363"/>
              <a:ext cx="1587" cy="1587"/>
            </a:xfrm>
            <a:prstGeom prst="line">
              <a:avLst/>
            </a:prstGeom>
            <a:noFill/>
            <a:ln w="635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6502" name="Group 70"/>
            <p:cNvGrpSpPr>
              <a:grpSpLocks/>
            </p:cNvGrpSpPr>
            <p:nvPr/>
          </p:nvGrpSpPr>
          <p:grpSpPr bwMode="auto">
            <a:xfrm>
              <a:off x="3419475" y="3068638"/>
              <a:ext cx="3811588" cy="1228725"/>
              <a:chOff x="2154" y="1933"/>
              <a:chExt cx="2401" cy="774"/>
            </a:xfrm>
          </p:grpSpPr>
          <p:sp>
            <p:nvSpPr>
              <p:cNvPr id="146503" name="Line 71"/>
              <p:cNvSpPr>
                <a:spLocks noChangeShapeType="1"/>
              </p:cNvSpPr>
              <p:nvPr/>
            </p:nvSpPr>
            <p:spPr bwMode="auto">
              <a:xfrm flipV="1">
                <a:off x="2154" y="1933"/>
                <a:ext cx="480" cy="427"/>
              </a:xfrm>
              <a:prstGeom prst="line">
                <a:avLst/>
              </a:prstGeom>
              <a:noFill/>
              <a:ln w="63500">
                <a:solidFill>
                  <a:srgbClr val="0E319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504" name="Line 72"/>
              <p:cNvSpPr>
                <a:spLocks noChangeShapeType="1"/>
              </p:cNvSpPr>
              <p:nvPr/>
            </p:nvSpPr>
            <p:spPr bwMode="auto">
              <a:xfrm>
                <a:off x="2634" y="1946"/>
                <a:ext cx="467" cy="1"/>
              </a:xfrm>
              <a:prstGeom prst="line">
                <a:avLst/>
              </a:prstGeom>
              <a:noFill/>
              <a:ln w="63500">
                <a:solidFill>
                  <a:srgbClr val="0E319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505" name="Line 73"/>
              <p:cNvSpPr>
                <a:spLocks noChangeShapeType="1"/>
              </p:cNvSpPr>
              <p:nvPr/>
            </p:nvSpPr>
            <p:spPr bwMode="auto">
              <a:xfrm>
                <a:off x="3115" y="1946"/>
                <a:ext cx="480" cy="147"/>
              </a:xfrm>
              <a:prstGeom prst="line">
                <a:avLst/>
              </a:prstGeom>
              <a:noFill/>
              <a:ln w="63500">
                <a:solidFill>
                  <a:srgbClr val="0E319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506" name="Freeform 74"/>
              <p:cNvSpPr>
                <a:spLocks/>
              </p:cNvSpPr>
              <p:nvPr/>
            </p:nvSpPr>
            <p:spPr bwMode="auto">
              <a:xfrm>
                <a:off x="3595" y="2093"/>
                <a:ext cx="960" cy="614"/>
              </a:xfrm>
              <a:custGeom>
                <a:avLst/>
                <a:gdLst>
                  <a:gd name="T0" fmla="*/ 0 w 960"/>
                  <a:gd name="T1" fmla="*/ 0 h 614"/>
                  <a:gd name="T2" fmla="*/ 480 w 960"/>
                  <a:gd name="T3" fmla="*/ 227 h 614"/>
                  <a:gd name="T4" fmla="*/ 960 w 960"/>
                  <a:gd name="T5" fmla="*/ 614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60" h="614">
                    <a:moveTo>
                      <a:pt x="0" y="0"/>
                    </a:moveTo>
                    <a:lnTo>
                      <a:pt x="480" y="227"/>
                    </a:lnTo>
                    <a:lnTo>
                      <a:pt x="960" y="614"/>
                    </a:lnTo>
                  </a:path>
                </a:pathLst>
              </a:custGeom>
              <a:noFill/>
              <a:ln w="635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6507" name="Group 75"/>
            <p:cNvGrpSpPr>
              <a:grpSpLocks/>
            </p:cNvGrpSpPr>
            <p:nvPr/>
          </p:nvGrpSpPr>
          <p:grpSpPr bwMode="auto">
            <a:xfrm>
              <a:off x="4097338" y="3025775"/>
              <a:ext cx="3198812" cy="1357313"/>
              <a:chOff x="2581" y="1906"/>
              <a:chExt cx="2015" cy="855"/>
            </a:xfrm>
          </p:grpSpPr>
          <p:sp>
            <p:nvSpPr>
              <p:cNvPr id="146508" name="Oval 76"/>
              <p:cNvSpPr>
                <a:spLocks noChangeArrowheads="1"/>
              </p:cNvSpPr>
              <p:nvPr/>
            </p:nvSpPr>
            <p:spPr bwMode="auto">
              <a:xfrm>
                <a:off x="2581" y="1906"/>
                <a:ext cx="93" cy="94"/>
              </a:xfrm>
              <a:prstGeom prst="ellipse">
                <a:avLst/>
              </a:prstGeom>
              <a:solidFill>
                <a:srgbClr val="FFFFFF"/>
              </a:solidFill>
              <a:ln w="20638">
                <a:solidFill>
                  <a:srgbClr val="0E319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509" name="Oval 77"/>
              <p:cNvSpPr>
                <a:spLocks noChangeArrowheads="1"/>
              </p:cNvSpPr>
              <p:nvPr/>
            </p:nvSpPr>
            <p:spPr bwMode="auto">
              <a:xfrm>
                <a:off x="3061" y="1906"/>
                <a:ext cx="94" cy="94"/>
              </a:xfrm>
              <a:prstGeom prst="ellipse">
                <a:avLst/>
              </a:prstGeom>
              <a:solidFill>
                <a:srgbClr val="FFFFFF"/>
              </a:solidFill>
              <a:ln w="20638">
                <a:solidFill>
                  <a:srgbClr val="0E319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510" name="Oval 78"/>
              <p:cNvSpPr>
                <a:spLocks noChangeArrowheads="1"/>
              </p:cNvSpPr>
              <p:nvPr/>
            </p:nvSpPr>
            <p:spPr bwMode="auto">
              <a:xfrm>
                <a:off x="4035" y="2293"/>
                <a:ext cx="80" cy="81"/>
              </a:xfrm>
              <a:prstGeom prst="ellipse">
                <a:avLst/>
              </a:prstGeom>
              <a:solidFill>
                <a:srgbClr val="FFFFFF"/>
              </a:solidFill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511" name="Oval 79"/>
              <p:cNvSpPr>
                <a:spLocks noChangeArrowheads="1"/>
              </p:cNvSpPr>
              <p:nvPr/>
            </p:nvSpPr>
            <p:spPr bwMode="auto">
              <a:xfrm>
                <a:off x="4502" y="2667"/>
                <a:ext cx="94" cy="94"/>
              </a:xfrm>
              <a:prstGeom prst="ellipse">
                <a:avLst/>
              </a:prstGeom>
              <a:solidFill>
                <a:srgbClr val="FFFFFF"/>
              </a:solidFill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6512" name="Group 80"/>
            <p:cNvGrpSpPr>
              <a:grpSpLocks/>
            </p:cNvGrpSpPr>
            <p:nvPr/>
          </p:nvGrpSpPr>
          <p:grpSpPr bwMode="auto">
            <a:xfrm>
              <a:off x="3333750" y="3238500"/>
              <a:ext cx="3962400" cy="571500"/>
              <a:chOff x="2100" y="2040"/>
              <a:chExt cx="2496" cy="360"/>
            </a:xfrm>
          </p:grpSpPr>
          <p:grpSp>
            <p:nvGrpSpPr>
              <p:cNvPr id="146513" name="Group 81"/>
              <p:cNvGrpSpPr>
                <a:grpSpLocks/>
              </p:cNvGrpSpPr>
              <p:nvPr/>
            </p:nvGrpSpPr>
            <p:grpSpPr bwMode="auto">
              <a:xfrm>
                <a:off x="2581" y="2080"/>
                <a:ext cx="107" cy="107"/>
                <a:chOff x="2581" y="2080"/>
                <a:chExt cx="107" cy="107"/>
              </a:xfrm>
            </p:grpSpPr>
            <p:sp>
              <p:nvSpPr>
                <p:cNvPr id="146514" name="Oval 82"/>
                <p:cNvSpPr>
                  <a:spLocks noChangeArrowheads="1"/>
                </p:cNvSpPr>
                <p:nvPr/>
              </p:nvSpPr>
              <p:spPr bwMode="auto">
                <a:xfrm>
                  <a:off x="2581" y="2080"/>
                  <a:ext cx="107" cy="107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6515" name="Oval 83"/>
                <p:cNvSpPr>
                  <a:spLocks noChangeArrowheads="1"/>
                </p:cNvSpPr>
                <p:nvPr/>
              </p:nvSpPr>
              <p:spPr bwMode="auto">
                <a:xfrm>
                  <a:off x="2607" y="2107"/>
                  <a:ext cx="54" cy="53"/>
                </a:xfrm>
                <a:prstGeom prst="ellipse">
                  <a:avLst/>
                </a:prstGeom>
                <a:solidFill>
                  <a:srgbClr val="0E319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6516" name="Group 84"/>
              <p:cNvGrpSpPr>
                <a:grpSpLocks/>
              </p:cNvGrpSpPr>
              <p:nvPr/>
            </p:nvGrpSpPr>
            <p:grpSpPr bwMode="auto">
              <a:xfrm>
                <a:off x="3061" y="2040"/>
                <a:ext cx="107" cy="93"/>
                <a:chOff x="3061" y="2040"/>
                <a:chExt cx="107" cy="93"/>
              </a:xfrm>
            </p:grpSpPr>
            <p:sp>
              <p:nvSpPr>
                <p:cNvPr id="146517" name="Oval 85"/>
                <p:cNvSpPr>
                  <a:spLocks noChangeArrowheads="1"/>
                </p:cNvSpPr>
                <p:nvPr/>
              </p:nvSpPr>
              <p:spPr bwMode="auto">
                <a:xfrm>
                  <a:off x="3061" y="2040"/>
                  <a:ext cx="107" cy="93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6518" name="Oval 86"/>
                <p:cNvSpPr>
                  <a:spLocks noChangeArrowheads="1"/>
                </p:cNvSpPr>
                <p:nvPr/>
              </p:nvSpPr>
              <p:spPr bwMode="auto">
                <a:xfrm>
                  <a:off x="3088" y="2053"/>
                  <a:ext cx="53" cy="67"/>
                </a:xfrm>
                <a:prstGeom prst="ellipse">
                  <a:avLst/>
                </a:prstGeom>
                <a:solidFill>
                  <a:srgbClr val="0E319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6519" name="Group 87"/>
              <p:cNvGrpSpPr>
                <a:grpSpLocks/>
              </p:cNvGrpSpPr>
              <p:nvPr/>
            </p:nvGrpSpPr>
            <p:grpSpPr bwMode="auto">
              <a:xfrm>
                <a:off x="3541" y="2040"/>
                <a:ext cx="94" cy="93"/>
                <a:chOff x="3541" y="2040"/>
                <a:chExt cx="94" cy="93"/>
              </a:xfrm>
            </p:grpSpPr>
            <p:sp>
              <p:nvSpPr>
                <p:cNvPr id="146520" name="Oval 88"/>
                <p:cNvSpPr>
                  <a:spLocks noChangeArrowheads="1"/>
                </p:cNvSpPr>
                <p:nvPr/>
              </p:nvSpPr>
              <p:spPr bwMode="auto">
                <a:xfrm>
                  <a:off x="3541" y="2040"/>
                  <a:ext cx="94" cy="93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6521" name="Oval 89"/>
                <p:cNvSpPr>
                  <a:spLocks noChangeArrowheads="1"/>
                </p:cNvSpPr>
                <p:nvPr/>
              </p:nvSpPr>
              <p:spPr bwMode="auto">
                <a:xfrm>
                  <a:off x="3555" y="2053"/>
                  <a:ext cx="67" cy="67"/>
                </a:xfrm>
                <a:prstGeom prst="ellipse">
                  <a:avLst/>
                </a:prstGeom>
                <a:solidFill>
                  <a:srgbClr val="0E319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6522" name="Group 90"/>
              <p:cNvGrpSpPr>
                <a:grpSpLocks/>
              </p:cNvGrpSpPr>
              <p:nvPr/>
            </p:nvGrpSpPr>
            <p:grpSpPr bwMode="auto">
              <a:xfrm>
                <a:off x="2100" y="2320"/>
                <a:ext cx="94" cy="80"/>
                <a:chOff x="2100" y="2320"/>
                <a:chExt cx="94" cy="80"/>
              </a:xfrm>
            </p:grpSpPr>
            <p:sp>
              <p:nvSpPr>
                <p:cNvPr id="146523" name="Oval 91"/>
                <p:cNvSpPr>
                  <a:spLocks noChangeArrowheads="1"/>
                </p:cNvSpPr>
                <p:nvPr/>
              </p:nvSpPr>
              <p:spPr bwMode="auto">
                <a:xfrm>
                  <a:off x="2100" y="2320"/>
                  <a:ext cx="94" cy="8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6524" name="Oval 92"/>
                <p:cNvSpPr>
                  <a:spLocks noChangeArrowheads="1"/>
                </p:cNvSpPr>
                <p:nvPr/>
              </p:nvSpPr>
              <p:spPr bwMode="auto">
                <a:xfrm>
                  <a:off x="2120" y="2333"/>
                  <a:ext cx="54" cy="54"/>
                </a:xfrm>
                <a:prstGeom prst="ellipse">
                  <a:avLst/>
                </a:prstGeom>
                <a:solidFill>
                  <a:srgbClr val="0E319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6525" name="Group 93"/>
              <p:cNvGrpSpPr>
                <a:grpSpLocks/>
              </p:cNvGrpSpPr>
              <p:nvPr/>
            </p:nvGrpSpPr>
            <p:grpSpPr bwMode="auto">
              <a:xfrm>
                <a:off x="4022" y="2080"/>
                <a:ext cx="93" cy="80"/>
                <a:chOff x="4022" y="2080"/>
                <a:chExt cx="93" cy="80"/>
              </a:xfrm>
            </p:grpSpPr>
            <p:sp>
              <p:nvSpPr>
                <p:cNvPr id="146526" name="Oval 94"/>
                <p:cNvSpPr>
                  <a:spLocks noChangeArrowheads="1"/>
                </p:cNvSpPr>
                <p:nvPr/>
              </p:nvSpPr>
              <p:spPr bwMode="auto">
                <a:xfrm>
                  <a:off x="4022" y="2080"/>
                  <a:ext cx="93" cy="8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6527" name="Oval 95"/>
                <p:cNvSpPr>
                  <a:spLocks noChangeArrowheads="1"/>
                </p:cNvSpPr>
                <p:nvPr/>
              </p:nvSpPr>
              <p:spPr bwMode="auto">
                <a:xfrm>
                  <a:off x="4042" y="2093"/>
                  <a:ext cx="54" cy="54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6528" name="Group 96"/>
              <p:cNvGrpSpPr>
                <a:grpSpLocks/>
              </p:cNvGrpSpPr>
              <p:nvPr/>
            </p:nvGrpSpPr>
            <p:grpSpPr bwMode="auto">
              <a:xfrm>
                <a:off x="4502" y="2187"/>
                <a:ext cx="94" cy="93"/>
                <a:chOff x="4502" y="2187"/>
                <a:chExt cx="94" cy="93"/>
              </a:xfrm>
            </p:grpSpPr>
            <p:sp>
              <p:nvSpPr>
                <p:cNvPr id="146529" name="Oval 97"/>
                <p:cNvSpPr>
                  <a:spLocks noChangeArrowheads="1"/>
                </p:cNvSpPr>
                <p:nvPr/>
              </p:nvSpPr>
              <p:spPr bwMode="auto">
                <a:xfrm>
                  <a:off x="4502" y="2187"/>
                  <a:ext cx="94" cy="93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6530" name="Oval 98"/>
                <p:cNvSpPr>
                  <a:spLocks noChangeArrowheads="1"/>
                </p:cNvSpPr>
                <p:nvPr/>
              </p:nvSpPr>
              <p:spPr bwMode="auto">
                <a:xfrm>
                  <a:off x="4523" y="2207"/>
                  <a:ext cx="53" cy="53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6531" name="Group 99"/>
            <p:cNvGrpSpPr>
              <a:grpSpLocks/>
            </p:cNvGrpSpPr>
            <p:nvPr/>
          </p:nvGrpSpPr>
          <p:grpSpPr bwMode="auto">
            <a:xfrm>
              <a:off x="3325813" y="2730500"/>
              <a:ext cx="4187825" cy="1223963"/>
              <a:chOff x="2095" y="1720"/>
              <a:chExt cx="2638" cy="771"/>
            </a:xfrm>
          </p:grpSpPr>
          <p:sp>
            <p:nvSpPr>
              <p:cNvPr id="146532" name="Rectangle 100"/>
              <p:cNvSpPr>
                <a:spLocks noChangeArrowheads="1"/>
              </p:cNvSpPr>
              <p:nvPr/>
            </p:nvSpPr>
            <p:spPr bwMode="auto">
              <a:xfrm>
                <a:off x="4536" y="2276"/>
                <a:ext cx="197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b="1" i="1">
                    <a:solidFill>
                      <a:srgbClr val="000000"/>
                    </a:solidFill>
                  </a:rPr>
                  <a:t>F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6533" name="Rectangle 101"/>
              <p:cNvSpPr>
                <a:spLocks noChangeArrowheads="1"/>
              </p:cNvSpPr>
              <p:nvPr/>
            </p:nvSpPr>
            <p:spPr bwMode="auto">
              <a:xfrm>
                <a:off x="3585" y="1863"/>
                <a:ext cx="197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b="1" i="1">
                    <a:solidFill>
                      <a:srgbClr val="004CFF"/>
                    </a:solidFill>
                  </a:rPr>
                  <a:t>E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6534" name="Rectangle 102"/>
              <p:cNvSpPr>
                <a:spLocks noChangeArrowheads="1"/>
              </p:cNvSpPr>
              <p:nvPr/>
            </p:nvSpPr>
            <p:spPr bwMode="auto">
              <a:xfrm>
                <a:off x="2562" y="2186"/>
                <a:ext cx="215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b="1" i="1">
                    <a:solidFill>
                      <a:srgbClr val="004CFF"/>
                    </a:solidFill>
                  </a:rPr>
                  <a:t>A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6535" name="Rectangle 103"/>
              <p:cNvSpPr>
                <a:spLocks noChangeArrowheads="1"/>
              </p:cNvSpPr>
              <p:nvPr/>
            </p:nvSpPr>
            <p:spPr bwMode="auto">
              <a:xfrm>
                <a:off x="3064" y="2133"/>
                <a:ext cx="215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b="1" i="1">
                    <a:solidFill>
                      <a:srgbClr val="004CFF"/>
                    </a:solidFill>
                  </a:rPr>
                  <a:t>D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6536" name="Rectangle 104"/>
              <p:cNvSpPr>
                <a:spLocks noChangeArrowheads="1"/>
              </p:cNvSpPr>
              <p:nvPr/>
            </p:nvSpPr>
            <p:spPr bwMode="auto">
              <a:xfrm>
                <a:off x="3082" y="1720"/>
                <a:ext cx="215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b="1" i="1">
                    <a:solidFill>
                      <a:srgbClr val="004CFF"/>
                    </a:solidFill>
                  </a:rPr>
                  <a:t>B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6537" name="Rectangle 105"/>
              <p:cNvSpPr>
                <a:spLocks noChangeArrowheads="1"/>
              </p:cNvSpPr>
              <p:nvPr/>
            </p:nvSpPr>
            <p:spPr bwMode="auto">
              <a:xfrm>
                <a:off x="2095" y="2150"/>
                <a:ext cx="215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b="1" i="1">
                    <a:solidFill>
                      <a:srgbClr val="004CFF"/>
                    </a:solidFill>
                  </a:rPr>
                  <a:t>C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46538" name="Group 106"/>
            <p:cNvGrpSpPr>
              <a:grpSpLocks/>
            </p:cNvGrpSpPr>
            <p:nvPr/>
          </p:nvGrpSpPr>
          <p:grpSpPr bwMode="auto">
            <a:xfrm>
              <a:off x="6602413" y="2730500"/>
              <a:ext cx="1025525" cy="625475"/>
              <a:chOff x="4159" y="1720"/>
              <a:chExt cx="646" cy="394"/>
            </a:xfrm>
          </p:grpSpPr>
          <p:sp>
            <p:nvSpPr>
              <p:cNvPr id="146539" name="Rectangle 107"/>
              <p:cNvSpPr>
                <a:spLocks noChangeArrowheads="1"/>
              </p:cNvSpPr>
              <p:nvPr/>
            </p:nvSpPr>
            <p:spPr bwMode="auto">
              <a:xfrm>
                <a:off x="4159" y="1720"/>
                <a:ext cx="646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b="1">
                    <a:solidFill>
                      <a:srgbClr val="000000"/>
                    </a:solidFill>
                  </a:rPr>
                  <a:t>Average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6540" name="Rectangle 108"/>
              <p:cNvSpPr>
                <a:spLocks noChangeArrowheads="1"/>
              </p:cNvSpPr>
              <p:nvPr/>
            </p:nvSpPr>
            <p:spPr bwMode="auto">
              <a:xfrm>
                <a:off x="4213" y="1899"/>
                <a:ext cx="556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b="1">
                    <a:solidFill>
                      <a:srgbClr val="000000"/>
                    </a:solidFill>
                  </a:rPr>
                  <a:t>weight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46541" name="Group 109"/>
            <p:cNvGrpSpPr>
              <a:grpSpLocks/>
            </p:cNvGrpSpPr>
            <p:nvPr/>
          </p:nvGrpSpPr>
          <p:grpSpPr bwMode="auto">
            <a:xfrm>
              <a:off x="5605463" y="3984625"/>
              <a:ext cx="1082675" cy="625475"/>
              <a:chOff x="3531" y="2510"/>
              <a:chExt cx="682" cy="394"/>
            </a:xfrm>
          </p:grpSpPr>
          <p:sp>
            <p:nvSpPr>
              <p:cNvPr id="146542" name="Rectangle 110"/>
              <p:cNvSpPr>
                <a:spLocks noChangeArrowheads="1"/>
              </p:cNvSpPr>
              <p:nvPr/>
            </p:nvSpPr>
            <p:spPr bwMode="auto">
              <a:xfrm>
                <a:off x="3531" y="2510"/>
                <a:ext cx="682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b="1">
                    <a:solidFill>
                      <a:srgbClr val="000000"/>
                    </a:solidFill>
                  </a:rPr>
                  <a:t>Marginal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6543" name="Rectangle 111"/>
              <p:cNvSpPr>
                <a:spLocks noChangeArrowheads="1"/>
              </p:cNvSpPr>
              <p:nvPr/>
            </p:nvSpPr>
            <p:spPr bwMode="auto">
              <a:xfrm>
                <a:off x="3603" y="2689"/>
                <a:ext cx="556" cy="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b="1">
                    <a:solidFill>
                      <a:srgbClr val="000000"/>
                    </a:solidFill>
                  </a:rPr>
                  <a:t>weight </a:t>
                </a: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46544" name="Rectangle 112"/>
            <p:cNvSpPr>
              <a:spLocks noChangeArrowheads="1"/>
            </p:cNvSpPr>
            <p:nvPr/>
          </p:nvSpPr>
          <p:spPr bwMode="auto">
            <a:xfrm rot="16200000">
              <a:off x="-135731" y="3380581"/>
              <a:ext cx="32639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</a:rPr>
                <a:t>Marginal and Average Weight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6545" name="Rectangle 113"/>
            <p:cNvSpPr>
              <a:spLocks noChangeArrowheads="1"/>
            </p:cNvSpPr>
            <p:nvPr/>
          </p:nvSpPr>
          <p:spPr bwMode="auto">
            <a:xfrm rot="16200000">
              <a:off x="1277144" y="3380581"/>
              <a:ext cx="10414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</a:rPr>
                <a:t>(pounds)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6546" name="Rectangle 114"/>
            <p:cNvSpPr>
              <a:spLocks noChangeArrowheads="1"/>
            </p:cNvSpPr>
            <p:nvPr/>
          </p:nvSpPr>
          <p:spPr bwMode="auto">
            <a:xfrm>
              <a:off x="4208463" y="5808663"/>
              <a:ext cx="2222500" cy="34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</a:rPr>
                <a:t>Number of Persons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6547" name="Rectangle 115"/>
            <p:cNvSpPr>
              <a:spLocks noChangeArrowheads="1"/>
            </p:cNvSpPr>
            <p:nvPr/>
          </p:nvSpPr>
          <p:spPr bwMode="auto">
            <a:xfrm>
              <a:off x="7200900" y="5267325"/>
              <a:ext cx="284163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</a:rPr>
                <a:t>6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6548" name="Rectangle 116"/>
            <p:cNvSpPr>
              <a:spLocks noChangeArrowheads="1"/>
            </p:cNvSpPr>
            <p:nvPr/>
          </p:nvSpPr>
          <p:spPr bwMode="auto">
            <a:xfrm>
              <a:off x="6430963" y="5267325"/>
              <a:ext cx="284162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</a:rPr>
                <a:t>5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6549" name="Rectangle 117"/>
            <p:cNvSpPr>
              <a:spLocks noChangeArrowheads="1"/>
            </p:cNvSpPr>
            <p:nvPr/>
          </p:nvSpPr>
          <p:spPr bwMode="auto">
            <a:xfrm>
              <a:off x="5662613" y="5267325"/>
              <a:ext cx="284162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</a:rPr>
                <a:t>4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6550" name="Rectangle 118"/>
            <p:cNvSpPr>
              <a:spLocks noChangeArrowheads="1"/>
            </p:cNvSpPr>
            <p:nvPr/>
          </p:nvSpPr>
          <p:spPr bwMode="auto">
            <a:xfrm>
              <a:off x="4892675" y="5267325"/>
              <a:ext cx="284163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</a:rPr>
                <a:t>3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6551" name="Rectangle 119"/>
            <p:cNvSpPr>
              <a:spLocks noChangeArrowheads="1"/>
            </p:cNvSpPr>
            <p:nvPr/>
          </p:nvSpPr>
          <p:spPr bwMode="auto">
            <a:xfrm>
              <a:off x="4124325" y="5267325"/>
              <a:ext cx="284163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</a:rPr>
                <a:t>2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6552" name="Rectangle 120"/>
            <p:cNvSpPr>
              <a:spLocks noChangeArrowheads="1"/>
            </p:cNvSpPr>
            <p:nvPr/>
          </p:nvSpPr>
          <p:spPr bwMode="auto">
            <a:xfrm>
              <a:off x="3354388" y="5267325"/>
              <a:ext cx="284162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</a:rPr>
                <a:t>1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6553" name="Rectangle 121"/>
            <p:cNvSpPr>
              <a:spLocks noChangeArrowheads="1"/>
            </p:cNvSpPr>
            <p:nvPr/>
          </p:nvSpPr>
          <p:spPr bwMode="auto">
            <a:xfrm>
              <a:off x="2443163" y="5267325"/>
              <a:ext cx="284162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</a:rPr>
                <a:t>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6554" name="Rectangle 122"/>
            <p:cNvSpPr>
              <a:spLocks noChangeArrowheads="1"/>
            </p:cNvSpPr>
            <p:nvPr/>
          </p:nvSpPr>
          <p:spPr bwMode="auto">
            <a:xfrm>
              <a:off x="2300288" y="4325938"/>
              <a:ext cx="398462" cy="34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</a:rPr>
                <a:t>50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6555" name="Rectangle 123"/>
            <p:cNvSpPr>
              <a:spLocks noChangeArrowheads="1"/>
            </p:cNvSpPr>
            <p:nvPr/>
          </p:nvSpPr>
          <p:spPr bwMode="auto">
            <a:xfrm>
              <a:off x="2185988" y="3556000"/>
              <a:ext cx="512762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</a:rPr>
                <a:t>100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6556" name="Rectangle 124"/>
            <p:cNvSpPr>
              <a:spLocks noChangeArrowheads="1"/>
            </p:cNvSpPr>
            <p:nvPr/>
          </p:nvSpPr>
          <p:spPr bwMode="auto">
            <a:xfrm>
              <a:off x="2185988" y="2786063"/>
              <a:ext cx="512762" cy="34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</a:rPr>
                <a:t>150 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122488" y="92075"/>
            <a:ext cx="652462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5400" b="1">
                <a:solidFill>
                  <a:srgbClr val="000099"/>
                </a:solidFill>
                <a:latin typeface="Times New Roman" panose="02020603050405020304" pitchFamily="18" charset="0"/>
              </a:rPr>
              <a:t>ECONOMIC COSTS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85950" y="1895475"/>
            <a:ext cx="6935788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912813" indent="-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2288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3431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57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71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0289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86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43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4005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Economic Costs (or Opportunity Costs)</a:t>
            </a:r>
          </a:p>
          <a:p>
            <a:r>
              <a:rPr lang="en-US" altLang="en-US" sz="2800">
                <a:solidFill>
                  <a:srgbClr val="CC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4400" b="1" i="1">
                <a:solidFill>
                  <a:srgbClr val="CC0000"/>
                </a:solidFill>
                <a:latin typeface="Times New Roman" panose="02020603050405020304" pitchFamily="18" charset="0"/>
              </a:rPr>
              <a:t>Forgoing the </a:t>
            </a:r>
            <a:r>
              <a:rPr lang="en-US" altLang="en-US" sz="4400" b="1" i="1" u="sng">
                <a:solidFill>
                  <a:srgbClr val="CC0000"/>
                </a:solidFill>
                <a:latin typeface="Times New Roman" panose="02020603050405020304" pitchFamily="18" charset="0"/>
              </a:rPr>
              <a:t>opportunity </a:t>
            </a:r>
            <a:r>
              <a:rPr lang="en-US" altLang="en-US" sz="4400" b="1" i="1">
                <a:solidFill>
                  <a:srgbClr val="CC0000"/>
                </a:solidFill>
                <a:latin typeface="Times New Roman" panose="02020603050405020304" pitchFamily="18" charset="0"/>
              </a:rPr>
              <a:t>to produce alternative goods and services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905000"/>
            <a:ext cx="8915400" cy="4191000"/>
          </a:xfrm>
        </p:spPr>
        <p:txBody>
          <a:bodyPr/>
          <a:lstStyle/>
          <a:p>
            <a:r>
              <a:rPr lang="en-US" altLang="en-US" b="1"/>
              <a:t>Accounting Profit =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/>
              <a:t>	Total Revenue – Explicit Costs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b="1"/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/>
              <a:t>Explicit Costs are Expenditures.</a:t>
            </a:r>
          </a:p>
        </p:txBody>
      </p:sp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228600" y="92075"/>
            <a:ext cx="8418513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ECONOMIC COSTS &amp; PROFIT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ass Layers">
  <a:themeElements>
    <a:clrScheme name="Glass Layers 5">
      <a:dk1>
        <a:srgbClr val="000000"/>
      </a:dk1>
      <a:lt1>
        <a:srgbClr val="CCECFF"/>
      </a:lt1>
      <a:dk2>
        <a:srgbClr val="000000"/>
      </a:dk2>
      <a:lt2>
        <a:srgbClr val="D6EDEE"/>
      </a:lt2>
      <a:accent1>
        <a:srgbClr val="E8F0F4"/>
      </a:accent1>
      <a:accent2>
        <a:srgbClr val="8EAAFA"/>
      </a:accent2>
      <a:accent3>
        <a:srgbClr val="E2F4FF"/>
      </a:accent3>
      <a:accent4>
        <a:srgbClr val="000000"/>
      </a:accent4>
      <a:accent5>
        <a:srgbClr val="F2F6F8"/>
      </a:accent5>
      <a:accent6>
        <a:srgbClr val="809AE3"/>
      </a:accent6>
      <a:hlink>
        <a:srgbClr val="0066FF"/>
      </a:hlink>
      <a:folHlink>
        <a:srgbClr val="9947FD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311</TotalTime>
  <Words>2444</Words>
  <Application>Microsoft Office PowerPoint</Application>
  <PresentationFormat>On-screen Show (4:3)</PresentationFormat>
  <Paragraphs>647</Paragraphs>
  <Slides>78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7" baseType="lpstr">
      <vt:lpstr>Arial</vt:lpstr>
      <vt:lpstr>Arial Black</vt:lpstr>
      <vt:lpstr>Times New Roman</vt:lpstr>
      <vt:lpstr>Wingdings</vt:lpstr>
      <vt:lpstr>Symbol</vt:lpstr>
      <vt:lpstr>WP IconicSymbolsB</vt:lpstr>
      <vt:lpstr>Arial Narrow</vt:lpstr>
      <vt:lpstr>Brush Script MT</vt:lpstr>
      <vt:lpstr>Glass Layers</vt:lpstr>
      <vt:lpstr>Producer Choice:    The Costs of Production and the Quest for Profit</vt:lpstr>
      <vt:lpstr>Do Now</vt:lpstr>
      <vt:lpstr>An accountant would say…</vt:lpstr>
      <vt:lpstr>Your Economic Profit is</vt:lpstr>
      <vt:lpstr> Production, Inputs, and Cost</vt:lpstr>
      <vt:lpstr>PowerPoint Presentation</vt:lpstr>
      <vt:lpstr>COSTS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Short-run versus Long-run Costs</vt:lpstr>
      <vt:lpstr>Short-run versus Long-run Costs</vt:lpstr>
      <vt:lpstr>Short-run versus Long-run Costs</vt:lpstr>
      <vt:lpstr>PowerPoint Presentation</vt:lpstr>
      <vt:lpstr>TPP for Al’s Building Company</vt:lpstr>
      <vt:lpstr>Al’s Product Schedule</vt:lpstr>
      <vt:lpstr>TPP with Different Quantities of Carpenters</vt:lpstr>
      <vt:lpstr>Al’s Marginal Physical Product (MPP) Curve </vt:lpstr>
      <vt:lpstr>MPP and the “Law” of Diminishing Marginal Returns</vt:lpstr>
      <vt:lpstr>MPP and the “Law” of Diminishing Marginal Returns</vt:lpstr>
      <vt:lpstr>PowerPoint Presentation</vt:lpstr>
      <vt:lpstr>PowerPoint Presentation</vt:lpstr>
      <vt:lpstr>PowerPoint Presentation</vt:lpstr>
      <vt:lpstr>Multiple Input Decisions</vt:lpstr>
      <vt:lpstr>Multiple Input Decisions</vt:lpstr>
      <vt:lpstr>Multiple Input Decisions</vt:lpstr>
      <vt:lpstr>PowerPoint Presentation</vt:lpstr>
      <vt:lpstr>PowerPoint Presentation</vt:lpstr>
      <vt:lpstr>Input Quantities and Total, Avg, and Marginal Cost Curves</vt:lpstr>
      <vt:lpstr>Input Quantities and Total, Avg, and Marginal Cost Curves</vt:lpstr>
      <vt:lpstr>PowerPoint Presentation</vt:lpstr>
      <vt:lpstr>Al’s Variable Cost Schedules</vt:lpstr>
      <vt:lpstr>Al’s Fixed Costs</vt:lpstr>
      <vt:lpstr>PowerPoint Presentation</vt:lpstr>
      <vt:lpstr>PowerPoint Presentation</vt:lpstr>
      <vt:lpstr>PowerPoint Presentation</vt:lpstr>
      <vt:lpstr>The Average Cost Curve in the Short and Long Run</vt:lpstr>
      <vt:lpstr>The Average Cost Curve in the Short and Long Run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Economies of Scale</vt:lpstr>
      <vt:lpstr>Economies of Scale</vt:lpstr>
      <vt:lpstr>Possible Shapes for the Long-Run AC Curve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Output, Price, and Profit</vt:lpstr>
      <vt:lpstr>Price and Quantity: One Decision, Not Two</vt:lpstr>
      <vt:lpstr>Total Profit:  Keep Your Eye on the Goal</vt:lpstr>
      <vt:lpstr>Total Profit:  Keep Your Eye on the Goal</vt:lpstr>
      <vt:lpstr>Marginal Analysis and Profit</vt:lpstr>
      <vt:lpstr>Marginals Analysis For The Producer Firm</vt:lpstr>
      <vt:lpstr>Total Profit:  Keep Your Eye on the Goal</vt:lpstr>
      <vt:lpstr>Marginal Analysis and Maximization of Total Profit</vt:lpstr>
      <vt:lpstr>Profit Maximization</vt:lpstr>
      <vt:lpstr>Profit Maximization</vt:lpstr>
      <vt:lpstr>Al’s Marginal Revenue and Marginal Cost</vt:lpstr>
      <vt:lpstr>Profit Maximization: Another  Graphical Interpretation</vt:lpstr>
      <vt:lpstr>Marginal Analysis and Maximization of Total Profit</vt:lpstr>
      <vt:lpstr>Logic of Marginal Analysis &amp; Maximization</vt:lpstr>
      <vt:lpstr>Logic of Marginal Analysis &amp; Maximization</vt:lpstr>
      <vt:lpstr>Rise in Fixed Cost: Total Profits  Before and After</vt:lpstr>
      <vt:lpstr>Fixed Cost Does Not Affect Profit-Maximizing Output</vt:lpstr>
      <vt:lpstr>The Role of Marginal Analysis</vt:lpstr>
      <vt:lpstr>The Role of Marginal Analysis</vt:lpstr>
      <vt:lpstr>Theory and Reality</vt:lpstr>
      <vt:lpstr>Relationships Among Total, Average, and Marginal Data</vt:lpstr>
      <vt:lpstr>Relationships Among Total, Average, and Marginal Data</vt:lpstr>
      <vt:lpstr>Relationships Among Total, Average and Marginal Data</vt:lpstr>
      <vt:lpstr>Relationship Between Marginal and Average Curves</vt:lpstr>
    </vt:vector>
  </TitlesOfParts>
  <Company>mtsd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Producer Choice -   The Costs of Production</dc:title>
  <dc:creator>teacher</dc:creator>
  <cp:lastModifiedBy>Swerdlow, Greg</cp:lastModifiedBy>
  <cp:revision>69</cp:revision>
  <dcterms:created xsi:type="dcterms:W3CDTF">2007-11-13T02:34:28Z</dcterms:created>
  <dcterms:modified xsi:type="dcterms:W3CDTF">2023-01-18T18:46:03Z</dcterms:modified>
</cp:coreProperties>
</file>