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1"/>
  </p:notesMasterIdLst>
  <p:sldIdLst>
    <p:sldId id="313" r:id="rId2"/>
    <p:sldId id="344" r:id="rId3"/>
    <p:sldId id="335" r:id="rId4"/>
    <p:sldId id="259" r:id="rId5"/>
    <p:sldId id="320" r:id="rId6"/>
    <p:sldId id="32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346" r:id="rId17"/>
    <p:sldId id="347" r:id="rId18"/>
    <p:sldId id="348" r:id="rId19"/>
    <p:sldId id="324" r:id="rId20"/>
    <p:sldId id="269" r:id="rId21"/>
    <p:sldId id="327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334" r:id="rId40"/>
    <p:sldId id="330" r:id="rId41"/>
    <p:sldId id="331" r:id="rId42"/>
    <p:sldId id="287" r:id="rId43"/>
    <p:sldId id="349" r:id="rId44"/>
    <p:sldId id="350" r:id="rId45"/>
    <p:sldId id="343" r:id="rId46"/>
    <p:sldId id="316" r:id="rId47"/>
    <p:sldId id="317" r:id="rId48"/>
    <p:sldId id="318" r:id="rId49"/>
    <p:sldId id="289" r:id="rId50"/>
    <p:sldId id="336" r:id="rId51"/>
    <p:sldId id="337" r:id="rId52"/>
    <p:sldId id="290" r:id="rId53"/>
    <p:sldId id="291" r:id="rId54"/>
    <p:sldId id="292" r:id="rId55"/>
    <p:sldId id="293" r:id="rId56"/>
    <p:sldId id="294" r:id="rId57"/>
    <p:sldId id="295" r:id="rId58"/>
    <p:sldId id="296" r:id="rId59"/>
    <p:sldId id="297" r:id="rId60"/>
    <p:sldId id="338" r:id="rId61"/>
    <p:sldId id="339" r:id="rId62"/>
    <p:sldId id="298" r:id="rId63"/>
    <p:sldId id="299" r:id="rId64"/>
    <p:sldId id="300" r:id="rId65"/>
    <p:sldId id="301" r:id="rId66"/>
    <p:sldId id="302" r:id="rId67"/>
    <p:sldId id="303" r:id="rId68"/>
    <p:sldId id="304" r:id="rId69"/>
    <p:sldId id="305" r:id="rId70"/>
    <p:sldId id="306" r:id="rId71"/>
    <p:sldId id="340" r:id="rId72"/>
    <p:sldId id="307" r:id="rId73"/>
    <p:sldId id="308" r:id="rId74"/>
    <p:sldId id="309" r:id="rId75"/>
    <p:sldId id="310" r:id="rId76"/>
    <p:sldId id="341" r:id="rId77"/>
    <p:sldId id="342" r:id="rId78"/>
    <p:sldId id="311" r:id="rId79"/>
    <p:sldId id="312" r:id="rId8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259" autoAdjust="0"/>
    <p:restoredTop sz="86427" autoAdjust="0"/>
  </p:normalViewPr>
  <p:slideViewPr>
    <p:cSldViewPr>
      <p:cViewPr varScale="1">
        <p:scale>
          <a:sx n="96" d="100"/>
          <a:sy n="96" d="100"/>
        </p:scale>
        <p:origin x="15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4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6" Type="http://schemas.openxmlformats.org/officeDocument/2006/relationships/image" Target="../media/image30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EC8425-5A53-461B-95E4-5D097D0A8A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596E8-43D8-4D76-AFEE-5DD5749F500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  <p:sp>
        <p:nvSpPr>
          <p:cNvPr id="245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324F15-61FF-47B9-95ED-6E9CE287166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8E4E0-4F96-497A-B3FE-B11C67DFB6B8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CAF30-3937-4C1C-9F08-86AC14F797EF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75A8C-BA17-4E40-BFD7-9027DF7AB0BA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  <p:sp>
        <p:nvSpPr>
          <p:cNvPr id="471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819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CBE68E3-E688-4973-BC41-DDEED09CC8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77E5-0C3F-4FC3-8B30-B7C658715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3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A40C5-2BB0-497F-A202-8E70FB395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50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A750-E2CF-44CB-BCD4-5FB37BBF24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61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FE25F-857A-4EC5-A33E-F7C64D4E31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91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251D8-8138-4E2E-A876-0671627334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38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F8B6A-894F-4BAA-98A4-8F76FB6B3D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56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5140C-822E-4A63-B8C5-CD1A2797B6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31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93D78-694C-45D5-A8B4-6AF4894F6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05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EB170-577F-4D0E-AB32-F9A5495D16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80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90951-EBE1-487C-8CED-B669054998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10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F273BAE0-3EC0-4FB1-84BB-EDA73D027E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highered.mcgraw-hill.com/sites/0072819359/student_view0/chapter21/interactive_graphs.html" TargetMode="Externa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audio" Target="../media/audio1.wav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audio" Target="../media/audio1.wav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e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emf"/><Relationship Id="rId4" Type="http://schemas.openxmlformats.org/officeDocument/2006/relationships/image" Target="../media/image15.emf"/><Relationship Id="rId9" Type="http://schemas.openxmlformats.org/officeDocument/2006/relationships/oleObject" Target="../embeddings/oleObject16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3.emf"/><Relationship Id="rId3" Type="http://schemas.openxmlformats.org/officeDocument/2006/relationships/audio" Target="../media/audio1.wav"/><Relationship Id="rId7" Type="http://schemas.openxmlformats.org/officeDocument/2006/relationships/image" Target="../media/image20.e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2.emf"/><Relationship Id="rId5" Type="http://schemas.openxmlformats.org/officeDocument/2006/relationships/image" Target="../media/image19.emf"/><Relationship Id="rId15" Type="http://schemas.openxmlformats.org/officeDocument/2006/relationships/image" Target="../media/image24.e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emf"/><Relationship Id="rId14" Type="http://schemas.openxmlformats.org/officeDocument/2006/relationships/oleObject" Target="../embeddings/oleObject22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e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e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21/origin_of_the_idea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://upload.wikimedia.org/wikipedia/commons/d/d7/Economic-surpluses.svg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21/origin_of_the_idea.html" TargetMode="Externa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7" Type="http://schemas.openxmlformats.org/officeDocument/2006/relationships/slide" Target="slide29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2.xml"/><Relationship Id="rId5" Type="http://schemas.openxmlformats.org/officeDocument/2006/relationships/slide" Target="slide70.xml"/><Relationship Id="rId4" Type="http://schemas.openxmlformats.org/officeDocument/2006/relationships/slide" Target="slide6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>
                <a:effectLst/>
              </a:rPr>
              <a:t>Consumer Behavior and</a:t>
            </a:r>
            <a:br>
              <a:rPr lang="en-US" altLang="en-US" dirty="0" smtClean="0">
                <a:effectLst/>
              </a:rPr>
            </a:br>
            <a:r>
              <a:rPr lang="en-US" altLang="en-US" dirty="0" smtClean="0">
                <a:effectLst/>
              </a:rPr>
              <a:t>Utility Maximization</a:t>
            </a:r>
            <a:endParaRPr lang="en-US" altLang="en-US" dirty="0">
              <a:effectLst/>
            </a:endParaRP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Mr. Griffin</a:t>
            </a:r>
          </a:p>
          <a:p>
            <a:r>
              <a:rPr lang="en-US" altLang="en-US" smtClean="0"/>
              <a:t>Montgomery High school </a:t>
            </a:r>
          </a:p>
          <a:p>
            <a:r>
              <a:rPr lang="en-US" altLang="en-US" smtClean="0"/>
              <a:t>AP Economics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17411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7413" name="Picture 5" descr="image" title="imag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300" b="50426"/>
          <a:stretch>
            <a:fillRect/>
          </a:stretch>
        </p:blipFill>
        <p:spPr bwMode="auto">
          <a:xfrm>
            <a:off x="5230813" y="1179513"/>
            <a:ext cx="1263650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18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24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3594100" y="2786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3594100" y="33194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3981450" y="2152650"/>
            <a:ext cx="587375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</a:t>
            </a:r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5930900" y="19018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5821363" y="44592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36" name="Group 28"/>
          <p:cNvGrpSpPr>
            <a:grpSpLocks/>
          </p:cNvGrpSpPr>
          <p:nvPr/>
        </p:nvGrpSpPr>
        <p:grpSpPr bwMode="auto">
          <a:xfrm>
            <a:off x="6259513" y="1530350"/>
            <a:ext cx="292100" cy="3406775"/>
            <a:chOff x="3943" y="964"/>
            <a:chExt cx="184" cy="2146"/>
          </a:xfrm>
        </p:grpSpPr>
        <p:sp>
          <p:nvSpPr>
            <p:cNvPr id="17437" name="Oval 29"/>
            <p:cNvSpPr>
              <a:spLocks noChangeArrowheads="1"/>
            </p:cNvSpPr>
            <p:nvPr/>
          </p:nvSpPr>
          <p:spPr bwMode="auto">
            <a:xfrm>
              <a:off x="3997" y="964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Oval 30"/>
            <p:cNvSpPr>
              <a:spLocks noChangeArrowheads="1"/>
            </p:cNvSpPr>
            <p:nvPr/>
          </p:nvSpPr>
          <p:spPr bwMode="auto">
            <a:xfrm>
              <a:off x="3943" y="2980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  <p:grpSp>
        <p:nvGrpSpPr>
          <p:cNvPr id="17440" name="Group 32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8437" name="Picture 5" descr="image" title="imag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72" b="50426"/>
          <a:stretch>
            <a:fillRect/>
          </a:stretch>
        </p:blipFill>
        <p:spPr bwMode="auto">
          <a:xfrm>
            <a:off x="5230813" y="1179513"/>
            <a:ext cx="1665287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24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28</a:t>
            </a: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3594100" y="2786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3594100" y="33194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3594100" y="38528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3981450" y="2152650"/>
            <a:ext cx="587375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6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</a:t>
            </a:r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18456" name="Oval 24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Oval 25"/>
          <p:cNvSpPr>
            <a:spLocks noChangeArrowheads="1"/>
          </p:cNvSpPr>
          <p:nvPr/>
        </p:nvSpPr>
        <p:spPr bwMode="auto">
          <a:xfrm>
            <a:off x="5930900" y="19018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Oval 26"/>
          <p:cNvSpPr>
            <a:spLocks noChangeArrowheads="1"/>
          </p:cNvSpPr>
          <p:nvPr/>
        </p:nvSpPr>
        <p:spPr bwMode="auto">
          <a:xfrm>
            <a:off x="6345238" y="15303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Oval 27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Oval 28"/>
          <p:cNvSpPr>
            <a:spLocks noChangeArrowheads="1"/>
          </p:cNvSpPr>
          <p:nvPr/>
        </p:nvSpPr>
        <p:spPr bwMode="auto">
          <a:xfrm>
            <a:off x="5821363" y="44592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6259513" y="47307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62" name="Group 30"/>
          <p:cNvGrpSpPr>
            <a:grpSpLocks/>
          </p:cNvGrpSpPr>
          <p:nvPr/>
        </p:nvGrpSpPr>
        <p:grpSpPr bwMode="auto">
          <a:xfrm>
            <a:off x="6745288" y="1254125"/>
            <a:ext cx="244475" cy="3954463"/>
            <a:chOff x="4249" y="790"/>
            <a:chExt cx="154" cy="2491"/>
          </a:xfrm>
        </p:grpSpPr>
        <p:sp>
          <p:nvSpPr>
            <p:cNvPr id="18463" name="Oval 31"/>
            <p:cNvSpPr>
              <a:spLocks noChangeArrowheads="1"/>
            </p:cNvSpPr>
            <p:nvPr/>
          </p:nvSpPr>
          <p:spPr bwMode="auto">
            <a:xfrm>
              <a:off x="4273" y="790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Oval 32"/>
            <p:cNvSpPr>
              <a:spLocks noChangeArrowheads="1"/>
            </p:cNvSpPr>
            <p:nvPr/>
          </p:nvSpPr>
          <p:spPr bwMode="auto">
            <a:xfrm>
              <a:off x="4249" y="3151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65" name="Group 33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18466" name="Line 34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19459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461" name="Picture 5" descr="image" title="imag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41" b="50426"/>
          <a:stretch>
            <a:fillRect/>
          </a:stretch>
        </p:blipFill>
        <p:spPr bwMode="auto">
          <a:xfrm>
            <a:off x="5230813" y="1179513"/>
            <a:ext cx="2103437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4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28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30</a:t>
            </a: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3594100" y="2786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3594100" y="33194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3594100" y="38528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3594100" y="43862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3981450" y="2152650"/>
            <a:ext cx="587375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6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</a:t>
            </a:r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Oval 26"/>
          <p:cNvSpPr>
            <a:spLocks noChangeArrowheads="1"/>
          </p:cNvSpPr>
          <p:nvPr/>
        </p:nvSpPr>
        <p:spPr bwMode="auto">
          <a:xfrm>
            <a:off x="5930900" y="19018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Oval 27"/>
          <p:cNvSpPr>
            <a:spLocks noChangeArrowheads="1"/>
          </p:cNvSpPr>
          <p:nvPr/>
        </p:nvSpPr>
        <p:spPr bwMode="auto">
          <a:xfrm>
            <a:off x="6345238" y="15303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Oval 28"/>
          <p:cNvSpPr>
            <a:spLocks noChangeArrowheads="1"/>
          </p:cNvSpPr>
          <p:nvPr/>
        </p:nvSpPr>
        <p:spPr bwMode="auto">
          <a:xfrm>
            <a:off x="6783388" y="12541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Oval 29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Oval 30"/>
          <p:cNvSpPr>
            <a:spLocks noChangeArrowheads="1"/>
          </p:cNvSpPr>
          <p:nvPr/>
        </p:nvSpPr>
        <p:spPr bwMode="auto">
          <a:xfrm>
            <a:off x="5821363" y="44592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Oval 31"/>
          <p:cNvSpPr>
            <a:spLocks noChangeArrowheads="1"/>
          </p:cNvSpPr>
          <p:nvPr/>
        </p:nvSpPr>
        <p:spPr bwMode="auto">
          <a:xfrm>
            <a:off x="6259513" y="47307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Oval 32"/>
          <p:cNvSpPr>
            <a:spLocks noChangeArrowheads="1"/>
          </p:cNvSpPr>
          <p:nvPr/>
        </p:nvSpPr>
        <p:spPr bwMode="auto">
          <a:xfrm>
            <a:off x="6745288" y="500221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89" name="Group 33"/>
          <p:cNvGrpSpPr>
            <a:grpSpLocks/>
          </p:cNvGrpSpPr>
          <p:nvPr/>
        </p:nvGrpSpPr>
        <p:grpSpPr bwMode="auto">
          <a:xfrm>
            <a:off x="7221538" y="1096963"/>
            <a:ext cx="215900" cy="4359275"/>
            <a:chOff x="4549" y="691"/>
            <a:chExt cx="136" cy="2746"/>
          </a:xfrm>
        </p:grpSpPr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4549" y="691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4555" y="3307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492" name="Group 36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19493" name="Line 37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20483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485" name="Picture 5" descr="image" title="imag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57" b="50426"/>
          <a:stretch>
            <a:fillRect/>
          </a:stretch>
        </p:blipFill>
        <p:spPr bwMode="auto">
          <a:xfrm>
            <a:off x="5230813" y="1179513"/>
            <a:ext cx="2528887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5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30</a:t>
            </a:r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3594100" y="2786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3594100" y="33194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3594100" y="38528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3594100" y="43862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3594100" y="4919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3981450" y="2152650"/>
            <a:ext cx="58737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6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</a:t>
            </a:r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Oval 27"/>
          <p:cNvSpPr>
            <a:spLocks noChangeArrowheads="1"/>
          </p:cNvSpPr>
          <p:nvPr/>
        </p:nvSpPr>
        <p:spPr bwMode="auto">
          <a:xfrm>
            <a:off x="5930900" y="19018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6345238" y="15303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6783388" y="12541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Oval 30"/>
          <p:cNvSpPr>
            <a:spLocks noChangeArrowheads="1"/>
          </p:cNvSpPr>
          <p:nvPr/>
        </p:nvSpPr>
        <p:spPr bwMode="auto">
          <a:xfrm>
            <a:off x="7221538" y="109696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Oval 31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Oval 32"/>
          <p:cNvSpPr>
            <a:spLocks noChangeArrowheads="1"/>
          </p:cNvSpPr>
          <p:nvPr/>
        </p:nvSpPr>
        <p:spPr bwMode="auto">
          <a:xfrm>
            <a:off x="5821363" y="44592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Oval 33"/>
          <p:cNvSpPr>
            <a:spLocks noChangeArrowheads="1"/>
          </p:cNvSpPr>
          <p:nvPr/>
        </p:nvSpPr>
        <p:spPr bwMode="auto">
          <a:xfrm>
            <a:off x="6259513" y="47307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6745288" y="500221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Oval 35"/>
          <p:cNvSpPr>
            <a:spLocks noChangeArrowheads="1"/>
          </p:cNvSpPr>
          <p:nvPr/>
        </p:nvSpPr>
        <p:spPr bwMode="auto">
          <a:xfrm>
            <a:off x="7231063" y="524986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16" name="Group 36"/>
          <p:cNvGrpSpPr>
            <a:grpSpLocks/>
          </p:cNvGrpSpPr>
          <p:nvPr/>
        </p:nvGrpSpPr>
        <p:grpSpPr bwMode="auto">
          <a:xfrm>
            <a:off x="7659688" y="1106488"/>
            <a:ext cx="215900" cy="4621212"/>
            <a:chOff x="4825" y="697"/>
            <a:chExt cx="136" cy="2911"/>
          </a:xfrm>
        </p:grpSpPr>
        <p:sp>
          <p:nvSpPr>
            <p:cNvPr id="20517" name="Oval 37"/>
            <p:cNvSpPr>
              <a:spLocks noChangeArrowheads="1"/>
            </p:cNvSpPr>
            <p:nvPr/>
          </p:nvSpPr>
          <p:spPr bwMode="auto">
            <a:xfrm>
              <a:off x="4825" y="697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Oval 38"/>
            <p:cNvSpPr>
              <a:spLocks noChangeArrowheads="1"/>
            </p:cNvSpPr>
            <p:nvPr/>
          </p:nvSpPr>
          <p:spPr bwMode="auto">
            <a:xfrm>
              <a:off x="4831" y="3478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19" name="Group 39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21507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1509" name="Picture 5" descr="image" title="imag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34" b="50426"/>
          <a:stretch>
            <a:fillRect/>
          </a:stretch>
        </p:blipFill>
        <p:spPr bwMode="auto">
          <a:xfrm>
            <a:off x="5230813" y="1179513"/>
            <a:ext cx="3105150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5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6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28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3594100" y="2786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3594100" y="33194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594100" y="38528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3594100" y="43862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594100" y="4919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3594100" y="5453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3981450" y="2152650"/>
            <a:ext cx="606425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6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  <a:endParaRPr lang="en-US" altLang="en-US" sz="3500">
              <a:solidFill>
                <a:srgbClr val="FF6600"/>
              </a:solidFill>
              <a:latin typeface="Arial Narrow" panose="020B0606020202030204" pitchFamily="34" charset="0"/>
            </a:endParaRPr>
          </a:p>
          <a:p>
            <a:r>
              <a:rPr lang="en-US" altLang="en-US" sz="3500">
                <a:solidFill>
                  <a:srgbClr val="FF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-2</a:t>
            </a: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5457825" y="4318000"/>
            <a:ext cx="2994025" cy="16684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8355013" y="604838"/>
            <a:ext cx="587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TU</a:t>
            </a: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8301038" y="5562600"/>
            <a:ext cx="655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MU</a:t>
            </a:r>
          </a:p>
        </p:txBody>
      </p: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Oval 31"/>
          <p:cNvSpPr>
            <a:spLocks noChangeArrowheads="1"/>
          </p:cNvSpPr>
          <p:nvPr/>
        </p:nvSpPr>
        <p:spPr bwMode="auto">
          <a:xfrm>
            <a:off x="5930900" y="19018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Oval 32"/>
          <p:cNvSpPr>
            <a:spLocks noChangeArrowheads="1"/>
          </p:cNvSpPr>
          <p:nvPr/>
        </p:nvSpPr>
        <p:spPr bwMode="auto">
          <a:xfrm>
            <a:off x="6345238" y="15303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Oval 33"/>
          <p:cNvSpPr>
            <a:spLocks noChangeArrowheads="1"/>
          </p:cNvSpPr>
          <p:nvPr/>
        </p:nvSpPr>
        <p:spPr bwMode="auto">
          <a:xfrm>
            <a:off x="6783388" y="12541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7221538" y="109696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9" name="Oval 35"/>
          <p:cNvSpPr>
            <a:spLocks noChangeArrowheads="1"/>
          </p:cNvSpPr>
          <p:nvPr/>
        </p:nvSpPr>
        <p:spPr bwMode="auto">
          <a:xfrm>
            <a:off x="7659688" y="11064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Oval 36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Oval 37"/>
          <p:cNvSpPr>
            <a:spLocks noChangeArrowheads="1"/>
          </p:cNvSpPr>
          <p:nvPr/>
        </p:nvSpPr>
        <p:spPr bwMode="auto">
          <a:xfrm>
            <a:off x="5821363" y="44592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Oval 38"/>
          <p:cNvSpPr>
            <a:spLocks noChangeArrowheads="1"/>
          </p:cNvSpPr>
          <p:nvPr/>
        </p:nvSpPr>
        <p:spPr bwMode="auto">
          <a:xfrm>
            <a:off x="6259513" y="47307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Oval 39"/>
          <p:cNvSpPr>
            <a:spLocks noChangeArrowheads="1"/>
          </p:cNvSpPr>
          <p:nvPr/>
        </p:nvSpPr>
        <p:spPr bwMode="auto">
          <a:xfrm>
            <a:off x="6745288" y="500221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Oval 40"/>
          <p:cNvSpPr>
            <a:spLocks noChangeArrowheads="1"/>
          </p:cNvSpPr>
          <p:nvPr/>
        </p:nvSpPr>
        <p:spPr bwMode="auto">
          <a:xfrm>
            <a:off x="7231063" y="524986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7669213" y="55213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46" name="Group 42"/>
          <p:cNvGrpSpPr>
            <a:grpSpLocks/>
          </p:cNvGrpSpPr>
          <p:nvPr/>
        </p:nvGrpSpPr>
        <p:grpSpPr bwMode="auto">
          <a:xfrm>
            <a:off x="8131175" y="1306513"/>
            <a:ext cx="244475" cy="4692650"/>
            <a:chOff x="5122" y="823"/>
            <a:chExt cx="154" cy="2956"/>
          </a:xfrm>
        </p:grpSpPr>
        <p:sp>
          <p:nvSpPr>
            <p:cNvPr id="21547" name="Oval 43"/>
            <p:cNvSpPr>
              <a:spLocks noChangeArrowheads="1"/>
            </p:cNvSpPr>
            <p:nvPr/>
          </p:nvSpPr>
          <p:spPr bwMode="auto">
            <a:xfrm>
              <a:off x="5146" y="823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auto">
            <a:xfrm>
              <a:off x="5122" y="3649"/>
              <a:ext cx="130" cy="130"/>
            </a:xfrm>
            <a:prstGeom prst="ellipse">
              <a:avLst/>
            </a:prstGeom>
            <a:solidFill>
              <a:srgbClr val="CC00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49" name="Group 45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1" name="Line 47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2" grpId="0" autoUpdateAnimBg="0"/>
      <p:bldP spid="2153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22531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533" name="Picture 5" descr="image" title="imag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34" b="50426"/>
          <a:stretch>
            <a:fillRect/>
          </a:stretch>
        </p:blipFill>
        <p:spPr bwMode="auto">
          <a:xfrm>
            <a:off x="5230813" y="1179513"/>
            <a:ext cx="3105150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5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6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28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30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28</a:t>
            </a:r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>
            <a:off x="3594100" y="2786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AutoShape 15"/>
          <p:cNvSpPr>
            <a:spLocks noChangeArrowheads="1"/>
          </p:cNvSpPr>
          <p:nvPr/>
        </p:nvSpPr>
        <p:spPr bwMode="auto">
          <a:xfrm>
            <a:off x="3594100" y="33194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AutoShape 16"/>
          <p:cNvSpPr>
            <a:spLocks noChangeArrowheads="1"/>
          </p:cNvSpPr>
          <p:nvPr/>
        </p:nvSpPr>
        <p:spPr bwMode="auto">
          <a:xfrm>
            <a:off x="3594100" y="38528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AutoShape 17"/>
          <p:cNvSpPr>
            <a:spLocks noChangeArrowheads="1"/>
          </p:cNvSpPr>
          <p:nvPr/>
        </p:nvSpPr>
        <p:spPr bwMode="auto">
          <a:xfrm>
            <a:off x="3594100" y="43862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AutoShape 18"/>
          <p:cNvSpPr>
            <a:spLocks noChangeArrowheads="1"/>
          </p:cNvSpPr>
          <p:nvPr/>
        </p:nvSpPr>
        <p:spPr bwMode="auto">
          <a:xfrm>
            <a:off x="3594100" y="4919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>
            <a:off x="3594100" y="5453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3981450" y="2152650"/>
            <a:ext cx="606425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8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6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4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2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  <a:endParaRPr lang="en-US" altLang="en-US" sz="3500">
              <a:solidFill>
                <a:srgbClr val="FF6600"/>
              </a:solidFill>
              <a:latin typeface="Arial Narrow" panose="020B0606020202030204" pitchFamily="34" charset="0"/>
            </a:endParaRPr>
          </a:p>
          <a:p>
            <a:r>
              <a:rPr lang="en-US" altLang="en-US" sz="3500">
                <a:solidFill>
                  <a:srgbClr val="FF9933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-2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5457825" y="4318000"/>
            <a:ext cx="2994025" cy="16684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8355013" y="604838"/>
            <a:ext cx="587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TU</a:t>
            </a: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8301038" y="5562600"/>
            <a:ext cx="655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MU</a:t>
            </a:r>
          </a:p>
        </p:txBody>
      </p:sp>
      <p:sp>
        <p:nvSpPr>
          <p:cNvPr id="22558" name="Oval 30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Oval 31"/>
          <p:cNvSpPr>
            <a:spLocks noChangeArrowheads="1"/>
          </p:cNvSpPr>
          <p:nvPr/>
        </p:nvSpPr>
        <p:spPr bwMode="auto">
          <a:xfrm>
            <a:off x="5930900" y="19018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Oval 32"/>
          <p:cNvSpPr>
            <a:spLocks noChangeArrowheads="1"/>
          </p:cNvSpPr>
          <p:nvPr/>
        </p:nvSpPr>
        <p:spPr bwMode="auto">
          <a:xfrm>
            <a:off x="6345238" y="15303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Oval 33"/>
          <p:cNvSpPr>
            <a:spLocks noChangeArrowheads="1"/>
          </p:cNvSpPr>
          <p:nvPr/>
        </p:nvSpPr>
        <p:spPr bwMode="auto">
          <a:xfrm>
            <a:off x="6783388" y="12541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Oval 34"/>
          <p:cNvSpPr>
            <a:spLocks noChangeArrowheads="1"/>
          </p:cNvSpPr>
          <p:nvPr/>
        </p:nvSpPr>
        <p:spPr bwMode="auto">
          <a:xfrm>
            <a:off x="7221538" y="109696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Oval 35"/>
          <p:cNvSpPr>
            <a:spLocks noChangeArrowheads="1"/>
          </p:cNvSpPr>
          <p:nvPr/>
        </p:nvSpPr>
        <p:spPr bwMode="auto">
          <a:xfrm>
            <a:off x="7659688" y="11064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Oval 36"/>
          <p:cNvSpPr>
            <a:spLocks noChangeArrowheads="1"/>
          </p:cNvSpPr>
          <p:nvPr/>
        </p:nvSpPr>
        <p:spPr bwMode="auto">
          <a:xfrm>
            <a:off x="8169275" y="130651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Oval 37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Oval 38"/>
          <p:cNvSpPr>
            <a:spLocks noChangeArrowheads="1"/>
          </p:cNvSpPr>
          <p:nvPr/>
        </p:nvSpPr>
        <p:spPr bwMode="auto">
          <a:xfrm>
            <a:off x="5821363" y="44592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Oval 39"/>
          <p:cNvSpPr>
            <a:spLocks noChangeArrowheads="1"/>
          </p:cNvSpPr>
          <p:nvPr/>
        </p:nvSpPr>
        <p:spPr bwMode="auto">
          <a:xfrm>
            <a:off x="6259513" y="473075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Oval 40"/>
          <p:cNvSpPr>
            <a:spLocks noChangeArrowheads="1"/>
          </p:cNvSpPr>
          <p:nvPr/>
        </p:nvSpPr>
        <p:spPr bwMode="auto">
          <a:xfrm>
            <a:off x="6745288" y="500221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Oval 41"/>
          <p:cNvSpPr>
            <a:spLocks noChangeArrowheads="1"/>
          </p:cNvSpPr>
          <p:nvPr/>
        </p:nvSpPr>
        <p:spPr bwMode="auto">
          <a:xfrm>
            <a:off x="7231063" y="5249863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Oval 42"/>
          <p:cNvSpPr>
            <a:spLocks noChangeArrowheads="1"/>
          </p:cNvSpPr>
          <p:nvPr/>
        </p:nvSpPr>
        <p:spPr bwMode="auto">
          <a:xfrm>
            <a:off x="7669213" y="55213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Oval 43"/>
          <p:cNvSpPr>
            <a:spLocks noChangeArrowheads="1"/>
          </p:cNvSpPr>
          <p:nvPr/>
        </p:nvSpPr>
        <p:spPr bwMode="auto">
          <a:xfrm>
            <a:off x="8131175" y="57927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72" name="Group 44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22573" name="Line 45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22576" name="Rectangle 48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  <p:sp>
        <p:nvSpPr>
          <p:cNvPr id="22577" name="Oval 49"/>
          <p:cNvSpPr>
            <a:spLocks noChangeArrowheads="1"/>
          </p:cNvSpPr>
          <p:nvPr/>
        </p:nvSpPr>
        <p:spPr bwMode="auto">
          <a:xfrm>
            <a:off x="3705225" y="1898650"/>
            <a:ext cx="1227138" cy="4386263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78" name="Group 50"/>
          <p:cNvGrpSpPr>
            <a:grpSpLocks/>
          </p:cNvGrpSpPr>
          <p:nvPr/>
        </p:nvGrpSpPr>
        <p:grpSpPr bwMode="auto">
          <a:xfrm>
            <a:off x="4719638" y="1374775"/>
            <a:ext cx="4183062" cy="3813175"/>
            <a:chOff x="3001" y="857"/>
            <a:chExt cx="2635" cy="2402"/>
          </a:xfrm>
        </p:grpSpPr>
        <p:sp>
          <p:nvSpPr>
            <p:cNvPr id="22579" name="Freeform 51"/>
            <p:cNvSpPr>
              <a:spLocks/>
            </p:cNvSpPr>
            <p:nvPr/>
          </p:nvSpPr>
          <p:spPr bwMode="auto">
            <a:xfrm>
              <a:off x="3098" y="957"/>
              <a:ext cx="2538" cy="2302"/>
            </a:xfrm>
            <a:custGeom>
              <a:avLst/>
              <a:gdLst>
                <a:gd name="T0" fmla="*/ 1969 w 10153"/>
                <a:gd name="T1" fmla="*/ 3139 h 9210"/>
                <a:gd name="T2" fmla="*/ 1183 w 10153"/>
                <a:gd name="T3" fmla="*/ 3139 h 9210"/>
                <a:gd name="T4" fmla="*/ 1183 w 10153"/>
                <a:gd name="T5" fmla="*/ 1892 h 9210"/>
                <a:gd name="T6" fmla="*/ 0 w 10153"/>
                <a:gd name="T7" fmla="*/ 3730 h 9210"/>
                <a:gd name="T8" fmla="*/ 1183 w 10153"/>
                <a:gd name="T9" fmla="*/ 5570 h 9210"/>
                <a:gd name="T10" fmla="*/ 1183 w 10153"/>
                <a:gd name="T11" fmla="*/ 4317 h 9210"/>
                <a:gd name="T12" fmla="*/ 1969 w 10153"/>
                <a:gd name="T13" fmla="*/ 4317 h 9210"/>
                <a:gd name="T14" fmla="*/ 1961 w 10153"/>
                <a:gd name="T15" fmla="*/ 6709 h 9210"/>
                <a:gd name="T16" fmla="*/ 1969 w 10153"/>
                <a:gd name="T17" fmla="*/ 6732 h 9210"/>
                <a:gd name="T18" fmla="*/ 1995 w 10153"/>
                <a:gd name="T19" fmla="*/ 6840 h 9210"/>
                <a:gd name="T20" fmla="*/ 2030 w 10153"/>
                <a:gd name="T21" fmla="*/ 6947 h 9210"/>
                <a:gd name="T22" fmla="*/ 2098 w 10153"/>
                <a:gd name="T23" fmla="*/ 7040 h 9210"/>
                <a:gd name="T24" fmla="*/ 2165 w 10153"/>
                <a:gd name="T25" fmla="*/ 7131 h 9210"/>
                <a:gd name="T26" fmla="*/ 2257 w 10153"/>
                <a:gd name="T27" fmla="*/ 7218 h 9210"/>
                <a:gd name="T28" fmla="*/ 2350 w 10153"/>
                <a:gd name="T29" fmla="*/ 7293 h 9210"/>
                <a:gd name="T30" fmla="*/ 2452 w 10153"/>
                <a:gd name="T31" fmla="*/ 7341 h 9210"/>
                <a:gd name="T32" fmla="*/ 2570 w 10153"/>
                <a:gd name="T33" fmla="*/ 7378 h 9210"/>
                <a:gd name="T34" fmla="*/ 2688 w 10153"/>
                <a:gd name="T35" fmla="*/ 7409 h 9210"/>
                <a:gd name="T36" fmla="*/ 2815 w 10153"/>
                <a:gd name="T37" fmla="*/ 7416 h 9210"/>
                <a:gd name="T38" fmla="*/ 5436 w 10153"/>
                <a:gd name="T39" fmla="*/ 7416 h 9210"/>
                <a:gd name="T40" fmla="*/ 5436 w 10153"/>
                <a:gd name="T41" fmla="*/ 8125 h 9210"/>
                <a:gd name="T42" fmla="*/ 4065 w 10153"/>
                <a:gd name="T43" fmla="*/ 8125 h 9210"/>
                <a:gd name="T44" fmla="*/ 6086 w 10153"/>
                <a:gd name="T45" fmla="*/ 9210 h 9210"/>
                <a:gd name="T46" fmla="*/ 8099 w 10153"/>
                <a:gd name="T47" fmla="*/ 8125 h 9210"/>
                <a:gd name="T48" fmla="*/ 6729 w 10153"/>
                <a:gd name="T49" fmla="*/ 8125 h 9210"/>
                <a:gd name="T50" fmla="*/ 6729 w 10153"/>
                <a:gd name="T51" fmla="*/ 7416 h 9210"/>
                <a:gd name="T52" fmla="*/ 9317 w 10153"/>
                <a:gd name="T53" fmla="*/ 7416 h 9210"/>
                <a:gd name="T54" fmla="*/ 9333 w 10153"/>
                <a:gd name="T55" fmla="*/ 7416 h 9210"/>
                <a:gd name="T56" fmla="*/ 9451 w 10153"/>
                <a:gd name="T57" fmla="*/ 7402 h 9210"/>
                <a:gd name="T58" fmla="*/ 9577 w 10153"/>
                <a:gd name="T59" fmla="*/ 7378 h 9210"/>
                <a:gd name="T60" fmla="*/ 9687 w 10153"/>
                <a:gd name="T61" fmla="*/ 7332 h 9210"/>
                <a:gd name="T62" fmla="*/ 9790 w 10153"/>
                <a:gd name="T63" fmla="*/ 7279 h 9210"/>
                <a:gd name="T64" fmla="*/ 9892 w 10153"/>
                <a:gd name="T65" fmla="*/ 7202 h 9210"/>
                <a:gd name="T66" fmla="*/ 9968 w 10153"/>
                <a:gd name="T67" fmla="*/ 7124 h 9210"/>
                <a:gd name="T68" fmla="*/ 10043 w 10153"/>
                <a:gd name="T69" fmla="*/ 7033 h 9210"/>
                <a:gd name="T70" fmla="*/ 10102 w 10153"/>
                <a:gd name="T71" fmla="*/ 6933 h 9210"/>
                <a:gd name="T72" fmla="*/ 10137 w 10153"/>
                <a:gd name="T73" fmla="*/ 6824 h 9210"/>
                <a:gd name="T74" fmla="*/ 10153 w 10153"/>
                <a:gd name="T75" fmla="*/ 6709 h 9210"/>
                <a:gd name="T76" fmla="*/ 10153 w 10153"/>
                <a:gd name="T77" fmla="*/ 707 h 9210"/>
                <a:gd name="T78" fmla="*/ 10153 w 10153"/>
                <a:gd name="T79" fmla="*/ 683 h 9210"/>
                <a:gd name="T80" fmla="*/ 10127 w 10153"/>
                <a:gd name="T81" fmla="*/ 576 h 9210"/>
                <a:gd name="T82" fmla="*/ 10085 w 10153"/>
                <a:gd name="T83" fmla="*/ 467 h 9210"/>
                <a:gd name="T84" fmla="*/ 10027 w 10153"/>
                <a:gd name="T85" fmla="*/ 369 h 9210"/>
                <a:gd name="T86" fmla="*/ 9960 w 10153"/>
                <a:gd name="T87" fmla="*/ 276 h 9210"/>
                <a:gd name="T88" fmla="*/ 9875 w 10153"/>
                <a:gd name="T89" fmla="*/ 198 h 9210"/>
                <a:gd name="T90" fmla="*/ 9772 w 10153"/>
                <a:gd name="T91" fmla="*/ 136 h 9210"/>
                <a:gd name="T92" fmla="*/ 9663 w 10153"/>
                <a:gd name="T93" fmla="*/ 75 h 9210"/>
                <a:gd name="T94" fmla="*/ 9553 w 10153"/>
                <a:gd name="T95" fmla="*/ 29 h 9210"/>
                <a:gd name="T96" fmla="*/ 9434 w 10153"/>
                <a:gd name="T97" fmla="*/ 7 h 9210"/>
                <a:gd name="T98" fmla="*/ 9317 w 10153"/>
                <a:gd name="T99" fmla="*/ 0 h 9210"/>
                <a:gd name="T100" fmla="*/ 2815 w 10153"/>
                <a:gd name="T101" fmla="*/ 0 h 9210"/>
                <a:gd name="T102" fmla="*/ 2790 w 10153"/>
                <a:gd name="T103" fmla="*/ 0 h 9210"/>
                <a:gd name="T104" fmla="*/ 2662 w 10153"/>
                <a:gd name="T105" fmla="*/ 14 h 9210"/>
                <a:gd name="T106" fmla="*/ 2545 w 10153"/>
                <a:gd name="T107" fmla="*/ 45 h 9210"/>
                <a:gd name="T108" fmla="*/ 2442 w 10153"/>
                <a:gd name="T109" fmla="*/ 83 h 9210"/>
                <a:gd name="T110" fmla="*/ 2325 w 10153"/>
                <a:gd name="T111" fmla="*/ 145 h 9210"/>
                <a:gd name="T112" fmla="*/ 2233 w 10153"/>
                <a:gd name="T113" fmla="*/ 214 h 9210"/>
                <a:gd name="T114" fmla="*/ 2155 w 10153"/>
                <a:gd name="T115" fmla="*/ 298 h 9210"/>
                <a:gd name="T116" fmla="*/ 2081 w 10153"/>
                <a:gd name="T117" fmla="*/ 392 h 9210"/>
                <a:gd name="T118" fmla="*/ 2030 w 10153"/>
                <a:gd name="T119" fmla="*/ 492 h 9210"/>
                <a:gd name="T120" fmla="*/ 1987 w 10153"/>
                <a:gd name="T121" fmla="*/ 599 h 9210"/>
                <a:gd name="T122" fmla="*/ 1961 w 10153"/>
                <a:gd name="T123" fmla="*/ 707 h 9210"/>
                <a:gd name="T124" fmla="*/ 1969 w 10153"/>
                <a:gd name="T125" fmla="*/ 3139 h 9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53" h="9210">
                  <a:moveTo>
                    <a:pt x="1969" y="3139"/>
                  </a:moveTo>
                  <a:lnTo>
                    <a:pt x="1183" y="3139"/>
                  </a:lnTo>
                  <a:lnTo>
                    <a:pt x="1183" y="1892"/>
                  </a:lnTo>
                  <a:lnTo>
                    <a:pt x="0" y="3730"/>
                  </a:lnTo>
                  <a:lnTo>
                    <a:pt x="1183" y="5570"/>
                  </a:lnTo>
                  <a:lnTo>
                    <a:pt x="1183" y="4317"/>
                  </a:lnTo>
                  <a:lnTo>
                    <a:pt x="1969" y="4317"/>
                  </a:lnTo>
                  <a:lnTo>
                    <a:pt x="1961" y="6709"/>
                  </a:lnTo>
                  <a:lnTo>
                    <a:pt x="1969" y="6732"/>
                  </a:lnTo>
                  <a:lnTo>
                    <a:pt x="1995" y="6840"/>
                  </a:lnTo>
                  <a:lnTo>
                    <a:pt x="2030" y="6947"/>
                  </a:lnTo>
                  <a:lnTo>
                    <a:pt x="2098" y="7040"/>
                  </a:lnTo>
                  <a:lnTo>
                    <a:pt x="2165" y="7131"/>
                  </a:lnTo>
                  <a:lnTo>
                    <a:pt x="2257" y="7218"/>
                  </a:lnTo>
                  <a:lnTo>
                    <a:pt x="2350" y="7293"/>
                  </a:lnTo>
                  <a:lnTo>
                    <a:pt x="2452" y="7341"/>
                  </a:lnTo>
                  <a:lnTo>
                    <a:pt x="2570" y="7378"/>
                  </a:lnTo>
                  <a:lnTo>
                    <a:pt x="2688" y="7409"/>
                  </a:lnTo>
                  <a:lnTo>
                    <a:pt x="2815" y="7416"/>
                  </a:lnTo>
                  <a:lnTo>
                    <a:pt x="5436" y="7416"/>
                  </a:lnTo>
                  <a:lnTo>
                    <a:pt x="5436" y="8125"/>
                  </a:lnTo>
                  <a:lnTo>
                    <a:pt x="4065" y="8125"/>
                  </a:lnTo>
                  <a:lnTo>
                    <a:pt x="6086" y="9210"/>
                  </a:lnTo>
                  <a:lnTo>
                    <a:pt x="8099" y="8125"/>
                  </a:lnTo>
                  <a:lnTo>
                    <a:pt x="6729" y="8125"/>
                  </a:lnTo>
                  <a:lnTo>
                    <a:pt x="6729" y="7416"/>
                  </a:lnTo>
                  <a:lnTo>
                    <a:pt x="9317" y="7416"/>
                  </a:lnTo>
                  <a:lnTo>
                    <a:pt x="9333" y="7416"/>
                  </a:lnTo>
                  <a:lnTo>
                    <a:pt x="9451" y="7402"/>
                  </a:lnTo>
                  <a:lnTo>
                    <a:pt x="9577" y="7378"/>
                  </a:lnTo>
                  <a:lnTo>
                    <a:pt x="9687" y="7332"/>
                  </a:lnTo>
                  <a:lnTo>
                    <a:pt x="9790" y="7279"/>
                  </a:lnTo>
                  <a:lnTo>
                    <a:pt x="9892" y="7202"/>
                  </a:lnTo>
                  <a:lnTo>
                    <a:pt x="9968" y="7124"/>
                  </a:lnTo>
                  <a:lnTo>
                    <a:pt x="10043" y="7033"/>
                  </a:lnTo>
                  <a:lnTo>
                    <a:pt x="10102" y="6933"/>
                  </a:lnTo>
                  <a:lnTo>
                    <a:pt x="10137" y="6824"/>
                  </a:lnTo>
                  <a:lnTo>
                    <a:pt x="10153" y="6709"/>
                  </a:lnTo>
                  <a:lnTo>
                    <a:pt x="10153" y="707"/>
                  </a:lnTo>
                  <a:lnTo>
                    <a:pt x="10153" y="683"/>
                  </a:lnTo>
                  <a:lnTo>
                    <a:pt x="10127" y="576"/>
                  </a:lnTo>
                  <a:lnTo>
                    <a:pt x="10085" y="467"/>
                  </a:lnTo>
                  <a:lnTo>
                    <a:pt x="10027" y="369"/>
                  </a:lnTo>
                  <a:lnTo>
                    <a:pt x="9960" y="276"/>
                  </a:lnTo>
                  <a:lnTo>
                    <a:pt x="9875" y="198"/>
                  </a:lnTo>
                  <a:lnTo>
                    <a:pt x="9772" y="136"/>
                  </a:lnTo>
                  <a:lnTo>
                    <a:pt x="9663" y="75"/>
                  </a:lnTo>
                  <a:lnTo>
                    <a:pt x="9553" y="29"/>
                  </a:lnTo>
                  <a:lnTo>
                    <a:pt x="9434" y="7"/>
                  </a:lnTo>
                  <a:lnTo>
                    <a:pt x="9317" y="0"/>
                  </a:lnTo>
                  <a:lnTo>
                    <a:pt x="2815" y="0"/>
                  </a:lnTo>
                  <a:lnTo>
                    <a:pt x="2790" y="0"/>
                  </a:lnTo>
                  <a:lnTo>
                    <a:pt x="2662" y="14"/>
                  </a:lnTo>
                  <a:lnTo>
                    <a:pt x="2545" y="45"/>
                  </a:lnTo>
                  <a:lnTo>
                    <a:pt x="2442" y="83"/>
                  </a:lnTo>
                  <a:lnTo>
                    <a:pt x="2325" y="145"/>
                  </a:lnTo>
                  <a:lnTo>
                    <a:pt x="2233" y="214"/>
                  </a:lnTo>
                  <a:lnTo>
                    <a:pt x="2155" y="298"/>
                  </a:lnTo>
                  <a:lnTo>
                    <a:pt x="2081" y="392"/>
                  </a:lnTo>
                  <a:lnTo>
                    <a:pt x="2030" y="492"/>
                  </a:lnTo>
                  <a:lnTo>
                    <a:pt x="1987" y="599"/>
                  </a:lnTo>
                  <a:lnTo>
                    <a:pt x="1961" y="707"/>
                  </a:lnTo>
                  <a:lnTo>
                    <a:pt x="1969" y="31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0" name="Freeform 52"/>
            <p:cNvSpPr>
              <a:spLocks/>
            </p:cNvSpPr>
            <p:nvPr/>
          </p:nvSpPr>
          <p:spPr bwMode="auto">
            <a:xfrm>
              <a:off x="3001" y="857"/>
              <a:ext cx="2543" cy="2305"/>
            </a:xfrm>
            <a:custGeom>
              <a:avLst/>
              <a:gdLst>
                <a:gd name="T0" fmla="*/ 1977 w 10170"/>
                <a:gd name="T1" fmla="*/ 3148 h 9220"/>
                <a:gd name="T2" fmla="*/ 1190 w 10170"/>
                <a:gd name="T3" fmla="*/ 3148 h 9220"/>
                <a:gd name="T4" fmla="*/ 1190 w 10170"/>
                <a:gd name="T5" fmla="*/ 1901 h 9220"/>
                <a:gd name="T6" fmla="*/ 0 w 10170"/>
                <a:gd name="T7" fmla="*/ 3741 h 9220"/>
                <a:gd name="T8" fmla="*/ 1190 w 10170"/>
                <a:gd name="T9" fmla="*/ 5571 h 9220"/>
                <a:gd name="T10" fmla="*/ 1190 w 10170"/>
                <a:gd name="T11" fmla="*/ 4325 h 9220"/>
                <a:gd name="T12" fmla="*/ 1977 w 10170"/>
                <a:gd name="T13" fmla="*/ 4325 h 9220"/>
                <a:gd name="T14" fmla="*/ 1968 w 10170"/>
                <a:gd name="T15" fmla="*/ 6720 h 9220"/>
                <a:gd name="T16" fmla="*/ 1977 w 10170"/>
                <a:gd name="T17" fmla="*/ 6733 h 9220"/>
                <a:gd name="T18" fmla="*/ 2003 w 10170"/>
                <a:gd name="T19" fmla="*/ 6849 h 9220"/>
                <a:gd name="T20" fmla="*/ 2045 w 10170"/>
                <a:gd name="T21" fmla="*/ 6949 h 9220"/>
                <a:gd name="T22" fmla="*/ 2096 w 10170"/>
                <a:gd name="T23" fmla="*/ 7057 h 9220"/>
                <a:gd name="T24" fmla="*/ 2171 w 10170"/>
                <a:gd name="T25" fmla="*/ 7142 h 9220"/>
                <a:gd name="T26" fmla="*/ 2256 w 10170"/>
                <a:gd name="T27" fmla="*/ 7226 h 9220"/>
                <a:gd name="T28" fmla="*/ 2357 w 10170"/>
                <a:gd name="T29" fmla="*/ 7296 h 9220"/>
                <a:gd name="T30" fmla="*/ 2459 w 10170"/>
                <a:gd name="T31" fmla="*/ 7349 h 9220"/>
                <a:gd name="T32" fmla="*/ 2577 w 10170"/>
                <a:gd name="T33" fmla="*/ 7388 h 9220"/>
                <a:gd name="T34" fmla="*/ 2696 w 10170"/>
                <a:gd name="T35" fmla="*/ 7411 h 9220"/>
                <a:gd name="T36" fmla="*/ 2813 w 10170"/>
                <a:gd name="T37" fmla="*/ 7426 h 9220"/>
                <a:gd name="T38" fmla="*/ 5461 w 10170"/>
                <a:gd name="T39" fmla="*/ 7471 h 9220"/>
                <a:gd name="T40" fmla="*/ 5444 w 10170"/>
                <a:gd name="T41" fmla="*/ 8135 h 9220"/>
                <a:gd name="T42" fmla="*/ 4074 w 10170"/>
                <a:gd name="T43" fmla="*/ 8135 h 9220"/>
                <a:gd name="T44" fmla="*/ 6095 w 10170"/>
                <a:gd name="T45" fmla="*/ 9220 h 9220"/>
                <a:gd name="T46" fmla="*/ 8107 w 10170"/>
                <a:gd name="T47" fmla="*/ 8135 h 9220"/>
                <a:gd name="T48" fmla="*/ 6737 w 10170"/>
                <a:gd name="T49" fmla="*/ 8135 h 9220"/>
                <a:gd name="T50" fmla="*/ 6720 w 10170"/>
                <a:gd name="T51" fmla="*/ 7471 h 9220"/>
                <a:gd name="T52" fmla="*/ 9316 w 10170"/>
                <a:gd name="T53" fmla="*/ 7426 h 9220"/>
                <a:gd name="T54" fmla="*/ 9340 w 10170"/>
                <a:gd name="T55" fmla="*/ 7426 h 9220"/>
                <a:gd name="T56" fmla="*/ 9468 w 10170"/>
                <a:gd name="T57" fmla="*/ 7411 h 9220"/>
                <a:gd name="T58" fmla="*/ 9578 w 10170"/>
                <a:gd name="T59" fmla="*/ 7388 h 9220"/>
                <a:gd name="T60" fmla="*/ 9695 w 10170"/>
                <a:gd name="T61" fmla="*/ 7335 h 9220"/>
                <a:gd name="T62" fmla="*/ 9797 w 10170"/>
                <a:gd name="T63" fmla="*/ 7280 h 9220"/>
                <a:gd name="T64" fmla="*/ 9890 w 10170"/>
                <a:gd name="T65" fmla="*/ 7204 h 9220"/>
                <a:gd name="T66" fmla="*/ 9975 w 10170"/>
                <a:gd name="T67" fmla="*/ 7126 h 9220"/>
                <a:gd name="T68" fmla="*/ 10042 w 10170"/>
                <a:gd name="T69" fmla="*/ 7035 h 9220"/>
                <a:gd name="T70" fmla="*/ 10102 w 10170"/>
                <a:gd name="T71" fmla="*/ 6933 h 9220"/>
                <a:gd name="T72" fmla="*/ 10143 w 10170"/>
                <a:gd name="T73" fmla="*/ 6827 h 9220"/>
                <a:gd name="T74" fmla="*/ 10170 w 10170"/>
                <a:gd name="T75" fmla="*/ 6720 h 9220"/>
                <a:gd name="T76" fmla="*/ 10170 w 10170"/>
                <a:gd name="T77" fmla="*/ 716 h 9220"/>
                <a:gd name="T78" fmla="*/ 10160 w 10170"/>
                <a:gd name="T79" fmla="*/ 684 h 9220"/>
                <a:gd name="T80" fmla="*/ 10127 w 10170"/>
                <a:gd name="T81" fmla="*/ 587 h 9220"/>
                <a:gd name="T82" fmla="*/ 10093 w 10170"/>
                <a:gd name="T83" fmla="*/ 470 h 9220"/>
                <a:gd name="T84" fmla="*/ 10025 w 10170"/>
                <a:gd name="T85" fmla="*/ 377 h 9220"/>
                <a:gd name="T86" fmla="*/ 9958 w 10170"/>
                <a:gd name="T87" fmla="*/ 285 h 9220"/>
                <a:gd name="T88" fmla="*/ 9883 w 10170"/>
                <a:gd name="T89" fmla="*/ 208 h 9220"/>
                <a:gd name="T90" fmla="*/ 9780 w 10170"/>
                <a:gd name="T91" fmla="*/ 140 h 9220"/>
                <a:gd name="T92" fmla="*/ 9670 w 10170"/>
                <a:gd name="T93" fmla="*/ 85 h 9220"/>
                <a:gd name="T94" fmla="*/ 9560 w 10170"/>
                <a:gd name="T95" fmla="*/ 40 h 9220"/>
                <a:gd name="T96" fmla="*/ 9443 w 10170"/>
                <a:gd name="T97" fmla="*/ 16 h 9220"/>
                <a:gd name="T98" fmla="*/ 9316 w 10170"/>
                <a:gd name="T99" fmla="*/ 0 h 9220"/>
                <a:gd name="T100" fmla="*/ 2813 w 10170"/>
                <a:gd name="T101" fmla="*/ 0 h 9220"/>
                <a:gd name="T102" fmla="*/ 2788 w 10170"/>
                <a:gd name="T103" fmla="*/ 0 h 9220"/>
                <a:gd name="T104" fmla="*/ 2671 w 10170"/>
                <a:gd name="T105" fmla="*/ 16 h 9220"/>
                <a:gd name="T106" fmla="*/ 2553 w 10170"/>
                <a:gd name="T107" fmla="*/ 46 h 9220"/>
                <a:gd name="T108" fmla="*/ 2443 w 10170"/>
                <a:gd name="T109" fmla="*/ 91 h 9220"/>
                <a:gd name="T110" fmla="*/ 2333 w 10170"/>
                <a:gd name="T111" fmla="*/ 153 h 9220"/>
                <a:gd name="T112" fmla="*/ 2240 w 10170"/>
                <a:gd name="T113" fmla="*/ 216 h 9220"/>
                <a:gd name="T114" fmla="*/ 2155 w 10170"/>
                <a:gd name="T115" fmla="*/ 301 h 9220"/>
                <a:gd name="T116" fmla="*/ 2088 w 10170"/>
                <a:gd name="T117" fmla="*/ 402 h 9220"/>
                <a:gd name="T118" fmla="*/ 2036 w 10170"/>
                <a:gd name="T119" fmla="*/ 500 h 9220"/>
                <a:gd name="T120" fmla="*/ 1993 w 10170"/>
                <a:gd name="T121" fmla="*/ 600 h 9220"/>
                <a:gd name="T122" fmla="*/ 1968 w 10170"/>
                <a:gd name="T123" fmla="*/ 716 h 9220"/>
                <a:gd name="T124" fmla="*/ 1977 w 10170"/>
                <a:gd name="T125" fmla="*/ 3148 h 9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70" h="9220">
                  <a:moveTo>
                    <a:pt x="1977" y="3148"/>
                  </a:moveTo>
                  <a:lnTo>
                    <a:pt x="1190" y="3148"/>
                  </a:lnTo>
                  <a:lnTo>
                    <a:pt x="1190" y="1901"/>
                  </a:lnTo>
                  <a:lnTo>
                    <a:pt x="0" y="3741"/>
                  </a:lnTo>
                  <a:lnTo>
                    <a:pt x="1190" y="5571"/>
                  </a:lnTo>
                  <a:lnTo>
                    <a:pt x="1190" y="4325"/>
                  </a:lnTo>
                  <a:lnTo>
                    <a:pt x="1977" y="4325"/>
                  </a:lnTo>
                  <a:lnTo>
                    <a:pt x="1968" y="6720"/>
                  </a:lnTo>
                  <a:lnTo>
                    <a:pt x="1977" y="6733"/>
                  </a:lnTo>
                  <a:lnTo>
                    <a:pt x="2003" y="6849"/>
                  </a:lnTo>
                  <a:lnTo>
                    <a:pt x="2045" y="6949"/>
                  </a:lnTo>
                  <a:lnTo>
                    <a:pt x="2096" y="7057"/>
                  </a:lnTo>
                  <a:lnTo>
                    <a:pt x="2171" y="7142"/>
                  </a:lnTo>
                  <a:lnTo>
                    <a:pt x="2256" y="7226"/>
                  </a:lnTo>
                  <a:lnTo>
                    <a:pt x="2357" y="7296"/>
                  </a:lnTo>
                  <a:lnTo>
                    <a:pt x="2459" y="7349"/>
                  </a:lnTo>
                  <a:lnTo>
                    <a:pt x="2577" y="7388"/>
                  </a:lnTo>
                  <a:lnTo>
                    <a:pt x="2696" y="7411"/>
                  </a:lnTo>
                  <a:lnTo>
                    <a:pt x="2813" y="7426"/>
                  </a:lnTo>
                  <a:lnTo>
                    <a:pt x="5461" y="7471"/>
                  </a:lnTo>
                  <a:lnTo>
                    <a:pt x="5444" y="8135"/>
                  </a:lnTo>
                  <a:lnTo>
                    <a:pt x="4074" y="8135"/>
                  </a:lnTo>
                  <a:lnTo>
                    <a:pt x="6095" y="9220"/>
                  </a:lnTo>
                  <a:lnTo>
                    <a:pt x="8107" y="8135"/>
                  </a:lnTo>
                  <a:lnTo>
                    <a:pt x="6737" y="8135"/>
                  </a:lnTo>
                  <a:lnTo>
                    <a:pt x="6720" y="7471"/>
                  </a:lnTo>
                  <a:lnTo>
                    <a:pt x="9316" y="7426"/>
                  </a:lnTo>
                  <a:lnTo>
                    <a:pt x="9340" y="7426"/>
                  </a:lnTo>
                  <a:lnTo>
                    <a:pt x="9468" y="7411"/>
                  </a:lnTo>
                  <a:lnTo>
                    <a:pt x="9578" y="7388"/>
                  </a:lnTo>
                  <a:lnTo>
                    <a:pt x="9695" y="7335"/>
                  </a:lnTo>
                  <a:lnTo>
                    <a:pt x="9797" y="7280"/>
                  </a:lnTo>
                  <a:lnTo>
                    <a:pt x="9890" y="7204"/>
                  </a:lnTo>
                  <a:lnTo>
                    <a:pt x="9975" y="7126"/>
                  </a:lnTo>
                  <a:lnTo>
                    <a:pt x="10042" y="7035"/>
                  </a:lnTo>
                  <a:lnTo>
                    <a:pt x="10102" y="6933"/>
                  </a:lnTo>
                  <a:lnTo>
                    <a:pt x="10143" y="6827"/>
                  </a:lnTo>
                  <a:lnTo>
                    <a:pt x="10170" y="6720"/>
                  </a:lnTo>
                  <a:lnTo>
                    <a:pt x="10170" y="716"/>
                  </a:lnTo>
                  <a:lnTo>
                    <a:pt x="10160" y="684"/>
                  </a:lnTo>
                  <a:lnTo>
                    <a:pt x="10127" y="587"/>
                  </a:lnTo>
                  <a:lnTo>
                    <a:pt x="10093" y="470"/>
                  </a:lnTo>
                  <a:lnTo>
                    <a:pt x="10025" y="377"/>
                  </a:lnTo>
                  <a:lnTo>
                    <a:pt x="9958" y="285"/>
                  </a:lnTo>
                  <a:lnTo>
                    <a:pt x="9883" y="208"/>
                  </a:lnTo>
                  <a:lnTo>
                    <a:pt x="9780" y="140"/>
                  </a:lnTo>
                  <a:lnTo>
                    <a:pt x="9670" y="85"/>
                  </a:lnTo>
                  <a:lnTo>
                    <a:pt x="9560" y="40"/>
                  </a:lnTo>
                  <a:lnTo>
                    <a:pt x="9443" y="16"/>
                  </a:lnTo>
                  <a:lnTo>
                    <a:pt x="9316" y="0"/>
                  </a:lnTo>
                  <a:lnTo>
                    <a:pt x="2813" y="0"/>
                  </a:lnTo>
                  <a:lnTo>
                    <a:pt x="2788" y="0"/>
                  </a:lnTo>
                  <a:lnTo>
                    <a:pt x="2671" y="16"/>
                  </a:lnTo>
                  <a:lnTo>
                    <a:pt x="2553" y="46"/>
                  </a:lnTo>
                  <a:lnTo>
                    <a:pt x="2443" y="91"/>
                  </a:lnTo>
                  <a:lnTo>
                    <a:pt x="2333" y="153"/>
                  </a:lnTo>
                  <a:lnTo>
                    <a:pt x="2240" y="216"/>
                  </a:lnTo>
                  <a:lnTo>
                    <a:pt x="2155" y="301"/>
                  </a:lnTo>
                  <a:lnTo>
                    <a:pt x="2088" y="402"/>
                  </a:lnTo>
                  <a:lnTo>
                    <a:pt x="2036" y="500"/>
                  </a:lnTo>
                  <a:lnTo>
                    <a:pt x="1993" y="600"/>
                  </a:lnTo>
                  <a:lnTo>
                    <a:pt x="1968" y="716"/>
                  </a:lnTo>
                  <a:lnTo>
                    <a:pt x="1977" y="3148"/>
                  </a:lnTo>
                  <a:close/>
                </a:path>
              </a:pathLst>
            </a:custGeom>
            <a:solidFill>
              <a:srgbClr val="FFFF6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1" name="Rectangle 53"/>
            <p:cNvSpPr>
              <a:spLocks noChangeArrowheads="1"/>
            </p:cNvSpPr>
            <p:nvPr/>
          </p:nvSpPr>
          <p:spPr bwMode="auto">
            <a:xfrm>
              <a:off x="3536" y="1028"/>
              <a:ext cx="1944" cy="1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000" b="1" i="1">
                  <a:solidFill>
                    <a:srgbClr val="CC0000"/>
                  </a:solidFill>
                </a:rPr>
                <a:t>Observe</a:t>
              </a:r>
            </a:p>
            <a:p>
              <a:pPr algn="ctr"/>
              <a:r>
                <a:rPr lang="en-US" altLang="en-US" sz="4000" b="1" i="1">
                  <a:solidFill>
                    <a:srgbClr val="CC0000"/>
                  </a:solidFill>
                </a:rPr>
                <a:t>Diminishing</a:t>
              </a:r>
            </a:p>
            <a:p>
              <a:pPr algn="ctr"/>
              <a:r>
                <a:rPr lang="en-US" altLang="en-US" sz="4000" b="1" i="1">
                  <a:solidFill>
                    <a:srgbClr val="CC0000"/>
                  </a:solidFill>
                </a:rPr>
                <a:t>Marginal</a:t>
              </a:r>
            </a:p>
            <a:p>
              <a:pPr algn="ctr"/>
              <a:r>
                <a:rPr lang="en-US" altLang="en-US" sz="4000" b="1" i="1">
                  <a:solidFill>
                    <a:srgbClr val="CC0000"/>
                  </a:solidFill>
                </a:rPr>
                <a:t>Utility</a:t>
              </a:r>
            </a:p>
          </p:txBody>
        </p:sp>
      </p:grpSp>
      <p:pic>
        <p:nvPicPr>
          <p:cNvPr id="22582" name="Picture 54" descr="Button_Curve copy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013" y="604838"/>
            <a:ext cx="274637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301625" y="228600"/>
            <a:ext cx="8535988" cy="72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Law of Diminishing Marginal Utility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Law of diminishing marginal utility:  Added satisfaction declines as a consumer acquires additional units of a product.</a:t>
            </a:r>
          </a:p>
          <a:p>
            <a:pPr lvl="1"/>
            <a:r>
              <a:rPr lang="en-US" altLang="en-US" dirty="0" smtClean="0"/>
              <a:t>e.g. Your desire for a car may be very strong?  What about for a second car?  A third?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Additional units of a good/service are worth less and less to a consumer in money terms.</a:t>
            </a:r>
          </a:p>
          <a:p>
            <a:pPr lvl="2"/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Using Marginal Utility</a:t>
            </a:r>
            <a:endParaRPr lang="en-US" alt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Optimal Purchase Rule</a:t>
            </a:r>
          </a:p>
          <a:p>
            <a:pPr lvl="1"/>
            <a:r>
              <a:rPr lang="en-US" altLang="en-US" dirty="0" smtClean="0"/>
              <a:t>Buy the quantity of each good at which price and marginal utility are exactly equal.</a:t>
            </a:r>
          </a:p>
          <a:p>
            <a:pPr lvl="1"/>
            <a:r>
              <a:rPr lang="en-US" altLang="en-US" dirty="0" smtClean="0"/>
              <a:t>If marginal utility is greater (less) than price, the consumer can improve well being by purchasing more (less).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Marginal Utility and Demand</a:t>
            </a:r>
            <a:endParaRPr lang="en-US" altLang="en-US" dirty="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From Diminishing Marginal Utility to Downward-Sloping Demand Curves</a:t>
            </a:r>
          </a:p>
          <a:p>
            <a:pPr lvl="1"/>
            <a:r>
              <a:rPr lang="en-US" altLang="en-US" dirty="0" smtClean="0"/>
              <a:t>Law of diminishing marginal utility 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/>
              <a:t> negative slope of demand curves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 price   </a:t>
            </a:r>
            <a:r>
              <a:rPr lang="en-US" altLang="en-US" dirty="0" smtClean="0">
                <a:sym typeface="WP IconicSymbolsB" pitchFamily="2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 quantity demanded  </a:t>
            </a:r>
            <a:r>
              <a:rPr lang="en-US" altLang="en-US" dirty="0" smtClean="0">
                <a:sym typeface="WP IconicSymbolsB" pitchFamily="2" charset="2"/>
              </a:rPr>
              <a:t>  </a:t>
            </a:r>
            <a:r>
              <a:rPr lang="en-US" altLang="en-US" dirty="0" smtClean="0">
                <a:sym typeface="Symbol" panose="05050102010706020507" pitchFamily="18" charset="2"/>
              </a:rPr>
              <a:t> marginal utility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Restores equality between price and marginal utility</a:t>
            </a:r>
            <a:endParaRPr lang="en-US" altLang="en-US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Marginal Utility and Demand</a:t>
            </a:r>
            <a:endParaRPr lang="en-US" altLang="en-US" dirty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From Diminishing Marginal Utility to Downward-Sloping Demand Curves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If successive units of a good yield smaller and smaller amounts of extra utility, then the consumer will buy additional units of the good only if its price falls.</a:t>
            </a:r>
            <a:endParaRPr lang="en-US" altLang="en-US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 Now</a:t>
            </a:r>
            <a:endParaRPr lang="en-US" alt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Imagine you are in the supermarket with $10 to spend…What would be in your shopping cart?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720850" y="71438"/>
            <a:ext cx="73977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THEORY OF CONSUMER BEHAVIOR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027238" y="579438"/>
            <a:ext cx="56975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6000">
                <a:solidFill>
                  <a:schemeClr val="tx2"/>
                </a:solidFill>
                <a:latin typeface="Brush Script MT" panose="03060802040406070304" pitchFamily="66" charset="0"/>
              </a:rPr>
              <a:t>Consumer Choice and </a:t>
            </a:r>
          </a:p>
          <a:p>
            <a:pPr>
              <a:lnSpc>
                <a:spcPct val="80000"/>
              </a:lnSpc>
            </a:pPr>
            <a:r>
              <a:rPr lang="en-US" altLang="en-US" sz="6000">
                <a:solidFill>
                  <a:schemeClr val="tx2"/>
                </a:solidFill>
                <a:latin typeface="Brush Script MT" panose="03060802040406070304" pitchFamily="66" charset="0"/>
              </a:rPr>
              <a:t>	Budget Constraint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" y="2041525"/>
            <a:ext cx="8534400" cy="417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33813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i="1">
                <a:solidFill>
                  <a:srgbClr val="CC0000"/>
                </a:solidFill>
              </a:rPr>
              <a:t>For simplicity, assume the following for the typical consumer: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Rational Behavior – want to maximize total utility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Clear-cut Preferences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Budget Constraint (limited income)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Every good has a price tag</a:t>
            </a:r>
          </a:p>
          <a:p>
            <a:pPr>
              <a:buFontTx/>
              <a:buChar char="•"/>
            </a:pPr>
            <a:r>
              <a:rPr lang="en-US" altLang="en-US" sz="3600" b="1" i="1">
                <a:solidFill>
                  <a:srgbClr val="CC0000"/>
                </a:solidFill>
              </a:rPr>
              <a:t>So, consumers must compromise!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autoUpdateAnimBg="0"/>
      <p:bldP spid="2355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Consumer Choice as a Trade-Off: Opportunity Cost</a:t>
            </a:r>
            <a:endParaRPr lang="en-US" alt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Decision to purchase something 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/>
              <a:t> decision to forgo something else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Opportunity cost of spending an extra dollar on good X  =  the utility from good Y the purchaser could have gotten by spending that dollar on good Y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20850" y="71438"/>
            <a:ext cx="73977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THEORY OF CONSUMER BEHAVIOR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854200" y="661988"/>
            <a:ext cx="6269038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 i="1">
                <a:solidFill>
                  <a:srgbClr val="CC0000"/>
                </a:solidFill>
              </a:rPr>
              <a:t>Utility Maximizing Rule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973263" y="1498600"/>
            <a:ext cx="6875462" cy="429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4600" b="1" i="1">
                <a:solidFill>
                  <a:schemeClr val="tx2"/>
                </a:solidFill>
                <a:latin typeface="Times New Roman" panose="02020603050405020304" pitchFamily="18" charset="0"/>
              </a:rPr>
              <a:t>The consumer’s money income should be allocated so that the last dollar spent on each product yields the same amount of extra (marginal) utility.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795838" y="5629275"/>
            <a:ext cx="3776662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6600">
                <a:solidFill>
                  <a:srgbClr val="000099"/>
                </a:solidFill>
                <a:latin typeface="Brush Script MT" panose="03060802040406070304" pitchFamily="66" charset="0"/>
              </a:rPr>
              <a:t>illustrated...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  <p:bldP spid="25604" grpId="0" autoUpdateAnimBg="0"/>
      <p:bldP spid="2560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27652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613025" y="4378325"/>
            <a:ext cx="53451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 i="1">
                <a:solidFill>
                  <a:srgbClr val="CC0000"/>
                </a:solidFill>
              </a:rPr>
              <a:t>How should the $10 </a:t>
            </a:r>
          </a:p>
          <a:p>
            <a:pPr algn="ctr"/>
            <a:r>
              <a:rPr lang="en-US" altLang="en-US" sz="4000" b="1" i="1">
                <a:solidFill>
                  <a:srgbClr val="CC0000"/>
                </a:solidFill>
              </a:rPr>
              <a:t>income be allocated?</a:t>
            </a:r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4" grpId="0" autoUpdateAnimBg="0"/>
      <p:bldP spid="27655" grpId="0" autoUpdateAnimBg="0"/>
      <p:bldP spid="27661" grpId="0" autoUpdateAnimBg="0"/>
      <p:bldP spid="27662" grpId="0" autoUpdateAnimBg="0"/>
      <p:bldP spid="27663" grpId="0" autoUpdateAnimBg="0"/>
      <p:bldP spid="27664" grpId="0" autoUpdateAnimBg="0"/>
      <p:bldP spid="27665" grpId="0" autoUpdateAnimBg="0"/>
      <p:bldP spid="27666" grpId="0" autoUpdateAnimBg="0"/>
      <p:bldP spid="2766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28676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649538" y="3930650"/>
            <a:ext cx="562927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5400" b="1" i="1">
                <a:solidFill>
                  <a:srgbClr val="CC0000"/>
                </a:solidFill>
              </a:rPr>
              <a:t>Examine the two</a:t>
            </a:r>
          </a:p>
          <a:p>
            <a:pPr algn="ctr"/>
            <a:r>
              <a:rPr lang="en-US" altLang="en-US" sz="5400" b="1" i="1">
                <a:solidFill>
                  <a:srgbClr val="CC0000"/>
                </a:solidFill>
              </a:rPr>
              <a:t>marginal utilities</a:t>
            </a:r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3598863" y="2490788"/>
            <a:ext cx="4005262" cy="1144587"/>
            <a:chOff x="2267" y="1569"/>
            <a:chExt cx="2523" cy="721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2267" y="156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4061" y="1575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3" name="Group 11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Line 14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Line 15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649538" y="3930650"/>
            <a:ext cx="5629275" cy="255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5400" b="1" i="1">
                <a:solidFill>
                  <a:srgbClr val="CC0000"/>
                </a:solidFill>
              </a:rPr>
              <a:t>Examine the two</a:t>
            </a:r>
          </a:p>
          <a:p>
            <a:pPr algn="ctr"/>
            <a:r>
              <a:rPr lang="en-US" altLang="en-US" sz="5400" b="1" i="1">
                <a:solidFill>
                  <a:srgbClr val="CC0000"/>
                </a:solidFill>
              </a:rPr>
              <a:t>marginal utilities</a:t>
            </a:r>
          </a:p>
          <a:p>
            <a:pPr algn="ctr"/>
            <a:r>
              <a:rPr lang="en-US" altLang="en-US" sz="5400" b="1" i="1"/>
              <a:t>…per dollar</a:t>
            </a:r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4894263" y="2490788"/>
            <a:ext cx="4005262" cy="1144587"/>
            <a:chOff x="3083" y="1569"/>
            <a:chExt cx="2523" cy="721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3083" y="156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77" y="1575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7" name="Group 11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0724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706688" y="3930650"/>
            <a:ext cx="551497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5400" b="1" i="1"/>
              <a:t>Decision:  Buy 1</a:t>
            </a:r>
          </a:p>
          <a:p>
            <a:pPr algn="ctr"/>
            <a:r>
              <a:rPr lang="en-US" altLang="en-US" sz="5400" b="1" i="1"/>
              <a:t>Product B for $2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4894263" y="2490788"/>
            <a:ext cx="4005262" cy="1144587"/>
            <a:chOff x="3083" y="1569"/>
            <a:chExt cx="2523" cy="721"/>
          </a:xfrm>
        </p:grpSpPr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3083" y="156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4877" y="1575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0731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Clip" r:id="rId4" imgW="2246040" imgH="3305160" progId="MS_ClipArt_Gallery.2">
                  <p:embed/>
                </p:oleObj>
              </mc:Choice>
              <mc:Fallback>
                <p:oleObj name="Clip" r:id="rId4" imgW="2246040" imgH="3305160" progId="MS_ClipArt_Gallery.2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32" name="Group 12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Line 14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Line 15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  <a:p>
            <a:r>
              <a:rPr lang="en-US" altLang="en-US" sz="3600" b="1"/>
              <a:t>Second	  8	     8		 20	    10</a:t>
            </a:r>
          </a:p>
          <a:p>
            <a:r>
              <a:rPr lang="en-US" altLang="en-US" sz="3600" b="1"/>
              <a:t>Third	  7	     7		 18	      9</a:t>
            </a:r>
          </a:p>
          <a:p>
            <a:r>
              <a:rPr lang="en-US" altLang="en-US" sz="3600" b="1"/>
              <a:t>Fourth	  6	     6		 16	      8</a:t>
            </a:r>
          </a:p>
          <a:p>
            <a:r>
              <a:rPr lang="en-US" altLang="en-US" sz="3600" b="1"/>
              <a:t>Fifth	  5	     5		 12	      6</a:t>
            </a:r>
          </a:p>
          <a:p>
            <a:r>
              <a:rPr lang="en-US" altLang="en-US" sz="3600" b="1"/>
              <a:t>Sixth	  4	     4		   6	      3</a:t>
            </a:r>
          </a:p>
          <a:p>
            <a:r>
              <a:rPr lang="en-US" altLang="en-US" sz="3600" b="1"/>
              <a:t>Seventh	  3	     3		   4	      2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1748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aphicFrame>
        <p:nvGraphicFramePr>
          <p:cNvPr id="31751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3" name="Clip" r:id="rId3" imgW="2246040" imgH="3305160" progId="MS_ClipArt_Gallery.2">
                  <p:embed/>
                </p:oleObj>
              </mc:Choice>
              <mc:Fallback>
                <p:oleObj name="Clip" r:id="rId3" imgW="2246040" imgH="33051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1474788" y="3859213"/>
            <a:ext cx="7364412" cy="2665412"/>
            <a:chOff x="561" y="2199"/>
            <a:chExt cx="4639" cy="1679"/>
          </a:xfrm>
        </p:grpSpPr>
        <p:sp>
          <p:nvSpPr>
            <p:cNvPr id="31753" name="AutoShape 9"/>
            <p:cNvSpPr>
              <a:spLocks noChangeArrowheads="1"/>
            </p:cNvSpPr>
            <p:nvPr/>
          </p:nvSpPr>
          <p:spPr bwMode="auto">
            <a:xfrm>
              <a:off x="561" y="2199"/>
              <a:ext cx="4639" cy="167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1841" y="2475"/>
              <a:ext cx="2186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C99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800" b="1" i="1"/>
                <a:t>What next?</a:t>
              </a:r>
            </a:p>
            <a:p>
              <a:pPr algn="ctr"/>
              <a:endParaRPr lang="en-US" altLang="en-US" sz="4800" b="1" i="1">
                <a:solidFill>
                  <a:srgbClr val="FF6600"/>
                </a:solidFill>
              </a:endParaRPr>
            </a:p>
          </p:txBody>
        </p:sp>
      </p:grpSp>
      <p:grpSp>
        <p:nvGrpSpPr>
          <p:cNvPr id="31755" name="Group 11"/>
          <p:cNvGrpSpPr>
            <a:grpSpLocks/>
          </p:cNvGrpSpPr>
          <p:nvPr/>
        </p:nvGrpSpPr>
        <p:grpSpPr bwMode="auto">
          <a:xfrm>
            <a:off x="4894263" y="2490788"/>
            <a:ext cx="4005262" cy="1690687"/>
            <a:chOff x="3083" y="1569"/>
            <a:chExt cx="2523" cy="1065"/>
          </a:xfrm>
        </p:grpSpPr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3083" y="156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4877" y="191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1759" name="Line 15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Line 16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Line 17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Line 18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  <a:p>
            <a:r>
              <a:rPr lang="en-US" altLang="en-US" sz="3600" b="1"/>
              <a:t>Second	  8	     8		 20	    10</a:t>
            </a:r>
          </a:p>
          <a:p>
            <a:r>
              <a:rPr lang="en-US" altLang="en-US" sz="3600" b="1"/>
              <a:t>Third	  7	     7		 18	      9</a:t>
            </a:r>
          </a:p>
          <a:p>
            <a:r>
              <a:rPr lang="en-US" altLang="en-US" sz="3600" b="1"/>
              <a:t>Fourth	  6	     6		 16	      8</a:t>
            </a:r>
          </a:p>
          <a:p>
            <a:r>
              <a:rPr lang="en-US" altLang="en-US" sz="3600" b="1"/>
              <a:t>Fifth	  5	     5		 12	      6</a:t>
            </a:r>
          </a:p>
          <a:p>
            <a:r>
              <a:rPr lang="en-US" altLang="en-US" sz="3600" b="1"/>
              <a:t>Sixth	  4	     4		   6	      3</a:t>
            </a:r>
          </a:p>
          <a:p>
            <a:r>
              <a:rPr lang="en-US" altLang="en-US" sz="3600" b="1"/>
              <a:t>Seventh	  3	     3		   4	      2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2772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aphicFrame>
        <p:nvGraphicFramePr>
          <p:cNvPr id="32775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5" name="Clip" r:id="rId4" imgW="2246040" imgH="3305160" progId="MS_ClipArt_Gallery.2">
                  <p:embed/>
                </p:oleObj>
              </mc:Choice>
              <mc:Fallback>
                <p:oleObj name="Clip" r:id="rId4" imgW="2246040" imgH="33051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1474788" y="3859213"/>
            <a:ext cx="7364412" cy="2665412"/>
            <a:chOff x="561" y="2199"/>
            <a:chExt cx="4639" cy="1679"/>
          </a:xfrm>
        </p:grpSpPr>
        <p:sp>
          <p:nvSpPr>
            <p:cNvPr id="32777" name="AutoShape 9"/>
            <p:cNvSpPr>
              <a:spLocks noChangeArrowheads="1"/>
            </p:cNvSpPr>
            <p:nvPr/>
          </p:nvSpPr>
          <p:spPr bwMode="auto">
            <a:xfrm>
              <a:off x="561" y="2199"/>
              <a:ext cx="4639" cy="167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1392" y="2475"/>
              <a:ext cx="3085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800" b="1" i="1"/>
                <a:t>What next?</a:t>
              </a:r>
            </a:p>
            <a:p>
              <a:pPr algn="ctr"/>
              <a:r>
                <a:rPr lang="en-US" altLang="en-US" sz="4800" b="1" i="1">
                  <a:solidFill>
                    <a:srgbClr val="CC0000"/>
                  </a:solidFill>
                </a:rPr>
                <a:t>Buy one of each</a:t>
              </a:r>
            </a:p>
          </p:txBody>
        </p:sp>
      </p:grpSp>
      <p:grpSp>
        <p:nvGrpSpPr>
          <p:cNvPr id="32779" name="Group 11"/>
          <p:cNvGrpSpPr>
            <a:grpSpLocks/>
          </p:cNvGrpSpPr>
          <p:nvPr/>
        </p:nvGrpSpPr>
        <p:grpSpPr bwMode="auto">
          <a:xfrm>
            <a:off x="4894263" y="2490788"/>
            <a:ext cx="4005262" cy="1690687"/>
            <a:chOff x="3083" y="1569"/>
            <a:chExt cx="2523" cy="1065"/>
          </a:xfrm>
        </p:grpSpPr>
        <p:sp>
          <p:nvSpPr>
            <p:cNvPr id="32780" name="Oval 12"/>
            <p:cNvSpPr>
              <a:spLocks noChangeArrowheads="1"/>
            </p:cNvSpPr>
            <p:nvPr/>
          </p:nvSpPr>
          <p:spPr bwMode="auto">
            <a:xfrm>
              <a:off x="3083" y="156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1" name="Oval 13"/>
            <p:cNvSpPr>
              <a:spLocks noChangeArrowheads="1"/>
            </p:cNvSpPr>
            <p:nvPr/>
          </p:nvSpPr>
          <p:spPr bwMode="auto">
            <a:xfrm>
              <a:off x="4877" y="191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2782" name="Object 1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6" name="Clip" r:id="rId6" imgW="2246040" imgH="3305160" progId="MS_ClipArt_Gallery.2">
                  <p:embed/>
                </p:oleObj>
              </mc:Choice>
              <mc:Fallback>
                <p:oleObj name="Clip" r:id="rId6" imgW="2246040" imgH="3305160" progId="MS_ClipArt_Gallery.2">
                  <p:embed/>
                  <p:pic>
                    <p:nvPicPr>
                      <p:cNvPr id="0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31908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7" name="Clip" r:id="rId8" imgW="2246040" imgH="3305160" progId="MS_ClipArt_Gallery.2">
                  <p:embed/>
                </p:oleObj>
              </mc:Choice>
              <mc:Fallback>
                <p:oleObj name="Clip" r:id="rId8" imgW="2246040" imgH="3305160" progId="MS_ClipArt_Gallery.2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31908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2785" name="Line 17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Line 19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Line 20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  <a:p>
            <a:r>
              <a:rPr lang="en-US" altLang="en-US" sz="3600" b="1"/>
              <a:t>Second	  8	     8		 20	    10</a:t>
            </a:r>
          </a:p>
          <a:p>
            <a:r>
              <a:rPr lang="en-US" altLang="en-US" sz="3600" b="1"/>
              <a:t>Third	  7	     7		 18	      9</a:t>
            </a:r>
          </a:p>
          <a:p>
            <a:r>
              <a:rPr lang="en-US" altLang="en-US" sz="3600" b="1"/>
              <a:t>Fourth	  6	     6		 16	      8</a:t>
            </a:r>
          </a:p>
          <a:p>
            <a:r>
              <a:rPr lang="en-US" altLang="en-US" sz="3600" b="1"/>
              <a:t>Fifth	  5	     5		 12	      6</a:t>
            </a:r>
          </a:p>
          <a:p>
            <a:r>
              <a:rPr lang="en-US" altLang="en-US" sz="3600" b="1"/>
              <a:t>Sixth	  4	     4		   6	      3</a:t>
            </a:r>
          </a:p>
          <a:p>
            <a:r>
              <a:rPr lang="en-US" altLang="en-US" sz="3600" b="1"/>
              <a:t>Seventh	  3	     3		   4	      2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3796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aphicFrame>
        <p:nvGraphicFramePr>
          <p:cNvPr id="33799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Clip" r:id="rId3" imgW="2246040" imgH="3305160" progId="MS_ClipArt_Gallery.2">
                  <p:embed/>
                </p:oleObj>
              </mc:Choice>
              <mc:Fallback>
                <p:oleObj name="Clip" r:id="rId3" imgW="2246040" imgH="33051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00" name="Group 8"/>
          <p:cNvGrpSpPr>
            <a:grpSpLocks/>
          </p:cNvGrpSpPr>
          <p:nvPr/>
        </p:nvGrpSpPr>
        <p:grpSpPr bwMode="auto">
          <a:xfrm>
            <a:off x="4906963" y="3062288"/>
            <a:ext cx="4005262" cy="1690687"/>
            <a:chOff x="3083" y="1569"/>
            <a:chExt cx="2523" cy="1065"/>
          </a:xfrm>
        </p:grpSpPr>
        <p:sp>
          <p:nvSpPr>
            <p:cNvPr id="33801" name="Oval 9"/>
            <p:cNvSpPr>
              <a:spLocks noChangeArrowheads="1"/>
            </p:cNvSpPr>
            <p:nvPr/>
          </p:nvSpPr>
          <p:spPr bwMode="auto">
            <a:xfrm>
              <a:off x="3083" y="156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Oval 10"/>
            <p:cNvSpPr>
              <a:spLocks noChangeArrowheads="1"/>
            </p:cNvSpPr>
            <p:nvPr/>
          </p:nvSpPr>
          <p:spPr bwMode="auto">
            <a:xfrm>
              <a:off x="4877" y="191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3803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Clip" r:id="rId5" imgW="2246040" imgH="3305160" progId="MS_ClipArt_Gallery.2">
                  <p:embed/>
                </p:oleObj>
              </mc:Choice>
              <mc:Fallback>
                <p:oleObj name="Clip" r:id="rId5" imgW="2246040" imgH="3305160" progId="MS_ClipArt_Gallery.2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31908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1" name="Clip" r:id="rId7" imgW="2246040" imgH="3305160" progId="MS_ClipArt_Gallery.2">
                  <p:embed/>
                </p:oleObj>
              </mc:Choice>
              <mc:Fallback>
                <p:oleObj name="Clip" r:id="rId7" imgW="2246040" imgH="3305160" progId="MS_ClipArt_Gallery.2">
                  <p:embed/>
                  <p:pic>
                    <p:nvPicPr>
                      <p:cNvPr id="0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31908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05" name="Group 13"/>
          <p:cNvGrpSpPr>
            <a:grpSpLocks/>
          </p:cNvGrpSpPr>
          <p:nvPr/>
        </p:nvGrpSpPr>
        <p:grpSpPr bwMode="auto">
          <a:xfrm>
            <a:off x="1449388" y="4062413"/>
            <a:ext cx="7364412" cy="2665412"/>
            <a:chOff x="561" y="2199"/>
            <a:chExt cx="4639" cy="1679"/>
          </a:xfrm>
        </p:grpSpPr>
        <p:sp>
          <p:nvSpPr>
            <p:cNvPr id="33806" name="AutoShape 14"/>
            <p:cNvSpPr>
              <a:spLocks noChangeArrowheads="1"/>
            </p:cNvSpPr>
            <p:nvPr/>
          </p:nvSpPr>
          <p:spPr bwMode="auto">
            <a:xfrm>
              <a:off x="561" y="2199"/>
              <a:ext cx="4639" cy="167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1915" y="2475"/>
              <a:ext cx="2038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800" b="1" i="1"/>
                <a:t>and then...</a:t>
              </a:r>
            </a:p>
            <a:p>
              <a:pPr algn="ctr"/>
              <a:r>
                <a:rPr lang="en-US" altLang="en-US" sz="4800" b="1" i="1"/>
                <a:t>($5 left)</a:t>
              </a:r>
            </a:p>
          </p:txBody>
        </p:sp>
      </p:grpSp>
      <p:grpSp>
        <p:nvGrpSpPr>
          <p:cNvPr id="33808" name="Group 16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Line 19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UTILITY</a:t>
            </a:r>
            <a:endParaRPr lang="en-US" alt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  <a:p>
            <a:r>
              <a:rPr lang="en-US" altLang="en-US" sz="3600" b="1"/>
              <a:t>Second	  8	     8		 20	    10</a:t>
            </a:r>
          </a:p>
          <a:p>
            <a:r>
              <a:rPr lang="en-US" altLang="en-US" sz="3600" b="1"/>
              <a:t>Third	  7	     7		 18	      9</a:t>
            </a:r>
          </a:p>
          <a:p>
            <a:r>
              <a:rPr lang="en-US" altLang="en-US" sz="3600" b="1"/>
              <a:t>Fourth	  6	     6		 16	      8</a:t>
            </a:r>
          </a:p>
          <a:p>
            <a:r>
              <a:rPr lang="en-US" altLang="en-US" sz="3600" b="1"/>
              <a:t>Fifth	  5	     5		 12	      6</a:t>
            </a:r>
          </a:p>
          <a:p>
            <a:r>
              <a:rPr lang="en-US" altLang="en-US" sz="3600" b="1"/>
              <a:t>Sixth	  4	     4		   6	      3</a:t>
            </a:r>
          </a:p>
          <a:p>
            <a:r>
              <a:rPr lang="en-US" altLang="en-US" sz="3600" b="1"/>
              <a:t>Seventh	  3	     3		   4	      2</a:t>
            </a:r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4820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aphicFrame>
        <p:nvGraphicFramePr>
          <p:cNvPr id="34823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7" name="Clip" r:id="rId4" imgW="2246040" imgH="3305160" progId="MS_ClipArt_Gallery.2">
                  <p:embed/>
                </p:oleObj>
              </mc:Choice>
              <mc:Fallback>
                <p:oleObj name="Clip" r:id="rId4" imgW="2246040" imgH="33051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24" name="Group 8"/>
          <p:cNvGrpSpPr>
            <a:grpSpLocks/>
          </p:cNvGrpSpPr>
          <p:nvPr/>
        </p:nvGrpSpPr>
        <p:grpSpPr bwMode="auto">
          <a:xfrm>
            <a:off x="1525588" y="4125913"/>
            <a:ext cx="7364412" cy="2665412"/>
            <a:chOff x="561" y="2199"/>
            <a:chExt cx="4639" cy="1679"/>
          </a:xfrm>
        </p:grpSpPr>
        <p:sp>
          <p:nvSpPr>
            <p:cNvPr id="34825" name="AutoShape 9"/>
            <p:cNvSpPr>
              <a:spLocks noChangeArrowheads="1"/>
            </p:cNvSpPr>
            <p:nvPr/>
          </p:nvSpPr>
          <p:spPr bwMode="auto">
            <a:xfrm>
              <a:off x="561" y="2199"/>
              <a:ext cx="4639" cy="167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Rectangle 10"/>
            <p:cNvSpPr>
              <a:spLocks noChangeArrowheads="1"/>
            </p:cNvSpPr>
            <p:nvPr/>
          </p:nvSpPr>
          <p:spPr bwMode="auto">
            <a:xfrm>
              <a:off x="1756" y="2475"/>
              <a:ext cx="2357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800" b="1" i="1"/>
                <a:t>third unit of </a:t>
              </a:r>
            </a:p>
            <a:p>
              <a:pPr algn="ctr"/>
              <a:r>
                <a:rPr lang="en-US" altLang="en-US" sz="4800" b="1" i="1"/>
                <a:t>product B</a:t>
              </a:r>
            </a:p>
          </p:txBody>
        </p:sp>
      </p:grpSp>
      <p:grpSp>
        <p:nvGrpSpPr>
          <p:cNvPr id="34827" name="Group 11"/>
          <p:cNvGrpSpPr>
            <a:grpSpLocks/>
          </p:cNvGrpSpPr>
          <p:nvPr/>
        </p:nvGrpSpPr>
        <p:grpSpPr bwMode="auto">
          <a:xfrm>
            <a:off x="4906963" y="3062288"/>
            <a:ext cx="4005262" cy="1690687"/>
            <a:chOff x="3083" y="1569"/>
            <a:chExt cx="2523" cy="1065"/>
          </a:xfrm>
        </p:grpSpPr>
        <p:sp>
          <p:nvSpPr>
            <p:cNvPr id="34828" name="Oval 12"/>
            <p:cNvSpPr>
              <a:spLocks noChangeArrowheads="1"/>
            </p:cNvSpPr>
            <p:nvPr/>
          </p:nvSpPr>
          <p:spPr bwMode="auto">
            <a:xfrm>
              <a:off x="3083" y="156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13"/>
            <p:cNvSpPr>
              <a:spLocks noChangeArrowheads="1"/>
            </p:cNvSpPr>
            <p:nvPr/>
          </p:nvSpPr>
          <p:spPr bwMode="auto">
            <a:xfrm>
              <a:off x="4877" y="191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4830" name="Object 1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1700" y="37623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8" name="Clip" r:id="rId6" imgW="2246040" imgH="3305160" progId="MS_ClipArt_Gallery.2">
                  <p:embed/>
                </p:oleObj>
              </mc:Choice>
              <mc:Fallback>
                <p:oleObj name="Clip" r:id="rId6" imgW="2246040" imgH="3305160" progId="MS_ClipArt_Gallery.2">
                  <p:embed/>
                  <p:pic>
                    <p:nvPicPr>
                      <p:cNvPr id="0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1700" y="37623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1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31908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Clip" r:id="rId8" imgW="2246040" imgH="3305160" progId="MS_ClipArt_Gallery.2">
                  <p:embed/>
                </p:oleObj>
              </mc:Choice>
              <mc:Fallback>
                <p:oleObj name="Clip" r:id="rId8" imgW="2246040" imgH="3305160" progId="MS_ClipArt_Gallery.2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31908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2" name="Object 1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0" name="Clip" r:id="rId10" imgW="2246040" imgH="3305160" progId="MS_ClipArt_Gallery.2">
                  <p:embed/>
                </p:oleObj>
              </mc:Choice>
              <mc:Fallback>
                <p:oleObj name="Clip" r:id="rId10" imgW="2246040" imgH="3305160" progId="MS_ClipArt_Gallery.2">
                  <p:embed/>
                  <p:pic>
                    <p:nvPicPr>
                      <p:cNvPr id="0" name="Object 16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33" name="Group 17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Line 20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Line 21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  <a:p>
            <a:r>
              <a:rPr lang="en-US" altLang="en-US" sz="3600" b="1"/>
              <a:t>Second	  8	     8		 20	    10</a:t>
            </a:r>
          </a:p>
          <a:p>
            <a:r>
              <a:rPr lang="en-US" altLang="en-US" sz="3600" b="1"/>
              <a:t>Third	  7	     7		 18	      9</a:t>
            </a:r>
          </a:p>
          <a:p>
            <a:r>
              <a:rPr lang="en-US" altLang="en-US" sz="3600" b="1"/>
              <a:t>Fourth	  6	     6		 16	      8</a:t>
            </a:r>
          </a:p>
          <a:p>
            <a:r>
              <a:rPr lang="en-US" altLang="en-US" sz="3600" b="1"/>
              <a:t>Fifth	  5	     5		 12	      6</a:t>
            </a:r>
          </a:p>
          <a:p>
            <a:r>
              <a:rPr lang="en-US" altLang="en-US" sz="3600" b="1"/>
              <a:t>Sixth	  4	     4		   6	      3</a:t>
            </a:r>
          </a:p>
          <a:p>
            <a:r>
              <a:rPr lang="en-US" altLang="en-US" sz="3600" b="1"/>
              <a:t>Seventh	  3	     3		   4	      2</a:t>
            </a:r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5844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aphicFrame>
        <p:nvGraphicFramePr>
          <p:cNvPr id="35847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1" name="Clip" r:id="rId3" imgW="2246040" imgH="3305160" progId="MS_ClipArt_Gallery.2">
                  <p:embed/>
                </p:oleObj>
              </mc:Choice>
              <mc:Fallback>
                <p:oleObj name="Clip" r:id="rId3" imgW="2246040" imgH="33051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48" name="Group 8"/>
          <p:cNvGrpSpPr>
            <a:grpSpLocks/>
          </p:cNvGrpSpPr>
          <p:nvPr/>
        </p:nvGrpSpPr>
        <p:grpSpPr bwMode="auto">
          <a:xfrm>
            <a:off x="681038" y="4048125"/>
            <a:ext cx="6291262" cy="2201863"/>
            <a:chOff x="429" y="2550"/>
            <a:chExt cx="3963" cy="1387"/>
          </a:xfrm>
        </p:grpSpPr>
        <p:sp>
          <p:nvSpPr>
            <p:cNvPr id="35849" name="AutoShape 9"/>
            <p:cNvSpPr>
              <a:spLocks noChangeArrowheads="1"/>
            </p:cNvSpPr>
            <p:nvPr/>
          </p:nvSpPr>
          <p:spPr bwMode="auto">
            <a:xfrm>
              <a:off x="429" y="2550"/>
              <a:ext cx="3963" cy="1387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1682" y="2771"/>
              <a:ext cx="1547" cy="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800" b="1" i="1"/>
                <a:t>$3 left...</a:t>
              </a:r>
            </a:p>
          </p:txBody>
        </p:sp>
      </p:grpSp>
      <p:graphicFrame>
        <p:nvGraphicFramePr>
          <p:cNvPr id="35851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1700" y="37623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2" name="Clip" r:id="rId5" imgW="2246040" imgH="3305160" progId="MS_ClipArt_Gallery.2">
                  <p:embed/>
                </p:oleObj>
              </mc:Choice>
              <mc:Fallback>
                <p:oleObj name="Clip" r:id="rId5" imgW="2246040" imgH="3305160" progId="MS_ClipArt_Gallery.2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1700" y="37623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31908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3" name="Clip" r:id="rId7" imgW="2246040" imgH="3305160" progId="MS_ClipArt_Gallery.2">
                  <p:embed/>
                </p:oleObj>
              </mc:Choice>
              <mc:Fallback>
                <p:oleObj name="Clip" r:id="rId7" imgW="2246040" imgH="3305160" progId="MS_ClipArt_Gallery.2">
                  <p:embed/>
                  <p:pic>
                    <p:nvPicPr>
                      <p:cNvPr id="0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31908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3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4" name="Clip" r:id="rId9" imgW="2246040" imgH="3305160" progId="MS_ClipArt_Gallery.2">
                  <p:embed/>
                </p:oleObj>
              </mc:Choice>
              <mc:Fallback>
                <p:oleObj name="Clip" r:id="rId9" imgW="2246040" imgH="3305160" progId="MS_ClipArt_Gallery.2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54" name="Group 14"/>
          <p:cNvGrpSpPr>
            <a:grpSpLocks/>
          </p:cNvGrpSpPr>
          <p:nvPr/>
        </p:nvGrpSpPr>
        <p:grpSpPr bwMode="auto">
          <a:xfrm>
            <a:off x="4906963" y="3062288"/>
            <a:ext cx="4005262" cy="2211387"/>
            <a:chOff x="3091" y="1929"/>
            <a:chExt cx="2523" cy="1393"/>
          </a:xfrm>
        </p:grpSpPr>
        <p:sp>
          <p:nvSpPr>
            <p:cNvPr id="35855" name="Oval 15"/>
            <p:cNvSpPr>
              <a:spLocks noChangeArrowheads="1"/>
            </p:cNvSpPr>
            <p:nvPr/>
          </p:nvSpPr>
          <p:spPr bwMode="auto">
            <a:xfrm>
              <a:off x="3091" y="192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6" name="Oval 16"/>
            <p:cNvSpPr>
              <a:spLocks noChangeArrowheads="1"/>
            </p:cNvSpPr>
            <p:nvPr/>
          </p:nvSpPr>
          <p:spPr bwMode="auto">
            <a:xfrm>
              <a:off x="4885" y="2607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7" name="Group 17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  <a:p>
            <a:r>
              <a:rPr lang="en-US" altLang="en-US" sz="3600" b="1"/>
              <a:t>Second	  8	     8		 20	    10</a:t>
            </a:r>
          </a:p>
          <a:p>
            <a:r>
              <a:rPr lang="en-US" altLang="en-US" sz="3600" b="1"/>
              <a:t>Third	  7	     7		 18	      9</a:t>
            </a:r>
          </a:p>
          <a:p>
            <a:r>
              <a:rPr lang="en-US" altLang="en-US" sz="3600" b="1"/>
              <a:t>Fourth	  6	     6		 16	      8</a:t>
            </a:r>
          </a:p>
          <a:p>
            <a:r>
              <a:rPr lang="en-US" altLang="en-US" sz="3600" b="1"/>
              <a:t>Fifth	  5	     5		 12	      6</a:t>
            </a:r>
          </a:p>
          <a:p>
            <a:r>
              <a:rPr lang="en-US" altLang="en-US" sz="3600" b="1"/>
              <a:t>Sixth	  4	     4		   6	      3</a:t>
            </a:r>
          </a:p>
          <a:p>
            <a:r>
              <a:rPr lang="en-US" altLang="en-US" sz="3600" b="1"/>
              <a:t>Seventh	  3	     3		   4	      2</a:t>
            </a:r>
          </a:p>
        </p:txBody>
      </p:sp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6868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aphicFrame>
        <p:nvGraphicFramePr>
          <p:cNvPr id="36871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3" name="Clip" r:id="rId4" imgW="2246040" imgH="3305160" progId="MS_ClipArt_Gallery.2">
                  <p:embed/>
                </p:oleObj>
              </mc:Choice>
              <mc:Fallback>
                <p:oleObj name="Clip" r:id="rId4" imgW="2246040" imgH="33051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72" name="Group 8"/>
          <p:cNvGrpSpPr>
            <a:grpSpLocks/>
          </p:cNvGrpSpPr>
          <p:nvPr/>
        </p:nvGrpSpPr>
        <p:grpSpPr bwMode="auto">
          <a:xfrm>
            <a:off x="681038" y="4048125"/>
            <a:ext cx="6291262" cy="2201863"/>
            <a:chOff x="429" y="2550"/>
            <a:chExt cx="3963" cy="1387"/>
          </a:xfrm>
        </p:grpSpPr>
        <p:sp>
          <p:nvSpPr>
            <p:cNvPr id="36873" name="AutoShape 9"/>
            <p:cNvSpPr>
              <a:spLocks noChangeArrowheads="1"/>
            </p:cNvSpPr>
            <p:nvPr/>
          </p:nvSpPr>
          <p:spPr bwMode="auto">
            <a:xfrm>
              <a:off x="429" y="2550"/>
              <a:ext cx="3963" cy="1387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1502" y="2771"/>
              <a:ext cx="1908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800" b="1" i="1"/>
                <a:t>$3 left...</a:t>
              </a:r>
            </a:p>
            <a:p>
              <a:pPr algn="ctr"/>
              <a:r>
                <a:rPr lang="en-US" altLang="en-US" sz="4800" b="1" i="1">
                  <a:solidFill>
                    <a:srgbClr val="000099"/>
                  </a:solidFill>
                </a:rPr>
                <a:t>Buy both!</a:t>
              </a:r>
            </a:p>
          </p:txBody>
        </p:sp>
      </p:grpSp>
      <p:graphicFrame>
        <p:nvGraphicFramePr>
          <p:cNvPr id="36875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1700" y="37623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4" name="Clip" r:id="rId6" imgW="2246040" imgH="3305160" progId="MS_ClipArt_Gallery.2">
                  <p:embed/>
                </p:oleObj>
              </mc:Choice>
              <mc:Fallback>
                <p:oleObj name="Clip" r:id="rId6" imgW="2246040" imgH="3305160" progId="MS_ClipArt_Gallery.2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1700" y="37623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6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31908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5" name="Clip" r:id="rId8" imgW="2246040" imgH="3305160" progId="MS_ClipArt_Gallery.2">
                  <p:embed/>
                </p:oleObj>
              </mc:Choice>
              <mc:Fallback>
                <p:oleObj name="Clip" r:id="rId8" imgW="2246040" imgH="3305160" progId="MS_ClipArt_Gallery.2">
                  <p:embed/>
                  <p:pic>
                    <p:nvPicPr>
                      <p:cNvPr id="0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31908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7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6" name="Clip" r:id="rId10" imgW="2246040" imgH="3305160" progId="MS_ClipArt_Gallery.2">
                  <p:embed/>
                </p:oleObj>
              </mc:Choice>
              <mc:Fallback>
                <p:oleObj name="Clip" r:id="rId10" imgW="2246040" imgH="3305160" progId="MS_ClipArt_Gallery.2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78" name="Group 14"/>
          <p:cNvGrpSpPr>
            <a:grpSpLocks/>
          </p:cNvGrpSpPr>
          <p:nvPr/>
        </p:nvGrpSpPr>
        <p:grpSpPr bwMode="auto">
          <a:xfrm>
            <a:off x="4906963" y="3062288"/>
            <a:ext cx="4005262" cy="2211387"/>
            <a:chOff x="3091" y="1929"/>
            <a:chExt cx="2523" cy="1393"/>
          </a:xfrm>
        </p:grpSpPr>
        <p:sp>
          <p:nvSpPr>
            <p:cNvPr id="36879" name="Oval 15"/>
            <p:cNvSpPr>
              <a:spLocks noChangeArrowheads="1"/>
            </p:cNvSpPr>
            <p:nvPr/>
          </p:nvSpPr>
          <p:spPr bwMode="auto">
            <a:xfrm>
              <a:off x="3091" y="192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0" name="Oval 16"/>
            <p:cNvSpPr>
              <a:spLocks noChangeArrowheads="1"/>
            </p:cNvSpPr>
            <p:nvPr/>
          </p:nvSpPr>
          <p:spPr bwMode="auto">
            <a:xfrm>
              <a:off x="4885" y="2607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6881" name="Object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1700" y="43211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7" name="Clip" r:id="rId12" imgW="2246040" imgH="3305160" progId="MS_ClipArt_Gallery.2">
                  <p:embed/>
                </p:oleObj>
              </mc:Choice>
              <mc:Fallback>
                <p:oleObj name="Clip" r:id="rId12" imgW="2246040" imgH="3305160" progId="MS_ClipArt_Gallery.2">
                  <p:embed/>
                  <p:pic>
                    <p:nvPicPr>
                      <p:cNvPr id="0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1700" y="43211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2" name="Object 1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32035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8" name="Clip" r:id="rId14" imgW="2246040" imgH="3305160" progId="MS_ClipArt_Gallery.2">
                  <p:embed/>
                </p:oleObj>
              </mc:Choice>
              <mc:Fallback>
                <p:oleObj name="Clip" r:id="rId14" imgW="2246040" imgH="3305160" progId="MS_ClipArt_Gallery.2">
                  <p:embed/>
                  <p:pic>
                    <p:nvPicPr>
                      <p:cNvPr id="0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32035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83" name="Group 19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960563" y="2743200"/>
            <a:ext cx="66833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 b="1"/>
              <a:t>First       10	   10		 24	    12</a:t>
            </a:r>
          </a:p>
          <a:p>
            <a:r>
              <a:rPr lang="en-US" altLang="en-US" sz="3600" b="1"/>
              <a:t>Second	  8	     8		 20	    10</a:t>
            </a:r>
          </a:p>
          <a:p>
            <a:r>
              <a:rPr lang="en-US" altLang="en-US" sz="3600" b="1"/>
              <a:t>Third	  7	     7		 18	      9</a:t>
            </a:r>
          </a:p>
          <a:p>
            <a:r>
              <a:rPr lang="en-US" altLang="en-US" sz="3600" b="1"/>
              <a:t>Fourth	  6	     6		 16	      8</a:t>
            </a:r>
          </a:p>
          <a:p>
            <a:r>
              <a:rPr lang="en-US" altLang="en-US" sz="3600" b="1"/>
              <a:t>Fifth	  5	     5		 12	      6</a:t>
            </a:r>
          </a:p>
          <a:p>
            <a:r>
              <a:rPr lang="en-US" altLang="en-US" sz="3600" b="1"/>
              <a:t>Sixth	  4	     4		   6	      3</a:t>
            </a:r>
          </a:p>
          <a:p>
            <a:r>
              <a:rPr lang="en-US" altLang="en-US" sz="3600" b="1"/>
              <a:t>Seventh	  3	     3		   4	      2</a:t>
            </a: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781050" y="604838"/>
            <a:ext cx="2636838" cy="1273175"/>
            <a:chOff x="372" y="76"/>
            <a:chExt cx="1661" cy="739"/>
          </a:xfrm>
        </p:grpSpPr>
        <p:sp>
          <p:nvSpPr>
            <p:cNvPr id="37892" name="AutoShape 4"/>
            <p:cNvSpPr>
              <a:spLocks noChangeArrowheads="1"/>
            </p:cNvSpPr>
            <p:nvPr/>
          </p:nvSpPr>
          <p:spPr bwMode="auto">
            <a:xfrm>
              <a:off x="372" y="76"/>
              <a:ext cx="1661" cy="7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524" y="291"/>
              <a:ext cx="135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700" b="1" i="1"/>
                <a:t>$ 10 income</a:t>
              </a:r>
            </a:p>
          </p:txBody>
        </p:sp>
      </p:grp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aphicFrame>
        <p:nvGraphicFramePr>
          <p:cNvPr id="37895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7" name="Clip" r:id="rId3" imgW="2246040" imgH="3305160" progId="MS_ClipArt_Gallery.2">
                  <p:embed/>
                </p:oleObj>
              </mc:Choice>
              <mc:Fallback>
                <p:oleObj name="Clip" r:id="rId3" imgW="2246040" imgH="33051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1700" y="37623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8" name="Clip" r:id="rId5" imgW="2246040" imgH="3305160" progId="MS_ClipArt_Gallery.2">
                  <p:embed/>
                </p:oleObj>
              </mc:Choice>
              <mc:Fallback>
                <p:oleObj name="Clip" r:id="rId5" imgW="2246040" imgH="3305160" progId="MS_ClipArt_Gallery.2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1700" y="37623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34400" y="31908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9" name="Clip" r:id="rId7" imgW="2246040" imgH="3305160" progId="MS_ClipArt_Gallery.2">
                  <p:embed/>
                </p:oleObj>
              </mc:Choice>
              <mc:Fallback>
                <p:oleObj name="Clip" r:id="rId7" imgW="2246040" imgH="3305160" progId="MS_ClipArt_Gallery.2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31908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26447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0" name="Clip" r:id="rId9" imgW="2246040" imgH="3305160" progId="MS_ClipArt_Gallery.2">
                  <p:embed/>
                </p:oleObj>
              </mc:Choice>
              <mc:Fallback>
                <p:oleObj name="Clip" r:id="rId9" imgW="2246040" imgH="3305160" progId="MS_ClipArt_Gallery.2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6447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899" name="Group 11"/>
          <p:cNvGrpSpPr>
            <a:grpSpLocks/>
          </p:cNvGrpSpPr>
          <p:nvPr/>
        </p:nvGrpSpPr>
        <p:grpSpPr bwMode="auto">
          <a:xfrm>
            <a:off x="4906963" y="3062288"/>
            <a:ext cx="4005262" cy="2211387"/>
            <a:chOff x="3091" y="1929"/>
            <a:chExt cx="2523" cy="1393"/>
          </a:xfrm>
        </p:grpSpPr>
        <p:sp>
          <p:nvSpPr>
            <p:cNvPr id="37900" name="Oval 12"/>
            <p:cNvSpPr>
              <a:spLocks noChangeArrowheads="1"/>
            </p:cNvSpPr>
            <p:nvPr/>
          </p:nvSpPr>
          <p:spPr bwMode="auto">
            <a:xfrm>
              <a:off x="3091" y="1929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Oval 13"/>
            <p:cNvSpPr>
              <a:spLocks noChangeArrowheads="1"/>
            </p:cNvSpPr>
            <p:nvPr/>
          </p:nvSpPr>
          <p:spPr bwMode="auto">
            <a:xfrm>
              <a:off x="4885" y="2607"/>
              <a:ext cx="729" cy="715"/>
            </a:xfrm>
            <a:prstGeom prst="ellips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7902" name="Object 1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1700" y="43211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1" name="Clip" r:id="rId11" imgW="2246040" imgH="3305160" progId="MS_ClipArt_Gallery.2">
                  <p:embed/>
                </p:oleObj>
              </mc:Choice>
              <mc:Fallback>
                <p:oleObj name="Clip" r:id="rId11" imgW="2246040" imgH="3305160" progId="MS_ClipArt_Gallery.2">
                  <p:embed/>
                  <p:pic>
                    <p:nvPicPr>
                      <p:cNvPr id="0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1700" y="43211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64200" y="3203575"/>
          <a:ext cx="365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2" name="Clip" r:id="rId13" imgW="2246040" imgH="3305160" progId="MS_ClipArt_Gallery.2">
                  <p:embed/>
                </p:oleObj>
              </mc:Choice>
              <mc:Fallback>
                <p:oleObj name="Clip" r:id="rId13" imgW="2246040" imgH="3305160" progId="MS_ClipArt_Gallery.2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3203575"/>
                        <a:ext cx="36512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904" name="Group 16"/>
          <p:cNvGrpSpPr>
            <a:grpSpLocks/>
          </p:cNvGrpSpPr>
          <p:nvPr/>
        </p:nvGrpSpPr>
        <p:grpSpPr bwMode="auto">
          <a:xfrm>
            <a:off x="382588" y="3467100"/>
            <a:ext cx="6613525" cy="3036888"/>
            <a:chOff x="241" y="2184"/>
            <a:chExt cx="4166" cy="1913"/>
          </a:xfrm>
        </p:grpSpPr>
        <p:sp>
          <p:nvSpPr>
            <p:cNvPr id="37905" name="AutoShape 17"/>
            <p:cNvSpPr>
              <a:spLocks noChangeArrowheads="1"/>
            </p:cNvSpPr>
            <p:nvPr/>
          </p:nvSpPr>
          <p:spPr bwMode="auto">
            <a:xfrm>
              <a:off x="241" y="2184"/>
              <a:ext cx="4166" cy="1913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893" y="2521"/>
              <a:ext cx="2845" cy="11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800" b="1" i="1">
                  <a:solidFill>
                    <a:srgbClr val="CC0000"/>
                  </a:solidFill>
                </a:rPr>
                <a:t>Income is gone...</a:t>
              </a:r>
            </a:p>
            <a:p>
              <a:pPr algn="ctr"/>
              <a:r>
                <a:rPr lang="en-US" altLang="en-US" sz="2800" b="1" i="1"/>
                <a:t>the last dollar spent on</a:t>
              </a:r>
            </a:p>
            <a:p>
              <a:pPr algn="ctr"/>
              <a:r>
                <a:rPr lang="en-US" altLang="en-US" sz="2800" b="1" i="1"/>
                <a:t>each good gave the same</a:t>
              </a:r>
            </a:p>
            <a:p>
              <a:pPr algn="ctr"/>
              <a:r>
                <a:rPr lang="en-US" altLang="en-US" sz="2800" b="1" i="1"/>
                <a:t>utility (8) per dollar</a:t>
              </a:r>
            </a:p>
          </p:txBody>
        </p:sp>
      </p:grpSp>
      <p:grpSp>
        <p:nvGrpSpPr>
          <p:cNvPr id="37907" name="Group 19"/>
          <p:cNvGrpSpPr>
            <a:grpSpLocks/>
          </p:cNvGrpSpPr>
          <p:nvPr/>
        </p:nvGrpSpPr>
        <p:grpSpPr bwMode="auto">
          <a:xfrm>
            <a:off x="1955800" y="1335088"/>
            <a:ext cx="7026275" cy="1370012"/>
            <a:chOff x="1236" y="845"/>
            <a:chExt cx="4426" cy="863"/>
          </a:xfrm>
        </p:grpSpPr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>
              <a:off x="2976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9" name="Line 21"/>
            <p:cNvSpPr>
              <a:spLocks noChangeShapeType="1"/>
            </p:cNvSpPr>
            <p:nvPr/>
          </p:nvSpPr>
          <p:spPr bwMode="auto">
            <a:xfrm>
              <a:off x="3872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>
              <a:off x="4718" y="845"/>
              <a:ext cx="0" cy="8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>
              <a:off x="1236" y="1708"/>
              <a:ext cx="442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2005013" y="1808163"/>
            <a:ext cx="13144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400" b="1" i="1"/>
              <a:t>Unit of</a:t>
            </a:r>
          </a:p>
          <a:p>
            <a:pPr algn="ctr"/>
            <a:r>
              <a:rPr lang="en-US" altLang="en-US" sz="2400" b="1" i="1"/>
              <a:t>product</a:t>
            </a:r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3779838" y="484188"/>
            <a:ext cx="18684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Product A:</a:t>
            </a:r>
          </a:p>
          <a:p>
            <a:pPr algn="ctr"/>
            <a:r>
              <a:rPr lang="en-US" altLang="en-US" sz="2600" b="1" u="sng">
                <a:solidFill>
                  <a:srgbClr val="CC0000"/>
                </a:solidFill>
              </a:rPr>
              <a:t>Price = $1</a:t>
            </a:r>
          </a:p>
        </p:txBody>
      </p:sp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6537325" y="484188"/>
            <a:ext cx="186848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Product B:</a:t>
            </a:r>
          </a:p>
          <a:p>
            <a:pPr algn="ctr"/>
            <a:r>
              <a:rPr lang="en-US" altLang="en-US" sz="2600" b="1" u="sng">
                <a:solidFill>
                  <a:srgbClr val="000099"/>
                </a:solidFill>
              </a:rPr>
              <a:t>Price = $2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3500438" y="1549400"/>
            <a:ext cx="122396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utils</a:t>
            </a:r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683125" y="1274763"/>
            <a:ext cx="14208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CC0000"/>
                </a:solidFill>
              </a:rPr>
              <a:t>(MU/price)</a:t>
            </a:r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6210300" y="1558925"/>
            <a:ext cx="122396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utility,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utils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7494588" y="1284288"/>
            <a:ext cx="1420812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Marginal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utility per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dollar</a:t>
            </a:r>
          </a:p>
          <a:p>
            <a:pPr algn="ctr"/>
            <a:r>
              <a:rPr lang="en-US" altLang="en-US" sz="2000" b="1" i="1">
                <a:solidFill>
                  <a:srgbClr val="000099"/>
                </a:solidFill>
              </a:rPr>
              <a:t>(MU/price)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768475" y="985838"/>
            <a:ext cx="721201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 i="1"/>
              <a:t>Algebraic Restatement of the</a:t>
            </a:r>
          </a:p>
          <a:p>
            <a:pPr algn="ctr"/>
            <a:r>
              <a:rPr lang="en-US" altLang="en-US" sz="4000" b="1" i="1"/>
              <a:t>Utility Maximization Rule</a:t>
            </a: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1765300" y="2757488"/>
            <a:ext cx="3336925" cy="1412875"/>
            <a:chOff x="1112" y="1913"/>
            <a:chExt cx="2102" cy="890"/>
          </a:xfrm>
        </p:grpSpPr>
        <p:sp>
          <p:nvSpPr>
            <p:cNvPr id="38916" name="Rectangle 4"/>
            <p:cNvSpPr>
              <a:spLocks noChangeArrowheads="1"/>
            </p:cNvSpPr>
            <p:nvPr/>
          </p:nvSpPr>
          <p:spPr bwMode="auto">
            <a:xfrm>
              <a:off x="1112" y="1913"/>
              <a:ext cx="2102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CC0000"/>
                  </a:solidFill>
                </a:rPr>
                <a:t>MU of product A</a:t>
              </a:r>
            </a:p>
          </p:txBody>
        </p:sp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1510" y="2440"/>
              <a:ext cx="1308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CC0000"/>
                  </a:solidFill>
                </a:rPr>
                <a:t>Price of A</a:t>
              </a:r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1187" y="2364"/>
              <a:ext cx="193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5634038" y="2743200"/>
            <a:ext cx="3336925" cy="1436688"/>
            <a:chOff x="3549" y="1904"/>
            <a:chExt cx="2102" cy="905"/>
          </a:xfrm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549" y="1904"/>
              <a:ext cx="2102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000099"/>
                  </a:solidFill>
                </a:rPr>
                <a:t>MU of product B</a:t>
              </a: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947" y="2446"/>
              <a:ext cx="1308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rgbClr val="000099"/>
                  </a:solidFill>
                </a:rPr>
                <a:t>Price of B</a:t>
              </a:r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3610" y="2370"/>
              <a:ext cx="196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5043488" y="2957513"/>
            <a:ext cx="625475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6000" b="1"/>
              <a:t>=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1809750" y="71438"/>
            <a:ext cx="714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9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MAXIMIZING COMBINATION</a:t>
            </a:r>
          </a:p>
        </p:txBody>
      </p:sp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1835150" y="4737100"/>
            <a:ext cx="6970713" cy="1436688"/>
            <a:chOff x="1156" y="2984"/>
            <a:chExt cx="4391" cy="905"/>
          </a:xfrm>
        </p:grpSpPr>
        <p:grpSp>
          <p:nvGrpSpPr>
            <p:cNvPr id="38926" name="Group 14"/>
            <p:cNvGrpSpPr>
              <a:grpSpLocks/>
            </p:cNvGrpSpPr>
            <p:nvPr/>
          </p:nvGrpSpPr>
          <p:grpSpPr bwMode="auto">
            <a:xfrm>
              <a:off x="1156" y="2993"/>
              <a:ext cx="1938" cy="890"/>
              <a:chOff x="1156" y="2993"/>
              <a:chExt cx="1938" cy="890"/>
            </a:xfrm>
          </p:grpSpPr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1684" y="2993"/>
                <a:ext cx="881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altLang="en-US" sz="3200" b="1">
                    <a:solidFill>
                      <a:srgbClr val="CC0000"/>
                    </a:solidFill>
                  </a:rPr>
                  <a:t>8 Utils</a:t>
                </a: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1925" y="3520"/>
                <a:ext cx="398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3200" b="1">
                    <a:solidFill>
                      <a:srgbClr val="CC0000"/>
                    </a:solidFill>
                  </a:rPr>
                  <a:t>$1</a:t>
                </a:r>
              </a:p>
            </p:txBody>
          </p:sp>
          <p:sp>
            <p:nvSpPr>
              <p:cNvPr id="38929" name="Line 17"/>
              <p:cNvSpPr>
                <a:spLocks noChangeShapeType="1"/>
              </p:cNvSpPr>
              <p:nvPr/>
            </p:nvSpPr>
            <p:spPr bwMode="auto">
              <a:xfrm>
                <a:off x="1156" y="3444"/>
                <a:ext cx="1938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30" name="Group 18"/>
            <p:cNvGrpSpPr>
              <a:grpSpLocks/>
            </p:cNvGrpSpPr>
            <p:nvPr/>
          </p:nvGrpSpPr>
          <p:grpSpPr bwMode="auto">
            <a:xfrm>
              <a:off x="3586" y="2984"/>
              <a:ext cx="1961" cy="905"/>
              <a:chOff x="3586" y="2984"/>
              <a:chExt cx="1961" cy="905"/>
            </a:xfrm>
          </p:grpSpPr>
          <p:sp>
            <p:nvSpPr>
              <p:cNvPr id="38931" name="Rectangle 19"/>
              <p:cNvSpPr>
                <a:spLocks noChangeArrowheads="1"/>
              </p:cNvSpPr>
              <p:nvPr/>
            </p:nvSpPr>
            <p:spPr bwMode="auto">
              <a:xfrm>
                <a:off x="4054" y="2984"/>
                <a:ext cx="1023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3200" b="1">
                    <a:solidFill>
                      <a:srgbClr val="000099"/>
                    </a:solidFill>
                  </a:rPr>
                  <a:t>16 Utils</a:t>
                </a:r>
              </a:p>
            </p:txBody>
          </p:sp>
          <p:sp>
            <p:nvSpPr>
              <p:cNvPr id="38932" name="Rectangle 20"/>
              <p:cNvSpPr>
                <a:spLocks noChangeArrowheads="1"/>
              </p:cNvSpPr>
              <p:nvPr/>
            </p:nvSpPr>
            <p:spPr bwMode="auto">
              <a:xfrm>
                <a:off x="4367" y="3526"/>
                <a:ext cx="398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3200" b="1">
                    <a:solidFill>
                      <a:srgbClr val="000099"/>
                    </a:solidFill>
                  </a:rPr>
                  <a:t>$2</a:t>
                </a:r>
              </a:p>
            </p:txBody>
          </p:sp>
          <p:sp>
            <p:nvSpPr>
              <p:cNvPr id="38933" name="Line 21"/>
              <p:cNvSpPr>
                <a:spLocks noChangeShapeType="1"/>
              </p:cNvSpPr>
              <p:nvPr/>
            </p:nvSpPr>
            <p:spPr bwMode="auto">
              <a:xfrm>
                <a:off x="3586" y="3450"/>
                <a:ext cx="1961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34" name="Rectangle 22"/>
            <p:cNvSpPr>
              <a:spLocks noChangeArrowheads="1"/>
            </p:cNvSpPr>
            <p:nvPr/>
          </p:nvSpPr>
          <p:spPr bwMode="auto">
            <a:xfrm>
              <a:off x="3183" y="3119"/>
              <a:ext cx="394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6000" b="1"/>
                <a:t>=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23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912938" y="76200"/>
            <a:ext cx="72009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MAXIMIZATION AND</a:t>
            </a:r>
          </a:p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THE DEMAND CURVE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792288" y="1316038"/>
            <a:ext cx="70199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3600" b="1" i="1">
                <a:solidFill>
                  <a:schemeClr val="tx2"/>
                </a:solidFill>
              </a:rPr>
              <a:t>Deriving the Demand Schedule and Curve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824038" y="3276600"/>
            <a:ext cx="7042150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</a:rPr>
              <a:t> Preferences or Tastes</a:t>
            </a:r>
          </a:p>
          <a:p>
            <a:pPr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</a:rPr>
              <a:t> Money Income</a:t>
            </a:r>
          </a:p>
          <a:p>
            <a:pPr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</a:rPr>
              <a:t> Prices of Other Goods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771650" y="2744788"/>
            <a:ext cx="6980238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100" b="1" i="1">
                <a:solidFill>
                  <a:srgbClr val="000099"/>
                </a:solidFill>
                <a:latin typeface="Times New Roman" panose="02020603050405020304" pitchFamily="18" charset="0"/>
              </a:rPr>
              <a:t>Recall our basic determinants of demand: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autoUpdateAnimBg="0"/>
      <p:bldP spid="39940" grpId="0" build="p"/>
      <p:bldP spid="39941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912938" y="76200"/>
            <a:ext cx="72009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MAXIMIZATION AND</a:t>
            </a:r>
          </a:p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THE DEMAND CURVE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846263" y="2459038"/>
            <a:ext cx="7196137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3600" b="1" i="1">
                <a:solidFill>
                  <a:srgbClr val="CC0000"/>
                </a:solidFill>
                <a:latin typeface="Times New Roman" panose="02020603050405020304" pitchFamily="18" charset="0"/>
              </a:rPr>
              <a:t>Create a demand schedule from the</a:t>
            </a:r>
          </a:p>
          <a:p>
            <a:r>
              <a:rPr lang="en-US" altLang="en-US" sz="3600" b="1" i="1">
                <a:solidFill>
                  <a:srgbClr val="CC0000"/>
                </a:solidFill>
                <a:latin typeface="Times New Roman" panose="02020603050405020304" pitchFamily="18" charset="0"/>
              </a:rPr>
              <a:t>purchase decisions as the price of the product is varied ...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751013" y="4465638"/>
            <a:ext cx="33432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 i="1">
                <a:solidFill>
                  <a:srgbClr val="000099"/>
                </a:solidFill>
              </a:rPr>
              <a:t>Price per unit of B 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340350" y="4451350"/>
            <a:ext cx="36433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 i="1">
                <a:solidFill>
                  <a:srgbClr val="000099"/>
                </a:solidFill>
              </a:rPr>
              <a:t>Quantity Demanded 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590800" y="4964113"/>
            <a:ext cx="49514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$2					4</a:t>
            </a:r>
          </a:p>
          <a:p>
            <a:r>
              <a:rPr lang="en-US" altLang="en-US" sz="2800" b="1"/>
              <a:t>  1					6</a:t>
            </a:r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1879600" y="5005388"/>
            <a:ext cx="6935788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743450" y="5722938"/>
            <a:ext cx="34686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5400">
                <a:solidFill>
                  <a:srgbClr val="CC0000"/>
                </a:solidFill>
                <a:latin typeface="Brush Script MT" panose="03060802040406070304" pitchFamily="66" charset="0"/>
              </a:rPr>
              <a:t>Graphically…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1792288" y="1316038"/>
            <a:ext cx="70199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3600" b="1" i="1">
                <a:solidFill>
                  <a:schemeClr val="tx2"/>
                </a:solidFill>
              </a:rPr>
              <a:t>Deriving the Demand Schedule and Curve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  <p:bldP spid="40964" grpId="0" autoUpdateAnimBg="0"/>
      <p:bldP spid="40965" grpId="0" autoUpdateAnimBg="0"/>
      <p:bldP spid="40966" grpId="0" autoUpdateAnimBg="0"/>
      <p:bldP spid="40968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912938" y="76200"/>
            <a:ext cx="72009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MAXIMIZATION AND</a:t>
            </a:r>
          </a:p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THE DEMAND CURVE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792288" y="1074738"/>
            <a:ext cx="70199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3600" b="1" i="1">
                <a:solidFill>
                  <a:schemeClr val="tx2"/>
                </a:solidFill>
              </a:rPr>
              <a:t>Deriving the Demand Schedule and Curve</a:t>
            </a: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3719513" y="2403475"/>
            <a:ext cx="4197350" cy="3695700"/>
            <a:chOff x="2343" y="1610"/>
            <a:chExt cx="2644" cy="2328"/>
          </a:xfrm>
        </p:grpSpPr>
        <p:sp>
          <p:nvSpPr>
            <p:cNvPr id="41989" name="Line 5"/>
            <p:cNvSpPr>
              <a:spLocks noChangeShapeType="1"/>
            </p:cNvSpPr>
            <p:nvPr/>
          </p:nvSpPr>
          <p:spPr bwMode="auto">
            <a:xfrm>
              <a:off x="2343" y="3922"/>
              <a:ext cx="26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 flipV="1">
              <a:off x="2359" y="1610"/>
              <a:ext cx="0" cy="23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4040188" y="6323013"/>
            <a:ext cx="3554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Quantity Demanded of Good B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 rot="-5400000">
            <a:off x="1579563" y="3943350"/>
            <a:ext cx="2841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Price per unit of Good B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3227388" y="2616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$2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3227388" y="4292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1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379788" y="58293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5370513" y="60261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4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6259513" y="60261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6</a:t>
            </a: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5260975" y="2017713"/>
            <a:ext cx="1855788" cy="35179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3770313" y="2855913"/>
            <a:ext cx="19415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3770313" y="4545013"/>
            <a:ext cx="28051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5699125" y="2868613"/>
            <a:ext cx="0" cy="31813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6588125" y="4584700"/>
            <a:ext cx="0" cy="14652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Oval 19"/>
          <p:cNvSpPr>
            <a:spLocks noChangeArrowheads="1"/>
          </p:cNvSpPr>
          <p:nvPr/>
        </p:nvSpPr>
        <p:spPr bwMode="auto">
          <a:xfrm>
            <a:off x="5610225" y="2751138"/>
            <a:ext cx="200025" cy="20002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Oval 20"/>
          <p:cNvSpPr>
            <a:spLocks noChangeArrowheads="1"/>
          </p:cNvSpPr>
          <p:nvPr/>
        </p:nvSpPr>
        <p:spPr bwMode="auto">
          <a:xfrm>
            <a:off x="6486525" y="4440238"/>
            <a:ext cx="200025" cy="20002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7032625" y="5200650"/>
            <a:ext cx="655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 i="1">
                <a:latin typeface="Times New Roman" panose="02020603050405020304" pitchFamily="18" charset="0"/>
              </a:rPr>
              <a:t>D</a:t>
            </a:r>
            <a:r>
              <a:rPr lang="en-US" altLang="en-US" sz="3200" b="1" i="1" baseline="-25000">
                <a:latin typeface="Times New Roman" panose="02020603050405020304" pitchFamily="18" charset="0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utoUpdateAnimBg="0"/>
      <p:bldP spid="41992" grpId="0" autoUpdateAnimBg="0"/>
      <p:bldP spid="41993" grpId="0" autoUpdateAnimBg="0"/>
      <p:bldP spid="41994" grpId="0" autoUpdateAnimBg="0"/>
      <p:bldP spid="41995" grpId="0" autoUpdateAnimBg="0"/>
      <p:bldP spid="41996" grpId="0" autoUpdateAnimBg="0"/>
      <p:bldP spid="41997" grpId="0" autoUpdateAnimBg="0"/>
      <p:bldP spid="42005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912938" y="76200"/>
            <a:ext cx="72009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UTILITY MAXIMIZATION AND</a:t>
            </a:r>
          </a:p>
          <a:p>
            <a:pPr algn="ctr"/>
            <a:r>
              <a:rPr lang="en-US" altLang="en-US" sz="3700" b="1">
                <a:solidFill>
                  <a:srgbClr val="000099"/>
                </a:solidFill>
                <a:latin typeface="Times New Roman" panose="02020603050405020304" pitchFamily="18" charset="0"/>
              </a:rPr>
              <a:t>THE DEMAND CURVE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792288" y="1074738"/>
            <a:ext cx="70199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3600" b="1" i="1">
                <a:solidFill>
                  <a:schemeClr val="tx2"/>
                </a:solidFill>
              </a:rPr>
              <a:t>Deriving the Demand Schedule and Curve</a:t>
            </a:r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3719513" y="2403475"/>
            <a:ext cx="4197350" cy="3695700"/>
            <a:chOff x="2343" y="1610"/>
            <a:chExt cx="2644" cy="2328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2343" y="3922"/>
              <a:ext cx="26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 flipV="1">
              <a:off x="2359" y="1610"/>
              <a:ext cx="0" cy="23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4040188" y="6323013"/>
            <a:ext cx="3554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Quantity Demanded of Good B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 rot="-5400000">
            <a:off x="1579563" y="3943350"/>
            <a:ext cx="2841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Price per unit of Good B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227388" y="2616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$2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3227388" y="4292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1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79788" y="58293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5370513" y="60261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4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259513" y="60261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6</a:t>
            </a:r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5260975" y="2017713"/>
            <a:ext cx="1855788" cy="35179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 flipH="1">
            <a:off x="3770313" y="2855913"/>
            <a:ext cx="19415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H="1">
            <a:off x="3770313" y="4545013"/>
            <a:ext cx="28051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>
            <a:off x="5699125" y="2868613"/>
            <a:ext cx="0" cy="31813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6588125" y="4584700"/>
            <a:ext cx="0" cy="14652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Oval 19"/>
          <p:cNvSpPr>
            <a:spLocks noChangeArrowheads="1"/>
          </p:cNvSpPr>
          <p:nvPr/>
        </p:nvSpPr>
        <p:spPr bwMode="auto">
          <a:xfrm>
            <a:off x="5610225" y="2751138"/>
            <a:ext cx="200025" cy="20002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Oval 20"/>
          <p:cNvSpPr>
            <a:spLocks noChangeArrowheads="1"/>
          </p:cNvSpPr>
          <p:nvPr/>
        </p:nvSpPr>
        <p:spPr bwMode="auto">
          <a:xfrm>
            <a:off x="6486525" y="4440238"/>
            <a:ext cx="200025" cy="20002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7032625" y="5200650"/>
            <a:ext cx="655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 i="1">
                <a:latin typeface="Times New Roman" panose="02020603050405020304" pitchFamily="18" charset="0"/>
              </a:rPr>
              <a:t>D</a:t>
            </a:r>
            <a:r>
              <a:rPr lang="en-US" altLang="en-US" sz="3200" b="1" i="1" baseline="-25000">
                <a:latin typeface="Times New Roman" panose="02020603050405020304" pitchFamily="18" charset="0"/>
              </a:rPr>
              <a:t>B</a:t>
            </a:r>
          </a:p>
        </p:txBody>
      </p:sp>
      <p:grpSp>
        <p:nvGrpSpPr>
          <p:cNvPr id="43030" name="Group 22"/>
          <p:cNvGrpSpPr>
            <a:grpSpLocks/>
          </p:cNvGrpSpPr>
          <p:nvPr/>
        </p:nvGrpSpPr>
        <p:grpSpPr bwMode="auto">
          <a:xfrm>
            <a:off x="450850" y="833438"/>
            <a:ext cx="8470900" cy="5014912"/>
            <a:chOff x="264" y="525"/>
            <a:chExt cx="5336" cy="3159"/>
          </a:xfrm>
        </p:grpSpPr>
        <p:sp>
          <p:nvSpPr>
            <p:cNvPr id="43031" name="AutoShape 23"/>
            <p:cNvSpPr>
              <a:spLocks noChangeArrowheads="1"/>
            </p:cNvSpPr>
            <p:nvPr/>
          </p:nvSpPr>
          <p:spPr bwMode="auto">
            <a:xfrm>
              <a:off x="264" y="525"/>
              <a:ext cx="5336" cy="315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Rectangle 24"/>
            <p:cNvSpPr>
              <a:spLocks noChangeArrowheads="1"/>
            </p:cNvSpPr>
            <p:nvPr/>
          </p:nvSpPr>
          <p:spPr bwMode="auto">
            <a:xfrm>
              <a:off x="943" y="1233"/>
              <a:ext cx="4194" cy="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5400" b="1" i="1"/>
                <a:t>Income and</a:t>
              </a:r>
            </a:p>
            <a:p>
              <a:pPr algn="ctr"/>
              <a:r>
                <a:rPr lang="en-US" altLang="en-US" sz="5400" b="1" i="1"/>
                <a:t>Substitution Effects</a:t>
              </a:r>
            </a:p>
            <a:p>
              <a:pPr algn="ctr"/>
              <a:r>
                <a:rPr lang="en-US" altLang="en-US" sz="5400" b="1" i="1"/>
                <a:t>Revisited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1906588" y="69850"/>
            <a:ext cx="6969125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THE LAW OF DEMAND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1905000" y="642938"/>
            <a:ext cx="4618038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6000">
                <a:solidFill>
                  <a:srgbClr val="CC0000"/>
                </a:solidFill>
                <a:latin typeface="Brush Script MT" panose="03060802040406070304" pitchFamily="66" charset="0"/>
              </a:rPr>
              <a:t>A Closer Look…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81188" y="1471613"/>
            <a:ext cx="5151437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 i="1"/>
              <a:t>The Income Effect 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2135188" y="2101850"/>
            <a:ext cx="66675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3600" b="1" i="1">
                <a:solidFill>
                  <a:srgbClr val="CC0000"/>
                </a:solidFill>
              </a:rPr>
              <a:t>A lower price increases real income (purchasing power) - and vice versa</a:t>
            </a: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1878013" y="3986213"/>
            <a:ext cx="6453187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 i="1"/>
              <a:t>The Substitution Effect </a:t>
            </a:r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2135188" y="4719638"/>
            <a:ext cx="6815137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3600" b="1" i="1">
                <a:solidFill>
                  <a:srgbClr val="CC0000"/>
                </a:solidFill>
              </a:rPr>
              <a:t>A lower price relative to other goods attracts new buyers - and vice versa</a:t>
            </a:r>
          </a:p>
        </p:txBody>
      </p:sp>
      <p:pic>
        <p:nvPicPr>
          <p:cNvPr id="103432" name="Picture 8" descr="Button_Ma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0" y="6329363"/>
            <a:ext cx="298450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  <p:bldP spid="103427" grpId="0" autoUpdateAnimBg="0"/>
      <p:bldP spid="103428" grpId="0" autoUpdateAnimBg="0"/>
      <p:bldP spid="103429" grpId="0" autoUpdateAnimBg="0"/>
      <p:bldP spid="103430" grpId="0" autoUpdateAnimBg="0"/>
      <p:bldP spid="1034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756025" y="228600"/>
            <a:ext cx="1631950" cy="72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Utility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Utility = want-satisfying power of a good/service</a:t>
            </a:r>
          </a:p>
          <a:p>
            <a:pPr lvl="2">
              <a:buClrTx/>
            </a:pPr>
            <a:r>
              <a:rPr lang="en-US" altLang="en-US" dirty="0" smtClean="0"/>
              <a:t>Utility ≠ Usefulness</a:t>
            </a:r>
          </a:p>
          <a:p>
            <a:pPr lvl="2">
              <a:buClrTx/>
            </a:pPr>
            <a:r>
              <a:rPr lang="en-US" altLang="en-US" dirty="0" smtClean="0"/>
              <a:t>Utility is subjective</a:t>
            </a:r>
          </a:p>
          <a:p>
            <a:pPr lvl="2">
              <a:buClrTx/>
            </a:pPr>
            <a:r>
              <a:rPr lang="en-US" altLang="en-US" dirty="0" smtClean="0"/>
              <a:t>Utility is difficult to quantify (</a:t>
            </a:r>
            <a:r>
              <a:rPr lang="en-US" altLang="en-US" dirty="0" err="1" smtClean="0"/>
              <a:t>Utils</a:t>
            </a:r>
            <a:r>
              <a:rPr lang="en-US" altLang="en-US" dirty="0" smtClean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Individual to Market Demand Curves</a:t>
            </a:r>
            <a:endParaRPr lang="en-US" altLang="en-US" dirty="0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Market Demand as a Horizontal Sum</a:t>
            </a:r>
          </a:p>
          <a:p>
            <a:pPr lvl="1"/>
            <a:r>
              <a:rPr lang="en-US" altLang="en-US" dirty="0" smtClean="0"/>
              <a:t>Market demand curve  =  the horizontal sum of the individual demand curves</a:t>
            </a:r>
          </a:p>
          <a:p>
            <a:r>
              <a:rPr lang="en-US" altLang="en-US" dirty="0" smtClean="0"/>
              <a:t>The “Law” of Demand</a:t>
            </a:r>
          </a:p>
          <a:p>
            <a:pPr lvl="1"/>
            <a:r>
              <a:rPr lang="en-US" altLang="en-US" dirty="0" smtClean="0"/>
              <a:t>Negative slope for market demand curves </a:t>
            </a:r>
          </a:p>
          <a:p>
            <a:pPr lvl="2">
              <a:buClr>
                <a:schemeClr val="tx1"/>
              </a:buClr>
            </a:pPr>
            <a:r>
              <a:rPr lang="en-US" altLang="en-US" dirty="0" smtClean="0"/>
              <a:t>Individual demand curves usually have negative slopes</a:t>
            </a:r>
          </a:p>
          <a:p>
            <a:pPr lvl="2">
              <a:buClr>
                <a:schemeClr val="tx1"/>
              </a:buClr>
            </a:pPr>
            <a:r>
              <a:rPr lang="en-US" altLang="en-US" dirty="0" smtClean="0"/>
              <a:t>Lower price draws new customers into the market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Total Market Demand vs. Individual Consumer  Demand</a:t>
            </a:r>
            <a:endParaRPr lang="en-US" altLang="en-US" dirty="0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1828800"/>
            <a:ext cx="8975725" cy="3395663"/>
          </a:xfrm>
          <a:prstGeom prst="rect">
            <a:avLst/>
          </a:prstGeom>
          <a:solidFill>
            <a:srgbClr val="F2F2E5"/>
          </a:solidFill>
          <a:ln w="12700">
            <a:solidFill>
              <a:srgbClr val="F2F2E5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2563813" y="40576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>
            <a:off x="2563813" y="40576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1025525" y="282892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1025525" y="282892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1943100" y="3543300"/>
            <a:ext cx="15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4451350" y="405765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>
            <a:off x="4451350" y="405765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9" name="Line 11"/>
          <p:cNvSpPr>
            <a:spLocks noChangeShapeType="1"/>
          </p:cNvSpPr>
          <p:nvPr/>
        </p:nvSpPr>
        <p:spPr bwMode="auto">
          <a:xfrm>
            <a:off x="3508375" y="251777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0" name="Line 12"/>
          <p:cNvSpPr>
            <a:spLocks noChangeShapeType="1"/>
          </p:cNvSpPr>
          <p:nvPr/>
        </p:nvSpPr>
        <p:spPr bwMode="auto">
          <a:xfrm>
            <a:off x="3508375" y="251777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1" name="Line 13"/>
          <p:cNvSpPr>
            <a:spLocks noChangeShapeType="1"/>
          </p:cNvSpPr>
          <p:nvPr/>
        </p:nvSpPr>
        <p:spPr bwMode="auto">
          <a:xfrm>
            <a:off x="4425950" y="3543300"/>
            <a:ext cx="15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2" name="Line 14"/>
          <p:cNvSpPr>
            <a:spLocks noChangeShapeType="1"/>
          </p:cNvSpPr>
          <p:nvPr/>
        </p:nvSpPr>
        <p:spPr bwMode="auto">
          <a:xfrm>
            <a:off x="8550275" y="405765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3" name="Line 15"/>
          <p:cNvSpPr>
            <a:spLocks noChangeShapeType="1"/>
          </p:cNvSpPr>
          <p:nvPr/>
        </p:nvSpPr>
        <p:spPr bwMode="auto">
          <a:xfrm>
            <a:off x="8550275" y="405765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>
            <a:off x="6145213" y="251777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>
            <a:off x="6145213" y="251777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6" name="Line 18"/>
          <p:cNvSpPr>
            <a:spLocks noChangeShapeType="1"/>
          </p:cNvSpPr>
          <p:nvPr/>
        </p:nvSpPr>
        <p:spPr bwMode="auto">
          <a:xfrm>
            <a:off x="7062788" y="3543300"/>
            <a:ext cx="15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7" name="Freeform 19"/>
          <p:cNvSpPr>
            <a:spLocks/>
          </p:cNvSpPr>
          <p:nvPr/>
        </p:nvSpPr>
        <p:spPr bwMode="auto">
          <a:xfrm>
            <a:off x="3546475" y="2584450"/>
            <a:ext cx="1862138" cy="1863725"/>
          </a:xfrm>
          <a:custGeom>
            <a:avLst/>
            <a:gdLst>
              <a:gd name="T0" fmla="*/ 0 w 1173"/>
              <a:gd name="T1" fmla="*/ 0 h 1174"/>
              <a:gd name="T2" fmla="*/ 0 w 1173"/>
              <a:gd name="T3" fmla="*/ 1174 h 1174"/>
              <a:gd name="T4" fmla="*/ 1173 w 1173"/>
              <a:gd name="T5" fmla="*/ 1174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73" h="1174">
                <a:moveTo>
                  <a:pt x="0" y="0"/>
                </a:moveTo>
                <a:lnTo>
                  <a:pt x="0" y="1174"/>
                </a:lnTo>
                <a:lnTo>
                  <a:pt x="1173" y="11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8" name="Freeform 20"/>
          <p:cNvSpPr>
            <a:spLocks/>
          </p:cNvSpPr>
          <p:nvPr/>
        </p:nvSpPr>
        <p:spPr bwMode="auto">
          <a:xfrm>
            <a:off x="6183313" y="2584450"/>
            <a:ext cx="2638425" cy="1863725"/>
          </a:xfrm>
          <a:custGeom>
            <a:avLst/>
            <a:gdLst>
              <a:gd name="T0" fmla="*/ 0 w 1662"/>
              <a:gd name="T1" fmla="*/ 0 h 1174"/>
              <a:gd name="T2" fmla="*/ 0 w 1662"/>
              <a:gd name="T3" fmla="*/ 1174 h 1174"/>
              <a:gd name="T4" fmla="*/ 1662 w 1662"/>
              <a:gd name="T5" fmla="*/ 1174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62" h="1174">
                <a:moveTo>
                  <a:pt x="0" y="0"/>
                </a:moveTo>
                <a:lnTo>
                  <a:pt x="0" y="1174"/>
                </a:lnTo>
                <a:lnTo>
                  <a:pt x="1662" y="11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9" name="Freeform 21"/>
          <p:cNvSpPr>
            <a:spLocks/>
          </p:cNvSpPr>
          <p:nvPr/>
        </p:nvSpPr>
        <p:spPr bwMode="auto">
          <a:xfrm>
            <a:off x="1063625" y="2584450"/>
            <a:ext cx="1758950" cy="1863725"/>
          </a:xfrm>
          <a:custGeom>
            <a:avLst/>
            <a:gdLst>
              <a:gd name="T0" fmla="*/ 0 w 1108"/>
              <a:gd name="T1" fmla="*/ 0 h 1174"/>
              <a:gd name="T2" fmla="*/ 0 w 1108"/>
              <a:gd name="T3" fmla="*/ 1174 h 1174"/>
              <a:gd name="T4" fmla="*/ 1108 w 1108"/>
              <a:gd name="T5" fmla="*/ 1174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8" h="1174">
                <a:moveTo>
                  <a:pt x="0" y="0"/>
                </a:moveTo>
                <a:lnTo>
                  <a:pt x="0" y="1174"/>
                </a:lnTo>
                <a:lnTo>
                  <a:pt x="1108" y="11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>
            <a:off x="4606925" y="316547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>
            <a:off x="4606925" y="316547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 rot="16200000">
            <a:off x="5747545" y="3364706"/>
            <a:ext cx="3794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Price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53" name="Rectangle 25"/>
          <p:cNvSpPr>
            <a:spLocks noChangeArrowheads="1"/>
          </p:cNvSpPr>
          <p:nvPr/>
        </p:nvSpPr>
        <p:spPr bwMode="auto">
          <a:xfrm rot="16200000">
            <a:off x="3118644" y="3382169"/>
            <a:ext cx="3794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Price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99354" name="Group 26"/>
          <p:cNvGrpSpPr>
            <a:grpSpLocks/>
          </p:cNvGrpSpPr>
          <p:nvPr/>
        </p:nvGrpSpPr>
        <p:grpSpPr bwMode="auto">
          <a:xfrm>
            <a:off x="6183313" y="4087813"/>
            <a:ext cx="919162" cy="168275"/>
            <a:chOff x="3895" y="2575"/>
            <a:chExt cx="579" cy="106"/>
          </a:xfrm>
        </p:grpSpPr>
        <p:sp>
          <p:nvSpPr>
            <p:cNvPr id="99355" name="Freeform 27"/>
            <p:cNvSpPr>
              <a:spLocks/>
            </p:cNvSpPr>
            <p:nvPr/>
          </p:nvSpPr>
          <p:spPr bwMode="auto">
            <a:xfrm>
              <a:off x="4360" y="2623"/>
              <a:ext cx="114" cy="32"/>
            </a:xfrm>
            <a:custGeom>
              <a:avLst/>
              <a:gdLst>
                <a:gd name="T0" fmla="*/ 0 w 14"/>
                <a:gd name="T1" fmla="*/ 4 h 4"/>
                <a:gd name="T2" fmla="*/ 14 w 14"/>
                <a:gd name="T3" fmla="*/ 2 h 4"/>
                <a:gd name="T4" fmla="*/ 0 w 14"/>
                <a:gd name="T5" fmla="*/ 0 h 4"/>
                <a:gd name="T6" fmla="*/ 0 w 1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4">
                  <a:moveTo>
                    <a:pt x="0" y="4"/>
                  </a:moveTo>
                  <a:cubicBezTo>
                    <a:pt x="14" y="2"/>
                    <a:pt x="14" y="2"/>
                    <a:pt x="14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2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6" name="Freeform 28"/>
            <p:cNvSpPr>
              <a:spLocks/>
            </p:cNvSpPr>
            <p:nvPr/>
          </p:nvSpPr>
          <p:spPr bwMode="auto">
            <a:xfrm>
              <a:off x="3895" y="2623"/>
              <a:ext cx="123" cy="32"/>
            </a:xfrm>
            <a:custGeom>
              <a:avLst/>
              <a:gdLst>
                <a:gd name="T0" fmla="*/ 15 w 15"/>
                <a:gd name="T1" fmla="*/ 4 h 4"/>
                <a:gd name="T2" fmla="*/ 0 w 15"/>
                <a:gd name="T3" fmla="*/ 2 h 4"/>
                <a:gd name="T4" fmla="*/ 15 w 15"/>
                <a:gd name="T5" fmla="*/ 0 h 4"/>
                <a:gd name="T6" fmla="*/ 15 w 15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4">
                  <a:moveTo>
                    <a:pt x="15" y="4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1" y="2"/>
                    <a:pt x="15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7" name="Line 29"/>
            <p:cNvSpPr>
              <a:spLocks noChangeShapeType="1"/>
            </p:cNvSpPr>
            <p:nvPr/>
          </p:nvSpPr>
          <p:spPr bwMode="auto">
            <a:xfrm flipH="1">
              <a:off x="4229" y="2639"/>
              <a:ext cx="14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8" name="Line 30"/>
            <p:cNvSpPr>
              <a:spLocks noChangeShapeType="1"/>
            </p:cNvSpPr>
            <p:nvPr/>
          </p:nvSpPr>
          <p:spPr bwMode="auto">
            <a:xfrm flipH="1">
              <a:off x="3977" y="2639"/>
              <a:ext cx="17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9" name="Rectangle 31"/>
            <p:cNvSpPr>
              <a:spLocks noChangeArrowheads="1"/>
            </p:cNvSpPr>
            <p:nvPr/>
          </p:nvSpPr>
          <p:spPr bwMode="auto">
            <a:xfrm>
              <a:off x="4165" y="2575"/>
              <a:ext cx="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000000"/>
                  </a:solidFill>
                </a:rPr>
                <a:t>9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9360" name="Group 32"/>
          <p:cNvGrpSpPr>
            <a:grpSpLocks/>
          </p:cNvGrpSpPr>
          <p:nvPr/>
        </p:nvGrpSpPr>
        <p:grpSpPr bwMode="auto">
          <a:xfrm>
            <a:off x="7115175" y="4087813"/>
            <a:ext cx="606425" cy="168275"/>
            <a:chOff x="4482" y="2575"/>
            <a:chExt cx="382" cy="106"/>
          </a:xfrm>
        </p:grpSpPr>
        <p:sp>
          <p:nvSpPr>
            <p:cNvPr id="99361" name="Freeform 33"/>
            <p:cNvSpPr>
              <a:spLocks/>
            </p:cNvSpPr>
            <p:nvPr/>
          </p:nvSpPr>
          <p:spPr bwMode="auto">
            <a:xfrm>
              <a:off x="4750" y="2623"/>
              <a:ext cx="114" cy="32"/>
            </a:xfrm>
            <a:custGeom>
              <a:avLst/>
              <a:gdLst>
                <a:gd name="T0" fmla="*/ 0 w 14"/>
                <a:gd name="T1" fmla="*/ 4 h 4"/>
                <a:gd name="T2" fmla="*/ 14 w 14"/>
                <a:gd name="T3" fmla="*/ 2 h 4"/>
                <a:gd name="T4" fmla="*/ 0 w 14"/>
                <a:gd name="T5" fmla="*/ 0 h 4"/>
                <a:gd name="T6" fmla="*/ 0 w 1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4">
                  <a:moveTo>
                    <a:pt x="0" y="4"/>
                  </a:moveTo>
                  <a:cubicBezTo>
                    <a:pt x="14" y="2"/>
                    <a:pt x="14" y="2"/>
                    <a:pt x="14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2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62" name="Freeform 34"/>
            <p:cNvSpPr>
              <a:spLocks/>
            </p:cNvSpPr>
            <p:nvPr/>
          </p:nvSpPr>
          <p:spPr bwMode="auto">
            <a:xfrm>
              <a:off x="4482" y="2623"/>
              <a:ext cx="114" cy="32"/>
            </a:xfrm>
            <a:custGeom>
              <a:avLst/>
              <a:gdLst>
                <a:gd name="T0" fmla="*/ 14 w 14"/>
                <a:gd name="T1" fmla="*/ 4 h 4"/>
                <a:gd name="T2" fmla="*/ 0 w 14"/>
                <a:gd name="T3" fmla="*/ 2 h 4"/>
                <a:gd name="T4" fmla="*/ 14 w 14"/>
                <a:gd name="T5" fmla="*/ 0 h 4"/>
                <a:gd name="T6" fmla="*/ 14 w 1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0" y="2"/>
                    <a:pt x="14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63" name="Line 35"/>
            <p:cNvSpPr>
              <a:spLocks noChangeShapeType="1"/>
            </p:cNvSpPr>
            <p:nvPr/>
          </p:nvSpPr>
          <p:spPr bwMode="auto">
            <a:xfrm flipH="1">
              <a:off x="4710" y="2639"/>
              <a:ext cx="8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64" name="Line 36"/>
            <p:cNvSpPr>
              <a:spLocks noChangeShapeType="1"/>
            </p:cNvSpPr>
            <p:nvPr/>
          </p:nvSpPr>
          <p:spPr bwMode="auto">
            <a:xfrm flipH="1">
              <a:off x="4563" y="2639"/>
              <a:ext cx="8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65" name="Rectangle 37"/>
            <p:cNvSpPr>
              <a:spLocks noChangeArrowheads="1"/>
            </p:cNvSpPr>
            <p:nvPr/>
          </p:nvSpPr>
          <p:spPr bwMode="auto">
            <a:xfrm>
              <a:off x="4641" y="2575"/>
              <a:ext cx="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9366" name="Rectangle 38"/>
          <p:cNvSpPr>
            <a:spLocks noChangeArrowheads="1"/>
          </p:cNvSpPr>
          <p:nvPr/>
        </p:nvSpPr>
        <p:spPr bwMode="auto">
          <a:xfrm>
            <a:off x="7367588" y="4860925"/>
            <a:ext cx="2079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(c)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67" name="Rectangle 39"/>
          <p:cNvSpPr>
            <a:spLocks noChangeArrowheads="1"/>
          </p:cNvSpPr>
          <p:nvPr/>
        </p:nvSpPr>
        <p:spPr bwMode="auto">
          <a:xfrm>
            <a:off x="6818313" y="4654550"/>
            <a:ext cx="13573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Quantity Demanded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68" name="Rectangle 40"/>
          <p:cNvSpPr>
            <a:spLocks noChangeArrowheads="1"/>
          </p:cNvSpPr>
          <p:nvPr/>
        </p:nvSpPr>
        <p:spPr bwMode="auto">
          <a:xfrm>
            <a:off x="7642225" y="4465638"/>
            <a:ext cx="1936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C00000"/>
                </a:solidFill>
              </a:rPr>
              <a:t>15 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369" name="Rectangle 41"/>
          <p:cNvSpPr>
            <a:spLocks noChangeArrowheads="1"/>
          </p:cNvSpPr>
          <p:nvPr/>
        </p:nvSpPr>
        <p:spPr bwMode="auto">
          <a:xfrm>
            <a:off x="6130925" y="4465638"/>
            <a:ext cx="1158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99370" name="Group 42"/>
          <p:cNvGrpSpPr>
            <a:grpSpLocks/>
          </p:cNvGrpSpPr>
          <p:nvPr/>
        </p:nvGrpSpPr>
        <p:grpSpPr bwMode="auto">
          <a:xfrm>
            <a:off x="6170613" y="2765425"/>
            <a:ext cx="2536825" cy="1695450"/>
            <a:chOff x="3887" y="1742"/>
            <a:chExt cx="1598" cy="1068"/>
          </a:xfrm>
        </p:grpSpPr>
        <p:sp>
          <p:nvSpPr>
            <p:cNvPr id="99371" name="Freeform 43"/>
            <p:cNvSpPr>
              <a:spLocks/>
            </p:cNvSpPr>
            <p:nvPr/>
          </p:nvSpPr>
          <p:spPr bwMode="auto">
            <a:xfrm>
              <a:off x="3887" y="1840"/>
              <a:ext cx="1515" cy="970"/>
            </a:xfrm>
            <a:custGeom>
              <a:avLst/>
              <a:gdLst>
                <a:gd name="T0" fmla="*/ 1515 w 1515"/>
                <a:gd name="T1" fmla="*/ 970 h 970"/>
                <a:gd name="T2" fmla="*/ 131 w 1515"/>
                <a:gd name="T3" fmla="*/ 204 h 970"/>
                <a:gd name="T4" fmla="*/ 0 w 1515"/>
                <a:gd name="T5" fmla="*/ 0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5" h="970">
                  <a:moveTo>
                    <a:pt x="1515" y="970"/>
                  </a:moveTo>
                  <a:lnTo>
                    <a:pt x="131" y="204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72" name="Rectangle 44"/>
            <p:cNvSpPr>
              <a:spLocks noChangeArrowheads="1"/>
            </p:cNvSpPr>
            <p:nvPr/>
          </p:nvSpPr>
          <p:spPr bwMode="auto">
            <a:xfrm>
              <a:off x="5388" y="2694"/>
              <a:ext cx="9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000000"/>
                  </a:solidFill>
                </a:rPr>
                <a:t>M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9373" name="Rectangle 45"/>
            <p:cNvSpPr>
              <a:spLocks noChangeArrowheads="1"/>
            </p:cNvSpPr>
            <p:nvPr/>
          </p:nvSpPr>
          <p:spPr bwMode="auto">
            <a:xfrm>
              <a:off x="3895" y="1742"/>
              <a:ext cx="9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000000"/>
                  </a:solidFill>
                </a:rPr>
                <a:t>M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9374" name="Rectangle 46"/>
          <p:cNvSpPr>
            <a:spLocks noChangeArrowheads="1"/>
          </p:cNvSpPr>
          <p:nvPr/>
        </p:nvSpPr>
        <p:spPr bwMode="auto">
          <a:xfrm>
            <a:off x="6956425" y="2936875"/>
            <a:ext cx="106203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Market demand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75" name="Rectangle 47"/>
          <p:cNvSpPr>
            <a:spLocks noChangeArrowheads="1"/>
          </p:cNvSpPr>
          <p:nvPr/>
        </p:nvSpPr>
        <p:spPr bwMode="auto">
          <a:xfrm>
            <a:off x="4378325" y="4860925"/>
            <a:ext cx="2159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(b)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76" name="Rectangle 48"/>
          <p:cNvSpPr>
            <a:spLocks noChangeArrowheads="1"/>
          </p:cNvSpPr>
          <p:nvPr/>
        </p:nvSpPr>
        <p:spPr bwMode="auto">
          <a:xfrm>
            <a:off x="3829050" y="4654550"/>
            <a:ext cx="13573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Quantity Demanded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77" name="Rectangle 49"/>
          <p:cNvSpPr>
            <a:spLocks noChangeArrowheads="1"/>
          </p:cNvSpPr>
          <p:nvPr/>
        </p:nvSpPr>
        <p:spPr bwMode="auto">
          <a:xfrm>
            <a:off x="4121150" y="4465638"/>
            <a:ext cx="1158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C00000"/>
                </a:solidFill>
              </a:rPr>
              <a:t>6 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378" name="Rectangle 50"/>
          <p:cNvSpPr>
            <a:spLocks noChangeArrowheads="1"/>
          </p:cNvSpPr>
          <p:nvPr/>
        </p:nvSpPr>
        <p:spPr bwMode="auto">
          <a:xfrm>
            <a:off x="3502025" y="4465638"/>
            <a:ext cx="1158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99379" name="Group 51"/>
          <p:cNvGrpSpPr>
            <a:grpSpLocks/>
          </p:cNvGrpSpPr>
          <p:nvPr/>
        </p:nvGrpSpPr>
        <p:grpSpPr bwMode="auto">
          <a:xfrm>
            <a:off x="3533775" y="2765425"/>
            <a:ext cx="1089025" cy="1708150"/>
            <a:chOff x="2226" y="1742"/>
            <a:chExt cx="686" cy="1076"/>
          </a:xfrm>
        </p:grpSpPr>
        <p:sp>
          <p:nvSpPr>
            <p:cNvPr id="99380" name="Line 52"/>
            <p:cNvSpPr>
              <a:spLocks noChangeShapeType="1"/>
            </p:cNvSpPr>
            <p:nvPr/>
          </p:nvSpPr>
          <p:spPr bwMode="auto">
            <a:xfrm>
              <a:off x="2226" y="1824"/>
              <a:ext cx="570" cy="99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81" name="Rectangle 53"/>
            <p:cNvSpPr>
              <a:spLocks noChangeArrowheads="1"/>
            </p:cNvSpPr>
            <p:nvPr/>
          </p:nvSpPr>
          <p:spPr bwMode="auto">
            <a:xfrm>
              <a:off x="2834" y="2694"/>
              <a:ext cx="7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000000"/>
                  </a:solidFill>
                </a:rPr>
                <a:t>Z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9382" name="Rectangle 54"/>
            <p:cNvSpPr>
              <a:spLocks noChangeArrowheads="1"/>
            </p:cNvSpPr>
            <p:nvPr/>
          </p:nvSpPr>
          <p:spPr bwMode="auto">
            <a:xfrm>
              <a:off x="2250" y="1742"/>
              <a:ext cx="7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000000"/>
                  </a:solidFill>
                </a:rPr>
                <a:t>Z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9383" name="Group 55"/>
          <p:cNvGrpSpPr>
            <a:grpSpLocks/>
          </p:cNvGrpSpPr>
          <p:nvPr/>
        </p:nvGrpSpPr>
        <p:grpSpPr bwMode="auto">
          <a:xfrm>
            <a:off x="4156075" y="2782888"/>
            <a:ext cx="581025" cy="322262"/>
            <a:chOff x="2610" y="1491"/>
            <a:chExt cx="366" cy="203"/>
          </a:xfrm>
        </p:grpSpPr>
        <p:sp>
          <p:nvSpPr>
            <p:cNvPr id="99384" name="Rectangle 56"/>
            <p:cNvSpPr>
              <a:spLocks noChangeArrowheads="1"/>
            </p:cNvSpPr>
            <p:nvPr/>
          </p:nvSpPr>
          <p:spPr bwMode="auto">
            <a:xfrm>
              <a:off x="2610" y="1491"/>
              <a:ext cx="36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000000"/>
                  </a:solidFill>
                </a:rPr>
                <a:t>Naomi’s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9385" name="Rectangle 57"/>
            <p:cNvSpPr>
              <a:spLocks noChangeArrowheads="1"/>
            </p:cNvSpPr>
            <p:nvPr/>
          </p:nvSpPr>
          <p:spPr bwMode="auto">
            <a:xfrm>
              <a:off x="2610" y="1588"/>
              <a:ext cx="36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000000"/>
                  </a:solidFill>
                </a:rPr>
                <a:t>demand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9386" name="Rectangle 58"/>
          <p:cNvSpPr>
            <a:spLocks noChangeArrowheads="1"/>
          </p:cNvSpPr>
          <p:nvPr/>
        </p:nvSpPr>
        <p:spPr bwMode="auto">
          <a:xfrm>
            <a:off x="1852613" y="4860925"/>
            <a:ext cx="2079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(a)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87" name="Rectangle 59"/>
          <p:cNvSpPr>
            <a:spLocks noChangeArrowheads="1"/>
          </p:cNvSpPr>
          <p:nvPr/>
        </p:nvSpPr>
        <p:spPr bwMode="auto">
          <a:xfrm>
            <a:off x="1285875" y="4654550"/>
            <a:ext cx="13573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Quantity Demanded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88" name="Rectangle 60"/>
          <p:cNvSpPr>
            <a:spLocks noChangeArrowheads="1"/>
          </p:cNvSpPr>
          <p:nvPr/>
        </p:nvSpPr>
        <p:spPr bwMode="auto">
          <a:xfrm rot="16200000">
            <a:off x="353220" y="3364706"/>
            <a:ext cx="3794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Price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9389" name="Rectangle 61"/>
          <p:cNvSpPr>
            <a:spLocks noChangeArrowheads="1"/>
          </p:cNvSpPr>
          <p:nvPr/>
        </p:nvSpPr>
        <p:spPr bwMode="auto">
          <a:xfrm>
            <a:off x="788988" y="3898900"/>
            <a:ext cx="27411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 dirty="0">
                <a:solidFill>
                  <a:srgbClr val="C00000"/>
                </a:solidFill>
              </a:rPr>
              <a:t>$10 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390" name="Rectangle 62"/>
          <p:cNvSpPr>
            <a:spLocks noChangeArrowheads="1"/>
          </p:cNvSpPr>
          <p:nvPr/>
        </p:nvSpPr>
        <p:spPr bwMode="auto">
          <a:xfrm>
            <a:off x="1955800" y="4465638"/>
            <a:ext cx="1158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 dirty="0">
                <a:solidFill>
                  <a:srgbClr val="C00000"/>
                </a:solidFill>
              </a:rPr>
              <a:t>9 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391" name="Rectangle 63"/>
          <p:cNvSpPr>
            <a:spLocks noChangeArrowheads="1"/>
          </p:cNvSpPr>
          <p:nvPr/>
        </p:nvSpPr>
        <p:spPr bwMode="auto">
          <a:xfrm>
            <a:off x="1028700" y="4465638"/>
            <a:ext cx="1158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1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99392" name="Group 64"/>
          <p:cNvGrpSpPr>
            <a:grpSpLocks/>
          </p:cNvGrpSpPr>
          <p:nvPr/>
        </p:nvGrpSpPr>
        <p:grpSpPr bwMode="auto">
          <a:xfrm>
            <a:off x="1063625" y="3813175"/>
            <a:ext cx="6891338" cy="635000"/>
            <a:chOff x="670" y="2402"/>
            <a:chExt cx="4341" cy="400"/>
          </a:xfrm>
        </p:grpSpPr>
        <p:grpSp>
          <p:nvGrpSpPr>
            <p:cNvPr id="99393" name="Group 65"/>
            <p:cNvGrpSpPr>
              <a:grpSpLocks/>
            </p:cNvGrpSpPr>
            <p:nvPr/>
          </p:nvGrpSpPr>
          <p:grpSpPr bwMode="auto">
            <a:xfrm>
              <a:off x="670" y="2509"/>
              <a:ext cx="4203" cy="293"/>
              <a:chOff x="670" y="2509"/>
              <a:chExt cx="4203" cy="293"/>
            </a:xfrm>
          </p:grpSpPr>
          <p:sp>
            <p:nvSpPr>
              <p:cNvPr id="99394" name="Freeform 66"/>
              <p:cNvSpPr>
                <a:spLocks noEditPoints="1"/>
              </p:cNvSpPr>
              <p:nvPr/>
            </p:nvSpPr>
            <p:spPr bwMode="auto">
              <a:xfrm>
                <a:off x="670" y="2509"/>
                <a:ext cx="4203" cy="285"/>
              </a:xfrm>
              <a:custGeom>
                <a:avLst/>
                <a:gdLst>
                  <a:gd name="T0" fmla="*/ 57 w 4203"/>
                  <a:gd name="T1" fmla="*/ 0 h 285"/>
                  <a:gd name="T2" fmla="*/ 139 w 4203"/>
                  <a:gd name="T3" fmla="*/ 0 h 285"/>
                  <a:gd name="T4" fmla="*/ 220 w 4203"/>
                  <a:gd name="T5" fmla="*/ 0 h 285"/>
                  <a:gd name="T6" fmla="*/ 302 w 4203"/>
                  <a:gd name="T7" fmla="*/ 0 h 285"/>
                  <a:gd name="T8" fmla="*/ 383 w 4203"/>
                  <a:gd name="T9" fmla="*/ 0 h 285"/>
                  <a:gd name="T10" fmla="*/ 465 w 4203"/>
                  <a:gd name="T11" fmla="*/ 0 h 285"/>
                  <a:gd name="T12" fmla="*/ 546 w 4203"/>
                  <a:gd name="T13" fmla="*/ 0 h 285"/>
                  <a:gd name="T14" fmla="*/ 628 w 4203"/>
                  <a:gd name="T15" fmla="*/ 0 h 285"/>
                  <a:gd name="T16" fmla="*/ 709 w 4203"/>
                  <a:gd name="T17" fmla="*/ 0 h 285"/>
                  <a:gd name="T18" fmla="*/ 790 w 4203"/>
                  <a:gd name="T19" fmla="*/ 0 h 285"/>
                  <a:gd name="T20" fmla="*/ 872 w 4203"/>
                  <a:gd name="T21" fmla="*/ 0 h 285"/>
                  <a:gd name="T22" fmla="*/ 953 w 4203"/>
                  <a:gd name="T23" fmla="*/ 0 h 285"/>
                  <a:gd name="T24" fmla="*/ 1035 w 4203"/>
                  <a:gd name="T25" fmla="*/ 0 h 285"/>
                  <a:gd name="T26" fmla="*/ 1116 w 4203"/>
                  <a:gd name="T27" fmla="*/ 0 h 285"/>
                  <a:gd name="T28" fmla="*/ 1198 w 4203"/>
                  <a:gd name="T29" fmla="*/ 0 h 285"/>
                  <a:gd name="T30" fmla="*/ 1279 w 4203"/>
                  <a:gd name="T31" fmla="*/ 0 h 285"/>
                  <a:gd name="T32" fmla="*/ 1360 w 4203"/>
                  <a:gd name="T33" fmla="*/ 0 h 285"/>
                  <a:gd name="T34" fmla="*/ 1442 w 4203"/>
                  <a:gd name="T35" fmla="*/ 0 h 285"/>
                  <a:gd name="T36" fmla="*/ 1523 w 4203"/>
                  <a:gd name="T37" fmla="*/ 0 h 285"/>
                  <a:gd name="T38" fmla="*/ 1605 w 4203"/>
                  <a:gd name="T39" fmla="*/ 0 h 285"/>
                  <a:gd name="T40" fmla="*/ 1686 w 4203"/>
                  <a:gd name="T41" fmla="*/ 0 h 285"/>
                  <a:gd name="T42" fmla="*/ 1768 w 4203"/>
                  <a:gd name="T43" fmla="*/ 0 h 285"/>
                  <a:gd name="T44" fmla="*/ 1849 w 4203"/>
                  <a:gd name="T45" fmla="*/ 0 h 285"/>
                  <a:gd name="T46" fmla="*/ 1931 w 4203"/>
                  <a:gd name="T47" fmla="*/ 0 h 285"/>
                  <a:gd name="T48" fmla="*/ 2012 w 4203"/>
                  <a:gd name="T49" fmla="*/ 0 h 285"/>
                  <a:gd name="T50" fmla="*/ 2093 w 4203"/>
                  <a:gd name="T51" fmla="*/ 0 h 285"/>
                  <a:gd name="T52" fmla="*/ 2175 w 4203"/>
                  <a:gd name="T53" fmla="*/ 0 h 285"/>
                  <a:gd name="T54" fmla="*/ 2256 w 4203"/>
                  <a:gd name="T55" fmla="*/ 0 h 285"/>
                  <a:gd name="T56" fmla="*/ 2338 w 4203"/>
                  <a:gd name="T57" fmla="*/ 0 h 285"/>
                  <a:gd name="T58" fmla="*/ 2419 w 4203"/>
                  <a:gd name="T59" fmla="*/ 0 h 285"/>
                  <a:gd name="T60" fmla="*/ 2501 w 4203"/>
                  <a:gd name="T61" fmla="*/ 0 h 285"/>
                  <a:gd name="T62" fmla="*/ 2582 w 4203"/>
                  <a:gd name="T63" fmla="*/ 0 h 285"/>
                  <a:gd name="T64" fmla="*/ 2663 w 4203"/>
                  <a:gd name="T65" fmla="*/ 0 h 285"/>
                  <a:gd name="T66" fmla="*/ 2745 w 4203"/>
                  <a:gd name="T67" fmla="*/ 0 h 285"/>
                  <a:gd name="T68" fmla="*/ 2826 w 4203"/>
                  <a:gd name="T69" fmla="*/ 0 h 285"/>
                  <a:gd name="T70" fmla="*/ 2908 w 4203"/>
                  <a:gd name="T71" fmla="*/ 0 h 285"/>
                  <a:gd name="T72" fmla="*/ 2989 w 4203"/>
                  <a:gd name="T73" fmla="*/ 0 h 285"/>
                  <a:gd name="T74" fmla="*/ 3071 w 4203"/>
                  <a:gd name="T75" fmla="*/ 0 h 285"/>
                  <a:gd name="T76" fmla="*/ 3152 w 4203"/>
                  <a:gd name="T77" fmla="*/ 0 h 285"/>
                  <a:gd name="T78" fmla="*/ 3234 w 4203"/>
                  <a:gd name="T79" fmla="*/ 0 h 285"/>
                  <a:gd name="T80" fmla="*/ 3315 w 4203"/>
                  <a:gd name="T81" fmla="*/ 0 h 285"/>
                  <a:gd name="T82" fmla="*/ 3396 w 4203"/>
                  <a:gd name="T83" fmla="*/ 0 h 285"/>
                  <a:gd name="T84" fmla="*/ 3478 w 4203"/>
                  <a:gd name="T85" fmla="*/ 0 h 285"/>
                  <a:gd name="T86" fmla="*/ 3559 w 4203"/>
                  <a:gd name="T87" fmla="*/ 0 h 285"/>
                  <a:gd name="T88" fmla="*/ 3641 w 4203"/>
                  <a:gd name="T89" fmla="*/ 0 h 285"/>
                  <a:gd name="T90" fmla="*/ 3722 w 4203"/>
                  <a:gd name="T91" fmla="*/ 0 h 285"/>
                  <a:gd name="T92" fmla="*/ 3804 w 4203"/>
                  <a:gd name="T93" fmla="*/ 0 h 285"/>
                  <a:gd name="T94" fmla="*/ 3885 w 4203"/>
                  <a:gd name="T95" fmla="*/ 0 h 285"/>
                  <a:gd name="T96" fmla="*/ 3966 w 4203"/>
                  <a:gd name="T97" fmla="*/ 0 h 285"/>
                  <a:gd name="T98" fmla="*/ 4048 w 4203"/>
                  <a:gd name="T99" fmla="*/ 0 h 285"/>
                  <a:gd name="T100" fmla="*/ 4129 w 4203"/>
                  <a:gd name="T101" fmla="*/ 0 h 285"/>
                  <a:gd name="T102" fmla="*/ 4203 w 4203"/>
                  <a:gd name="T103" fmla="*/ 0 h 285"/>
                  <a:gd name="T104" fmla="*/ 4203 w 4203"/>
                  <a:gd name="T105" fmla="*/ 65 h 285"/>
                  <a:gd name="T106" fmla="*/ 4203 w 4203"/>
                  <a:gd name="T107" fmla="*/ 146 h 285"/>
                  <a:gd name="T108" fmla="*/ 4203 w 4203"/>
                  <a:gd name="T109" fmla="*/ 228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03" h="285">
                    <a:moveTo>
                      <a:pt x="0" y="0"/>
                    </a:moveTo>
                    <a:lnTo>
                      <a:pt x="33" y="0"/>
                    </a:lnTo>
                    <a:moveTo>
                      <a:pt x="57" y="0"/>
                    </a:moveTo>
                    <a:lnTo>
                      <a:pt x="90" y="0"/>
                    </a:lnTo>
                    <a:moveTo>
                      <a:pt x="106" y="0"/>
                    </a:moveTo>
                    <a:lnTo>
                      <a:pt x="139" y="0"/>
                    </a:lnTo>
                    <a:moveTo>
                      <a:pt x="163" y="0"/>
                    </a:moveTo>
                    <a:lnTo>
                      <a:pt x="196" y="0"/>
                    </a:lnTo>
                    <a:moveTo>
                      <a:pt x="220" y="0"/>
                    </a:moveTo>
                    <a:lnTo>
                      <a:pt x="253" y="0"/>
                    </a:lnTo>
                    <a:moveTo>
                      <a:pt x="269" y="0"/>
                    </a:moveTo>
                    <a:lnTo>
                      <a:pt x="302" y="0"/>
                    </a:lnTo>
                    <a:moveTo>
                      <a:pt x="326" y="0"/>
                    </a:moveTo>
                    <a:lnTo>
                      <a:pt x="359" y="0"/>
                    </a:lnTo>
                    <a:moveTo>
                      <a:pt x="383" y="0"/>
                    </a:moveTo>
                    <a:lnTo>
                      <a:pt x="416" y="0"/>
                    </a:lnTo>
                    <a:moveTo>
                      <a:pt x="432" y="0"/>
                    </a:moveTo>
                    <a:lnTo>
                      <a:pt x="465" y="0"/>
                    </a:lnTo>
                    <a:moveTo>
                      <a:pt x="489" y="0"/>
                    </a:moveTo>
                    <a:lnTo>
                      <a:pt x="522" y="0"/>
                    </a:lnTo>
                    <a:moveTo>
                      <a:pt x="546" y="0"/>
                    </a:moveTo>
                    <a:lnTo>
                      <a:pt x="579" y="0"/>
                    </a:lnTo>
                    <a:moveTo>
                      <a:pt x="595" y="0"/>
                    </a:moveTo>
                    <a:lnTo>
                      <a:pt x="628" y="0"/>
                    </a:lnTo>
                    <a:moveTo>
                      <a:pt x="652" y="0"/>
                    </a:moveTo>
                    <a:lnTo>
                      <a:pt x="685" y="0"/>
                    </a:lnTo>
                    <a:moveTo>
                      <a:pt x="709" y="0"/>
                    </a:moveTo>
                    <a:lnTo>
                      <a:pt x="742" y="0"/>
                    </a:lnTo>
                    <a:moveTo>
                      <a:pt x="758" y="0"/>
                    </a:moveTo>
                    <a:lnTo>
                      <a:pt x="790" y="0"/>
                    </a:lnTo>
                    <a:moveTo>
                      <a:pt x="815" y="0"/>
                    </a:moveTo>
                    <a:lnTo>
                      <a:pt x="847" y="0"/>
                    </a:lnTo>
                    <a:moveTo>
                      <a:pt x="872" y="0"/>
                    </a:moveTo>
                    <a:lnTo>
                      <a:pt x="904" y="0"/>
                    </a:lnTo>
                    <a:moveTo>
                      <a:pt x="921" y="0"/>
                    </a:moveTo>
                    <a:lnTo>
                      <a:pt x="953" y="0"/>
                    </a:lnTo>
                    <a:moveTo>
                      <a:pt x="978" y="0"/>
                    </a:moveTo>
                    <a:lnTo>
                      <a:pt x="1010" y="0"/>
                    </a:lnTo>
                    <a:moveTo>
                      <a:pt x="1035" y="0"/>
                    </a:moveTo>
                    <a:lnTo>
                      <a:pt x="1067" y="0"/>
                    </a:lnTo>
                    <a:moveTo>
                      <a:pt x="1084" y="0"/>
                    </a:moveTo>
                    <a:lnTo>
                      <a:pt x="1116" y="0"/>
                    </a:lnTo>
                    <a:moveTo>
                      <a:pt x="1141" y="0"/>
                    </a:moveTo>
                    <a:lnTo>
                      <a:pt x="1173" y="0"/>
                    </a:lnTo>
                    <a:moveTo>
                      <a:pt x="1198" y="0"/>
                    </a:moveTo>
                    <a:lnTo>
                      <a:pt x="1230" y="0"/>
                    </a:lnTo>
                    <a:moveTo>
                      <a:pt x="1246" y="0"/>
                    </a:moveTo>
                    <a:lnTo>
                      <a:pt x="1279" y="0"/>
                    </a:lnTo>
                    <a:moveTo>
                      <a:pt x="1303" y="0"/>
                    </a:moveTo>
                    <a:lnTo>
                      <a:pt x="1336" y="0"/>
                    </a:lnTo>
                    <a:moveTo>
                      <a:pt x="1360" y="0"/>
                    </a:moveTo>
                    <a:lnTo>
                      <a:pt x="1393" y="0"/>
                    </a:lnTo>
                    <a:moveTo>
                      <a:pt x="1409" y="0"/>
                    </a:moveTo>
                    <a:lnTo>
                      <a:pt x="1442" y="0"/>
                    </a:lnTo>
                    <a:moveTo>
                      <a:pt x="1466" y="0"/>
                    </a:moveTo>
                    <a:lnTo>
                      <a:pt x="1499" y="0"/>
                    </a:lnTo>
                    <a:moveTo>
                      <a:pt x="1523" y="0"/>
                    </a:moveTo>
                    <a:lnTo>
                      <a:pt x="1556" y="0"/>
                    </a:lnTo>
                    <a:moveTo>
                      <a:pt x="1572" y="0"/>
                    </a:moveTo>
                    <a:lnTo>
                      <a:pt x="1605" y="0"/>
                    </a:lnTo>
                    <a:moveTo>
                      <a:pt x="1629" y="0"/>
                    </a:moveTo>
                    <a:lnTo>
                      <a:pt x="1662" y="0"/>
                    </a:lnTo>
                    <a:moveTo>
                      <a:pt x="1686" y="0"/>
                    </a:moveTo>
                    <a:lnTo>
                      <a:pt x="1719" y="0"/>
                    </a:lnTo>
                    <a:moveTo>
                      <a:pt x="1735" y="0"/>
                    </a:moveTo>
                    <a:lnTo>
                      <a:pt x="1768" y="0"/>
                    </a:lnTo>
                    <a:moveTo>
                      <a:pt x="1792" y="0"/>
                    </a:moveTo>
                    <a:lnTo>
                      <a:pt x="1825" y="0"/>
                    </a:lnTo>
                    <a:moveTo>
                      <a:pt x="1849" y="0"/>
                    </a:moveTo>
                    <a:lnTo>
                      <a:pt x="1882" y="0"/>
                    </a:lnTo>
                    <a:moveTo>
                      <a:pt x="1898" y="0"/>
                    </a:moveTo>
                    <a:lnTo>
                      <a:pt x="1931" y="0"/>
                    </a:lnTo>
                    <a:moveTo>
                      <a:pt x="1955" y="0"/>
                    </a:moveTo>
                    <a:lnTo>
                      <a:pt x="1988" y="0"/>
                    </a:lnTo>
                    <a:moveTo>
                      <a:pt x="2012" y="0"/>
                    </a:moveTo>
                    <a:lnTo>
                      <a:pt x="2045" y="0"/>
                    </a:lnTo>
                    <a:moveTo>
                      <a:pt x="2061" y="0"/>
                    </a:moveTo>
                    <a:lnTo>
                      <a:pt x="2093" y="0"/>
                    </a:lnTo>
                    <a:moveTo>
                      <a:pt x="2118" y="0"/>
                    </a:moveTo>
                    <a:lnTo>
                      <a:pt x="2150" y="0"/>
                    </a:lnTo>
                    <a:moveTo>
                      <a:pt x="2175" y="0"/>
                    </a:moveTo>
                    <a:lnTo>
                      <a:pt x="2207" y="0"/>
                    </a:lnTo>
                    <a:moveTo>
                      <a:pt x="2224" y="0"/>
                    </a:moveTo>
                    <a:lnTo>
                      <a:pt x="2256" y="0"/>
                    </a:lnTo>
                    <a:moveTo>
                      <a:pt x="2281" y="0"/>
                    </a:moveTo>
                    <a:lnTo>
                      <a:pt x="2313" y="0"/>
                    </a:lnTo>
                    <a:moveTo>
                      <a:pt x="2338" y="0"/>
                    </a:moveTo>
                    <a:lnTo>
                      <a:pt x="2370" y="0"/>
                    </a:lnTo>
                    <a:moveTo>
                      <a:pt x="2387" y="0"/>
                    </a:moveTo>
                    <a:lnTo>
                      <a:pt x="2419" y="0"/>
                    </a:lnTo>
                    <a:moveTo>
                      <a:pt x="2444" y="0"/>
                    </a:moveTo>
                    <a:lnTo>
                      <a:pt x="2476" y="0"/>
                    </a:lnTo>
                    <a:moveTo>
                      <a:pt x="2501" y="0"/>
                    </a:moveTo>
                    <a:lnTo>
                      <a:pt x="2533" y="0"/>
                    </a:lnTo>
                    <a:moveTo>
                      <a:pt x="2549" y="0"/>
                    </a:moveTo>
                    <a:lnTo>
                      <a:pt x="2582" y="0"/>
                    </a:lnTo>
                    <a:moveTo>
                      <a:pt x="2606" y="0"/>
                    </a:moveTo>
                    <a:lnTo>
                      <a:pt x="2639" y="0"/>
                    </a:lnTo>
                    <a:moveTo>
                      <a:pt x="2663" y="0"/>
                    </a:moveTo>
                    <a:lnTo>
                      <a:pt x="2696" y="0"/>
                    </a:lnTo>
                    <a:moveTo>
                      <a:pt x="2712" y="0"/>
                    </a:moveTo>
                    <a:lnTo>
                      <a:pt x="2745" y="0"/>
                    </a:lnTo>
                    <a:moveTo>
                      <a:pt x="2769" y="0"/>
                    </a:moveTo>
                    <a:lnTo>
                      <a:pt x="2802" y="0"/>
                    </a:lnTo>
                    <a:moveTo>
                      <a:pt x="2826" y="0"/>
                    </a:moveTo>
                    <a:lnTo>
                      <a:pt x="2859" y="0"/>
                    </a:lnTo>
                    <a:moveTo>
                      <a:pt x="2875" y="0"/>
                    </a:moveTo>
                    <a:lnTo>
                      <a:pt x="2908" y="0"/>
                    </a:lnTo>
                    <a:moveTo>
                      <a:pt x="2932" y="0"/>
                    </a:moveTo>
                    <a:lnTo>
                      <a:pt x="2965" y="0"/>
                    </a:lnTo>
                    <a:moveTo>
                      <a:pt x="2989" y="0"/>
                    </a:moveTo>
                    <a:lnTo>
                      <a:pt x="3022" y="0"/>
                    </a:lnTo>
                    <a:moveTo>
                      <a:pt x="3038" y="0"/>
                    </a:moveTo>
                    <a:lnTo>
                      <a:pt x="3071" y="0"/>
                    </a:lnTo>
                    <a:moveTo>
                      <a:pt x="3095" y="0"/>
                    </a:moveTo>
                    <a:lnTo>
                      <a:pt x="3128" y="0"/>
                    </a:lnTo>
                    <a:moveTo>
                      <a:pt x="3152" y="0"/>
                    </a:moveTo>
                    <a:lnTo>
                      <a:pt x="3185" y="0"/>
                    </a:lnTo>
                    <a:moveTo>
                      <a:pt x="3201" y="0"/>
                    </a:moveTo>
                    <a:lnTo>
                      <a:pt x="3234" y="0"/>
                    </a:lnTo>
                    <a:moveTo>
                      <a:pt x="3258" y="0"/>
                    </a:moveTo>
                    <a:lnTo>
                      <a:pt x="3291" y="0"/>
                    </a:lnTo>
                    <a:moveTo>
                      <a:pt x="3315" y="0"/>
                    </a:moveTo>
                    <a:lnTo>
                      <a:pt x="3348" y="0"/>
                    </a:lnTo>
                    <a:moveTo>
                      <a:pt x="3364" y="0"/>
                    </a:moveTo>
                    <a:lnTo>
                      <a:pt x="3396" y="0"/>
                    </a:lnTo>
                    <a:moveTo>
                      <a:pt x="3421" y="0"/>
                    </a:moveTo>
                    <a:lnTo>
                      <a:pt x="3453" y="0"/>
                    </a:lnTo>
                    <a:moveTo>
                      <a:pt x="3478" y="0"/>
                    </a:moveTo>
                    <a:lnTo>
                      <a:pt x="3510" y="0"/>
                    </a:lnTo>
                    <a:moveTo>
                      <a:pt x="3527" y="0"/>
                    </a:moveTo>
                    <a:lnTo>
                      <a:pt x="3559" y="0"/>
                    </a:lnTo>
                    <a:moveTo>
                      <a:pt x="3584" y="0"/>
                    </a:moveTo>
                    <a:lnTo>
                      <a:pt x="3616" y="0"/>
                    </a:lnTo>
                    <a:moveTo>
                      <a:pt x="3641" y="0"/>
                    </a:moveTo>
                    <a:lnTo>
                      <a:pt x="3673" y="0"/>
                    </a:lnTo>
                    <a:moveTo>
                      <a:pt x="3690" y="0"/>
                    </a:moveTo>
                    <a:lnTo>
                      <a:pt x="3722" y="0"/>
                    </a:lnTo>
                    <a:moveTo>
                      <a:pt x="3747" y="0"/>
                    </a:moveTo>
                    <a:lnTo>
                      <a:pt x="3779" y="0"/>
                    </a:lnTo>
                    <a:moveTo>
                      <a:pt x="3804" y="0"/>
                    </a:moveTo>
                    <a:lnTo>
                      <a:pt x="3836" y="0"/>
                    </a:lnTo>
                    <a:moveTo>
                      <a:pt x="3852" y="0"/>
                    </a:moveTo>
                    <a:lnTo>
                      <a:pt x="3885" y="0"/>
                    </a:lnTo>
                    <a:moveTo>
                      <a:pt x="3909" y="0"/>
                    </a:moveTo>
                    <a:lnTo>
                      <a:pt x="3942" y="0"/>
                    </a:lnTo>
                    <a:moveTo>
                      <a:pt x="3966" y="0"/>
                    </a:moveTo>
                    <a:lnTo>
                      <a:pt x="3999" y="0"/>
                    </a:lnTo>
                    <a:moveTo>
                      <a:pt x="4015" y="0"/>
                    </a:moveTo>
                    <a:lnTo>
                      <a:pt x="4048" y="0"/>
                    </a:lnTo>
                    <a:moveTo>
                      <a:pt x="4072" y="0"/>
                    </a:moveTo>
                    <a:lnTo>
                      <a:pt x="4105" y="0"/>
                    </a:lnTo>
                    <a:moveTo>
                      <a:pt x="4129" y="0"/>
                    </a:moveTo>
                    <a:lnTo>
                      <a:pt x="4162" y="0"/>
                    </a:lnTo>
                    <a:moveTo>
                      <a:pt x="4178" y="0"/>
                    </a:moveTo>
                    <a:lnTo>
                      <a:pt x="4203" y="0"/>
                    </a:lnTo>
                    <a:lnTo>
                      <a:pt x="4203" y="16"/>
                    </a:lnTo>
                    <a:moveTo>
                      <a:pt x="4203" y="32"/>
                    </a:moveTo>
                    <a:lnTo>
                      <a:pt x="4203" y="65"/>
                    </a:lnTo>
                    <a:moveTo>
                      <a:pt x="4203" y="89"/>
                    </a:moveTo>
                    <a:lnTo>
                      <a:pt x="4203" y="122"/>
                    </a:lnTo>
                    <a:moveTo>
                      <a:pt x="4203" y="146"/>
                    </a:moveTo>
                    <a:lnTo>
                      <a:pt x="4203" y="179"/>
                    </a:lnTo>
                    <a:moveTo>
                      <a:pt x="4203" y="195"/>
                    </a:moveTo>
                    <a:lnTo>
                      <a:pt x="4203" y="228"/>
                    </a:lnTo>
                    <a:moveTo>
                      <a:pt x="4203" y="252"/>
                    </a:moveTo>
                    <a:lnTo>
                      <a:pt x="4203" y="285"/>
                    </a:lnTo>
                  </a:path>
                </a:pathLst>
              </a:custGeom>
              <a:noFill/>
              <a:ln w="1270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99395" name="Freeform 67"/>
              <p:cNvSpPr>
                <a:spLocks noEditPoints="1"/>
              </p:cNvSpPr>
              <p:nvPr/>
            </p:nvSpPr>
            <p:spPr bwMode="auto">
              <a:xfrm>
                <a:off x="2625" y="2517"/>
                <a:ext cx="1" cy="285"/>
              </a:xfrm>
              <a:custGeom>
                <a:avLst/>
                <a:gdLst>
                  <a:gd name="T0" fmla="*/ 0 h 285"/>
                  <a:gd name="T1" fmla="*/ 32 h 285"/>
                  <a:gd name="T2" fmla="*/ 49 h 285"/>
                  <a:gd name="T3" fmla="*/ 81 h 285"/>
                  <a:gd name="T4" fmla="*/ 106 h 285"/>
                  <a:gd name="T5" fmla="*/ 138 h 285"/>
                  <a:gd name="T6" fmla="*/ 163 h 285"/>
                  <a:gd name="T7" fmla="*/ 195 h 285"/>
                  <a:gd name="T8" fmla="*/ 212 h 285"/>
                  <a:gd name="T9" fmla="*/ 244 h 285"/>
                  <a:gd name="T10" fmla="*/ 269 h 285"/>
                  <a:gd name="T11" fmla="*/ 285 h 28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</a:cxnLst>
                <a:rect l="0" t="0" r="r" b="b"/>
                <a:pathLst>
                  <a:path h="285">
                    <a:moveTo>
                      <a:pt x="0" y="0"/>
                    </a:moveTo>
                    <a:lnTo>
                      <a:pt x="0" y="32"/>
                    </a:lnTo>
                    <a:moveTo>
                      <a:pt x="0" y="49"/>
                    </a:moveTo>
                    <a:lnTo>
                      <a:pt x="0" y="81"/>
                    </a:lnTo>
                    <a:moveTo>
                      <a:pt x="0" y="106"/>
                    </a:moveTo>
                    <a:lnTo>
                      <a:pt x="0" y="138"/>
                    </a:lnTo>
                    <a:moveTo>
                      <a:pt x="0" y="163"/>
                    </a:moveTo>
                    <a:lnTo>
                      <a:pt x="0" y="195"/>
                    </a:lnTo>
                    <a:moveTo>
                      <a:pt x="0" y="212"/>
                    </a:moveTo>
                    <a:lnTo>
                      <a:pt x="0" y="244"/>
                    </a:lnTo>
                    <a:moveTo>
                      <a:pt x="0" y="269"/>
                    </a:moveTo>
                    <a:lnTo>
                      <a:pt x="0" y="285"/>
                    </a:lnTo>
                  </a:path>
                </a:pathLst>
              </a:custGeom>
              <a:noFill/>
              <a:ln w="1270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99396" name="Freeform 68"/>
              <p:cNvSpPr>
                <a:spLocks noEditPoints="1"/>
              </p:cNvSpPr>
              <p:nvPr/>
            </p:nvSpPr>
            <p:spPr bwMode="auto">
              <a:xfrm>
                <a:off x="1257" y="2509"/>
                <a:ext cx="1" cy="293"/>
              </a:xfrm>
              <a:custGeom>
                <a:avLst/>
                <a:gdLst>
                  <a:gd name="T0" fmla="*/ 0 h 293"/>
                  <a:gd name="T1" fmla="*/ 32 h 293"/>
                  <a:gd name="T2" fmla="*/ 57 h 293"/>
                  <a:gd name="T3" fmla="*/ 89 h 293"/>
                  <a:gd name="T4" fmla="*/ 114 h 293"/>
                  <a:gd name="T5" fmla="*/ 146 h 293"/>
                  <a:gd name="T6" fmla="*/ 163 h 293"/>
                  <a:gd name="T7" fmla="*/ 195 h 293"/>
                  <a:gd name="T8" fmla="*/ 220 h 293"/>
                  <a:gd name="T9" fmla="*/ 252 h 293"/>
                  <a:gd name="T10" fmla="*/ 277 h 293"/>
                  <a:gd name="T11" fmla="*/ 293 h 29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</a:cxnLst>
                <a:rect l="0" t="0" r="r" b="b"/>
                <a:pathLst>
                  <a:path h="293">
                    <a:moveTo>
                      <a:pt x="0" y="0"/>
                    </a:moveTo>
                    <a:lnTo>
                      <a:pt x="0" y="32"/>
                    </a:lnTo>
                    <a:moveTo>
                      <a:pt x="0" y="57"/>
                    </a:moveTo>
                    <a:lnTo>
                      <a:pt x="0" y="89"/>
                    </a:lnTo>
                    <a:moveTo>
                      <a:pt x="0" y="114"/>
                    </a:moveTo>
                    <a:lnTo>
                      <a:pt x="0" y="146"/>
                    </a:lnTo>
                    <a:moveTo>
                      <a:pt x="0" y="163"/>
                    </a:moveTo>
                    <a:lnTo>
                      <a:pt x="0" y="195"/>
                    </a:lnTo>
                    <a:moveTo>
                      <a:pt x="0" y="220"/>
                    </a:moveTo>
                    <a:lnTo>
                      <a:pt x="0" y="252"/>
                    </a:lnTo>
                    <a:moveTo>
                      <a:pt x="0" y="277"/>
                    </a:moveTo>
                    <a:lnTo>
                      <a:pt x="0" y="293"/>
                    </a:lnTo>
                  </a:path>
                </a:pathLst>
              </a:custGeom>
              <a:noFill/>
              <a:ln w="1270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9397" name="Rectangle 69"/>
            <p:cNvSpPr>
              <a:spLocks noChangeArrowheads="1"/>
            </p:cNvSpPr>
            <p:nvPr/>
          </p:nvSpPr>
          <p:spPr bwMode="auto">
            <a:xfrm>
              <a:off x="4923" y="2402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C00000"/>
                  </a:solidFill>
                </a:rPr>
                <a:t>C </a:t>
              </a:r>
              <a:endParaRPr lang="en-US" altLang="en-US" sz="24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398" name="Rectangle 70"/>
            <p:cNvSpPr>
              <a:spLocks noChangeArrowheads="1"/>
            </p:cNvSpPr>
            <p:nvPr/>
          </p:nvSpPr>
          <p:spPr bwMode="auto">
            <a:xfrm>
              <a:off x="3905" y="2402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C00000"/>
                  </a:solidFill>
                </a:rPr>
                <a:t>C </a:t>
              </a:r>
              <a:endParaRPr lang="en-US" altLang="en-US" sz="24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399" name="Rectangle 71"/>
            <p:cNvSpPr>
              <a:spLocks noChangeArrowheads="1"/>
            </p:cNvSpPr>
            <p:nvPr/>
          </p:nvSpPr>
          <p:spPr bwMode="auto">
            <a:xfrm>
              <a:off x="2628" y="2402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C00000"/>
                  </a:solidFill>
                </a:rPr>
                <a:t>N </a:t>
              </a:r>
              <a:endParaRPr lang="en-US" altLang="en-US" sz="24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400" name="Rectangle 72"/>
            <p:cNvSpPr>
              <a:spLocks noChangeArrowheads="1"/>
            </p:cNvSpPr>
            <p:nvPr/>
          </p:nvSpPr>
          <p:spPr bwMode="auto">
            <a:xfrm>
              <a:off x="2250" y="2402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C00000"/>
                  </a:solidFill>
                </a:rPr>
                <a:t>N </a:t>
              </a:r>
              <a:endParaRPr lang="en-US" altLang="en-US" sz="24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401" name="Rectangle 73"/>
            <p:cNvSpPr>
              <a:spLocks noChangeArrowheads="1"/>
            </p:cNvSpPr>
            <p:nvPr/>
          </p:nvSpPr>
          <p:spPr bwMode="auto">
            <a:xfrm>
              <a:off x="1265" y="2402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C00000"/>
                  </a:solidFill>
                </a:rPr>
                <a:t>A </a:t>
              </a:r>
              <a:endParaRPr lang="en-US" altLang="en-US" sz="24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9402" name="Rectangle 74"/>
            <p:cNvSpPr>
              <a:spLocks noChangeArrowheads="1"/>
            </p:cNvSpPr>
            <p:nvPr/>
          </p:nvSpPr>
          <p:spPr bwMode="auto">
            <a:xfrm>
              <a:off x="691" y="2402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C00000"/>
                  </a:solidFill>
                </a:rPr>
                <a:t>A </a:t>
              </a:r>
              <a:endParaRPr lang="en-US" altLang="en-US" sz="240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9403" name="Group 75"/>
          <p:cNvGrpSpPr>
            <a:grpSpLocks/>
          </p:cNvGrpSpPr>
          <p:nvPr/>
        </p:nvGrpSpPr>
        <p:grpSpPr bwMode="auto">
          <a:xfrm>
            <a:off x="1063625" y="3195638"/>
            <a:ext cx="5310188" cy="168275"/>
            <a:chOff x="670" y="2013"/>
            <a:chExt cx="3345" cy="106"/>
          </a:xfrm>
        </p:grpSpPr>
        <p:sp>
          <p:nvSpPr>
            <p:cNvPr id="99404" name="Rectangle 76"/>
            <p:cNvSpPr>
              <a:spLocks noChangeArrowheads="1"/>
            </p:cNvSpPr>
            <p:nvPr/>
          </p:nvSpPr>
          <p:spPr bwMode="auto">
            <a:xfrm>
              <a:off x="3927" y="2013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000000"/>
                  </a:solidFill>
                </a:rPr>
                <a:t>K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9405" name="Freeform 77"/>
            <p:cNvSpPr>
              <a:spLocks noEditPoints="1"/>
            </p:cNvSpPr>
            <p:nvPr/>
          </p:nvSpPr>
          <p:spPr bwMode="auto">
            <a:xfrm>
              <a:off x="670" y="2020"/>
              <a:ext cx="3339" cy="1"/>
            </a:xfrm>
            <a:custGeom>
              <a:avLst/>
              <a:gdLst>
                <a:gd name="T0" fmla="*/ 3307 w 3339"/>
                <a:gd name="T1" fmla="*/ 3250 w 3339"/>
                <a:gd name="T2" fmla="*/ 3193 w 3339"/>
                <a:gd name="T3" fmla="*/ 3144 w 3339"/>
                <a:gd name="T4" fmla="*/ 3087 w 3339"/>
                <a:gd name="T5" fmla="*/ 3030 w 3339"/>
                <a:gd name="T6" fmla="*/ 2981 w 3339"/>
                <a:gd name="T7" fmla="*/ 2924 w 3339"/>
                <a:gd name="T8" fmla="*/ 2867 w 3339"/>
                <a:gd name="T9" fmla="*/ 2818 w 3339"/>
                <a:gd name="T10" fmla="*/ 2761 w 3339"/>
                <a:gd name="T11" fmla="*/ 2704 w 3339"/>
                <a:gd name="T12" fmla="*/ 2655 w 3339"/>
                <a:gd name="T13" fmla="*/ 2598 w 3339"/>
                <a:gd name="T14" fmla="*/ 2541 w 3339"/>
                <a:gd name="T15" fmla="*/ 2492 w 3339"/>
                <a:gd name="T16" fmla="*/ 2435 w 3339"/>
                <a:gd name="T17" fmla="*/ 2378 w 3339"/>
                <a:gd name="T18" fmla="*/ 2330 w 3339"/>
                <a:gd name="T19" fmla="*/ 2273 w 3339"/>
                <a:gd name="T20" fmla="*/ 2216 w 3339"/>
                <a:gd name="T21" fmla="*/ 2167 w 3339"/>
                <a:gd name="T22" fmla="*/ 2110 w 3339"/>
                <a:gd name="T23" fmla="*/ 2053 w 3339"/>
                <a:gd name="T24" fmla="*/ 2004 w 3339"/>
                <a:gd name="T25" fmla="*/ 1947 w 3339"/>
                <a:gd name="T26" fmla="*/ 1890 w 3339"/>
                <a:gd name="T27" fmla="*/ 1841 w 3339"/>
                <a:gd name="T28" fmla="*/ 1784 w 3339"/>
                <a:gd name="T29" fmla="*/ 1727 w 3339"/>
                <a:gd name="T30" fmla="*/ 1678 w 3339"/>
                <a:gd name="T31" fmla="*/ 1621 w 3339"/>
                <a:gd name="T32" fmla="*/ 1564 w 3339"/>
                <a:gd name="T33" fmla="*/ 1515 w 3339"/>
                <a:gd name="T34" fmla="*/ 1458 w 3339"/>
                <a:gd name="T35" fmla="*/ 1401 w 3339"/>
                <a:gd name="T36" fmla="*/ 1352 w 3339"/>
                <a:gd name="T37" fmla="*/ 1295 w 3339"/>
                <a:gd name="T38" fmla="*/ 1238 w 3339"/>
                <a:gd name="T39" fmla="*/ 1189 w 3339"/>
                <a:gd name="T40" fmla="*/ 1132 w 3339"/>
                <a:gd name="T41" fmla="*/ 1075 w 3339"/>
                <a:gd name="T42" fmla="*/ 1027 w 3339"/>
                <a:gd name="T43" fmla="*/ 970 w 3339"/>
                <a:gd name="T44" fmla="*/ 913 w 3339"/>
                <a:gd name="T45" fmla="*/ 864 w 3339"/>
                <a:gd name="T46" fmla="*/ 807 w 3339"/>
                <a:gd name="T47" fmla="*/ 750 w 3339"/>
                <a:gd name="T48" fmla="*/ 701 w 3339"/>
                <a:gd name="T49" fmla="*/ 644 w 3339"/>
                <a:gd name="T50" fmla="*/ 587 w 3339"/>
                <a:gd name="T51" fmla="*/ 538 w 3339"/>
                <a:gd name="T52" fmla="*/ 481 w 3339"/>
                <a:gd name="T53" fmla="*/ 424 w 3339"/>
                <a:gd name="T54" fmla="*/ 375 w 3339"/>
                <a:gd name="T55" fmla="*/ 318 w 3339"/>
                <a:gd name="T56" fmla="*/ 261 w 3339"/>
                <a:gd name="T57" fmla="*/ 212 w 3339"/>
                <a:gd name="T58" fmla="*/ 155 w 3339"/>
                <a:gd name="T59" fmla="*/ 98 w 3339"/>
                <a:gd name="T60" fmla="*/ 49 w 3339"/>
                <a:gd name="T61" fmla="*/ 0 w 33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  <a:cxn ang="0">
                  <a:pos x="T55" y="0"/>
                </a:cxn>
                <a:cxn ang="0">
                  <a:pos x="T56" y="0"/>
                </a:cxn>
                <a:cxn ang="0">
                  <a:pos x="T57" y="0"/>
                </a:cxn>
                <a:cxn ang="0">
                  <a:pos x="T58" y="0"/>
                </a:cxn>
                <a:cxn ang="0">
                  <a:pos x="T59" y="0"/>
                </a:cxn>
                <a:cxn ang="0">
                  <a:pos x="T60" y="0"/>
                </a:cxn>
                <a:cxn ang="0">
                  <a:pos x="T61" y="0"/>
                </a:cxn>
              </a:cxnLst>
              <a:rect l="0" t="0" r="r" b="b"/>
              <a:pathLst>
                <a:path w="3339">
                  <a:moveTo>
                    <a:pt x="3339" y="0"/>
                  </a:moveTo>
                  <a:lnTo>
                    <a:pt x="3307" y="0"/>
                  </a:lnTo>
                  <a:moveTo>
                    <a:pt x="3282" y="0"/>
                  </a:moveTo>
                  <a:lnTo>
                    <a:pt x="3250" y="0"/>
                  </a:lnTo>
                  <a:moveTo>
                    <a:pt x="3225" y="0"/>
                  </a:moveTo>
                  <a:lnTo>
                    <a:pt x="3193" y="0"/>
                  </a:lnTo>
                  <a:moveTo>
                    <a:pt x="3177" y="0"/>
                  </a:moveTo>
                  <a:lnTo>
                    <a:pt x="3144" y="0"/>
                  </a:lnTo>
                  <a:moveTo>
                    <a:pt x="3120" y="0"/>
                  </a:moveTo>
                  <a:lnTo>
                    <a:pt x="3087" y="0"/>
                  </a:lnTo>
                  <a:moveTo>
                    <a:pt x="3063" y="0"/>
                  </a:moveTo>
                  <a:lnTo>
                    <a:pt x="3030" y="0"/>
                  </a:lnTo>
                  <a:moveTo>
                    <a:pt x="3014" y="0"/>
                  </a:moveTo>
                  <a:lnTo>
                    <a:pt x="2981" y="0"/>
                  </a:lnTo>
                  <a:moveTo>
                    <a:pt x="2957" y="0"/>
                  </a:moveTo>
                  <a:lnTo>
                    <a:pt x="2924" y="0"/>
                  </a:lnTo>
                  <a:moveTo>
                    <a:pt x="2900" y="0"/>
                  </a:moveTo>
                  <a:lnTo>
                    <a:pt x="2867" y="0"/>
                  </a:lnTo>
                  <a:moveTo>
                    <a:pt x="2851" y="0"/>
                  </a:moveTo>
                  <a:lnTo>
                    <a:pt x="2818" y="0"/>
                  </a:lnTo>
                  <a:moveTo>
                    <a:pt x="2794" y="0"/>
                  </a:moveTo>
                  <a:lnTo>
                    <a:pt x="2761" y="0"/>
                  </a:lnTo>
                  <a:moveTo>
                    <a:pt x="2737" y="0"/>
                  </a:moveTo>
                  <a:lnTo>
                    <a:pt x="2704" y="0"/>
                  </a:lnTo>
                  <a:moveTo>
                    <a:pt x="2688" y="0"/>
                  </a:moveTo>
                  <a:lnTo>
                    <a:pt x="2655" y="0"/>
                  </a:lnTo>
                  <a:moveTo>
                    <a:pt x="2631" y="0"/>
                  </a:moveTo>
                  <a:lnTo>
                    <a:pt x="2598" y="0"/>
                  </a:lnTo>
                  <a:moveTo>
                    <a:pt x="2574" y="0"/>
                  </a:moveTo>
                  <a:lnTo>
                    <a:pt x="2541" y="0"/>
                  </a:lnTo>
                  <a:moveTo>
                    <a:pt x="2525" y="0"/>
                  </a:moveTo>
                  <a:lnTo>
                    <a:pt x="2492" y="0"/>
                  </a:lnTo>
                  <a:moveTo>
                    <a:pt x="2468" y="0"/>
                  </a:moveTo>
                  <a:lnTo>
                    <a:pt x="2435" y="0"/>
                  </a:lnTo>
                  <a:moveTo>
                    <a:pt x="2411" y="0"/>
                  </a:moveTo>
                  <a:lnTo>
                    <a:pt x="2378" y="0"/>
                  </a:lnTo>
                  <a:moveTo>
                    <a:pt x="2362" y="0"/>
                  </a:moveTo>
                  <a:lnTo>
                    <a:pt x="2330" y="0"/>
                  </a:lnTo>
                  <a:moveTo>
                    <a:pt x="2305" y="0"/>
                  </a:moveTo>
                  <a:lnTo>
                    <a:pt x="2273" y="0"/>
                  </a:lnTo>
                  <a:moveTo>
                    <a:pt x="2248" y="0"/>
                  </a:moveTo>
                  <a:lnTo>
                    <a:pt x="2216" y="0"/>
                  </a:lnTo>
                  <a:moveTo>
                    <a:pt x="2199" y="0"/>
                  </a:moveTo>
                  <a:lnTo>
                    <a:pt x="2167" y="0"/>
                  </a:lnTo>
                  <a:moveTo>
                    <a:pt x="2142" y="0"/>
                  </a:moveTo>
                  <a:lnTo>
                    <a:pt x="2110" y="0"/>
                  </a:lnTo>
                  <a:moveTo>
                    <a:pt x="2085" y="0"/>
                  </a:moveTo>
                  <a:lnTo>
                    <a:pt x="2053" y="0"/>
                  </a:lnTo>
                  <a:moveTo>
                    <a:pt x="2036" y="0"/>
                  </a:moveTo>
                  <a:lnTo>
                    <a:pt x="2004" y="0"/>
                  </a:lnTo>
                  <a:moveTo>
                    <a:pt x="1979" y="0"/>
                  </a:moveTo>
                  <a:lnTo>
                    <a:pt x="1947" y="0"/>
                  </a:lnTo>
                  <a:moveTo>
                    <a:pt x="1922" y="0"/>
                  </a:moveTo>
                  <a:lnTo>
                    <a:pt x="1890" y="0"/>
                  </a:lnTo>
                  <a:moveTo>
                    <a:pt x="1874" y="0"/>
                  </a:moveTo>
                  <a:lnTo>
                    <a:pt x="1841" y="0"/>
                  </a:lnTo>
                  <a:moveTo>
                    <a:pt x="1817" y="0"/>
                  </a:moveTo>
                  <a:lnTo>
                    <a:pt x="1784" y="0"/>
                  </a:lnTo>
                  <a:moveTo>
                    <a:pt x="1760" y="0"/>
                  </a:moveTo>
                  <a:lnTo>
                    <a:pt x="1727" y="0"/>
                  </a:lnTo>
                  <a:moveTo>
                    <a:pt x="1711" y="0"/>
                  </a:moveTo>
                  <a:lnTo>
                    <a:pt x="1678" y="0"/>
                  </a:lnTo>
                  <a:moveTo>
                    <a:pt x="1654" y="0"/>
                  </a:moveTo>
                  <a:lnTo>
                    <a:pt x="1621" y="0"/>
                  </a:lnTo>
                  <a:moveTo>
                    <a:pt x="1597" y="0"/>
                  </a:moveTo>
                  <a:lnTo>
                    <a:pt x="1564" y="0"/>
                  </a:lnTo>
                  <a:moveTo>
                    <a:pt x="1548" y="0"/>
                  </a:moveTo>
                  <a:lnTo>
                    <a:pt x="1515" y="0"/>
                  </a:lnTo>
                  <a:moveTo>
                    <a:pt x="1491" y="0"/>
                  </a:moveTo>
                  <a:lnTo>
                    <a:pt x="1458" y="0"/>
                  </a:lnTo>
                  <a:moveTo>
                    <a:pt x="1434" y="0"/>
                  </a:moveTo>
                  <a:lnTo>
                    <a:pt x="1401" y="0"/>
                  </a:lnTo>
                  <a:moveTo>
                    <a:pt x="1385" y="0"/>
                  </a:moveTo>
                  <a:lnTo>
                    <a:pt x="1352" y="0"/>
                  </a:lnTo>
                  <a:moveTo>
                    <a:pt x="1328" y="0"/>
                  </a:moveTo>
                  <a:lnTo>
                    <a:pt x="1295" y="0"/>
                  </a:lnTo>
                  <a:moveTo>
                    <a:pt x="1271" y="0"/>
                  </a:moveTo>
                  <a:lnTo>
                    <a:pt x="1238" y="0"/>
                  </a:lnTo>
                  <a:moveTo>
                    <a:pt x="1222" y="0"/>
                  </a:moveTo>
                  <a:lnTo>
                    <a:pt x="1189" y="0"/>
                  </a:lnTo>
                  <a:moveTo>
                    <a:pt x="1165" y="0"/>
                  </a:moveTo>
                  <a:lnTo>
                    <a:pt x="1132" y="0"/>
                  </a:lnTo>
                  <a:moveTo>
                    <a:pt x="1108" y="0"/>
                  </a:moveTo>
                  <a:lnTo>
                    <a:pt x="1075" y="0"/>
                  </a:lnTo>
                  <a:moveTo>
                    <a:pt x="1059" y="0"/>
                  </a:moveTo>
                  <a:lnTo>
                    <a:pt x="1027" y="0"/>
                  </a:lnTo>
                  <a:moveTo>
                    <a:pt x="1002" y="0"/>
                  </a:moveTo>
                  <a:lnTo>
                    <a:pt x="970" y="0"/>
                  </a:lnTo>
                  <a:moveTo>
                    <a:pt x="945" y="0"/>
                  </a:moveTo>
                  <a:lnTo>
                    <a:pt x="913" y="0"/>
                  </a:lnTo>
                  <a:moveTo>
                    <a:pt x="896" y="0"/>
                  </a:moveTo>
                  <a:lnTo>
                    <a:pt x="864" y="0"/>
                  </a:lnTo>
                  <a:moveTo>
                    <a:pt x="839" y="0"/>
                  </a:moveTo>
                  <a:lnTo>
                    <a:pt x="807" y="0"/>
                  </a:lnTo>
                  <a:moveTo>
                    <a:pt x="782" y="0"/>
                  </a:moveTo>
                  <a:lnTo>
                    <a:pt x="750" y="0"/>
                  </a:lnTo>
                  <a:moveTo>
                    <a:pt x="733" y="0"/>
                  </a:moveTo>
                  <a:lnTo>
                    <a:pt x="701" y="0"/>
                  </a:lnTo>
                  <a:moveTo>
                    <a:pt x="676" y="0"/>
                  </a:moveTo>
                  <a:lnTo>
                    <a:pt x="644" y="0"/>
                  </a:lnTo>
                  <a:moveTo>
                    <a:pt x="619" y="0"/>
                  </a:moveTo>
                  <a:lnTo>
                    <a:pt x="587" y="0"/>
                  </a:lnTo>
                  <a:moveTo>
                    <a:pt x="571" y="0"/>
                  </a:moveTo>
                  <a:lnTo>
                    <a:pt x="538" y="0"/>
                  </a:lnTo>
                  <a:moveTo>
                    <a:pt x="514" y="0"/>
                  </a:moveTo>
                  <a:lnTo>
                    <a:pt x="481" y="0"/>
                  </a:lnTo>
                  <a:moveTo>
                    <a:pt x="457" y="0"/>
                  </a:moveTo>
                  <a:lnTo>
                    <a:pt x="424" y="0"/>
                  </a:lnTo>
                  <a:moveTo>
                    <a:pt x="408" y="0"/>
                  </a:moveTo>
                  <a:lnTo>
                    <a:pt x="375" y="0"/>
                  </a:lnTo>
                  <a:moveTo>
                    <a:pt x="351" y="0"/>
                  </a:moveTo>
                  <a:lnTo>
                    <a:pt x="318" y="0"/>
                  </a:lnTo>
                  <a:moveTo>
                    <a:pt x="294" y="0"/>
                  </a:moveTo>
                  <a:lnTo>
                    <a:pt x="261" y="0"/>
                  </a:lnTo>
                  <a:moveTo>
                    <a:pt x="245" y="0"/>
                  </a:moveTo>
                  <a:lnTo>
                    <a:pt x="212" y="0"/>
                  </a:lnTo>
                  <a:moveTo>
                    <a:pt x="188" y="0"/>
                  </a:moveTo>
                  <a:lnTo>
                    <a:pt x="155" y="0"/>
                  </a:lnTo>
                  <a:moveTo>
                    <a:pt x="131" y="0"/>
                  </a:moveTo>
                  <a:lnTo>
                    <a:pt x="98" y="0"/>
                  </a:lnTo>
                  <a:moveTo>
                    <a:pt x="82" y="0"/>
                  </a:moveTo>
                  <a:lnTo>
                    <a:pt x="49" y="0"/>
                  </a:lnTo>
                  <a:moveTo>
                    <a:pt x="25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406" name="Group 78"/>
          <p:cNvGrpSpPr>
            <a:grpSpLocks/>
          </p:cNvGrpSpPr>
          <p:nvPr/>
        </p:nvGrpSpPr>
        <p:grpSpPr bwMode="auto">
          <a:xfrm>
            <a:off x="1050925" y="3022600"/>
            <a:ext cx="1681163" cy="1438275"/>
            <a:chOff x="662" y="1904"/>
            <a:chExt cx="1059" cy="906"/>
          </a:xfrm>
        </p:grpSpPr>
        <p:sp>
          <p:nvSpPr>
            <p:cNvPr id="99407" name="Line 79"/>
            <p:cNvSpPr>
              <a:spLocks noChangeShapeType="1"/>
            </p:cNvSpPr>
            <p:nvPr/>
          </p:nvSpPr>
          <p:spPr bwMode="auto">
            <a:xfrm>
              <a:off x="662" y="2028"/>
              <a:ext cx="953" cy="78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408" name="Rectangle 80"/>
            <p:cNvSpPr>
              <a:spLocks noChangeArrowheads="1"/>
            </p:cNvSpPr>
            <p:nvPr/>
          </p:nvSpPr>
          <p:spPr bwMode="auto">
            <a:xfrm>
              <a:off x="1633" y="2694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000000"/>
                  </a:solidFill>
                </a:rPr>
                <a:t>D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9409" name="Rectangle 81"/>
            <p:cNvSpPr>
              <a:spLocks noChangeArrowheads="1"/>
            </p:cNvSpPr>
            <p:nvPr/>
          </p:nvSpPr>
          <p:spPr bwMode="auto">
            <a:xfrm>
              <a:off x="680" y="1904"/>
              <a:ext cx="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 i="1">
                  <a:solidFill>
                    <a:srgbClr val="000000"/>
                  </a:solidFill>
                </a:rPr>
                <a:t>D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9410" name="Group 82"/>
          <p:cNvGrpSpPr>
            <a:grpSpLocks/>
          </p:cNvGrpSpPr>
          <p:nvPr/>
        </p:nvGrpSpPr>
        <p:grpSpPr bwMode="auto">
          <a:xfrm>
            <a:off x="1663700" y="2782888"/>
            <a:ext cx="574675" cy="322262"/>
            <a:chOff x="1040" y="1491"/>
            <a:chExt cx="362" cy="203"/>
          </a:xfrm>
        </p:grpSpPr>
        <p:sp>
          <p:nvSpPr>
            <p:cNvPr id="99411" name="Rectangle 83"/>
            <p:cNvSpPr>
              <a:spLocks noChangeArrowheads="1"/>
            </p:cNvSpPr>
            <p:nvPr/>
          </p:nvSpPr>
          <p:spPr bwMode="auto">
            <a:xfrm>
              <a:off x="1084" y="1491"/>
              <a:ext cx="28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000000"/>
                  </a:solidFill>
                </a:rPr>
                <a:t>Alex’s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9412" name="Rectangle 84"/>
            <p:cNvSpPr>
              <a:spLocks noChangeArrowheads="1"/>
            </p:cNvSpPr>
            <p:nvPr/>
          </p:nvSpPr>
          <p:spPr bwMode="auto">
            <a:xfrm>
              <a:off x="1040" y="1588"/>
              <a:ext cx="36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100" b="1">
                  <a:solidFill>
                    <a:srgbClr val="000000"/>
                  </a:solidFill>
                </a:rPr>
                <a:t>demand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9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9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9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9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74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854200" y="85725"/>
            <a:ext cx="71723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300" b="1">
                <a:solidFill>
                  <a:srgbClr val="000099"/>
                </a:solidFill>
                <a:latin typeface="Times New Roman" panose="02020603050405020304" pitchFamily="18" charset="0"/>
              </a:rPr>
              <a:t>APPLICATIONS AND EXTENSIONS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752600" y="847725"/>
            <a:ext cx="7094538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400" b="1" i="1">
                <a:solidFill>
                  <a:srgbClr val="CC0000"/>
                </a:solidFill>
              </a:rPr>
              <a:t>iPods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How do they compare to portable CD players?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How much would you value a second iPod?  A third?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How do Apple’s continued enhancements entice buyers?</a:t>
            </a:r>
          </a:p>
          <a:p>
            <a:pPr lvl="1">
              <a:buFontTx/>
              <a:buChar char="•"/>
            </a:pPr>
            <a:endParaRPr lang="en-US" altLang="en-US" sz="3200" b="1" i="1">
              <a:solidFill>
                <a:srgbClr val="CC0000"/>
              </a:solidFill>
            </a:endParaRPr>
          </a:p>
          <a:p>
            <a:pPr>
              <a:buFontTx/>
              <a:buChar char="•"/>
            </a:pPr>
            <a:r>
              <a:rPr lang="en-US" altLang="en-US" sz="4400" b="1" i="1">
                <a:solidFill>
                  <a:srgbClr val="CC0000"/>
                </a:solidFill>
              </a:rPr>
              <a:t>Cash vs. Noncash Gifts</a:t>
            </a:r>
          </a:p>
          <a:p>
            <a:pPr lvl="1">
              <a:buFontTx/>
              <a:buChar char="•"/>
            </a:pPr>
            <a:r>
              <a:rPr lang="en-US" altLang="en-US" sz="3200" b="1" i="1">
                <a:solidFill>
                  <a:srgbClr val="CC0000"/>
                </a:solidFill>
              </a:rPr>
              <a:t>Which do you prefer?  Why?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038350" y="5486400"/>
            <a:ext cx="1809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endParaRPr lang="en-US" altLang="en-US" sz="5600" b="1" i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  <p:bldP spid="44036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Consumer Surplus</a:t>
            </a:r>
            <a:endParaRPr lang="en-US" alt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Voluntary purchase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/>
              <a:t> benefit  &gt;  costs</a:t>
            </a:r>
          </a:p>
          <a:p>
            <a:r>
              <a:rPr lang="en-US" altLang="en-US" dirty="0" smtClean="0"/>
              <a:t>Consumer surplus  =  net benefit to the buyer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Consumer Surplus = the difference between the maximum price a consumer is (or consumers are) willing to pay for a product and the price that they actually pay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Graphically, it is the area that lies below the demand curve and above the price line up to the quantity purchased.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Producer Surplus</a:t>
            </a:r>
            <a:endParaRPr lang="en-US" altLang="en-US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Producer Surplus = the difference between the actual price a producer receives (or producers receive) and the minimum acceptable price.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Graphically, it is the area that lies above the supply curve and below the price line up to the quantity sold.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9" name="Picture 5" descr="image" title="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245225" cy="624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Calculating Marginal Net Utility (Surplus)</a:t>
            </a:r>
            <a:endParaRPr lang="en-US" altLang="en-US" dirty="0"/>
          </a:p>
        </p:txBody>
      </p:sp>
      <p:pic>
        <p:nvPicPr>
          <p:cNvPr id="76805" name="Picture 5" descr="image" title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" t="1237" b="1237"/>
          <a:stretch>
            <a:fillRect/>
          </a:stretch>
        </p:blipFill>
        <p:spPr bwMode="auto">
          <a:xfrm>
            <a:off x="1601788" y="1563688"/>
            <a:ext cx="5603875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533400" y="1590675"/>
            <a:ext cx="8229600" cy="4949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Graphic Calculation of Consumer’s Surplus</a:t>
            </a:r>
            <a:endParaRPr lang="en-US" altLang="en-US" dirty="0"/>
          </a:p>
        </p:txBody>
      </p:sp>
      <p:sp>
        <p:nvSpPr>
          <p:cNvPr id="77829" name="Freeform 5"/>
          <p:cNvSpPr>
            <a:spLocks/>
          </p:cNvSpPr>
          <p:nvPr/>
        </p:nvSpPr>
        <p:spPr bwMode="auto">
          <a:xfrm>
            <a:off x="2014538" y="2265363"/>
            <a:ext cx="2698750" cy="900112"/>
          </a:xfrm>
          <a:custGeom>
            <a:avLst/>
            <a:gdLst>
              <a:gd name="T0" fmla="*/ 0 w 1700"/>
              <a:gd name="T1" fmla="*/ 0 h 567"/>
              <a:gd name="T2" fmla="*/ 0 w 1700"/>
              <a:gd name="T3" fmla="*/ 567 h 567"/>
              <a:gd name="T4" fmla="*/ 1700 w 1700"/>
              <a:gd name="T5" fmla="*/ 567 h 567"/>
              <a:gd name="T6" fmla="*/ 1700 w 1700"/>
              <a:gd name="T7" fmla="*/ 496 h 567"/>
              <a:gd name="T8" fmla="*/ 1275 w 1700"/>
              <a:gd name="T9" fmla="*/ 496 h 567"/>
              <a:gd name="T10" fmla="*/ 1275 w 1700"/>
              <a:gd name="T11" fmla="*/ 366 h 567"/>
              <a:gd name="T12" fmla="*/ 850 w 1700"/>
              <a:gd name="T13" fmla="*/ 366 h 567"/>
              <a:gd name="T14" fmla="*/ 850 w 1700"/>
              <a:gd name="T15" fmla="*/ 283 h 567"/>
              <a:gd name="T16" fmla="*/ 425 w 1700"/>
              <a:gd name="T17" fmla="*/ 283 h 567"/>
              <a:gd name="T18" fmla="*/ 425 w 1700"/>
              <a:gd name="T19" fmla="*/ 0 h 567"/>
              <a:gd name="T20" fmla="*/ 0 w 1700"/>
              <a:gd name="T21" fmla="*/ 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00" h="567">
                <a:moveTo>
                  <a:pt x="0" y="0"/>
                </a:moveTo>
                <a:lnTo>
                  <a:pt x="0" y="567"/>
                </a:lnTo>
                <a:lnTo>
                  <a:pt x="1700" y="567"/>
                </a:lnTo>
                <a:lnTo>
                  <a:pt x="1700" y="496"/>
                </a:lnTo>
                <a:lnTo>
                  <a:pt x="1275" y="496"/>
                </a:lnTo>
                <a:lnTo>
                  <a:pt x="1275" y="366"/>
                </a:lnTo>
                <a:lnTo>
                  <a:pt x="850" y="366"/>
                </a:lnTo>
                <a:lnTo>
                  <a:pt x="850" y="283"/>
                </a:lnTo>
                <a:lnTo>
                  <a:pt x="425" y="283"/>
                </a:lnTo>
                <a:lnTo>
                  <a:pt x="425" y="0"/>
                </a:lnTo>
                <a:lnTo>
                  <a:pt x="0" y="0"/>
                </a:lnTo>
                <a:close/>
              </a:path>
            </a:pathLst>
          </a:custGeom>
          <a:solidFill>
            <a:srgbClr val="DAE9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1116013" y="5434013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>
            <a:off x="1116013" y="565943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1116013" y="5884863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>
            <a:off x="1116013" y="611028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>
            <a:off x="1116013" y="6335713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>
            <a:off x="1116013" y="5191125"/>
            <a:ext cx="6745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1116013" y="4965700"/>
            <a:ext cx="6745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1116013" y="4740275"/>
            <a:ext cx="6745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1116013" y="451643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1116013" y="4291013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>
            <a:off x="1116013" y="406558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>
            <a:off x="1116013" y="3840163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1116013" y="361473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1116013" y="3390900"/>
            <a:ext cx="6745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 flipH="1">
            <a:off x="1116013" y="3165475"/>
            <a:ext cx="6745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1116013" y="2940050"/>
            <a:ext cx="6745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>
            <a:off x="1116013" y="2714625"/>
            <a:ext cx="6745287" cy="1588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1116013" y="249078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1116013" y="249078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1116013" y="2265363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0" name="Line 26"/>
          <p:cNvSpPr>
            <a:spLocks noChangeShapeType="1"/>
          </p:cNvSpPr>
          <p:nvPr/>
        </p:nvSpPr>
        <p:spPr bwMode="auto">
          <a:xfrm>
            <a:off x="1116013" y="2039938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 flipV="1">
            <a:off x="1790700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2" name="Line 28"/>
          <p:cNvSpPr>
            <a:spLocks noChangeShapeType="1"/>
          </p:cNvSpPr>
          <p:nvPr/>
        </p:nvSpPr>
        <p:spPr bwMode="auto">
          <a:xfrm flipV="1">
            <a:off x="156527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3" name="Line 29"/>
          <p:cNvSpPr>
            <a:spLocks noChangeShapeType="1"/>
          </p:cNvSpPr>
          <p:nvPr/>
        </p:nvSpPr>
        <p:spPr bwMode="auto">
          <a:xfrm flipV="1">
            <a:off x="1339850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4" name="Line 30"/>
          <p:cNvSpPr>
            <a:spLocks noChangeShapeType="1"/>
          </p:cNvSpPr>
          <p:nvPr/>
        </p:nvSpPr>
        <p:spPr bwMode="auto">
          <a:xfrm flipV="1">
            <a:off x="2014538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5" name="Line 31"/>
          <p:cNvSpPr>
            <a:spLocks noChangeShapeType="1"/>
          </p:cNvSpPr>
          <p:nvPr/>
        </p:nvSpPr>
        <p:spPr bwMode="auto">
          <a:xfrm flipV="1">
            <a:off x="2239963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6" name="Line 32"/>
          <p:cNvSpPr>
            <a:spLocks noChangeShapeType="1"/>
          </p:cNvSpPr>
          <p:nvPr/>
        </p:nvSpPr>
        <p:spPr bwMode="auto">
          <a:xfrm flipV="1">
            <a:off x="2465388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7" name="Line 33"/>
          <p:cNvSpPr>
            <a:spLocks noChangeShapeType="1"/>
          </p:cNvSpPr>
          <p:nvPr/>
        </p:nvSpPr>
        <p:spPr bwMode="auto">
          <a:xfrm flipV="1">
            <a:off x="268922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8" name="Line 34"/>
          <p:cNvSpPr>
            <a:spLocks noChangeShapeType="1"/>
          </p:cNvSpPr>
          <p:nvPr/>
        </p:nvSpPr>
        <p:spPr bwMode="auto">
          <a:xfrm flipV="1">
            <a:off x="2914650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9" name="Line 35"/>
          <p:cNvSpPr>
            <a:spLocks noChangeShapeType="1"/>
          </p:cNvSpPr>
          <p:nvPr/>
        </p:nvSpPr>
        <p:spPr bwMode="auto">
          <a:xfrm flipV="1">
            <a:off x="3138488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0" name="Line 36"/>
          <p:cNvSpPr>
            <a:spLocks noChangeShapeType="1"/>
          </p:cNvSpPr>
          <p:nvPr/>
        </p:nvSpPr>
        <p:spPr bwMode="auto">
          <a:xfrm flipV="1">
            <a:off x="3363913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1" name="Line 37"/>
          <p:cNvSpPr>
            <a:spLocks noChangeShapeType="1"/>
          </p:cNvSpPr>
          <p:nvPr/>
        </p:nvSpPr>
        <p:spPr bwMode="auto">
          <a:xfrm flipV="1">
            <a:off x="3589338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2" name="Line 38"/>
          <p:cNvSpPr>
            <a:spLocks noChangeShapeType="1"/>
          </p:cNvSpPr>
          <p:nvPr/>
        </p:nvSpPr>
        <p:spPr bwMode="auto">
          <a:xfrm flipV="1">
            <a:off x="381317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3" name="Line 39"/>
          <p:cNvSpPr>
            <a:spLocks noChangeShapeType="1"/>
          </p:cNvSpPr>
          <p:nvPr/>
        </p:nvSpPr>
        <p:spPr bwMode="auto">
          <a:xfrm flipV="1">
            <a:off x="4038600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4" name="Line 40"/>
          <p:cNvSpPr>
            <a:spLocks noChangeShapeType="1"/>
          </p:cNvSpPr>
          <p:nvPr/>
        </p:nvSpPr>
        <p:spPr bwMode="auto">
          <a:xfrm flipV="1">
            <a:off x="426402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5" name="Line 41"/>
          <p:cNvSpPr>
            <a:spLocks noChangeShapeType="1"/>
          </p:cNvSpPr>
          <p:nvPr/>
        </p:nvSpPr>
        <p:spPr bwMode="auto">
          <a:xfrm flipV="1">
            <a:off x="4487863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6" name="Line 42"/>
          <p:cNvSpPr>
            <a:spLocks noChangeShapeType="1"/>
          </p:cNvSpPr>
          <p:nvPr/>
        </p:nvSpPr>
        <p:spPr bwMode="auto">
          <a:xfrm flipV="1">
            <a:off x="4713288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7" name="Line 43"/>
          <p:cNvSpPr>
            <a:spLocks noChangeShapeType="1"/>
          </p:cNvSpPr>
          <p:nvPr/>
        </p:nvSpPr>
        <p:spPr bwMode="auto">
          <a:xfrm flipV="1">
            <a:off x="493712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8" name="Line 44"/>
          <p:cNvSpPr>
            <a:spLocks noChangeShapeType="1"/>
          </p:cNvSpPr>
          <p:nvPr/>
        </p:nvSpPr>
        <p:spPr bwMode="auto">
          <a:xfrm flipV="1">
            <a:off x="5162550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69" name="Line 45"/>
          <p:cNvSpPr>
            <a:spLocks noChangeShapeType="1"/>
          </p:cNvSpPr>
          <p:nvPr/>
        </p:nvSpPr>
        <p:spPr bwMode="auto">
          <a:xfrm flipV="1">
            <a:off x="538797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0" name="Line 46"/>
          <p:cNvSpPr>
            <a:spLocks noChangeShapeType="1"/>
          </p:cNvSpPr>
          <p:nvPr/>
        </p:nvSpPr>
        <p:spPr bwMode="auto">
          <a:xfrm flipV="1">
            <a:off x="5611813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1" name="Line 47"/>
          <p:cNvSpPr>
            <a:spLocks noChangeShapeType="1"/>
          </p:cNvSpPr>
          <p:nvPr/>
        </p:nvSpPr>
        <p:spPr bwMode="auto">
          <a:xfrm flipV="1">
            <a:off x="5837238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2" name="Line 48"/>
          <p:cNvSpPr>
            <a:spLocks noChangeShapeType="1"/>
          </p:cNvSpPr>
          <p:nvPr/>
        </p:nvSpPr>
        <p:spPr bwMode="auto">
          <a:xfrm flipV="1">
            <a:off x="6062663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3" name="Line 49"/>
          <p:cNvSpPr>
            <a:spLocks noChangeShapeType="1"/>
          </p:cNvSpPr>
          <p:nvPr/>
        </p:nvSpPr>
        <p:spPr bwMode="auto">
          <a:xfrm flipV="1">
            <a:off x="6286500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4" name="Line 50"/>
          <p:cNvSpPr>
            <a:spLocks noChangeShapeType="1"/>
          </p:cNvSpPr>
          <p:nvPr/>
        </p:nvSpPr>
        <p:spPr bwMode="auto">
          <a:xfrm flipV="1">
            <a:off x="651192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5" name="Line 51"/>
          <p:cNvSpPr>
            <a:spLocks noChangeShapeType="1"/>
          </p:cNvSpPr>
          <p:nvPr/>
        </p:nvSpPr>
        <p:spPr bwMode="auto">
          <a:xfrm flipV="1">
            <a:off x="6735763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6" name="Line 52"/>
          <p:cNvSpPr>
            <a:spLocks noChangeShapeType="1"/>
          </p:cNvSpPr>
          <p:nvPr/>
        </p:nvSpPr>
        <p:spPr bwMode="auto">
          <a:xfrm flipV="1">
            <a:off x="6961188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7" name="Line 53"/>
          <p:cNvSpPr>
            <a:spLocks noChangeShapeType="1"/>
          </p:cNvSpPr>
          <p:nvPr/>
        </p:nvSpPr>
        <p:spPr bwMode="auto">
          <a:xfrm flipV="1">
            <a:off x="7186613" y="1608138"/>
            <a:ext cx="1587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8" name="Line 54"/>
          <p:cNvSpPr>
            <a:spLocks noChangeShapeType="1"/>
          </p:cNvSpPr>
          <p:nvPr/>
        </p:nvSpPr>
        <p:spPr bwMode="auto">
          <a:xfrm flipV="1">
            <a:off x="7410450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9" name="Rectangle 55"/>
          <p:cNvSpPr>
            <a:spLocks noChangeArrowheads="1"/>
          </p:cNvSpPr>
          <p:nvPr/>
        </p:nvSpPr>
        <p:spPr bwMode="auto">
          <a:xfrm>
            <a:off x="1116013" y="1590675"/>
            <a:ext cx="6745287" cy="4949825"/>
          </a:xfrm>
          <a:prstGeom prst="rect">
            <a:avLst/>
          </a:prstGeom>
          <a:noFill/>
          <a:ln w="19050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0" name="Line 56"/>
          <p:cNvSpPr>
            <a:spLocks noChangeShapeType="1"/>
          </p:cNvSpPr>
          <p:nvPr/>
        </p:nvSpPr>
        <p:spPr bwMode="auto">
          <a:xfrm flipV="1">
            <a:off x="7635875" y="1608138"/>
            <a:ext cx="1588" cy="4951412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1" name="Line 57"/>
          <p:cNvSpPr>
            <a:spLocks noChangeShapeType="1"/>
          </p:cNvSpPr>
          <p:nvPr/>
        </p:nvSpPr>
        <p:spPr bwMode="auto">
          <a:xfrm>
            <a:off x="1116013" y="1814513"/>
            <a:ext cx="6745287" cy="1587"/>
          </a:xfrm>
          <a:prstGeom prst="line">
            <a:avLst/>
          </a:prstGeom>
          <a:noFill/>
          <a:ln w="19050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2" name="Line 58"/>
          <p:cNvSpPr>
            <a:spLocks noChangeShapeType="1"/>
          </p:cNvSpPr>
          <p:nvPr/>
        </p:nvSpPr>
        <p:spPr bwMode="auto">
          <a:xfrm flipH="1">
            <a:off x="2014538" y="5416550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3" name="Line 59"/>
          <p:cNvSpPr>
            <a:spLocks noChangeShapeType="1"/>
          </p:cNvSpPr>
          <p:nvPr/>
        </p:nvSpPr>
        <p:spPr bwMode="auto">
          <a:xfrm flipH="1">
            <a:off x="2014538" y="51911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4" name="Line 60"/>
          <p:cNvSpPr>
            <a:spLocks noChangeShapeType="1"/>
          </p:cNvSpPr>
          <p:nvPr/>
        </p:nvSpPr>
        <p:spPr bwMode="auto">
          <a:xfrm flipH="1">
            <a:off x="2014538" y="4965700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5" name="Line 61"/>
          <p:cNvSpPr>
            <a:spLocks noChangeShapeType="1"/>
          </p:cNvSpPr>
          <p:nvPr/>
        </p:nvSpPr>
        <p:spPr bwMode="auto">
          <a:xfrm flipH="1">
            <a:off x="2014538" y="474027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6" name="Line 62"/>
          <p:cNvSpPr>
            <a:spLocks noChangeShapeType="1"/>
          </p:cNvSpPr>
          <p:nvPr/>
        </p:nvSpPr>
        <p:spPr bwMode="auto">
          <a:xfrm flipH="1">
            <a:off x="2014538" y="451643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7" name="Line 63"/>
          <p:cNvSpPr>
            <a:spLocks noChangeShapeType="1"/>
          </p:cNvSpPr>
          <p:nvPr/>
        </p:nvSpPr>
        <p:spPr bwMode="auto">
          <a:xfrm flipH="1">
            <a:off x="2014538" y="4291013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8" name="Line 64"/>
          <p:cNvSpPr>
            <a:spLocks noChangeShapeType="1"/>
          </p:cNvSpPr>
          <p:nvPr/>
        </p:nvSpPr>
        <p:spPr bwMode="auto">
          <a:xfrm flipH="1">
            <a:off x="2014538" y="406558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9" name="Line 65"/>
          <p:cNvSpPr>
            <a:spLocks noChangeShapeType="1"/>
          </p:cNvSpPr>
          <p:nvPr/>
        </p:nvSpPr>
        <p:spPr bwMode="auto">
          <a:xfrm flipH="1">
            <a:off x="2014538" y="3840163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0" name="Line 66"/>
          <p:cNvSpPr>
            <a:spLocks noChangeShapeType="1"/>
          </p:cNvSpPr>
          <p:nvPr/>
        </p:nvSpPr>
        <p:spPr bwMode="auto">
          <a:xfrm flipH="1">
            <a:off x="2014538" y="361473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1" name="Line 67"/>
          <p:cNvSpPr>
            <a:spLocks noChangeShapeType="1"/>
          </p:cNvSpPr>
          <p:nvPr/>
        </p:nvSpPr>
        <p:spPr bwMode="auto">
          <a:xfrm flipH="1">
            <a:off x="2014538" y="3390900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2" name="Line 68"/>
          <p:cNvSpPr>
            <a:spLocks noChangeShapeType="1"/>
          </p:cNvSpPr>
          <p:nvPr/>
        </p:nvSpPr>
        <p:spPr bwMode="auto">
          <a:xfrm flipH="1">
            <a:off x="2014538" y="2940050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3" name="Line 69"/>
          <p:cNvSpPr>
            <a:spLocks noChangeShapeType="1"/>
          </p:cNvSpPr>
          <p:nvPr/>
        </p:nvSpPr>
        <p:spPr bwMode="auto">
          <a:xfrm flipH="1">
            <a:off x="2014538" y="27146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4" name="Line 70"/>
          <p:cNvSpPr>
            <a:spLocks noChangeShapeType="1"/>
          </p:cNvSpPr>
          <p:nvPr/>
        </p:nvSpPr>
        <p:spPr bwMode="auto">
          <a:xfrm flipH="1">
            <a:off x="2014538" y="249078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5" name="Line 71"/>
          <p:cNvSpPr>
            <a:spLocks noChangeShapeType="1"/>
          </p:cNvSpPr>
          <p:nvPr/>
        </p:nvSpPr>
        <p:spPr bwMode="auto">
          <a:xfrm flipH="1">
            <a:off x="2014538" y="203993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6" name="Freeform 72"/>
          <p:cNvSpPr>
            <a:spLocks/>
          </p:cNvSpPr>
          <p:nvPr/>
        </p:nvSpPr>
        <p:spPr bwMode="auto">
          <a:xfrm>
            <a:off x="2014538" y="2265363"/>
            <a:ext cx="5395912" cy="3394075"/>
          </a:xfrm>
          <a:custGeom>
            <a:avLst/>
            <a:gdLst>
              <a:gd name="T0" fmla="*/ 0 w 3399"/>
              <a:gd name="T1" fmla="*/ 0 h 2138"/>
              <a:gd name="T2" fmla="*/ 425 w 3399"/>
              <a:gd name="T3" fmla="*/ 0 h 2138"/>
              <a:gd name="T4" fmla="*/ 425 w 3399"/>
              <a:gd name="T5" fmla="*/ 283 h 2138"/>
              <a:gd name="T6" fmla="*/ 850 w 3399"/>
              <a:gd name="T7" fmla="*/ 283 h 2138"/>
              <a:gd name="T8" fmla="*/ 850 w 3399"/>
              <a:gd name="T9" fmla="*/ 366 h 2138"/>
              <a:gd name="T10" fmla="*/ 1275 w 3399"/>
              <a:gd name="T11" fmla="*/ 366 h 2138"/>
              <a:gd name="T12" fmla="*/ 1275 w 3399"/>
              <a:gd name="T13" fmla="*/ 496 h 2138"/>
              <a:gd name="T14" fmla="*/ 1700 w 3399"/>
              <a:gd name="T15" fmla="*/ 496 h 2138"/>
              <a:gd name="T16" fmla="*/ 1700 w 3399"/>
              <a:gd name="T17" fmla="*/ 992 h 2138"/>
              <a:gd name="T18" fmla="*/ 2125 w 3399"/>
              <a:gd name="T19" fmla="*/ 992 h 2138"/>
              <a:gd name="T20" fmla="*/ 2125 w 3399"/>
              <a:gd name="T21" fmla="*/ 1418 h 2138"/>
              <a:gd name="T22" fmla="*/ 2550 w 3399"/>
              <a:gd name="T23" fmla="*/ 1418 h 2138"/>
              <a:gd name="T24" fmla="*/ 2550 w 3399"/>
              <a:gd name="T25" fmla="*/ 1701 h 2138"/>
              <a:gd name="T26" fmla="*/ 2974 w 3399"/>
              <a:gd name="T27" fmla="*/ 1701 h 2138"/>
              <a:gd name="T28" fmla="*/ 2974 w 3399"/>
              <a:gd name="T29" fmla="*/ 2138 h 2138"/>
              <a:gd name="T30" fmla="*/ 3399 w 3399"/>
              <a:gd name="T31" fmla="*/ 2138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399" h="2138">
                <a:moveTo>
                  <a:pt x="0" y="0"/>
                </a:moveTo>
                <a:lnTo>
                  <a:pt x="425" y="0"/>
                </a:lnTo>
                <a:lnTo>
                  <a:pt x="425" y="283"/>
                </a:lnTo>
                <a:lnTo>
                  <a:pt x="850" y="283"/>
                </a:lnTo>
                <a:lnTo>
                  <a:pt x="850" y="366"/>
                </a:lnTo>
                <a:lnTo>
                  <a:pt x="1275" y="366"/>
                </a:lnTo>
                <a:lnTo>
                  <a:pt x="1275" y="496"/>
                </a:lnTo>
                <a:lnTo>
                  <a:pt x="1700" y="496"/>
                </a:lnTo>
                <a:lnTo>
                  <a:pt x="1700" y="992"/>
                </a:lnTo>
                <a:lnTo>
                  <a:pt x="2125" y="992"/>
                </a:lnTo>
                <a:lnTo>
                  <a:pt x="2125" y="1418"/>
                </a:lnTo>
                <a:lnTo>
                  <a:pt x="2550" y="1418"/>
                </a:lnTo>
                <a:lnTo>
                  <a:pt x="2550" y="1701"/>
                </a:lnTo>
                <a:lnTo>
                  <a:pt x="2974" y="1701"/>
                </a:lnTo>
                <a:lnTo>
                  <a:pt x="2974" y="2138"/>
                </a:lnTo>
                <a:lnTo>
                  <a:pt x="3399" y="2138"/>
                </a:lnTo>
              </a:path>
            </a:pathLst>
          </a:custGeom>
          <a:noFill/>
          <a:ln w="555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7" name="Line 73"/>
          <p:cNvSpPr>
            <a:spLocks noChangeShapeType="1"/>
          </p:cNvSpPr>
          <p:nvPr/>
        </p:nvSpPr>
        <p:spPr bwMode="auto">
          <a:xfrm>
            <a:off x="2014538" y="2265363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8" name="Line 74"/>
          <p:cNvSpPr>
            <a:spLocks noChangeShapeType="1"/>
          </p:cNvSpPr>
          <p:nvPr/>
        </p:nvSpPr>
        <p:spPr bwMode="auto">
          <a:xfrm>
            <a:off x="6735763" y="5491163"/>
            <a:ext cx="1587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9" name="Line 75"/>
          <p:cNvSpPr>
            <a:spLocks noChangeShapeType="1"/>
          </p:cNvSpPr>
          <p:nvPr/>
        </p:nvSpPr>
        <p:spPr bwMode="auto">
          <a:xfrm>
            <a:off x="7410450" y="5491163"/>
            <a:ext cx="1588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0" name="Freeform 76"/>
          <p:cNvSpPr>
            <a:spLocks/>
          </p:cNvSpPr>
          <p:nvPr/>
        </p:nvSpPr>
        <p:spPr bwMode="auto">
          <a:xfrm>
            <a:off x="2014538" y="1814513"/>
            <a:ext cx="5621337" cy="3844925"/>
          </a:xfrm>
          <a:custGeom>
            <a:avLst/>
            <a:gdLst>
              <a:gd name="T0" fmla="*/ 0 w 3541"/>
              <a:gd name="T1" fmla="*/ 0 h 2422"/>
              <a:gd name="T2" fmla="*/ 0 w 3541"/>
              <a:gd name="T3" fmla="*/ 2422 h 2422"/>
              <a:gd name="T4" fmla="*/ 3541 w 3541"/>
              <a:gd name="T5" fmla="*/ 2422 h 2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1" h="2422">
                <a:moveTo>
                  <a:pt x="0" y="0"/>
                </a:moveTo>
                <a:lnTo>
                  <a:pt x="0" y="2422"/>
                </a:lnTo>
                <a:lnTo>
                  <a:pt x="3541" y="2422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7901" name="Group 77"/>
          <p:cNvGrpSpPr>
            <a:grpSpLocks/>
          </p:cNvGrpSpPr>
          <p:nvPr/>
        </p:nvGrpSpPr>
        <p:grpSpPr bwMode="auto">
          <a:xfrm>
            <a:off x="2689225" y="2752725"/>
            <a:ext cx="3375025" cy="2906713"/>
            <a:chOff x="1694" y="1734"/>
            <a:chExt cx="2126" cy="1831"/>
          </a:xfrm>
        </p:grpSpPr>
        <p:sp>
          <p:nvSpPr>
            <p:cNvPr id="77902" name="Freeform 78"/>
            <p:cNvSpPr>
              <a:spLocks noEditPoints="1"/>
            </p:cNvSpPr>
            <p:nvPr/>
          </p:nvSpPr>
          <p:spPr bwMode="auto">
            <a:xfrm>
              <a:off x="1694" y="1734"/>
              <a:ext cx="1" cy="1831"/>
            </a:xfrm>
            <a:custGeom>
              <a:avLst/>
              <a:gdLst>
                <a:gd name="T0" fmla="*/ 0 h 1831"/>
                <a:gd name="T1" fmla="*/ 47 h 1831"/>
                <a:gd name="T2" fmla="*/ 71 h 1831"/>
                <a:gd name="T3" fmla="*/ 118 h 1831"/>
                <a:gd name="T4" fmla="*/ 154 h 1831"/>
                <a:gd name="T5" fmla="*/ 201 h 1831"/>
                <a:gd name="T6" fmla="*/ 236 h 1831"/>
                <a:gd name="T7" fmla="*/ 284 h 1831"/>
                <a:gd name="T8" fmla="*/ 307 h 1831"/>
                <a:gd name="T9" fmla="*/ 354 h 1831"/>
                <a:gd name="T10" fmla="*/ 390 h 1831"/>
                <a:gd name="T11" fmla="*/ 437 h 1831"/>
                <a:gd name="T12" fmla="*/ 473 h 1831"/>
                <a:gd name="T13" fmla="*/ 520 h 1831"/>
                <a:gd name="T14" fmla="*/ 543 h 1831"/>
                <a:gd name="T15" fmla="*/ 591 h 1831"/>
                <a:gd name="T16" fmla="*/ 626 h 1831"/>
                <a:gd name="T17" fmla="*/ 673 h 1831"/>
                <a:gd name="T18" fmla="*/ 709 h 1831"/>
                <a:gd name="T19" fmla="*/ 756 h 1831"/>
                <a:gd name="T20" fmla="*/ 780 h 1831"/>
                <a:gd name="T21" fmla="*/ 827 h 1831"/>
                <a:gd name="T22" fmla="*/ 862 h 1831"/>
                <a:gd name="T23" fmla="*/ 910 h 1831"/>
                <a:gd name="T24" fmla="*/ 945 h 1831"/>
                <a:gd name="T25" fmla="*/ 992 h 1831"/>
                <a:gd name="T26" fmla="*/ 1016 h 1831"/>
                <a:gd name="T27" fmla="*/ 1063 h 1831"/>
                <a:gd name="T28" fmla="*/ 1099 h 1831"/>
                <a:gd name="T29" fmla="*/ 1146 h 1831"/>
                <a:gd name="T30" fmla="*/ 1181 h 1831"/>
                <a:gd name="T31" fmla="*/ 1229 h 1831"/>
                <a:gd name="T32" fmla="*/ 1252 h 1831"/>
                <a:gd name="T33" fmla="*/ 1300 h 1831"/>
                <a:gd name="T34" fmla="*/ 1335 h 1831"/>
                <a:gd name="T35" fmla="*/ 1382 h 1831"/>
                <a:gd name="T36" fmla="*/ 1418 h 1831"/>
                <a:gd name="T37" fmla="*/ 1465 h 1831"/>
                <a:gd name="T38" fmla="*/ 1489 h 1831"/>
                <a:gd name="T39" fmla="*/ 1536 h 1831"/>
                <a:gd name="T40" fmla="*/ 1571 h 1831"/>
                <a:gd name="T41" fmla="*/ 1619 h 1831"/>
                <a:gd name="T42" fmla="*/ 1654 h 1831"/>
                <a:gd name="T43" fmla="*/ 1701 h 1831"/>
                <a:gd name="T44" fmla="*/ 1725 h 1831"/>
                <a:gd name="T45" fmla="*/ 1772 h 1831"/>
                <a:gd name="T46" fmla="*/ 1808 h 1831"/>
                <a:gd name="T47" fmla="*/ 1831 h 183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  <a:cxn ang="0">
                  <a:pos x="0" y="T45"/>
                </a:cxn>
                <a:cxn ang="0">
                  <a:pos x="0" y="T46"/>
                </a:cxn>
                <a:cxn ang="0">
                  <a:pos x="0" y="T47"/>
                </a:cxn>
              </a:cxnLst>
              <a:rect l="0" t="0" r="r" b="b"/>
              <a:pathLst>
                <a:path h="1831">
                  <a:moveTo>
                    <a:pt x="0" y="0"/>
                  </a:moveTo>
                  <a:lnTo>
                    <a:pt x="0" y="47"/>
                  </a:lnTo>
                  <a:moveTo>
                    <a:pt x="0" y="71"/>
                  </a:moveTo>
                  <a:lnTo>
                    <a:pt x="0" y="118"/>
                  </a:lnTo>
                  <a:moveTo>
                    <a:pt x="0" y="154"/>
                  </a:moveTo>
                  <a:lnTo>
                    <a:pt x="0" y="201"/>
                  </a:lnTo>
                  <a:moveTo>
                    <a:pt x="0" y="236"/>
                  </a:moveTo>
                  <a:lnTo>
                    <a:pt x="0" y="284"/>
                  </a:lnTo>
                  <a:moveTo>
                    <a:pt x="0" y="307"/>
                  </a:moveTo>
                  <a:lnTo>
                    <a:pt x="0" y="354"/>
                  </a:lnTo>
                  <a:moveTo>
                    <a:pt x="0" y="390"/>
                  </a:moveTo>
                  <a:lnTo>
                    <a:pt x="0" y="437"/>
                  </a:lnTo>
                  <a:moveTo>
                    <a:pt x="0" y="473"/>
                  </a:moveTo>
                  <a:lnTo>
                    <a:pt x="0" y="520"/>
                  </a:lnTo>
                  <a:moveTo>
                    <a:pt x="0" y="543"/>
                  </a:moveTo>
                  <a:lnTo>
                    <a:pt x="0" y="591"/>
                  </a:lnTo>
                  <a:moveTo>
                    <a:pt x="0" y="626"/>
                  </a:moveTo>
                  <a:lnTo>
                    <a:pt x="0" y="673"/>
                  </a:lnTo>
                  <a:moveTo>
                    <a:pt x="0" y="709"/>
                  </a:moveTo>
                  <a:lnTo>
                    <a:pt x="0" y="756"/>
                  </a:lnTo>
                  <a:moveTo>
                    <a:pt x="0" y="780"/>
                  </a:moveTo>
                  <a:lnTo>
                    <a:pt x="0" y="827"/>
                  </a:lnTo>
                  <a:moveTo>
                    <a:pt x="0" y="862"/>
                  </a:moveTo>
                  <a:lnTo>
                    <a:pt x="0" y="910"/>
                  </a:lnTo>
                  <a:moveTo>
                    <a:pt x="0" y="945"/>
                  </a:moveTo>
                  <a:lnTo>
                    <a:pt x="0" y="992"/>
                  </a:lnTo>
                  <a:moveTo>
                    <a:pt x="0" y="1016"/>
                  </a:moveTo>
                  <a:lnTo>
                    <a:pt x="0" y="1063"/>
                  </a:lnTo>
                  <a:moveTo>
                    <a:pt x="0" y="1099"/>
                  </a:moveTo>
                  <a:lnTo>
                    <a:pt x="0" y="1146"/>
                  </a:lnTo>
                  <a:moveTo>
                    <a:pt x="0" y="1181"/>
                  </a:moveTo>
                  <a:lnTo>
                    <a:pt x="0" y="1229"/>
                  </a:lnTo>
                  <a:moveTo>
                    <a:pt x="0" y="1252"/>
                  </a:moveTo>
                  <a:lnTo>
                    <a:pt x="0" y="1300"/>
                  </a:lnTo>
                  <a:moveTo>
                    <a:pt x="0" y="1335"/>
                  </a:moveTo>
                  <a:lnTo>
                    <a:pt x="0" y="1382"/>
                  </a:lnTo>
                  <a:moveTo>
                    <a:pt x="0" y="1418"/>
                  </a:moveTo>
                  <a:lnTo>
                    <a:pt x="0" y="1465"/>
                  </a:lnTo>
                  <a:moveTo>
                    <a:pt x="0" y="1489"/>
                  </a:moveTo>
                  <a:lnTo>
                    <a:pt x="0" y="1536"/>
                  </a:lnTo>
                  <a:moveTo>
                    <a:pt x="0" y="1571"/>
                  </a:moveTo>
                  <a:lnTo>
                    <a:pt x="0" y="1619"/>
                  </a:lnTo>
                  <a:moveTo>
                    <a:pt x="0" y="1654"/>
                  </a:moveTo>
                  <a:lnTo>
                    <a:pt x="0" y="1701"/>
                  </a:lnTo>
                  <a:moveTo>
                    <a:pt x="0" y="1725"/>
                  </a:moveTo>
                  <a:lnTo>
                    <a:pt x="0" y="1772"/>
                  </a:lnTo>
                  <a:moveTo>
                    <a:pt x="0" y="1808"/>
                  </a:moveTo>
                  <a:lnTo>
                    <a:pt x="0" y="1831"/>
                  </a:lnTo>
                </a:path>
              </a:pathLst>
            </a:custGeom>
            <a:noFill/>
            <a:ln w="19050">
              <a:solidFill>
                <a:srgbClr val="3A52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3" name="Freeform 79"/>
            <p:cNvSpPr>
              <a:spLocks noEditPoints="1"/>
            </p:cNvSpPr>
            <p:nvPr/>
          </p:nvSpPr>
          <p:spPr bwMode="auto">
            <a:xfrm>
              <a:off x="2119" y="1805"/>
              <a:ext cx="1" cy="1760"/>
            </a:xfrm>
            <a:custGeom>
              <a:avLst/>
              <a:gdLst>
                <a:gd name="T0" fmla="*/ 0 h 1760"/>
                <a:gd name="T1" fmla="*/ 47 h 1760"/>
                <a:gd name="T2" fmla="*/ 71 h 1760"/>
                <a:gd name="T3" fmla="*/ 118 h 1760"/>
                <a:gd name="T4" fmla="*/ 153 h 1760"/>
                <a:gd name="T5" fmla="*/ 201 h 1760"/>
                <a:gd name="T6" fmla="*/ 236 h 1760"/>
                <a:gd name="T7" fmla="*/ 283 h 1760"/>
                <a:gd name="T8" fmla="*/ 307 h 1760"/>
                <a:gd name="T9" fmla="*/ 354 h 1760"/>
                <a:gd name="T10" fmla="*/ 390 h 1760"/>
                <a:gd name="T11" fmla="*/ 437 h 1760"/>
                <a:gd name="T12" fmla="*/ 472 h 1760"/>
                <a:gd name="T13" fmla="*/ 520 h 1760"/>
                <a:gd name="T14" fmla="*/ 543 h 1760"/>
                <a:gd name="T15" fmla="*/ 591 h 1760"/>
                <a:gd name="T16" fmla="*/ 626 h 1760"/>
                <a:gd name="T17" fmla="*/ 673 h 1760"/>
                <a:gd name="T18" fmla="*/ 709 h 1760"/>
                <a:gd name="T19" fmla="*/ 756 h 1760"/>
                <a:gd name="T20" fmla="*/ 780 h 1760"/>
                <a:gd name="T21" fmla="*/ 827 h 1760"/>
                <a:gd name="T22" fmla="*/ 862 h 1760"/>
                <a:gd name="T23" fmla="*/ 910 h 1760"/>
                <a:gd name="T24" fmla="*/ 945 h 1760"/>
                <a:gd name="T25" fmla="*/ 992 h 1760"/>
                <a:gd name="T26" fmla="*/ 1016 h 1760"/>
                <a:gd name="T27" fmla="*/ 1063 h 1760"/>
                <a:gd name="T28" fmla="*/ 1099 h 1760"/>
                <a:gd name="T29" fmla="*/ 1146 h 1760"/>
                <a:gd name="T30" fmla="*/ 1181 h 1760"/>
                <a:gd name="T31" fmla="*/ 1229 h 1760"/>
                <a:gd name="T32" fmla="*/ 1252 h 1760"/>
                <a:gd name="T33" fmla="*/ 1299 h 1760"/>
                <a:gd name="T34" fmla="*/ 1335 h 1760"/>
                <a:gd name="T35" fmla="*/ 1382 h 1760"/>
                <a:gd name="T36" fmla="*/ 1418 h 1760"/>
                <a:gd name="T37" fmla="*/ 1465 h 1760"/>
                <a:gd name="T38" fmla="*/ 1488 h 1760"/>
                <a:gd name="T39" fmla="*/ 1536 h 1760"/>
                <a:gd name="T40" fmla="*/ 1571 h 1760"/>
                <a:gd name="T41" fmla="*/ 1618 h 1760"/>
                <a:gd name="T42" fmla="*/ 1654 h 1760"/>
                <a:gd name="T43" fmla="*/ 1701 h 1760"/>
                <a:gd name="T44" fmla="*/ 1725 h 1760"/>
                <a:gd name="T45" fmla="*/ 1760 h 176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  <a:cxn ang="0">
                  <a:pos x="0" y="T45"/>
                </a:cxn>
              </a:cxnLst>
              <a:rect l="0" t="0" r="r" b="b"/>
              <a:pathLst>
                <a:path h="1760">
                  <a:moveTo>
                    <a:pt x="0" y="0"/>
                  </a:moveTo>
                  <a:lnTo>
                    <a:pt x="0" y="47"/>
                  </a:lnTo>
                  <a:moveTo>
                    <a:pt x="0" y="71"/>
                  </a:moveTo>
                  <a:lnTo>
                    <a:pt x="0" y="118"/>
                  </a:lnTo>
                  <a:moveTo>
                    <a:pt x="0" y="153"/>
                  </a:moveTo>
                  <a:lnTo>
                    <a:pt x="0" y="201"/>
                  </a:lnTo>
                  <a:moveTo>
                    <a:pt x="0" y="236"/>
                  </a:moveTo>
                  <a:lnTo>
                    <a:pt x="0" y="283"/>
                  </a:lnTo>
                  <a:moveTo>
                    <a:pt x="0" y="307"/>
                  </a:moveTo>
                  <a:lnTo>
                    <a:pt x="0" y="354"/>
                  </a:lnTo>
                  <a:moveTo>
                    <a:pt x="0" y="390"/>
                  </a:moveTo>
                  <a:lnTo>
                    <a:pt x="0" y="437"/>
                  </a:lnTo>
                  <a:moveTo>
                    <a:pt x="0" y="472"/>
                  </a:moveTo>
                  <a:lnTo>
                    <a:pt x="0" y="520"/>
                  </a:lnTo>
                  <a:moveTo>
                    <a:pt x="0" y="543"/>
                  </a:moveTo>
                  <a:lnTo>
                    <a:pt x="0" y="591"/>
                  </a:lnTo>
                  <a:moveTo>
                    <a:pt x="0" y="626"/>
                  </a:moveTo>
                  <a:lnTo>
                    <a:pt x="0" y="673"/>
                  </a:lnTo>
                  <a:moveTo>
                    <a:pt x="0" y="709"/>
                  </a:moveTo>
                  <a:lnTo>
                    <a:pt x="0" y="756"/>
                  </a:lnTo>
                  <a:moveTo>
                    <a:pt x="0" y="780"/>
                  </a:moveTo>
                  <a:lnTo>
                    <a:pt x="0" y="827"/>
                  </a:lnTo>
                  <a:moveTo>
                    <a:pt x="0" y="862"/>
                  </a:moveTo>
                  <a:lnTo>
                    <a:pt x="0" y="910"/>
                  </a:lnTo>
                  <a:moveTo>
                    <a:pt x="0" y="945"/>
                  </a:moveTo>
                  <a:lnTo>
                    <a:pt x="0" y="992"/>
                  </a:lnTo>
                  <a:moveTo>
                    <a:pt x="0" y="1016"/>
                  </a:moveTo>
                  <a:lnTo>
                    <a:pt x="0" y="1063"/>
                  </a:lnTo>
                  <a:moveTo>
                    <a:pt x="0" y="1099"/>
                  </a:moveTo>
                  <a:lnTo>
                    <a:pt x="0" y="1146"/>
                  </a:lnTo>
                  <a:moveTo>
                    <a:pt x="0" y="1181"/>
                  </a:moveTo>
                  <a:lnTo>
                    <a:pt x="0" y="1229"/>
                  </a:lnTo>
                  <a:moveTo>
                    <a:pt x="0" y="1252"/>
                  </a:moveTo>
                  <a:lnTo>
                    <a:pt x="0" y="1299"/>
                  </a:lnTo>
                  <a:moveTo>
                    <a:pt x="0" y="1335"/>
                  </a:moveTo>
                  <a:lnTo>
                    <a:pt x="0" y="1382"/>
                  </a:lnTo>
                  <a:moveTo>
                    <a:pt x="0" y="1418"/>
                  </a:moveTo>
                  <a:lnTo>
                    <a:pt x="0" y="1465"/>
                  </a:lnTo>
                  <a:moveTo>
                    <a:pt x="0" y="1488"/>
                  </a:moveTo>
                  <a:lnTo>
                    <a:pt x="0" y="1536"/>
                  </a:lnTo>
                  <a:moveTo>
                    <a:pt x="0" y="1571"/>
                  </a:moveTo>
                  <a:lnTo>
                    <a:pt x="0" y="1618"/>
                  </a:lnTo>
                  <a:moveTo>
                    <a:pt x="0" y="1654"/>
                  </a:moveTo>
                  <a:lnTo>
                    <a:pt x="0" y="1701"/>
                  </a:lnTo>
                  <a:moveTo>
                    <a:pt x="0" y="1725"/>
                  </a:moveTo>
                  <a:lnTo>
                    <a:pt x="0" y="1760"/>
                  </a:lnTo>
                </a:path>
              </a:pathLst>
            </a:custGeom>
            <a:noFill/>
            <a:ln w="19050">
              <a:solidFill>
                <a:srgbClr val="3A52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4" name="Freeform 80"/>
            <p:cNvSpPr>
              <a:spLocks noEditPoints="1"/>
            </p:cNvSpPr>
            <p:nvPr/>
          </p:nvSpPr>
          <p:spPr bwMode="auto">
            <a:xfrm>
              <a:off x="2544" y="1935"/>
              <a:ext cx="1" cy="1618"/>
            </a:xfrm>
            <a:custGeom>
              <a:avLst/>
              <a:gdLst>
                <a:gd name="T0" fmla="*/ 0 h 1618"/>
                <a:gd name="T1" fmla="*/ 47 h 1618"/>
                <a:gd name="T2" fmla="*/ 71 h 1618"/>
                <a:gd name="T3" fmla="*/ 118 h 1618"/>
                <a:gd name="T4" fmla="*/ 153 h 1618"/>
                <a:gd name="T5" fmla="*/ 201 h 1618"/>
                <a:gd name="T6" fmla="*/ 236 h 1618"/>
                <a:gd name="T7" fmla="*/ 283 h 1618"/>
                <a:gd name="T8" fmla="*/ 307 h 1618"/>
                <a:gd name="T9" fmla="*/ 354 h 1618"/>
                <a:gd name="T10" fmla="*/ 390 h 1618"/>
                <a:gd name="T11" fmla="*/ 437 h 1618"/>
                <a:gd name="T12" fmla="*/ 472 h 1618"/>
                <a:gd name="T13" fmla="*/ 520 h 1618"/>
                <a:gd name="T14" fmla="*/ 543 h 1618"/>
                <a:gd name="T15" fmla="*/ 591 h 1618"/>
                <a:gd name="T16" fmla="*/ 626 h 1618"/>
                <a:gd name="T17" fmla="*/ 673 h 1618"/>
                <a:gd name="T18" fmla="*/ 709 h 1618"/>
                <a:gd name="T19" fmla="*/ 756 h 1618"/>
                <a:gd name="T20" fmla="*/ 780 h 1618"/>
                <a:gd name="T21" fmla="*/ 827 h 1618"/>
                <a:gd name="T22" fmla="*/ 862 h 1618"/>
                <a:gd name="T23" fmla="*/ 910 h 1618"/>
                <a:gd name="T24" fmla="*/ 945 h 1618"/>
                <a:gd name="T25" fmla="*/ 992 h 1618"/>
                <a:gd name="T26" fmla="*/ 1016 h 1618"/>
                <a:gd name="T27" fmla="*/ 1063 h 1618"/>
                <a:gd name="T28" fmla="*/ 1099 h 1618"/>
                <a:gd name="T29" fmla="*/ 1146 h 1618"/>
                <a:gd name="T30" fmla="*/ 1181 h 1618"/>
                <a:gd name="T31" fmla="*/ 1229 h 1618"/>
                <a:gd name="T32" fmla="*/ 1252 h 1618"/>
                <a:gd name="T33" fmla="*/ 1299 h 1618"/>
                <a:gd name="T34" fmla="*/ 1335 h 1618"/>
                <a:gd name="T35" fmla="*/ 1382 h 1618"/>
                <a:gd name="T36" fmla="*/ 1418 h 1618"/>
                <a:gd name="T37" fmla="*/ 1465 h 1618"/>
                <a:gd name="T38" fmla="*/ 1488 h 1618"/>
                <a:gd name="T39" fmla="*/ 1536 h 1618"/>
                <a:gd name="T40" fmla="*/ 1571 h 1618"/>
                <a:gd name="T41" fmla="*/ 1618 h 161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</a:cxnLst>
              <a:rect l="0" t="0" r="r" b="b"/>
              <a:pathLst>
                <a:path h="1618">
                  <a:moveTo>
                    <a:pt x="0" y="0"/>
                  </a:moveTo>
                  <a:lnTo>
                    <a:pt x="0" y="47"/>
                  </a:lnTo>
                  <a:moveTo>
                    <a:pt x="0" y="71"/>
                  </a:moveTo>
                  <a:lnTo>
                    <a:pt x="0" y="118"/>
                  </a:lnTo>
                  <a:moveTo>
                    <a:pt x="0" y="153"/>
                  </a:moveTo>
                  <a:lnTo>
                    <a:pt x="0" y="201"/>
                  </a:lnTo>
                  <a:moveTo>
                    <a:pt x="0" y="236"/>
                  </a:moveTo>
                  <a:lnTo>
                    <a:pt x="0" y="283"/>
                  </a:lnTo>
                  <a:moveTo>
                    <a:pt x="0" y="307"/>
                  </a:moveTo>
                  <a:lnTo>
                    <a:pt x="0" y="354"/>
                  </a:lnTo>
                  <a:moveTo>
                    <a:pt x="0" y="390"/>
                  </a:moveTo>
                  <a:lnTo>
                    <a:pt x="0" y="437"/>
                  </a:lnTo>
                  <a:moveTo>
                    <a:pt x="0" y="472"/>
                  </a:moveTo>
                  <a:lnTo>
                    <a:pt x="0" y="520"/>
                  </a:lnTo>
                  <a:moveTo>
                    <a:pt x="0" y="543"/>
                  </a:moveTo>
                  <a:lnTo>
                    <a:pt x="0" y="591"/>
                  </a:lnTo>
                  <a:moveTo>
                    <a:pt x="0" y="626"/>
                  </a:moveTo>
                  <a:lnTo>
                    <a:pt x="0" y="673"/>
                  </a:lnTo>
                  <a:moveTo>
                    <a:pt x="0" y="709"/>
                  </a:moveTo>
                  <a:lnTo>
                    <a:pt x="0" y="756"/>
                  </a:lnTo>
                  <a:moveTo>
                    <a:pt x="0" y="780"/>
                  </a:moveTo>
                  <a:lnTo>
                    <a:pt x="0" y="827"/>
                  </a:lnTo>
                  <a:moveTo>
                    <a:pt x="0" y="862"/>
                  </a:moveTo>
                  <a:lnTo>
                    <a:pt x="0" y="910"/>
                  </a:lnTo>
                  <a:moveTo>
                    <a:pt x="0" y="945"/>
                  </a:moveTo>
                  <a:lnTo>
                    <a:pt x="0" y="992"/>
                  </a:lnTo>
                  <a:moveTo>
                    <a:pt x="0" y="1016"/>
                  </a:moveTo>
                  <a:lnTo>
                    <a:pt x="0" y="1063"/>
                  </a:lnTo>
                  <a:moveTo>
                    <a:pt x="0" y="1099"/>
                  </a:moveTo>
                  <a:lnTo>
                    <a:pt x="0" y="1146"/>
                  </a:lnTo>
                  <a:moveTo>
                    <a:pt x="0" y="1181"/>
                  </a:moveTo>
                  <a:lnTo>
                    <a:pt x="0" y="1229"/>
                  </a:lnTo>
                  <a:moveTo>
                    <a:pt x="0" y="1252"/>
                  </a:moveTo>
                  <a:lnTo>
                    <a:pt x="0" y="1299"/>
                  </a:lnTo>
                  <a:moveTo>
                    <a:pt x="0" y="1335"/>
                  </a:moveTo>
                  <a:lnTo>
                    <a:pt x="0" y="1382"/>
                  </a:lnTo>
                  <a:moveTo>
                    <a:pt x="0" y="1418"/>
                  </a:moveTo>
                  <a:lnTo>
                    <a:pt x="0" y="1465"/>
                  </a:lnTo>
                  <a:moveTo>
                    <a:pt x="0" y="1488"/>
                  </a:moveTo>
                  <a:lnTo>
                    <a:pt x="0" y="1536"/>
                  </a:lnTo>
                  <a:moveTo>
                    <a:pt x="0" y="1571"/>
                  </a:moveTo>
                  <a:lnTo>
                    <a:pt x="0" y="1618"/>
                  </a:lnTo>
                </a:path>
              </a:pathLst>
            </a:custGeom>
            <a:noFill/>
            <a:ln w="19050">
              <a:solidFill>
                <a:srgbClr val="3A52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5" name="Freeform 81"/>
            <p:cNvSpPr>
              <a:spLocks noEditPoints="1"/>
            </p:cNvSpPr>
            <p:nvPr/>
          </p:nvSpPr>
          <p:spPr bwMode="auto">
            <a:xfrm>
              <a:off x="2969" y="2443"/>
              <a:ext cx="1" cy="1122"/>
            </a:xfrm>
            <a:custGeom>
              <a:avLst/>
              <a:gdLst>
                <a:gd name="T0" fmla="*/ 0 h 1122"/>
                <a:gd name="T1" fmla="*/ 47 h 1122"/>
                <a:gd name="T2" fmla="*/ 71 h 1122"/>
                <a:gd name="T3" fmla="*/ 118 h 1122"/>
                <a:gd name="T4" fmla="*/ 153 h 1122"/>
                <a:gd name="T5" fmla="*/ 201 h 1122"/>
                <a:gd name="T6" fmla="*/ 236 h 1122"/>
                <a:gd name="T7" fmla="*/ 283 h 1122"/>
                <a:gd name="T8" fmla="*/ 307 h 1122"/>
                <a:gd name="T9" fmla="*/ 354 h 1122"/>
                <a:gd name="T10" fmla="*/ 390 h 1122"/>
                <a:gd name="T11" fmla="*/ 437 h 1122"/>
                <a:gd name="T12" fmla="*/ 472 h 1122"/>
                <a:gd name="T13" fmla="*/ 520 h 1122"/>
                <a:gd name="T14" fmla="*/ 543 h 1122"/>
                <a:gd name="T15" fmla="*/ 591 h 1122"/>
                <a:gd name="T16" fmla="*/ 626 h 1122"/>
                <a:gd name="T17" fmla="*/ 673 h 1122"/>
                <a:gd name="T18" fmla="*/ 709 h 1122"/>
                <a:gd name="T19" fmla="*/ 756 h 1122"/>
                <a:gd name="T20" fmla="*/ 780 h 1122"/>
                <a:gd name="T21" fmla="*/ 827 h 1122"/>
                <a:gd name="T22" fmla="*/ 862 h 1122"/>
                <a:gd name="T23" fmla="*/ 910 h 1122"/>
                <a:gd name="T24" fmla="*/ 945 h 1122"/>
                <a:gd name="T25" fmla="*/ 992 h 1122"/>
                <a:gd name="T26" fmla="*/ 1016 h 1122"/>
                <a:gd name="T27" fmla="*/ 1063 h 1122"/>
                <a:gd name="T28" fmla="*/ 1099 h 1122"/>
                <a:gd name="T29" fmla="*/ 1122 h 112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</a:cxnLst>
              <a:rect l="0" t="0" r="r" b="b"/>
              <a:pathLst>
                <a:path h="1122">
                  <a:moveTo>
                    <a:pt x="0" y="0"/>
                  </a:moveTo>
                  <a:lnTo>
                    <a:pt x="0" y="47"/>
                  </a:lnTo>
                  <a:moveTo>
                    <a:pt x="0" y="71"/>
                  </a:moveTo>
                  <a:lnTo>
                    <a:pt x="0" y="118"/>
                  </a:lnTo>
                  <a:moveTo>
                    <a:pt x="0" y="153"/>
                  </a:moveTo>
                  <a:lnTo>
                    <a:pt x="0" y="201"/>
                  </a:lnTo>
                  <a:moveTo>
                    <a:pt x="0" y="236"/>
                  </a:moveTo>
                  <a:lnTo>
                    <a:pt x="0" y="283"/>
                  </a:lnTo>
                  <a:moveTo>
                    <a:pt x="0" y="307"/>
                  </a:moveTo>
                  <a:lnTo>
                    <a:pt x="0" y="354"/>
                  </a:lnTo>
                  <a:moveTo>
                    <a:pt x="0" y="390"/>
                  </a:moveTo>
                  <a:lnTo>
                    <a:pt x="0" y="437"/>
                  </a:lnTo>
                  <a:moveTo>
                    <a:pt x="0" y="472"/>
                  </a:moveTo>
                  <a:lnTo>
                    <a:pt x="0" y="520"/>
                  </a:lnTo>
                  <a:moveTo>
                    <a:pt x="0" y="543"/>
                  </a:moveTo>
                  <a:lnTo>
                    <a:pt x="0" y="591"/>
                  </a:lnTo>
                  <a:moveTo>
                    <a:pt x="0" y="626"/>
                  </a:moveTo>
                  <a:lnTo>
                    <a:pt x="0" y="673"/>
                  </a:lnTo>
                  <a:moveTo>
                    <a:pt x="0" y="709"/>
                  </a:moveTo>
                  <a:lnTo>
                    <a:pt x="0" y="756"/>
                  </a:lnTo>
                  <a:moveTo>
                    <a:pt x="0" y="780"/>
                  </a:moveTo>
                  <a:lnTo>
                    <a:pt x="0" y="827"/>
                  </a:lnTo>
                  <a:moveTo>
                    <a:pt x="0" y="862"/>
                  </a:moveTo>
                  <a:lnTo>
                    <a:pt x="0" y="910"/>
                  </a:lnTo>
                  <a:moveTo>
                    <a:pt x="0" y="945"/>
                  </a:moveTo>
                  <a:lnTo>
                    <a:pt x="0" y="992"/>
                  </a:lnTo>
                  <a:moveTo>
                    <a:pt x="0" y="1016"/>
                  </a:moveTo>
                  <a:lnTo>
                    <a:pt x="0" y="1063"/>
                  </a:lnTo>
                  <a:moveTo>
                    <a:pt x="0" y="1099"/>
                  </a:moveTo>
                  <a:lnTo>
                    <a:pt x="0" y="1122"/>
                  </a:lnTo>
                </a:path>
              </a:pathLst>
            </a:custGeom>
            <a:noFill/>
            <a:ln w="19050">
              <a:solidFill>
                <a:srgbClr val="3A52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6" name="Freeform 82"/>
            <p:cNvSpPr>
              <a:spLocks noEditPoints="1"/>
            </p:cNvSpPr>
            <p:nvPr/>
          </p:nvSpPr>
          <p:spPr bwMode="auto">
            <a:xfrm>
              <a:off x="3394" y="2868"/>
              <a:ext cx="1" cy="674"/>
            </a:xfrm>
            <a:custGeom>
              <a:avLst/>
              <a:gdLst>
                <a:gd name="T0" fmla="*/ 0 h 674"/>
                <a:gd name="T1" fmla="*/ 47 h 674"/>
                <a:gd name="T2" fmla="*/ 71 h 674"/>
                <a:gd name="T3" fmla="*/ 118 h 674"/>
                <a:gd name="T4" fmla="*/ 154 h 674"/>
                <a:gd name="T5" fmla="*/ 201 h 674"/>
                <a:gd name="T6" fmla="*/ 236 h 674"/>
                <a:gd name="T7" fmla="*/ 284 h 674"/>
                <a:gd name="T8" fmla="*/ 307 h 674"/>
                <a:gd name="T9" fmla="*/ 355 h 674"/>
                <a:gd name="T10" fmla="*/ 390 h 674"/>
                <a:gd name="T11" fmla="*/ 437 h 674"/>
                <a:gd name="T12" fmla="*/ 473 h 674"/>
                <a:gd name="T13" fmla="*/ 520 h 674"/>
                <a:gd name="T14" fmla="*/ 544 h 674"/>
                <a:gd name="T15" fmla="*/ 591 h 674"/>
                <a:gd name="T16" fmla="*/ 626 h 674"/>
                <a:gd name="T17" fmla="*/ 674 h 6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</a:cxnLst>
              <a:rect l="0" t="0" r="r" b="b"/>
              <a:pathLst>
                <a:path h="674">
                  <a:moveTo>
                    <a:pt x="0" y="0"/>
                  </a:moveTo>
                  <a:lnTo>
                    <a:pt x="0" y="47"/>
                  </a:lnTo>
                  <a:moveTo>
                    <a:pt x="0" y="71"/>
                  </a:moveTo>
                  <a:lnTo>
                    <a:pt x="0" y="118"/>
                  </a:lnTo>
                  <a:moveTo>
                    <a:pt x="0" y="154"/>
                  </a:moveTo>
                  <a:lnTo>
                    <a:pt x="0" y="201"/>
                  </a:lnTo>
                  <a:moveTo>
                    <a:pt x="0" y="236"/>
                  </a:moveTo>
                  <a:lnTo>
                    <a:pt x="0" y="284"/>
                  </a:lnTo>
                  <a:moveTo>
                    <a:pt x="0" y="307"/>
                  </a:moveTo>
                  <a:lnTo>
                    <a:pt x="0" y="355"/>
                  </a:lnTo>
                  <a:moveTo>
                    <a:pt x="0" y="390"/>
                  </a:moveTo>
                  <a:lnTo>
                    <a:pt x="0" y="437"/>
                  </a:lnTo>
                  <a:moveTo>
                    <a:pt x="0" y="473"/>
                  </a:moveTo>
                  <a:lnTo>
                    <a:pt x="0" y="520"/>
                  </a:lnTo>
                  <a:moveTo>
                    <a:pt x="0" y="544"/>
                  </a:moveTo>
                  <a:lnTo>
                    <a:pt x="0" y="591"/>
                  </a:lnTo>
                  <a:moveTo>
                    <a:pt x="0" y="626"/>
                  </a:moveTo>
                  <a:lnTo>
                    <a:pt x="0" y="674"/>
                  </a:lnTo>
                </a:path>
              </a:pathLst>
            </a:custGeom>
            <a:noFill/>
            <a:ln w="19050">
              <a:solidFill>
                <a:srgbClr val="3A52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07" name="Freeform 83"/>
            <p:cNvSpPr>
              <a:spLocks noEditPoints="1"/>
            </p:cNvSpPr>
            <p:nvPr/>
          </p:nvSpPr>
          <p:spPr bwMode="auto">
            <a:xfrm>
              <a:off x="3819" y="3152"/>
              <a:ext cx="1" cy="413"/>
            </a:xfrm>
            <a:custGeom>
              <a:avLst/>
              <a:gdLst>
                <a:gd name="T0" fmla="*/ 0 h 413"/>
                <a:gd name="T1" fmla="*/ 47 h 413"/>
                <a:gd name="T2" fmla="*/ 71 h 413"/>
                <a:gd name="T3" fmla="*/ 118 h 413"/>
                <a:gd name="T4" fmla="*/ 153 h 413"/>
                <a:gd name="T5" fmla="*/ 201 h 413"/>
                <a:gd name="T6" fmla="*/ 236 h 413"/>
                <a:gd name="T7" fmla="*/ 283 h 413"/>
                <a:gd name="T8" fmla="*/ 307 h 413"/>
                <a:gd name="T9" fmla="*/ 354 h 413"/>
                <a:gd name="T10" fmla="*/ 390 h 413"/>
                <a:gd name="T11" fmla="*/ 413 h 41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</a:cxnLst>
              <a:rect l="0" t="0" r="r" b="b"/>
              <a:pathLst>
                <a:path h="413">
                  <a:moveTo>
                    <a:pt x="0" y="0"/>
                  </a:moveTo>
                  <a:lnTo>
                    <a:pt x="0" y="47"/>
                  </a:lnTo>
                  <a:moveTo>
                    <a:pt x="0" y="71"/>
                  </a:moveTo>
                  <a:lnTo>
                    <a:pt x="0" y="118"/>
                  </a:lnTo>
                  <a:moveTo>
                    <a:pt x="0" y="153"/>
                  </a:moveTo>
                  <a:lnTo>
                    <a:pt x="0" y="201"/>
                  </a:lnTo>
                  <a:moveTo>
                    <a:pt x="0" y="236"/>
                  </a:moveTo>
                  <a:lnTo>
                    <a:pt x="0" y="283"/>
                  </a:lnTo>
                  <a:moveTo>
                    <a:pt x="0" y="307"/>
                  </a:moveTo>
                  <a:lnTo>
                    <a:pt x="0" y="354"/>
                  </a:lnTo>
                  <a:moveTo>
                    <a:pt x="0" y="390"/>
                  </a:moveTo>
                  <a:lnTo>
                    <a:pt x="0" y="413"/>
                  </a:lnTo>
                </a:path>
              </a:pathLst>
            </a:custGeom>
            <a:noFill/>
            <a:ln w="19050">
              <a:solidFill>
                <a:srgbClr val="3A52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908" name="Line 84"/>
          <p:cNvSpPr>
            <a:spLocks noChangeShapeType="1"/>
          </p:cNvSpPr>
          <p:nvPr/>
        </p:nvSpPr>
        <p:spPr bwMode="auto">
          <a:xfrm flipH="1">
            <a:off x="2014538" y="316547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9" name="Line 85"/>
          <p:cNvSpPr>
            <a:spLocks noChangeShapeType="1"/>
          </p:cNvSpPr>
          <p:nvPr/>
        </p:nvSpPr>
        <p:spPr bwMode="auto">
          <a:xfrm>
            <a:off x="2689225" y="5491163"/>
            <a:ext cx="1588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0" name="Line 86"/>
          <p:cNvSpPr>
            <a:spLocks noChangeShapeType="1"/>
          </p:cNvSpPr>
          <p:nvPr/>
        </p:nvSpPr>
        <p:spPr bwMode="auto">
          <a:xfrm>
            <a:off x="3363913" y="5491163"/>
            <a:ext cx="1587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1" name="Line 87"/>
          <p:cNvSpPr>
            <a:spLocks noChangeShapeType="1"/>
          </p:cNvSpPr>
          <p:nvPr/>
        </p:nvSpPr>
        <p:spPr bwMode="auto">
          <a:xfrm>
            <a:off x="4038600" y="5491163"/>
            <a:ext cx="1588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2" name="Line 88"/>
          <p:cNvSpPr>
            <a:spLocks noChangeShapeType="1"/>
          </p:cNvSpPr>
          <p:nvPr/>
        </p:nvSpPr>
        <p:spPr bwMode="auto">
          <a:xfrm>
            <a:off x="4713288" y="5491163"/>
            <a:ext cx="1587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3" name="Line 89"/>
          <p:cNvSpPr>
            <a:spLocks noChangeShapeType="1"/>
          </p:cNvSpPr>
          <p:nvPr/>
        </p:nvSpPr>
        <p:spPr bwMode="auto">
          <a:xfrm>
            <a:off x="5387975" y="5491163"/>
            <a:ext cx="1588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4" name="Line 90"/>
          <p:cNvSpPr>
            <a:spLocks noChangeShapeType="1"/>
          </p:cNvSpPr>
          <p:nvPr/>
        </p:nvSpPr>
        <p:spPr bwMode="auto">
          <a:xfrm>
            <a:off x="6062663" y="5491163"/>
            <a:ext cx="1587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5" name="Line 91"/>
          <p:cNvSpPr>
            <a:spLocks noChangeShapeType="1"/>
          </p:cNvSpPr>
          <p:nvPr/>
        </p:nvSpPr>
        <p:spPr bwMode="auto">
          <a:xfrm>
            <a:off x="4506913" y="406558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6" name="Line 92"/>
          <p:cNvSpPr>
            <a:spLocks noChangeShapeType="1"/>
          </p:cNvSpPr>
          <p:nvPr/>
        </p:nvSpPr>
        <p:spPr bwMode="auto">
          <a:xfrm>
            <a:off x="4506913" y="406558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17" name="Rectangle 93"/>
          <p:cNvSpPr>
            <a:spLocks noChangeArrowheads="1"/>
          </p:cNvSpPr>
          <p:nvPr/>
        </p:nvSpPr>
        <p:spPr bwMode="auto">
          <a:xfrm rot="16200000">
            <a:off x="-251619" y="3569494"/>
            <a:ext cx="34274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Marginal Utility and Price per Pizza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18" name="Rectangle 94"/>
          <p:cNvSpPr>
            <a:spLocks noChangeArrowheads="1"/>
          </p:cNvSpPr>
          <p:nvPr/>
        </p:nvSpPr>
        <p:spPr bwMode="auto">
          <a:xfrm>
            <a:off x="1614488" y="1931988"/>
            <a:ext cx="3952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$16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19" name="Rectangle 95"/>
          <p:cNvSpPr>
            <a:spLocks noChangeArrowheads="1"/>
          </p:cNvSpPr>
          <p:nvPr/>
        </p:nvSpPr>
        <p:spPr bwMode="auto">
          <a:xfrm>
            <a:off x="6843713" y="5410200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$0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0" name="Rectangle 96"/>
          <p:cNvSpPr>
            <a:spLocks noChangeArrowheads="1"/>
          </p:cNvSpPr>
          <p:nvPr/>
        </p:nvSpPr>
        <p:spPr bwMode="auto">
          <a:xfrm>
            <a:off x="1714500" y="2157413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15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1" name="Rectangle 97"/>
          <p:cNvSpPr>
            <a:spLocks noChangeArrowheads="1"/>
          </p:cNvSpPr>
          <p:nvPr/>
        </p:nvSpPr>
        <p:spPr bwMode="auto">
          <a:xfrm>
            <a:off x="1714500" y="2382838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2" name="Rectangle 98"/>
          <p:cNvSpPr>
            <a:spLocks noChangeArrowheads="1"/>
          </p:cNvSpPr>
          <p:nvPr/>
        </p:nvSpPr>
        <p:spPr bwMode="auto">
          <a:xfrm>
            <a:off x="1714500" y="2608263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13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3" name="Rectangle 99"/>
          <p:cNvSpPr>
            <a:spLocks noChangeArrowheads="1"/>
          </p:cNvSpPr>
          <p:nvPr/>
        </p:nvSpPr>
        <p:spPr bwMode="auto">
          <a:xfrm>
            <a:off x="1714500" y="2832100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4" name="Rectangle 100"/>
          <p:cNvSpPr>
            <a:spLocks noChangeArrowheads="1"/>
          </p:cNvSpPr>
          <p:nvPr/>
        </p:nvSpPr>
        <p:spPr bwMode="auto">
          <a:xfrm>
            <a:off x="1714500" y="3057525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11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5" name="Rectangle 101"/>
          <p:cNvSpPr>
            <a:spLocks noChangeArrowheads="1"/>
          </p:cNvSpPr>
          <p:nvPr/>
        </p:nvSpPr>
        <p:spPr bwMode="auto">
          <a:xfrm>
            <a:off x="1714500" y="3282950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6" name="Rectangle 102"/>
          <p:cNvSpPr>
            <a:spLocks noChangeArrowheads="1"/>
          </p:cNvSpPr>
          <p:nvPr/>
        </p:nvSpPr>
        <p:spPr bwMode="auto">
          <a:xfrm>
            <a:off x="1814513" y="3508375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9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7" name="Rectangle 103"/>
          <p:cNvSpPr>
            <a:spLocks noChangeArrowheads="1"/>
          </p:cNvSpPr>
          <p:nvPr/>
        </p:nvSpPr>
        <p:spPr bwMode="auto">
          <a:xfrm>
            <a:off x="1814513" y="37338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8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8" name="Rectangle 104"/>
          <p:cNvSpPr>
            <a:spLocks noChangeArrowheads="1"/>
          </p:cNvSpPr>
          <p:nvPr/>
        </p:nvSpPr>
        <p:spPr bwMode="auto">
          <a:xfrm>
            <a:off x="1814513" y="3959225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7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29" name="Rectangle 105"/>
          <p:cNvSpPr>
            <a:spLocks noChangeArrowheads="1"/>
          </p:cNvSpPr>
          <p:nvPr/>
        </p:nvSpPr>
        <p:spPr bwMode="auto">
          <a:xfrm>
            <a:off x="1814513" y="418306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30" name="Rectangle 106"/>
          <p:cNvSpPr>
            <a:spLocks noChangeArrowheads="1"/>
          </p:cNvSpPr>
          <p:nvPr/>
        </p:nvSpPr>
        <p:spPr bwMode="auto">
          <a:xfrm>
            <a:off x="1814513" y="440848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5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31" name="Rectangle 107"/>
          <p:cNvSpPr>
            <a:spLocks noChangeArrowheads="1"/>
          </p:cNvSpPr>
          <p:nvPr/>
        </p:nvSpPr>
        <p:spPr bwMode="auto">
          <a:xfrm>
            <a:off x="1814513" y="46339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32" name="Rectangle 108"/>
          <p:cNvSpPr>
            <a:spLocks noChangeArrowheads="1"/>
          </p:cNvSpPr>
          <p:nvPr/>
        </p:nvSpPr>
        <p:spPr bwMode="auto">
          <a:xfrm>
            <a:off x="1814513" y="485933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3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33" name="Rectangle 109"/>
          <p:cNvSpPr>
            <a:spLocks noChangeArrowheads="1"/>
          </p:cNvSpPr>
          <p:nvPr/>
        </p:nvSpPr>
        <p:spPr bwMode="auto">
          <a:xfrm>
            <a:off x="1814513" y="508476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34" name="Rectangle 110"/>
          <p:cNvSpPr>
            <a:spLocks noChangeArrowheads="1"/>
          </p:cNvSpPr>
          <p:nvPr/>
        </p:nvSpPr>
        <p:spPr bwMode="auto">
          <a:xfrm>
            <a:off x="1814513" y="531018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77935" name="Group 111"/>
          <p:cNvGrpSpPr>
            <a:grpSpLocks/>
          </p:cNvGrpSpPr>
          <p:nvPr/>
        </p:nvGrpSpPr>
        <p:grpSpPr bwMode="auto">
          <a:xfrm>
            <a:off x="6167438" y="4733925"/>
            <a:ext cx="841375" cy="369888"/>
            <a:chOff x="3885" y="2982"/>
            <a:chExt cx="530" cy="233"/>
          </a:xfrm>
        </p:grpSpPr>
        <p:sp>
          <p:nvSpPr>
            <p:cNvPr id="77936" name="Rectangle 112"/>
            <p:cNvSpPr>
              <a:spLocks noChangeArrowheads="1"/>
            </p:cNvSpPr>
            <p:nvPr/>
          </p:nvSpPr>
          <p:spPr bwMode="auto">
            <a:xfrm>
              <a:off x="3885" y="2982"/>
              <a:ext cx="3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$3.00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7937" name="Rectangle 113"/>
            <p:cNvSpPr>
              <a:spLocks noChangeArrowheads="1"/>
            </p:cNvSpPr>
            <p:nvPr/>
          </p:nvSpPr>
          <p:spPr bwMode="auto">
            <a:xfrm>
              <a:off x="4279" y="3061"/>
              <a:ext cx="1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G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38" name="Group 114"/>
          <p:cNvGrpSpPr>
            <a:grpSpLocks/>
          </p:cNvGrpSpPr>
          <p:nvPr/>
        </p:nvGrpSpPr>
        <p:grpSpPr bwMode="auto">
          <a:xfrm>
            <a:off x="5492750" y="4283075"/>
            <a:ext cx="830263" cy="369888"/>
            <a:chOff x="3460" y="2698"/>
            <a:chExt cx="523" cy="233"/>
          </a:xfrm>
        </p:grpSpPr>
        <p:sp>
          <p:nvSpPr>
            <p:cNvPr id="77939" name="Rectangle 115"/>
            <p:cNvSpPr>
              <a:spLocks noChangeArrowheads="1"/>
            </p:cNvSpPr>
            <p:nvPr/>
          </p:nvSpPr>
          <p:spPr bwMode="auto">
            <a:xfrm>
              <a:off x="3460" y="2698"/>
              <a:ext cx="3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$5.00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7940" name="Rectangle 116"/>
            <p:cNvSpPr>
              <a:spLocks noChangeArrowheads="1"/>
            </p:cNvSpPr>
            <p:nvPr/>
          </p:nvSpPr>
          <p:spPr bwMode="auto">
            <a:xfrm>
              <a:off x="3869" y="2777"/>
              <a:ext cx="11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F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41" name="Group 117"/>
          <p:cNvGrpSpPr>
            <a:grpSpLocks/>
          </p:cNvGrpSpPr>
          <p:nvPr/>
        </p:nvGrpSpPr>
        <p:grpSpPr bwMode="auto">
          <a:xfrm>
            <a:off x="2014538" y="3057525"/>
            <a:ext cx="5670550" cy="369888"/>
            <a:chOff x="1269" y="1926"/>
            <a:chExt cx="3572" cy="233"/>
          </a:xfrm>
        </p:grpSpPr>
        <p:sp>
          <p:nvSpPr>
            <p:cNvPr id="77942" name="Freeform 118"/>
            <p:cNvSpPr>
              <a:spLocks noEditPoints="1"/>
            </p:cNvSpPr>
            <p:nvPr/>
          </p:nvSpPr>
          <p:spPr bwMode="auto">
            <a:xfrm>
              <a:off x="1305" y="1994"/>
              <a:ext cx="3422" cy="1"/>
            </a:xfrm>
            <a:custGeom>
              <a:avLst/>
              <a:gdLst>
                <a:gd name="T0" fmla="*/ 3375 w 3422"/>
                <a:gd name="T1" fmla="*/ 3293 w 3422"/>
                <a:gd name="T2" fmla="*/ 3210 w 3422"/>
                <a:gd name="T3" fmla="*/ 3139 w 3422"/>
                <a:gd name="T4" fmla="*/ 3056 w 3422"/>
                <a:gd name="T5" fmla="*/ 2974 w 3422"/>
                <a:gd name="T6" fmla="*/ 2903 w 3422"/>
                <a:gd name="T7" fmla="*/ 2820 w 3422"/>
                <a:gd name="T8" fmla="*/ 2738 w 3422"/>
                <a:gd name="T9" fmla="*/ 2667 w 3422"/>
                <a:gd name="T10" fmla="*/ 2584 w 3422"/>
                <a:gd name="T11" fmla="*/ 2502 w 3422"/>
                <a:gd name="T12" fmla="*/ 2431 w 3422"/>
                <a:gd name="T13" fmla="*/ 2348 w 3422"/>
                <a:gd name="T14" fmla="*/ 2266 w 3422"/>
                <a:gd name="T15" fmla="*/ 2195 w 3422"/>
                <a:gd name="T16" fmla="*/ 2112 w 3422"/>
                <a:gd name="T17" fmla="*/ 2030 w 3422"/>
                <a:gd name="T18" fmla="*/ 1959 w 3422"/>
                <a:gd name="T19" fmla="*/ 1876 w 3422"/>
                <a:gd name="T20" fmla="*/ 1794 w 3422"/>
                <a:gd name="T21" fmla="*/ 1723 w 3422"/>
                <a:gd name="T22" fmla="*/ 1640 w 3422"/>
                <a:gd name="T23" fmla="*/ 1558 w 3422"/>
                <a:gd name="T24" fmla="*/ 1487 w 3422"/>
                <a:gd name="T25" fmla="*/ 1404 w 3422"/>
                <a:gd name="T26" fmla="*/ 1322 w 3422"/>
                <a:gd name="T27" fmla="*/ 1251 w 3422"/>
                <a:gd name="T28" fmla="*/ 1168 w 3422"/>
                <a:gd name="T29" fmla="*/ 1086 w 3422"/>
                <a:gd name="T30" fmla="*/ 1015 w 3422"/>
                <a:gd name="T31" fmla="*/ 932 w 3422"/>
                <a:gd name="T32" fmla="*/ 849 w 3422"/>
                <a:gd name="T33" fmla="*/ 779 w 3422"/>
                <a:gd name="T34" fmla="*/ 696 w 3422"/>
                <a:gd name="T35" fmla="*/ 613 w 3422"/>
                <a:gd name="T36" fmla="*/ 543 w 3422"/>
                <a:gd name="T37" fmla="*/ 460 w 3422"/>
                <a:gd name="T38" fmla="*/ 377 w 3422"/>
                <a:gd name="T39" fmla="*/ 307 w 3422"/>
                <a:gd name="T40" fmla="*/ 224 w 3422"/>
                <a:gd name="T41" fmla="*/ 141 w 3422"/>
                <a:gd name="T42" fmla="*/ 71 w 3422"/>
                <a:gd name="T43" fmla="*/ 0 w 342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</a:cxnLst>
              <a:rect l="0" t="0" r="r" b="b"/>
              <a:pathLst>
                <a:path w="3422">
                  <a:moveTo>
                    <a:pt x="3422" y="0"/>
                  </a:moveTo>
                  <a:lnTo>
                    <a:pt x="3375" y="0"/>
                  </a:lnTo>
                  <a:moveTo>
                    <a:pt x="3340" y="0"/>
                  </a:moveTo>
                  <a:lnTo>
                    <a:pt x="3293" y="0"/>
                  </a:lnTo>
                  <a:moveTo>
                    <a:pt x="3257" y="0"/>
                  </a:moveTo>
                  <a:lnTo>
                    <a:pt x="3210" y="0"/>
                  </a:lnTo>
                  <a:moveTo>
                    <a:pt x="3186" y="0"/>
                  </a:moveTo>
                  <a:lnTo>
                    <a:pt x="3139" y="0"/>
                  </a:lnTo>
                  <a:moveTo>
                    <a:pt x="3104" y="0"/>
                  </a:moveTo>
                  <a:lnTo>
                    <a:pt x="3056" y="0"/>
                  </a:lnTo>
                  <a:moveTo>
                    <a:pt x="3021" y="0"/>
                  </a:moveTo>
                  <a:lnTo>
                    <a:pt x="2974" y="0"/>
                  </a:lnTo>
                  <a:moveTo>
                    <a:pt x="2950" y="0"/>
                  </a:moveTo>
                  <a:lnTo>
                    <a:pt x="2903" y="0"/>
                  </a:lnTo>
                  <a:moveTo>
                    <a:pt x="2868" y="0"/>
                  </a:moveTo>
                  <a:lnTo>
                    <a:pt x="2820" y="0"/>
                  </a:lnTo>
                  <a:moveTo>
                    <a:pt x="2785" y="0"/>
                  </a:moveTo>
                  <a:lnTo>
                    <a:pt x="2738" y="0"/>
                  </a:lnTo>
                  <a:moveTo>
                    <a:pt x="2714" y="0"/>
                  </a:moveTo>
                  <a:lnTo>
                    <a:pt x="2667" y="0"/>
                  </a:lnTo>
                  <a:moveTo>
                    <a:pt x="2632" y="0"/>
                  </a:moveTo>
                  <a:lnTo>
                    <a:pt x="2584" y="0"/>
                  </a:lnTo>
                  <a:moveTo>
                    <a:pt x="2549" y="0"/>
                  </a:moveTo>
                  <a:lnTo>
                    <a:pt x="2502" y="0"/>
                  </a:lnTo>
                  <a:moveTo>
                    <a:pt x="2478" y="0"/>
                  </a:moveTo>
                  <a:lnTo>
                    <a:pt x="2431" y="0"/>
                  </a:lnTo>
                  <a:moveTo>
                    <a:pt x="2396" y="0"/>
                  </a:moveTo>
                  <a:lnTo>
                    <a:pt x="2348" y="0"/>
                  </a:lnTo>
                  <a:moveTo>
                    <a:pt x="2313" y="0"/>
                  </a:moveTo>
                  <a:lnTo>
                    <a:pt x="2266" y="0"/>
                  </a:lnTo>
                  <a:moveTo>
                    <a:pt x="2242" y="0"/>
                  </a:moveTo>
                  <a:lnTo>
                    <a:pt x="2195" y="0"/>
                  </a:lnTo>
                  <a:moveTo>
                    <a:pt x="2160" y="0"/>
                  </a:moveTo>
                  <a:lnTo>
                    <a:pt x="2112" y="0"/>
                  </a:lnTo>
                  <a:moveTo>
                    <a:pt x="2077" y="0"/>
                  </a:moveTo>
                  <a:lnTo>
                    <a:pt x="2030" y="0"/>
                  </a:lnTo>
                  <a:moveTo>
                    <a:pt x="2006" y="0"/>
                  </a:moveTo>
                  <a:lnTo>
                    <a:pt x="1959" y="0"/>
                  </a:lnTo>
                  <a:moveTo>
                    <a:pt x="1923" y="0"/>
                  </a:moveTo>
                  <a:lnTo>
                    <a:pt x="1876" y="0"/>
                  </a:lnTo>
                  <a:moveTo>
                    <a:pt x="1841" y="0"/>
                  </a:moveTo>
                  <a:lnTo>
                    <a:pt x="1794" y="0"/>
                  </a:lnTo>
                  <a:moveTo>
                    <a:pt x="1770" y="0"/>
                  </a:moveTo>
                  <a:lnTo>
                    <a:pt x="1723" y="0"/>
                  </a:lnTo>
                  <a:moveTo>
                    <a:pt x="1687" y="0"/>
                  </a:moveTo>
                  <a:lnTo>
                    <a:pt x="1640" y="0"/>
                  </a:lnTo>
                  <a:moveTo>
                    <a:pt x="1605" y="0"/>
                  </a:moveTo>
                  <a:lnTo>
                    <a:pt x="1558" y="0"/>
                  </a:lnTo>
                  <a:moveTo>
                    <a:pt x="1534" y="0"/>
                  </a:moveTo>
                  <a:lnTo>
                    <a:pt x="1487" y="0"/>
                  </a:lnTo>
                  <a:moveTo>
                    <a:pt x="1451" y="0"/>
                  </a:moveTo>
                  <a:lnTo>
                    <a:pt x="1404" y="0"/>
                  </a:lnTo>
                  <a:moveTo>
                    <a:pt x="1369" y="0"/>
                  </a:moveTo>
                  <a:lnTo>
                    <a:pt x="1322" y="0"/>
                  </a:lnTo>
                  <a:moveTo>
                    <a:pt x="1298" y="0"/>
                  </a:moveTo>
                  <a:lnTo>
                    <a:pt x="1251" y="0"/>
                  </a:lnTo>
                  <a:moveTo>
                    <a:pt x="1215" y="0"/>
                  </a:moveTo>
                  <a:lnTo>
                    <a:pt x="1168" y="0"/>
                  </a:lnTo>
                  <a:moveTo>
                    <a:pt x="1133" y="0"/>
                  </a:moveTo>
                  <a:lnTo>
                    <a:pt x="1086" y="0"/>
                  </a:lnTo>
                  <a:moveTo>
                    <a:pt x="1062" y="0"/>
                  </a:moveTo>
                  <a:lnTo>
                    <a:pt x="1015" y="0"/>
                  </a:lnTo>
                  <a:moveTo>
                    <a:pt x="979" y="0"/>
                  </a:moveTo>
                  <a:lnTo>
                    <a:pt x="932" y="0"/>
                  </a:lnTo>
                  <a:moveTo>
                    <a:pt x="897" y="0"/>
                  </a:moveTo>
                  <a:lnTo>
                    <a:pt x="849" y="0"/>
                  </a:lnTo>
                  <a:moveTo>
                    <a:pt x="826" y="0"/>
                  </a:moveTo>
                  <a:lnTo>
                    <a:pt x="779" y="0"/>
                  </a:lnTo>
                  <a:moveTo>
                    <a:pt x="743" y="0"/>
                  </a:moveTo>
                  <a:lnTo>
                    <a:pt x="696" y="0"/>
                  </a:lnTo>
                  <a:moveTo>
                    <a:pt x="661" y="0"/>
                  </a:moveTo>
                  <a:lnTo>
                    <a:pt x="613" y="0"/>
                  </a:lnTo>
                  <a:moveTo>
                    <a:pt x="590" y="0"/>
                  </a:moveTo>
                  <a:lnTo>
                    <a:pt x="543" y="0"/>
                  </a:lnTo>
                  <a:moveTo>
                    <a:pt x="507" y="0"/>
                  </a:moveTo>
                  <a:lnTo>
                    <a:pt x="460" y="0"/>
                  </a:lnTo>
                  <a:moveTo>
                    <a:pt x="425" y="0"/>
                  </a:moveTo>
                  <a:lnTo>
                    <a:pt x="377" y="0"/>
                  </a:lnTo>
                  <a:moveTo>
                    <a:pt x="354" y="0"/>
                  </a:moveTo>
                  <a:lnTo>
                    <a:pt x="307" y="0"/>
                  </a:lnTo>
                  <a:moveTo>
                    <a:pt x="271" y="0"/>
                  </a:moveTo>
                  <a:lnTo>
                    <a:pt x="224" y="0"/>
                  </a:lnTo>
                  <a:moveTo>
                    <a:pt x="189" y="0"/>
                  </a:moveTo>
                  <a:lnTo>
                    <a:pt x="141" y="0"/>
                  </a:lnTo>
                  <a:moveTo>
                    <a:pt x="118" y="0"/>
                  </a:moveTo>
                  <a:lnTo>
                    <a:pt x="71" y="0"/>
                  </a:lnTo>
                  <a:moveTo>
                    <a:pt x="35" y="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E1B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43" name="Rectangle 119"/>
            <p:cNvSpPr>
              <a:spLocks noChangeArrowheads="1"/>
            </p:cNvSpPr>
            <p:nvPr/>
          </p:nvSpPr>
          <p:spPr bwMode="auto">
            <a:xfrm>
              <a:off x="1269" y="2005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P</a:t>
              </a:r>
              <a:r>
                <a:rPr lang="en-US" altLang="en-US" sz="1600" b="1" i="1" dirty="0">
                  <a:solidFill>
                    <a:srgbClr val="FF1919"/>
                  </a:solidFill>
                </a:rPr>
                <a:t> 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77944" name="Rectangle 120"/>
            <p:cNvSpPr>
              <a:spLocks noChangeArrowheads="1"/>
            </p:cNvSpPr>
            <p:nvPr/>
          </p:nvSpPr>
          <p:spPr bwMode="auto">
            <a:xfrm>
              <a:off x="4720" y="1926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P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45" name="Group 121"/>
          <p:cNvGrpSpPr>
            <a:grpSpLocks/>
          </p:cNvGrpSpPr>
          <p:nvPr/>
        </p:nvGrpSpPr>
        <p:grpSpPr bwMode="auto">
          <a:xfrm>
            <a:off x="4816475" y="3608388"/>
            <a:ext cx="792163" cy="244475"/>
            <a:chOff x="3034" y="2273"/>
            <a:chExt cx="499" cy="154"/>
          </a:xfrm>
        </p:grpSpPr>
        <p:sp>
          <p:nvSpPr>
            <p:cNvPr id="77946" name="Rectangle 122"/>
            <p:cNvSpPr>
              <a:spLocks noChangeArrowheads="1"/>
            </p:cNvSpPr>
            <p:nvPr/>
          </p:nvSpPr>
          <p:spPr bwMode="auto">
            <a:xfrm>
              <a:off x="3034" y="2273"/>
              <a:ext cx="3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$8.00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7947" name="Rectangle 123"/>
            <p:cNvSpPr>
              <a:spLocks noChangeArrowheads="1"/>
            </p:cNvSpPr>
            <p:nvPr/>
          </p:nvSpPr>
          <p:spPr bwMode="auto">
            <a:xfrm>
              <a:off x="3412" y="2273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E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48" name="Group 124"/>
          <p:cNvGrpSpPr>
            <a:grpSpLocks/>
          </p:cNvGrpSpPr>
          <p:nvPr/>
        </p:nvGrpSpPr>
        <p:grpSpPr bwMode="auto">
          <a:xfrm>
            <a:off x="4116388" y="2808288"/>
            <a:ext cx="854075" cy="493712"/>
            <a:chOff x="2593" y="1769"/>
            <a:chExt cx="538" cy="311"/>
          </a:xfrm>
        </p:grpSpPr>
        <p:sp>
          <p:nvSpPr>
            <p:cNvPr id="77949" name="Rectangle 125"/>
            <p:cNvSpPr>
              <a:spLocks noChangeArrowheads="1"/>
            </p:cNvSpPr>
            <p:nvPr/>
          </p:nvSpPr>
          <p:spPr bwMode="auto">
            <a:xfrm>
              <a:off x="2593" y="1926"/>
              <a:ext cx="3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dirty="0">
                  <a:solidFill>
                    <a:schemeClr val="accent1">
                      <a:lumMod val="25000"/>
                    </a:schemeClr>
                  </a:solidFill>
                </a:rPr>
                <a:t>$0.50 </a:t>
              </a:r>
              <a:endParaRPr lang="en-US" altLang="en-US" sz="24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7950" name="Rectangle 126"/>
            <p:cNvSpPr>
              <a:spLocks noChangeArrowheads="1"/>
            </p:cNvSpPr>
            <p:nvPr/>
          </p:nvSpPr>
          <p:spPr bwMode="auto">
            <a:xfrm>
              <a:off x="2609" y="1769"/>
              <a:ext cx="4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$11.50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7951" name="Rectangle 127"/>
            <p:cNvSpPr>
              <a:spLocks noChangeArrowheads="1"/>
            </p:cNvSpPr>
            <p:nvPr/>
          </p:nvSpPr>
          <p:spPr bwMode="auto">
            <a:xfrm>
              <a:off x="3003" y="1832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D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52" name="Group 128"/>
          <p:cNvGrpSpPr>
            <a:grpSpLocks/>
          </p:cNvGrpSpPr>
          <p:nvPr/>
        </p:nvGrpSpPr>
        <p:grpSpPr bwMode="auto">
          <a:xfrm>
            <a:off x="3465513" y="2557463"/>
            <a:ext cx="828675" cy="620712"/>
            <a:chOff x="2183" y="1611"/>
            <a:chExt cx="522" cy="391"/>
          </a:xfrm>
        </p:grpSpPr>
        <p:grpSp>
          <p:nvGrpSpPr>
            <p:cNvPr id="77953" name="Group 129"/>
            <p:cNvGrpSpPr>
              <a:grpSpLocks/>
            </p:cNvGrpSpPr>
            <p:nvPr/>
          </p:nvGrpSpPr>
          <p:grpSpPr bwMode="auto">
            <a:xfrm>
              <a:off x="2183" y="1643"/>
              <a:ext cx="427" cy="359"/>
              <a:chOff x="2183" y="1643"/>
              <a:chExt cx="427" cy="359"/>
            </a:xfrm>
          </p:grpSpPr>
          <p:sp>
            <p:nvSpPr>
              <p:cNvPr id="77954" name="Rectangle 130"/>
              <p:cNvSpPr>
                <a:spLocks noChangeArrowheads="1"/>
              </p:cNvSpPr>
              <p:nvPr/>
            </p:nvSpPr>
            <p:spPr bwMode="auto">
              <a:xfrm>
                <a:off x="2183" y="1848"/>
                <a:ext cx="35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dirty="0">
                    <a:solidFill>
                      <a:schemeClr val="accent1">
                        <a:lumMod val="25000"/>
                      </a:schemeClr>
                    </a:solidFill>
                  </a:rPr>
                  <a:t>$1.50 </a:t>
                </a:r>
                <a:endParaRPr lang="en-US" altLang="en-US" sz="2400" dirty="0">
                  <a:solidFill>
                    <a:schemeClr val="accent1">
                      <a:lumMod val="25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7955" name="Rectangle 131"/>
              <p:cNvSpPr>
                <a:spLocks noChangeArrowheads="1"/>
              </p:cNvSpPr>
              <p:nvPr/>
            </p:nvSpPr>
            <p:spPr bwMode="auto">
              <a:xfrm>
                <a:off x="2183" y="1643"/>
                <a:ext cx="42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>
                    <a:solidFill>
                      <a:srgbClr val="000000"/>
                    </a:solidFill>
                  </a:rPr>
                  <a:t>$12.50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7956" name="Rectangle 132"/>
            <p:cNvSpPr>
              <a:spLocks noChangeArrowheads="1"/>
            </p:cNvSpPr>
            <p:nvPr/>
          </p:nvSpPr>
          <p:spPr bwMode="auto">
            <a:xfrm>
              <a:off x="2577" y="1611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C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57" name="Group 133"/>
          <p:cNvGrpSpPr>
            <a:grpSpLocks/>
          </p:cNvGrpSpPr>
          <p:nvPr/>
        </p:nvGrpSpPr>
        <p:grpSpPr bwMode="auto">
          <a:xfrm>
            <a:off x="2765425" y="2382838"/>
            <a:ext cx="877888" cy="693737"/>
            <a:chOff x="1742" y="1501"/>
            <a:chExt cx="553" cy="437"/>
          </a:xfrm>
        </p:grpSpPr>
        <p:sp>
          <p:nvSpPr>
            <p:cNvPr id="77958" name="Rectangle 134"/>
            <p:cNvSpPr>
              <a:spLocks noChangeArrowheads="1"/>
            </p:cNvSpPr>
            <p:nvPr/>
          </p:nvSpPr>
          <p:spPr bwMode="auto">
            <a:xfrm>
              <a:off x="1742" y="1784"/>
              <a:ext cx="3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dirty="0">
                  <a:solidFill>
                    <a:schemeClr val="accent1">
                      <a:lumMod val="25000"/>
                    </a:schemeClr>
                  </a:solidFill>
                </a:rPr>
                <a:t>$2.00 </a:t>
              </a:r>
              <a:endParaRPr lang="en-US" altLang="en-US" sz="24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7959" name="Rectangle 135"/>
            <p:cNvSpPr>
              <a:spLocks noChangeArrowheads="1"/>
            </p:cNvSpPr>
            <p:nvPr/>
          </p:nvSpPr>
          <p:spPr bwMode="auto">
            <a:xfrm>
              <a:off x="1758" y="1548"/>
              <a:ext cx="4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$13.00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7960" name="Rectangle 136"/>
            <p:cNvSpPr>
              <a:spLocks noChangeArrowheads="1"/>
            </p:cNvSpPr>
            <p:nvPr/>
          </p:nvSpPr>
          <p:spPr bwMode="auto">
            <a:xfrm>
              <a:off x="2167" y="1501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B 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61" name="Group 137"/>
          <p:cNvGrpSpPr>
            <a:grpSpLocks/>
          </p:cNvGrpSpPr>
          <p:nvPr/>
        </p:nvGrpSpPr>
        <p:grpSpPr bwMode="auto">
          <a:xfrm>
            <a:off x="2089150" y="2032000"/>
            <a:ext cx="854075" cy="744538"/>
            <a:chOff x="1316" y="1280"/>
            <a:chExt cx="538" cy="469"/>
          </a:xfrm>
        </p:grpSpPr>
        <p:grpSp>
          <p:nvGrpSpPr>
            <p:cNvPr id="77962" name="Group 138"/>
            <p:cNvGrpSpPr>
              <a:grpSpLocks/>
            </p:cNvGrpSpPr>
            <p:nvPr/>
          </p:nvGrpSpPr>
          <p:grpSpPr bwMode="auto">
            <a:xfrm>
              <a:off x="1316" y="1280"/>
              <a:ext cx="427" cy="469"/>
              <a:chOff x="1316" y="1280"/>
              <a:chExt cx="427" cy="469"/>
            </a:xfrm>
          </p:grpSpPr>
          <p:sp>
            <p:nvSpPr>
              <p:cNvPr id="77963" name="Rectangle 139"/>
              <p:cNvSpPr>
                <a:spLocks noChangeArrowheads="1"/>
              </p:cNvSpPr>
              <p:nvPr/>
            </p:nvSpPr>
            <p:spPr bwMode="auto">
              <a:xfrm>
                <a:off x="1316" y="1280"/>
                <a:ext cx="42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>
                    <a:solidFill>
                      <a:srgbClr val="000000"/>
                    </a:solidFill>
                  </a:rPr>
                  <a:t>$15.00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7964" name="Rectangle 140"/>
              <p:cNvSpPr>
                <a:spLocks noChangeArrowheads="1"/>
              </p:cNvSpPr>
              <p:nvPr/>
            </p:nvSpPr>
            <p:spPr bwMode="auto">
              <a:xfrm>
                <a:off x="1316" y="1595"/>
                <a:ext cx="35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600" b="1" dirty="0">
                    <a:solidFill>
                      <a:schemeClr val="accent1">
                        <a:lumMod val="25000"/>
                      </a:schemeClr>
                    </a:solidFill>
                  </a:rPr>
                  <a:t>$4.00 </a:t>
                </a:r>
                <a:endParaRPr lang="en-US" altLang="en-US" sz="2400" dirty="0">
                  <a:solidFill>
                    <a:schemeClr val="accent1">
                      <a:lumMod val="25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7965" name="Rectangle 141"/>
            <p:cNvSpPr>
              <a:spLocks noChangeArrowheads="1"/>
            </p:cNvSpPr>
            <p:nvPr/>
          </p:nvSpPr>
          <p:spPr bwMode="auto">
            <a:xfrm>
              <a:off x="1726" y="1343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 i="1" dirty="0">
                  <a:solidFill>
                    <a:srgbClr val="C00000"/>
                  </a:solidFill>
                </a:rPr>
                <a:t>A</a:t>
              </a:r>
              <a:r>
                <a:rPr lang="en-US" altLang="en-US" sz="1600" b="1" i="1" dirty="0">
                  <a:solidFill>
                    <a:srgbClr val="FF1919"/>
                  </a:solidFill>
                </a:rPr>
                <a:t> </a:t>
              </a: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7966" name="Group 142"/>
          <p:cNvGrpSpPr>
            <a:grpSpLocks/>
          </p:cNvGrpSpPr>
          <p:nvPr/>
        </p:nvGrpSpPr>
        <p:grpSpPr bwMode="auto">
          <a:xfrm>
            <a:off x="4300538" y="2106613"/>
            <a:ext cx="3506787" cy="1903412"/>
            <a:chOff x="2709" y="1327"/>
            <a:chExt cx="2209" cy="1199"/>
          </a:xfrm>
        </p:grpSpPr>
        <p:sp>
          <p:nvSpPr>
            <p:cNvPr id="77967" name="Line 143"/>
            <p:cNvSpPr>
              <a:spLocks noChangeShapeType="1"/>
            </p:cNvSpPr>
            <p:nvPr/>
          </p:nvSpPr>
          <p:spPr bwMode="auto">
            <a:xfrm flipH="1">
              <a:off x="2709" y="1462"/>
              <a:ext cx="1204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68" name="Line 144"/>
            <p:cNvSpPr>
              <a:spLocks noChangeShapeType="1"/>
            </p:cNvSpPr>
            <p:nvPr/>
          </p:nvSpPr>
          <p:spPr bwMode="auto">
            <a:xfrm flipH="1">
              <a:off x="3465" y="1462"/>
              <a:ext cx="448" cy="10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69" name="Rectangle 145"/>
            <p:cNvSpPr>
              <a:spLocks noChangeArrowheads="1"/>
            </p:cNvSpPr>
            <p:nvPr/>
          </p:nvSpPr>
          <p:spPr bwMode="auto">
            <a:xfrm>
              <a:off x="2987" y="1327"/>
              <a:ext cx="193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Marginal utility (demand) curve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77970" name="Rectangle 146"/>
          <p:cNvSpPr>
            <a:spLocks noChangeArrowheads="1"/>
          </p:cNvSpPr>
          <p:nvPr/>
        </p:nvSpPr>
        <p:spPr bwMode="auto">
          <a:xfrm>
            <a:off x="1789113" y="568483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1" name="Rectangle 147"/>
          <p:cNvSpPr>
            <a:spLocks noChangeArrowheads="1"/>
          </p:cNvSpPr>
          <p:nvPr/>
        </p:nvSpPr>
        <p:spPr bwMode="auto">
          <a:xfrm>
            <a:off x="3440113" y="6159500"/>
            <a:ext cx="284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Number of Pizzas Purchased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2" name="Rectangle 148"/>
          <p:cNvSpPr>
            <a:spLocks noChangeArrowheads="1"/>
          </p:cNvSpPr>
          <p:nvPr/>
        </p:nvSpPr>
        <p:spPr bwMode="auto">
          <a:xfrm>
            <a:off x="7367588" y="568483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8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3" name="Rectangle 149"/>
          <p:cNvSpPr>
            <a:spLocks noChangeArrowheads="1"/>
          </p:cNvSpPr>
          <p:nvPr/>
        </p:nvSpPr>
        <p:spPr bwMode="auto">
          <a:xfrm>
            <a:off x="6692900" y="5684838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7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4" name="Rectangle 150"/>
          <p:cNvSpPr>
            <a:spLocks noChangeArrowheads="1"/>
          </p:cNvSpPr>
          <p:nvPr/>
        </p:nvSpPr>
        <p:spPr bwMode="auto">
          <a:xfrm>
            <a:off x="6018213" y="568483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5" name="Rectangle 151"/>
          <p:cNvSpPr>
            <a:spLocks noChangeArrowheads="1"/>
          </p:cNvSpPr>
          <p:nvPr/>
        </p:nvSpPr>
        <p:spPr bwMode="auto">
          <a:xfrm>
            <a:off x="5341938" y="568483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5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6" name="Rectangle 152"/>
          <p:cNvSpPr>
            <a:spLocks noChangeArrowheads="1"/>
          </p:cNvSpPr>
          <p:nvPr/>
        </p:nvSpPr>
        <p:spPr bwMode="auto">
          <a:xfrm>
            <a:off x="4667250" y="5684838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7" name="Rectangle 153"/>
          <p:cNvSpPr>
            <a:spLocks noChangeArrowheads="1"/>
          </p:cNvSpPr>
          <p:nvPr/>
        </p:nvSpPr>
        <p:spPr bwMode="auto">
          <a:xfrm>
            <a:off x="3990975" y="5684838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3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8" name="Rectangle 154"/>
          <p:cNvSpPr>
            <a:spLocks noChangeArrowheads="1"/>
          </p:cNvSpPr>
          <p:nvPr/>
        </p:nvSpPr>
        <p:spPr bwMode="auto">
          <a:xfrm>
            <a:off x="3316288" y="568483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7979" name="Rectangle 155"/>
          <p:cNvSpPr>
            <a:spLocks noChangeArrowheads="1"/>
          </p:cNvSpPr>
          <p:nvPr/>
        </p:nvSpPr>
        <p:spPr bwMode="auto">
          <a:xfrm>
            <a:off x="2640013" y="568483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 b="1">
                <a:solidFill>
                  <a:srgbClr val="000000"/>
                </a:solidFill>
              </a:rPr>
              <a:t>1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7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7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19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Resolving the Diamond-Water Paradox</a:t>
            </a:r>
            <a:endParaRPr lang="en-US" altLang="en-US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Diamonds are unnecessary, but scarce 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>
                <a:sym typeface="WP IconicSymbolsB" pitchFamily="2" charset="2"/>
              </a:rPr>
              <a:t> high price and </a:t>
            </a:r>
            <a:r>
              <a:rPr lang="en-US" altLang="en-US" dirty="0" smtClean="0"/>
              <a:t>high marginal utility </a:t>
            </a:r>
          </a:p>
          <a:p>
            <a:r>
              <a:rPr lang="en-US" altLang="en-US" dirty="0" smtClean="0"/>
              <a:t>Water is necessary, but plentiful  </a:t>
            </a:r>
            <a:r>
              <a:rPr lang="en-US" altLang="en-US" dirty="0" smtClean="0">
                <a:sym typeface="Symbol" panose="05050102010706020507" pitchFamily="18" charset="2"/>
              </a:rPr>
              <a:t> </a:t>
            </a:r>
          </a:p>
          <a:p>
            <a:r>
              <a:rPr lang="en-US" altLang="en-US" dirty="0" smtClean="0">
                <a:sym typeface="WP IconicSymbolsB" pitchFamily="2" charset="2"/>
              </a:rPr>
              <a:t>	low price and low marginal utility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Given the enormous amounts of water consumed, the total utility derived from water is much greater than from diamonds.  But, the relative prices relate to marginal (not total) utility.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Indifference Curve Analysis</a:t>
            </a:r>
            <a:endParaRPr lang="en-U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6089" name="Group 9"/>
          <p:cNvGrpSpPr>
            <a:grpSpLocks/>
          </p:cNvGrpSpPr>
          <p:nvPr/>
        </p:nvGrpSpPr>
        <p:grpSpPr bwMode="auto">
          <a:xfrm>
            <a:off x="6858000" y="4660900"/>
            <a:ext cx="1822450" cy="1784350"/>
            <a:chOff x="3728" y="2872"/>
            <a:chExt cx="1148" cy="1124"/>
          </a:xfrm>
        </p:grpSpPr>
        <p:sp>
          <p:nvSpPr>
            <p:cNvPr id="46090" name="Freeform 10"/>
            <p:cNvSpPr>
              <a:spLocks/>
            </p:cNvSpPr>
            <p:nvPr/>
          </p:nvSpPr>
          <p:spPr bwMode="auto">
            <a:xfrm rot="5400000">
              <a:off x="4028" y="2860"/>
              <a:ext cx="836" cy="860"/>
            </a:xfrm>
            <a:custGeom>
              <a:avLst/>
              <a:gdLst>
                <a:gd name="T0" fmla="*/ 615 w 615"/>
                <a:gd name="T1" fmla="*/ 0 h 1057"/>
                <a:gd name="T2" fmla="*/ 465 w 615"/>
                <a:gd name="T3" fmla="*/ 631 h 1057"/>
                <a:gd name="T4" fmla="*/ 0 w 615"/>
                <a:gd name="T5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5" h="1057">
                  <a:moveTo>
                    <a:pt x="615" y="0"/>
                  </a:moveTo>
                  <a:cubicBezTo>
                    <a:pt x="590" y="105"/>
                    <a:pt x="567" y="455"/>
                    <a:pt x="465" y="631"/>
                  </a:cubicBezTo>
                  <a:cubicBezTo>
                    <a:pt x="363" y="807"/>
                    <a:pt x="97" y="968"/>
                    <a:pt x="0" y="1057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auto">
            <a:xfrm rot="5400000">
              <a:off x="3956" y="2932"/>
              <a:ext cx="836" cy="860"/>
            </a:xfrm>
            <a:custGeom>
              <a:avLst/>
              <a:gdLst>
                <a:gd name="T0" fmla="*/ 615 w 615"/>
                <a:gd name="T1" fmla="*/ 0 h 1057"/>
                <a:gd name="T2" fmla="*/ 465 w 615"/>
                <a:gd name="T3" fmla="*/ 631 h 1057"/>
                <a:gd name="T4" fmla="*/ 0 w 615"/>
                <a:gd name="T5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5" h="1057">
                  <a:moveTo>
                    <a:pt x="615" y="0"/>
                  </a:moveTo>
                  <a:cubicBezTo>
                    <a:pt x="590" y="105"/>
                    <a:pt x="567" y="455"/>
                    <a:pt x="465" y="631"/>
                  </a:cubicBezTo>
                  <a:cubicBezTo>
                    <a:pt x="363" y="807"/>
                    <a:pt x="97" y="968"/>
                    <a:pt x="0" y="1057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2" name="Freeform 12"/>
            <p:cNvSpPr>
              <a:spLocks/>
            </p:cNvSpPr>
            <p:nvPr/>
          </p:nvSpPr>
          <p:spPr bwMode="auto">
            <a:xfrm rot="5400000">
              <a:off x="3884" y="3004"/>
              <a:ext cx="836" cy="860"/>
            </a:xfrm>
            <a:custGeom>
              <a:avLst/>
              <a:gdLst>
                <a:gd name="T0" fmla="*/ 615 w 615"/>
                <a:gd name="T1" fmla="*/ 0 h 1057"/>
                <a:gd name="T2" fmla="*/ 465 w 615"/>
                <a:gd name="T3" fmla="*/ 631 h 1057"/>
                <a:gd name="T4" fmla="*/ 0 w 615"/>
                <a:gd name="T5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5" h="1057">
                  <a:moveTo>
                    <a:pt x="615" y="0"/>
                  </a:moveTo>
                  <a:cubicBezTo>
                    <a:pt x="590" y="105"/>
                    <a:pt x="567" y="455"/>
                    <a:pt x="465" y="631"/>
                  </a:cubicBezTo>
                  <a:cubicBezTo>
                    <a:pt x="363" y="807"/>
                    <a:pt x="97" y="968"/>
                    <a:pt x="0" y="1057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3" name="Freeform 13"/>
            <p:cNvSpPr>
              <a:spLocks/>
            </p:cNvSpPr>
            <p:nvPr/>
          </p:nvSpPr>
          <p:spPr bwMode="auto">
            <a:xfrm rot="5400000">
              <a:off x="3812" y="3076"/>
              <a:ext cx="836" cy="860"/>
            </a:xfrm>
            <a:custGeom>
              <a:avLst/>
              <a:gdLst>
                <a:gd name="T0" fmla="*/ 615 w 615"/>
                <a:gd name="T1" fmla="*/ 0 h 1057"/>
                <a:gd name="T2" fmla="*/ 465 w 615"/>
                <a:gd name="T3" fmla="*/ 631 h 1057"/>
                <a:gd name="T4" fmla="*/ 0 w 615"/>
                <a:gd name="T5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5" h="1057">
                  <a:moveTo>
                    <a:pt x="615" y="0"/>
                  </a:moveTo>
                  <a:cubicBezTo>
                    <a:pt x="590" y="105"/>
                    <a:pt x="567" y="455"/>
                    <a:pt x="465" y="631"/>
                  </a:cubicBezTo>
                  <a:cubicBezTo>
                    <a:pt x="363" y="807"/>
                    <a:pt x="97" y="968"/>
                    <a:pt x="0" y="1057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auto">
            <a:xfrm rot="5400000">
              <a:off x="3740" y="3148"/>
              <a:ext cx="836" cy="860"/>
            </a:xfrm>
            <a:custGeom>
              <a:avLst/>
              <a:gdLst>
                <a:gd name="T0" fmla="*/ 615 w 615"/>
                <a:gd name="T1" fmla="*/ 0 h 1057"/>
                <a:gd name="T2" fmla="*/ 465 w 615"/>
                <a:gd name="T3" fmla="*/ 631 h 1057"/>
                <a:gd name="T4" fmla="*/ 0 w 615"/>
                <a:gd name="T5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5" h="1057">
                  <a:moveTo>
                    <a:pt x="615" y="0"/>
                  </a:moveTo>
                  <a:cubicBezTo>
                    <a:pt x="590" y="105"/>
                    <a:pt x="567" y="455"/>
                    <a:pt x="465" y="631"/>
                  </a:cubicBezTo>
                  <a:cubicBezTo>
                    <a:pt x="363" y="807"/>
                    <a:pt x="97" y="968"/>
                    <a:pt x="0" y="1057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Utility: A Tool to Analyze Purchase Decisions</a:t>
            </a:r>
            <a:endParaRPr lang="en-US" alt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Purpose of Utility Analysis</a:t>
            </a:r>
          </a:p>
          <a:p>
            <a:pPr lvl="1"/>
            <a:r>
              <a:rPr lang="en-US" altLang="en-US" dirty="0" smtClean="0"/>
              <a:t>The purpose of utility analysis = analyzing how people behave rather than how they think</a:t>
            </a:r>
          </a:p>
          <a:p>
            <a:pPr lvl="1"/>
            <a:r>
              <a:rPr lang="en-US" altLang="en-US" dirty="0" smtClean="0"/>
              <a:t>Theory of consumer choice  =  each consumer spends his or her income in a way that yields the greatest satisfaction</a:t>
            </a:r>
          </a:p>
          <a:p>
            <a:pPr lvl="1"/>
            <a:r>
              <a:rPr lang="en-US" altLang="en-US" dirty="0" smtClean="0"/>
              <a:t> Utility  =  amount of satisfaction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Geometry of Available Choices: The Budget Line</a:t>
            </a:r>
            <a:endParaRPr lang="en-US" altLang="en-US" dirty="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Budget line</a:t>
            </a:r>
          </a:p>
          <a:p>
            <a:pPr lvl="1"/>
            <a:r>
              <a:rPr lang="en-US" altLang="en-US" dirty="0" smtClean="0"/>
              <a:t>Graphical representation of all possible combinations of a household’s purchases of two goods, given their prices and a fixed amount of money to spend</a:t>
            </a:r>
          </a:p>
          <a:p>
            <a:r>
              <a:rPr lang="en-US" altLang="en-US" dirty="0" smtClean="0"/>
              <a:t>Properties of the Budget Line</a:t>
            </a:r>
          </a:p>
          <a:p>
            <a:pPr lvl="1"/>
            <a:r>
              <a:rPr lang="en-US" altLang="en-US" dirty="0" smtClean="0"/>
              <a:t>Represents the maximum amounts of the goods the consumer can afford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Geometry of Available Choices: The Budget Line</a:t>
            </a:r>
            <a:endParaRPr lang="en-US" altLang="en-US" dirty="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sym typeface="Symbol" panose="05050102010706020507" pitchFamily="18" charset="2"/>
              </a:rPr>
              <a:t>Changes in the Budget Line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</a:t>
            </a:r>
            <a:r>
              <a:rPr lang="en-US" altLang="en-US" dirty="0" smtClean="0"/>
              <a:t> income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/>
              <a:t> parallel shift in the budget line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</a:t>
            </a:r>
            <a:r>
              <a:rPr lang="en-US" altLang="en-US" dirty="0" smtClean="0"/>
              <a:t> relative prices of the goods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br>
              <a:rPr lang="en-US" altLang="en-US" dirty="0" smtClean="0">
                <a:sym typeface="Symbol" panose="05050102010706020507" pitchFamily="18" charset="2"/>
              </a:rPr>
            </a:br>
            <a:r>
              <a:rPr lang="en-US" altLang="en-US" dirty="0" smtClean="0">
                <a:sym typeface="Symbol" panose="05050102010706020507" pitchFamily="18" charset="2"/>
              </a:rPr>
              <a:t></a:t>
            </a:r>
            <a:r>
              <a:rPr lang="en-US" altLang="en-US" dirty="0" smtClean="0"/>
              <a:t> slope of the budget line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  <p:grpSp>
        <p:nvGrpSpPr>
          <p:cNvPr id="48131" name="Group 3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37" name="Group 9"/>
          <p:cNvGrpSpPr>
            <a:grpSpLocks/>
          </p:cNvGrpSpPr>
          <p:nvPr/>
        </p:nvGrpSpPr>
        <p:grpSpPr bwMode="auto">
          <a:xfrm>
            <a:off x="4049713" y="1195388"/>
            <a:ext cx="4808537" cy="4933950"/>
            <a:chOff x="2551" y="753"/>
            <a:chExt cx="3029" cy="3108"/>
          </a:xfrm>
        </p:grpSpPr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 rot="16200000">
              <a:off x="2116" y="2126"/>
              <a:ext cx="111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/>
                <a:t>Quantity of A</a:t>
              </a: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3627" y="3613"/>
              <a:ext cx="111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/>
                <a:t>Quantity of B</a:t>
              </a:r>
            </a:p>
          </p:txBody>
        </p:sp>
        <p:grpSp>
          <p:nvGrpSpPr>
            <p:cNvPr id="48140" name="Group 12"/>
            <p:cNvGrpSpPr>
              <a:grpSpLocks/>
            </p:cNvGrpSpPr>
            <p:nvPr/>
          </p:nvGrpSpPr>
          <p:grpSpPr bwMode="auto">
            <a:xfrm>
              <a:off x="2655" y="753"/>
              <a:ext cx="2925" cy="2944"/>
              <a:chOff x="2655" y="753"/>
              <a:chExt cx="2925" cy="2944"/>
            </a:xfrm>
          </p:grpSpPr>
          <p:grpSp>
            <p:nvGrpSpPr>
              <p:cNvPr id="48141" name="Group 13"/>
              <p:cNvGrpSpPr>
                <a:grpSpLocks/>
              </p:cNvGrpSpPr>
              <p:nvPr/>
            </p:nvGrpSpPr>
            <p:grpSpPr bwMode="auto">
              <a:xfrm>
                <a:off x="2965" y="904"/>
                <a:ext cx="2615" cy="2501"/>
                <a:chOff x="2885" y="904"/>
                <a:chExt cx="2615" cy="2501"/>
              </a:xfrm>
            </p:grpSpPr>
            <p:sp>
              <p:nvSpPr>
                <p:cNvPr id="48142" name="Line 14"/>
                <p:cNvSpPr>
                  <a:spLocks noChangeShapeType="1"/>
                </p:cNvSpPr>
                <p:nvPr/>
              </p:nvSpPr>
              <p:spPr bwMode="auto">
                <a:xfrm>
                  <a:off x="2907" y="904"/>
                  <a:ext cx="0" cy="250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43" name="Line 15"/>
                <p:cNvSpPr>
                  <a:spLocks noChangeShapeType="1"/>
                </p:cNvSpPr>
                <p:nvPr/>
              </p:nvSpPr>
              <p:spPr bwMode="auto">
                <a:xfrm>
                  <a:off x="2885" y="3382"/>
                  <a:ext cx="2615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144" name="Rectangle 16"/>
              <p:cNvSpPr>
                <a:spLocks noChangeArrowheads="1"/>
              </p:cNvSpPr>
              <p:nvPr/>
            </p:nvSpPr>
            <p:spPr bwMode="auto">
              <a:xfrm>
                <a:off x="2655" y="753"/>
                <a:ext cx="310" cy="27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85000"/>
                  </a:lnSpc>
                </a:pPr>
                <a:r>
                  <a:rPr lang="en-US" altLang="en-US" sz="2200" b="1"/>
                  <a:t>12</a:t>
                </a:r>
              </a:p>
              <a:p>
                <a:pPr>
                  <a:lnSpc>
                    <a:spcPct val="185000"/>
                  </a:lnSpc>
                </a:pPr>
                <a:r>
                  <a:rPr lang="en-US" altLang="en-US" sz="2200" b="1"/>
                  <a:t>10</a:t>
                </a:r>
              </a:p>
              <a:p>
                <a:pPr>
                  <a:lnSpc>
                    <a:spcPct val="185000"/>
                  </a:lnSpc>
                </a:pPr>
                <a:r>
                  <a:rPr lang="en-US" altLang="en-US" sz="2200" b="1"/>
                  <a:t>  8</a:t>
                </a:r>
              </a:p>
              <a:p>
                <a:pPr>
                  <a:lnSpc>
                    <a:spcPct val="185000"/>
                  </a:lnSpc>
                </a:pPr>
                <a:r>
                  <a:rPr lang="en-US" altLang="en-US" sz="2200" b="1"/>
                  <a:t>  6</a:t>
                </a:r>
              </a:p>
              <a:p>
                <a:pPr>
                  <a:lnSpc>
                    <a:spcPct val="185000"/>
                  </a:lnSpc>
                </a:pPr>
                <a:r>
                  <a:rPr lang="en-US" altLang="en-US" sz="2200" b="1"/>
                  <a:t>  4</a:t>
                </a:r>
              </a:p>
              <a:p>
                <a:pPr>
                  <a:lnSpc>
                    <a:spcPct val="185000"/>
                  </a:lnSpc>
                </a:pPr>
                <a:r>
                  <a:rPr lang="en-US" altLang="en-US" sz="2200" b="1"/>
                  <a:t>  2</a:t>
                </a:r>
              </a:p>
              <a:p>
                <a:pPr>
                  <a:lnSpc>
                    <a:spcPct val="185000"/>
                  </a:lnSpc>
                </a:pPr>
                <a:r>
                  <a:rPr lang="en-US" altLang="en-US" sz="2200" b="1"/>
                  <a:t>  0</a:t>
                </a:r>
              </a:p>
            </p:txBody>
          </p:sp>
          <p:sp>
            <p:nvSpPr>
              <p:cNvPr id="48145" name="Rectangle 17"/>
              <p:cNvSpPr>
                <a:spLocks noChangeArrowheads="1"/>
              </p:cNvSpPr>
              <p:nvPr/>
            </p:nvSpPr>
            <p:spPr bwMode="auto">
              <a:xfrm>
                <a:off x="3260" y="3430"/>
                <a:ext cx="2319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2200" b="1"/>
                  <a:t>2      4      6       8     10     12</a:t>
                </a:r>
              </a:p>
            </p:txBody>
          </p:sp>
          <p:grpSp>
            <p:nvGrpSpPr>
              <p:cNvPr id="48146" name="Group 18"/>
              <p:cNvGrpSpPr>
                <a:grpSpLocks/>
              </p:cNvGrpSpPr>
              <p:nvPr/>
            </p:nvGrpSpPr>
            <p:grpSpPr bwMode="auto">
              <a:xfrm>
                <a:off x="3364" y="3268"/>
                <a:ext cx="2026" cy="129"/>
                <a:chOff x="3284" y="3268"/>
                <a:chExt cx="2026" cy="129"/>
              </a:xfrm>
            </p:grpSpPr>
            <p:sp>
              <p:nvSpPr>
                <p:cNvPr id="48147" name="Line 19"/>
                <p:cNvSpPr>
                  <a:spLocks noChangeShapeType="1"/>
                </p:cNvSpPr>
                <p:nvPr/>
              </p:nvSpPr>
              <p:spPr bwMode="auto">
                <a:xfrm>
                  <a:off x="3284" y="3268"/>
                  <a:ext cx="0" cy="12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48" name="Line 20"/>
                <p:cNvSpPr>
                  <a:spLocks noChangeShapeType="1"/>
                </p:cNvSpPr>
                <p:nvPr/>
              </p:nvSpPr>
              <p:spPr bwMode="auto">
                <a:xfrm>
                  <a:off x="3665" y="3268"/>
                  <a:ext cx="0" cy="12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49" name="Line 21"/>
                <p:cNvSpPr>
                  <a:spLocks noChangeShapeType="1"/>
                </p:cNvSpPr>
                <p:nvPr/>
              </p:nvSpPr>
              <p:spPr bwMode="auto">
                <a:xfrm>
                  <a:off x="4056" y="3268"/>
                  <a:ext cx="0" cy="12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0" name="Line 22"/>
                <p:cNvSpPr>
                  <a:spLocks noChangeShapeType="1"/>
                </p:cNvSpPr>
                <p:nvPr/>
              </p:nvSpPr>
              <p:spPr bwMode="auto">
                <a:xfrm>
                  <a:off x="4474" y="3268"/>
                  <a:ext cx="0" cy="12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1" name="Line 23"/>
                <p:cNvSpPr>
                  <a:spLocks noChangeShapeType="1"/>
                </p:cNvSpPr>
                <p:nvPr/>
              </p:nvSpPr>
              <p:spPr bwMode="auto">
                <a:xfrm>
                  <a:off x="4874" y="3268"/>
                  <a:ext cx="0" cy="12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2" name="Line 24"/>
                <p:cNvSpPr>
                  <a:spLocks noChangeShapeType="1"/>
                </p:cNvSpPr>
                <p:nvPr/>
              </p:nvSpPr>
              <p:spPr bwMode="auto">
                <a:xfrm>
                  <a:off x="5310" y="3268"/>
                  <a:ext cx="0" cy="12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8153" name="Group 25"/>
              <p:cNvGrpSpPr>
                <a:grpSpLocks/>
              </p:cNvGrpSpPr>
              <p:nvPr/>
            </p:nvGrpSpPr>
            <p:grpSpPr bwMode="auto">
              <a:xfrm>
                <a:off x="3000" y="1044"/>
                <a:ext cx="104" cy="1941"/>
                <a:chOff x="2920" y="1044"/>
                <a:chExt cx="104" cy="1941"/>
              </a:xfrm>
            </p:grpSpPr>
            <p:sp>
              <p:nvSpPr>
                <p:cNvPr id="48154" name="Line 26"/>
                <p:cNvSpPr>
                  <a:spLocks noChangeShapeType="1"/>
                </p:cNvSpPr>
                <p:nvPr/>
              </p:nvSpPr>
              <p:spPr bwMode="auto">
                <a:xfrm>
                  <a:off x="2920" y="1044"/>
                  <a:ext cx="10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5" name="Line 27"/>
                <p:cNvSpPr>
                  <a:spLocks noChangeShapeType="1"/>
                </p:cNvSpPr>
                <p:nvPr/>
              </p:nvSpPr>
              <p:spPr bwMode="auto">
                <a:xfrm>
                  <a:off x="2920" y="1432"/>
                  <a:ext cx="10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6" name="Line 28"/>
                <p:cNvSpPr>
                  <a:spLocks noChangeShapeType="1"/>
                </p:cNvSpPr>
                <p:nvPr/>
              </p:nvSpPr>
              <p:spPr bwMode="auto">
                <a:xfrm>
                  <a:off x="2920" y="1832"/>
                  <a:ext cx="10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7" name="Line 29"/>
                <p:cNvSpPr>
                  <a:spLocks noChangeShapeType="1"/>
                </p:cNvSpPr>
                <p:nvPr/>
              </p:nvSpPr>
              <p:spPr bwMode="auto">
                <a:xfrm>
                  <a:off x="2920" y="2237"/>
                  <a:ext cx="10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8" name="Line 30"/>
                <p:cNvSpPr>
                  <a:spLocks noChangeShapeType="1"/>
                </p:cNvSpPr>
                <p:nvPr/>
              </p:nvSpPr>
              <p:spPr bwMode="auto">
                <a:xfrm>
                  <a:off x="2920" y="2582"/>
                  <a:ext cx="10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9" name="Line 31"/>
                <p:cNvSpPr>
                  <a:spLocks noChangeShapeType="1"/>
                </p:cNvSpPr>
                <p:nvPr/>
              </p:nvSpPr>
              <p:spPr bwMode="auto">
                <a:xfrm>
                  <a:off x="2920" y="2985"/>
                  <a:ext cx="10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160" name="Oval 32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1" name="Oval 33"/>
          <p:cNvSpPr>
            <a:spLocks noChangeArrowheads="1"/>
          </p:cNvSpPr>
          <p:nvPr/>
        </p:nvSpPr>
        <p:spPr bwMode="auto">
          <a:xfrm>
            <a:off x="1628775" y="1616075"/>
            <a:ext cx="1503363" cy="688975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2" name="Line 34"/>
          <p:cNvSpPr>
            <a:spLocks noChangeShapeType="1"/>
          </p:cNvSpPr>
          <p:nvPr/>
        </p:nvSpPr>
        <p:spPr bwMode="auto">
          <a:xfrm>
            <a:off x="3068638" y="2105025"/>
            <a:ext cx="1528762" cy="7127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5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49162" name="Group 10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49163" name="Group 11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49164" name="Line 12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65" name="Line 13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166" name="Rectangle 14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49167" name="Rectangle 15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49168" name="Group 16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49169" name="Line 17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0" name="Line 18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1" name="Line 19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2" name="Line 20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3" name="Line 21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4" name="Line 22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175" name="Group 23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49176" name="Line 24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7" name="Line 25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8" name="Line 26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9" name="Line 27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80" name="Line 28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81" name="Line 29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182" name="Oval 30"/>
          <p:cNvSpPr>
            <a:spLocks noChangeArrowheads="1"/>
          </p:cNvSpPr>
          <p:nvPr/>
        </p:nvSpPr>
        <p:spPr bwMode="auto">
          <a:xfrm>
            <a:off x="5619750" y="3460750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Oval 31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Oval 32"/>
          <p:cNvSpPr>
            <a:spLocks noChangeArrowheads="1"/>
          </p:cNvSpPr>
          <p:nvPr/>
        </p:nvSpPr>
        <p:spPr bwMode="auto">
          <a:xfrm>
            <a:off x="1628775" y="2073275"/>
            <a:ext cx="1503363" cy="688975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>
            <a:off x="3068638" y="2549525"/>
            <a:ext cx="2530475" cy="9747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0180" name="Rectangle 4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0186" name="Group 10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0187" name="Group 11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0188" name="Line 12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9" name="Line 13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0" name="Rectangle 14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0191" name="Rectangle 15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0192" name="Group 16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0193" name="Line 17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5" name="Line 19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6" name="Line 20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7" name="Line 21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8" name="Line 22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199" name="Group 23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0200" name="Line 24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1" name="Line 25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2" name="Line 26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3" name="Line 27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4" name="Line 28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5" name="Line 29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0206" name="Oval 30"/>
          <p:cNvSpPr>
            <a:spLocks noChangeArrowheads="1"/>
          </p:cNvSpPr>
          <p:nvPr/>
        </p:nvSpPr>
        <p:spPr bwMode="auto">
          <a:xfrm>
            <a:off x="5619750" y="3460750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Oval 31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Oval 32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Oval 33"/>
          <p:cNvSpPr>
            <a:spLocks noChangeArrowheads="1"/>
          </p:cNvSpPr>
          <p:nvPr/>
        </p:nvSpPr>
        <p:spPr bwMode="auto">
          <a:xfrm>
            <a:off x="1628775" y="2492375"/>
            <a:ext cx="1503363" cy="688975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>
            <a:off x="3068638" y="2968625"/>
            <a:ext cx="3370262" cy="10763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11" name="Rectangle 35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1203" name="Rectangle 3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1204" name="Rectangle 4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1205" name="Rectangle 5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1210" name="Group 10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1211" name="Group 11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1212" name="Line 12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13" name="Line 13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1215" name="Rectangle 15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1216" name="Group 16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1217" name="Line 17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18" name="Line 18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19" name="Line 19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0" name="Line 20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1" name="Line 21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2" name="Line 22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23" name="Group 23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1224" name="Line 24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5" name="Line 25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6" name="Line 26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7" name="Line 27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8" name="Line 28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29" name="Line 29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1230" name="Oval 30"/>
          <p:cNvSpPr>
            <a:spLocks noChangeArrowheads="1"/>
          </p:cNvSpPr>
          <p:nvPr/>
        </p:nvSpPr>
        <p:spPr bwMode="auto">
          <a:xfrm>
            <a:off x="5619750" y="3460750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Oval 31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Oval 32"/>
          <p:cNvSpPr>
            <a:spLocks noChangeArrowheads="1"/>
          </p:cNvSpPr>
          <p:nvPr/>
        </p:nvSpPr>
        <p:spPr bwMode="auto">
          <a:xfrm>
            <a:off x="7469188" y="46259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Oval 33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Oval 34"/>
          <p:cNvSpPr>
            <a:spLocks noChangeArrowheads="1"/>
          </p:cNvSpPr>
          <p:nvPr/>
        </p:nvSpPr>
        <p:spPr bwMode="auto">
          <a:xfrm>
            <a:off x="1628775" y="2911475"/>
            <a:ext cx="1503363" cy="688975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3068638" y="3387725"/>
            <a:ext cx="4346575" cy="128746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6" name="Rectangle 36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2227" name="Rectangle 3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2228" name="Rectangle 4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2234" name="Group 10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2235" name="Group 11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2236" name="Line 12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37" name="Line 13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238" name="Rectangle 14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2239" name="Rectangle 15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2240" name="Group 16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2241" name="Line 17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2" name="Line 18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3" name="Line 19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4" name="Line 20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5" name="Line 21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6" name="Line 22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47" name="Group 23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2248" name="Line 24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9" name="Line 25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50" name="Line 26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51" name="Line 27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52" name="Line 28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53" name="Line 29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254" name="Oval 30"/>
          <p:cNvSpPr>
            <a:spLocks noChangeArrowheads="1"/>
          </p:cNvSpPr>
          <p:nvPr/>
        </p:nvSpPr>
        <p:spPr bwMode="auto">
          <a:xfrm>
            <a:off x="5619750" y="3460750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5" name="Oval 31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6" name="Oval 32"/>
          <p:cNvSpPr>
            <a:spLocks noChangeArrowheads="1"/>
          </p:cNvSpPr>
          <p:nvPr/>
        </p:nvSpPr>
        <p:spPr bwMode="auto">
          <a:xfrm>
            <a:off x="7469188" y="46259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7" name="Oval 33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8" name="Oval 34"/>
          <p:cNvSpPr>
            <a:spLocks noChangeArrowheads="1"/>
          </p:cNvSpPr>
          <p:nvPr/>
        </p:nvSpPr>
        <p:spPr bwMode="auto">
          <a:xfrm>
            <a:off x="8455025" y="526732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9" name="Oval 35"/>
          <p:cNvSpPr>
            <a:spLocks noChangeArrowheads="1"/>
          </p:cNvSpPr>
          <p:nvPr/>
        </p:nvSpPr>
        <p:spPr bwMode="auto">
          <a:xfrm>
            <a:off x="1628775" y="3368675"/>
            <a:ext cx="1503363" cy="688975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>
            <a:off x="3068638" y="3844925"/>
            <a:ext cx="5211762" cy="141287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1" name="Rectangle 37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reeform 2"/>
          <p:cNvSpPr>
            <a:spLocks/>
          </p:cNvSpPr>
          <p:nvPr/>
        </p:nvSpPr>
        <p:spPr bwMode="auto">
          <a:xfrm>
            <a:off x="4743450" y="2900363"/>
            <a:ext cx="3794125" cy="2463800"/>
          </a:xfrm>
          <a:custGeom>
            <a:avLst/>
            <a:gdLst>
              <a:gd name="T0" fmla="*/ 0 w 2635"/>
              <a:gd name="T1" fmla="*/ 1654 h 1655"/>
              <a:gd name="T2" fmla="*/ 2634 w 2635"/>
              <a:gd name="T3" fmla="*/ 1654 h 1655"/>
              <a:gd name="T4" fmla="*/ 0 w 2635"/>
              <a:gd name="T5" fmla="*/ 0 h 1655"/>
              <a:gd name="T6" fmla="*/ 0 w 2635"/>
              <a:gd name="T7" fmla="*/ 1654 h 1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5" h="1655">
                <a:moveTo>
                  <a:pt x="0" y="1654"/>
                </a:moveTo>
                <a:lnTo>
                  <a:pt x="2634" y="1654"/>
                </a:lnTo>
                <a:lnTo>
                  <a:pt x="0" y="0"/>
                </a:lnTo>
                <a:lnTo>
                  <a:pt x="0" y="1654"/>
                </a:lnTo>
              </a:path>
            </a:pathLst>
          </a:custGeom>
          <a:solidFill>
            <a:srgbClr val="F7E955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251" name="Group 3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4992688" y="4378325"/>
            <a:ext cx="21415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(Attainable)</a:t>
            </a: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4746625" y="2911475"/>
            <a:ext cx="3822700" cy="24447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3261" name="Group 13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3262" name="Group 14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3263" name="Line 15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64" name="Line 16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265" name="Rectangle 17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3266" name="Rectangle 18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3267" name="Group 19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3268" name="Line 20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69" name="Line 21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0" name="Line 22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1" name="Line 23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2" name="Line 24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3" name="Line 25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274" name="Group 26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3275" name="Line 27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6" name="Line 28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7" name="Line 29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8" name="Line 30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9" name="Line 31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80" name="Line 32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3281" name="Oval 33"/>
          <p:cNvSpPr>
            <a:spLocks noChangeArrowheads="1"/>
          </p:cNvSpPr>
          <p:nvPr/>
        </p:nvSpPr>
        <p:spPr bwMode="auto">
          <a:xfrm>
            <a:off x="5619750" y="3460750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82" name="Oval 34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83" name="Oval 35"/>
          <p:cNvSpPr>
            <a:spLocks noChangeArrowheads="1"/>
          </p:cNvSpPr>
          <p:nvPr/>
        </p:nvSpPr>
        <p:spPr bwMode="auto">
          <a:xfrm>
            <a:off x="7469188" y="46259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84" name="Oval 36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85" name="Oval 37"/>
          <p:cNvSpPr>
            <a:spLocks noChangeArrowheads="1"/>
          </p:cNvSpPr>
          <p:nvPr/>
        </p:nvSpPr>
        <p:spPr bwMode="auto">
          <a:xfrm>
            <a:off x="8455025" y="526732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86" name="Rectangle 38"/>
          <p:cNvSpPr>
            <a:spLocks noChangeArrowheads="1"/>
          </p:cNvSpPr>
          <p:nvPr/>
        </p:nvSpPr>
        <p:spPr bwMode="auto">
          <a:xfrm>
            <a:off x="5934075" y="2701925"/>
            <a:ext cx="2557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(Unattainable)</a:t>
            </a:r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 autoUpdateAnimBg="0"/>
      <p:bldP spid="53286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  <p:sp>
        <p:nvSpPr>
          <p:cNvPr id="54275" name="Freeform 3"/>
          <p:cNvSpPr>
            <a:spLocks/>
          </p:cNvSpPr>
          <p:nvPr/>
        </p:nvSpPr>
        <p:spPr bwMode="auto">
          <a:xfrm>
            <a:off x="4743450" y="2900363"/>
            <a:ext cx="3794125" cy="2463800"/>
          </a:xfrm>
          <a:custGeom>
            <a:avLst/>
            <a:gdLst>
              <a:gd name="T0" fmla="*/ 0 w 2635"/>
              <a:gd name="T1" fmla="*/ 1654 h 1655"/>
              <a:gd name="T2" fmla="*/ 2634 w 2635"/>
              <a:gd name="T3" fmla="*/ 1654 h 1655"/>
              <a:gd name="T4" fmla="*/ 0 w 2635"/>
              <a:gd name="T5" fmla="*/ 0 h 1655"/>
              <a:gd name="T6" fmla="*/ 0 w 2635"/>
              <a:gd name="T7" fmla="*/ 1654 h 1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5" h="1655">
                <a:moveTo>
                  <a:pt x="0" y="1654"/>
                </a:moveTo>
                <a:lnTo>
                  <a:pt x="2634" y="1654"/>
                </a:lnTo>
                <a:lnTo>
                  <a:pt x="0" y="0"/>
                </a:lnTo>
                <a:lnTo>
                  <a:pt x="0" y="1654"/>
                </a:lnTo>
              </a:path>
            </a:pathLst>
          </a:custGeom>
          <a:solidFill>
            <a:srgbClr val="F7E955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4277" name="Rectangle 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4278" name="Rectangle 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4992688" y="4378325"/>
            <a:ext cx="21415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(Attainable)</a:t>
            </a: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4746625" y="2911475"/>
            <a:ext cx="3822700" cy="24447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4286" name="Group 1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4287" name="Group 1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4288" name="Line 1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90" name="Rectangle 1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4291" name="Rectangle 1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4292" name="Group 2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4293" name="Line 2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4" name="Line 2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5" name="Line 2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6" name="Line 2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7" name="Line 2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8" name="Line 2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299" name="Group 2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4300" name="Line 2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1" name="Line 2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2" name="Line 3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3" name="Line 3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4" name="Line 3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5" name="Line 3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4306" name="Oval 34"/>
          <p:cNvSpPr>
            <a:spLocks noChangeArrowheads="1"/>
          </p:cNvSpPr>
          <p:nvPr/>
        </p:nvSpPr>
        <p:spPr bwMode="auto">
          <a:xfrm>
            <a:off x="5619750" y="3460750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7" name="Oval 35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Oval 36"/>
          <p:cNvSpPr>
            <a:spLocks noChangeArrowheads="1"/>
          </p:cNvSpPr>
          <p:nvPr/>
        </p:nvSpPr>
        <p:spPr bwMode="auto">
          <a:xfrm>
            <a:off x="7469188" y="46259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9" name="Oval 37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10" name="Oval 38"/>
          <p:cNvSpPr>
            <a:spLocks noChangeArrowheads="1"/>
          </p:cNvSpPr>
          <p:nvPr/>
        </p:nvSpPr>
        <p:spPr bwMode="auto">
          <a:xfrm>
            <a:off x="8455025" y="526732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11" name="Rectangle 39"/>
          <p:cNvSpPr>
            <a:spLocks noChangeArrowheads="1"/>
          </p:cNvSpPr>
          <p:nvPr/>
        </p:nvSpPr>
        <p:spPr bwMode="auto">
          <a:xfrm>
            <a:off x="5934075" y="2701925"/>
            <a:ext cx="2557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(Unattainable)</a:t>
            </a:r>
          </a:p>
        </p:txBody>
      </p:sp>
      <p:grpSp>
        <p:nvGrpSpPr>
          <p:cNvPr id="54312" name="Group 40"/>
          <p:cNvGrpSpPr>
            <a:grpSpLocks/>
          </p:cNvGrpSpPr>
          <p:nvPr/>
        </p:nvGrpSpPr>
        <p:grpSpPr bwMode="auto">
          <a:xfrm rot="-796889">
            <a:off x="1196975" y="952500"/>
            <a:ext cx="7264400" cy="5083175"/>
            <a:chOff x="592" y="560"/>
            <a:chExt cx="4576" cy="3202"/>
          </a:xfrm>
        </p:grpSpPr>
        <p:sp>
          <p:nvSpPr>
            <p:cNvPr id="54313" name="AutoShape 41"/>
            <p:cNvSpPr>
              <a:spLocks noChangeArrowheads="1"/>
            </p:cNvSpPr>
            <p:nvPr/>
          </p:nvSpPr>
          <p:spPr bwMode="auto">
            <a:xfrm>
              <a:off x="592" y="560"/>
              <a:ext cx="4576" cy="320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Rectangle 42"/>
            <p:cNvSpPr>
              <a:spLocks noChangeArrowheads="1"/>
            </p:cNvSpPr>
            <p:nvPr/>
          </p:nvSpPr>
          <p:spPr bwMode="auto">
            <a:xfrm>
              <a:off x="1207" y="1536"/>
              <a:ext cx="3314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600" b="1" i="1"/>
                <a:t>An Increase in income</a:t>
              </a:r>
            </a:p>
            <a:p>
              <a:pPr algn="ctr"/>
              <a:r>
                <a:rPr lang="en-US" altLang="en-US" sz="3600" b="1" i="1"/>
                <a:t>makes the purchase of </a:t>
              </a:r>
            </a:p>
            <a:p>
              <a:pPr algn="ctr"/>
              <a:r>
                <a:rPr lang="en-US" altLang="en-US" sz="3600" b="1" i="1"/>
                <a:t>more of either or both</a:t>
              </a:r>
            </a:p>
            <a:p>
              <a:pPr algn="ctr"/>
              <a:r>
                <a:rPr lang="en-US" altLang="en-US" sz="3600" b="1" i="1"/>
                <a:t>items possible.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595563" y="82550"/>
            <a:ext cx="5554662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THE BUDGET LINE: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Attainable</a:t>
            </a:r>
          </a:p>
        </p:txBody>
      </p:sp>
      <p:sp>
        <p:nvSpPr>
          <p:cNvPr id="55299" name="Freeform 3"/>
          <p:cNvSpPr>
            <a:spLocks/>
          </p:cNvSpPr>
          <p:nvPr/>
        </p:nvSpPr>
        <p:spPr bwMode="auto">
          <a:xfrm>
            <a:off x="4743450" y="2900363"/>
            <a:ext cx="3794125" cy="2463800"/>
          </a:xfrm>
          <a:custGeom>
            <a:avLst/>
            <a:gdLst>
              <a:gd name="T0" fmla="*/ 0 w 2635"/>
              <a:gd name="T1" fmla="*/ 1654 h 1655"/>
              <a:gd name="T2" fmla="*/ 2634 w 2635"/>
              <a:gd name="T3" fmla="*/ 1654 h 1655"/>
              <a:gd name="T4" fmla="*/ 0 w 2635"/>
              <a:gd name="T5" fmla="*/ 0 h 1655"/>
              <a:gd name="T6" fmla="*/ 0 w 2635"/>
              <a:gd name="T7" fmla="*/ 1654 h 1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5" h="1655">
                <a:moveTo>
                  <a:pt x="0" y="1654"/>
                </a:moveTo>
                <a:lnTo>
                  <a:pt x="2634" y="1654"/>
                </a:lnTo>
                <a:lnTo>
                  <a:pt x="0" y="0"/>
                </a:lnTo>
                <a:lnTo>
                  <a:pt x="0" y="1654"/>
                </a:lnTo>
              </a:path>
            </a:pathLst>
          </a:custGeom>
          <a:solidFill>
            <a:srgbClr val="F7E955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00" name="Group 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5301" name="Rectangle 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5302" name="Rectangle 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4992688" y="4378325"/>
            <a:ext cx="21415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(Attainable)</a:t>
            </a: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4746625" y="2911475"/>
            <a:ext cx="3822700" cy="24447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5310" name="Group 1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5311" name="Group 1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5312" name="Line 1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3" name="Line 1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314" name="Rectangle 1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5315" name="Rectangle 1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5316" name="Group 2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5317" name="Line 2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8" name="Line 2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9" name="Line 2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0" name="Line 2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1" name="Line 2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2" name="Line 2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323" name="Group 2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5324" name="Line 2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5" name="Line 2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6" name="Line 3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7" name="Line 3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8" name="Line 3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29" name="Line 3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5330" name="Oval 34"/>
          <p:cNvSpPr>
            <a:spLocks noChangeArrowheads="1"/>
          </p:cNvSpPr>
          <p:nvPr/>
        </p:nvSpPr>
        <p:spPr bwMode="auto">
          <a:xfrm>
            <a:off x="5619750" y="3460750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1" name="Oval 35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2" name="Oval 36"/>
          <p:cNvSpPr>
            <a:spLocks noChangeArrowheads="1"/>
          </p:cNvSpPr>
          <p:nvPr/>
        </p:nvSpPr>
        <p:spPr bwMode="auto">
          <a:xfrm>
            <a:off x="7469188" y="46259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3" name="Oval 37"/>
          <p:cNvSpPr>
            <a:spLocks noChangeArrowheads="1"/>
          </p:cNvSpPr>
          <p:nvPr/>
        </p:nvSpPr>
        <p:spPr bwMode="auto">
          <a:xfrm>
            <a:off x="4649788" y="28098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4" name="Oval 38"/>
          <p:cNvSpPr>
            <a:spLocks noChangeArrowheads="1"/>
          </p:cNvSpPr>
          <p:nvPr/>
        </p:nvSpPr>
        <p:spPr bwMode="auto">
          <a:xfrm>
            <a:off x="8455025" y="526732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5" name="Rectangle 39"/>
          <p:cNvSpPr>
            <a:spLocks noChangeArrowheads="1"/>
          </p:cNvSpPr>
          <p:nvPr/>
        </p:nvSpPr>
        <p:spPr bwMode="auto">
          <a:xfrm>
            <a:off x="5934075" y="2701925"/>
            <a:ext cx="2557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(Unattainable)</a:t>
            </a:r>
          </a:p>
        </p:txBody>
      </p:sp>
      <p:grpSp>
        <p:nvGrpSpPr>
          <p:cNvPr id="55336" name="Group 40"/>
          <p:cNvGrpSpPr>
            <a:grpSpLocks/>
          </p:cNvGrpSpPr>
          <p:nvPr/>
        </p:nvGrpSpPr>
        <p:grpSpPr bwMode="auto">
          <a:xfrm rot="588062">
            <a:off x="1274763" y="796925"/>
            <a:ext cx="7264400" cy="5083175"/>
            <a:chOff x="824" y="560"/>
            <a:chExt cx="4576" cy="3202"/>
          </a:xfrm>
        </p:grpSpPr>
        <p:sp>
          <p:nvSpPr>
            <p:cNvPr id="55337" name="AutoShape 41"/>
            <p:cNvSpPr>
              <a:spLocks noChangeArrowheads="1"/>
            </p:cNvSpPr>
            <p:nvPr/>
          </p:nvSpPr>
          <p:spPr bwMode="auto">
            <a:xfrm>
              <a:off x="824" y="560"/>
              <a:ext cx="4576" cy="320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ECFF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8" name="Rectangle 42"/>
            <p:cNvSpPr>
              <a:spLocks noChangeArrowheads="1"/>
            </p:cNvSpPr>
            <p:nvPr/>
          </p:nvSpPr>
          <p:spPr bwMode="auto">
            <a:xfrm>
              <a:off x="1392" y="1536"/>
              <a:ext cx="3410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7E955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600" b="1" i="1"/>
                <a:t>Price changes cause</a:t>
              </a:r>
            </a:p>
            <a:p>
              <a:pPr algn="ctr"/>
              <a:r>
                <a:rPr lang="en-US" altLang="en-US" sz="3600" b="1" i="1"/>
                <a:t>a change in the quantity</a:t>
              </a:r>
            </a:p>
            <a:p>
              <a:pPr algn="ctr"/>
              <a:r>
                <a:rPr lang="en-US" altLang="en-US" sz="3600" b="1" i="1"/>
                <a:t>demanded of the items.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Utility: A Tool to Analyze Purchase Decisions</a:t>
            </a:r>
            <a:endParaRPr lang="en-US" altLang="en-US" dirty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Total versus Marginal Utility</a:t>
            </a:r>
          </a:p>
          <a:p>
            <a:pPr lvl="1"/>
            <a:r>
              <a:rPr lang="en-US" altLang="en-US" dirty="0" smtClean="0"/>
              <a:t>Total utility  =  total benefit to a consumer from all the units of a good purchased</a:t>
            </a:r>
          </a:p>
          <a:p>
            <a:pPr lvl="1"/>
            <a:r>
              <a:rPr lang="en-US" altLang="en-US" dirty="0" smtClean="0"/>
              <a:t>Marginal utility  =  extra benefit from the last unit of a good purchased.  Also, the change in total utility from the purchase of 1 more unit of the good.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</a:t>
            </a:r>
            <a:r>
              <a:rPr lang="en-US" altLang="en-US" dirty="0" smtClean="0"/>
              <a:t> number of goods purchased 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>
                <a:sym typeface="WP IconicSymbolsB" pitchFamily="2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 total utility</a:t>
            </a:r>
            <a:r>
              <a:rPr lang="en-US" altLang="en-US" dirty="0" smtClean="0"/>
              <a:t> but a </a:t>
            </a:r>
            <a:r>
              <a:rPr lang="en-US" altLang="en-US" dirty="0" smtClean="0">
                <a:sym typeface="Symbol" panose="05050102010706020507" pitchFamily="18" charset="2"/>
              </a:rPr>
              <a:t> m</a:t>
            </a:r>
            <a:r>
              <a:rPr lang="en-US" altLang="en-US" dirty="0" smtClean="0"/>
              <a:t>arginal utility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Properties of the Indifference Curve</a:t>
            </a:r>
            <a:endParaRPr lang="en-US" altLang="en-US" dirty="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Indifference curve  =  a line connecting all combinations of the goods that are equally desirable</a:t>
            </a:r>
          </a:p>
          <a:p>
            <a:r>
              <a:rPr lang="en-US" altLang="en-US" dirty="0" smtClean="0"/>
              <a:t>Properties of the indifference curve:</a:t>
            </a:r>
          </a:p>
          <a:p>
            <a:pPr lvl="1"/>
            <a:r>
              <a:rPr lang="en-US" altLang="en-US" dirty="0" smtClean="0"/>
              <a:t>higher is better</a:t>
            </a:r>
          </a:p>
          <a:p>
            <a:pPr lvl="1"/>
            <a:r>
              <a:rPr lang="en-US" altLang="en-US" dirty="0" smtClean="0"/>
              <a:t>never intersect</a:t>
            </a:r>
          </a:p>
          <a:p>
            <a:pPr lvl="1"/>
            <a:r>
              <a:rPr lang="en-US" altLang="en-US" dirty="0" smtClean="0"/>
              <a:t>negative slope</a:t>
            </a:r>
          </a:p>
          <a:p>
            <a:pPr lvl="1"/>
            <a:r>
              <a:rPr lang="en-US" altLang="en-US" dirty="0" smtClean="0"/>
              <a:t>bowed in (convex)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Slopes of Indifference Curves and Budget Lines</a:t>
            </a:r>
            <a:endParaRPr lang="en-US" altLang="en-US" dirty="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Slope of the indifference curve  =     marginal rate of substitution of the two goods</a:t>
            </a:r>
          </a:p>
          <a:p>
            <a:r>
              <a:rPr lang="en-US" altLang="en-US" dirty="0" smtClean="0"/>
              <a:t>The slope of the budget line  =  relative prices of the two goods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6327" name="Line 7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28" name="Line 8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6331" name="Group 11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6332" name="Line 12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3" name="Line 13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4" name="Line 14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5" name="Line 15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6" name="Line 16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7" name="Line 17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338" name="Group 18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6339" name="Line 19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40" name="Line 20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41" name="Line 21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42" name="Line 22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43" name="Line 23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44" name="Line 24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6346" name="Rectangle 26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6347" name="Rectangle 27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6348" name="Rectangle 28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6349" name="Rectangle 29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grpSp>
        <p:nvGrpSpPr>
          <p:cNvPr id="56352" name="Group 32"/>
          <p:cNvGrpSpPr>
            <a:grpSpLocks/>
          </p:cNvGrpSpPr>
          <p:nvPr/>
        </p:nvGrpSpPr>
        <p:grpSpPr bwMode="auto">
          <a:xfrm>
            <a:off x="1787525" y="4459288"/>
            <a:ext cx="2049463" cy="454025"/>
            <a:chOff x="1126" y="2809"/>
            <a:chExt cx="1291" cy="286"/>
          </a:xfrm>
        </p:grpSpPr>
        <p:sp>
          <p:nvSpPr>
            <p:cNvPr id="56353" name="Rectangle 33"/>
            <p:cNvSpPr>
              <a:spLocks noChangeArrowheads="1"/>
            </p:cNvSpPr>
            <p:nvPr/>
          </p:nvSpPr>
          <p:spPr bwMode="auto">
            <a:xfrm>
              <a:off x="1126" y="2809"/>
              <a:ext cx="445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200" b="1"/>
                <a:t>Combi-</a:t>
              </a:r>
            </a:p>
            <a:p>
              <a:r>
                <a:rPr lang="en-US" altLang="en-US" sz="1200" b="1"/>
                <a:t>nation</a:t>
              </a:r>
            </a:p>
          </p:txBody>
        </p:sp>
        <p:sp>
          <p:nvSpPr>
            <p:cNvPr id="56354" name="Rectangle 34"/>
            <p:cNvSpPr>
              <a:spLocks noChangeArrowheads="1"/>
            </p:cNvSpPr>
            <p:nvPr/>
          </p:nvSpPr>
          <p:spPr bwMode="auto">
            <a:xfrm>
              <a:off x="1581" y="2809"/>
              <a:ext cx="35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</a:t>
              </a:r>
            </a:p>
            <a:p>
              <a:pPr algn="ctr"/>
              <a:r>
                <a:rPr lang="en-US" altLang="en-US" sz="1200" b="1"/>
                <a:t>of A</a:t>
              </a:r>
            </a:p>
          </p:txBody>
        </p:sp>
        <p:sp>
          <p:nvSpPr>
            <p:cNvPr id="56355" name="Rectangle 35"/>
            <p:cNvSpPr>
              <a:spLocks noChangeArrowheads="1"/>
            </p:cNvSpPr>
            <p:nvPr/>
          </p:nvSpPr>
          <p:spPr bwMode="auto">
            <a:xfrm>
              <a:off x="2063" y="2809"/>
              <a:ext cx="35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</a:t>
              </a:r>
            </a:p>
            <a:p>
              <a:pPr algn="ctr"/>
              <a:r>
                <a:rPr lang="en-US" altLang="en-US" sz="1200" b="1"/>
                <a:t>of B</a:t>
              </a:r>
            </a:p>
          </p:txBody>
        </p:sp>
      </p:grpSp>
      <p:sp>
        <p:nvSpPr>
          <p:cNvPr id="56356" name="Rectangle 36"/>
          <p:cNvSpPr>
            <a:spLocks noChangeArrowheads="1"/>
          </p:cNvSpPr>
          <p:nvPr/>
        </p:nvSpPr>
        <p:spPr bwMode="auto">
          <a:xfrm>
            <a:off x="1889125" y="4826000"/>
            <a:ext cx="20097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	</a:t>
            </a:r>
          </a:p>
        </p:txBody>
      </p:sp>
      <p:sp>
        <p:nvSpPr>
          <p:cNvPr id="56357" name="Line 37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58" name="Oval 38"/>
          <p:cNvSpPr>
            <a:spLocks noChangeArrowheads="1"/>
          </p:cNvSpPr>
          <p:nvPr/>
        </p:nvSpPr>
        <p:spPr bwMode="auto">
          <a:xfrm>
            <a:off x="5170488" y="1552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59" name="Rectangle 39"/>
          <p:cNvSpPr>
            <a:spLocks noChangeArrowheads="1"/>
          </p:cNvSpPr>
          <p:nvPr/>
        </p:nvSpPr>
        <p:spPr bwMode="auto">
          <a:xfrm>
            <a:off x="5332413" y="1089025"/>
            <a:ext cx="279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j</a:t>
            </a:r>
          </a:p>
        </p:txBody>
      </p:sp>
      <p:sp>
        <p:nvSpPr>
          <p:cNvPr id="56360" name="Oval 40"/>
          <p:cNvSpPr>
            <a:spLocks noChangeArrowheads="1"/>
          </p:cNvSpPr>
          <p:nvPr/>
        </p:nvSpPr>
        <p:spPr bwMode="auto">
          <a:xfrm>
            <a:off x="1516063" y="4772025"/>
            <a:ext cx="2517775" cy="639763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61" name="Line 41"/>
          <p:cNvSpPr>
            <a:spLocks noChangeShapeType="1"/>
          </p:cNvSpPr>
          <p:nvPr/>
        </p:nvSpPr>
        <p:spPr bwMode="auto">
          <a:xfrm flipV="1">
            <a:off x="3757613" y="1754188"/>
            <a:ext cx="1441450" cy="31178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51" grpId="0" autoUpdateAnimBg="0"/>
      <p:bldP spid="56356" grpId="0" autoUpdateAnimBg="0"/>
      <p:bldP spid="56359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7349" name="Group 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7350" name="Line 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51" name="Line 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7354" name="Group 1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7355" name="Line 1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56" name="Line 1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57" name="Line 1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58" name="Line 1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59" name="Line 1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0" name="Line 1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7361" name="Group 1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7362" name="Line 1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3" name="Line 1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4" name="Line 2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5" name="Line 2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6" name="Line 2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7" name="Line 2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7368" name="Group 2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7369" name="Rectangle 2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7370" name="Rectangle 2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7371" name="Rectangle 2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57375" name="Rectangle 31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57376" name="Rectangle 32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57377" name="Rectangle 33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1889125" y="4826000"/>
            <a:ext cx="20097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	</a:t>
            </a:r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Oval 36"/>
          <p:cNvSpPr>
            <a:spLocks noChangeArrowheads="1"/>
          </p:cNvSpPr>
          <p:nvPr/>
        </p:nvSpPr>
        <p:spPr bwMode="auto">
          <a:xfrm>
            <a:off x="5170488" y="1552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Oval 37"/>
          <p:cNvSpPr>
            <a:spLocks noChangeArrowheads="1"/>
          </p:cNvSpPr>
          <p:nvPr/>
        </p:nvSpPr>
        <p:spPr bwMode="auto">
          <a:xfrm>
            <a:off x="5907088" y="3457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Rectangle 38"/>
          <p:cNvSpPr>
            <a:spLocks noChangeArrowheads="1"/>
          </p:cNvSpPr>
          <p:nvPr/>
        </p:nvSpPr>
        <p:spPr bwMode="auto">
          <a:xfrm>
            <a:off x="5332413" y="1089025"/>
            <a:ext cx="279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j</a:t>
            </a:r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6196013" y="2994025"/>
            <a:ext cx="3794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k</a:t>
            </a:r>
          </a:p>
        </p:txBody>
      </p:sp>
      <p:sp>
        <p:nvSpPr>
          <p:cNvPr id="57384" name="Oval 40"/>
          <p:cNvSpPr>
            <a:spLocks noChangeArrowheads="1"/>
          </p:cNvSpPr>
          <p:nvPr/>
        </p:nvSpPr>
        <p:spPr bwMode="auto">
          <a:xfrm>
            <a:off x="1516063" y="5216525"/>
            <a:ext cx="2517775" cy="639763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 flipV="1">
            <a:off x="3757613" y="3638550"/>
            <a:ext cx="2166937" cy="16779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6" name="Rectangle 42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3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8372" name="Group 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8373" name="Group 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8374" name="Line 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75" name="Line 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376" name="Rectangle 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8377" name="Rectangle 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8378" name="Group 1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8379" name="Line 1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0" name="Line 1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1" name="Line 1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2" name="Line 1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3" name="Line 1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4" name="Line 1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385" name="Group 1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8386" name="Line 1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7" name="Line 1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8" name="Line 2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9" name="Line 2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0" name="Line 2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1" name="Line 2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8392" name="Group 2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8393" name="Rectangle 2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8394" name="Rectangle 2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8395" name="Rectangle 2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58402" name="Rectangle 34"/>
          <p:cNvSpPr>
            <a:spLocks noChangeArrowheads="1"/>
          </p:cNvSpPr>
          <p:nvPr/>
        </p:nvSpPr>
        <p:spPr bwMode="auto">
          <a:xfrm>
            <a:off x="1889125" y="4826000"/>
            <a:ext cx="1881188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04" name="Oval 36"/>
          <p:cNvSpPr>
            <a:spLocks noChangeArrowheads="1"/>
          </p:cNvSpPr>
          <p:nvPr/>
        </p:nvSpPr>
        <p:spPr bwMode="auto">
          <a:xfrm>
            <a:off x="5170488" y="1552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05" name="Oval 37"/>
          <p:cNvSpPr>
            <a:spLocks noChangeArrowheads="1"/>
          </p:cNvSpPr>
          <p:nvPr/>
        </p:nvSpPr>
        <p:spPr bwMode="auto">
          <a:xfrm>
            <a:off x="5907088" y="3457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06" name="Oval 38"/>
          <p:cNvSpPr>
            <a:spLocks noChangeArrowheads="1"/>
          </p:cNvSpPr>
          <p:nvPr/>
        </p:nvSpPr>
        <p:spPr bwMode="auto">
          <a:xfrm>
            <a:off x="6478588" y="39782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07" name="Rectangle 39"/>
          <p:cNvSpPr>
            <a:spLocks noChangeArrowheads="1"/>
          </p:cNvSpPr>
          <p:nvPr/>
        </p:nvSpPr>
        <p:spPr bwMode="auto">
          <a:xfrm>
            <a:off x="5332413" y="1089025"/>
            <a:ext cx="279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j</a:t>
            </a:r>
          </a:p>
        </p:txBody>
      </p:sp>
      <p:sp>
        <p:nvSpPr>
          <p:cNvPr id="58408" name="Rectangle 40"/>
          <p:cNvSpPr>
            <a:spLocks noChangeArrowheads="1"/>
          </p:cNvSpPr>
          <p:nvPr/>
        </p:nvSpPr>
        <p:spPr bwMode="auto">
          <a:xfrm>
            <a:off x="6196013" y="2994025"/>
            <a:ext cx="3794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k</a:t>
            </a:r>
          </a:p>
        </p:txBody>
      </p:sp>
      <p:sp>
        <p:nvSpPr>
          <p:cNvPr id="58409" name="Rectangle 41"/>
          <p:cNvSpPr>
            <a:spLocks noChangeArrowheads="1"/>
          </p:cNvSpPr>
          <p:nvPr/>
        </p:nvSpPr>
        <p:spPr bwMode="auto">
          <a:xfrm>
            <a:off x="6824663" y="3598863"/>
            <a:ext cx="2794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l</a:t>
            </a:r>
          </a:p>
        </p:txBody>
      </p:sp>
      <p:sp>
        <p:nvSpPr>
          <p:cNvPr id="58410" name="Oval 42"/>
          <p:cNvSpPr>
            <a:spLocks noChangeArrowheads="1"/>
          </p:cNvSpPr>
          <p:nvPr/>
        </p:nvSpPr>
        <p:spPr bwMode="auto">
          <a:xfrm>
            <a:off x="1516063" y="5635625"/>
            <a:ext cx="2517775" cy="639763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11" name="Line 43"/>
          <p:cNvSpPr>
            <a:spLocks noChangeShapeType="1"/>
          </p:cNvSpPr>
          <p:nvPr/>
        </p:nvSpPr>
        <p:spPr bwMode="auto">
          <a:xfrm flipV="1">
            <a:off x="3757613" y="4133850"/>
            <a:ext cx="2693987" cy="16017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12" name="Rectangle 44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9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59396" name="Group 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59397" name="Group 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59398" name="Line 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99" name="Line 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0" name="Rectangle 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59402" name="Group 1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59403" name="Line 1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4" name="Line 1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5" name="Line 1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6" name="Line 1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7" name="Line 1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8" name="Line 1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409" name="Group 1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59410" name="Line 1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1" name="Line 1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2" name="Line 2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3" name="Line 2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4" name="Line 2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5" name="Line 2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9416" name="Group 2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59417" name="Rectangle 2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59418" name="Rectangle 2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59419" name="Rectangle 2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59420" name="Rectangle 2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2" name="Rectangle 30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59423" name="Rectangle 31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59424" name="Rectangle 32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59425" name="Rectangle 33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59426" name="Rectangle 34"/>
          <p:cNvSpPr>
            <a:spLocks noChangeArrowheads="1"/>
          </p:cNvSpPr>
          <p:nvPr/>
        </p:nvSpPr>
        <p:spPr bwMode="auto">
          <a:xfrm>
            <a:off x="1889125" y="4826000"/>
            <a:ext cx="20097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m       3       8	</a:t>
            </a:r>
          </a:p>
        </p:txBody>
      </p:sp>
      <p:sp>
        <p:nvSpPr>
          <p:cNvPr id="59427" name="Line 35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8" name="Oval 36"/>
          <p:cNvSpPr>
            <a:spLocks noChangeArrowheads="1"/>
          </p:cNvSpPr>
          <p:nvPr/>
        </p:nvSpPr>
        <p:spPr bwMode="auto">
          <a:xfrm>
            <a:off x="5170488" y="1552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9" name="Oval 37"/>
          <p:cNvSpPr>
            <a:spLocks noChangeArrowheads="1"/>
          </p:cNvSpPr>
          <p:nvPr/>
        </p:nvSpPr>
        <p:spPr bwMode="auto">
          <a:xfrm>
            <a:off x="5907088" y="3457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30" name="Oval 38"/>
          <p:cNvSpPr>
            <a:spLocks noChangeArrowheads="1"/>
          </p:cNvSpPr>
          <p:nvPr/>
        </p:nvSpPr>
        <p:spPr bwMode="auto">
          <a:xfrm>
            <a:off x="6478588" y="39782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31" name="Oval 39"/>
          <p:cNvSpPr>
            <a:spLocks noChangeArrowheads="1"/>
          </p:cNvSpPr>
          <p:nvPr/>
        </p:nvSpPr>
        <p:spPr bwMode="auto">
          <a:xfrm>
            <a:off x="7126288" y="43592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32" name="Rectangle 40"/>
          <p:cNvSpPr>
            <a:spLocks noChangeArrowheads="1"/>
          </p:cNvSpPr>
          <p:nvPr/>
        </p:nvSpPr>
        <p:spPr bwMode="auto">
          <a:xfrm>
            <a:off x="5332413" y="1089025"/>
            <a:ext cx="279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j</a:t>
            </a:r>
          </a:p>
        </p:txBody>
      </p:sp>
      <p:sp>
        <p:nvSpPr>
          <p:cNvPr id="59433" name="Rectangle 41"/>
          <p:cNvSpPr>
            <a:spLocks noChangeArrowheads="1"/>
          </p:cNvSpPr>
          <p:nvPr/>
        </p:nvSpPr>
        <p:spPr bwMode="auto">
          <a:xfrm>
            <a:off x="6196013" y="2994025"/>
            <a:ext cx="3794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k</a:t>
            </a:r>
          </a:p>
        </p:txBody>
      </p:sp>
      <p:sp>
        <p:nvSpPr>
          <p:cNvPr id="59434" name="Rectangle 42"/>
          <p:cNvSpPr>
            <a:spLocks noChangeArrowheads="1"/>
          </p:cNvSpPr>
          <p:nvPr/>
        </p:nvSpPr>
        <p:spPr bwMode="auto">
          <a:xfrm>
            <a:off x="6824663" y="3598863"/>
            <a:ext cx="2794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l</a:t>
            </a:r>
          </a:p>
        </p:txBody>
      </p:sp>
      <p:sp>
        <p:nvSpPr>
          <p:cNvPr id="59435" name="Rectangle 43"/>
          <p:cNvSpPr>
            <a:spLocks noChangeArrowheads="1"/>
          </p:cNvSpPr>
          <p:nvPr/>
        </p:nvSpPr>
        <p:spPr bwMode="auto">
          <a:xfrm>
            <a:off x="7443788" y="3963988"/>
            <a:ext cx="4968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m</a:t>
            </a:r>
          </a:p>
        </p:txBody>
      </p:sp>
      <p:sp>
        <p:nvSpPr>
          <p:cNvPr id="59436" name="Oval 44"/>
          <p:cNvSpPr>
            <a:spLocks noChangeArrowheads="1"/>
          </p:cNvSpPr>
          <p:nvPr/>
        </p:nvSpPr>
        <p:spPr bwMode="auto">
          <a:xfrm>
            <a:off x="1516063" y="6029325"/>
            <a:ext cx="2517775" cy="639763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37" name="Line 45"/>
          <p:cNvSpPr>
            <a:spLocks noChangeShapeType="1"/>
          </p:cNvSpPr>
          <p:nvPr/>
        </p:nvSpPr>
        <p:spPr bwMode="auto">
          <a:xfrm flipV="1">
            <a:off x="3757613" y="4527550"/>
            <a:ext cx="3319462" cy="16017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8" name="Rectangle 46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35" grpId="0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rc 2"/>
          <p:cNvSpPr>
            <a:spLocks/>
          </p:cNvSpPr>
          <p:nvPr/>
        </p:nvSpPr>
        <p:spPr bwMode="auto">
          <a:xfrm>
            <a:off x="5251450" y="1538288"/>
            <a:ext cx="3362325" cy="3194050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20208 w 21598"/>
              <a:gd name="T1" fmla="*/ 21555 h 21555"/>
              <a:gd name="T2" fmla="*/ 0 w 21598"/>
              <a:gd name="T3" fmla="*/ 312 h 21555"/>
              <a:gd name="T4" fmla="*/ 21598 w 21598"/>
              <a:gd name="T5" fmla="*/ 0 h 2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55" fill="none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</a:path>
              <a:path w="21598" h="21555" stroke="0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  <a:lnTo>
                  <a:pt x="21598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0421" name="Group 5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0422" name="Group 6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0423" name="Line 7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24" name="Line 8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0426" name="Rectangle 10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0427" name="Group 11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0428" name="Line 12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29" name="Line 13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0" name="Line 14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1" name="Line 15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2" name="Line 16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3" name="Line 17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434" name="Group 18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0435" name="Line 19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6" name="Line 20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7" name="Line 21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8" name="Line 22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39" name="Line 23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0" name="Line 24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0441" name="Group 25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60442" name="Rectangle 26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60443" name="Rectangle 27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60444" name="Rectangle 28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60445" name="Rectangle 29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60450" name="Rectangle 34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60451" name="Rectangle 35"/>
          <p:cNvSpPr>
            <a:spLocks noChangeArrowheads="1"/>
          </p:cNvSpPr>
          <p:nvPr/>
        </p:nvSpPr>
        <p:spPr bwMode="auto">
          <a:xfrm>
            <a:off x="1889125" y="4826000"/>
            <a:ext cx="20097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m       3       8	</a:t>
            </a:r>
          </a:p>
        </p:txBody>
      </p:sp>
      <p:sp>
        <p:nvSpPr>
          <p:cNvPr id="60452" name="Line 36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3" name="Oval 37"/>
          <p:cNvSpPr>
            <a:spLocks noChangeArrowheads="1"/>
          </p:cNvSpPr>
          <p:nvPr/>
        </p:nvSpPr>
        <p:spPr bwMode="auto">
          <a:xfrm>
            <a:off x="5170488" y="1552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4" name="Oval 38"/>
          <p:cNvSpPr>
            <a:spLocks noChangeArrowheads="1"/>
          </p:cNvSpPr>
          <p:nvPr/>
        </p:nvSpPr>
        <p:spPr bwMode="auto">
          <a:xfrm>
            <a:off x="5907088" y="3457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5" name="Oval 39"/>
          <p:cNvSpPr>
            <a:spLocks noChangeArrowheads="1"/>
          </p:cNvSpPr>
          <p:nvPr/>
        </p:nvSpPr>
        <p:spPr bwMode="auto">
          <a:xfrm>
            <a:off x="6478588" y="39782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6" name="Oval 40"/>
          <p:cNvSpPr>
            <a:spLocks noChangeArrowheads="1"/>
          </p:cNvSpPr>
          <p:nvPr/>
        </p:nvSpPr>
        <p:spPr bwMode="auto">
          <a:xfrm>
            <a:off x="7126288" y="43592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7" name="Rectangle 41"/>
          <p:cNvSpPr>
            <a:spLocks noChangeArrowheads="1"/>
          </p:cNvSpPr>
          <p:nvPr/>
        </p:nvSpPr>
        <p:spPr bwMode="auto">
          <a:xfrm>
            <a:off x="5332413" y="1089025"/>
            <a:ext cx="279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j</a:t>
            </a:r>
          </a:p>
        </p:txBody>
      </p:sp>
      <p:sp>
        <p:nvSpPr>
          <p:cNvPr id="60458" name="Rectangle 42"/>
          <p:cNvSpPr>
            <a:spLocks noChangeArrowheads="1"/>
          </p:cNvSpPr>
          <p:nvPr/>
        </p:nvSpPr>
        <p:spPr bwMode="auto">
          <a:xfrm>
            <a:off x="6196013" y="2994025"/>
            <a:ext cx="3794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k</a:t>
            </a:r>
          </a:p>
        </p:txBody>
      </p:sp>
      <p:sp>
        <p:nvSpPr>
          <p:cNvPr id="60459" name="Rectangle 43"/>
          <p:cNvSpPr>
            <a:spLocks noChangeArrowheads="1"/>
          </p:cNvSpPr>
          <p:nvPr/>
        </p:nvSpPr>
        <p:spPr bwMode="auto">
          <a:xfrm>
            <a:off x="6824663" y="3598863"/>
            <a:ext cx="2794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l</a:t>
            </a:r>
          </a:p>
        </p:txBody>
      </p:sp>
      <p:sp>
        <p:nvSpPr>
          <p:cNvPr id="60460" name="Rectangle 44"/>
          <p:cNvSpPr>
            <a:spLocks noChangeArrowheads="1"/>
          </p:cNvSpPr>
          <p:nvPr/>
        </p:nvSpPr>
        <p:spPr bwMode="auto">
          <a:xfrm>
            <a:off x="7443788" y="3963988"/>
            <a:ext cx="4968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m</a:t>
            </a:r>
          </a:p>
        </p:txBody>
      </p:sp>
      <p:sp>
        <p:nvSpPr>
          <p:cNvPr id="60461" name="Rectangle 45"/>
          <p:cNvSpPr>
            <a:spLocks noChangeArrowheads="1"/>
          </p:cNvSpPr>
          <p:nvPr/>
        </p:nvSpPr>
        <p:spPr bwMode="auto">
          <a:xfrm>
            <a:off x="8421688" y="4468813"/>
            <a:ext cx="2794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I</a:t>
            </a:r>
            <a:endParaRPr lang="en-US" altLang="en-US" sz="2800" b="1" baseline="-25000"/>
          </a:p>
        </p:txBody>
      </p:sp>
      <p:pic>
        <p:nvPicPr>
          <p:cNvPr id="60462" name="Picture 46" descr="Button_Ma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1109663"/>
            <a:ext cx="298450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63" name="Rectangle 47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61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8421688" y="45323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2</a:t>
            </a:r>
          </a:p>
        </p:txBody>
      </p:sp>
      <p:sp>
        <p:nvSpPr>
          <p:cNvPr id="61443" name="Arc 3"/>
          <p:cNvSpPr>
            <a:spLocks/>
          </p:cNvSpPr>
          <p:nvPr/>
        </p:nvSpPr>
        <p:spPr bwMode="auto">
          <a:xfrm>
            <a:off x="5251450" y="1538288"/>
            <a:ext cx="3362325" cy="3194050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20208 w 21598"/>
              <a:gd name="T1" fmla="*/ 21555 h 21555"/>
              <a:gd name="T2" fmla="*/ 0 w 21598"/>
              <a:gd name="T3" fmla="*/ 312 h 21555"/>
              <a:gd name="T4" fmla="*/ 21598 w 21598"/>
              <a:gd name="T5" fmla="*/ 0 h 2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55" fill="none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</a:path>
              <a:path w="21598" h="21555" stroke="0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  <a:lnTo>
                  <a:pt x="21598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1446" name="Group 6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1447" name="Group 7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1448" name="Line 8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49" name="Line 9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1451" name="Rectangle 11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1452" name="Group 12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1453" name="Line 13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4" name="Line 14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5" name="Line 15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6" name="Line 16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7" name="Line 17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8" name="Line 18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459" name="Group 19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1460" name="Line 20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1" name="Line 21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2" name="Line 22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3" name="Line 23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4" name="Line 24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5" name="Line 25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1466" name="Group 26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61467" name="Rectangle 27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61468" name="Rectangle 28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61469" name="Rectangle 29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61471" name="Line 31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1889125" y="4826000"/>
            <a:ext cx="20097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m       3       8	</a:t>
            </a:r>
          </a:p>
        </p:txBody>
      </p:sp>
      <p:sp>
        <p:nvSpPr>
          <p:cNvPr id="61477" name="Line 37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8" name="Oval 38"/>
          <p:cNvSpPr>
            <a:spLocks noChangeArrowheads="1"/>
          </p:cNvSpPr>
          <p:nvPr/>
        </p:nvSpPr>
        <p:spPr bwMode="auto">
          <a:xfrm>
            <a:off x="5170488" y="1552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9" name="Oval 39"/>
          <p:cNvSpPr>
            <a:spLocks noChangeArrowheads="1"/>
          </p:cNvSpPr>
          <p:nvPr/>
        </p:nvSpPr>
        <p:spPr bwMode="auto">
          <a:xfrm>
            <a:off x="5907088" y="34575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0" name="Oval 40"/>
          <p:cNvSpPr>
            <a:spLocks noChangeArrowheads="1"/>
          </p:cNvSpPr>
          <p:nvPr/>
        </p:nvSpPr>
        <p:spPr bwMode="auto">
          <a:xfrm>
            <a:off x="6478588" y="39782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1" name="Oval 41"/>
          <p:cNvSpPr>
            <a:spLocks noChangeArrowheads="1"/>
          </p:cNvSpPr>
          <p:nvPr/>
        </p:nvSpPr>
        <p:spPr bwMode="auto">
          <a:xfrm>
            <a:off x="7126288" y="4359275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5332413" y="1089025"/>
            <a:ext cx="279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j</a:t>
            </a:r>
          </a:p>
        </p:txBody>
      </p:sp>
      <p:sp>
        <p:nvSpPr>
          <p:cNvPr id="61483" name="Rectangle 43"/>
          <p:cNvSpPr>
            <a:spLocks noChangeArrowheads="1"/>
          </p:cNvSpPr>
          <p:nvPr/>
        </p:nvSpPr>
        <p:spPr bwMode="auto">
          <a:xfrm>
            <a:off x="6196013" y="2994025"/>
            <a:ext cx="3794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k</a:t>
            </a:r>
          </a:p>
        </p:txBody>
      </p:sp>
      <p:sp>
        <p:nvSpPr>
          <p:cNvPr id="61484" name="Rectangle 44"/>
          <p:cNvSpPr>
            <a:spLocks noChangeArrowheads="1"/>
          </p:cNvSpPr>
          <p:nvPr/>
        </p:nvSpPr>
        <p:spPr bwMode="auto">
          <a:xfrm>
            <a:off x="6824663" y="3598863"/>
            <a:ext cx="2794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l</a:t>
            </a:r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7443788" y="3963988"/>
            <a:ext cx="4968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m</a:t>
            </a:r>
          </a:p>
        </p:txBody>
      </p: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6435725" y="1181100"/>
            <a:ext cx="2365375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/>
              <a:t>The slope</a:t>
            </a:r>
          </a:p>
          <a:p>
            <a:pPr algn="ctr"/>
            <a:r>
              <a:rPr lang="en-US" altLang="en-US" sz="2600" b="1"/>
              <a:t>represents</a:t>
            </a:r>
          </a:p>
          <a:p>
            <a:pPr algn="ctr"/>
            <a:r>
              <a:rPr lang="en-US" altLang="en-US" sz="2600" b="1"/>
              <a:t>the marginal</a:t>
            </a:r>
          </a:p>
          <a:p>
            <a:pPr algn="ctr"/>
            <a:r>
              <a:rPr lang="en-US" altLang="en-US" sz="2600" b="1"/>
              <a:t>rate of substi-</a:t>
            </a:r>
          </a:p>
          <a:p>
            <a:pPr algn="ctr"/>
            <a:r>
              <a:rPr lang="en-US" altLang="en-US" sz="2600" b="1"/>
              <a:t>tution, (</a:t>
            </a:r>
            <a:r>
              <a:rPr lang="en-US" altLang="en-US" sz="2600" b="1" i="1">
                <a:solidFill>
                  <a:srgbClr val="CC0000"/>
                </a:solidFill>
              </a:rPr>
              <a:t>MRS</a:t>
            </a:r>
            <a:r>
              <a:rPr lang="en-US" altLang="en-US" sz="2600" b="1"/>
              <a:t>)</a:t>
            </a:r>
          </a:p>
        </p:txBody>
      </p:sp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8304213" y="47482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1</a:t>
            </a:r>
          </a:p>
        </p:txBody>
      </p:sp>
      <p:sp>
        <p:nvSpPr>
          <p:cNvPr id="61488" name="Arc 48"/>
          <p:cNvSpPr>
            <a:spLocks/>
          </p:cNvSpPr>
          <p:nvPr/>
        </p:nvSpPr>
        <p:spPr bwMode="auto">
          <a:xfrm>
            <a:off x="5002213" y="1619250"/>
            <a:ext cx="3225800" cy="330517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517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</a:path>
              <a:path w="21600" h="21600" stroke="0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9" name="Line 49"/>
          <p:cNvSpPr>
            <a:spLocks noChangeShapeType="1"/>
          </p:cNvSpPr>
          <p:nvPr/>
        </p:nvSpPr>
        <p:spPr bwMode="auto">
          <a:xfrm flipH="1">
            <a:off x="6326188" y="3232150"/>
            <a:ext cx="588962" cy="57626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0" name="Rectangle 50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1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6" grpId="0" autoUpdateAnimBg="0"/>
      <p:bldP spid="61487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2468" name="Group 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2469" name="Group 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2470" name="Line 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1" name="Line 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72" name="Rectangle 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2473" name="Rectangle 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2474" name="Group 1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2475" name="Line 1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6" name="Line 1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7" name="Line 1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8" name="Line 1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9" name="Line 1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0" name="Line 1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481" name="Group 1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2482" name="Line 1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3" name="Line 1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4" name="Line 2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5" name="Line 2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6" name="Line 2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7" name="Line 2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2488" name="Group 2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62489" name="Rectangle 2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62490" name="Rectangle 2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62491" name="Rectangle 2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62492" name="Rectangle 2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62493" name="Line 2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1889125" y="4826000"/>
            <a:ext cx="20097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m       3       8	</a:t>
            </a:r>
          </a:p>
        </p:txBody>
      </p:sp>
      <p:sp>
        <p:nvSpPr>
          <p:cNvPr id="62499" name="Line 35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8304213" y="47482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1</a:t>
            </a:r>
          </a:p>
        </p:txBody>
      </p:sp>
      <p:sp>
        <p:nvSpPr>
          <p:cNvPr id="62501" name="Arc 37"/>
          <p:cNvSpPr>
            <a:spLocks/>
          </p:cNvSpPr>
          <p:nvPr/>
        </p:nvSpPr>
        <p:spPr bwMode="auto">
          <a:xfrm>
            <a:off x="5002213" y="1619250"/>
            <a:ext cx="3225800" cy="330517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517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</a:path>
              <a:path w="21600" h="21600" stroke="0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502" name="Group 38"/>
          <p:cNvGrpSpPr>
            <a:grpSpLocks/>
          </p:cNvGrpSpPr>
          <p:nvPr/>
        </p:nvGrpSpPr>
        <p:grpSpPr bwMode="auto">
          <a:xfrm rot="-935932">
            <a:off x="63500" y="1987550"/>
            <a:ext cx="5778500" cy="4035425"/>
            <a:chOff x="24" y="1655"/>
            <a:chExt cx="3640" cy="2542"/>
          </a:xfrm>
        </p:grpSpPr>
        <p:sp>
          <p:nvSpPr>
            <p:cNvPr id="62503" name="AutoShape 39"/>
            <p:cNvSpPr>
              <a:spLocks noChangeArrowheads="1"/>
            </p:cNvSpPr>
            <p:nvPr/>
          </p:nvSpPr>
          <p:spPr bwMode="auto">
            <a:xfrm>
              <a:off x="24" y="1655"/>
              <a:ext cx="3640" cy="254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4" name="Rectangle 40"/>
            <p:cNvSpPr>
              <a:spLocks noChangeArrowheads="1"/>
            </p:cNvSpPr>
            <p:nvPr/>
          </p:nvSpPr>
          <p:spPr bwMode="auto">
            <a:xfrm>
              <a:off x="603" y="2249"/>
              <a:ext cx="2437" cy="14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000" b="1" i="1"/>
                <a:t>If the consumer</a:t>
              </a:r>
            </a:p>
            <a:p>
              <a:pPr algn="ctr"/>
              <a:r>
                <a:rPr lang="en-US" altLang="en-US" sz="3000" b="1" i="1"/>
                <a:t>had greater income,</a:t>
              </a:r>
            </a:p>
            <a:p>
              <a:pPr algn="ctr"/>
              <a:r>
                <a:rPr lang="en-US" altLang="en-US" sz="3000" b="1" i="1"/>
                <a:t>more of either or</a:t>
              </a:r>
            </a:p>
            <a:p>
              <a:pPr algn="ctr"/>
              <a:r>
                <a:rPr lang="en-US" altLang="en-US" sz="3000" b="1" i="1"/>
                <a:t>both products could</a:t>
              </a:r>
            </a:p>
            <a:p>
              <a:pPr algn="ctr"/>
              <a:r>
                <a:rPr lang="en-US" altLang="en-US" sz="3000" b="1" i="1"/>
                <a:t>be purchased.</a:t>
              </a:r>
            </a:p>
          </p:txBody>
        </p:sp>
      </p:grpSp>
      <p:sp>
        <p:nvSpPr>
          <p:cNvPr id="62505" name="AutoShape 41"/>
          <p:cNvSpPr>
            <a:spLocks noChangeArrowheads="1"/>
          </p:cNvSpPr>
          <p:nvPr/>
        </p:nvSpPr>
        <p:spPr bwMode="auto">
          <a:xfrm rot="19800000">
            <a:off x="5159375" y="2127250"/>
            <a:ext cx="498475" cy="288925"/>
          </a:xfrm>
          <a:prstGeom prst="rightArrow">
            <a:avLst>
              <a:gd name="adj1" fmla="val 50000"/>
              <a:gd name="adj2" fmla="val 86272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6" name="AutoShape 42"/>
          <p:cNvSpPr>
            <a:spLocks noChangeArrowheads="1"/>
          </p:cNvSpPr>
          <p:nvPr/>
        </p:nvSpPr>
        <p:spPr bwMode="auto">
          <a:xfrm rot="18720000">
            <a:off x="5978525" y="3602038"/>
            <a:ext cx="498475" cy="288925"/>
          </a:xfrm>
          <a:prstGeom prst="rightArrow">
            <a:avLst>
              <a:gd name="adj1" fmla="val 50000"/>
              <a:gd name="adj2" fmla="val 86272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7" name="AutoShape 43"/>
          <p:cNvSpPr>
            <a:spLocks noChangeArrowheads="1"/>
          </p:cNvSpPr>
          <p:nvPr/>
        </p:nvSpPr>
        <p:spPr bwMode="auto">
          <a:xfrm rot="18120000">
            <a:off x="7796213" y="4440238"/>
            <a:ext cx="498475" cy="288925"/>
          </a:xfrm>
          <a:prstGeom prst="rightArrow">
            <a:avLst>
              <a:gd name="adj1" fmla="val 50000"/>
              <a:gd name="adj2" fmla="val 86272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8" name="Rectangle 44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2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3493" name="Group 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3494" name="Line 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95" name="Line 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496" name="Rectangle 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3497" name="Rectangle 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3498" name="Group 1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3499" name="Line 1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0" name="Line 1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1" name="Line 1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2" name="Line 1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3" name="Line 1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4" name="Line 1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05" name="Group 1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3506" name="Line 1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7" name="Line 1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8" name="Line 2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9" name="Line 2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0" name="Line 2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1" name="Line 2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3512" name="Group 2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63513" name="Rectangle 2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63514" name="Rectangle 2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63515" name="Rectangle 2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63516" name="Rectangle 2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18" name="Rectangle 30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FF9933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FF9933"/>
                </a:solidFill>
              </a:rPr>
              <a:t>Schedule</a:t>
            </a:r>
          </a:p>
        </p:txBody>
      </p: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63520" name="Rectangle 32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63521" name="Rectangle 33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63522" name="Rectangle 34"/>
          <p:cNvSpPr>
            <a:spLocks noChangeArrowheads="1"/>
          </p:cNvSpPr>
          <p:nvPr/>
        </p:nvSpPr>
        <p:spPr bwMode="auto">
          <a:xfrm>
            <a:off x="1889125" y="4826000"/>
            <a:ext cx="20097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m       3       8	</a:t>
            </a:r>
          </a:p>
        </p:txBody>
      </p:sp>
      <p:sp>
        <p:nvSpPr>
          <p:cNvPr id="63523" name="Line 35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24" name="Rectangle 36"/>
          <p:cNvSpPr>
            <a:spLocks noChangeArrowheads="1"/>
          </p:cNvSpPr>
          <p:nvPr/>
        </p:nvSpPr>
        <p:spPr bwMode="auto">
          <a:xfrm>
            <a:off x="8304213" y="47482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1</a:t>
            </a:r>
          </a:p>
        </p:txBody>
      </p:sp>
      <p:sp>
        <p:nvSpPr>
          <p:cNvPr id="63525" name="Arc 37"/>
          <p:cNvSpPr>
            <a:spLocks/>
          </p:cNvSpPr>
          <p:nvPr/>
        </p:nvSpPr>
        <p:spPr bwMode="auto">
          <a:xfrm>
            <a:off x="5002213" y="1619250"/>
            <a:ext cx="3225800" cy="330517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517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</a:path>
              <a:path w="21600" h="21600" stroke="0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26" name="Group 38"/>
          <p:cNvGrpSpPr>
            <a:grpSpLocks/>
          </p:cNvGrpSpPr>
          <p:nvPr/>
        </p:nvGrpSpPr>
        <p:grpSpPr bwMode="auto">
          <a:xfrm rot="-647311">
            <a:off x="168275" y="2563813"/>
            <a:ext cx="5778500" cy="4035425"/>
            <a:chOff x="24" y="1687"/>
            <a:chExt cx="3640" cy="2542"/>
          </a:xfrm>
        </p:grpSpPr>
        <p:sp>
          <p:nvSpPr>
            <p:cNvPr id="63527" name="AutoShape 39"/>
            <p:cNvSpPr>
              <a:spLocks noChangeArrowheads="1"/>
            </p:cNvSpPr>
            <p:nvPr/>
          </p:nvSpPr>
          <p:spPr bwMode="auto">
            <a:xfrm>
              <a:off x="24" y="1687"/>
              <a:ext cx="3640" cy="254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ECFF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8" name="Rectangle 40"/>
            <p:cNvSpPr>
              <a:spLocks noChangeArrowheads="1"/>
            </p:cNvSpPr>
            <p:nvPr/>
          </p:nvSpPr>
          <p:spPr bwMode="auto">
            <a:xfrm>
              <a:off x="671" y="2209"/>
              <a:ext cx="2301" cy="1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000" b="1" i="1"/>
                <a:t>A higher</a:t>
              </a:r>
            </a:p>
            <a:p>
              <a:pPr algn="ctr"/>
              <a:r>
                <a:rPr lang="en-US" altLang="en-US" sz="4000" b="1" i="1"/>
                <a:t>combination</a:t>
              </a:r>
            </a:p>
            <a:p>
              <a:pPr algn="ctr"/>
              <a:r>
                <a:rPr lang="en-US" altLang="en-US" sz="4000" b="1" i="1"/>
                <a:t>of choices will</a:t>
              </a:r>
            </a:p>
            <a:p>
              <a:pPr algn="ctr"/>
              <a:r>
                <a:rPr lang="en-US" altLang="en-US" sz="4000" b="1" i="1"/>
                <a:t>be preferred.</a:t>
              </a:r>
            </a:p>
          </p:txBody>
        </p:sp>
      </p:grpSp>
      <p:sp>
        <p:nvSpPr>
          <p:cNvPr id="63529" name="Arc 41"/>
          <p:cNvSpPr>
            <a:spLocks/>
          </p:cNvSpPr>
          <p:nvPr/>
        </p:nvSpPr>
        <p:spPr bwMode="auto">
          <a:xfrm>
            <a:off x="5251450" y="1538288"/>
            <a:ext cx="3362325" cy="3194050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20208 w 21598"/>
              <a:gd name="T1" fmla="*/ 21555 h 21555"/>
              <a:gd name="T2" fmla="*/ 0 w 21598"/>
              <a:gd name="T3" fmla="*/ 312 h 21555"/>
              <a:gd name="T4" fmla="*/ 21598 w 21598"/>
              <a:gd name="T5" fmla="*/ 0 h 2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55" fill="none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</a:path>
              <a:path w="21598" h="21555" stroke="0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  <a:lnTo>
                  <a:pt x="21598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0" name="Arc 42"/>
          <p:cNvSpPr>
            <a:spLocks/>
          </p:cNvSpPr>
          <p:nvPr/>
        </p:nvSpPr>
        <p:spPr bwMode="auto">
          <a:xfrm>
            <a:off x="5834063" y="1465263"/>
            <a:ext cx="2890837" cy="2711450"/>
          </a:xfrm>
          <a:custGeom>
            <a:avLst/>
            <a:gdLst>
              <a:gd name="G0" fmla="+- 21573 0 0"/>
              <a:gd name="G1" fmla="+- 0 0 0"/>
              <a:gd name="G2" fmla="+- 21600 0 0"/>
              <a:gd name="T0" fmla="*/ 20422 w 21573"/>
              <a:gd name="T1" fmla="*/ 21569 h 21569"/>
              <a:gd name="T2" fmla="*/ 0 w 21573"/>
              <a:gd name="T3" fmla="*/ 1077 h 21569"/>
              <a:gd name="T4" fmla="*/ 21573 w 21573"/>
              <a:gd name="T5" fmla="*/ 0 h 2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3" h="21569" fill="none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</a:path>
              <a:path w="21573" h="21569" stroke="0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  <a:lnTo>
                  <a:pt x="21573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1" name="Arc 43"/>
          <p:cNvSpPr>
            <a:spLocks/>
          </p:cNvSpPr>
          <p:nvPr/>
        </p:nvSpPr>
        <p:spPr bwMode="auto">
          <a:xfrm>
            <a:off x="5599113" y="1490663"/>
            <a:ext cx="2940050" cy="2911475"/>
          </a:xfrm>
          <a:custGeom>
            <a:avLst/>
            <a:gdLst>
              <a:gd name="G0" fmla="+- 21600 0 0"/>
              <a:gd name="G1" fmla="+- 273 0 0"/>
              <a:gd name="G2" fmla="+- 21600 0 0"/>
              <a:gd name="T0" fmla="*/ 21600 w 21600"/>
              <a:gd name="T1" fmla="*/ 21873 h 21873"/>
              <a:gd name="T2" fmla="*/ 2 w 21600"/>
              <a:gd name="T3" fmla="*/ 0 h 21873"/>
              <a:gd name="T4" fmla="*/ 21600 w 21600"/>
              <a:gd name="T5" fmla="*/ 273 h 21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873" fill="none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</a:path>
              <a:path w="21600" h="21873" stroke="0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  <a:lnTo>
                  <a:pt x="21600" y="273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2" name="Rectangle 44"/>
          <p:cNvSpPr>
            <a:spLocks noChangeArrowheads="1"/>
          </p:cNvSpPr>
          <p:nvPr/>
        </p:nvSpPr>
        <p:spPr bwMode="auto">
          <a:xfrm>
            <a:off x="8421688" y="45323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2</a:t>
            </a:r>
          </a:p>
        </p:txBody>
      </p:sp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8507413" y="42656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3</a:t>
            </a:r>
          </a:p>
        </p:txBody>
      </p:sp>
      <p:sp>
        <p:nvSpPr>
          <p:cNvPr id="63534" name="Rectangle 46"/>
          <p:cNvSpPr>
            <a:spLocks noChangeArrowheads="1"/>
          </p:cNvSpPr>
          <p:nvPr/>
        </p:nvSpPr>
        <p:spPr bwMode="auto">
          <a:xfrm>
            <a:off x="8532813" y="40370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4</a:t>
            </a:r>
          </a:p>
        </p:txBody>
      </p:sp>
      <p:sp>
        <p:nvSpPr>
          <p:cNvPr id="63535" name="Rectangle 47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14339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341" name="Picture 5" descr="image" title="imag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014" b="50426"/>
          <a:stretch>
            <a:fillRect/>
          </a:stretch>
        </p:blipFill>
        <p:spPr bwMode="auto">
          <a:xfrm>
            <a:off x="5230813" y="1179513"/>
            <a:ext cx="400050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14355" name="Oval 19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59" name="Oval 23"/>
          <p:cNvSpPr>
            <a:spLocks noChangeArrowheads="1"/>
          </p:cNvSpPr>
          <p:nvPr/>
        </p:nvSpPr>
        <p:spPr bwMode="auto">
          <a:xfrm>
            <a:off x="2917825" y="2403475"/>
            <a:ext cx="663575" cy="663575"/>
          </a:xfrm>
          <a:prstGeom prst="ellips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V="1">
            <a:off x="3594100" y="2555875"/>
            <a:ext cx="1879600" cy="14922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utoUpdateAnimBg="0"/>
      <p:bldP spid="14344" grpId="0" autoUpdateAnimBg="0"/>
      <p:bldP spid="14345" grpId="0" autoUpdateAnimBg="0"/>
      <p:bldP spid="14346" grpId="0" autoUpdateAnimBg="0"/>
      <p:bldP spid="14347" grpId="0" autoUpdateAnimBg="0"/>
      <p:bldP spid="14348" grpId="0" autoUpdateAnimBg="0"/>
      <p:bldP spid="14349" grpId="0" autoUpdateAnimBg="0"/>
      <p:bldP spid="14350" grpId="0" autoUpdateAnimBg="0"/>
      <p:bldP spid="14351" grpId="0" autoUpdateAnimBg="0"/>
      <p:bldP spid="14352" grpId="0" autoUpdateAnimBg="0"/>
      <p:bldP spid="14353" grpId="0" autoUpdateAnimBg="0"/>
      <p:bldP spid="14354" grpId="0" autoUpdateAnimBg="0"/>
      <p:bldP spid="14361" grpId="0" autoUpdateAnimBg="0"/>
      <p:bldP spid="14362" grpId="0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4516" name="Group 4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4517" name="Group 5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4518" name="Line 6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19" name="Line 7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20" name="Rectangle 8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4521" name="Rectangle 9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4522" name="Group 10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4523" name="Line 11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4" name="Line 12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5" name="Line 13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6" name="Line 14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7" name="Line 15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8" name="Line 16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29" name="Group 17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4530" name="Line 18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1" name="Line 19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2" name="Line 20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3" name="Line 21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4" name="Line 22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5" name="Line 23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4536" name="Group 24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64537" name="Rectangle 25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64538" name="Rectangle 26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64539" name="Rectangle 27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64540" name="Rectangle 28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64541" name="Line 29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64546" name="Rectangle 34"/>
          <p:cNvSpPr>
            <a:spLocks noChangeArrowheads="1"/>
          </p:cNvSpPr>
          <p:nvPr/>
        </p:nvSpPr>
        <p:spPr bwMode="auto">
          <a:xfrm>
            <a:off x="1889125" y="4826000"/>
            <a:ext cx="20097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m       3       8	</a:t>
            </a:r>
          </a:p>
        </p:txBody>
      </p:sp>
      <p:sp>
        <p:nvSpPr>
          <p:cNvPr id="64547" name="Line 35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8" name="Rectangle 36"/>
          <p:cNvSpPr>
            <a:spLocks noChangeArrowheads="1"/>
          </p:cNvSpPr>
          <p:nvPr/>
        </p:nvSpPr>
        <p:spPr bwMode="auto">
          <a:xfrm>
            <a:off x="8304213" y="47482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1</a:t>
            </a:r>
          </a:p>
        </p:txBody>
      </p:sp>
      <p:sp>
        <p:nvSpPr>
          <p:cNvPr id="64549" name="Arc 37"/>
          <p:cNvSpPr>
            <a:spLocks/>
          </p:cNvSpPr>
          <p:nvPr/>
        </p:nvSpPr>
        <p:spPr bwMode="auto">
          <a:xfrm>
            <a:off x="5002213" y="1619250"/>
            <a:ext cx="3225800" cy="330517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517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</a:path>
              <a:path w="21600" h="21600" stroke="0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Arc 38"/>
          <p:cNvSpPr>
            <a:spLocks/>
          </p:cNvSpPr>
          <p:nvPr/>
        </p:nvSpPr>
        <p:spPr bwMode="auto">
          <a:xfrm>
            <a:off x="5251450" y="1538288"/>
            <a:ext cx="3362325" cy="3194050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20208 w 21598"/>
              <a:gd name="T1" fmla="*/ 21555 h 21555"/>
              <a:gd name="T2" fmla="*/ 0 w 21598"/>
              <a:gd name="T3" fmla="*/ 312 h 21555"/>
              <a:gd name="T4" fmla="*/ 21598 w 21598"/>
              <a:gd name="T5" fmla="*/ 0 h 2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55" fill="none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</a:path>
              <a:path w="21598" h="21555" stroke="0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  <a:lnTo>
                  <a:pt x="21598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Arc 39"/>
          <p:cNvSpPr>
            <a:spLocks/>
          </p:cNvSpPr>
          <p:nvPr/>
        </p:nvSpPr>
        <p:spPr bwMode="auto">
          <a:xfrm>
            <a:off x="5834063" y="1465263"/>
            <a:ext cx="2890837" cy="2711450"/>
          </a:xfrm>
          <a:custGeom>
            <a:avLst/>
            <a:gdLst>
              <a:gd name="G0" fmla="+- 21573 0 0"/>
              <a:gd name="G1" fmla="+- 0 0 0"/>
              <a:gd name="G2" fmla="+- 21600 0 0"/>
              <a:gd name="T0" fmla="*/ 20422 w 21573"/>
              <a:gd name="T1" fmla="*/ 21569 h 21569"/>
              <a:gd name="T2" fmla="*/ 0 w 21573"/>
              <a:gd name="T3" fmla="*/ 1077 h 21569"/>
              <a:gd name="T4" fmla="*/ 21573 w 21573"/>
              <a:gd name="T5" fmla="*/ 0 h 2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3" h="21569" fill="none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</a:path>
              <a:path w="21573" h="21569" stroke="0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  <a:lnTo>
                  <a:pt x="21573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Arc 40"/>
          <p:cNvSpPr>
            <a:spLocks/>
          </p:cNvSpPr>
          <p:nvPr/>
        </p:nvSpPr>
        <p:spPr bwMode="auto">
          <a:xfrm>
            <a:off x="5599113" y="1490663"/>
            <a:ext cx="2940050" cy="2911475"/>
          </a:xfrm>
          <a:custGeom>
            <a:avLst/>
            <a:gdLst>
              <a:gd name="G0" fmla="+- 21600 0 0"/>
              <a:gd name="G1" fmla="+- 273 0 0"/>
              <a:gd name="G2" fmla="+- 21600 0 0"/>
              <a:gd name="T0" fmla="*/ 21600 w 21600"/>
              <a:gd name="T1" fmla="*/ 21873 h 21873"/>
              <a:gd name="T2" fmla="*/ 2 w 21600"/>
              <a:gd name="T3" fmla="*/ 0 h 21873"/>
              <a:gd name="T4" fmla="*/ 21600 w 21600"/>
              <a:gd name="T5" fmla="*/ 273 h 21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873" fill="none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</a:path>
              <a:path w="21600" h="21873" stroke="0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  <a:lnTo>
                  <a:pt x="21600" y="273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3" name="Rectangle 41"/>
          <p:cNvSpPr>
            <a:spLocks noChangeArrowheads="1"/>
          </p:cNvSpPr>
          <p:nvPr/>
        </p:nvSpPr>
        <p:spPr bwMode="auto">
          <a:xfrm>
            <a:off x="8421688" y="45323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2</a:t>
            </a:r>
          </a:p>
        </p:txBody>
      </p:sp>
      <p:sp>
        <p:nvSpPr>
          <p:cNvPr id="64554" name="Rectangle 42"/>
          <p:cNvSpPr>
            <a:spLocks noChangeArrowheads="1"/>
          </p:cNvSpPr>
          <p:nvPr/>
        </p:nvSpPr>
        <p:spPr bwMode="auto">
          <a:xfrm>
            <a:off x="8507413" y="42656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3</a:t>
            </a:r>
          </a:p>
        </p:txBody>
      </p:sp>
      <p:sp>
        <p:nvSpPr>
          <p:cNvPr id="64555" name="Rectangle 43"/>
          <p:cNvSpPr>
            <a:spLocks noChangeArrowheads="1"/>
          </p:cNvSpPr>
          <p:nvPr/>
        </p:nvSpPr>
        <p:spPr bwMode="auto">
          <a:xfrm>
            <a:off x="8532813" y="40370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4</a:t>
            </a:r>
          </a:p>
        </p:txBody>
      </p:sp>
      <p:grpSp>
        <p:nvGrpSpPr>
          <p:cNvPr id="64556" name="Group 44"/>
          <p:cNvGrpSpPr>
            <a:grpSpLocks/>
          </p:cNvGrpSpPr>
          <p:nvPr/>
        </p:nvGrpSpPr>
        <p:grpSpPr bwMode="auto">
          <a:xfrm rot="-622401">
            <a:off x="498475" y="2355850"/>
            <a:ext cx="5778500" cy="4035425"/>
            <a:chOff x="24" y="1687"/>
            <a:chExt cx="3640" cy="2542"/>
          </a:xfrm>
        </p:grpSpPr>
        <p:sp>
          <p:nvSpPr>
            <p:cNvPr id="64557" name="AutoShape 45"/>
            <p:cNvSpPr>
              <a:spLocks noChangeArrowheads="1"/>
            </p:cNvSpPr>
            <p:nvPr/>
          </p:nvSpPr>
          <p:spPr bwMode="auto">
            <a:xfrm>
              <a:off x="24" y="1687"/>
              <a:ext cx="3640" cy="254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8" name="Rectangle 46"/>
            <p:cNvSpPr>
              <a:spLocks noChangeArrowheads="1"/>
            </p:cNvSpPr>
            <p:nvPr/>
          </p:nvSpPr>
          <p:spPr bwMode="auto">
            <a:xfrm>
              <a:off x="611" y="2123"/>
              <a:ext cx="2511" cy="15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100" b="1" i="1"/>
                <a:t>A family of all</a:t>
              </a:r>
            </a:p>
            <a:p>
              <a:pPr algn="ctr"/>
              <a:r>
                <a:rPr lang="en-US" altLang="en-US" sz="3100" b="1" i="1"/>
                <a:t>such expressions of</a:t>
              </a:r>
            </a:p>
            <a:p>
              <a:pPr algn="ctr"/>
              <a:r>
                <a:rPr lang="en-US" altLang="en-US" sz="3100" b="1" i="1"/>
                <a:t>indifference can be</a:t>
              </a:r>
            </a:p>
            <a:p>
              <a:pPr algn="ctr"/>
              <a:r>
                <a:rPr lang="en-US" altLang="en-US" sz="3100" b="1" i="1"/>
                <a:t>developed for </a:t>
              </a:r>
              <a:r>
                <a:rPr lang="en-US" altLang="en-US" sz="3100" b="1" i="1" u="sng"/>
                <a:t>every</a:t>
              </a:r>
              <a:endParaRPr lang="en-US" altLang="en-US" sz="3100" b="1" i="1"/>
            </a:p>
            <a:p>
              <a:pPr algn="ctr"/>
              <a:r>
                <a:rPr lang="en-US" altLang="en-US" sz="3100" b="1" i="1"/>
                <a:t>level of income.</a:t>
              </a:r>
            </a:p>
          </p:txBody>
        </p:sp>
      </p:grpSp>
      <p:sp>
        <p:nvSpPr>
          <p:cNvPr id="64559" name="Text Box 47"/>
          <p:cNvSpPr txBox="1">
            <a:spLocks noChangeArrowheads="1"/>
          </p:cNvSpPr>
          <p:nvPr/>
        </p:nvSpPr>
        <p:spPr bwMode="auto">
          <a:xfrm>
            <a:off x="6400800" y="1924050"/>
            <a:ext cx="2262188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200" b="1" i="1">
                <a:latin typeface="Times New Roman" panose="02020603050405020304" pitchFamily="18" charset="0"/>
              </a:rPr>
              <a:t>An</a:t>
            </a:r>
          </a:p>
          <a:p>
            <a:pPr algn="ctr" eaLnBrk="1" hangingPunct="1"/>
            <a:r>
              <a:rPr lang="en-US" altLang="en-US" sz="3200" b="1" i="1">
                <a:latin typeface="Times New Roman" panose="02020603050405020304" pitchFamily="18" charset="0"/>
              </a:rPr>
              <a:t>Indifference</a:t>
            </a:r>
          </a:p>
          <a:p>
            <a:pPr algn="ctr" eaLnBrk="1" hangingPunct="1"/>
            <a:r>
              <a:rPr lang="en-US" altLang="en-US" sz="3200" b="1" i="1">
                <a:latin typeface="Times New Roman" panose="02020603050405020304" pitchFamily="18" charset="0"/>
              </a:rPr>
              <a:t>Map</a:t>
            </a:r>
          </a:p>
        </p:txBody>
      </p:sp>
      <p:sp>
        <p:nvSpPr>
          <p:cNvPr id="64560" name="Rectangle 48"/>
          <p:cNvSpPr>
            <a:spLocks noChangeArrowheads="1"/>
          </p:cNvSpPr>
          <p:nvPr/>
        </p:nvSpPr>
        <p:spPr bwMode="auto">
          <a:xfrm>
            <a:off x="2005013" y="92075"/>
            <a:ext cx="687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INDIFFERENCE CURVES</a:t>
            </a:r>
          </a:p>
          <a:p>
            <a:pPr>
              <a:lnSpc>
                <a:spcPct val="80000"/>
              </a:lnSpc>
            </a:pPr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What is Preferred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4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9" grpId="0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Slopes of Indifference Curves and Budget Lines</a:t>
            </a:r>
            <a:endParaRPr lang="en-US" altLang="en-US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Tangency Conditions</a:t>
            </a:r>
          </a:p>
          <a:p>
            <a:pPr lvl="1"/>
            <a:r>
              <a:rPr lang="en-US" altLang="en-US" dirty="0" smtClean="0"/>
              <a:t>Utility maximization </a:t>
            </a:r>
            <a:r>
              <a:rPr lang="en-US" altLang="en-US" dirty="0" smtClean="0">
                <a:sym typeface="WP IconicSymbolsB" pitchFamily="2" charset="2"/>
              </a:rPr>
              <a:t> </a:t>
            </a:r>
            <a:r>
              <a:rPr lang="en-US" altLang="en-US" dirty="0" smtClean="0"/>
              <a:t>point on the budget line tangent to an indifference curve</a:t>
            </a:r>
          </a:p>
          <a:p>
            <a:pPr lvl="1"/>
            <a:r>
              <a:rPr lang="en-US" altLang="en-US" dirty="0" smtClean="0"/>
              <a:t>Marginal rate of substitution  =  price ratio at that point                                                                                                           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reeform 2"/>
          <p:cNvSpPr>
            <a:spLocks/>
          </p:cNvSpPr>
          <p:nvPr/>
        </p:nvSpPr>
        <p:spPr bwMode="auto">
          <a:xfrm>
            <a:off x="4727575" y="2900363"/>
            <a:ext cx="3843338" cy="2478087"/>
          </a:xfrm>
          <a:custGeom>
            <a:avLst/>
            <a:gdLst>
              <a:gd name="T0" fmla="*/ 0 w 1688"/>
              <a:gd name="T1" fmla="*/ 1643 h 1644"/>
              <a:gd name="T2" fmla="*/ 1687 w 1688"/>
              <a:gd name="T3" fmla="*/ 1643 h 1644"/>
              <a:gd name="T4" fmla="*/ 0 w 1688"/>
              <a:gd name="T5" fmla="*/ 0 h 1644"/>
              <a:gd name="T6" fmla="*/ 0 w 1688"/>
              <a:gd name="T7" fmla="*/ 1643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8" h="1644">
                <a:moveTo>
                  <a:pt x="0" y="1643"/>
                </a:moveTo>
                <a:lnTo>
                  <a:pt x="1687" y="1643"/>
                </a:lnTo>
                <a:lnTo>
                  <a:pt x="0" y="0"/>
                </a:lnTo>
                <a:lnTo>
                  <a:pt x="0" y="1643"/>
                </a:lnTo>
              </a:path>
            </a:pathLst>
          </a:custGeom>
          <a:solidFill>
            <a:srgbClr val="F7E955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785938" y="50800"/>
            <a:ext cx="72659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800" b="1">
                <a:solidFill>
                  <a:srgbClr val="000099"/>
                </a:solidFill>
                <a:latin typeface="Times New Roman" panose="02020603050405020304" pitchFamily="18" charset="0"/>
              </a:rPr>
              <a:t>EQUILIBRIUM AT TANGENCY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4746625" y="2911475"/>
            <a:ext cx="3822700" cy="24447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8304213" y="47482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1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8421688" y="45323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2</a:t>
            </a:r>
          </a:p>
        </p:txBody>
      </p:sp>
      <p:sp>
        <p:nvSpPr>
          <p:cNvPr id="65543" name="Arc 7"/>
          <p:cNvSpPr>
            <a:spLocks/>
          </p:cNvSpPr>
          <p:nvPr/>
        </p:nvSpPr>
        <p:spPr bwMode="auto">
          <a:xfrm>
            <a:off x="5251450" y="1538288"/>
            <a:ext cx="3362325" cy="3194050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20208 w 21598"/>
              <a:gd name="T1" fmla="*/ 21555 h 21555"/>
              <a:gd name="T2" fmla="*/ 0 w 21598"/>
              <a:gd name="T3" fmla="*/ 312 h 21555"/>
              <a:gd name="T4" fmla="*/ 21598 w 21598"/>
              <a:gd name="T5" fmla="*/ 0 h 2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55" fill="none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</a:path>
              <a:path w="21598" h="21555" stroke="0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  <a:lnTo>
                  <a:pt x="21598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Arc 8"/>
          <p:cNvSpPr>
            <a:spLocks/>
          </p:cNvSpPr>
          <p:nvPr/>
        </p:nvSpPr>
        <p:spPr bwMode="auto">
          <a:xfrm>
            <a:off x="5002213" y="1619250"/>
            <a:ext cx="3225800" cy="330517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517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</a:path>
              <a:path w="21600" h="21600" stroke="0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5547" name="Group 11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5548" name="Group 12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5549" name="Line 13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0" name="Line 14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551" name="Rectangle 15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5552" name="Rectangle 16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5553" name="Group 17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5554" name="Line 18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5" name="Line 19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6" name="Line 20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7" name="Line 21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8" name="Line 22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59" name="Line 23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60" name="Group 24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5561" name="Line 25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2" name="Line 26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3" name="Line 27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4" name="Line 28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5" name="Line 29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6" name="Line 30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5567" name="Arc 31"/>
          <p:cNvSpPr>
            <a:spLocks/>
          </p:cNvSpPr>
          <p:nvPr/>
        </p:nvSpPr>
        <p:spPr bwMode="auto">
          <a:xfrm>
            <a:off x="5834063" y="1465263"/>
            <a:ext cx="2890837" cy="2711450"/>
          </a:xfrm>
          <a:custGeom>
            <a:avLst/>
            <a:gdLst>
              <a:gd name="G0" fmla="+- 21573 0 0"/>
              <a:gd name="G1" fmla="+- 0 0 0"/>
              <a:gd name="G2" fmla="+- 21600 0 0"/>
              <a:gd name="T0" fmla="*/ 20422 w 21573"/>
              <a:gd name="T1" fmla="*/ 21569 h 21569"/>
              <a:gd name="T2" fmla="*/ 0 w 21573"/>
              <a:gd name="T3" fmla="*/ 1077 h 21569"/>
              <a:gd name="T4" fmla="*/ 21573 w 21573"/>
              <a:gd name="T5" fmla="*/ 0 h 2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3" h="21569" fill="none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</a:path>
              <a:path w="21573" h="21569" stroke="0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  <a:lnTo>
                  <a:pt x="21573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8" name="Arc 32"/>
          <p:cNvSpPr>
            <a:spLocks/>
          </p:cNvSpPr>
          <p:nvPr/>
        </p:nvSpPr>
        <p:spPr bwMode="auto">
          <a:xfrm>
            <a:off x="5599113" y="1490663"/>
            <a:ext cx="2940050" cy="2911475"/>
          </a:xfrm>
          <a:custGeom>
            <a:avLst/>
            <a:gdLst>
              <a:gd name="G0" fmla="+- 21600 0 0"/>
              <a:gd name="G1" fmla="+- 273 0 0"/>
              <a:gd name="G2" fmla="+- 21600 0 0"/>
              <a:gd name="T0" fmla="*/ 21600 w 21600"/>
              <a:gd name="T1" fmla="*/ 21873 h 21873"/>
              <a:gd name="T2" fmla="*/ 2 w 21600"/>
              <a:gd name="T3" fmla="*/ 0 h 21873"/>
              <a:gd name="T4" fmla="*/ 21600 w 21600"/>
              <a:gd name="T5" fmla="*/ 273 h 21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873" fill="none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</a:path>
              <a:path w="21600" h="21873" stroke="0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  <a:lnTo>
                  <a:pt x="21600" y="273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9" name="Rectangle 33"/>
          <p:cNvSpPr>
            <a:spLocks noChangeArrowheads="1"/>
          </p:cNvSpPr>
          <p:nvPr/>
        </p:nvSpPr>
        <p:spPr bwMode="auto">
          <a:xfrm>
            <a:off x="8507413" y="42656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3</a:t>
            </a:r>
          </a:p>
        </p:txBody>
      </p:sp>
      <p:sp>
        <p:nvSpPr>
          <p:cNvPr id="65570" name="Rectangle 34"/>
          <p:cNvSpPr>
            <a:spLocks noChangeArrowheads="1"/>
          </p:cNvSpPr>
          <p:nvPr/>
        </p:nvSpPr>
        <p:spPr bwMode="auto">
          <a:xfrm>
            <a:off x="8532813" y="40370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4</a:t>
            </a:r>
          </a:p>
        </p:txBody>
      </p:sp>
      <p:sp>
        <p:nvSpPr>
          <p:cNvPr id="65571" name="Oval 35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72" name="Rectangle 36"/>
          <p:cNvSpPr>
            <a:spLocks noChangeArrowheads="1"/>
          </p:cNvSpPr>
          <p:nvPr/>
        </p:nvSpPr>
        <p:spPr bwMode="auto">
          <a:xfrm>
            <a:off x="4903788" y="4556125"/>
            <a:ext cx="21415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(Attainable)</a:t>
            </a:r>
          </a:p>
        </p:txBody>
      </p:sp>
      <p:sp>
        <p:nvSpPr>
          <p:cNvPr id="65573" name="Rectangle 37"/>
          <p:cNvSpPr>
            <a:spLocks noChangeArrowheads="1"/>
          </p:cNvSpPr>
          <p:nvPr/>
        </p:nvSpPr>
        <p:spPr bwMode="auto">
          <a:xfrm>
            <a:off x="6200775" y="2460625"/>
            <a:ext cx="2557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(Unattainable)</a:t>
            </a:r>
          </a:p>
        </p:txBody>
      </p:sp>
      <p:grpSp>
        <p:nvGrpSpPr>
          <p:cNvPr id="65574" name="Group 38"/>
          <p:cNvGrpSpPr>
            <a:grpSpLocks/>
          </p:cNvGrpSpPr>
          <p:nvPr/>
        </p:nvGrpSpPr>
        <p:grpSpPr bwMode="auto">
          <a:xfrm>
            <a:off x="1720850" y="1065213"/>
            <a:ext cx="2393950" cy="636587"/>
            <a:chOff x="1084" y="671"/>
            <a:chExt cx="1508" cy="401"/>
          </a:xfrm>
        </p:grpSpPr>
        <p:sp>
          <p:nvSpPr>
            <p:cNvPr id="65575" name="Rectangle 39"/>
            <p:cNvSpPr>
              <a:spLocks noChangeArrowheads="1"/>
            </p:cNvSpPr>
            <p:nvPr/>
          </p:nvSpPr>
          <p:spPr bwMode="auto">
            <a:xfrm>
              <a:off x="108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A Price</a:t>
              </a:r>
            </a:p>
            <a:p>
              <a:pPr algn="ctr"/>
              <a:r>
                <a:rPr lang="en-US" altLang="en-US" sz="1200" b="1"/>
                <a:t>$1.50</a:t>
              </a:r>
            </a:p>
          </p:txBody>
        </p:sp>
        <p:sp>
          <p:nvSpPr>
            <p:cNvPr id="65576" name="Rectangle 40"/>
            <p:cNvSpPr>
              <a:spLocks noChangeArrowheads="1"/>
            </p:cNvSpPr>
            <p:nvPr/>
          </p:nvSpPr>
          <p:spPr bwMode="auto">
            <a:xfrm>
              <a:off x="1494" y="671"/>
              <a:ext cx="472" cy="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Units of</a:t>
              </a:r>
            </a:p>
            <a:p>
              <a:pPr algn="ctr"/>
              <a:r>
                <a:rPr lang="en-US" altLang="en-US" sz="1200" b="1"/>
                <a:t>B Price</a:t>
              </a:r>
            </a:p>
            <a:p>
              <a:pPr algn="ctr"/>
              <a:r>
                <a:rPr lang="en-US" altLang="en-US" sz="1200" b="1"/>
                <a:t>$1.00</a:t>
              </a:r>
            </a:p>
          </p:txBody>
        </p:sp>
        <p:sp>
          <p:nvSpPr>
            <p:cNvPr id="65577" name="Rectangle 41"/>
            <p:cNvSpPr>
              <a:spLocks noChangeArrowheads="1"/>
            </p:cNvSpPr>
            <p:nvPr/>
          </p:nvSpPr>
          <p:spPr bwMode="auto">
            <a:xfrm>
              <a:off x="1870" y="786"/>
              <a:ext cx="72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200" b="1"/>
                <a:t>Total</a:t>
              </a:r>
            </a:p>
            <a:p>
              <a:pPr algn="ctr"/>
              <a:r>
                <a:rPr lang="en-US" altLang="en-US" sz="1200" b="1"/>
                <a:t>Expenditures</a:t>
              </a:r>
            </a:p>
          </p:txBody>
        </p:sp>
      </p:grp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1892300" y="1735138"/>
            <a:ext cx="1881188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8       0    $12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6       3      12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4       6      12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2       9      12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0     12      12</a:t>
            </a:r>
          </a:p>
        </p:txBody>
      </p:sp>
      <p:sp>
        <p:nvSpPr>
          <p:cNvPr id="65579" name="Line 43"/>
          <p:cNvSpPr>
            <a:spLocks noChangeShapeType="1"/>
          </p:cNvSpPr>
          <p:nvPr/>
        </p:nvSpPr>
        <p:spPr bwMode="auto">
          <a:xfrm>
            <a:off x="1895475" y="17065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80" name="Rectangle 44"/>
          <p:cNvSpPr>
            <a:spLocks noChangeArrowheads="1"/>
          </p:cNvSpPr>
          <p:nvPr/>
        </p:nvSpPr>
        <p:spPr bwMode="auto">
          <a:xfrm>
            <a:off x="1876425" y="3937000"/>
            <a:ext cx="1844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>
                <a:solidFill>
                  <a:srgbClr val="CC0000"/>
                </a:solidFill>
              </a:rPr>
              <a:t>An Indifference</a:t>
            </a:r>
          </a:p>
          <a:p>
            <a:pPr algn="ctr"/>
            <a:r>
              <a:rPr lang="en-US" altLang="en-US" b="1">
                <a:solidFill>
                  <a:srgbClr val="CC0000"/>
                </a:solidFill>
              </a:rPr>
              <a:t>Schedule</a:t>
            </a:r>
          </a:p>
        </p:txBody>
      </p:sp>
      <p:sp>
        <p:nvSpPr>
          <p:cNvPr id="65581" name="Rectangle 45"/>
          <p:cNvSpPr>
            <a:spLocks noChangeArrowheads="1"/>
          </p:cNvSpPr>
          <p:nvPr/>
        </p:nvSpPr>
        <p:spPr bwMode="auto">
          <a:xfrm>
            <a:off x="1787525" y="4459288"/>
            <a:ext cx="706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1"/>
              <a:t>Combi-</a:t>
            </a:r>
          </a:p>
          <a:p>
            <a:r>
              <a:rPr lang="en-US" altLang="en-US" sz="1200" b="1"/>
              <a:t>nation</a:t>
            </a:r>
          </a:p>
        </p:txBody>
      </p:sp>
      <p:sp>
        <p:nvSpPr>
          <p:cNvPr id="65582" name="Rectangle 46"/>
          <p:cNvSpPr>
            <a:spLocks noChangeArrowheads="1"/>
          </p:cNvSpPr>
          <p:nvPr/>
        </p:nvSpPr>
        <p:spPr bwMode="auto">
          <a:xfrm>
            <a:off x="2509838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A</a:t>
            </a:r>
          </a:p>
        </p:txBody>
      </p:sp>
      <p:sp>
        <p:nvSpPr>
          <p:cNvPr id="65583" name="Rectangle 47"/>
          <p:cNvSpPr>
            <a:spLocks noChangeArrowheads="1"/>
          </p:cNvSpPr>
          <p:nvPr/>
        </p:nvSpPr>
        <p:spPr bwMode="auto">
          <a:xfrm>
            <a:off x="3275013" y="4459288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200" b="1"/>
              <a:t>Units</a:t>
            </a:r>
          </a:p>
          <a:p>
            <a:pPr algn="ctr"/>
            <a:r>
              <a:rPr lang="en-US" altLang="en-US" sz="1200" b="1"/>
              <a:t>of B</a:t>
            </a:r>
          </a:p>
        </p:txBody>
      </p:sp>
      <p:sp>
        <p:nvSpPr>
          <p:cNvPr id="65584" name="Rectangle 48"/>
          <p:cNvSpPr>
            <a:spLocks noChangeArrowheads="1"/>
          </p:cNvSpPr>
          <p:nvPr/>
        </p:nvSpPr>
        <p:spPr bwMode="auto">
          <a:xfrm>
            <a:off x="1889125" y="4826000"/>
            <a:ext cx="20097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>
                <a:latin typeface="Arial Narrow" panose="020B0606020202030204" pitchFamily="34" charset="0"/>
              </a:rPr>
              <a:t>j       12       2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k        6       4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l         4       6</a:t>
            </a:r>
          </a:p>
          <a:p>
            <a:r>
              <a:rPr lang="en-US" altLang="en-US" sz="2800" b="1">
                <a:latin typeface="Arial Narrow" panose="020B0606020202030204" pitchFamily="34" charset="0"/>
              </a:rPr>
              <a:t>m       3       8	</a:t>
            </a:r>
          </a:p>
        </p:txBody>
      </p:sp>
      <p:sp>
        <p:nvSpPr>
          <p:cNvPr id="65585" name="Line 49"/>
          <p:cNvSpPr>
            <a:spLocks noChangeShapeType="1"/>
          </p:cNvSpPr>
          <p:nvPr/>
        </p:nvSpPr>
        <p:spPr bwMode="auto">
          <a:xfrm>
            <a:off x="1857375" y="4919663"/>
            <a:ext cx="2079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86" name="Oval 50"/>
          <p:cNvSpPr>
            <a:spLocks noChangeArrowheads="1"/>
          </p:cNvSpPr>
          <p:nvPr/>
        </p:nvSpPr>
        <p:spPr bwMode="auto">
          <a:xfrm>
            <a:off x="6211888" y="3706813"/>
            <a:ext cx="701675" cy="701675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  <p:bldP spid="65572" grpId="0" autoUpdateAnimBg="0"/>
      <p:bldP spid="65573" grpId="0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reeform 2"/>
          <p:cNvSpPr>
            <a:spLocks/>
          </p:cNvSpPr>
          <p:nvPr/>
        </p:nvSpPr>
        <p:spPr bwMode="auto">
          <a:xfrm>
            <a:off x="4727575" y="2900363"/>
            <a:ext cx="3843338" cy="2478087"/>
          </a:xfrm>
          <a:custGeom>
            <a:avLst/>
            <a:gdLst>
              <a:gd name="T0" fmla="*/ 0 w 1688"/>
              <a:gd name="T1" fmla="*/ 1643 h 1644"/>
              <a:gd name="T2" fmla="*/ 1687 w 1688"/>
              <a:gd name="T3" fmla="*/ 1643 h 1644"/>
              <a:gd name="T4" fmla="*/ 0 w 1688"/>
              <a:gd name="T5" fmla="*/ 0 h 1644"/>
              <a:gd name="T6" fmla="*/ 0 w 1688"/>
              <a:gd name="T7" fmla="*/ 1643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8" h="1644">
                <a:moveTo>
                  <a:pt x="0" y="1643"/>
                </a:moveTo>
                <a:lnTo>
                  <a:pt x="1687" y="1643"/>
                </a:lnTo>
                <a:lnTo>
                  <a:pt x="0" y="0"/>
                </a:lnTo>
                <a:lnTo>
                  <a:pt x="0" y="1643"/>
                </a:lnTo>
              </a:path>
            </a:pathLst>
          </a:custGeom>
          <a:solidFill>
            <a:srgbClr val="F7E955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4746625" y="2911475"/>
            <a:ext cx="3822700" cy="24447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6566" name="Group 6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6567" name="Group 7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6568" name="Line 8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9" name="Line 9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70" name="Rectangle 10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6571" name="Rectangle 11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6572" name="Group 12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6573" name="Line 13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4" name="Line 14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5" name="Line 15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6" name="Line 16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7" name="Line 17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8" name="Line 18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79" name="Group 19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6580" name="Line 20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1" name="Line 21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2" name="Line 22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3" name="Line 23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4" name="Line 24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5" name="Line 25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4903788" y="4556125"/>
            <a:ext cx="21415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(Attainable)</a:t>
            </a: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6200775" y="2460625"/>
            <a:ext cx="2557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 b="1"/>
              <a:t>(Unattainable)</a:t>
            </a:r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1712913" y="1217613"/>
            <a:ext cx="246062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600" b="1" i="1"/>
              <a:t>Equilibrium</a:t>
            </a:r>
          </a:p>
          <a:p>
            <a:pPr algn="ctr"/>
            <a:r>
              <a:rPr lang="en-US" altLang="en-US" sz="2600" b="1" i="1"/>
              <a:t>occurs when</a:t>
            </a:r>
          </a:p>
          <a:p>
            <a:pPr algn="ctr"/>
            <a:r>
              <a:rPr lang="en-US" altLang="en-US" sz="2600" b="1" i="1"/>
              <a:t>the consumer</a:t>
            </a:r>
          </a:p>
          <a:p>
            <a:pPr algn="ctr"/>
            <a:r>
              <a:rPr lang="en-US" altLang="en-US" sz="2600" b="1" i="1"/>
              <a:t>selects the</a:t>
            </a:r>
          </a:p>
          <a:p>
            <a:pPr algn="ctr"/>
            <a:r>
              <a:rPr lang="en-US" altLang="en-US" sz="2600" b="1" i="1"/>
              <a:t>combination</a:t>
            </a:r>
          </a:p>
          <a:p>
            <a:pPr algn="ctr"/>
            <a:r>
              <a:rPr lang="en-US" altLang="en-US" sz="2600" b="1" i="1"/>
              <a:t>which reaches</a:t>
            </a:r>
          </a:p>
          <a:p>
            <a:pPr algn="ctr"/>
            <a:r>
              <a:rPr lang="en-US" altLang="en-US" sz="2600" b="1" i="1"/>
              <a:t>the highest</a:t>
            </a:r>
          </a:p>
          <a:p>
            <a:pPr algn="ctr"/>
            <a:r>
              <a:rPr lang="en-US" altLang="en-US" sz="2600" b="1" i="1"/>
              <a:t>attainable</a:t>
            </a:r>
          </a:p>
          <a:p>
            <a:pPr algn="ctr"/>
            <a:r>
              <a:rPr lang="en-US" altLang="en-US" sz="2600" b="1" i="1"/>
              <a:t>indifference</a:t>
            </a:r>
          </a:p>
          <a:p>
            <a:pPr algn="ctr"/>
            <a:r>
              <a:rPr lang="en-US" altLang="en-US" sz="2600" b="1" i="1"/>
              <a:t>curve.</a:t>
            </a:r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8304213" y="47482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1</a:t>
            </a:r>
          </a:p>
        </p:txBody>
      </p: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8421688" y="45323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2</a:t>
            </a:r>
          </a:p>
        </p:txBody>
      </p:sp>
      <p:sp>
        <p:nvSpPr>
          <p:cNvPr id="66591" name="Arc 31"/>
          <p:cNvSpPr>
            <a:spLocks/>
          </p:cNvSpPr>
          <p:nvPr/>
        </p:nvSpPr>
        <p:spPr bwMode="auto">
          <a:xfrm>
            <a:off x="5251450" y="1538288"/>
            <a:ext cx="3362325" cy="3194050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20208 w 21598"/>
              <a:gd name="T1" fmla="*/ 21555 h 21555"/>
              <a:gd name="T2" fmla="*/ 0 w 21598"/>
              <a:gd name="T3" fmla="*/ 312 h 21555"/>
              <a:gd name="T4" fmla="*/ 21598 w 21598"/>
              <a:gd name="T5" fmla="*/ 0 h 2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55" fill="none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</a:path>
              <a:path w="21598" h="21555" stroke="0" extrusionOk="0">
                <a:moveTo>
                  <a:pt x="20207" y="21555"/>
                </a:moveTo>
                <a:cubicBezTo>
                  <a:pt x="8961" y="20830"/>
                  <a:pt x="163" y="11580"/>
                  <a:pt x="0" y="311"/>
                </a:cubicBezTo>
                <a:lnTo>
                  <a:pt x="21598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92" name="Arc 32"/>
          <p:cNvSpPr>
            <a:spLocks/>
          </p:cNvSpPr>
          <p:nvPr/>
        </p:nvSpPr>
        <p:spPr bwMode="auto">
          <a:xfrm>
            <a:off x="5002213" y="1619250"/>
            <a:ext cx="3225800" cy="3305175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517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</a:path>
              <a:path w="21600" h="21600" stroke="0" extrusionOk="0">
                <a:moveTo>
                  <a:pt x="21517" y="21599"/>
                </a:moveTo>
                <a:cubicBezTo>
                  <a:pt x="9620" y="21554"/>
                  <a:pt x="0" y="11896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93" name="Arc 33"/>
          <p:cNvSpPr>
            <a:spLocks/>
          </p:cNvSpPr>
          <p:nvPr/>
        </p:nvSpPr>
        <p:spPr bwMode="auto">
          <a:xfrm>
            <a:off x="5834063" y="1465263"/>
            <a:ext cx="2890837" cy="2711450"/>
          </a:xfrm>
          <a:custGeom>
            <a:avLst/>
            <a:gdLst>
              <a:gd name="G0" fmla="+- 21573 0 0"/>
              <a:gd name="G1" fmla="+- 0 0 0"/>
              <a:gd name="G2" fmla="+- 21600 0 0"/>
              <a:gd name="T0" fmla="*/ 20422 w 21573"/>
              <a:gd name="T1" fmla="*/ 21569 h 21569"/>
              <a:gd name="T2" fmla="*/ 0 w 21573"/>
              <a:gd name="T3" fmla="*/ 1077 h 21569"/>
              <a:gd name="T4" fmla="*/ 21573 w 21573"/>
              <a:gd name="T5" fmla="*/ 0 h 2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3" h="21569" fill="none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</a:path>
              <a:path w="21573" h="21569" stroke="0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  <a:lnTo>
                  <a:pt x="21573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94" name="Arc 34"/>
          <p:cNvSpPr>
            <a:spLocks/>
          </p:cNvSpPr>
          <p:nvPr/>
        </p:nvSpPr>
        <p:spPr bwMode="auto">
          <a:xfrm>
            <a:off x="5599113" y="1490663"/>
            <a:ext cx="2940050" cy="2911475"/>
          </a:xfrm>
          <a:custGeom>
            <a:avLst/>
            <a:gdLst>
              <a:gd name="G0" fmla="+- 21600 0 0"/>
              <a:gd name="G1" fmla="+- 273 0 0"/>
              <a:gd name="G2" fmla="+- 21600 0 0"/>
              <a:gd name="T0" fmla="*/ 21600 w 21600"/>
              <a:gd name="T1" fmla="*/ 21873 h 21873"/>
              <a:gd name="T2" fmla="*/ 2 w 21600"/>
              <a:gd name="T3" fmla="*/ 0 h 21873"/>
              <a:gd name="T4" fmla="*/ 21600 w 21600"/>
              <a:gd name="T5" fmla="*/ 273 h 21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873" fill="none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</a:path>
              <a:path w="21600" h="21873" stroke="0" extrusionOk="0">
                <a:moveTo>
                  <a:pt x="21600" y="21872"/>
                </a:moveTo>
                <a:cubicBezTo>
                  <a:pt x="9670" y="21873"/>
                  <a:pt x="0" y="12202"/>
                  <a:pt x="0" y="273"/>
                </a:cubicBezTo>
                <a:cubicBezTo>
                  <a:pt x="0" y="181"/>
                  <a:pt x="0" y="90"/>
                  <a:pt x="1" y="-1"/>
                </a:cubicBezTo>
                <a:lnTo>
                  <a:pt x="21600" y="273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95" name="Rectangle 35"/>
          <p:cNvSpPr>
            <a:spLocks noChangeArrowheads="1"/>
          </p:cNvSpPr>
          <p:nvPr/>
        </p:nvSpPr>
        <p:spPr bwMode="auto">
          <a:xfrm>
            <a:off x="8507413" y="42656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3</a:t>
            </a:r>
          </a:p>
        </p:txBody>
      </p:sp>
      <p:sp>
        <p:nvSpPr>
          <p:cNvPr id="66596" name="Rectangle 36"/>
          <p:cNvSpPr>
            <a:spLocks noChangeArrowheads="1"/>
          </p:cNvSpPr>
          <p:nvPr/>
        </p:nvSpPr>
        <p:spPr bwMode="auto">
          <a:xfrm>
            <a:off x="8532813" y="40370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4</a:t>
            </a:r>
          </a:p>
        </p:txBody>
      </p:sp>
      <p:sp>
        <p:nvSpPr>
          <p:cNvPr id="66597" name="Oval 37"/>
          <p:cNvSpPr>
            <a:spLocks noChangeArrowheads="1"/>
          </p:cNvSpPr>
          <p:nvPr/>
        </p:nvSpPr>
        <p:spPr bwMode="auto">
          <a:xfrm>
            <a:off x="6462713" y="3998913"/>
            <a:ext cx="184150" cy="1841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98" name="Rectangle 38"/>
          <p:cNvSpPr>
            <a:spLocks noChangeArrowheads="1"/>
          </p:cNvSpPr>
          <p:nvPr/>
        </p:nvSpPr>
        <p:spPr bwMode="auto">
          <a:xfrm>
            <a:off x="1785938" y="50800"/>
            <a:ext cx="72659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800" b="1">
                <a:solidFill>
                  <a:srgbClr val="000099"/>
                </a:solidFill>
                <a:latin typeface="Times New Roman" panose="02020603050405020304" pitchFamily="18" charset="0"/>
              </a:rPr>
              <a:t>EQUILIBRIUM AT TANGENCY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88" grpId="0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741488" y="533400"/>
            <a:ext cx="45624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What happens if the price of </a:t>
            </a:r>
            <a:r>
              <a:rPr lang="en-US" altLang="en-US" sz="2400" b="1" i="1">
                <a:solidFill>
                  <a:srgbClr val="000099"/>
                </a:solidFill>
              </a:rPr>
              <a:t>B</a:t>
            </a:r>
          </a:p>
          <a:p>
            <a:r>
              <a:rPr lang="en-US" altLang="en-US" sz="2400" b="1" i="1"/>
              <a:t>increases to</a:t>
            </a:r>
            <a:r>
              <a:rPr lang="en-US" altLang="en-US" sz="2400" b="1" i="1">
                <a:solidFill>
                  <a:schemeClr val="accent2"/>
                </a:solidFill>
              </a:rPr>
              <a:t> </a:t>
            </a:r>
            <a:r>
              <a:rPr lang="en-US" altLang="en-US" sz="2400" b="1" i="1">
                <a:solidFill>
                  <a:srgbClr val="000099"/>
                </a:solidFill>
              </a:rPr>
              <a:t>$1.50</a:t>
            </a:r>
          </a:p>
        </p:txBody>
      </p:sp>
      <p:sp>
        <p:nvSpPr>
          <p:cNvPr id="67587" name="Line 3"/>
          <p:cNvSpPr>
            <a:spLocks noChangeShapeType="1"/>
          </p:cNvSpPr>
          <p:nvPr/>
        </p:nvSpPr>
        <p:spPr bwMode="auto">
          <a:xfrm>
            <a:off x="1870075" y="2620963"/>
            <a:ext cx="2003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2855913" y="2100263"/>
            <a:ext cx="0" cy="15779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933575" y="2136775"/>
            <a:ext cx="9207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Price</a:t>
            </a:r>
            <a:r>
              <a:rPr lang="en-US" altLang="en-US" sz="2000" b="1" baseline="-25000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873375" y="2124075"/>
            <a:ext cx="1328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</a:t>
            </a:r>
            <a:r>
              <a:rPr lang="en-US" altLang="en-US" sz="2000" b="1" baseline="-25000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1804988" y="2643188"/>
            <a:ext cx="94456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$1.00</a:t>
            </a:r>
          </a:p>
          <a:p>
            <a:endParaRPr lang="en-US" altLang="en-US" sz="2400" b="1">
              <a:solidFill>
                <a:srgbClr val="006600"/>
              </a:solidFill>
            </a:endParaRP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3186113" y="2643188"/>
            <a:ext cx="3508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6</a:t>
            </a:r>
          </a:p>
          <a:p>
            <a:endParaRPr lang="en-US" altLang="en-US" sz="2400" b="1">
              <a:solidFill>
                <a:srgbClr val="006600"/>
              </a:solidFill>
            </a:endParaRP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4746625" y="2911475"/>
            <a:ext cx="3822700" cy="24447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8421688" y="45323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3</a:t>
            </a:r>
          </a:p>
        </p:txBody>
      </p:sp>
      <p:sp>
        <p:nvSpPr>
          <p:cNvPr id="67595" name="Arc 11"/>
          <p:cNvSpPr>
            <a:spLocks/>
          </p:cNvSpPr>
          <p:nvPr/>
        </p:nvSpPr>
        <p:spPr bwMode="auto">
          <a:xfrm>
            <a:off x="5224463" y="1809750"/>
            <a:ext cx="3430587" cy="2824163"/>
          </a:xfrm>
          <a:custGeom>
            <a:avLst/>
            <a:gdLst>
              <a:gd name="G0" fmla="+- 21573 0 0"/>
              <a:gd name="G1" fmla="+- 0 0 0"/>
              <a:gd name="G2" fmla="+- 21600 0 0"/>
              <a:gd name="T0" fmla="*/ 20422 w 21573"/>
              <a:gd name="T1" fmla="*/ 21569 h 21569"/>
              <a:gd name="T2" fmla="*/ 0 w 21573"/>
              <a:gd name="T3" fmla="*/ 1077 h 21569"/>
              <a:gd name="T4" fmla="*/ 21573 w 21573"/>
              <a:gd name="T5" fmla="*/ 0 h 2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3" h="21569" fill="none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</a:path>
              <a:path w="21573" h="21569" stroke="0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  <a:lnTo>
                  <a:pt x="21573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6561138" y="4075113"/>
            <a:ext cx="0" cy="12382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4746625" y="4092575"/>
            <a:ext cx="1841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5675313" y="1068388"/>
            <a:ext cx="3170237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800" b="1" i="1"/>
              <a:t>The budget line</a:t>
            </a:r>
          </a:p>
          <a:p>
            <a:pPr algn="ctr"/>
            <a:r>
              <a:rPr lang="en-US" altLang="en-US" sz="2800" b="1" i="1"/>
              <a:t>rotates, reflecting</a:t>
            </a:r>
          </a:p>
          <a:p>
            <a:pPr algn="ctr"/>
            <a:r>
              <a:rPr lang="en-US" altLang="en-US" sz="2800" b="1" i="1"/>
              <a:t>the reduction in</a:t>
            </a:r>
          </a:p>
          <a:p>
            <a:pPr algn="ctr"/>
            <a:r>
              <a:rPr lang="en-US" altLang="en-US" sz="2800" b="1" i="1"/>
              <a:t>the quantity of </a:t>
            </a:r>
            <a:r>
              <a:rPr lang="en-US" altLang="en-US" sz="2800" b="1" i="1">
                <a:solidFill>
                  <a:srgbClr val="000099"/>
                </a:solidFill>
              </a:rPr>
              <a:t>B</a:t>
            </a:r>
          </a:p>
          <a:p>
            <a:pPr algn="ctr"/>
            <a:r>
              <a:rPr lang="en-US" altLang="en-US" sz="2800" b="1" i="1"/>
              <a:t>units, which is</a:t>
            </a:r>
          </a:p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attainable</a:t>
            </a:r>
            <a:r>
              <a:rPr lang="en-US" altLang="en-US" sz="2800" b="1" i="1"/>
              <a:t>.</a:t>
            </a:r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7600" name="Rectangle 16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7601" name="Group 17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7602" name="Group 18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7603" name="Line 19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04" name="Line 20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605" name="Rectangle 21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7606" name="Rectangle 22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7607" name="Group 23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7608" name="Line 24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09" name="Line 25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0" name="Line 26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1" name="Line 27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2" name="Line 28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3" name="Line 29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614" name="Group 30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7615" name="Line 31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6" name="Line 32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7" name="Line 33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8" name="Line 34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9" name="Line 35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20" name="Line 36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7621" name="Line 37"/>
          <p:cNvSpPr>
            <a:spLocks noChangeShapeType="1"/>
          </p:cNvSpPr>
          <p:nvPr/>
        </p:nvSpPr>
        <p:spPr bwMode="auto">
          <a:xfrm>
            <a:off x="4754563" y="2898775"/>
            <a:ext cx="2497137" cy="2465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2" name="Oval 38"/>
          <p:cNvSpPr>
            <a:spLocks noChangeArrowheads="1"/>
          </p:cNvSpPr>
          <p:nvPr/>
        </p:nvSpPr>
        <p:spPr bwMode="auto">
          <a:xfrm>
            <a:off x="6478588" y="4005263"/>
            <a:ext cx="171450" cy="1714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3" name="AutoShape 39"/>
          <p:cNvSpPr>
            <a:spLocks noChangeArrowheads="1"/>
          </p:cNvSpPr>
          <p:nvPr/>
        </p:nvSpPr>
        <p:spPr bwMode="auto">
          <a:xfrm rot="2791522">
            <a:off x="6411912" y="4203701"/>
            <a:ext cx="892175" cy="806450"/>
          </a:xfrm>
          <a:custGeom>
            <a:avLst/>
            <a:gdLst>
              <a:gd name="G0" fmla="+- 0 0 0"/>
              <a:gd name="G1" fmla="+- -3492440 0 0"/>
              <a:gd name="G2" fmla="+- 0 0 -349244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349244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3492440"/>
              <a:gd name="G36" fmla="sin G34 -3492440"/>
              <a:gd name="G37" fmla="+/ -349244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453 w 21600"/>
              <a:gd name="T5" fmla="*/ 5956 h 21600"/>
              <a:gd name="T6" fmla="*/ 15641 w 21600"/>
              <a:gd name="T7" fmla="*/ 4306 h 21600"/>
              <a:gd name="T8" fmla="*/ 15626 w 21600"/>
              <a:gd name="T9" fmla="*/ 8378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9094"/>
                  <a:pt x="15394" y="7490"/>
                  <a:pt x="14027" y="6470"/>
                </a:cubicBezTo>
                <a:lnTo>
                  <a:pt x="17255" y="2141"/>
                </a:lnTo>
                <a:cubicBezTo>
                  <a:pt x="19989" y="4180"/>
                  <a:pt x="21599" y="7389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4" name="Rectangle 40"/>
          <p:cNvSpPr>
            <a:spLocks noChangeArrowheads="1"/>
          </p:cNvSpPr>
          <p:nvPr/>
        </p:nvSpPr>
        <p:spPr bwMode="auto">
          <a:xfrm>
            <a:off x="1785938" y="50800"/>
            <a:ext cx="72659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800" b="1">
                <a:solidFill>
                  <a:srgbClr val="000099"/>
                </a:solidFill>
                <a:latin typeface="Times New Roman" panose="02020603050405020304" pitchFamily="18" charset="0"/>
              </a:rPr>
              <a:t>EQUILIBRIUM AT TANGENCY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76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  <p:bldP spid="67589" grpId="0" autoUpdateAnimBg="0"/>
      <p:bldP spid="67590" grpId="0" autoUpdateAnimBg="0"/>
      <p:bldP spid="67591" grpId="0" autoUpdateAnimBg="0"/>
      <p:bldP spid="67592" grpId="0" autoUpdateAnimBg="0"/>
      <p:bldP spid="67594" grpId="0" autoUpdateAnimBg="0"/>
      <p:bldP spid="67598" grpId="0" autoUpdateAnimBg="0"/>
      <p:bldP spid="67599" grpId="0" autoUpdateAnimBg="0"/>
      <p:bldP spid="67600" grpId="0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reeform 2"/>
          <p:cNvSpPr>
            <a:spLocks/>
          </p:cNvSpPr>
          <p:nvPr/>
        </p:nvSpPr>
        <p:spPr bwMode="auto">
          <a:xfrm>
            <a:off x="4727575" y="2900363"/>
            <a:ext cx="2503488" cy="2452687"/>
          </a:xfrm>
          <a:custGeom>
            <a:avLst/>
            <a:gdLst>
              <a:gd name="T0" fmla="*/ 0 w 1688"/>
              <a:gd name="T1" fmla="*/ 1643 h 1644"/>
              <a:gd name="T2" fmla="*/ 1687 w 1688"/>
              <a:gd name="T3" fmla="*/ 1643 h 1644"/>
              <a:gd name="T4" fmla="*/ 0 w 1688"/>
              <a:gd name="T5" fmla="*/ 0 h 1644"/>
              <a:gd name="T6" fmla="*/ 0 w 1688"/>
              <a:gd name="T7" fmla="*/ 1643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8" h="1644">
                <a:moveTo>
                  <a:pt x="0" y="1643"/>
                </a:moveTo>
                <a:lnTo>
                  <a:pt x="1687" y="1643"/>
                </a:lnTo>
                <a:lnTo>
                  <a:pt x="0" y="0"/>
                </a:lnTo>
                <a:lnTo>
                  <a:pt x="0" y="1643"/>
                </a:lnTo>
              </a:path>
            </a:pathLst>
          </a:custGeom>
          <a:solidFill>
            <a:srgbClr val="F7E955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1741488" y="533400"/>
            <a:ext cx="45624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What happens if the price of </a:t>
            </a:r>
            <a:r>
              <a:rPr lang="en-US" altLang="en-US" sz="2400" b="1" i="1">
                <a:solidFill>
                  <a:srgbClr val="000099"/>
                </a:solidFill>
              </a:rPr>
              <a:t>B</a:t>
            </a:r>
          </a:p>
          <a:p>
            <a:r>
              <a:rPr lang="en-US" altLang="en-US" sz="2400" b="1" i="1"/>
              <a:t>increases to</a:t>
            </a:r>
            <a:r>
              <a:rPr lang="en-US" altLang="en-US" sz="2400" b="1" i="1">
                <a:solidFill>
                  <a:schemeClr val="accent2"/>
                </a:solidFill>
              </a:rPr>
              <a:t> </a:t>
            </a:r>
            <a:r>
              <a:rPr lang="en-US" altLang="en-US" sz="2400" b="1" i="1">
                <a:solidFill>
                  <a:srgbClr val="000099"/>
                </a:solidFill>
              </a:rPr>
              <a:t>$1.50</a:t>
            </a: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1870075" y="2620963"/>
            <a:ext cx="2003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2855913" y="2100263"/>
            <a:ext cx="0" cy="15779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933575" y="2136775"/>
            <a:ext cx="9207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Price</a:t>
            </a:r>
            <a:r>
              <a:rPr lang="en-US" altLang="en-US" sz="2000" b="1" baseline="-25000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2873375" y="2124075"/>
            <a:ext cx="1328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</a:t>
            </a:r>
            <a:r>
              <a:rPr lang="en-US" altLang="en-US" sz="2000" b="1" baseline="-25000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804988" y="2643188"/>
            <a:ext cx="94456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$1.00</a:t>
            </a:r>
          </a:p>
          <a:p>
            <a:r>
              <a:rPr lang="en-US" altLang="en-US" sz="2400" b="1">
                <a:solidFill>
                  <a:srgbClr val="006600"/>
                </a:solidFill>
              </a:rPr>
              <a:t>  </a:t>
            </a:r>
            <a:r>
              <a:rPr lang="en-US" altLang="en-US" sz="2400" b="1">
                <a:solidFill>
                  <a:srgbClr val="000099"/>
                </a:solidFill>
              </a:rPr>
              <a:t>1.50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3186113" y="2643188"/>
            <a:ext cx="3508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6</a:t>
            </a:r>
          </a:p>
          <a:p>
            <a:r>
              <a:rPr lang="en-US" altLang="en-US" sz="2400" b="1">
                <a:solidFill>
                  <a:srgbClr val="000099"/>
                </a:solidFill>
              </a:rPr>
              <a:t>3</a:t>
            </a:r>
          </a:p>
        </p:txBody>
      </p:sp>
      <p:pic>
        <p:nvPicPr>
          <p:cNvPr id="68618" name="Picture 10" descr="nice mustache" title="nice mustach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3565525"/>
            <a:ext cx="2174875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1714500" y="4619625"/>
            <a:ext cx="33305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>
                <a:solidFill>
                  <a:srgbClr val="CC0000"/>
                </a:solidFill>
              </a:rPr>
              <a:t>By recording the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various quantities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demanded at the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various prices yields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the Demand schedule</a:t>
            </a:r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>
            <a:off x="4746625" y="2911475"/>
            <a:ext cx="3822700" cy="244475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8304213" y="47482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2</a:t>
            </a:r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8421688" y="4532313"/>
            <a:ext cx="315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I</a:t>
            </a:r>
            <a:r>
              <a:rPr lang="en-US" altLang="en-US" sz="1600" b="1" baseline="-25000"/>
              <a:t>3</a:t>
            </a:r>
          </a:p>
        </p:txBody>
      </p:sp>
      <p:sp>
        <p:nvSpPr>
          <p:cNvPr id="68623" name="Arc 15"/>
          <p:cNvSpPr>
            <a:spLocks/>
          </p:cNvSpPr>
          <p:nvPr/>
        </p:nvSpPr>
        <p:spPr bwMode="auto">
          <a:xfrm>
            <a:off x="5224463" y="1809750"/>
            <a:ext cx="3430587" cy="2824163"/>
          </a:xfrm>
          <a:custGeom>
            <a:avLst/>
            <a:gdLst>
              <a:gd name="G0" fmla="+- 21573 0 0"/>
              <a:gd name="G1" fmla="+- 0 0 0"/>
              <a:gd name="G2" fmla="+- 21600 0 0"/>
              <a:gd name="T0" fmla="*/ 20422 w 21573"/>
              <a:gd name="T1" fmla="*/ 21569 h 21569"/>
              <a:gd name="T2" fmla="*/ 0 w 21573"/>
              <a:gd name="T3" fmla="*/ 1077 h 21569"/>
              <a:gd name="T4" fmla="*/ 21573 w 21573"/>
              <a:gd name="T5" fmla="*/ 0 h 2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3" h="21569" fill="none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</a:path>
              <a:path w="21573" h="21569" stroke="0" extrusionOk="0">
                <a:moveTo>
                  <a:pt x="20421" y="21569"/>
                </a:moveTo>
                <a:cubicBezTo>
                  <a:pt x="9369" y="20979"/>
                  <a:pt x="551" y="12131"/>
                  <a:pt x="-1" y="1077"/>
                </a:cubicBezTo>
                <a:lnTo>
                  <a:pt x="21573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>
            <a:off x="6561138" y="4075113"/>
            <a:ext cx="0" cy="12382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 flipH="1">
            <a:off x="4746625" y="4092575"/>
            <a:ext cx="1841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5675313" y="1068388"/>
            <a:ext cx="3170237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2800" b="1" i="1"/>
              <a:t>The budget line</a:t>
            </a:r>
          </a:p>
          <a:p>
            <a:pPr algn="ctr"/>
            <a:r>
              <a:rPr lang="en-US" altLang="en-US" sz="2800" b="1" i="1"/>
              <a:t>rotates, reflecting</a:t>
            </a:r>
          </a:p>
          <a:p>
            <a:pPr algn="ctr"/>
            <a:r>
              <a:rPr lang="en-US" altLang="en-US" sz="2800" b="1" i="1"/>
              <a:t>the reduction in</a:t>
            </a:r>
          </a:p>
          <a:p>
            <a:pPr algn="ctr"/>
            <a:r>
              <a:rPr lang="en-US" altLang="en-US" sz="2800" b="1" i="1"/>
              <a:t>the quantity of </a:t>
            </a:r>
            <a:r>
              <a:rPr lang="en-US" altLang="en-US" sz="2800" b="1" i="1">
                <a:solidFill>
                  <a:srgbClr val="000099"/>
                </a:solidFill>
              </a:rPr>
              <a:t>B</a:t>
            </a:r>
          </a:p>
          <a:p>
            <a:pPr algn="ctr"/>
            <a:r>
              <a:rPr lang="en-US" altLang="en-US" sz="2800" b="1" i="1"/>
              <a:t>units, which is</a:t>
            </a:r>
          </a:p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attainable</a:t>
            </a:r>
            <a:r>
              <a:rPr lang="en-US" altLang="en-US" sz="2400" b="1" i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8627" name="Arc 19"/>
          <p:cNvSpPr>
            <a:spLocks/>
          </p:cNvSpPr>
          <p:nvPr/>
        </p:nvSpPr>
        <p:spPr bwMode="auto">
          <a:xfrm>
            <a:off x="4889500" y="1919288"/>
            <a:ext cx="3463925" cy="292735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H="1">
            <a:off x="4746625" y="3816350"/>
            <a:ext cx="909638" cy="0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auto">
          <a:xfrm rot="16200000">
            <a:off x="3359944" y="3374232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A</a:t>
            </a:r>
          </a:p>
        </p:txBody>
      </p:sp>
      <p:sp>
        <p:nvSpPr>
          <p:cNvPr id="68630" name="Rectangle 22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8631" name="Group 23"/>
          <p:cNvGrpSpPr>
            <a:grpSpLocks/>
          </p:cNvGrpSpPr>
          <p:nvPr/>
        </p:nvGrpSpPr>
        <p:grpSpPr bwMode="auto">
          <a:xfrm>
            <a:off x="4214813" y="1195388"/>
            <a:ext cx="4643437" cy="4673600"/>
            <a:chOff x="2655" y="753"/>
            <a:chExt cx="2925" cy="2944"/>
          </a:xfrm>
        </p:grpSpPr>
        <p:grpSp>
          <p:nvGrpSpPr>
            <p:cNvPr id="68632" name="Group 24"/>
            <p:cNvGrpSpPr>
              <a:grpSpLocks/>
            </p:cNvGrpSpPr>
            <p:nvPr/>
          </p:nvGrpSpPr>
          <p:grpSpPr bwMode="auto">
            <a:xfrm>
              <a:off x="2965" y="904"/>
              <a:ext cx="2615" cy="2501"/>
              <a:chOff x="2885" y="904"/>
              <a:chExt cx="2615" cy="2501"/>
            </a:xfrm>
          </p:grpSpPr>
          <p:sp>
            <p:nvSpPr>
              <p:cNvPr id="68633" name="Line 25"/>
              <p:cNvSpPr>
                <a:spLocks noChangeShapeType="1"/>
              </p:cNvSpPr>
              <p:nvPr/>
            </p:nvSpPr>
            <p:spPr bwMode="auto">
              <a:xfrm>
                <a:off x="2907" y="904"/>
                <a:ext cx="0" cy="250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34" name="Line 26"/>
              <p:cNvSpPr>
                <a:spLocks noChangeShapeType="1"/>
              </p:cNvSpPr>
              <p:nvPr/>
            </p:nvSpPr>
            <p:spPr bwMode="auto">
              <a:xfrm>
                <a:off x="2885" y="3382"/>
                <a:ext cx="261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635" name="Rectangle 27"/>
            <p:cNvSpPr>
              <a:spLocks noChangeArrowheads="1"/>
            </p:cNvSpPr>
            <p:nvPr/>
          </p:nvSpPr>
          <p:spPr bwMode="auto">
            <a:xfrm>
              <a:off x="2655" y="753"/>
              <a:ext cx="310" cy="2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85000"/>
                </a:lnSpc>
              </a:pPr>
              <a:r>
                <a:rPr lang="en-US" altLang="en-US" sz="2200" b="1"/>
                <a:t>12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10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8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6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4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2</a:t>
              </a:r>
            </a:p>
            <a:p>
              <a:pPr>
                <a:lnSpc>
                  <a:spcPct val="185000"/>
                </a:lnSpc>
              </a:pPr>
              <a:r>
                <a:rPr lang="en-US" altLang="en-US" sz="2200" b="1"/>
                <a:t>  0</a:t>
              </a:r>
            </a:p>
          </p:txBody>
        </p:sp>
        <p:sp>
          <p:nvSpPr>
            <p:cNvPr id="68636" name="Rectangle 28"/>
            <p:cNvSpPr>
              <a:spLocks noChangeArrowheads="1"/>
            </p:cNvSpPr>
            <p:nvPr/>
          </p:nvSpPr>
          <p:spPr bwMode="auto">
            <a:xfrm>
              <a:off x="3260" y="3430"/>
              <a:ext cx="23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200" b="1"/>
                <a:t>2      4      6       8     10     12</a:t>
              </a:r>
            </a:p>
          </p:txBody>
        </p:sp>
        <p:grpSp>
          <p:nvGrpSpPr>
            <p:cNvPr id="68637" name="Group 29"/>
            <p:cNvGrpSpPr>
              <a:grpSpLocks/>
            </p:cNvGrpSpPr>
            <p:nvPr/>
          </p:nvGrpSpPr>
          <p:grpSpPr bwMode="auto">
            <a:xfrm>
              <a:off x="3364" y="3268"/>
              <a:ext cx="2026" cy="129"/>
              <a:chOff x="3284" y="3268"/>
              <a:chExt cx="2026" cy="129"/>
            </a:xfrm>
          </p:grpSpPr>
          <p:sp>
            <p:nvSpPr>
              <p:cNvPr id="68638" name="Line 30"/>
              <p:cNvSpPr>
                <a:spLocks noChangeShapeType="1"/>
              </p:cNvSpPr>
              <p:nvPr/>
            </p:nvSpPr>
            <p:spPr bwMode="auto">
              <a:xfrm>
                <a:off x="328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39" name="Line 31"/>
              <p:cNvSpPr>
                <a:spLocks noChangeShapeType="1"/>
              </p:cNvSpPr>
              <p:nvPr/>
            </p:nvSpPr>
            <p:spPr bwMode="auto">
              <a:xfrm>
                <a:off x="3665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0" name="Line 32"/>
              <p:cNvSpPr>
                <a:spLocks noChangeShapeType="1"/>
              </p:cNvSpPr>
              <p:nvPr/>
            </p:nvSpPr>
            <p:spPr bwMode="auto">
              <a:xfrm>
                <a:off x="4056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1" name="Line 33"/>
              <p:cNvSpPr>
                <a:spLocks noChangeShapeType="1"/>
              </p:cNvSpPr>
              <p:nvPr/>
            </p:nvSpPr>
            <p:spPr bwMode="auto">
              <a:xfrm>
                <a:off x="44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2" name="Line 34"/>
              <p:cNvSpPr>
                <a:spLocks noChangeShapeType="1"/>
              </p:cNvSpPr>
              <p:nvPr/>
            </p:nvSpPr>
            <p:spPr bwMode="auto">
              <a:xfrm>
                <a:off x="4874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3" name="Line 35"/>
              <p:cNvSpPr>
                <a:spLocks noChangeShapeType="1"/>
              </p:cNvSpPr>
              <p:nvPr/>
            </p:nvSpPr>
            <p:spPr bwMode="auto">
              <a:xfrm>
                <a:off x="5310" y="3268"/>
                <a:ext cx="0" cy="12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644" name="Group 36"/>
            <p:cNvGrpSpPr>
              <a:grpSpLocks/>
            </p:cNvGrpSpPr>
            <p:nvPr/>
          </p:nvGrpSpPr>
          <p:grpSpPr bwMode="auto">
            <a:xfrm>
              <a:off x="3000" y="1044"/>
              <a:ext cx="104" cy="1941"/>
              <a:chOff x="2920" y="1044"/>
              <a:chExt cx="104" cy="1941"/>
            </a:xfrm>
          </p:grpSpPr>
          <p:sp>
            <p:nvSpPr>
              <p:cNvPr id="68645" name="Line 37"/>
              <p:cNvSpPr>
                <a:spLocks noChangeShapeType="1"/>
              </p:cNvSpPr>
              <p:nvPr/>
            </p:nvSpPr>
            <p:spPr bwMode="auto">
              <a:xfrm>
                <a:off x="2920" y="1044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6" name="Line 38"/>
              <p:cNvSpPr>
                <a:spLocks noChangeShapeType="1"/>
              </p:cNvSpPr>
              <p:nvPr/>
            </p:nvSpPr>
            <p:spPr bwMode="auto">
              <a:xfrm>
                <a:off x="2920" y="14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7" name="Line 39"/>
              <p:cNvSpPr>
                <a:spLocks noChangeShapeType="1"/>
              </p:cNvSpPr>
              <p:nvPr/>
            </p:nvSpPr>
            <p:spPr bwMode="auto">
              <a:xfrm>
                <a:off x="2920" y="183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8" name="Line 40"/>
              <p:cNvSpPr>
                <a:spLocks noChangeShapeType="1"/>
              </p:cNvSpPr>
              <p:nvPr/>
            </p:nvSpPr>
            <p:spPr bwMode="auto">
              <a:xfrm>
                <a:off x="2920" y="2237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9" name="Line 41"/>
              <p:cNvSpPr>
                <a:spLocks noChangeShapeType="1"/>
              </p:cNvSpPr>
              <p:nvPr/>
            </p:nvSpPr>
            <p:spPr bwMode="auto">
              <a:xfrm>
                <a:off x="2920" y="2582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0" name="Line 42"/>
              <p:cNvSpPr>
                <a:spLocks noChangeShapeType="1"/>
              </p:cNvSpPr>
              <p:nvPr/>
            </p:nvSpPr>
            <p:spPr bwMode="auto">
              <a:xfrm>
                <a:off x="2920" y="2985"/>
                <a:ext cx="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8651" name="Line 43"/>
          <p:cNvSpPr>
            <a:spLocks noChangeShapeType="1"/>
          </p:cNvSpPr>
          <p:nvPr/>
        </p:nvSpPr>
        <p:spPr bwMode="auto">
          <a:xfrm>
            <a:off x="4754563" y="2898775"/>
            <a:ext cx="2497137" cy="2465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2" name="Line 44"/>
          <p:cNvSpPr>
            <a:spLocks noChangeShapeType="1"/>
          </p:cNvSpPr>
          <p:nvPr/>
        </p:nvSpPr>
        <p:spPr bwMode="auto">
          <a:xfrm flipH="1">
            <a:off x="5648325" y="3779838"/>
            <a:ext cx="19050" cy="1539875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3" name="Oval 45"/>
          <p:cNvSpPr>
            <a:spLocks noChangeArrowheads="1"/>
          </p:cNvSpPr>
          <p:nvPr/>
        </p:nvSpPr>
        <p:spPr bwMode="auto">
          <a:xfrm>
            <a:off x="5584825" y="3733800"/>
            <a:ext cx="171450" cy="1714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4" name="Oval 46"/>
          <p:cNvSpPr>
            <a:spLocks noChangeArrowheads="1"/>
          </p:cNvSpPr>
          <p:nvPr/>
        </p:nvSpPr>
        <p:spPr bwMode="auto">
          <a:xfrm>
            <a:off x="6478588" y="4005263"/>
            <a:ext cx="171450" cy="1714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5" name="Rectangle 47"/>
          <p:cNvSpPr>
            <a:spLocks noChangeArrowheads="1"/>
          </p:cNvSpPr>
          <p:nvPr/>
        </p:nvSpPr>
        <p:spPr bwMode="auto">
          <a:xfrm>
            <a:off x="1785938" y="50800"/>
            <a:ext cx="72659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800" b="1">
                <a:solidFill>
                  <a:srgbClr val="000099"/>
                </a:solidFill>
                <a:latin typeface="Times New Roman" panose="02020603050405020304" pitchFamily="18" charset="0"/>
              </a:rPr>
              <a:t>EQUILIBRIUM AT TANGENCY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9" grpId="0" autoUpdateAnimBg="0"/>
      <p:bldP spid="68621" grpId="0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Slopes of Indifference Curves and Budget Lines</a:t>
            </a:r>
            <a:endParaRPr lang="en-US" altLang="en-US" dirty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Consequences of Income Changes: Inferior Goods</a:t>
            </a:r>
          </a:p>
          <a:p>
            <a:pPr lvl="1"/>
            <a:r>
              <a:rPr lang="en-US" altLang="en-US" dirty="0" smtClean="0"/>
              <a:t>Inferior goods:  indifference curves located such that </a:t>
            </a:r>
            <a:r>
              <a:rPr lang="en-US" altLang="en-US" dirty="0" smtClean="0">
                <a:sym typeface="Symbol" panose="05050102010706020507" pitchFamily="18" charset="2"/>
              </a:rPr>
              <a:t></a:t>
            </a:r>
            <a:r>
              <a:rPr lang="en-US" altLang="en-US" dirty="0" smtClean="0"/>
              <a:t> income 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endParaRPr lang="en-US" altLang="en-US" dirty="0" smtClean="0"/>
          </a:p>
          <a:p>
            <a:pPr lvl="2">
              <a:buClrTx/>
            </a:pPr>
            <a:r>
              <a:rPr lang="en-US" altLang="en-US" dirty="0" smtClean="0">
                <a:sym typeface="Symbol" panose="05050102010706020507" pitchFamily="18" charset="2"/>
              </a:rPr>
              <a:t> </a:t>
            </a:r>
            <a:r>
              <a:rPr lang="en-US" altLang="en-US" dirty="0" smtClean="0"/>
              <a:t> purchases of one good</a:t>
            </a:r>
          </a:p>
          <a:p>
            <a:pPr lvl="2">
              <a:buClrTx/>
            </a:pPr>
            <a:r>
              <a:rPr lang="en-US" altLang="en-US" dirty="0" smtClean="0">
                <a:sym typeface="Symbol" panose="05050102010706020507" pitchFamily="18" charset="2"/>
              </a:rPr>
              <a:t>  </a:t>
            </a:r>
            <a:r>
              <a:rPr lang="en-US" altLang="en-US" dirty="0" smtClean="0"/>
              <a:t>purchases of the other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Slopes of Indifference Curves and Budget Lines</a:t>
            </a:r>
            <a:endParaRPr lang="en-US" altLang="en-US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sym typeface="Symbol" panose="05050102010706020507" pitchFamily="18" charset="2"/>
              </a:rPr>
              <a:t>Consequences of Price Changes: Deriving the Demand Curve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</a:t>
            </a:r>
            <a:r>
              <a:rPr lang="en-US" altLang="en-US" dirty="0" smtClean="0"/>
              <a:t> slope of the budget line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 </a:t>
            </a:r>
            <a:r>
              <a:rPr lang="en-US" altLang="en-US" dirty="0" smtClean="0"/>
              <a:t>quantity purchased of that good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 </a:t>
            </a:r>
            <a:r>
              <a:rPr lang="en-US" altLang="en-US" dirty="0" smtClean="0"/>
              <a:t>quantity of the other good</a:t>
            </a:r>
          </a:p>
          <a:p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741488" y="533400"/>
            <a:ext cx="45624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/>
              <a:t>What happens if the price of </a:t>
            </a:r>
            <a:r>
              <a:rPr lang="en-US" altLang="en-US" sz="2400" b="1" i="1">
                <a:solidFill>
                  <a:srgbClr val="000099"/>
                </a:solidFill>
              </a:rPr>
              <a:t>B</a:t>
            </a:r>
          </a:p>
          <a:p>
            <a:r>
              <a:rPr lang="en-US" altLang="en-US" sz="2400" b="1" i="1"/>
              <a:t>increases to</a:t>
            </a:r>
            <a:r>
              <a:rPr lang="en-US" altLang="en-US" sz="2400" b="1" i="1">
                <a:solidFill>
                  <a:schemeClr val="accent2"/>
                </a:solidFill>
              </a:rPr>
              <a:t> </a:t>
            </a:r>
            <a:r>
              <a:rPr lang="en-US" altLang="en-US" sz="2400" b="1" i="1">
                <a:solidFill>
                  <a:srgbClr val="000099"/>
                </a:solidFill>
              </a:rPr>
              <a:t>$1.50</a:t>
            </a:r>
          </a:p>
        </p:txBody>
      </p:sp>
      <p:sp>
        <p:nvSpPr>
          <p:cNvPr id="69635" name="Line 3"/>
          <p:cNvSpPr>
            <a:spLocks noChangeShapeType="1"/>
          </p:cNvSpPr>
          <p:nvPr/>
        </p:nvSpPr>
        <p:spPr bwMode="auto">
          <a:xfrm>
            <a:off x="1870075" y="2620963"/>
            <a:ext cx="2003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2855913" y="2100263"/>
            <a:ext cx="0" cy="15779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933575" y="2136775"/>
            <a:ext cx="9207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Price</a:t>
            </a:r>
            <a:r>
              <a:rPr lang="en-US" altLang="en-US" sz="2000" b="1" baseline="-25000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2873375" y="2124075"/>
            <a:ext cx="1328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</a:t>
            </a:r>
            <a:r>
              <a:rPr lang="en-US" altLang="en-US" sz="2000" b="1" baseline="-25000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804988" y="2643188"/>
            <a:ext cx="94456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$1.00</a:t>
            </a:r>
          </a:p>
          <a:p>
            <a:r>
              <a:rPr lang="en-US" altLang="en-US" sz="2400" b="1">
                <a:solidFill>
                  <a:srgbClr val="006600"/>
                </a:solidFill>
              </a:rPr>
              <a:t>  </a:t>
            </a:r>
            <a:r>
              <a:rPr lang="en-US" altLang="en-US" sz="2400" b="1">
                <a:solidFill>
                  <a:srgbClr val="000099"/>
                </a:solidFill>
              </a:rPr>
              <a:t>1.50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186113" y="2643188"/>
            <a:ext cx="3508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/>
              <a:t>6</a:t>
            </a:r>
          </a:p>
          <a:p>
            <a:r>
              <a:rPr lang="en-US" altLang="en-US" sz="2400" b="1">
                <a:solidFill>
                  <a:srgbClr val="000099"/>
                </a:solidFill>
              </a:rPr>
              <a:t>3</a:t>
            </a:r>
          </a:p>
        </p:txBody>
      </p:sp>
      <p:pic>
        <p:nvPicPr>
          <p:cNvPr id="69641" name="Picture 9" descr="another mustachio?" title="another mustachio?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3565525"/>
            <a:ext cx="2174875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1714500" y="4619625"/>
            <a:ext cx="33305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400" b="1" i="1">
                <a:solidFill>
                  <a:srgbClr val="CC0000"/>
                </a:solidFill>
              </a:rPr>
              <a:t>By recording the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various quantities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demanded at the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various prices yields</a:t>
            </a:r>
          </a:p>
          <a:p>
            <a:r>
              <a:rPr lang="en-US" altLang="en-US" sz="2400" b="1" i="1">
                <a:solidFill>
                  <a:srgbClr val="CC0000"/>
                </a:solidFill>
              </a:rPr>
              <a:t>the Demand schedule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1881188" y="50800"/>
            <a:ext cx="709295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DERIVING THE DEMAND CURVE</a:t>
            </a:r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6561138" y="4075113"/>
            <a:ext cx="0" cy="12382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>
            <a:off x="4746625" y="4092575"/>
            <a:ext cx="1841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 rot="21600000">
            <a:off x="3386138" y="1443038"/>
            <a:ext cx="1365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Price of B</a:t>
            </a: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5757863" y="5735638"/>
            <a:ext cx="17732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b="1"/>
              <a:t>Quantity of B</a:t>
            </a:r>
          </a:p>
        </p:txBody>
      </p:sp>
      <p:grpSp>
        <p:nvGrpSpPr>
          <p:cNvPr id="69648" name="Group 16"/>
          <p:cNvGrpSpPr>
            <a:grpSpLocks/>
          </p:cNvGrpSpPr>
          <p:nvPr/>
        </p:nvGrpSpPr>
        <p:grpSpPr bwMode="auto">
          <a:xfrm>
            <a:off x="4706938" y="1435100"/>
            <a:ext cx="4151312" cy="3970338"/>
            <a:chOff x="2885" y="904"/>
            <a:chExt cx="2615" cy="2501"/>
          </a:xfrm>
        </p:grpSpPr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2907" y="904"/>
              <a:ext cx="0" cy="250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Line 18"/>
            <p:cNvSpPr>
              <a:spLocks noChangeShapeType="1"/>
            </p:cNvSpPr>
            <p:nvPr/>
          </p:nvSpPr>
          <p:spPr bwMode="auto">
            <a:xfrm>
              <a:off x="2885" y="3382"/>
              <a:ext cx="261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4037013" y="1830388"/>
            <a:ext cx="752475" cy="380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85000"/>
              </a:lnSpc>
            </a:pPr>
            <a:endParaRPr lang="en-US" altLang="en-US" sz="2200" b="1">
              <a:latin typeface="Arial Narrow" panose="020B0606020202030204" pitchFamily="34" charset="0"/>
            </a:endParaRPr>
          </a:p>
          <a:p>
            <a:pPr>
              <a:lnSpc>
                <a:spcPct val="185000"/>
              </a:lnSpc>
            </a:pPr>
            <a:r>
              <a:rPr lang="en-US" altLang="en-US" sz="2200" b="1">
                <a:latin typeface="Arial Narrow" panose="020B0606020202030204" pitchFamily="34" charset="0"/>
              </a:rPr>
              <a:t>$1.50</a:t>
            </a:r>
          </a:p>
          <a:p>
            <a:pPr>
              <a:lnSpc>
                <a:spcPct val="185000"/>
              </a:lnSpc>
            </a:pPr>
            <a:r>
              <a:rPr lang="en-US" altLang="en-US" sz="2200" b="1">
                <a:latin typeface="Arial Narrow" panose="020B0606020202030204" pitchFamily="34" charset="0"/>
              </a:rPr>
              <a:t>  </a:t>
            </a:r>
          </a:p>
          <a:p>
            <a:pPr>
              <a:lnSpc>
                <a:spcPct val="185000"/>
              </a:lnSpc>
            </a:pPr>
            <a:r>
              <a:rPr lang="en-US" altLang="en-US" sz="2200" b="1">
                <a:latin typeface="Arial Narrow" panose="020B0606020202030204" pitchFamily="34" charset="0"/>
              </a:rPr>
              <a:t>  1.00</a:t>
            </a:r>
          </a:p>
          <a:p>
            <a:pPr>
              <a:lnSpc>
                <a:spcPct val="185000"/>
              </a:lnSpc>
            </a:pPr>
            <a:r>
              <a:rPr lang="en-US" altLang="en-US" sz="2200" b="1">
                <a:latin typeface="Arial Narrow" panose="020B0606020202030204" pitchFamily="34" charset="0"/>
              </a:rPr>
              <a:t>  </a:t>
            </a:r>
          </a:p>
          <a:p>
            <a:pPr>
              <a:lnSpc>
                <a:spcPct val="185000"/>
              </a:lnSpc>
            </a:pPr>
            <a:r>
              <a:rPr lang="en-US" altLang="en-US" sz="2200" b="1">
                <a:latin typeface="Arial Narrow" panose="020B0606020202030204" pitchFamily="34" charset="0"/>
              </a:rPr>
              <a:t>       0</a:t>
            </a: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5175250" y="5445125"/>
            <a:ext cx="3681413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200" b="1"/>
              <a:t>2      4      6       8     10     12</a:t>
            </a:r>
          </a:p>
        </p:txBody>
      </p:sp>
      <p:grpSp>
        <p:nvGrpSpPr>
          <p:cNvPr id="69653" name="Group 21"/>
          <p:cNvGrpSpPr>
            <a:grpSpLocks/>
          </p:cNvGrpSpPr>
          <p:nvPr/>
        </p:nvGrpSpPr>
        <p:grpSpPr bwMode="auto">
          <a:xfrm>
            <a:off x="5340350" y="5187950"/>
            <a:ext cx="3216275" cy="204788"/>
            <a:chOff x="3284" y="3268"/>
            <a:chExt cx="2026" cy="129"/>
          </a:xfrm>
        </p:grpSpPr>
        <p:sp>
          <p:nvSpPr>
            <p:cNvPr id="69654" name="Line 22"/>
            <p:cNvSpPr>
              <a:spLocks noChangeShapeType="1"/>
            </p:cNvSpPr>
            <p:nvPr/>
          </p:nvSpPr>
          <p:spPr bwMode="auto">
            <a:xfrm>
              <a:off x="3284" y="3268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Line 23"/>
            <p:cNvSpPr>
              <a:spLocks noChangeShapeType="1"/>
            </p:cNvSpPr>
            <p:nvPr/>
          </p:nvSpPr>
          <p:spPr bwMode="auto">
            <a:xfrm>
              <a:off x="3665" y="3268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>
              <a:off x="4056" y="3268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Line 25"/>
            <p:cNvSpPr>
              <a:spLocks noChangeShapeType="1"/>
            </p:cNvSpPr>
            <p:nvPr/>
          </p:nvSpPr>
          <p:spPr bwMode="auto">
            <a:xfrm>
              <a:off x="4474" y="3268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Line 26"/>
            <p:cNvSpPr>
              <a:spLocks noChangeShapeType="1"/>
            </p:cNvSpPr>
            <p:nvPr/>
          </p:nvSpPr>
          <p:spPr bwMode="auto">
            <a:xfrm>
              <a:off x="4874" y="3268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>
              <a:off x="5310" y="3268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60" name="Group 28"/>
          <p:cNvGrpSpPr>
            <a:grpSpLocks/>
          </p:cNvGrpSpPr>
          <p:nvPr/>
        </p:nvGrpSpPr>
        <p:grpSpPr bwMode="auto">
          <a:xfrm>
            <a:off x="4762500" y="1657350"/>
            <a:ext cx="165100" cy="3081338"/>
            <a:chOff x="2920" y="1044"/>
            <a:chExt cx="104" cy="1941"/>
          </a:xfrm>
        </p:grpSpPr>
        <p:sp>
          <p:nvSpPr>
            <p:cNvPr id="69661" name="Line 29"/>
            <p:cNvSpPr>
              <a:spLocks noChangeShapeType="1"/>
            </p:cNvSpPr>
            <p:nvPr/>
          </p:nvSpPr>
          <p:spPr bwMode="auto">
            <a:xfrm>
              <a:off x="2920" y="1044"/>
              <a:ext cx="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Line 30"/>
            <p:cNvSpPr>
              <a:spLocks noChangeShapeType="1"/>
            </p:cNvSpPr>
            <p:nvPr/>
          </p:nvSpPr>
          <p:spPr bwMode="auto">
            <a:xfrm>
              <a:off x="2920" y="1432"/>
              <a:ext cx="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3" name="Line 31"/>
            <p:cNvSpPr>
              <a:spLocks noChangeShapeType="1"/>
            </p:cNvSpPr>
            <p:nvPr/>
          </p:nvSpPr>
          <p:spPr bwMode="auto">
            <a:xfrm>
              <a:off x="2920" y="1832"/>
              <a:ext cx="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4" name="Line 32"/>
            <p:cNvSpPr>
              <a:spLocks noChangeShapeType="1"/>
            </p:cNvSpPr>
            <p:nvPr/>
          </p:nvSpPr>
          <p:spPr bwMode="auto">
            <a:xfrm>
              <a:off x="2920" y="2237"/>
              <a:ext cx="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33"/>
            <p:cNvSpPr>
              <a:spLocks noChangeShapeType="1"/>
            </p:cNvSpPr>
            <p:nvPr/>
          </p:nvSpPr>
          <p:spPr bwMode="auto">
            <a:xfrm>
              <a:off x="2920" y="2582"/>
              <a:ext cx="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6" name="Line 34"/>
            <p:cNvSpPr>
              <a:spLocks noChangeShapeType="1"/>
            </p:cNvSpPr>
            <p:nvPr/>
          </p:nvSpPr>
          <p:spPr bwMode="auto">
            <a:xfrm>
              <a:off x="2920" y="2985"/>
              <a:ext cx="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67" name="Line 35"/>
          <p:cNvSpPr>
            <a:spLocks noChangeShapeType="1"/>
          </p:cNvSpPr>
          <p:nvPr/>
        </p:nvSpPr>
        <p:spPr bwMode="auto">
          <a:xfrm flipH="1">
            <a:off x="5635625" y="2890838"/>
            <a:ext cx="30163" cy="2428875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68" name="Line 36"/>
          <p:cNvSpPr>
            <a:spLocks noChangeShapeType="1"/>
          </p:cNvSpPr>
          <p:nvPr/>
        </p:nvSpPr>
        <p:spPr bwMode="auto">
          <a:xfrm flipH="1">
            <a:off x="4746625" y="2889250"/>
            <a:ext cx="909638" cy="0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69" name="Line 37"/>
          <p:cNvSpPr>
            <a:spLocks noChangeShapeType="1"/>
          </p:cNvSpPr>
          <p:nvPr/>
        </p:nvSpPr>
        <p:spPr bwMode="auto">
          <a:xfrm>
            <a:off x="5022850" y="2003425"/>
            <a:ext cx="2154238" cy="289401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70" name="Oval 38"/>
          <p:cNvSpPr>
            <a:spLocks noChangeArrowheads="1"/>
          </p:cNvSpPr>
          <p:nvPr/>
        </p:nvSpPr>
        <p:spPr bwMode="auto">
          <a:xfrm>
            <a:off x="6478588" y="4005263"/>
            <a:ext cx="171450" cy="1714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1" name="Oval 39"/>
          <p:cNvSpPr>
            <a:spLocks noChangeArrowheads="1"/>
          </p:cNvSpPr>
          <p:nvPr/>
        </p:nvSpPr>
        <p:spPr bwMode="auto">
          <a:xfrm>
            <a:off x="5584825" y="2794000"/>
            <a:ext cx="171450" cy="171450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2" name="Text Box 40"/>
          <p:cNvSpPr txBox="1">
            <a:spLocks noChangeArrowheads="1"/>
          </p:cNvSpPr>
          <p:nvPr/>
        </p:nvSpPr>
        <p:spPr bwMode="auto">
          <a:xfrm>
            <a:off x="7183438" y="4584700"/>
            <a:ext cx="601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 i="1">
                <a:latin typeface="Times New Roman" panose="02020603050405020304" pitchFamily="18" charset="0"/>
              </a:rPr>
              <a:t>D</a:t>
            </a:r>
            <a:r>
              <a:rPr lang="en-US" altLang="en-US" sz="2800" b="1" i="1" baseline="-250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69673" name="Text Box 41"/>
          <p:cNvSpPr txBox="1">
            <a:spLocks noChangeArrowheads="1"/>
          </p:cNvSpPr>
          <p:nvPr/>
        </p:nvSpPr>
        <p:spPr bwMode="auto">
          <a:xfrm>
            <a:off x="5413375" y="1279525"/>
            <a:ext cx="3446463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Plotting the </a:t>
            </a:r>
          </a:p>
          <a:p>
            <a:pPr eaLnBrk="1" hangingPunct="1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   Points yields the</a:t>
            </a:r>
          </a:p>
          <a:p>
            <a:pPr eaLnBrk="1" hangingPunct="1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      Demand Curve</a:t>
            </a:r>
          </a:p>
          <a:p>
            <a:pPr eaLnBrk="1" hangingPunct="1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        for Product 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96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3" grpId="0"/>
      <p:bldP spid="69672" grpId="0" autoUpdateAnimBg="0"/>
      <p:bldP spid="69673" grpId="0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251075" y="146050"/>
            <a:ext cx="4524375" cy="118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7200" b="1">
                <a:solidFill>
                  <a:schemeClr val="folHlink"/>
                </a:solidFill>
                <a:latin typeface="Times New Roman" panose="02020603050405020304" pitchFamily="18" charset="0"/>
              </a:rPr>
              <a:t>Key Terms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04800" y="1611313"/>
            <a:ext cx="87788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>
                <a:latin typeface="Times New Roman" panose="02020603050405020304" pitchFamily="18" charset="0"/>
                <a:hlinkClick r:id="rId2" action="ppaction://hlinksldjump"/>
              </a:rPr>
              <a:t>budget line</a:t>
            </a:r>
            <a:endParaRPr lang="en-US" altLang="en-US" sz="4400" b="1">
              <a:latin typeface="Times New Roman" panose="02020603050405020304" pitchFamily="18" charset="0"/>
            </a:endParaRPr>
          </a:p>
          <a:p>
            <a:r>
              <a:rPr lang="en-US" altLang="en-US" sz="4400" b="1">
                <a:latin typeface="Times New Roman" panose="02020603050405020304" pitchFamily="18" charset="0"/>
                <a:hlinkClick r:id="rId3" action="ppaction://hlinksldjump"/>
              </a:rPr>
              <a:t>indifference curve</a:t>
            </a:r>
            <a:endParaRPr lang="en-US" altLang="en-US" sz="4400" b="1">
              <a:latin typeface="Times New Roman" panose="02020603050405020304" pitchFamily="18" charset="0"/>
            </a:endParaRPr>
          </a:p>
          <a:p>
            <a:r>
              <a:rPr lang="en-US" altLang="en-US" sz="4400" b="1">
                <a:latin typeface="Times New Roman" panose="02020603050405020304" pitchFamily="18" charset="0"/>
                <a:hlinkClick r:id="rId4" action="ppaction://hlinksldjump"/>
              </a:rPr>
              <a:t>marginal rate of substitution (MRS)</a:t>
            </a:r>
            <a:endParaRPr lang="en-US" altLang="en-US" sz="4400" b="1">
              <a:latin typeface="Times New Roman" panose="02020603050405020304" pitchFamily="18" charset="0"/>
            </a:endParaRPr>
          </a:p>
          <a:p>
            <a:r>
              <a:rPr lang="en-US" altLang="en-US" sz="4400" b="1">
                <a:latin typeface="Times New Roman" panose="02020603050405020304" pitchFamily="18" charset="0"/>
                <a:hlinkClick r:id="rId5" action="ppaction://hlinksldjump"/>
              </a:rPr>
              <a:t>indifference map</a:t>
            </a:r>
            <a:endParaRPr lang="en-US" altLang="en-US" sz="4400" b="1">
              <a:latin typeface="Times New Roman" panose="02020603050405020304" pitchFamily="18" charset="0"/>
            </a:endParaRPr>
          </a:p>
          <a:p>
            <a:r>
              <a:rPr lang="en-US" altLang="en-US" sz="4400" b="1">
                <a:latin typeface="Times New Roman" panose="02020603050405020304" pitchFamily="18" charset="0"/>
                <a:hlinkClick r:id="rId6" action="ppaction://hlinksldjump"/>
              </a:rPr>
              <a:t>equilibrium position</a:t>
            </a:r>
            <a:endParaRPr lang="en-US" altLang="en-US" sz="4400" b="1">
              <a:latin typeface="Times New Roman" panose="02020603050405020304" pitchFamily="18" charset="0"/>
              <a:hlinkClick r:id="rId7" action="ppaction://hlinksldjump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utoUpdateAnimBg="0"/>
      <p:bldP spid="7065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15363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365" name="Picture 5" descr="image" title="imag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015" b="50426"/>
          <a:stretch>
            <a:fillRect/>
          </a:stretch>
        </p:blipFill>
        <p:spPr bwMode="auto">
          <a:xfrm>
            <a:off x="5230813" y="1179513"/>
            <a:ext cx="400050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3981450" y="2152650"/>
            <a:ext cx="5873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15381" name="Oval 21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22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83" name="Group 23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6" name="Oval 26"/>
          <p:cNvSpPr>
            <a:spLocks noChangeArrowheads="1"/>
          </p:cNvSpPr>
          <p:nvPr/>
        </p:nvSpPr>
        <p:spPr bwMode="auto">
          <a:xfrm>
            <a:off x="3944938" y="2139950"/>
            <a:ext cx="663575" cy="663575"/>
          </a:xfrm>
          <a:prstGeom prst="ellips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4495800" y="2717800"/>
            <a:ext cx="939800" cy="155416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5278438" y="4286250"/>
            <a:ext cx="3328987" cy="2019300"/>
            <a:chOff x="3149" y="2820"/>
            <a:chExt cx="2097" cy="1272"/>
          </a:xfrm>
        </p:grpSpPr>
        <p:sp>
          <p:nvSpPr>
            <p:cNvPr id="16387" name="Line 3"/>
            <p:cNvSpPr>
              <a:spLocks noChangeShapeType="1"/>
            </p:cNvSpPr>
            <p:nvPr/>
          </p:nvSpPr>
          <p:spPr bwMode="auto">
            <a:xfrm>
              <a:off x="3149" y="2820"/>
              <a:ext cx="0" cy="12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>
              <a:off x="3156" y="366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6389" name="Picture 5" descr="image" title="imag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84" b="50426"/>
          <a:stretch>
            <a:fillRect/>
          </a:stretch>
        </p:blipFill>
        <p:spPr bwMode="auto">
          <a:xfrm>
            <a:off x="5230813" y="1179513"/>
            <a:ext cx="838200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841500" y="34925"/>
            <a:ext cx="72136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TOTAL AND MARGINAL UTILITY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1833563" y="1733550"/>
            <a:ext cx="2809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685925" y="765175"/>
            <a:ext cx="13239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Tacos</a:t>
            </a:r>
          </a:p>
          <a:p>
            <a:pPr algn="ctr"/>
            <a:r>
              <a:rPr lang="en-US" altLang="en-US" b="1"/>
              <a:t>consumed</a:t>
            </a:r>
          </a:p>
          <a:p>
            <a:pPr algn="ctr"/>
            <a:r>
              <a:rPr lang="en-US" altLang="en-US" b="1"/>
              <a:t>per meal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884488" y="765175"/>
            <a:ext cx="8794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Total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698875" y="765175"/>
            <a:ext cx="112077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b="1"/>
              <a:t>Marginal</a:t>
            </a:r>
          </a:p>
          <a:p>
            <a:pPr algn="ctr"/>
            <a:r>
              <a:rPr lang="en-US" altLang="en-US" b="1"/>
              <a:t>Utility,</a:t>
            </a:r>
          </a:p>
          <a:p>
            <a:pPr algn="ctr"/>
            <a:r>
              <a:rPr lang="en-US" altLang="en-US" b="1"/>
              <a:t>Utils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120900" y="1885950"/>
            <a:ext cx="384175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944813" y="1885950"/>
            <a:ext cx="587375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  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3594100" y="22526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594100" y="2786063"/>
            <a:ext cx="379413" cy="43973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F7E955"/>
              </a:gs>
              <a:gs pos="100000">
                <a:srgbClr val="CC0000"/>
              </a:gs>
            </a:gsLst>
            <a:lin ang="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981450" y="2152650"/>
            <a:ext cx="5873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500">
                <a:latin typeface="Arial Narrow" panose="020B0606020202030204" pitchFamily="34" charset="0"/>
              </a:rPr>
              <a:t>10</a:t>
            </a:r>
          </a:p>
          <a:p>
            <a:r>
              <a:rPr lang="en-US" altLang="en-US" sz="3500">
                <a:latin typeface="Arial Narrow" panose="020B0606020202030204" pitchFamily="34" charset="0"/>
              </a:rPr>
              <a:t>  </a:t>
            </a:r>
            <a:r>
              <a:rPr lang="en-US" altLang="en-US" sz="3500">
                <a:solidFill>
                  <a:srgbClr val="CC0000"/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5835650" y="4041775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5845175" y="6199188"/>
            <a:ext cx="2338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Units consumed per meal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4910138" y="996950"/>
            <a:ext cx="40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30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20</a:t>
            </a:r>
          </a:p>
          <a:p>
            <a:endParaRPr lang="en-US" altLang="en-US" sz="1600" b="1"/>
          </a:p>
          <a:p>
            <a:endParaRPr lang="en-US" altLang="en-US" sz="1600" b="1"/>
          </a:p>
          <a:p>
            <a:r>
              <a:rPr lang="en-US" altLang="en-US" sz="1600" b="1"/>
              <a:t>10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 rot="16200000">
            <a:off x="4031456" y="1899444"/>
            <a:ext cx="1674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Total Utility (utils)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 rot="16200000">
            <a:off x="3849688" y="4957762"/>
            <a:ext cx="19812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400" b="1"/>
              <a:t>Marginal Utility (utils)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4886325" y="4248150"/>
            <a:ext cx="419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1"/>
              <a:t>10</a:t>
            </a:r>
          </a:p>
          <a:p>
            <a:r>
              <a:rPr lang="en-US" altLang="en-US" sz="1600" b="1"/>
              <a:t>  8</a:t>
            </a:r>
          </a:p>
          <a:p>
            <a:r>
              <a:rPr lang="en-US" altLang="en-US" sz="1600" b="1"/>
              <a:t>  6</a:t>
            </a:r>
          </a:p>
          <a:p>
            <a:r>
              <a:rPr lang="en-US" altLang="en-US" sz="1600" b="1"/>
              <a:t>  4</a:t>
            </a:r>
          </a:p>
          <a:p>
            <a:r>
              <a:rPr lang="en-US" altLang="en-US" sz="1600" b="1"/>
              <a:t>  2</a:t>
            </a:r>
          </a:p>
          <a:p>
            <a:r>
              <a:rPr lang="en-US" altLang="en-US" sz="1600" b="1"/>
              <a:t>  0</a:t>
            </a:r>
          </a:p>
          <a:p>
            <a:r>
              <a:rPr lang="en-US" altLang="en-US" sz="1600" b="1"/>
              <a:t> -2</a:t>
            </a:r>
          </a:p>
        </p:txBody>
      </p:sp>
      <p:sp>
        <p:nvSpPr>
          <p:cNvPr id="16406" name="Oval 22"/>
          <p:cNvSpPr>
            <a:spLocks noChangeArrowheads="1"/>
          </p:cNvSpPr>
          <p:nvPr/>
        </p:nvSpPr>
        <p:spPr bwMode="auto">
          <a:xfrm>
            <a:off x="5516563" y="2463800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5930900" y="1901825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Oval 24"/>
          <p:cNvSpPr>
            <a:spLocks noChangeArrowheads="1"/>
          </p:cNvSpPr>
          <p:nvPr/>
        </p:nvSpPr>
        <p:spPr bwMode="auto">
          <a:xfrm>
            <a:off x="5407025" y="421163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5821363" y="4459288"/>
            <a:ext cx="206375" cy="206375"/>
          </a:xfrm>
          <a:prstGeom prst="ellipse">
            <a:avLst/>
          </a:prstGeom>
          <a:solidFill>
            <a:srgbClr val="CC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10" name="Group 26"/>
          <p:cNvGrpSpPr>
            <a:grpSpLocks/>
          </p:cNvGrpSpPr>
          <p:nvPr/>
        </p:nvGrpSpPr>
        <p:grpSpPr bwMode="auto">
          <a:xfrm>
            <a:off x="5241925" y="693738"/>
            <a:ext cx="3317875" cy="3016250"/>
            <a:chOff x="3126" y="593"/>
            <a:chExt cx="2090" cy="1900"/>
          </a:xfrm>
        </p:grpSpPr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3143" y="593"/>
              <a:ext cx="0" cy="1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3126" y="2483"/>
              <a:ext cx="209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5111750" y="3673475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0       1       2       3       4       5       6       7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5083175" y="6064250"/>
            <a:ext cx="31734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300" b="1"/>
              <a:t>         1       2       3       4       5       6       7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 autoUpdateAnimBg="0"/>
    </p:bldLst>
  </p:timing>
</p:sld>
</file>

<file path=ppt/theme/theme1.xml><?xml version="1.0" encoding="utf-8"?>
<a:theme xmlns:a="http://schemas.openxmlformats.org/drawingml/2006/main" name="Orbit">
  <a:themeElements>
    <a:clrScheme name="Orbit 10">
      <a:dk1>
        <a:srgbClr val="000000"/>
      </a:dk1>
      <a:lt1>
        <a:srgbClr val="EBF2F9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F3F7FB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0">
        <a:dk1>
          <a:srgbClr val="000000"/>
        </a:dk1>
        <a:lt1>
          <a:srgbClr val="EBF2F9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F3F7FB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229</TotalTime>
  <Words>4459</Words>
  <Application>Microsoft Office PowerPoint</Application>
  <PresentationFormat>On-screen Show (4:3)</PresentationFormat>
  <Paragraphs>1750</Paragraphs>
  <Slides>79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8" baseType="lpstr">
      <vt:lpstr>Arial</vt:lpstr>
      <vt:lpstr>Arial Narrow</vt:lpstr>
      <vt:lpstr>Brush Script MT</vt:lpstr>
      <vt:lpstr>Symbol</vt:lpstr>
      <vt:lpstr>Times New Roman</vt:lpstr>
      <vt:lpstr>Wingdings</vt:lpstr>
      <vt:lpstr>WP IconicSymbolsB</vt:lpstr>
      <vt:lpstr>Orbit</vt:lpstr>
      <vt:lpstr>Clip</vt:lpstr>
      <vt:lpstr>Consumer Behavior and Utility Maximization</vt:lpstr>
      <vt:lpstr>Do Now</vt:lpstr>
      <vt:lpstr>UTILITY</vt:lpstr>
      <vt:lpstr>PowerPoint Presentation</vt:lpstr>
      <vt:lpstr>Utility: A Tool to Analyze Purchase Decisions</vt:lpstr>
      <vt:lpstr>Utility: A Tool to Analyze Purchase Decisions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Marginal Utility</vt:lpstr>
      <vt:lpstr>Marginal Utility and Demand</vt:lpstr>
      <vt:lpstr>Marginal Utility and Demand</vt:lpstr>
      <vt:lpstr>PowerPoint Presentation</vt:lpstr>
      <vt:lpstr>Consumer Choice as a Trade-Off: Opportunity Cost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From Individual to Market Demand Curves</vt:lpstr>
      <vt:lpstr>Total Market Demand vs. Individual Consumer  Demand</vt:lpstr>
      <vt:lpstr>PowerPoint Presentation</vt:lpstr>
      <vt:lpstr>Consumer Surplus</vt:lpstr>
      <vt:lpstr>Producer Surplus</vt:lpstr>
      <vt:lpstr>PowerPoint Presentation</vt:lpstr>
      <vt:lpstr>Calculating Marginal Net Utility (Surplus)</vt:lpstr>
      <vt:lpstr>Graphic Calculation of Consumer’s Surplus</vt:lpstr>
      <vt:lpstr>Resolving the Diamond-Water Paradox</vt:lpstr>
      <vt:lpstr>Indifference Curve Analysis</vt:lpstr>
      <vt:lpstr>Geometry of Available Choices: The Budget Line</vt:lpstr>
      <vt:lpstr>Geometry of Available Choices: The Budget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Properties of the Indifference Curve</vt:lpstr>
      <vt:lpstr>The Slopes of Indifference Curves and Budget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Slopes of Indifference Curves and Budget Lines</vt:lpstr>
      <vt:lpstr>PowerPoint Presentation</vt:lpstr>
      <vt:lpstr>PowerPoint Presentation</vt:lpstr>
      <vt:lpstr>PowerPoint Presentation</vt:lpstr>
      <vt:lpstr>PowerPoint Presentation</vt:lpstr>
      <vt:lpstr>The Slopes of Indifference Curves and Budget Lines</vt:lpstr>
      <vt:lpstr>The Slopes of Indifference Curves and Budget Lines</vt:lpstr>
      <vt:lpstr>PowerPoint Presentation</vt:lpstr>
      <vt:lpstr>PowerPoint Presentation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Behavior and Utility Maximization</dc:title>
  <dc:creator>teacher</dc:creator>
  <cp:lastModifiedBy>Swerdlow, Greg</cp:lastModifiedBy>
  <cp:revision>35</cp:revision>
  <dcterms:created xsi:type="dcterms:W3CDTF">2007-10-17T03:10:50Z</dcterms:created>
  <dcterms:modified xsi:type="dcterms:W3CDTF">2023-01-19T19:10:32Z</dcterms:modified>
</cp:coreProperties>
</file>