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256" r:id="rId51"/>
    <p:sldId id="290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04" r:id="rId66"/>
    <p:sldId id="305" r:id="rId67"/>
    <p:sldId id="306" r:id="rId68"/>
    <p:sldId id="307" r:id="rId69"/>
    <p:sldId id="308" r:id="rId70"/>
    <p:sldId id="310" r:id="rId71"/>
    <p:sldId id="311" r:id="rId72"/>
    <p:sldId id="312" r:id="rId73"/>
    <p:sldId id="313" r:id="rId74"/>
    <p:sldId id="309" r:id="rId75"/>
    <p:sldId id="314" r:id="rId76"/>
    <p:sldId id="315" r:id="rId77"/>
    <p:sldId id="260" r:id="rId78"/>
    <p:sldId id="257" r:id="rId79"/>
    <p:sldId id="259" r:id="rId80"/>
    <p:sldId id="261" r:id="rId81"/>
    <p:sldId id="262" r:id="rId82"/>
    <p:sldId id="263" r:id="rId83"/>
    <p:sldId id="264" r:id="rId84"/>
    <p:sldId id="265" r:id="rId85"/>
    <p:sldId id="266" r:id="rId86"/>
    <p:sldId id="267" r:id="rId87"/>
    <p:sldId id="269" r:id="rId88"/>
    <p:sldId id="270" r:id="rId89"/>
    <p:sldId id="271" r:id="rId90"/>
    <p:sldId id="273" r:id="rId91"/>
    <p:sldId id="274" r:id="rId92"/>
    <p:sldId id="276" r:id="rId93"/>
    <p:sldId id="277" r:id="rId94"/>
    <p:sldId id="278" r:id="rId95"/>
    <p:sldId id="279" r:id="rId96"/>
    <p:sldId id="280" r:id="rId97"/>
    <p:sldId id="281" r:id="rId98"/>
    <p:sldId id="282" r:id="rId99"/>
    <p:sldId id="283" r:id="rId100"/>
    <p:sldId id="284" r:id="rId101"/>
    <p:sldId id="285" r:id="rId102"/>
    <p:sldId id="286" r:id="rId103"/>
    <p:sldId id="287" r:id="rId104"/>
    <p:sldId id="288" r:id="rId105"/>
    <p:sldId id="289" r:id="rId10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7D3B-B491-421E-B98C-5C5F256EB9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9437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BD8CA-A4BD-498F-B8B0-1A66CFBE3A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69053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75531-5816-451C-8DCE-89474ED83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507235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AE3AC-0FAC-4EBC-804F-96130FAA4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2061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6F32F-0DF1-40FA-9D2E-8679F2A5F3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2237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A7731-7364-425E-848D-0DCBAB036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34767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30F95-D36C-4480-B31F-A7D29AB61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75728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9B45F-1FDC-4A77-B1C9-0C1AC9B2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2436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663E3-0D27-449D-BA4C-97C086790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20827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43D3C-AB5D-4070-B6A0-13D36789A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46428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4EBDC-4CB9-4092-B531-DCFF94CF2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4160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39909-522D-4600-B3DF-81B4C3FA5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8070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2325A3-A7B6-43CA-8AA4-B00CD087FA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19359/student_view0/chapter8/origin_of_the_idea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cc19359_08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5638800" cy="1470025"/>
          </a:xfrm>
        </p:spPr>
        <p:txBody>
          <a:bodyPr anchor="ctr"/>
          <a:lstStyle/>
          <a:p>
            <a:r>
              <a:rPr lang="en-US" altLang="en-US" sz="4400" b="1" u="sng" dirty="0">
                <a:solidFill>
                  <a:srgbClr val="C00000"/>
                </a:solidFill>
              </a:rPr>
              <a:t>Intro to Inflation and Unemployment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343400"/>
            <a:ext cx="6400800" cy="1752600"/>
          </a:xfrm>
        </p:spPr>
        <p:txBody>
          <a:bodyPr/>
          <a:lstStyle/>
          <a:p>
            <a:pPr algn="r"/>
            <a:r>
              <a:rPr lang="en-US" altLang="en-US" sz="3200" b="1" i="1">
                <a:solidFill>
                  <a:schemeClr val="accent2"/>
                </a:solidFill>
              </a:rPr>
              <a:t>AP Economics: Macro – Unit II</a:t>
            </a:r>
          </a:p>
          <a:p>
            <a:pPr algn="r"/>
            <a:r>
              <a:rPr lang="en-US" altLang="en-US" sz="3200" b="1" i="1">
                <a:solidFill>
                  <a:schemeClr val="accent2"/>
                </a:solidFill>
              </a:rPr>
              <a:t>Mr. Griffin</a:t>
            </a:r>
          </a:p>
          <a:p>
            <a:pPr algn="r"/>
            <a:r>
              <a:rPr lang="en-US" altLang="en-US" sz="3200" b="1" i="1">
                <a:solidFill>
                  <a:schemeClr val="accent2"/>
                </a:solidFill>
              </a:rPr>
              <a:t>MHS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Growth Rate of Potential GDP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GDP can be expressed as:</a:t>
            </a:r>
          </a:p>
          <a:p>
            <a:pPr algn="ctr">
              <a:buFontTx/>
              <a:buNone/>
            </a:pPr>
            <a:r>
              <a:rPr lang="en-US" altLang="en-US" sz="2800"/>
              <a:t>GDP = Hours of work x Labor productivity</a:t>
            </a:r>
          </a:p>
          <a:p>
            <a:pPr algn="ctr">
              <a:buFontTx/>
              <a:buNone/>
            </a:pPr>
            <a:endParaRPr lang="en-US" altLang="en-US" sz="2800"/>
          </a:p>
          <a:p>
            <a:r>
              <a:rPr lang="en-US" altLang="en-US"/>
              <a:t>The equation above in growth rates is:</a:t>
            </a:r>
          </a:p>
          <a:p>
            <a:pPr lvl="1">
              <a:buFontTx/>
              <a:buNone/>
            </a:pPr>
            <a:r>
              <a:rPr lang="en-US" altLang="en-US" sz="2400"/>
              <a:t>Growth rate of potential GDP = Growth rate of labor input + Growth rate of labor productivity</a:t>
            </a:r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738" y="1600200"/>
            <a:ext cx="706437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If the price index in a country were 100 for the year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2000 and 120 for 2003 and nominal gross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domestic product in 2003 were $480 billion, 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real gross domestic product for 2003 in2000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dollars would be</a:t>
            </a:r>
          </a:p>
          <a:p>
            <a:pPr>
              <a:lnSpc>
                <a:spcPct val="90000"/>
              </a:lnSpc>
            </a:pPr>
            <a:endParaRPr lang="en-US" altLang="en-US" sz="2400" b="1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a.	about $360 billion.	d.	about $600 billion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b.	about $380 billion.	e.	indeterminate with the given information.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c.	about $400 billion</a:t>
            </a:r>
            <a:r>
              <a:rPr lang="en-US" altLang="en-US" sz="2400" b="1"/>
              <a:t>.</a:t>
            </a:r>
          </a:p>
          <a:p>
            <a:pPr>
              <a:lnSpc>
                <a:spcPct val="90000"/>
              </a:lnSpc>
            </a:pPr>
            <a:endParaRPr lang="en-US" altLang="en-US" sz="2400" b="1"/>
          </a:p>
        </p:txBody>
      </p:sp>
    </p:spTree>
  </p:cSld>
  <p:clrMapOvr>
    <a:masterClrMapping/>
  </p:clrMapOvr>
  <p:transition>
    <p:fade thruBlk="1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</a:t>
            </a:r>
          </a:p>
        </p:txBody>
      </p:sp>
    </p:spTree>
  </p:cSld>
  <p:clrMapOvr>
    <a:masterClrMapping/>
  </p:clrMapOvr>
  <p:transition>
    <p:fade thruBlk="1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600200"/>
            <a:ext cx="7475537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If  your wages increase by 12 percent at the same time the CPI increases by 3 percent, then the increase in your real wages is equal to</a:t>
            </a:r>
          </a:p>
          <a:p>
            <a:endParaRPr lang="en-US" altLang="en-US" sz="280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a.	12 percent.	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b.	9 percent.	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c.	6 percent.	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d.	3 percent.	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e.	4 percent	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  <p:transition>
    <p:fade thruBlk="1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able" titl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0823" r="49028" b="61499"/>
          <a:stretch>
            <a:fillRect/>
          </a:stretch>
        </p:blipFill>
        <p:spPr bwMode="auto">
          <a:xfrm>
            <a:off x="1371600" y="0"/>
            <a:ext cx="71628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e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69315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chemeClr val="tx1"/>
                </a:solidFill>
              </a:rPr>
              <a:t>Recent </a:t>
            </a:r>
            <a:r>
              <a:rPr lang="en-US" altLang="en-US">
                <a:solidFill>
                  <a:srgbClr val="010000"/>
                </a:solidFill>
              </a:rPr>
              <a:t>Real GDP Growth in the U.S.</a:t>
            </a:r>
            <a:endParaRPr lang="en-US" altLang="en-US"/>
          </a:p>
        </p:txBody>
      </p:sp>
      <p:pic>
        <p:nvPicPr>
          <p:cNvPr id="82947" name="Picture 3" descr="table" titl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1514475"/>
            <a:ext cx="3849688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Part 2: The Goal of Low Unemployment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Human Costs of High Unemployment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Unemployment rate  =  the number of unemployed people, expressed as a percentage of the labor force</a:t>
            </a:r>
          </a:p>
          <a:p>
            <a:r>
              <a:rPr lang="en-US" altLang="en-US"/>
              <a:t>Unemployment entails a loss in output for the society as a whole, a loss that can never be recovered.</a:t>
            </a:r>
          </a:p>
          <a:p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69315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rgbClr val="010000"/>
                </a:solidFill>
              </a:rPr>
              <a:t>The Economic Costs of High Unemployment</a:t>
            </a:r>
            <a:endParaRPr lang="en-US" altLang="en-US"/>
          </a:p>
        </p:txBody>
      </p:sp>
      <p:pic>
        <p:nvPicPr>
          <p:cNvPr id="86019" name="Picture 3" descr="table" titl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1628775"/>
            <a:ext cx="50673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298700" y="90488"/>
            <a:ext cx="6238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5400" b="1">
                <a:solidFill>
                  <a:srgbClr val="000099"/>
                </a:solidFill>
                <a:latin typeface="Times New Roman" panose="02020603050405020304" pitchFamily="18" charset="0"/>
              </a:rPr>
              <a:t>UNEMPLOYMENT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830388" y="793750"/>
            <a:ext cx="71215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000" b="1" i="1">
                <a:solidFill>
                  <a:srgbClr val="CC0000"/>
                </a:solidFill>
              </a:rPr>
              <a:t>Measurement of Unemployment, 2002 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4030663" y="3949700"/>
            <a:ext cx="2592387" cy="2341563"/>
            <a:chOff x="2539" y="2488"/>
            <a:chExt cx="1633" cy="1475"/>
          </a:xfrm>
        </p:grpSpPr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2539" y="2488"/>
              <a:ext cx="1633" cy="14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6" name="Rectangle 6"/>
            <p:cNvSpPr>
              <a:spLocks noChangeArrowheads="1"/>
            </p:cNvSpPr>
            <p:nvPr/>
          </p:nvSpPr>
          <p:spPr bwMode="auto">
            <a:xfrm>
              <a:off x="2831" y="3023"/>
              <a:ext cx="10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tx2"/>
                  </a:solidFill>
                </a:rPr>
                <a:t>Employed</a:t>
              </a:r>
            </a:p>
          </p:txBody>
        </p:sp>
      </p:grp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4030663" y="2652713"/>
            <a:ext cx="2592387" cy="1206500"/>
            <a:chOff x="2539" y="1671"/>
            <a:chExt cx="1633" cy="760"/>
          </a:xfrm>
        </p:grpSpPr>
        <p:sp>
          <p:nvSpPr>
            <p:cNvPr id="87048" name="Rectangle 8"/>
            <p:cNvSpPr>
              <a:spLocks noChangeArrowheads="1"/>
            </p:cNvSpPr>
            <p:nvPr/>
          </p:nvSpPr>
          <p:spPr bwMode="auto">
            <a:xfrm>
              <a:off x="2539" y="1671"/>
              <a:ext cx="1633" cy="7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9" name="Rectangle 9"/>
            <p:cNvSpPr>
              <a:spLocks noChangeArrowheads="1"/>
            </p:cNvSpPr>
            <p:nvPr/>
          </p:nvSpPr>
          <p:spPr bwMode="auto">
            <a:xfrm>
              <a:off x="3018" y="1674"/>
              <a:ext cx="657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tx2"/>
                  </a:solidFill>
                </a:rPr>
                <a:t>Not in</a:t>
              </a:r>
            </a:p>
            <a:p>
              <a:pPr algn="ctr" eaLnBrk="0" hangingPunct="0"/>
              <a:r>
                <a:rPr lang="en-US" altLang="en-US" sz="2400" b="1">
                  <a:solidFill>
                    <a:schemeClr val="tx2"/>
                  </a:solidFill>
                </a:rPr>
                <a:t>labor</a:t>
              </a:r>
            </a:p>
            <a:p>
              <a:pPr algn="ctr" eaLnBrk="0" hangingPunct="0"/>
              <a:r>
                <a:rPr lang="en-US" altLang="en-US" sz="2400" b="1">
                  <a:solidFill>
                    <a:schemeClr val="tx2"/>
                  </a:solidFill>
                </a:rPr>
                <a:t>force</a:t>
              </a:r>
            </a:p>
          </p:txBody>
        </p:sp>
      </p:grpSp>
      <p:grpSp>
        <p:nvGrpSpPr>
          <p:cNvPr id="87050" name="Group 10"/>
          <p:cNvGrpSpPr>
            <a:grpSpLocks/>
          </p:cNvGrpSpPr>
          <p:nvPr/>
        </p:nvGrpSpPr>
        <p:grpSpPr bwMode="auto">
          <a:xfrm>
            <a:off x="4030663" y="1336675"/>
            <a:ext cx="2592387" cy="1208088"/>
            <a:chOff x="2539" y="842"/>
            <a:chExt cx="1633" cy="761"/>
          </a:xfrm>
        </p:grpSpPr>
        <p:sp>
          <p:nvSpPr>
            <p:cNvPr id="87051" name="Rectangle 11"/>
            <p:cNvSpPr>
              <a:spLocks noChangeArrowheads="1"/>
            </p:cNvSpPr>
            <p:nvPr/>
          </p:nvSpPr>
          <p:spPr bwMode="auto">
            <a:xfrm>
              <a:off x="2539" y="853"/>
              <a:ext cx="1633" cy="75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2" name="Rectangle 12"/>
            <p:cNvSpPr>
              <a:spLocks noChangeArrowheads="1"/>
            </p:cNvSpPr>
            <p:nvPr/>
          </p:nvSpPr>
          <p:spPr bwMode="auto">
            <a:xfrm>
              <a:off x="2560" y="842"/>
              <a:ext cx="1573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400" b="1"/>
                <a:t>Under 16</a:t>
              </a:r>
            </a:p>
            <a:p>
              <a:pPr algn="ctr" eaLnBrk="0" hangingPunct="0"/>
              <a:r>
                <a:rPr lang="en-US" altLang="en-US" sz="2400" b="1"/>
                <a:t>and/or</a:t>
              </a:r>
            </a:p>
            <a:p>
              <a:pPr algn="ctr" eaLnBrk="0" hangingPunct="0"/>
              <a:r>
                <a:rPr lang="en-US" altLang="en-US" sz="2400" b="1"/>
                <a:t>institutionalized</a:t>
              </a:r>
            </a:p>
          </p:txBody>
        </p:sp>
      </p:grpSp>
      <p:sp>
        <p:nvSpPr>
          <p:cNvPr id="87053" name="Freeform 13"/>
          <p:cNvSpPr>
            <a:spLocks/>
          </p:cNvSpPr>
          <p:nvPr/>
        </p:nvSpPr>
        <p:spPr bwMode="auto">
          <a:xfrm>
            <a:off x="6642100" y="3938588"/>
            <a:ext cx="550863" cy="2644775"/>
          </a:xfrm>
          <a:custGeom>
            <a:avLst/>
            <a:gdLst>
              <a:gd name="T0" fmla="*/ 912 w 1387"/>
              <a:gd name="T1" fmla="*/ 4152 h 4999"/>
              <a:gd name="T2" fmla="*/ 874 w 1387"/>
              <a:gd name="T3" fmla="*/ 4339 h 4999"/>
              <a:gd name="T4" fmla="*/ 801 w 1387"/>
              <a:gd name="T5" fmla="*/ 4512 h 4999"/>
              <a:gd name="T6" fmla="*/ 692 w 1387"/>
              <a:gd name="T7" fmla="*/ 4670 h 4999"/>
              <a:gd name="T8" fmla="*/ 556 w 1387"/>
              <a:gd name="T9" fmla="*/ 4798 h 4999"/>
              <a:gd name="T10" fmla="*/ 401 w 1387"/>
              <a:gd name="T11" fmla="*/ 4898 h 4999"/>
              <a:gd name="T12" fmla="*/ 226 w 1387"/>
              <a:gd name="T13" fmla="*/ 4965 h 4999"/>
              <a:gd name="T14" fmla="*/ 44 w 1387"/>
              <a:gd name="T15" fmla="*/ 4995 h 4999"/>
              <a:gd name="T16" fmla="*/ 73 w 1387"/>
              <a:gd name="T17" fmla="*/ 4994 h 4999"/>
              <a:gd name="T18" fmla="*/ 226 w 1387"/>
              <a:gd name="T19" fmla="*/ 4952 h 4999"/>
              <a:gd name="T20" fmla="*/ 366 w 1387"/>
              <a:gd name="T21" fmla="*/ 4881 h 4999"/>
              <a:gd name="T22" fmla="*/ 479 w 1387"/>
              <a:gd name="T23" fmla="*/ 4776 h 4999"/>
              <a:gd name="T24" fmla="*/ 569 w 1387"/>
              <a:gd name="T25" fmla="*/ 4645 h 4999"/>
              <a:gd name="T26" fmla="*/ 625 w 1387"/>
              <a:gd name="T27" fmla="*/ 4496 h 4999"/>
              <a:gd name="T28" fmla="*/ 644 w 1387"/>
              <a:gd name="T29" fmla="*/ 4344 h 4999"/>
              <a:gd name="T30" fmla="*/ 649 w 1387"/>
              <a:gd name="T31" fmla="*/ 2991 h 4999"/>
              <a:gd name="T32" fmla="*/ 692 w 1387"/>
              <a:gd name="T33" fmla="*/ 2851 h 4999"/>
              <a:gd name="T34" fmla="*/ 762 w 1387"/>
              <a:gd name="T35" fmla="*/ 2726 h 4999"/>
              <a:gd name="T36" fmla="*/ 864 w 1387"/>
              <a:gd name="T37" fmla="*/ 2620 h 4999"/>
              <a:gd name="T38" fmla="*/ 988 w 1387"/>
              <a:gd name="T39" fmla="*/ 2546 h 4999"/>
              <a:gd name="T40" fmla="*/ 1129 w 1387"/>
              <a:gd name="T41" fmla="*/ 2509 h 4999"/>
              <a:gd name="T42" fmla="*/ 1129 w 1387"/>
              <a:gd name="T43" fmla="*/ 2488 h 4999"/>
              <a:gd name="T44" fmla="*/ 988 w 1387"/>
              <a:gd name="T45" fmla="*/ 2450 h 4999"/>
              <a:gd name="T46" fmla="*/ 864 w 1387"/>
              <a:gd name="T47" fmla="*/ 2375 h 4999"/>
              <a:gd name="T48" fmla="*/ 762 w 1387"/>
              <a:gd name="T49" fmla="*/ 2272 h 4999"/>
              <a:gd name="T50" fmla="*/ 692 w 1387"/>
              <a:gd name="T51" fmla="*/ 2147 h 4999"/>
              <a:gd name="T52" fmla="*/ 649 w 1387"/>
              <a:gd name="T53" fmla="*/ 2004 h 4999"/>
              <a:gd name="T54" fmla="*/ 644 w 1387"/>
              <a:gd name="T55" fmla="*/ 653 h 4999"/>
              <a:gd name="T56" fmla="*/ 625 w 1387"/>
              <a:gd name="T57" fmla="*/ 500 h 4999"/>
              <a:gd name="T58" fmla="*/ 569 w 1387"/>
              <a:gd name="T59" fmla="*/ 351 h 4999"/>
              <a:gd name="T60" fmla="*/ 479 w 1387"/>
              <a:gd name="T61" fmla="*/ 223 h 4999"/>
              <a:gd name="T62" fmla="*/ 366 w 1387"/>
              <a:gd name="T63" fmla="*/ 117 h 4999"/>
              <a:gd name="T64" fmla="*/ 226 w 1387"/>
              <a:gd name="T65" fmla="*/ 43 h 4999"/>
              <a:gd name="T66" fmla="*/ 73 w 1387"/>
              <a:gd name="T67" fmla="*/ 3 h 4999"/>
              <a:gd name="T68" fmla="*/ 44 w 1387"/>
              <a:gd name="T69" fmla="*/ 3 h 4999"/>
              <a:gd name="T70" fmla="*/ 226 w 1387"/>
              <a:gd name="T71" fmla="*/ 29 h 4999"/>
              <a:gd name="T72" fmla="*/ 401 w 1387"/>
              <a:gd name="T73" fmla="*/ 98 h 4999"/>
              <a:gd name="T74" fmla="*/ 556 w 1387"/>
              <a:gd name="T75" fmla="*/ 201 h 4999"/>
              <a:gd name="T76" fmla="*/ 692 w 1387"/>
              <a:gd name="T77" fmla="*/ 330 h 4999"/>
              <a:gd name="T78" fmla="*/ 801 w 1387"/>
              <a:gd name="T79" fmla="*/ 483 h 4999"/>
              <a:gd name="T80" fmla="*/ 874 w 1387"/>
              <a:gd name="T81" fmla="*/ 657 h 4999"/>
              <a:gd name="T82" fmla="*/ 912 w 1387"/>
              <a:gd name="T83" fmla="*/ 840 h 4999"/>
              <a:gd name="T84" fmla="*/ 922 w 1387"/>
              <a:gd name="T85" fmla="*/ 2025 h 4999"/>
              <a:gd name="T86" fmla="*/ 942 w 1387"/>
              <a:gd name="T87" fmla="*/ 2160 h 4999"/>
              <a:gd name="T88" fmla="*/ 994 w 1387"/>
              <a:gd name="T89" fmla="*/ 2277 h 4999"/>
              <a:gd name="T90" fmla="*/ 1080 w 1387"/>
              <a:gd name="T91" fmla="*/ 2379 h 4999"/>
              <a:gd name="T92" fmla="*/ 1192 w 1387"/>
              <a:gd name="T93" fmla="*/ 2450 h 4999"/>
              <a:gd name="T94" fmla="*/ 1321 w 1387"/>
              <a:gd name="T95" fmla="*/ 2488 h 4999"/>
              <a:gd name="T96" fmla="*/ 1327 w 1387"/>
              <a:gd name="T97" fmla="*/ 2503 h 4999"/>
              <a:gd name="T98" fmla="*/ 1200 w 1387"/>
              <a:gd name="T99" fmla="*/ 2541 h 4999"/>
              <a:gd name="T100" fmla="*/ 1086 w 1387"/>
              <a:gd name="T101" fmla="*/ 2612 h 4999"/>
              <a:gd name="T102" fmla="*/ 999 w 1387"/>
              <a:gd name="T103" fmla="*/ 2709 h 4999"/>
              <a:gd name="T104" fmla="*/ 945 w 1387"/>
              <a:gd name="T105" fmla="*/ 2828 h 4999"/>
              <a:gd name="T106" fmla="*/ 922 w 1387"/>
              <a:gd name="T107" fmla="*/ 2958 h 4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87" h="4999">
                <a:moveTo>
                  <a:pt x="922" y="4060"/>
                </a:moveTo>
                <a:lnTo>
                  <a:pt x="912" y="4152"/>
                </a:lnTo>
                <a:lnTo>
                  <a:pt x="896" y="4245"/>
                </a:lnTo>
                <a:lnTo>
                  <a:pt x="874" y="4339"/>
                </a:lnTo>
                <a:lnTo>
                  <a:pt x="841" y="4425"/>
                </a:lnTo>
                <a:lnTo>
                  <a:pt x="801" y="4512"/>
                </a:lnTo>
                <a:lnTo>
                  <a:pt x="748" y="4592"/>
                </a:lnTo>
                <a:lnTo>
                  <a:pt x="692" y="4670"/>
                </a:lnTo>
                <a:lnTo>
                  <a:pt x="628" y="4736"/>
                </a:lnTo>
                <a:lnTo>
                  <a:pt x="556" y="4798"/>
                </a:lnTo>
                <a:lnTo>
                  <a:pt x="481" y="4853"/>
                </a:lnTo>
                <a:lnTo>
                  <a:pt x="401" y="4898"/>
                </a:lnTo>
                <a:lnTo>
                  <a:pt x="319" y="4939"/>
                </a:lnTo>
                <a:lnTo>
                  <a:pt x="226" y="4965"/>
                </a:lnTo>
                <a:lnTo>
                  <a:pt x="135" y="4986"/>
                </a:lnTo>
                <a:lnTo>
                  <a:pt x="44" y="4995"/>
                </a:lnTo>
                <a:lnTo>
                  <a:pt x="0" y="4999"/>
                </a:lnTo>
                <a:lnTo>
                  <a:pt x="73" y="4994"/>
                </a:lnTo>
                <a:lnTo>
                  <a:pt x="150" y="4979"/>
                </a:lnTo>
                <a:lnTo>
                  <a:pt x="226" y="4952"/>
                </a:lnTo>
                <a:lnTo>
                  <a:pt x="297" y="4922"/>
                </a:lnTo>
                <a:lnTo>
                  <a:pt x="366" y="4881"/>
                </a:lnTo>
                <a:lnTo>
                  <a:pt x="427" y="4830"/>
                </a:lnTo>
                <a:lnTo>
                  <a:pt x="479" y="4776"/>
                </a:lnTo>
                <a:lnTo>
                  <a:pt x="527" y="4712"/>
                </a:lnTo>
                <a:lnTo>
                  <a:pt x="569" y="4645"/>
                </a:lnTo>
                <a:lnTo>
                  <a:pt x="601" y="4570"/>
                </a:lnTo>
                <a:lnTo>
                  <a:pt x="625" y="4496"/>
                </a:lnTo>
                <a:lnTo>
                  <a:pt x="640" y="4419"/>
                </a:lnTo>
                <a:lnTo>
                  <a:pt x="644" y="4344"/>
                </a:lnTo>
                <a:lnTo>
                  <a:pt x="644" y="3065"/>
                </a:lnTo>
                <a:lnTo>
                  <a:pt x="649" y="2991"/>
                </a:lnTo>
                <a:lnTo>
                  <a:pt x="665" y="2919"/>
                </a:lnTo>
                <a:lnTo>
                  <a:pt x="692" y="2851"/>
                </a:lnTo>
                <a:lnTo>
                  <a:pt x="721" y="2785"/>
                </a:lnTo>
                <a:lnTo>
                  <a:pt x="762" y="2726"/>
                </a:lnTo>
                <a:lnTo>
                  <a:pt x="812" y="2670"/>
                </a:lnTo>
                <a:lnTo>
                  <a:pt x="864" y="2620"/>
                </a:lnTo>
                <a:lnTo>
                  <a:pt x="924" y="2579"/>
                </a:lnTo>
                <a:lnTo>
                  <a:pt x="988" y="2546"/>
                </a:lnTo>
                <a:lnTo>
                  <a:pt x="1057" y="2521"/>
                </a:lnTo>
                <a:lnTo>
                  <a:pt x="1129" y="2509"/>
                </a:lnTo>
                <a:lnTo>
                  <a:pt x="1200" y="2500"/>
                </a:lnTo>
                <a:lnTo>
                  <a:pt x="1129" y="2488"/>
                </a:lnTo>
                <a:lnTo>
                  <a:pt x="1057" y="2475"/>
                </a:lnTo>
                <a:lnTo>
                  <a:pt x="988" y="2450"/>
                </a:lnTo>
                <a:lnTo>
                  <a:pt x="924" y="2416"/>
                </a:lnTo>
                <a:lnTo>
                  <a:pt x="864" y="2375"/>
                </a:lnTo>
                <a:lnTo>
                  <a:pt x="812" y="2328"/>
                </a:lnTo>
                <a:lnTo>
                  <a:pt x="762" y="2272"/>
                </a:lnTo>
                <a:lnTo>
                  <a:pt x="721" y="2211"/>
                </a:lnTo>
                <a:lnTo>
                  <a:pt x="692" y="2147"/>
                </a:lnTo>
                <a:lnTo>
                  <a:pt x="665" y="2077"/>
                </a:lnTo>
                <a:lnTo>
                  <a:pt x="649" y="2004"/>
                </a:lnTo>
                <a:lnTo>
                  <a:pt x="644" y="1930"/>
                </a:lnTo>
                <a:lnTo>
                  <a:pt x="644" y="653"/>
                </a:lnTo>
                <a:lnTo>
                  <a:pt x="640" y="579"/>
                </a:lnTo>
                <a:lnTo>
                  <a:pt x="625" y="500"/>
                </a:lnTo>
                <a:lnTo>
                  <a:pt x="601" y="423"/>
                </a:lnTo>
                <a:lnTo>
                  <a:pt x="569" y="351"/>
                </a:lnTo>
                <a:lnTo>
                  <a:pt x="527" y="286"/>
                </a:lnTo>
                <a:lnTo>
                  <a:pt x="479" y="223"/>
                </a:lnTo>
                <a:lnTo>
                  <a:pt x="427" y="167"/>
                </a:lnTo>
                <a:lnTo>
                  <a:pt x="366" y="117"/>
                </a:lnTo>
                <a:lnTo>
                  <a:pt x="297" y="75"/>
                </a:lnTo>
                <a:lnTo>
                  <a:pt x="226" y="43"/>
                </a:lnTo>
                <a:lnTo>
                  <a:pt x="150" y="18"/>
                </a:lnTo>
                <a:lnTo>
                  <a:pt x="73" y="3"/>
                </a:lnTo>
                <a:lnTo>
                  <a:pt x="0" y="0"/>
                </a:lnTo>
                <a:lnTo>
                  <a:pt x="44" y="3"/>
                </a:lnTo>
                <a:lnTo>
                  <a:pt x="135" y="9"/>
                </a:lnTo>
                <a:lnTo>
                  <a:pt x="226" y="29"/>
                </a:lnTo>
                <a:lnTo>
                  <a:pt x="319" y="60"/>
                </a:lnTo>
                <a:lnTo>
                  <a:pt x="401" y="98"/>
                </a:lnTo>
                <a:lnTo>
                  <a:pt x="481" y="146"/>
                </a:lnTo>
                <a:lnTo>
                  <a:pt x="556" y="201"/>
                </a:lnTo>
                <a:lnTo>
                  <a:pt x="628" y="261"/>
                </a:lnTo>
                <a:lnTo>
                  <a:pt x="692" y="330"/>
                </a:lnTo>
                <a:lnTo>
                  <a:pt x="748" y="403"/>
                </a:lnTo>
                <a:lnTo>
                  <a:pt x="801" y="483"/>
                </a:lnTo>
                <a:lnTo>
                  <a:pt x="841" y="570"/>
                </a:lnTo>
                <a:lnTo>
                  <a:pt x="874" y="657"/>
                </a:lnTo>
                <a:lnTo>
                  <a:pt x="896" y="748"/>
                </a:lnTo>
                <a:lnTo>
                  <a:pt x="912" y="840"/>
                </a:lnTo>
                <a:lnTo>
                  <a:pt x="922" y="938"/>
                </a:lnTo>
                <a:lnTo>
                  <a:pt x="922" y="2025"/>
                </a:lnTo>
                <a:lnTo>
                  <a:pt x="926" y="2093"/>
                </a:lnTo>
                <a:lnTo>
                  <a:pt x="942" y="2160"/>
                </a:lnTo>
                <a:lnTo>
                  <a:pt x="962" y="2218"/>
                </a:lnTo>
                <a:lnTo>
                  <a:pt x="994" y="2277"/>
                </a:lnTo>
                <a:lnTo>
                  <a:pt x="1032" y="2329"/>
                </a:lnTo>
                <a:lnTo>
                  <a:pt x="1080" y="2379"/>
                </a:lnTo>
                <a:lnTo>
                  <a:pt x="1133" y="2416"/>
                </a:lnTo>
                <a:lnTo>
                  <a:pt x="1192" y="2450"/>
                </a:lnTo>
                <a:lnTo>
                  <a:pt x="1254" y="2475"/>
                </a:lnTo>
                <a:lnTo>
                  <a:pt x="1321" y="2488"/>
                </a:lnTo>
                <a:lnTo>
                  <a:pt x="1387" y="2496"/>
                </a:lnTo>
                <a:lnTo>
                  <a:pt x="1327" y="2503"/>
                </a:lnTo>
                <a:lnTo>
                  <a:pt x="1262" y="2516"/>
                </a:lnTo>
                <a:lnTo>
                  <a:pt x="1200" y="2541"/>
                </a:lnTo>
                <a:lnTo>
                  <a:pt x="1141" y="2570"/>
                </a:lnTo>
                <a:lnTo>
                  <a:pt x="1086" y="2612"/>
                </a:lnTo>
                <a:lnTo>
                  <a:pt x="1038" y="2658"/>
                </a:lnTo>
                <a:lnTo>
                  <a:pt x="999" y="2709"/>
                </a:lnTo>
                <a:lnTo>
                  <a:pt x="965" y="2768"/>
                </a:lnTo>
                <a:lnTo>
                  <a:pt x="945" y="2828"/>
                </a:lnTo>
                <a:lnTo>
                  <a:pt x="926" y="2892"/>
                </a:lnTo>
                <a:lnTo>
                  <a:pt x="922" y="2958"/>
                </a:lnTo>
                <a:lnTo>
                  <a:pt x="922" y="4060"/>
                </a:lnTo>
                <a:close/>
              </a:path>
            </a:pathLst>
          </a:custGeom>
          <a:solidFill>
            <a:srgbClr val="CC0000"/>
          </a:solidFill>
          <a:ln w="0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54" name="Picture 14" descr="table" title="tabl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1336675"/>
            <a:ext cx="4381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55" name="Rectangle 15"/>
          <p:cNvSpPr>
            <a:spLocks noChangeArrowheads="1"/>
          </p:cNvSpPr>
          <p:nvPr/>
        </p:nvSpPr>
        <p:spPr bwMode="auto">
          <a:xfrm>
            <a:off x="1749425" y="3354388"/>
            <a:ext cx="1878013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Total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Population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288,600,000</a:t>
            </a:r>
          </a:p>
        </p:txBody>
      </p:sp>
      <p:sp>
        <p:nvSpPr>
          <p:cNvPr id="87056" name="Rectangle 16"/>
          <p:cNvSpPr>
            <a:spLocks noChangeArrowheads="1"/>
          </p:cNvSpPr>
          <p:nvPr/>
        </p:nvSpPr>
        <p:spPr bwMode="auto">
          <a:xfrm>
            <a:off x="7024688" y="4662488"/>
            <a:ext cx="1878012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 i="1">
                <a:solidFill>
                  <a:srgbClr val="CC0000"/>
                </a:solidFill>
              </a:rPr>
              <a:t>Labor</a:t>
            </a:r>
          </a:p>
          <a:p>
            <a:pPr algn="ctr" eaLnBrk="0" hangingPunct="0"/>
            <a:r>
              <a:rPr lang="en-US" altLang="en-US" sz="2400" b="1" i="1">
                <a:solidFill>
                  <a:srgbClr val="CC0000"/>
                </a:solidFill>
              </a:rPr>
              <a:t>force</a:t>
            </a:r>
          </a:p>
          <a:p>
            <a:pPr algn="ctr" eaLnBrk="0" hangingPunct="0"/>
            <a:r>
              <a:rPr lang="en-US" altLang="en-US" sz="2400" b="1" i="1">
                <a:solidFill>
                  <a:srgbClr val="CC0000"/>
                </a:solidFill>
              </a:rPr>
              <a:t>142,500,000</a:t>
            </a:r>
          </a:p>
        </p:txBody>
      </p:sp>
      <p:sp>
        <p:nvSpPr>
          <p:cNvPr id="87057" name="Rectangle 17"/>
          <p:cNvSpPr>
            <a:spLocks noChangeArrowheads="1"/>
          </p:cNvSpPr>
          <p:nvPr/>
        </p:nvSpPr>
        <p:spPr bwMode="auto">
          <a:xfrm>
            <a:off x="7045325" y="1698625"/>
            <a:ext cx="17081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74,700,000</a:t>
            </a:r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7045325" y="3003550"/>
            <a:ext cx="17081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71,400,000</a:t>
            </a:r>
          </a:p>
        </p:txBody>
      </p:sp>
      <p:grpSp>
        <p:nvGrpSpPr>
          <p:cNvPr id="87059" name="Group 19"/>
          <p:cNvGrpSpPr>
            <a:grpSpLocks/>
          </p:cNvGrpSpPr>
          <p:nvPr/>
        </p:nvGrpSpPr>
        <p:grpSpPr bwMode="auto">
          <a:xfrm>
            <a:off x="4038600" y="6303963"/>
            <a:ext cx="2590800" cy="333375"/>
            <a:chOff x="2544" y="3971"/>
            <a:chExt cx="1632" cy="210"/>
          </a:xfrm>
        </p:grpSpPr>
        <p:sp>
          <p:nvSpPr>
            <p:cNvPr id="87060" name="Rectangle 20"/>
            <p:cNvSpPr>
              <a:spLocks noChangeArrowheads="1"/>
            </p:cNvSpPr>
            <p:nvPr/>
          </p:nvSpPr>
          <p:spPr bwMode="auto">
            <a:xfrm>
              <a:off x="2544" y="4011"/>
              <a:ext cx="1632" cy="14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>
              <a:off x="2897" y="3971"/>
              <a:ext cx="88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1600" b="1">
                  <a:solidFill>
                    <a:srgbClr val="000000"/>
                  </a:solidFill>
                </a:rPr>
                <a:t>Unemployed</a:t>
              </a:r>
            </a:p>
          </p:txBody>
        </p:sp>
      </p:grpSp>
      <p:sp>
        <p:nvSpPr>
          <p:cNvPr id="87062" name="Rectangle 22"/>
          <p:cNvSpPr>
            <a:spLocks noChangeArrowheads="1"/>
          </p:cNvSpPr>
          <p:nvPr/>
        </p:nvSpPr>
        <p:spPr bwMode="auto">
          <a:xfrm>
            <a:off x="7131050" y="6261100"/>
            <a:ext cx="15382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8,300,000</a:t>
            </a:r>
          </a:p>
        </p:txBody>
      </p:sp>
      <p:sp>
        <p:nvSpPr>
          <p:cNvPr id="87063" name="Rectangle 23"/>
          <p:cNvSpPr>
            <a:spLocks noChangeArrowheads="1"/>
          </p:cNvSpPr>
          <p:nvPr/>
        </p:nvSpPr>
        <p:spPr bwMode="auto">
          <a:xfrm>
            <a:off x="6961188" y="4116388"/>
            <a:ext cx="1878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134,200,000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autoUpdateAnimBg="0"/>
      <p:bldP spid="87055" grpId="0" autoUpdateAnimBg="0"/>
      <p:bldP spid="87056" grpId="0" autoUpdateAnimBg="0"/>
      <p:bldP spid="87057" grpId="0" autoUpdateAnimBg="0"/>
      <p:bldP spid="87058" grpId="0" autoUpdateAnimBg="0"/>
      <p:bldP spid="87062" grpId="0" autoUpdateAnimBg="0"/>
      <p:bldP spid="8706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2298700" y="90488"/>
            <a:ext cx="6238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5400" b="1">
                <a:solidFill>
                  <a:srgbClr val="000099"/>
                </a:solidFill>
                <a:latin typeface="Times New Roman" panose="02020603050405020304" pitchFamily="18" charset="0"/>
              </a:rPr>
              <a:t>UNEMPLOYMENT</a:t>
            </a: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30388" y="793750"/>
            <a:ext cx="71215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000" b="1" i="1">
                <a:solidFill>
                  <a:srgbClr val="CC0000"/>
                </a:solidFill>
              </a:rPr>
              <a:t>Measurement of Unemployment, 2002 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1987550" y="1622425"/>
            <a:ext cx="6773863" cy="1495425"/>
            <a:chOff x="1252" y="862"/>
            <a:chExt cx="4267" cy="942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1252" y="1048"/>
              <a:ext cx="1734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chemeClr val="tx2"/>
                  </a:solidFill>
                </a:rPr>
                <a:t>Unemployment</a:t>
              </a:r>
            </a:p>
            <a:p>
              <a:pPr algn="ctr" eaLnBrk="0" hangingPunct="0"/>
              <a:r>
                <a:rPr lang="en-US" altLang="en-US" sz="2800" b="1">
                  <a:solidFill>
                    <a:schemeClr val="tx2"/>
                  </a:solidFill>
                </a:rPr>
                <a:t>rate</a:t>
              </a:r>
            </a:p>
          </p:txBody>
        </p:sp>
        <p:sp>
          <p:nvSpPr>
            <p:cNvPr id="88070" name="Rectangle 6"/>
            <p:cNvSpPr>
              <a:spLocks noChangeArrowheads="1"/>
            </p:cNvSpPr>
            <p:nvPr/>
          </p:nvSpPr>
          <p:spPr bwMode="auto">
            <a:xfrm>
              <a:off x="3315" y="862"/>
              <a:ext cx="143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chemeClr val="tx2"/>
                  </a:solidFill>
                </a:rPr>
                <a:t>unemployed</a:t>
              </a:r>
            </a:p>
          </p:txBody>
        </p:sp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3395" y="1479"/>
              <a:ext cx="1273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chemeClr val="tx2"/>
                  </a:solidFill>
                </a:rPr>
                <a:t>labor force</a:t>
              </a:r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3348" y="1389"/>
              <a:ext cx="138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4768" y="1054"/>
              <a:ext cx="354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5400" b="1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88074" name="Rectangle 10"/>
            <p:cNvSpPr>
              <a:spLocks noChangeArrowheads="1"/>
            </p:cNvSpPr>
            <p:nvPr/>
          </p:nvSpPr>
          <p:spPr bwMode="auto">
            <a:xfrm>
              <a:off x="5030" y="1185"/>
              <a:ext cx="48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800" b="1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88075" name="Rectangle 11"/>
            <p:cNvSpPr>
              <a:spLocks noChangeArrowheads="1"/>
            </p:cNvSpPr>
            <p:nvPr/>
          </p:nvSpPr>
          <p:spPr bwMode="auto">
            <a:xfrm>
              <a:off x="2964" y="1104"/>
              <a:ext cx="366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5400" b="1">
                  <a:solidFill>
                    <a:schemeClr val="tx2"/>
                  </a:solidFill>
                </a:rPr>
                <a:t>=</a:t>
              </a:r>
            </a:p>
          </p:txBody>
        </p:sp>
      </p:grp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1981200" y="3733800"/>
            <a:ext cx="67945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CC0000"/>
                </a:solidFill>
                <a:latin typeface="Times New Roman" panose="02020603050405020304" pitchFamily="18" charset="0"/>
              </a:rPr>
              <a:t>Part-Time Employment</a:t>
            </a:r>
          </a:p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CC0000"/>
                </a:solidFill>
                <a:latin typeface="Times New Roman" panose="02020603050405020304" pitchFamily="18" charset="0"/>
              </a:rPr>
              <a:t>Discouraged Workers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76300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rgbClr val="010000"/>
                </a:solidFill>
              </a:rPr>
              <a:t>Actual and Potential GDP in the United States</a:t>
            </a:r>
            <a:endParaRPr lang="en-US" altLang="en-US"/>
          </a:p>
        </p:txBody>
      </p:sp>
      <p:sp>
        <p:nvSpPr>
          <p:cNvPr id="89091" name="Line 3"/>
          <p:cNvSpPr>
            <a:spLocks noChangeShapeType="1"/>
          </p:cNvSpPr>
          <p:nvPr/>
        </p:nvSpPr>
        <p:spPr bwMode="auto">
          <a:xfrm>
            <a:off x="9617075" y="9645650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792163" y="1509713"/>
            <a:ext cx="7381875" cy="5140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Line 5"/>
          <p:cNvSpPr>
            <a:spLocks noChangeShapeType="1"/>
          </p:cNvSpPr>
          <p:nvPr/>
        </p:nvSpPr>
        <p:spPr bwMode="auto">
          <a:xfrm>
            <a:off x="792163" y="65341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792163" y="6403975"/>
            <a:ext cx="7366000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792163" y="6288088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792163" y="615791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792163" y="604202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>
            <a:off x="792163" y="59118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Line 11"/>
          <p:cNvSpPr>
            <a:spLocks noChangeShapeType="1"/>
          </p:cNvSpPr>
          <p:nvPr/>
        </p:nvSpPr>
        <p:spPr bwMode="auto">
          <a:xfrm>
            <a:off x="792163" y="579596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792163" y="5665788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>
            <a:off x="792163" y="554990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792163" y="541972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792163" y="5303838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792163" y="51879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792163" y="505777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792163" y="4941888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792163" y="481171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792163" y="469582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792163" y="45656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792163" y="444976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792163" y="4318000"/>
            <a:ext cx="7381875" cy="317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792163" y="420370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3" name="Line 25"/>
          <p:cNvSpPr>
            <a:spLocks noChangeShapeType="1"/>
          </p:cNvSpPr>
          <p:nvPr/>
        </p:nvSpPr>
        <p:spPr bwMode="auto">
          <a:xfrm>
            <a:off x="792163" y="4071938"/>
            <a:ext cx="7381875" cy="317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>
            <a:off x="792163" y="3956050"/>
            <a:ext cx="7381875" cy="317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>
            <a:off x="792163" y="38417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6" name="Line 28"/>
          <p:cNvSpPr>
            <a:spLocks noChangeShapeType="1"/>
          </p:cNvSpPr>
          <p:nvPr/>
        </p:nvSpPr>
        <p:spPr bwMode="auto">
          <a:xfrm>
            <a:off x="792163" y="3594100"/>
            <a:ext cx="7381875" cy="317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>
            <a:off x="792163" y="346392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>
            <a:off x="792163" y="3348038"/>
            <a:ext cx="7381875" cy="317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792163" y="321786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792163" y="297180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792163" y="310197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792163" y="297180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792163" y="285591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>
            <a:off x="792163" y="2725738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5" name="Line 37"/>
          <p:cNvSpPr>
            <a:spLocks noChangeShapeType="1"/>
          </p:cNvSpPr>
          <p:nvPr/>
        </p:nvSpPr>
        <p:spPr bwMode="auto">
          <a:xfrm>
            <a:off x="792163" y="26098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>
            <a:off x="792163" y="247967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7" name="Line 39"/>
          <p:cNvSpPr>
            <a:spLocks noChangeShapeType="1"/>
          </p:cNvSpPr>
          <p:nvPr/>
        </p:nvSpPr>
        <p:spPr bwMode="auto">
          <a:xfrm>
            <a:off x="792163" y="223361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>
            <a:off x="792163" y="2363788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29" name="Line 41"/>
          <p:cNvSpPr>
            <a:spLocks noChangeShapeType="1"/>
          </p:cNvSpPr>
          <p:nvPr/>
        </p:nvSpPr>
        <p:spPr bwMode="auto">
          <a:xfrm>
            <a:off x="792163" y="211772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0" name="Line 42"/>
          <p:cNvSpPr>
            <a:spLocks noChangeShapeType="1"/>
          </p:cNvSpPr>
          <p:nvPr/>
        </p:nvSpPr>
        <p:spPr bwMode="auto">
          <a:xfrm>
            <a:off x="792163" y="198755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1" name="Line 43"/>
          <p:cNvSpPr>
            <a:spLocks noChangeShapeType="1"/>
          </p:cNvSpPr>
          <p:nvPr/>
        </p:nvSpPr>
        <p:spPr bwMode="auto">
          <a:xfrm>
            <a:off x="792163" y="3709988"/>
            <a:ext cx="7381875" cy="317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2" name="Line 44"/>
          <p:cNvSpPr>
            <a:spLocks noChangeShapeType="1"/>
          </p:cNvSpPr>
          <p:nvPr/>
        </p:nvSpPr>
        <p:spPr bwMode="auto">
          <a:xfrm>
            <a:off x="9318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3" name="Line 45"/>
          <p:cNvSpPr>
            <a:spLocks noChangeShapeType="1"/>
          </p:cNvSpPr>
          <p:nvPr/>
        </p:nvSpPr>
        <p:spPr bwMode="auto">
          <a:xfrm>
            <a:off x="1055688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4" name="Line 46"/>
          <p:cNvSpPr>
            <a:spLocks noChangeShapeType="1"/>
          </p:cNvSpPr>
          <p:nvPr/>
        </p:nvSpPr>
        <p:spPr bwMode="auto">
          <a:xfrm>
            <a:off x="11969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5" name="Line 47"/>
          <p:cNvSpPr>
            <a:spLocks noChangeShapeType="1"/>
          </p:cNvSpPr>
          <p:nvPr/>
        </p:nvSpPr>
        <p:spPr bwMode="auto">
          <a:xfrm>
            <a:off x="13208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6" name="Line 48"/>
          <p:cNvSpPr>
            <a:spLocks noChangeShapeType="1"/>
          </p:cNvSpPr>
          <p:nvPr/>
        </p:nvSpPr>
        <p:spPr bwMode="auto">
          <a:xfrm>
            <a:off x="14605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7" name="Line 49"/>
          <p:cNvSpPr>
            <a:spLocks noChangeShapeType="1"/>
          </p:cNvSpPr>
          <p:nvPr/>
        </p:nvSpPr>
        <p:spPr bwMode="auto">
          <a:xfrm>
            <a:off x="158432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8" name="Line 50"/>
          <p:cNvSpPr>
            <a:spLocks noChangeShapeType="1"/>
          </p:cNvSpPr>
          <p:nvPr/>
        </p:nvSpPr>
        <p:spPr bwMode="auto">
          <a:xfrm>
            <a:off x="17240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39" name="Line 51"/>
          <p:cNvSpPr>
            <a:spLocks noChangeShapeType="1"/>
          </p:cNvSpPr>
          <p:nvPr/>
        </p:nvSpPr>
        <p:spPr bwMode="auto">
          <a:xfrm>
            <a:off x="18494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0" name="Line 52"/>
          <p:cNvSpPr>
            <a:spLocks noChangeShapeType="1"/>
          </p:cNvSpPr>
          <p:nvPr/>
        </p:nvSpPr>
        <p:spPr bwMode="auto">
          <a:xfrm>
            <a:off x="19891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1" name="Line 53"/>
          <p:cNvSpPr>
            <a:spLocks noChangeShapeType="1"/>
          </p:cNvSpPr>
          <p:nvPr/>
        </p:nvSpPr>
        <p:spPr bwMode="auto">
          <a:xfrm>
            <a:off x="21129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2" name="Line 54"/>
          <p:cNvSpPr>
            <a:spLocks noChangeShapeType="1"/>
          </p:cNvSpPr>
          <p:nvPr/>
        </p:nvSpPr>
        <p:spPr bwMode="auto">
          <a:xfrm>
            <a:off x="22526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3" name="Line 55"/>
          <p:cNvSpPr>
            <a:spLocks noChangeShapeType="1"/>
          </p:cNvSpPr>
          <p:nvPr/>
        </p:nvSpPr>
        <p:spPr bwMode="auto">
          <a:xfrm>
            <a:off x="23780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4" name="Line 56"/>
          <p:cNvSpPr>
            <a:spLocks noChangeShapeType="1"/>
          </p:cNvSpPr>
          <p:nvPr/>
        </p:nvSpPr>
        <p:spPr bwMode="auto">
          <a:xfrm>
            <a:off x="25019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5" name="Line 57"/>
          <p:cNvSpPr>
            <a:spLocks noChangeShapeType="1"/>
          </p:cNvSpPr>
          <p:nvPr/>
        </p:nvSpPr>
        <p:spPr bwMode="auto">
          <a:xfrm>
            <a:off x="26416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6" name="Line 58"/>
          <p:cNvSpPr>
            <a:spLocks noChangeShapeType="1"/>
          </p:cNvSpPr>
          <p:nvPr/>
        </p:nvSpPr>
        <p:spPr bwMode="auto">
          <a:xfrm>
            <a:off x="276542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7" name="Line 59"/>
          <p:cNvSpPr>
            <a:spLocks noChangeShapeType="1"/>
          </p:cNvSpPr>
          <p:nvPr/>
        </p:nvSpPr>
        <p:spPr bwMode="auto">
          <a:xfrm>
            <a:off x="29051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8" name="Line 60"/>
          <p:cNvSpPr>
            <a:spLocks noChangeShapeType="1"/>
          </p:cNvSpPr>
          <p:nvPr/>
        </p:nvSpPr>
        <p:spPr bwMode="auto">
          <a:xfrm>
            <a:off x="30305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49" name="Line 61"/>
          <p:cNvSpPr>
            <a:spLocks noChangeShapeType="1"/>
          </p:cNvSpPr>
          <p:nvPr/>
        </p:nvSpPr>
        <p:spPr bwMode="auto">
          <a:xfrm>
            <a:off x="31702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0" name="Line 62"/>
          <p:cNvSpPr>
            <a:spLocks noChangeShapeType="1"/>
          </p:cNvSpPr>
          <p:nvPr/>
        </p:nvSpPr>
        <p:spPr bwMode="auto">
          <a:xfrm>
            <a:off x="32940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1" name="Line 63"/>
          <p:cNvSpPr>
            <a:spLocks noChangeShapeType="1"/>
          </p:cNvSpPr>
          <p:nvPr/>
        </p:nvSpPr>
        <p:spPr bwMode="auto">
          <a:xfrm>
            <a:off x="34337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2" name="Line 64"/>
          <p:cNvSpPr>
            <a:spLocks noChangeShapeType="1"/>
          </p:cNvSpPr>
          <p:nvPr/>
        </p:nvSpPr>
        <p:spPr bwMode="auto">
          <a:xfrm>
            <a:off x="35591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3" name="Line 65"/>
          <p:cNvSpPr>
            <a:spLocks noChangeShapeType="1"/>
          </p:cNvSpPr>
          <p:nvPr/>
        </p:nvSpPr>
        <p:spPr bwMode="auto">
          <a:xfrm>
            <a:off x="36988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4" name="Line 66"/>
          <p:cNvSpPr>
            <a:spLocks noChangeShapeType="1"/>
          </p:cNvSpPr>
          <p:nvPr/>
        </p:nvSpPr>
        <p:spPr bwMode="auto">
          <a:xfrm>
            <a:off x="38227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5" name="Line 67"/>
          <p:cNvSpPr>
            <a:spLocks noChangeShapeType="1"/>
          </p:cNvSpPr>
          <p:nvPr/>
        </p:nvSpPr>
        <p:spPr bwMode="auto">
          <a:xfrm>
            <a:off x="394652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6" name="Line 68"/>
          <p:cNvSpPr>
            <a:spLocks noChangeShapeType="1"/>
          </p:cNvSpPr>
          <p:nvPr/>
        </p:nvSpPr>
        <p:spPr bwMode="auto">
          <a:xfrm>
            <a:off x="40862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7" name="Line 69"/>
          <p:cNvSpPr>
            <a:spLocks noChangeShapeType="1"/>
          </p:cNvSpPr>
          <p:nvPr/>
        </p:nvSpPr>
        <p:spPr bwMode="auto">
          <a:xfrm>
            <a:off x="42116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8" name="Line 70"/>
          <p:cNvSpPr>
            <a:spLocks noChangeShapeType="1"/>
          </p:cNvSpPr>
          <p:nvPr/>
        </p:nvSpPr>
        <p:spPr bwMode="auto">
          <a:xfrm>
            <a:off x="43513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59" name="Line 71"/>
          <p:cNvSpPr>
            <a:spLocks noChangeShapeType="1"/>
          </p:cNvSpPr>
          <p:nvPr/>
        </p:nvSpPr>
        <p:spPr bwMode="auto">
          <a:xfrm>
            <a:off x="44751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0" name="Line 72"/>
          <p:cNvSpPr>
            <a:spLocks noChangeShapeType="1"/>
          </p:cNvSpPr>
          <p:nvPr/>
        </p:nvSpPr>
        <p:spPr bwMode="auto">
          <a:xfrm>
            <a:off x="46148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1" name="Line 73"/>
          <p:cNvSpPr>
            <a:spLocks noChangeShapeType="1"/>
          </p:cNvSpPr>
          <p:nvPr/>
        </p:nvSpPr>
        <p:spPr bwMode="auto">
          <a:xfrm>
            <a:off x="47402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2" name="Line 74"/>
          <p:cNvSpPr>
            <a:spLocks noChangeShapeType="1"/>
          </p:cNvSpPr>
          <p:nvPr/>
        </p:nvSpPr>
        <p:spPr bwMode="auto">
          <a:xfrm>
            <a:off x="48799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3" name="Line 75"/>
          <p:cNvSpPr>
            <a:spLocks noChangeShapeType="1"/>
          </p:cNvSpPr>
          <p:nvPr/>
        </p:nvSpPr>
        <p:spPr bwMode="auto">
          <a:xfrm>
            <a:off x="50038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4" name="Line 76"/>
          <p:cNvSpPr>
            <a:spLocks noChangeShapeType="1"/>
          </p:cNvSpPr>
          <p:nvPr/>
        </p:nvSpPr>
        <p:spPr bwMode="auto">
          <a:xfrm>
            <a:off x="51435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5" name="Line 77"/>
          <p:cNvSpPr>
            <a:spLocks noChangeShapeType="1"/>
          </p:cNvSpPr>
          <p:nvPr/>
        </p:nvSpPr>
        <p:spPr bwMode="auto">
          <a:xfrm>
            <a:off x="52673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6" name="Line 78"/>
          <p:cNvSpPr>
            <a:spLocks noChangeShapeType="1"/>
          </p:cNvSpPr>
          <p:nvPr/>
        </p:nvSpPr>
        <p:spPr bwMode="auto">
          <a:xfrm>
            <a:off x="54070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7" name="Line 79"/>
          <p:cNvSpPr>
            <a:spLocks noChangeShapeType="1"/>
          </p:cNvSpPr>
          <p:nvPr/>
        </p:nvSpPr>
        <p:spPr bwMode="auto">
          <a:xfrm>
            <a:off x="55324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8" name="Line 80"/>
          <p:cNvSpPr>
            <a:spLocks noChangeShapeType="1"/>
          </p:cNvSpPr>
          <p:nvPr/>
        </p:nvSpPr>
        <p:spPr bwMode="auto">
          <a:xfrm>
            <a:off x="56562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69" name="Line 81"/>
          <p:cNvSpPr>
            <a:spLocks noChangeShapeType="1"/>
          </p:cNvSpPr>
          <p:nvPr/>
        </p:nvSpPr>
        <p:spPr bwMode="auto">
          <a:xfrm>
            <a:off x="57959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0" name="Line 82"/>
          <p:cNvSpPr>
            <a:spLocks noChangeShapeType="1"/>
          </p:cNvSpPr>
          <p:nvPr/>
        </p:nvSpPr>
        <p:spPr bwMode="auto">
          <a:xfrm>
            <a:off x="59213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1" name="Line 83"/>
          <p:cNvSpPr>
            <a:spLocks noChangeShapeType="1"/>
          </p:cNvSpPr>
          <p:nvPr/>
        </p:nvSpPr>
        <p:spPr bwMode="auto">
          <a:xfrm>
            <a:off x="60610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2" name="Line 84"/>
          <p:cNvSpPr>
            <a:spLocks noChangeShapeType="1"/>
          </p:cNvSpPr>
          <p:nvPr/>
        </p:nvSpPr>
        <p:spPr bwMode="auto">
          <a:xfrm>
            <a:off x="61849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3" name="Line 85"/>
          <p:cNvSpPr>
            <a:spLocks noChangeShapeType="1"/>
          </p:cNvSpPr>
          <p:nvPr/>
        </p:nvSpPr>
        <p:spPr bwMode="auto">
          <a:xfrm>
            <a:off x="63246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4" name="Line 86"/>
          <p:cNvSpPr>
            <a:spLocks noChangeShapeType="1"/>
          </p:cNvSpPr>
          <p:nvPr/>
        </p:nvSpPr>
        <p:spPr bwMode="auto">
          <a:xfrm>
            <a:off x="64484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5" name="Line 87"/>
          <p:cNvSpPr>
            <a:spLocks noChangeShapeType="1"/>
          </p:cNvSpPr>
          <p:nvPr/>
        </p:nvSpPr>
        <p:spPr bwMode="auto">
          <a:xfrm>
            <a:off x="65881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6" name="Line 88"/>
          <p:cNvSpPr>
            <a:spLocks noChangeShapeType="1"/>
          </p:cNvSpPr>
          <p:nvPr/>
        </p:nvSpPr>
        <p:spPr bwMode="auto">
          <a:xfrm>
            <a:off x="67135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7" name="Line 89"/>
          <p:cNvSpPr>
            <a:spLocks noChangeShapeType="1"/>
          </p:cNvSpPr>
          <p:nvPr/>
        </p:nvSpPr>
        <p:spPr bwMode="auto">
          <a:xfrm>
            <a:off x="68532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8" name="Line 90"/>
          <p:cNvSpPr>
            <a:spLocks noChangeShapeType="1"/>
          </p:cNvSpPr>
          <p:nvPr/>
        </p:nvSpPr>
        <p:spPr bwMode="auto">
          <a:xfrm>
            <a:off x="697706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79" name="Line 91"/>
          <p:cNvSpPr>
            <a:spLocks noChangeShapeType="1"/>
          </p:cNvSpPr>
          <p:nvPr/>
        </p:nvSpPr>
        <p:spPr bwMode="auto">
          <a:xfrm>
            <a:off x="7116763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0" name="Line 92"/>
          <p:cNvSpPr>
            <a:spLocks noChangeShapeType="1"/>
          </p:cNvSpPr>
          <p:nvPr/>
        </p:nvSpPr>
        <p:spPr bwMode="auto">
          <a:xfrm>
            <a:off x="72421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1" name="Line 93"/>
          <p:cNvSpPr>
            <a:spLocks noChangeShapeType="1"/>
          </p:cNvSpPr>
          <p:nvPr/>
        </p:nvSpPr>
        <p:spPr bwMode="auto">
          <a:xfrm>
            <a:off x="7381875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2" name="Line 94"/>
          <p:cNvSpPr>
            <a:spLocks noChangeShapeType="1"/>
          </p:cNvSpPr>
          <p:nvPr/>
        </p:nvSpPr>
        <p:spPr bwMode="auto">
          <a:xfrm>
            <a:off x="7505700" y="1509713"/>
            <a:ext cx="1588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3" name="Line 95"/>
          <p:cNvSpPr>
            <a:spLocks noChangeShapeType="1"/>
          </p:cNvSpPr>
          <p:nvPr/>
        </p:nvSpPr>
        <p:spPr bwMode="auto">
          <a:xfrm>
            <a:off x="76295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4" name="Line 96"/>
          <p:cNvSpPr>
            <a:spLocks noChangeShapeType="1"/>
          </p:cNvSpPr>
          <p:nvPr/>
        </p:nvSpPr>
        <p:spPr bwMode="auto">
          <a:xfrm>
            <a:off x="7769225" y="1509713"/>
            <a:ext cx="3175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5" name="Line 97"/>
          <p:cNvSpPr>
            <a:spLocks noChangeShapeType="1"/>
          </p:cNvSpPr>
          <p:nvPr/>
        </p:nvSpPr>
        <p:spPr bwMode="auto">
          <a:xfrm>
            <a:off x="7910513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6" name="Line 98"/>
          <p:cNvSpPr>
            <a:spLocks noChangeShapeType="1"/>
          </p:cNvSpPr>
          <p:nvPr/>
        </p:nvSpPr>
        <p:spPr bwMode="auto">
          <a:xfrm>
            <a:off x="8034338" y="1509713"/>
            <a:ext cx="1587" cy="5140325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7" name="Rectangle 99"/>
          <p:cNvSpPr>
            <a:spLocks noChangeArrowheads="1"/>
          </p:cNvSpPr>
          <p:nvPr/>
        </p:nvSpPr>
        <p:spPr bwMode="auto">
          <a:xfrm>
            <a:off x="800100" y="1517650"/>
            <a:ext cx="7366000" cy="5124450"/>
          </a:xfrm>
          <a:prstGeom prst="rect">
            <a:avLst/>
          </a:prstGeom>
          <a:noFill/>
          <a:ln w="12700">
            <a:solidFill>
              <a:srgbClr val="B2E2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8" name="Line 100"/>
          <p:cNvSpPr>
            <a:spLocks noChangeShapeType="1"/>
          </p:cNvSpPr>
          <p:nvPr/>
        </p:nvSpPr>
        <p:spPr bwMode="auto">
          <a:xfrm>
            <a:off x="792163" y="1871663"/>
            <a:ext cx="7381875" cy="1587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89" name="Line 101"/>
          <p:cNvSpPr>
            <a:spLocks noChangeShapeType="1"/>
          </p:cNvSpPr>
          <p:nvPr/>
        </p:nvSpPr>
        <p:spPr bwMode="auto">
          <a:xfrm>
            <a:off x="792163" y="1755775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90" name="Line 102"/>
          <p:cNvSpPr>
            <a:spLocks noChangeShapeType="1"/>
          </p:cNvSpPr>
          <p:nvPr/>
        </p:nvSpPr>
        <p:spPr bwMode="auto">
          <a:xfrm>
            <a:off x="792163" y="1625600"/>
            <a:ext cx="7381875" cy="1588"/>
          </a:xfrm>
          <a:prstGeom prst="line">
            <a:avLst/>
          </a:prstGeom>
          <a:noFill/>
          <a:ln w="12700">
            <a:solidFill>
              <a:srgbClr val="B2E2E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191" name="Group 103"/>
          <p:cNvGrpSpPr>
            <a:grpSpLocks/>
          </p:cNvGrpSpPr>
          <p:nvPr/>
        </p:nvGrpSpPr>
        <p:grpSpPr bwMode="auto">
          <a:xfrm>
            <a:off x="1957388" y="1752600"/>
            <a:ext cx="6053137" cy="4191000"/>
            <a:chOff x="1584" y="1318"/>
            <a:chExt cx="3116" cy="2316"/>
          </a:xfrm>
        </p:grpSpPr>
        <p:sp>
          <p:nvSpPr>
            <p:cNvPr id="89192" name="Freeform 104"/>
            <p:cNvSpPr>
              <a:spLocks/>
            </p:cNvSpPr>
            <p:nvPr/>
          </p:nvSpPr>
          <p:spPr bwMode="auto">
            <a:xfrm>
              <a:off x="4524" y="1318"/>
              <a:ext cx="176" cy="256"/>
            </a:xfrm>
            <a:custGeom>
              <a:avLst/>
              <a:gdLst>
                <a:gd name="T0" fmla="*/ 0 w 176"/>
                <a:gd name="T1" fmla="*/ 248 h 256"/>
                <a:gd name="T2" fmla="*/ 16 w 176"/>
                <a:gd name="T3" fmla="*/ 256 h 256"/>
                <a:gd name="T4" fmla="*/ 32 w 176"/>
                <a:gd name="T5" fmla="*/ 248 h 256"/>
                <a:gd name="T6" fmla="*/ 48 w 176"/>
                <a:gd name="T7" fmla="*/ 216 h 256"/>
                <a:gd name="T8" fmla="*/ 72 w 176"/>
                <a:gd name="T9" fmla="*/ 200 h 256"/>
                <a:gd name="T10" fmla="*/ 88 w 176"/>
                <a:gd name="T11" fmla="*/ 184 h 256"/>
                <a:gd name="T12" fmla="*/ 112 w 176"/>
                <a:gd name="T13" fmla="*/ 168 h 256"/>
                <a:gd name="T14" fmla="*/ 120 w 176"/>
                <a:gd name="T15" fmla="*/ 160 h 256"/>
                <a:gd name="T16" fmla="*/ 136 w 176"/>
                <a:gd name="T17" fmla="*/ 136 h 256"/>
                <a:gd name="T18" fmla="*/ 152 w 176"/>
                <a:gd name="T19" fmla="*/ 80 h 256"/>
                <a:gd name="T20" fmla="*/ 176 w 176"/>
                <a:gd name="T21" fmla="*/ 40 h 256"/>
                <a:gd name="T22" fmla="*/ 176 w 176"/>
                <a:gd name="T23" fmla="*/ 0 h 256"/>
                <a:gd name="T24" fmla="*/ 112 w 176"/>
                <a:gd name="T25" fmla="*/ 96 h 256"/>
                <a:gd name="T26" fmla="*/ 56 w 176"/>
                <a:gd name="T27" fmla="*/ 168 h 256"/>
                <a:gd name="T28" fmla="*/ 8 w 176"/>
                <a:gd name="T29" fmla="*/ 248 h 256"/>
                <a:gd name="T30" fmla="*/ 0 w 176"/>
                <a:gd name="T31" fmla="*/ 2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6" h="256">
                  <a:moveTo>
                    <a:pt x="0" y="248"/>
                  </a:moveTo>
                  <a:lnTo>
                    <a:pt x="16" y="256"/>
                  </a:lnTo>
                  <a:lnTo>
                    <a:pt x="32" y="248"/>
                  </a:lnTo>
                  <a:lnTo>
                    <a:pt x="48" y="216"/>
                  </a:lnTo>
                  <a:lnTo>
                    <a:pt x="72" y="200"/>
                  </a:lnTo>
                  <a:lnTo>
                    <a:pt x="88" y="184"/>
                  </a:lnTo>
                  <a:lnTo>
                    <a:pt x="112" y="168"/>
                  </a:lnTo>
                  <a:lnTo>
                    <a:pt x="120" y="160"/>
                  </a:lnTo>
                  <a:lnTo>
                    <a:pt x="136" y="136"/>
                  </a:lnTo>
                  <a:lnTo>
                    <a:pt x="152" y="80"/>
                  </a:lnTo>
                  <a:lnTo>
                    <a:pt x="176" y="40"/>
                  </a:lnTo>
                  <a:lnTo>
                    <a:pt x="176" y="0"/>
                  </a:lnTo>
                  <a:lnTo>
                    <a:pt x="112" y="96"/>
                  </a:lnTo>
                  <a:lnTo>
                    <a:pt x="56" y="168"/>
                  </a:lnTo>
                  <a:lnTo>
                    <a:pt x="8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3" name="Freeform 105"/>
            <p:cNvSpPr>
              <a:spLocks/>
            </p:cNvSpPr>
            <p:nvPr/>
          </p:nvSpPr>
          <p:spPr bwMode="auto">
            <a:xfrm>
              <a:off x="4244" y="1566"/>
              <a:ext cx="280" cy="360"/>
            </a:xfrm>
            <a:custGeom>
              <a:avLst/>
              <a:gdLst>
                <a:gd name="T0" fmla="*/ 280 w 280"/>
                <a:gd name="T1" fmla="*/ 0 h 360"/>
                <a:gd name="T2" fmla="*/ 248 w 280"/>
                <a:gd name="T3" fmla="*/ 0 h 360"/>
                <a:gd name="T4" fmla="*/ 232 w 280"/>
                <a:gd name="T5" fmla="*/ 8 h 360"/>
                <a:gd name="T6" fmla="*/ 216 w 280"/>
                <a:gd name="T7" fmla="*/ 8 h 360"/>
                <a:gd name="T8" fmla="*/ 200 w 280"/>
                <a:gd name="T9" fmla="*/ 48 h 360"/>
                <a:gd name="T10" fmla="*/ 184 w 280"/>
                <a:gd name="T11" fmla="*/ 56 h 360"/>
                <a:gd name="T12" fmla="*/ 160 w 280"/>
                <a:gd name="T13" fmla="*/ 104 h 360"/>
                <a:gd name="T14" fmla="*/ 144 w 280"/>
                <a:gd name="T15" fmla="*/ 136 h 360"/>
                <a:gd name="T16" fmla="*/ 112 w 280"/>
                <a:gd name="T17" fmla="*/ 176 h 360"/>
                <a:gd name="T18" fmla="*/ 88 w 280"/>
                <a:gd name="T19" fmla="*/ 216 h 360"/>
                <a:gd name="T20" fmla="*/ 88 w 280"/>
                <a:gd name="T21" fmla="*/ 240 h 360"/>
                <a:gd name="T22" fmla="*/ 64 w 280"/>
                <a:gd name="T23" fmla="*/ 256 h 360"/>
                <a:gd name="T24" fmla="*/ 48 w 280"/>
                <a:gd name="T25" fmla="*/ 280 h 360"/>
                <a:gd name="T26" fmla="*/ 32 w 280"/>
                <a:gd name="T27" fmla="*/ 296 h 360"/>
                <a:gd name="T28" fmla="*/ 8 w 280"/>
                <a:gd name="T29" fmla="*/ 336 h 360"/>
                <a:gd name="T30" fmla="*/ 0 w 280"/>
                <a:gd name="T31" fmla="*/ 360 h 360"/>
                <a:gd name="T32" fmla="*/ 136 w 280"/>
                <a:gd name="T33" fmla="*/ 192 h 360"/>
                <a:gd name="T34" fmla="*/ 232 w 280"/>
                <a:gd name="T35" fmla="*/ 64 h 360"/>
                <a:gd name="T36" fmla="*/ 272 w 280"/>
                <a:gd name="T37" fmla="*/ 0 h 360"/>
                <a:gd name="T38" fmla="*/ 280 w 280"/>
                <a:gd name="T3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0" h="360">
                  <a:moveTo>
                    <a:pt x="280" y="0"/>
                  </a:moveTo>
                  <a:lnTo>
                    <a:pt x="248" y="0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0" y="48"/>
                  </a:lnTo>
                  <a:lnTo>
                    <a:pt x="184" y="56"/>
                  </a:lnTo>
                  <a:lnTo>
                    <a:pt x="160" y="104"/>
                  </a:lnTo>
                  <a:lnTo>
                    <a:pt x="144" y="136"/>
                  </a:lnTo>
                  <a:lnTo>
                    <a:pt x="112" y="176"/>
                  </a:lnTo>
                  <a:lnTo>
                    <a:pt x="88" y="216"/>
                  </a:lnTo>
                  <a:lnTo>
                    <a:pt x="88" y="240"/>
                  </a:lnTo>
                  <a:lnTo>
                    <a:pt x="64" y="256"/>
                  </a:lnTo>
                  <a:lnTo>
                    <a:pt x="48" y="280"/>
                  </a:lnTo>
                  <a:lnTo>
                    <a:pt x="32" y="296"/>
                  </a:lnTo>
                  <a:lnTo>
                    <a:pt x="8" y="336"/>
                  </a:lnTo>
                  <a:lnTo>
                    <a:pt x="0" y="360"/>
                  </a:lnTo>
                  <a:lnTo>
                    <a:pt x="136" y="192"/>
                  </a:lnTo>
                  <a:lnTo>
                    <a:pt x="232" y="64"/>
                  </a:lnTo>
                  <a:lnTo>
                    <a:pt x="272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E1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Freeform 106"/>
            <p:cNvSpPr>
              <a:spLocks/>
            </p:cNvSpPr>
            <p:nvPr/>
          </p:nvSpPr>
          <p:spPr bwMode="auto">
            <a:xfrm>
              <a:off x="4084" y="1972"/>
              <a:ext cx="104" cy="104"/>
            </a:xfrm>
            <a:custGeom>
              <a:avLst/>
              <a:gdLst>
                <a:gd name="T0" fmla="*/ 0 w 104"/>
                <a:gd name="T1" fmla="*/ 104 h 104"/>
                <a:gd name="T2" fmla="*/ 40 w 104"/>
                <a:gd name="T3" fmla="*/ 96 h 104"/>
                <a:gd name="T4" fmla="*/ 64 w 104"/>
                <a:gd name="T5" fmla="*/ 72 h 104"/>
                <a:gd name="T6" fmla="*/ 88 w 104"/>
                <a:gd name="T7" fmla="*/ 48 h 104"/>
                <a:gd name="T8" fmla="*/ 104 w 104"/>
                <a:gd name="T9" fmla="*/ 0 h 104"/>
                <a:gd name="T10" fmla="*/ 8 w 104"/>
                <a:gd name="T11" fmla="*/ 88 h 104"/>
                <a:gd name="T12" fmla="*/ 8 w 104"/>
                <a:gd name="T13" fmla="*/ 104 h 104"/>
                <a:gd name="T14" fmla="*/ 0 w 104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04">
                  <a:moveTo>
                    <a:pt x="0" y="104"/>
                  </a:moveTo>
                  <a:lnTo>
                    <a:pt x="40" y="96"/>
                  </a:lnTo>
                  <a:lnTo>
                    <a:pt x="64" y="72"/>
                  </a:lnTo>
                  <a:lnTo>
                    <a:pt x="88" y="48"/>
                  </a:lnTo>
                  <a:lnTo>
                    <a:pt x="104" y="0"/>
                  </a:lnTo>
                  <a:lnTo>
                    <a:pt x="8" y="88"/>
                  </a:lnTo>
                  <a:lnTo>
                    <a:pt x="8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5" name="Freeform 107"/>
            <p:cNvSpPr>
              <a:spLocks/>
            </p:cNvSpPr>
            <p:nvPr/>
          </p:nvSpPr>
          <p:spPr bwMode="auto">
            <a:xfrm>
              <a:off x="3780" y="2086"/>
              <a:ext cx="304" cy="248"/>
            </a:xfrm>
            <a:custGeom>
              <a:avLst/>
              <a:gdLst>
                <a:gd name="T0" fmla="*/ 0 w 304"/>
                <a:gd name="T1" fmla="*/ 224 h 248"/>
                <a:gd name="T2" fmla="*/ 24 w 304"/>
                <a:gd name="T3" fmla="*/ 224 h 248"/>
                <a:gd name="T4" fmla="*/ 56 w 304"/>
                <a:gd name="T5" fmla="*/ 248 h 248"/>
                <a:gd name="T6" fmla="*/ 72 w 304"/>
                <a:gd name="T7" fmla="*/ 240 h 248"/>
                <a:gd name="T8" fmla="*/ 104 w 304"/>
                <a:gd name="T9" fmla="*/ 216 h 248"/>
                <a:gd name="T10" fmla="*/ 144 w 304"/>
                <a:gd name="T11" fmla="*/ 168 h 248"/>
                <a:gd name="T12" fmla="*/ 176 w 304"/>
                <a:gd name="T13" fmla="*/ 136 h 248"/>
                <a:gd name="T14" fmla="*/ 192 w 304"/>
                <a:gd name="T15" fmla="*/ 136 h 248"/>
                <a:gd name="T16" fmla="*/ 224 w 304"/>
                <a:gd name="T17" fmla="*/ 112 h 248"/>
                <a:gd name="T18" fmla="*/ 240 w 304"/>
                <a:gd name="T19" fmla="*/ 88 h 248"/>
                <a:gd name="T20" fmla="*/ 264 w 304"/>
                <a:gd name="T21" fmla="*/ 56 h 248"/>
                <a:gd name="T22" fmla="*/ 272 w 304"/>
                <a:gd name="T23" fmla="*/ 40 h 248"/>
                <a:gd name="T24" fmla="*/ 288 w 304"/>
                <a:gd name="T25" fmla="*/ 24 h 248"/>
                <a:gd name="T26" fmla="*/ 304 w 304"/>
                <a:gd name="T27" fmla="*/ 0 h 248"/>
                <a:gd name="T28" fmla="*/ 296 w 304"/>
                <a:gd name="T29" fmla="*/ 0 h 248"/>
                <a:gd name="T30" fmla="*/ 8 w 304"/>
                <a:gd name="T31" fmla="*/ 224 h 248"/>
                <a:gd name="T32" fmla="*/ 0 w 304"/>
                <a:gd name="T33" fmla="*/ 2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248">
                  <a:moveTo>
                    <a:pt x="0" y="224"/>
                  </a:moveTo>
                  <a:lnTo>
                    <a:pt x="24" y="224"/>
                  </a:lnTo>
                  <a:lnTo>
                    <a:pt x="56" y="248"/>
                  </a:lnTo>
                  <a:lnTo>
                    <a:pt x="72" y="240"/>
                  </a:lnTo>
                  <a:lnTo>
                    <a:pt x="104" y="216"/>
                  </a:lnTo>
                  <a:lnTo>
                    <a:pt x="144" y="168"/>
                  </a:lnTo>
                  <a:lnTo>
                    <a:pt x="176" y="136"/>
                  </a:lnTo>
                  <a:lnTo>
                    <a:pt x="192" y="136"/>
                  </a:lnTo>
                  <a:lnTo>
                    <a:pt x="224" y="112"/>
                  </a:lnTo>
                  <a:lnTo>
                    <a:pt x="240" y="88"/>
                  </a:lnTo>
                  <a:lnTo>
                    <a:pt x="264" y="56"/>
                  </a:lnTo>
                  <a:lnTo>
                    <a:pt x="272" y="40"/>
                  </a:lnTo>
                  <a:lnTo>
                    <a:pt x="288" y="24"/>
                  </a:lnTo>
                  <a:lnTo>
                    <a:pt x="304" y="0"/>
                  </a:lnTo>
                  <a:lnTo>
                    <a:pt x="296" y="0"/>
                  </a:lnTo>
                  <a:lnTo>
                    <a:pt x="8" y="224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Freeform 108"/>
            <p:cNvSpPr>
              <a:spLocks/>
            </p:cNvSpPr>
            <p:nvPr/>
          </p:nvSpPr>
          <p:spPr bwMode="auto">
            <a:xfrm>
              <a:off x="3056" y="2446"/>
              <a:ext cx="552" cy="416"/>
            </a:xfrm>
            <a:custGeom>
              <a:avLst/>
              <a:gdLst>
                <a:gd name="T0" fmla="*/ 8 w 552"/>
                <a:gd name="T1" fmla="*/ 392 h 416"/>
                <a:gd name="T2" fmla="*/ 32 w 552"/>
                <a:gd name="T3" fmla="*/ 384 h 416"/>
                <a:gd name="T4" fmla="*/ 48 w 552"/>
                <a:gd name="T5" fmla="*/ 408 h 416"/>
                <a:gd name="T6" fmla="*/ 56 w 552"/>
                <a:gd name="T7" fmla="*/ 408 h 416"/>
                <a:gd name="T8" fmla="*/ 64 w 552"/>
                <a:gd name="T9" fmla="*/ 416 h 416"/>
                <a:gd name="T10" fmla="*/ 96 w 552"/>
                <a:gd name="T11" fmla="*/ 360 h 416"/>
                <a:gd name="T12" fmla="*/ 120 w 552"/>
                <a:gd name="T13" fmla="*/ 368 h 416"/>
                <a:gd name="T14" fmla="*/ 136 w 552"/>
                <a:gd name="T15" fmla="*/ 352 h 416"/>
                <a:gd name="T16" fmla="*/ 160 w 552"/>
                <a:gd name="T17" fmla="*/ 376 h 416"/>
                <a:gd name="T18" fmla="*/ 168 w 552"/>
                <a:gd name="T19" fmla="*/ 392 h 416"/>
                <a:gd name="T20" fmla="*/ 184 w 552"/>
                <a:gd name="T21" fmla="*/ 384 h 416"/>
                <a:gd name="T22" fmla="*/ 200 w 552"/>
                <a:gd name="T23" fmla="*/ 392 h 416"/>
                <a:gd name="T24" fmla="*/ 216 w 552"/>
                <a:gd name="T25" fmla="*/ 392 h 416"/>
                <a:gd name="T26" fmla="*/ 232 w 552"/>
                <a:gd name="T27" fmla="*/ 376 h 416"/>
                <a:gd name="T28" fmla="*/ 272 w 552"/>
                <a:gd name="T29" fmla="*/ 304 h 416"/>
                <a:gd name="T30" fmla="*/ 320 w 552"/>
                <a:gd name="T31" fmla="*/ 224 h 416"/>
                <a:gd name="T32" fmla="*/ 384 w 552"/>
                <a:gd name="T33" fmla="*/ 168 h 416"/>
                <a:gd name="T34" fmla="*/ 400 w 552"/>
                <a:gd name="T35" fmla="*/ 144 h 416"/>
                <a:gd name="T36" fmla="*/ 424 w 552"/>
                <a:gd name="T37" fmla="*/ 128 h 416"/>
                <a:gd name="T38" fmla="*/ 440 w 552"/>
                <a:gd name="T39" fmla="*/ 112 h 416"/>
                <a:gd name="T40" fmla="*/ 456 w 552"/>
                <a:gd name="T41" fmla="*/ 104 h 416"/>
                <a:gd name="T42" fmla="*/ 472 w 552"/>
                <a:gd name="T43" fmla="*/ 88 h 416"/>
                <a:gd name="T44" fmla="*/ 496 w 552"/>
                <a:gd name="T45" fmla="*/ 80 h 416"/>
                <a:gd name="T46" fmla="*/ 504 w 552"/>
                <a:gd name="T47" fmla="*/ 72 h 416"/>
                <a:gd name="T48" fmla="*/ 520 w 552"/>
                <a:gd name="T49" fmla="*/ 56 h 416"/>
                <a:gd name="T50" fmla="*/ 536 w 552"/>
                <a:gd name="T51" fmla="*/ 40 h 416"/>
                <a:gd name="T52" fmla="*/ 552 w 552"/>
                <a:gd name="T53" fmla="*/ 0 h 416"/>
                <a:gd name="T54" fmla="*/ 408 w 552"/>
                <a:gd name="T55" fmla="*/ 120 h 416"/>
                <a:gd name="T56" fmla="*/ 272 w 552"/>
                <a:gd name="T57" fmla="*/ 216 h 416"/>
                <a:gd name="T58" fmla="*/ 136 w 552"/>
                <a:gd name="T59" fmla="*/ 296 h 416"/>
                <a:gd name="T60" fmla="*/ 0 w 552"/>
                <a:gd name="T61" fmla="*/ 384 h 416"/>
                <a:gd name="T62" fmla="*/ 0 w 552"/>
                <a:gd name="T63" fmla="*/ 392 h 416"/>
                <a:gd name="T64" fmla="*/ 8 w 552"/>
                <a:gd name="T65" fmla="*/ 39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2" h="416">
                  <a:moveTo>
                    <a:pt x="8" y="392"/>
                  </a:moveTo>
                  <a:lnTo>
                    <a:pt x="32" y="384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64" y="416"/>
                  </a:lnTo>
                  <a:lnTo>
                    <a:pt x="96" y="360"/>
                  </a:lnTo>
                  <a:lnTo>
                    <a:pt x="120" y="368"/>
                  </a:lnTo>
                  <a:lnTo>
                    <a:pt x="136" y="352"/>
                  </a:lnTo>
                  <a:lnTo>
                    <a:pt x="160" y="376"/>
                  </a:lnTo>
                  <a:lnTo>
                    <a:pt x="168" y="392"/>
                  </a:lnTo>
                  <a:lnTo>
                    <a:pt x="184" y="384"/>
                  </a:lnTo>
                  <a:lnTo>
                    <a:pt x="200" y="392"/>
                  </a:lnTo>
                  <a:lnTo>
                    <a:pt x="216" y="392"/>
                  </a:lnTo>
                  <a:lnTo>
                    <a:pt x="232" y="376"/>
                  </a:lnTo>
                  <a:lnTo>
                    <a:pt x="272" y="304"/>
                  </a:lnTo>
                  <a:lnTo>
                    <a:pt x="320" y="224"/>
                  </a:lnTo>
                  <a:lnTo>
                    <a:pt x="384" y="168"/>
                  </a:lnTo>
                  <a:lnTo>
                    <a:pt x="400" y="144"/>
                  </a:lnTo>
                  <a:lnTo>
                    <a:pt x="424" y="128"/>
                  </a:lnTo>
                  <a:lnTo>
                    <a:pt x="440" y="112"/>
                  </a:lnTo>
                  <a:lnTo>
                    <a:pt x="456" y="104"/>
                  </a:lnTo>
                  <a:lnTo>
                    <a:pt x="472" y="88"/>
                  </a:lnTo>
                  <a:lnTo>
                    <a:pt x="496" y="80"/>
                  </a:lnTo>
                  <a:lnTo>
                    <a:pt x="504" y="72"/>
                  </a:lnTo>
                  <a:lnTo>
                    <a:pt x="520" y="56"/>
                  </a:lnTo>
                  <a:lnTo>
                    <a:pt x="536" y="40"/>
                  </a:lnTo>
                  <a:lnTo>
                    <a:pt x="552" y="0"/>
                  </a:lnTo>
                  <a:lnTo>
                    <a:pt x="408" y="120"/>
                  </a:lnTo>
                  <a:lnTo>
                    <a:pt x="272" y="216"/>
                  </a:lnTo>
                  <a:lnTo>
                    <a:pt x="136" y="296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392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7" name="Freeform 109"/>
            <p:cNvSpPr>
              <a:spLocks/>
            </p:cNvSpPr>
            <p:nvPr/>
          </p:nvSpPr>
          <p:spPr bwMode="auto">
            <a:xfrm>
              <a:off x="2688" y="2878"/>
              <a:ext cx="280" cy="216"/>
            </a:xfrm>
            <a:custGeom>
              <a:avLst/>
              <a:gdLst>
                <a:gd name="T0" fmla="*/ 280 w 280"/>
                <a:gd name="T1" fmla="*/ 0 h 216"/>
                <a:gd name="T2" fmla="*/ 264 w 280"/>
                <a:gd name="T3" fmla="*/ 56 h 216"/>
                <a:gd name="T4" fmla="*/ 248 w 280"/>
                <a:gd name="T5" fmla="*/ 56 h 216"/>
                <a:gd name="T6" fmla="*/ 232 w 280"/>
                <a:gd name="T7" fmla="*/ 56 h 216"/>
                <a:gd name="T8" fmla="*/ 200 w 280"/>
                <a:gd name="T9" fmla="*/ 104 h 216"/>
                <a:gd name="T10" fmla="*/ 176 w 280"/>
                <a:gd name="T11" fmla="*/ 128 h 216"/>
                <a:gd name="T12" fmla="*/ 144 w 280"/>
                <a:gd name="T13" fmla="*/ 136 h 216"/>
                <a:gd name="T14" fmla="*/ 128 w 280"/>
                <a:gd name="T15" fmla="*/ 144 h 216"/>
                <a:gd name="T16" fmla="*/ 112 w 280"/>
                <a:gd name="T17" fmla="*/ 176 h 216"/>
                <a:gd name="T18" fmla="*/ 96 w 280"/>
                <a:gd name="T19" fmla="*/ 192 h 216"/>
                <a:gd name="T20" fmla="*/ 80 w 280"/>
                <a:gd name="T21" fmla="*/ 208 h 216"/>
                <a:gd name="T22" fmla="*/ 64 w 280"/>
                <a:gd name="T23" fmla="*/ 216 h 216"/>
                <a:gd name="T24" fmla="*/ 48 w 280"/>
                <a:gd name="T25" fmla="*/ 200 h 216"/>
                <a:gd name="T26" fmla="*/ 32 w 280"/>
                <a:gd name="T27" fmla="*/ 200 h 216"/>
                <a:gd name="T28" fmla="*/ 16 w 280"/>
                <a:gd name="T29" fmla="*/ 184 h 216"/>
                <a:gd name="T30" fmla="*/ 0 w 280"/>
                <a:gd name="T31" fmla="*/ 184 h 216"/>
                <a:gd name="T32" fmla="*/ 272 w 280"/>
                <a:gd name="T33" fmla="*/ 0 h 216"/>
                <a:gd name="T34" fmla="*/ 280 w 280"/>
                <a:gd name="T3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216">
                  <a:moveTo>
                    <a:pt x="280" y="0"/>
                  </a:moveTo>
                  <a:lnTo>
                    <a:pt x="264" y="56"/>
                  </a:lnTo>
                  <a:lnTo>
                    <a:pt x="248" y="56"/>
                  </a:lnTo>
                  <a:lnTo>
                    <a:pt x="232" y="56"/>
                  </a:lnTo>
                  <a:lnTo>
                    <a:pt x="200" y="104"/>
                  </a:lnTo>
                  <a:lnTo>
                    <a:pt x="176" y="128"/>
                  </a:lnTo>
                  <a:lnTo>
                    <a:pt x="144" y="136"/>
                  </a:lnTo>
                  <a:lnTo>
                    <a:pt x="128" y="144"/>
                  </a:lnTo>
                  <a:lnTo>
                    <a:pt x="112" y="176"/>
                  </a:lnTo>
                  <a:lnTo>
                    <a:pt x="96" y="192"/>
                  </a:lnTo>
                  <a:lnTo>
                    <a:pt x="80" y="208"/>
                  </a:lnTo>
                  <a:lnTo>
                    <a:pt x="64" y="216"/>
                  </a:lnTo>
                  <a:lnTo>
                    <a:pt x="48" y="200"/>
                  </a:lnTo>
                  <a:lnTo>
                    <a:pt x="32" y="200"/>
                  </a:lnTo>
                  <a:lnTo>
                    <a:pt x="16" y="184"/>
                  </a:lnTo>
                  <a:lnTo>
                    <a:pt x="0" y="184"/>
                  </a:lnTo>
                  <a:lnTo>
                    <a:pt x="272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8" name="Freeform 110"/>
            <p:cNvSpPr>
              <a:spLocks/>
            </p:cNvSpPr>
            <p:nvPr/>
          </p:nvSpPr>
          <p:spPr bwMode="auto">
            <a:xfrm>
              <a:off x="2592" y="3054"/>
              <a:ext cx="88" cy="64"/>
            </a:xfrm>
            <a:custGeom>
              <a:avLst/>
              <a:gdLst>
                <a:gd name="T0" fmla="*/ 40 w 88"/>
                <a:gd name="T1" fmla="*/ 8 h 64"/>
                <a:gd name="T2" fmla="*/ 24 w 88"/>
                <a:gd name="T3" fmla="*/ 24 h 64"/>
                <a:gd name="T4" fmla="*/ 0 w 88"/>
                <a:gd name="T5" fmla="*/ 64 h 64"/>
                <a:gd name="T6" fmla="*/ 88 w 88"/>
                <a:gd name="T7" fmla="*/ 16 h 64"/>
                <a:gd name="T8" fmla="*/ 72 w 88"/>
                <a:gd name="T9" fmla="*/ 0 h 64"/>
                <a:gd name="T10" fmla="*/ 56 w 88"/>
                <a:gd name="T11" fmla="*/ 16 h 64"/>
                <a:gd name="T12" fmla="*/ 48 w 88"/>
                <a:gd name="T13" fmla="*/ 8 h 64"/>
                <a:gd name="T14" fmla="*/ 40 w 88"/>
                <a:gd name="T1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64">
                  <a:moveTo>
                    <a:pt x="40" y="8"/>
                  </a:moveTo>
                  <a:lnTo>
                    <a:pt x="24" y="24"/>
                  </a:lnTo>
                  <a:lnTo>
                    <a:pt x="0" y="64"/>
                  </a:lnTo>
                  <a:lnTo>
                    <a:pt x="88" y="16"/>
                  </a:lnTo>
                  <a:lnTo>
                    <a:pt x="72" y="0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E1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9" name="Freeform 111"/>
            <p:cNvSpPr>
              <a:spLocks/>
            </p:cNvSpPr>
            <p:nvPr/>
          </p:nvSpPr>
          <p:spPr bwMode="auto">
            <a:xfrm>
              <a:off x="2408" y="3130"/>
              <a:ext cx="168" cy="88"/>
            </a:xfrm>
            <a:custGeom>
              <a:avLst/>
              <a:gdLst>
                <a:gd name="T0" fmla="*/ 168 w 168"/>
                <a:gd name="T1" fmla="*/ 0 h 88"/>
                <a:gd name="T2" fmla="*/ 0 w 168"/>
                <a:gd name="T3" fmla="*/ 88 h 88"/>
                <a:gd name="T4" fmla="*/ 32 w 168"/>
                <a:gd name="T5" fmla="*/ 88 h 88"/>
                <a:gd name="T6" fmla="*/ 48 w 168"/>
                <a:gd name="T7" fmla="*/ 80 h 88"/>
                <a:gd name="T8" fmla="*/ 64 w 168"/>
                <a:gd name="T9" fmla="*/ 88 h 88"/>
                <a:gd name="T10" fmla="*/ 80 w 168"/>
                <a:gd name="T11" fmla="*/ 64 h 88"/>
                <a:gd name="T12" fmla="*/ 112 w 168"/>
                <a:gd name="T13" fmla="*/ 48 h 88"/>
                <a:gd name="T14" fmla="*/ 128 w 168"/>
                <a:gd name="T15" fmla="*/ 48 h 88"/>
                <a:gd name="T16" fmla="*/ 160 w 168"/>
                <a:gd name="T17" fmla="*/ 0 h 88"/>
                <a:gd name="T18" fmla="*/ 168 w 168"/>
                <a:gd name="T1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88">
                  <a:moveTo>
                    <a:pt x="168" y="0"/>
                  </a:moveTo>
                  <a:lnTo>
                    <a:pt x="0" y="88"/>
                  </a:lnTo>
                  <a:lnTo>
                    <a:pt x="32" y="88"/>
                  </a:lnTo>
                  <a:lnTo>
                    <a:pt x="48" y="80"/>
                  </a:lnTo>
                  <a:lnTo>
                    <a:pt x="64" y="88"/>
                  </a:lnTo>
                  <a:lnTo>
                    <a:pt x="80" y="64"/>
                  </a:lnTo>
                  <a:lnTo>
                    <a:pt x="112" y="48"/>
                  </a:lnTo>
                  <a:lnTo>
                    <a:pt x="128" y="48"/>
                  </a:lnTo>
                  <a:lnTo>
                    <a:pt x="160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0" name="Freeform 112"/>
            <p:cNvSpPr>
              <a:spLocks/>
            </p:cNvSpPr>
            <p:nvPr/>
          </p:nvSpPr>
          <p:spPr bwMode="auto">
            <a:xfrm>
              <a:off x="2088" y="3298"/>
              <a:ext cx="160" cy="104"/>
            </a:xfrm>
            <a:custGeom>
              <a:avLst/>
              <a:gdLst>
                <a:gd name="T0" fmla="*/ 120 w 160"/>
                <a:gd name="T1" fmla="*/ 0 h 104"/>
                <a:gd name="T2" fmla="*/ 88 w 160"/>
                <a:gd name="T3" fmla="*/ 16 h 104"/>
                <a:gd name="T4" fmla="*/ 56 w 160"/>
                <a:gd name="T5" fmla="*/ 24 h 104"/>
                <a:gd name="T6" fmla="*/ 0 w 160"/>
                <a:gd name="T7" fmla="*/ 104 h 104"/>
                <a:gd name="T8" fmla="*/ 160 w 160"/>
                <a:gd name="T9" fmla="*/ 8 h 104"/>
                <a:gd name="T10" fmla="*/ 128 w 160"/>
                <a:gd name="T11" fmla="*/ 0 h 104"/>
                <a:gd name="T12" fmla="*/ 120 w 160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04">
                  <a:moveTo>
                    <a:pt x="120" y="0"/>
                  </a:moveTo>
                  <a:lnTo>
                    <a:pt x="88" y="16"/>
                  </a:lnTo>
                  <a:lnTo>
                    <a:pt x="56" y="24"/>
                  </a:lnTo>
                  <a:lnTo>
                    <a:pt x="0" y="104"/>
                  </a:lnTo>
                  <a:lnTo>
                    <a:pt x="160" y="8"/>
                  </a:lnTo>
                  <a:lnTo>
                    <a:pt x="128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E1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1" name="Freeform 113"/>
            <p:cNvSpPr>
              <a:spLocks/>
            </p:cNvSpPr>
            <p:nvPr/>
          </p:nvSpPr>
          <p:spPr bwMode="auto">
            <a:xfrm>
              <a:off x="2256" y="3210"/>
              <a:ext cx="144" cy="88"/>
            </a:xfrm>
            <a:custGeom>
              <a:avLst/>
              <a:gdLst>
                <a:gd name="T0" fmla="*/ 40 w 144"/>
                <a:gd name="T1" fmla="*/ 40 h 88"/>
                <a:gd name="T2" fmla="*/ 72 w 144"/>
                <a:gd name="T3" fmla="*/ 24 h 88"/>
                <a:gd name="T4" fmla="*/ 88 w 144"/>
                <a:gd name="T5" fmla="*/ 16 h 88"/>
                <a:gd name="T6" fmla="*/ 120 w 144"/>
                <a:gd name="T7" fmla="*/ 0 h 88"/>
                <a:gd name="T8" fmla="*/ 144 w 144"/>
                <a:gd name="T9" fmla="*/ 8 h 88"/>
                <a:gd name="T10" fmla="*/ 0 w 144"/>
                <a:gd name="T11" fmla="*/ 88 h 88"/>
                <a:gd name="T12" fmla="*/ 24 w 144"/>
                <a:gd name="T13" fmla="*/ 56 h 88"/>
                <a:gd name="T14" fmla="*/ 32 w 144"/>
                <a:gd name="T15" fmla="*/ 40 h 88"/>
                <a:gd name="T16" fmla="*/ 40 w 144"/>
                <a:gd name="T17" fmla="*/ 4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88">
                  <a:moveTo>
                    <a:pt x="40" y="40"/>
                  </a:moveTo>
                  <a:lnTo>
                    <a:pt x="72" y="24"/>
                  </a:lnTo>
                  <a:lnTo>
                    <a:pt x="88" y="16"/>
                  </a:lnTo>
                  <a:lnTo>
                    <a:pt x="120" y="0"/>
                  </a:lnTo>
                  <a:lnTo>
                    <a:pt x="144" y="8"/>
                  </a:lnTo>
                  <a:lnTo>
                    <a:pt x="0" y="8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FE1B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2" name="Freeform 114"/>
            <p:cNvSpPr>
              <a:spLocks/>
            </p:cNvSpPr>
            <p:nvPr/>
          </p:nvSpPr>
          <p:spPr bwMode="auto">
            <a:xfrm>
              <a:off x="1888" y="3456"/>
              <a:ext cx="80" cy="24"/>
            </a:xfrm>
            <a:custGeom>
              <a:avLst/>
              <a:gdLst>
                <a:gd name="T0" fmla="*/ 64 w 80"/>
                <a:gd name="T1" fmla="*/ 0 h 24"/>
                <a:gd name="T2" fmla="*/ 0 w 80"/>
                <a:gd name="T3" fmla="*/ 24 h 24"/>
                <a:gd name="T4" fmla="*/ 40 w 80"/>
                <a:gd name="T5" fmla="*/ 24 h 24"/>
                <a:gd name="T6" fmla="*/ 80 w 80"/>
                <a:gd name="T7" fmla="*/ 0 h 24"/>
                <a:gd name="T8" fmla="*/ 72 w 80"/>
                <a:gd name="T9" fmla="*/ 0 h 24"/>
                <a:gd name="T10" fmla="*/ 64 w 80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24">
                  <a:moveTo>
                    <a:pt x="64" y="0"/>
                  </a:moveTo>
                  <a:lnTo>
                    <a:pt x="0" y="24"/>
                  </a:lnTo>
                  <a:lnTo>
                    <a:pt x="40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3" name="Freeform 115"/>
            <p:cNvSpPr>
              <a:spLocks/>
            </p:cNvSpPr>
            <p:nvPr/>
          </p:nvSpPr>
          <p:spPr bwMode="auto">
            <a:xfrm>
              <a:off x="1584" y="3570"/>
              <a:ext cx="112" cy="64"/>
            </a:xfrm>
            <a:custGeom>
              <a:avLst/>
              <a:gdLst>
                <a:gd name="T0" fmla="*/ 0 w 112"/>
                <a:gd name="T1" fmla="*/ 40 h 64"/>
                <a:gd name="T2" fmla="*/ 112 w 112"/>
                <a:gd name="T3" fmla="*/ 0 h 64"/>
                <a:gd name="T4" fmla="*/ 88 w 112"/>
                <a:gd name="T5" fmla="*/ 32 h 64"/>
                <a:gd name="T6" fmla="*/ 48 w 112"/>
                <a:gd name="T7" fmla="*/ 64 h 64"/>
                <a:gd name="T8" fmla="*/ 32 w 112"/>
                <a:gd name="T9" fmla="*/ 64 h 64"/>
                <a:gd name="T10" fmla="*/ 8 w 112"/>
                <a:gd name="T11" fmla="*/ 40 h 64"/>
                <a:gd name="T12" fmla="*/ 0 w 112"/>
                <a:gd name="T13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64">
                  <a:moveTo>
                    <a:pt x="0" y="40"/>
                  </a:moveTo>
                  <a:lnTo>
                    <a:pt x="112" y="0"/>
                  </a:lnTo>
                  <a:lnTo>
                    <a:pt x="88" y="32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8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04" name="Freeform 116"/>
            <p:cNvSpPr>
              <a:spLocks/>
            </p:cNvSpPr>
            <p:nvPr/>
          </p:nvSpPr>
          <p:spPr bwMode="auto">
            <a:xfrm>
              <a:off x="1752" y="3490"/>
              <a:ext cx="136" cy="80"/>
            </a:xfrm>
            <a:custGeom>
              <a:avLst/>
              <a:gdLst>
                <a:gd name="T0" fmla="*/ 0 w 136"/>
                <a:gd name="T1" fmla="*/ 64 h 80"/>
                <a:gd name="T2" fmla="*/ 136 w 136"/>
                <a:gd name="T3" fmla="*/ 0 h 80"/>
                <a:gd name="T4" fmla="*/ 136 w 136"/>
                <a:gd name="T5" fmla="*/ 16 h 80"/>
                <a:gd name="T6" fmla="*/ 96 w 136"/>
                <a:gd name="T7" fmla="*/ 48 h 80"/>
                <a:gd name="T8" fmla="*/ 64 w 136"/>
                <a:gd name="T9" fmla="*/ 72 h 80"/>
                <a:gd name="T10" fmla="*/ 48 w 136"/>
                <a:gd name="T11" fmla="*/ 80 h 80"/>
                <a:gd name="T12" fmla="*/ 32 w 136"/>
                <a:gd name="T13" fmla="*/ 64 h 80"/>
                <a:gd name="T14" fmla="*/ 8 w 136"/>
                <a:gd name="T15" fmla="*/ 64 h 80"/>
                <a:gd name="T16" fmla="*/ 0 w 136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80">
                  <a:moveTo>
                    <a:pt x="0" y="64"/>
                  </a:moveTo>
                  <a:lnTo>
                    <a:pt x="136" y="0"/>
                  </a:lnTo>
                  <a:lnTo>
                    <a:pt x="136" y="16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8" y="80"/>
                  </a:lnTo>
                  <a:lnTo>
                    <a:pt x="32" y="64"/>
                  </a:lnTo>
                  <a:lnTo>
                    <a:pt x="8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758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205" name="Group 117"/>
          <p:cNvGrpSpPr>
            <a:grpSpLocks/>
          </p:cNvGrpSpPr>
          <p:nvPr/>
        </p:nvGrpSpPr>
        <p:grpSpPr bwMode="auto">
          <a:xfrm>
            <a:off x="1677988" y="5980113"/>
            <a:ext cx="569912" cy="222250"/>
            <a:chOff x="1440" y="3654"/>
            <a:chExt cx="293" cy="123"/>
          </a:xfrm>
        </p:grpSpPr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1440" y="3654"/>
              <a:ext cx="11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1957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07" name="Rectangle 119"/>
            <p:cNvSpPr>
              <a:spLocks noChangeArrowheads="1"/>
            </p:cNvSpPr>
            <p:nvPr/>
          </p:nvSpPr>
          <p:spPr bwMode="auto">
            <a:xfrm>
              <a:off x="1584" y="3654"/>
              <a:ext cx="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–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08" name="Rectangle 120"/>
            <p:cNvSpPr>
              <a:spLocks noChangeArrowheads="1"/>
            </p:cNvSpPr>
            <p:nvPr/>
          </p:nvSpPr>
          <p:spPr bwMode="auto">
            <a:xfrm>
              <a:off x="1616" y="3654"/>
              <a:ext cx="11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1958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09" name="Rectangle 121"/>
            <p:cNvSpPr>
              <a:spLocks noChangeArrowheads="1"/>
            </p:cNvSpPr>
            <p:nvPr/>
          </p:nvSpPr>
          <p:spPr bwMode="auto">
            <a:xfrm>
              <a:off x="1440" y="3710"/>
              <a:ext cx="2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Recession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9210" name="Group 122"/>
          <p:cNvGrpSpPr>
            <a:grpSpLocks/>
          </p:cNvGrpSpPr>
          <p:nvPr/>
        </p:nvGrpSpPr>
        <p:grpSpPr bwMode="auto">
          <a:xfrm>
            <a:off x="2392363" y="5795963"/>
            <a:ext cx="585787" cy="236537"/>
            <a:chOff x="1808" y="3552"/>
            <a:chExt cx="301" cy="131"/>
          </a:xfrm>
        </p:grpSpPr>
        <p:sp>
          <p:nvSpPr>
            <p:cNvPr id="89211" name="Rectangle 123"/>
            <p:cNvSpPr>
              <a:spLocks noChangeArrowheads="1"/>
            </p:cNvSpPr>
            <p:nvPr/>
          </p:nvSpPr>
          <p:spPr bwMode="auto">
            <a:xfrm>
              <a:off x="1808" y="3552"/>
              <a:ext cx="11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1960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12" name="Rectangle 124"/>
            <p:cNvSpPr>
              <a:spLocks noChangeArrowheads="1"/>
            </p:cNvSpPr>
            <p:nvPr/>
          </p:nvSpPr>
          <p:spPr bwMode="auto">
            <a:xfrm>
              <a:off x="1960" y="3552"/>
              <a:ext cx="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–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13" name="Rectangle 125"/>
            <p:cNvSpPr>
              <a:spLocks noChangeArrowheads="1"/>
            </p:cNvSpPr>
            <p:nvPr/>
          </p:nvSpPr>
          <p:spPr bwMode="auto">
            <a:xfrm>
              <a:off x="1992" y="3552"/>
              <a:ext cx="11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1961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14" name="Rectangle 126"/>
            <p:cNvSpPr>
              <a:spLocks noChangeArrowheads="1"/>
            </p:cNvSpPr>
            <p:nvPr/>
          </p:nvSpPr>
          <p:spPr bwMode="auto">
            <a:xfrm>
              <a:off x="1808" y="3616"/>
              <a:ext cx="2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Recession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9215" name="Group 127"/>
          <p:cNvGrpSpPr>
            <a:grpSpLocks/>
          </p:cNvGrpSpPr>
          <p:nvPr/>
        </p:nvGrpSpPr>
        <p:grpSpPr bwMode="auto">
          <a:xfrm>
            <a:off x="3122613" y="5448300"/>
            <a:ext cx="288925" cy="222250"/>
            <a:chOff x="2184" y="3360"/>
            <a:chExt cx="148" cy="123"/>
          </a:xfrm>
        </p:grpSpPr>
        <p:sp>
          <p:nvSpPr>
            <p:cNvPr id="89216" name="Rectangle 128"/>
            <p:cNvSpPr>
              <a:spLocks noChangeArrowheads="1"/>
            </p:cNvSpPr>
            <p:nvPr/>
          </p:nvSpPr>
          <p:spPr bwMode="auto">
            <a:xfrm>
              <a:off x="2184" y="3360"/>
              <a:ext cx="147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1960s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17" name="Rectangle 129"/>
            <p:cNvSpPr>
              <a:spLocks noChangeArrowheads="1"/>
            </p:cNvSpPr>
            <p:nvPr/>
          </p:nvSpPr>
          <p:spPr bwMode="auto">
            <a:xfrm>
              <a:off x="2184" y="3416"/>
              <a:ext cx="14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Boom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9218" name="Group 130"/>
          <p:cNvGrpSpPr>
            <a:grpSpLocks/>
          </p:cNvGrpSpPr>
          <p:nvPr/>
        </p:nvGrpSpPr>
        <p:grpSpPr bwMode="auto">
          <a:xfrm>
            <a:off x="4149725" y="4970463"/>
            <a:ext cx="585788" cy="236537"/>
            <a:chOff x="2712" y="3096"/>
            <a:chExt cx="302" cy="131"/>
          </a:xfrm>
        </p:grpSpPr>
        <p:sp>
          <p:nvSpPr>
            <p:cNvPr id="89219" name="Rectangle 131"/>
            <p:cNvSpPr>
              <a:spLocks noChangeArrowheads="1"/>
            </p:cNvSpPr>
            <p:nvPr/>
          </p:nvSpPr>
          <p:spPr bwMode="auto">
            <a:xfrm>
              <a:off x="2712" y="3096"/>
              <a:ext cx="11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1974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20" name="Rectangle 132"/>
            <p:cNvSpPr>
              <a:spLocks noChangeArrowheads="1"/>
            </p:cNvSpPr>
            <p:nvPr/>
          </p:nvSpPr>
          <p:spPr bwMode="auto">
            <a:xfrm>
              <a:off x="2872" y="3096"/>
              <a:ext cx="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–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21" name="Rectangle 133"/>
            <p:cNvSpPr>
              <a:spLocks noChangeArrowheads="1"/>
            </p:cNvSpPr>
            <p:nvPr/>
          </p:nvSpPr>
          <p:spPr bwMode="auto">
            <a:xfrm>
              <a:off x="2896" y="3096"/>
              <a:ext cx="118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1975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22" name="Rectangle 134"/>
            <p:cNvSpPr>
              <a:spLocks noChangeArrowheads="1"/>
            </p:cNvSpPr>
            <p:nvPr/>
          </p:nvSpPr>
          <p:spPr bwMode="auto">
            <a:xfrm>
              <a:off x="2712" y="3160"/>
              <a:ext cx="264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Recession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9223" name="Group 135"/>
          <p:cNvGrpSpPr>
            <a:grpSpLocks/>
          </p:cNvGrpSpPr>
          <p:nvPr/>
        </p:nvGrpSpPr>
        <p:grpSpPr bwMode="auto">
          <a:xfrm>
            <a:off x="5049838" y="4535488"/>
            <a:ext cx="585787" cy="238125"/>
            <a:chOff x="3176" y="2856"/>
            <a:chExt cx="301" cy="131"/>
          </a:xfrm>
        </p:grpSpPr>
        <p:sp>
          <p:nvSpPr>
            <p:cNvPr id="89224" name="Rectangle 136"/>
            <p:cNvSpPr>
              <a:spLocks noChangeArrowheads="1"/>
            </p:cNvSpPr>
            <p:nvPr/>
          </p:nvSpPr>
          <p:spPr bwMode="auto">
            <a:xfrm>
              <a:off x="3176" y="2856"/>
              <a:ext cx="1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1982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25" name="Rectangle 137"/>
            <p:cNvSpPr>
              <a:spLocks noChangeArrowheads="1"/>
            </p:cNvSpPr>
            <p:nvPr/>
          </p:nvSpPr>
          <p:spPr bwMode="auto">
            <a:xfrm>
              <a:off x="3328" y="2856"/>
              <a:ext cx="2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–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26" name="Rectangle 138"/>
            <p:cNvSpPr>
              <a:spLocks noChangeArrowheads="1"/>
            </p:cNvSpPr>
            <p:nvPr/>
          </p:nvSpPr>
          <p:spPr bwMode="auto">
            <a:xfrm>
              <a:off x="3360" y="2856"/>
              <a:ext cx="117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1983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89227" name="Rectangle 139"/>
            <p:cNvSpPr>
              <a:spLocks noChangeArrowheads="1"/>
            </p:cNvSpPr>
            <p:nvPr/>
          </p:nvSpPr>
          <p:spPr bwMode="auto">
            <a:xfrm>
              <a:off x="3176" y="2920"/>
              <a:ext cx="26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800" b="1">
                  <a:solidFill>
                    <a:srgbClr val="000000"/>
                  </a:solidFill>
                  <a:latin typeface="FranklinGothic-Demi" charset="0"/>
                </a:rPr>
                <a:t>Recession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89228" name="Rectangle 140"/>
          <p:cNvSpPr>
            <a:spLocks noChangeArrowheads="1"/>
          </p:cNvSpPr>
          <p:nvPr/>
        </p:nvSpPr>
        <p:spPr bwMode="auto">
          <a:xfrm>
            <a:off x="6386513" y="2522538"/>
            <a:ext cx="5603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3A52A3"/>
                </a:solidFill>
                <a:latin typeface="FranklinGothic-Demi" charset="0"/>
              </a:rPr>
              <a:t>Actual GDP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29" name="Rectangle 141"/>
          <p:cNvSpPr>
            <a:spLocks noChangeArrowheads="1"/>
          </p:cNvSpPr>
          <p:nvPr/>
        </p:nvSpPr>
        <p:spPr bwMode="auto">
          <a:xfrm>
            <a:off x="6308725" y="3754438"/>
            <a:ext cx="6810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Potential GDP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30" name="Line 142"/>
          <p:cNvSpPr>
            <a:spLocks noChangeShapeType="1"/>
          </p:cNvSpPr>
          <p:nvPr/>
        </p:nvSpPr>
        <p:spPr bwMode="auto">
          <a:xfrm>
            <a:off x="1460500" y="5795963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1" name="Line 143"/>
          <p:cNvSpPr>
            <a:spLocks noChangeShapeType="1"/>
          </p:cNvSpPr>
          <p:nvPr/>
        </p:nvSpPr>
        <p:spPr bwMode="auto">
          <a:xfrm>
            <a:off x="1460500" y="3348038"/>
            <a:ext cx="777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2" name="Line 144"/>
          <p:cNvSpPr>
            <a:spLocks noChangeShapeType="1"/>
          </p:cNvSpPr>
          <p:nvPr/>
        </p:nvSpPr>
        <p:spPr bwMode="auto">
          <a:xfrm flipV="1">
            <a:off x="158432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3" name="Line 145"/>
          <p:cNvSpPr>
            <a:spLocks noChangeShapeType="1"/>
          </p:cNvSpPr>
          <p:nvPr/>
        </p:nvSpPr>
        <p:spPr bwMode="auto">
          <a:xfrm flipV="1">
            <a:off x="17240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4" name="Line 146"/>
          <p:cNvSpPr>
            <a:spLocks noChangeShapeType="1"/>
          </p:cNvSpPr>
          <p:nvPr/>
        </p:nvSpPr>
        <p:spPr bwMode="auto">
          <a:xfrm flipV="1">
            <a:off x="18494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5" name="Line 147"/>
          <p:cNvSpPr>
            <a:spLocks noChangeShapeType="1"/>
          </p:cNvSpPr>
          <p:nvPr/>
        </p:nvSpPr>
        <p:spPr bwMode="auto">
          <a:xfrm flipV="1">
            <a:off x="19891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6" name="Line 148"/>
          <p:cNvSpPr>
            <a:spLocks noChangeShapeType="1"/>
          </p:cNvSpPr>
          <p:nvPr/>
        </p:nvSpPr>
        <p:spPr bwMode="auto">
          <a:xfrm flipV="1">
            <a:off x="21129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7" name="Line 149"/>
          <p:cNvSpPr>
            <a:spLocks noChangeShapeType="1"/>
          </p:cNvSpPr>
          <p:nvPr/>
        </p:nvSpPr>
        <p:spPr bwMode="auto">
          <a:xfrm flipV="1">
            <a:off x="2236788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8" name="Line 150"/>
          <p:cNvSpPr>
            <a:spLocks noChangeShapeType="1"/>
          </p:cNvSpPr>
          <p:nvPr/>
        </p:nvSpPr>
        <p:spPr bwMode="auto">
          <a:xfrm flipV="1">
            <a:off x="23780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39" name="Line 151"/>
          <p:cNvSpPr>
            <a:spLocks noChangeShapeType="1"/>
          </p:cNvSpPr>
          <p:nvPr/>
        </p:nvSpPr>
        <p:spPr bwMode="auto">
          <a:xfrm flipV="1">
            <a:off x="25019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0" name="Line 152"/>
          <p:cNvSpPr>
            <a:spLocks noChangeShapeType="1"/>
          </p:cNvSpPr>
          <p:nvPr/>
        </p:nvSpPr>
        <p:spPr bwMode="auto">
          <a:xfrm flipV="1">
            <a:off x="26416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1" name="Line 153"/>
          <p:cNvSpPr>
            <a:spLocks noChangeShapeType="1"/>
          </p:cNvSpPr>
          <p:nvPr/>
        </p:nvSpPr>
        <p:spPr bwMode="auto">
          <a:xfrm flipV="1">
            <a:off x="276542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2" name="Line 154"/>
          <p:cNvSpPr>
            <a:spLocks noChangeShapeType="1"/>
          </p:cNvSpPr>
          <p:nvPr/>
        </p:nvSpPr>
        <p:spPr bwMode="auto">
          <a:xfrm flipV="1">
            <a:off x="29051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3" name="Line 155"/>
          <p:cNvSpPr>
            <a:spLocks noChangeShapeType="1"/>
          </p:cNvSpPr>
          <p:nvPr/>
        </p:nvSpPr>
        <p:spPr bwMode="auto">
          <a:xfrm flipV="1">
            <a:off x="30305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4" name="Line 156"/>
          <p:cNvSpPr>
            <a:spLocks noChangeShapeType="1"/>
          </p:cNvSpPr>
          <p:nvPr/>
        </p:nvSpPr>
        <p:spPr bwMode="auto">
          <a:xfrm flipV="1">
            <a:off x="31702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5" name="Line 157"/>
          <p:cNvSpPr>
            <a:spLocks noChangeShapeType="1"/>
          </p:cNvSpPr>
          <p:nvPr/>
        </p:nvSpPr>
        <p:spPr bwMode="auto">
          <a:xfrm flipV="1">
            <a:off x="32940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6" name="Line 158"/>
          <p:cNvSpPr>
            <a:spLocks noChangeShapeType="1"/>
          </p:cNvSpPr>
          <p:nvPr/>
        </p:nvSpPr>
        <p:spPr bwMode="auto">
          <a:xfrm flipV="1">
            <a:off x="34337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7" name="Line 159"/>
          <p:cNvSpPr>
            <a:spLocks noChangeShapeType="1"/>
          </p:cNvSpPr>
          <p:nvPr/>
        </p:nvSpPr>
        <p:spPr bwMode="auto">
          <a:xfrm flipV="1">
            <a:off x="35591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8" name="Line 160"/>
          <p:cNvSpPr>
            <a:spLocks noChangeShapeType="1"/>
          </p:cNvSpPr>
          <p:nvPr/>
        </p:nvSpPr>
        <p:spPr bwMode="auto">
          <a:xfrm flipV="1">
            <a:off x="36988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49" name="Line 161"/>
          <p:cNvSpPr>
            <a:spLocks noChangeShapeType="1"/>
          </p:cNvSpPr>
          <p:nvPr/>
        </p:nvSpPr>
        <p:spPr bwMode="auto">
          <a:xfrm flipV="1">
            <a:off x="38227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0" name="Line 162"/>
          <p:cNvSpPr>
            <a:spLocks noChangeShapeType="1"/>
          </p:cNvSpPr>
          <p:nvPr/>
        </p:nvSpPr>
        <p:spPr bwMode="auto">
          <a:xfrm flipV="1">
            <a:off x="39624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1" name="Line 163"/>
          <p:cNvSpPr>
            <a:spLocks noChangeShapeType="1"/>
          </p:cNvSpPr>
          <p:nvPr/>
        </p:nvSpPr>
        <p:spPr bwMode="auto">
          <a:xfrm flipV="1">
            <a:off x="40862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2" name="Line 164"/>
          <p:cNvSpPr>
            <a:spLocks noChangeShapeType="1"/>
          </p:cNvSpPr>
          <p:nvPr/>
        </p:nvSpPr>
        <p:spPr bwMode="auto">
          <a:xfrm flipV="1">
            <a:off x="42116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3" name="Line 165"/>
          <p:cNvSpPr>
            <a:spLocks noChangeShapeType="1"/>
          </p:cNvSpPr>
          <p:nvPr/>
        </p:nvSpPr>
        <p:spPr bwMode="auto">
          <a:xfrm flipV="1">
            <a:off x="43513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4" name="Line 166"/>
          <p:cNvSpPr>
            <a:spLocks noChangeShapeType="1"/>
          </p:cNvSpPr>
          <p:nvPr/>
        </p:nvSpPr>
        <p:spPr bwMode="auto">
          <a:xfrm flipV="1">
            <a:off x="44751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5" name="Line 167"/>
          <p:cNvSpPr>
            <a:spLocks noChangeShapeType="1"/>
          </p:cNvSpPr>
          <p:nvPr/>
        </p:nvSpPr>
        <p:spPr bwMode="auto">
          <a:xfrm flipV="1">
            <a:off x="46148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6" name="Line 168"/>
          <p:cNvSpPr>
            <a:spLocks noChangeShapeType="1"/>
          </p:cNvSpPr>
          <p:nvPr/>
        </p:nvSpPr>
        <p:spPr bwMode="auto">
          <a:xfrm flipV="1">
            <a:off x="47402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7" name="Line 169"/>
          <p:cNvSpPr>
            <a:spLocks noChangeShapeType="1"/>
          </p:cNvSpPr>
          <p:nvPr/>
        </p:nvSpPr>
        <p:spPr bwMode="auto">
          <a:xfrm flipV="1">
            <a:off x="48799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8" name="Line 170"/>
          <p:cNvSpPr>
            <a:spLocks noChangeShapeType="1"/>
          </p:cNvSpPr>
          <p:nvPr/>
        </p:nvSpPr>
        <p:spPr bwMode="auto">
          <a:xfrm flipV="1">
            <a:off x="50038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59" name="Line 171"/>
          <p:cNvSpPr>
            <a:spLocks noChangeShapeType="1"/>
          </p:cNvSpPr>
          <p:nvPr/>
        </p:nvSpPr>
        <p:spPr bwMode="auto">
          <a:xfrm flipV="1">
            <a:off x="51435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0" name="Line 172"/>
          <p:cNvSpPr>
            <a:spLocks noChangeShapeType="1"/>
          </p:cNvSpPr>
          <p:nvPr/>
        </p:nvSpPr>
        <p:spPr bwMode="auto">
          <a:xfrm flipV="1">
            <a:off x="52673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1" name="Line 173"/>
          <p:cNvSpPr>
            <a:spLocks noChangeShapeType="1"/>
          </p:cNvSpPr>
          <p:nvPr/>
        </p:nvSpPr>
        <p:spPr bwMode="auto">
          <a:xfrm flipV="1">
            <a:off x="54070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2" name="Line 174"/>
          <p:cNvSpPr>
            <a:spLocks noChangeShapeType="1"/>
          </p:cNvSpPr>
          <p:nvPr/>
        </p:nvSpPr>
        <p:spPr bwMode="auto">
          <a:xfrm flipV="1">
            <a:off x="55324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3" name="Line 175"/>
          <p:cNvSpPr>
            <a:spLocks noChangeShapeType="1"/>
          </p:cNvSpPr>
          <p:nvPr/>
        </p:nvSpPr>
        <p:spPr bwMode="auto">
          <a:xfrm flipV="1">
            <a:off x="56721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4" name="Line 176"/>
          <p:cNvSpPr>
            <a:spLocks noChangeShapeType="1"/>
          </p:cNvSpPr>
          <p:nvPr/>
        </p:nvSpPr>
        <p:spPr bwMode="auto">
          <a:xfrm flipV="1">
            <a:off x="57959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5" name="Line 177"/>
          <p:cNvSpPr>
            <a:spLocks noChangeShapeType="1"/>
          </p:cNvSpPr>
          <p:nvPr/>
        </p:nvSpPr>
        <p:spPr bwMode="auto">
          <a:xfrm flipV="1">
            <a:off x="59213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6" name="Line 178"/>
          <p:cNvSpPr>
            <a:spLocks noChangeShapeType="1"/>
          </p:cNvSpPr>
          <p:nvPr/>
        </p:nvSpPr>
        <p:spPr bwMode="auto">
          <a:xfrm flipV="1">
            <a:off x="60610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7" name="Line 179"/>
          <p:cNvSpPr>
            <a:spLocks noChangeShapeType="1"/>
          </p:cNvSpPr>
          <p:nvPr/>
        </p:nvSpPr>
        <p:spPr bwMode="auto">
          <a:xfrm flipV="1">
            <a:off x="61849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8" name="Line 180"/>
          <p:cNvSpPr>
            <a:spLocks noChangeShapeType="1"/>
          </p:cNvSpPr>
          <p:nvPr/>
        </p:nvSpPr>
        <p:spPr bwMode="auto">
          <a:xfrm flipV="1">
            <a:off x="63246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69" name="Line 181"/>
          <p:cNvSpPr>
            <a:spLocks noChangeShapeType="1"/>
          </p:cNvSpPr>
          <p:nvPr/>
        </p:nvSpPr>
        <p:spPr bwMode="auto">
          <a:xfrm flipV="1">
            <a:off x="64484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0" name="Line 182"/>
          <p:cNvSpPr>
            <a:spLocks noChangeShapeType="1"/>
          </p:cNvSpPr>
          <p:nvPr/>
        </p:nvSpPr>
        <p:spPr bwMode="auto">
          <a:xfrm flipV="1">
            <a:off x="65881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1" name="Line 183"/>
          <p:cNvSpPr>
            <a:spLocks noChangeShapeType="1"/>
          </p:cNvSpPr>
          <p:nvPr/>
        </p:nvSpPr>
        <p:spPr bwMode="auto">
          <a:xfrm flipV="1">
            <a:off x="67135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2" name="Line 184"/>
          <p:cNvSpPr>
            <a:spLocks noChangeShapeType="1"/>
          </p:cNvSpPr>
          <p:nvPr/>
        </p:nvSpPr>
        <p:spPr bwMode="auto">
          <a:xfrm flipV="1">
            <a:off x="6853238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3" name="Line 185"/>
          <p:cNvSpPr>
            <a:spLocks noChangeShapeType="1"/>
          </p:cNvSpPr>
          <p:nvPr/>
        </p:nvSpPr>
        <p:spPr bwMode="auto">
          <a:xfrm flipV="1">
            <a:off x="697706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4" name="Line 186"/>
          <p:cNvSpPr>
            <a:spLocks noChangeShapeType="1"/>
          </p:cNvSpPr>
          <p:nvPr/>
        </p:nvSpPr>
        <p:spPr bwMode="auto">
          <a:xfrm flipV="1">
            <a:off x="7116763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5" name="Line 187"/>
          <p:cNvSpPr>
            <a:spLocks noChangeShapeType="1"/>
          </p:cNvSpPr>
          <p:nvPr/>
        </p:nvSpPr>
        <p:spPr bwMode="auto">
          <a:xfrm flipV="1">
            <a:off x="72421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6" name="Line 188"/>
          <p:cNvSpPr>
            <a:spLocks noChangeShapeType="1"/>
          </p:cNvSpPr>
          <p:nvPr/>
        </p:nvSpPr>
        <p:spPr bwMode="auto">
          <a:xfrm flipV="1">
            <a:off x="7381875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7" name="Line 189"/>
          <p:cNvSpPr>
            <a:spLocks noChangeShapeType="1"/>
          </p:cNvSpPr>
          <p:nvPr/>
        </p:nvSpPr>
        <p:spPr bwMode="auto">
          <a:xfrm flipV="1">
            <a:off x="750570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8" name="Line 190"/>
          <p:cNvSpPr>
            <a:spLocks noChangeShapeType="1"/>
          </p:cNvSpPr>
          <p:nvPr/>
        </p:nvSpPr>
        <p:spPr bwMode="auto">
          <a:xfrm flipV="1">
            <a:off x="76295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79" name="Line 191"/>
          <p:cNvSpPr>
            <a:spLocks noChangeShapeType="1"/>
          </p:cNvSpPr>
          <p:nvPr/>
        </p:nvSpPr>
        <p:spPr bwMode="auto">
          <a:xfrm flipV="1">
            <a:off x="7769225" y="6200775"/>
            <a:ext cx="3175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80" name="Line 192"/>
          <p:cNvSpPr>
            <a:spLocks noChangeShapeType="1"/>
          </p:cNvSpPr>
          <p:nvPr/>
        </p:nvSpPr>
        <p:spPr bwMode="auto">
          <a:xfrm flipV="1">
            <a:off x="7910513" y="6200775"/>
            <a:ext cx="1587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281" name="Rectangle 193"/>
          <p:cNvSpPr>
            <a:spLocks noChangeArrowheads="1"/>
          </p:cNvSpPr>
          <p:nvPr/>
        </p:nvSpPr>
        <p:spPr bwMode="auto">
          <a:xfrm>
            <a:off x="1444625" y="6288088"/>
            <a:ext cx="23018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1955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2" name="Rectangle 194"/>
          <p:cNvSpPr>
            <a:spLocks noChangeArrowheads="1"/>
          </p:cNvSpPr>
          <p:nvPr/>
        </p:nvSpPr>
        <p:spPr bwMode="auto">
          <a:xfrm>
            <a:off x="1973263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1959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3" name="Rectangle 195"/>
          <p:cNvSpPr>
            <a:spLocks noChangeArrowheads="1"/>
          </p:cNvSpPr>
          <p:nvPr/>
        </p:nvSpPr>
        <p:spPr bwMode="auto">
          <a:xfrm>
            <a:off x="2501900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1963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4" name="Rectangle 196"/>
          <p:cNvSpPr>
            <a:spLocks noChangeArrowheads="1"/>
          </p:cNvSpPr>
          <p:nvPr/>
        </p:nvSpPr>
        <p:spPr bwMode="auto">
          <a:xfrm>
            <a:off x="3030538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1967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5" name="Rectangle 197"/>
          <p:cNvSpPr>
            <a:spLocks noChangeArrowheads="1"/>
          </p:cNvSpPr>
          <p:nvPr/>
        </p:nvSpPr>
        <p:spPr bwMode="auto">
          <a:xfrm>
            <a:off x="3559175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1971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6" name="Rectangle 198"/>
          <p:cNvSpPr>
            <a:spLocks noChangeArrowheads="1"/>
          </p:cNvSpPr>
          <p:nvPr/>
        </p:nvSpPr>
        <p:spPr bwMode="auto">
          <a:xfrm>
            <a:off x="4071938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1975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7" name="Rectangle 199"/>
          <p:cNvSpPr>
            <a:spLocks noChangeArrowheads="1"/>
          </p:cNvSpPr>
          <p:nvPr/>
        </p:nvSpPr>
        <p:spPr bwMode="auto">
          <a:xfrm>
            <a:off x="4598988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1979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8" name="Rectangle 200"/>
          <p:cNvSpPr>
            <a:spLocks noChangeArrowheads="1"/>
          </p:cNvSpPr>
          <p:nvPr/>
        </p:nvSpPr>
        <p:spPr bwMode="auto">
          <a:xfrm>
            <a:off x="5127625" y="6288088"/>
            <a:ext cx="227013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1983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89" name="Rectangle 201"/>
          <p:cNvSpPr>
            <a:spLocks noChangeArrowheads="1"/>
          </p:cNvSpPr>
          <p:nvPr/>
        </p:nvSpPr>
        <p:spPr bwMode="auto">
          <a:xfrm>
            <a:off x="5656263" y="6288088"/>
            <a:ext cx="230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1987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0" name="Rectangle 202"/>
          <p:cNvSpPr>
            <a:spLocks noChangeArrowheads="1"/>
          </p:cNvSpPr>
          <p:nvPr/>
        </p:nvSpPr>
        <p:spPr bwMode="auto">
          <a:xfrm>
            <a:off x="6184900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1991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1" name="Rectangle 203"/>
          <p:cNvSpPr>
            <a:spLocks noChangeArrowheads="1"/>
          </p:cNvSpPr>
          <p:nvPr/>
        </p:nvSpPr>
        <p:spPr bwMode="auto">
          <a:xfrm>
            <a:off x="6713538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1995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2" name="Rectangle 204"/>
          <p:cNvSpPr>
            <a:spLocks noChangeArrowheads="1"/>
          </p:cNvSpPr>
          <p:nvPr/>
        </p:nvSpPr>
        <p:spPr bwMode="auto">
          <a:xfrm>
            <a:off x="7242175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1999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3" name="Rectangle 205"/>
          <p:cNvSpPr>
            <a:spLocks noChangeArrowheads="1"/>
          </p:cNvSpPr>
          <p:nvPr/>
        </p:nvSpPr>
        <p:spPr bwMode="auto">
          <a:xfrm>
            <a:off x="7916863" y="6288088"/>
            <a:ext cx="2286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2004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4" name="Rectangle 206"/>
          <p:cNvSpPr>
            <a:spLocks noChangeArrowheads="1"/>
          </p:cNvSpPr>
          <p:nvPr/>
        </p:nvSpPr>
        <p:spPr bwMode="auto">
          <a:xfrm>
            <a:off x="1025525" y="2044700"/>
            <a:ext cx="314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10,000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5" name="Rectangle 207"/>
          <p:cNvSpPr>
            <a:spLocks noChangeArrowheads="1"/>
          </p:cNvSpPr>
          <p:nvPr/>
        </p:nvSpPr>
        <p:spPr bwMode="auto">
          <a:xfrm>
            <a:off x="1103313" y="5722938"/>
            <a:ext cx="258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2,500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6" name="Rectangle 208"/>
          <p:cNvSpPr>
            <a:spLocks noChangeArrowheads="1"/>
          </p:cNvSpPr>
          <p:nvPr/>
        </p:nvSpPr>
        <p:spPr bwMode="auto">
          <a:xfrm>
            <a:off x="1103313" y="5476875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3,000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7" name="Rectangle 209"/>
          <p:cNvSpPr>
            <a:spLocks noChangeArrowheads="1"/>
          </p:cNvSpPr>
          <p:nvPr/>
        </p:nvSpPr>
        <p:spPr bwMode="auto">
          <a:xfrm>
            <a:off x="1103313" y="5230813"/>
            <a:ext cx="258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3,500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8" name="Rectangle 210"/>
          <p:cNvSpPr>
            <a:spLocks noChangeArrowheads="1"/>
          </p:cNvSpPr>
          <p:nvPr/>
        </p:nvSpPr>
        <p:spPr bwMode="auto">
          <a:xfrm>
            <a:off x="1103313" y="4984750"/>
            <a:ext cx="258762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4,000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299" name="Rectangle 211"/>
          <p:cNvSpPr>
            <a:spLocks noChangeArrowheads="1"/>
          </p:cNvSpPr>
          <p:nvPr/>
        </p:nvSpPr>
        <p:spPr bwMode="auto">
          <a:xfrm>
            <a:off x="1103313" y="4738688"/>
            <a:ext cx="2587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4,500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0" name="Rectangle 212"/>
          <p:cNvSpPr>
            <a:spLocks noChangeArrowheads="1"/>
          </p:cNvSpPr>
          <p:nvPr/>
        </p:nvSpPr>
        <p:spPr bwMode="auto">
          <a:xfrm>
            <a:off x="1103313" y="4492625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5,000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1" name="Rectangle 213"/>
          <p:cNvSpPr>
            <a:spLocks noChangeArrowheads="1"/>
          </p:cNvSpPr>
          <p:nvPr/>
        </p:nvSpPr>
        <p:spPr bwMode="auto">
          <a:xfrm>
            <a:off x="1103313" y="4246563"/>
            <a:ext cx="258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5,500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2" name="Rectangle 214"/>
          <p:cNvSpPr>
            <a:spLocks noChangeArrowheads="1"/>
          </p:cNvSpPr>
          <p:nvPr/>
        </p:nvSpPr>
        <p:spPr bwMode="auto">
          <a:xfrm>
            <a:off x="1103313" y="4000500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6,000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3" name="Rectangle 215"/>
          <p:cNvSpPr>
            <a:spLocks noChangeArrowheads="1"/>
          </p:cNvSpPr>
          <p:nvPr/>
        </p:nvSpPr>
        <p:spPr bwMode="auto">
          <a:xfrm>
            <a:off x="1103313" y="3754438"/>
            <a:ext cx="258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6,500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4" name="Rectangle 216"/>
          <p:cNvSpPr>
            <a:spLocks noChangeArrowheads="1"/>
          </p:cNvSpPr>
          <p:nvPr/>
        </p:nvSpPr>
        <p:spPr bwMode="auto">
          <a:xfrm>
            <a:off x="1103313" y="3508375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7,000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5" name="Rectangle 217"/>
          <p:cNvSpPr>
            <a:spLocks noChangeArrowheads="1"/>
          </p:cNvSpPr>
          <p:nvPr/>
        </p:nvSpPr>
        <p:spPr bwMode="auto">
          <a:xfrm>
            <a:off x="1103313" y="3016250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8,000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6" name="Rectangle 218"/>
          <p:cNvSpPr>
            <a:spLocks noChangeArrowheads="1"/>
          </p:cNvSpPr>
          <p:nvPr/>
        </p:nvSpPr>
        <p:spPr bwMode="auto">
          <a:xfrm>
            <a:off x="1103313" y="2522538"/>
            <a:ext cx="258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9,000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7" name="Rectangle 219"/>
          <p:cNvSpPr>
            <a:spLocks noChangeArrowheads="1"/>
          </p:cNvSpPr>
          <p:nvPr/>
        </p:nvSpPr>
        <p:spPr bwMode="auto">
          <a:xfrm>
            <a:off x="4606925" y="6448425"/>
            <a:ext cx="2222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Year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08" name="Line 220"/>
          <p:cNvSpPr>
            <a:spLocks noChangeShapeType="1"/>
          </p:cNvSpPr>
          <p:nvPr/>
        </p:nvSpPr>
        <p:spPr bwMode="auto">
          <a:xfrm>
            <a:off x="1460500" y="3594100"/>
            <a:ext cx="777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09" name="Line 221"/>
          <p:cNvSpPr>
            <a:spLocks noChangeShapeType="1"/>
          </p:cNvSpPr>
          <p:nvPr/>
        </p:nvSpPr>
        <p:spPr bwMode="auto">
          <a:xfrm>
            <a:off x="1460500" y="3825875"/>
            <a:ext cx="777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10" name="Line 222"/>
          <p:cNvSpPr>
            <a:spLocks noChangeShapeType="1"/>
          </p:cNvSpPr>
          <p:nvPr/>
        </p:nvSpPr>
        <p:spPr bwMode="auto">
          <a:xfrm>
            <a:off x="1460500" y="4071938"/>
            <a:ext cx="777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11" name="Line 223"/>
          <p:cNvSpPr>
            <a:spLocks noChangeShapeType="1"/>
          </p:cNvSpPr>
          <p:nvPr/>
        </p:nvSpPr>
        <p:spPr bwMode="auto">
          <a:xfrm>
            <a:off x="1460500" y="4318000"/>
            <a:ext cx="7778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12" name="Line 224"/>
          <p:cNvSpPr>
            <a:spLocks noChangeShapeType="1"/>
          </p:cNvSpPr>
          <p:nvPr/>
        </p:nvSpPr>
        <p:spPr bwMode="auto">
          <a:xfrm>
            <a:off x="1460500" y="2363788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13" name="Rectangle 225"/>
          <p:cNvSpPr>
            <a:spLocks noChangeArrowheads="1"/>
          </p:cNvSpPr>
          <p:nvPr/>
        </p:nvSpPr>
        <p:spPr bwMode="auto">
          <a:xfrm>
            <a:off x="1103313" y="3276600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7,500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14" name="Rectangle 226"/>
          <p:cNvSpPr>
            <a:spLocks noChangeArrowheads="1"/>
          </p:cNvSpPr>
          <p:nvPr/>
        </p:nvSpPr>
        <p:spPr bwMode="auto">
          <a:xfrm>
            <a:off x="1103313" y="2784475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8,500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15" name="Line 227"/>
          <p:cNvSpPr>
            <a:spLocks noChangeShapeType="1"/>
          </p:cNvSpPr>
          <p:nvPr/>
        </p:nvSpPr>
        <p:spPr bwMode="auto">
          <a:xfrm>
            <a:off x="1460500" y="2609850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16" name="Rectangle 228"/>
          <p:cNvSpPr>
            <a:spLocks noChangeArrowheads="1"/>
          </p:cNvSpPr>
          <p:nvPr/>
        </p:nvSpPr>
        <p:spPr bwMode="auto">
          <a:xfrm>
            <a:off x="1103313" y="2276475"/>
            <a:ext cx="2587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9,500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17" name="Line 229"/>
          <p:cNvSpPr>
            <a:spLocks noChangeShapeType="1"/>
          </p:cNvSpPr>
          <p:nvPr/>
        </p:nvSpPr>
        <p:spPr bwMode="auto">
          <a:xfrm>
            <a:off x="1460500" y="2117725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18" name="Rectangle 230"/>
          <p:cNvSpPr>
            <a:spLocks noChangeArrowheads="1"/>
          </p:cNvSpPr>
          <p:nvPr/>
        </p:nvSpPr>
        <p:spPr bwMode="auto">
          <a:xfrm>
            <a:off x="1025525" y="1552575"/>
            <a:ext cx="314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11,000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19" name="Line 231"/>
          <p:cNvSpPr>
            <a:spLocks noChangeShapeType="1"/>
          </p:cNvSpPr>
          <p:nvPr/>
        </p:nvSpPr>
        <p:spPr bwMode="auto">
          <a:xfrm>
            <a:off x="1460500" y="1871663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0" name="Rectangle 232"/>
          <p:cNvSpPr>
            <a:spLocks noChangeArrowheads="1"/>
          </p:cNvSpPr>
          <p:nvPr/>
        </p:nvSpPr>
        <p:spPr bwMode="auto">
          <a:xfrm>
            <a:off x="1025525" y="1784350"/>
            <a:ext cx="3143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10,500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21" name="Line 233"/>
          <p:cNvSpPr>
            <a:spLocks noChangeShapeType="1"/>
          </p:cNvSpPr>
          <p:nvPr/>
        </p:nvSpPr>
        <p:spPr bwMode="auto">
          <a:xfrm>
            <a:off x="1460500" y="1625600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2" name="Line 234"/>
          <p:cNvSpPr>
            <a:spLocks noChangeShapeType="1"/>
          </p:cNvSpPr>
          <p:nvPr/>
        </p:nvSpPr>
        <p:spPr bwMode="auto">
          <a:xfrm>
            <a:off x="1460500" y="2855913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3" name="Line 235"/>
          <p:cNvSpPr>
            <a:spLocks noChangeShapeType="1"/>
          </p:cNvSpPr>
          <p:nvPr/>
        </p:nvSpPr>
        <p:spPr bwMode="auto">
          <a:xfrm>
            <a:off x="1460500" y="3101975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4" name="Line 236"/>
          <p:cNvSpPr>
            <a:spLocks noChangeShapeType="1"/>
          </p:cNvSpPr>
          <p:nvPr/>
        </p:nvSpPr>
        <p:spPr bwMode="auto">
          <a:xfrm>
            <a:off x="1460500" y="4565650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5" name="Line 237"/>
          <p:cNvSpPr>
            <a:spLocks noChangeShapeType="1"/>
          </p:cNvSpPr>
          <p:nvPr/>
        </p:nvSpPr>
        <p:spPr bwMode="auto">
          <a:xfrm>
            <a:off x="1460500" y="4811713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6" name="Line 238"/>
          <p:cNvSpPr>
            <a:spLocks noChangeShapeType="1"/>
          </p:cNvSpPr>
          <p:nvPr/>
        </p:nvSpPr>
        <p:spPr bwMode="auto">
          <a:xfrm>
            <a:off x="1460500" y="5057775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7" name="Line 239"/>
          <p:cNvSpPr>
            <a:spLocks noChangeShapeType="1"/>
          </p:cNvSpPr>
          <p:nvPr/>
        </p:nvSpPr>
        <p:spPr bwMode="auto">
          <a:xfrm>
            <a:off x="1460500" y="5303838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8" name="Line 240"/>
          <p:cNvSpPr>
            <a:spLocks noChangeShapeType="1"/>
          </p:cNvSpPr>
          <p:nvPr/>
        </p:nvSpPr>
        <p:spPr bwMode="auto">
          <a:xfrm>
            <a:off x="1460500" y="5549900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29" name="Line 241"/>
          <p:cNvSpPr>
            <a:spLocks noChangeShapeType="1"/>
          </p:cNvSpPr>
          <p:nvPr/>
        </p:nvSpPr>
        <p:spPr bwMode="auto">
          <a:xfrm>
            <a:off x="1460500" y="5795963"/>
            <a:ext cx="777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30" name="Line 242"/>
          <p:cNvSpPr>
            <a:spLocks noChangeShapeType="1"/>
          </p:cNvSpPr>
          <p:nvPr/>
        </p:nvSpPr>
        <p:spPr bwMode="auto">
          <a:xfrm>
            <a:off x="1460500" y="6042025"/>
            <a:ext cx="777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31" name="Freeform 243"/>
          <p:cNvSpPr>
            <a:spLocks/>
          </p:cNvSpPr>
          <p:nvPr/>
        </p:nvSpPr>
        <p:spPr bwMode="auto">
          <a:xfrm>
            <a:off x="1476375" y="1704975"/>
            <a:ext cx="6557963" cy="4308475"/>
          </a:xfrm>
          <a:custGeom>
            <a:avLst/>
            <a:gdLst>
              <a:gd name="T0" fmla="*/ 59 w 4131"/>
              <a:gd name="T1" fmla="*/ 2705 h 2714"/>
              <a:gd name="T2" fmla="*/ 166 w 4131"/>
              <a:gd name="T3" fmla="*/ 2678 h 2714"/>
              <a:gd name="T4" fmla="*/ 245 w 4131"/>
              <a:gd name="T5" fmla="*/ 2659 h 2714"/>
              <a:gd name="T6" fmla="*/ 323 w 4131"/>
              <a:gd name="T7" fmla="*/ 2632 h 2714"/>
              <a:gd name="T8" fmla="*/ 411 w 4131"/>
              <a:gd name="T9" fmla="*/ 2605 h 2714"/>
              <a:gd name="T10" fmla="*/ 489 w 4131"/>
              <a:gd name="T11" fmla="*/ 2577 h 2714"/>
              <a:gd name="T12" fmla="*/ 578 w 4131"/>
              <a:gd name="T13" fmla="*/ 2550 h 2714"/>
              <a:gd name="T14" fmla="*/ 656 w 4131"/>
              <a:gd name="T15" fmla="*/ 2513 h 2714"/>
              <a:gd name="T16" fmla="*/ 744 w 4131"/>
              <a:gd name="T17" fmla="*/ 2486 h 2714"/>
              <a:gd name="T18" fmla="*/ 822 w 4131"/>
              <a:gd name="T19" fmla="*/ 2449 h 2714"/>
              <a:gd name="T20" fmla="*/ 901 w 4131"/>
              <a:gd name="T21" fmla="*/ 2413 h 2714"/>
              <a:gd name="T22" fmla="*/ 989 w 4131"/>
              <a:gd name="T23" fmla="*/ 2367 h 2714"/>
              <a:gd name="T24" fmla="*/ 1067 w 4131"/>
              <a:gd name="T25" fmla="*/ 2322 h 2714"/>
              <a:gd name="T26" fmla="*/ 1155 w 4131"/>
              <a:gd name="T27" fmla="*/ 2276 h 2714"/>
              <a:gd name="T28" fmla="*/ 1233 w 4131"/>
              <a:gd name="T29" fmla="*/ 2231 h 2714"/>
              <a:gd name="T30" fmla="*/ 1312 w 4131"/>
              <a:gd name="T31" fmla="*/ 2194 h 2714"/>
              <a:gd name="T32" fmla="*/ 1400 w 4131"/>
              <a:gd name="T33" fmla="*/ 2148 h 2714"/>
              <a:gd name="T34" fmla="*/ 1478 w 4131"/>
              <a:gd name="T35" fmla="*/ 2112 h 2714"/>
              <a:gd name="T36" fmla="*/ 1566 w 4131"/>
              <a:gd name="T37" fmla="*/ 2066 h 2714"/>
              <a:gd name="T38" fmla="*/ 1644 w 4131"/>
              <a:gd name="T39" fmla="*/ 2021 h 2714"/>
              <a:gd name="T40" fmla="*/ 1733 w 4131"/>
              <a:gd name="T41" fmla="*/ 1975 h 2714"/>
              <a:gd name="T42" fmla="*/ 1830 w 4131"/>
              <a:gd name="T43" fmla="*/ 1920 h 2714"/>
              <a:gd name="T44" fmla="*/ 1909 w 4131"/>
              <a:gd name="T45" fmla="*/ 1866 h 2714"/>
              <a:gd name="T46" fmla="*/ 1997 w 4131"/>
              <a:gd name="T47" fmla="*/ 1820 h 2714"/>
              <a:gd name="T48" fmla="*/ 2075 w 4131"/>
              <a:gd name="T49" fmla="*/ 1765 h 2714"/>
              <a:gd name="T50" fmla="*/ 2163 w 4131"/>
              <a:gd name="T51" fmla="*/ 1720 h 2714"/>
              <a:gd name="T52" fmla="*/ 2242 w 4131"/>
              <a:gd name="T53" fmla="*/ 1674 h 2714"/>
              <a:gd name="T54" fmla="*/ 2330 w 4131"/>
              <a:gd name="T55" fmla="*/ 1628 h 2714"/>
              <a:gd name="T56" fmla="*/ 2408 w 4131"/>
              <a:gd name="T57" fmla="*/ 1574 h 2714"/>
              <a:gd name="T58" fmla="*/ 2496 w 4131"/>
              <a:gd name="T59" fmla="*/ 1528 h 2714"/>
              <a:gd name="T60" fmla="*/ 2574 w 4131"/>
              <a:gd name="T61" fmla="*/ 1473 h 2714"/>
              <a:gd name="T62" fmla="*/ 2653 w 4131"/>
              <a:gd name="T63" fmla="*/ 1410 h 2714"/>
              <a:gd name="T64" fmla="*/ 2731 w 4131"/>
              <a:gd name="T65" fmla="*/ 1355 h 2714"/>
              <a:gd name="T66" fmla="*/ 2819 w 4131"/>
              <a:gd name="T67" fmla="*/ 1291 h 2714"/>
              <a:gd name="T68" fmla="*/ 2917 w 4131"/>
              <a:gd name="T69" fmla="*/ 1209 h 2714"/>
              <a:gd name="T70" fmla="*/ 3005 w 4131"/>
              <a:gd name="T71" fmla="*/ 1154 h 2714"/>
              <a:gd name="T72" fmla="*/ 3083 w 4131"/>
              <a:gd name="T73" fmla="*/ 1090 h 2714"/>
              <a:gd name="T74" fmla="*/ 3172 w 4131"/>
              <a:gd name="T75" fmla="*/ 1036 h 2714"/>
              <a:gd name="T76" fmla="*/ 3250 w 4131"/>
              <a:gd name="T77" fmla="*/ 981 h 2714"/>
              <a:gd name="T78" fmla="*/ 3328 w 4131"/>
              <a:gd name="T79" fmla="*/ 917 h 2714"/>
              <a:gd name="T80" fmla="*/ 3416 w 4131"/>
              <a:gd name="T81" fmla="*/ 853 h 2714"/>
              <a:gd name="T82" fmla="*/ 3504 w 4131"/>
              <a:gd name="T83" fmla="*/ 771 h 2714"/>
              <a:gd name="T84" fmla="*/ 3573 w 4131"/>
              <a:gd name="T85" fmla="*/ 698 h 2714"/>
              <a:gd name="T86" fmla="*/ 3661 w 4131"/>
              <a:gd name="T87" fmla="*/ 607 h 2714"/>
              <a:gd name="T88" fmla="*/ 3749 w 4131"/>
              <a:gd name="T89" fmla="*/ 506 h 2714"/>
              <a:gd name="T90" fmla="*/ 3827 w 4131"/>
              <a:gd name="T91" fmla="*/ 406 h 2714"/>
              <a:gd name="T92" fmla="*/ 3906 w 4131"/>
              <a:gd name="T93" fmla="*/ 306 h 2714"/>
              <a:gd name="T94" fmla="*/ 4004 w 4131"/>
              <a:gd name="T95" fmla="*/ 178 h 2714"/>
              <a:gd name="T96" fmla="*/ 4072 w 4131"/>
              <a:gd name="T97" fmla="*/ 78 h 2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31" h="2714">
                <a:moveTo>
                  <a:pt x="0" y="2714"/>
                </a:moveTo>
                <a:lnTo>
                  <a:pt x="20" y="2714"/>
                </a:lnTo>
                <a:lnTo>
                  <a:pt x="39" y="2705"/>
                </a:lnTo>
                <a:lnTo>
                  <a:pt x="59" y="2705"/>
                </a:lnTo>
                <a:lnTo>
                  <a:pt x="78" y="2696"/>
                </a:lnTo>
                <a:lnTo>
                  <a:pt x="98" y="2696"/>
                </a:lnTo>
                <a:lnTo>
                  <a:pt x="147" y="2687"/>
                </a:lnTo>
                <a:lnTo>
                  <a:pt x="166" y="2678"/>
                </a:lnTo>
                <a:lnTo>
                  <a:pt x="186" y="2668"/>
                </a:lnTo>
                <a:lnTo>
                  <a:pt x="206" y="2668"/>
                </a:lnTo>
                <a:lnTo>
                  <a:pt x="225" y="2659"/>
                </a:lnTo>
                <a:lnTo>
                  <a:pt x="245" y="2659"/>
                </a:lnTo>
                <a:lnTo>
                  <a:pt x="264" y="2650"/>
                </a:lnTo>
                <a:lnTo>
                  <a:pt x="284" y="2641"/>
                </a:lnTo>
                <a:lnTo>
                  <a:pt x="313" y="2632"/>
                </a:lnTo>
                <a:lnTo>
                  <a:pt x="323" y="2632"/>
                </a:lnTo>
                <a:lnTo>
                  <a:pt x="343" y="2623"/>
                </a:lnTo>
                <a:lnTo>
                  <a:pt x="372" y="2614"/>
                </a:lnTo>
                <a:lnTo>
                  <a:pt x="392" y="2614"/>
                </a:lnTo>
                <a:lnTo>
                  <a:pt x="411" y="2605"/>
                </a:lnTo>
                <a:lnTo>
                  <a:pt x="431" y="2595"/>
                </a:lnTo>
                <a:lnTo>
                  <a:pt x="450" y="2595"/>
                </a:lnTo>
                <a:lnTo>
                  <a:pt x="470" y="2586"/>
                </a:lnTo>
                <a:lnTo>
                  <a:pt x="489" y="2577"/>
                </a:lnTo>
                <a:lnTo>
                  <a:pt x="509" y="2568"/>
                </a:lnTo>
                <a:lnTo>
                  <a:pt x="529" y="2568"/>
                </a:lnTo>
                <a:lnTo>
                  <a:pt x="548" y="2559"/>
                </a:lnTo>
                <a:lnTo>
                  <a:pt x="578" y="2550"/>
                </a:lnTo>
                <a:lnTo>
                  <a:pt x="597" y="2541"/>
                </a:lnTo>
                <a:lnTo>
                  <a:pt x="617" y="2532"/>
                </a:lnTo>
                <a:lnTo>
                  <a:pt x="636" y="2522"/>
                </a:lnTo>
                <a:lnTo>
                  <a:pt x="656" y="2513"/>
                </a:lnTo>
                <a:lnTo>
                  <a:pt x="675" y="2513"/>
                </a:lnTo>
                <a:lnTo>
                  <a:pt x="695" y="2504"/>
                </a:lnTo>
                <a:lnTo>
                  <a:pt x="715" y="2495"/>
                </a:lnTo>
                <a:lnTo>
                  <a:pt x="744" y="2486"/>
                </a:lnTo>
                <a:lnTo>
                  <a:pt x="754" y="2477"/>
                </a:lnTo>
                <a:lnTo>
                  <a:pt x="783" y="2468"/>
                </a:lnTo>
                <a:lnTo>
                  <a:pt x="803" y="2459"/>
                </a:lnTo>
                <a:lnTo>
                  <a:pt x="822" y="2449"/>
                </a:lnTo>
                <a:lnTo>
                  <a:pt x="842" y="2440"/>
                </a:lnTo>
                <a:lnTo>
                  <a:pt x="861" y="2431"/>
                </a:lnTo>
                <a:lnTo>
                  <a:pt x="881" y="2422"/>
                </a:lnTo>
                <a:lnTo>
                  <a:pt x="901" y="2413"/>
                </a:lnTo>
                <a:lnTo>
                  <a:pt x="920" y="2404"/>
                </a:lnTo>
                <a:lnTo>
                  <a:pt x="940" y="2395"/>
                </a:lnTo>
                <a:lnTo>
                  <a:pt x="959" y="2386"/>
                </a:lnTo>
                <a:lnTo>
                  <a:pt x="989" y="2367"/>
                </a:lnTo>
                <a:lnTo>
                  <a:pt x="1008" y="2358"/>
                </a:lnTo>
                <a:lnTo>
                  <a:pt x="1018" y="2349"/>
                </a:lnTo>
                <a:lnTo>
                  <a:pt x="1038" y="2340"/>
                </a:lnTo>
                <a:lnTo>
                  <a:pt x="1067" y="2322"/>
                </a:lnTo>
                <a:lnTo>
                  <a:pt x="1087" y="2313"/>
                </a:lnTo>
                <a:lnTo>
                  <a:pt x="1106" y="2304"/>
                </a:lnTo>
                <a:lnTo>
                  <a:pt x="1126" y="2294"/>
                </a:lnTo>
                <a:lnTo>
                  <a:pt x="1155" y="2276"/>
                </a:lnTo>
                <a:lnTo>
                  <a:pt x="1165" y="2267"/>
                </a:lnTo>
                <a:lnTo>
                  <a:pt x="1194" y="2258"/>
                </a:lnTo>
                <a:lnTo>
                  <a:pt x="1214" y="2249"/>
                </a:lnTo>
                <a:lnTo>
                  <a:pt x="1233" y="2231"/>
                </a:lnTo>
                <a:lnTo>
                  <a:pt x="1253" y="2221"/>
                </a:lnTo>
                <a:lnTo>
                  <a:pt x="1273" y="2212"/>
                </a:lnTo>
                <a:lnTo>
                  <a:pt x="1292" y="2203"/>
                </a:lnTo>
                <a:lnTo>
                  <a:pt x="1312" y="2194"/>
                </a:lnTo>
                <a:lnTo>
                  <a:pt x="1341" y="2185"/>
                </a:lnTo>
                <a:lnTo>
                  <a:pt x="1351" y="2176"/>
                </a:lnTo>
                <a:lnTo>
                  <a:pt x="1370" y="2158"/>
                </a:lnTo>
                <a:lnTo>
                  <a:pt x="1400" y="2148"/>
                </a:lnTo>
                <a:lnTo>
                  <a:pt x="1419" y="2139"/>
                </a:lnTo>
                <a:lnTo>
                  <a:pt x="1439" y="2130"/>
                </a:lnTo>
                <a:lnTo>
                  <a:pt x="1459" y="2121"/>
                </a:lnTo>
                <a:lnTo>
                  <a:pt x="1478" y="2112"/>
                </a:lnTo>
                <a:lnTo>
                  <a:pt x="1498" y="2103"/>
                </a:lnTo>
                <a:lnTo>
                  <a:pt x="1517" y="2094"/>
                </a:lnTo>
                <a:lnTo>
                  <a:pt x="1547" y="2075"/>
                </a:lnTo>
                <a:lnTo>
                  <a:pt x="1566" y="2066"/>
                </a:lnTo>
                <a:lnTo>
                  <a:pt x="1586" y="2057"/>
                </a:lnTo>
                <a:lnTo>
                  <a:pt x="1605" y="2039"/>
                </a:lnTo>
                <a:lnTo>
                  <a:pt x="1625" y="2030"/>
                </a:lnTo>
                <a:lnTo>
                  <a:pt x="1644" y="2021"/>
                </a:lnTo>
                <a:lnTo>
                  <a:pt x="1664" y="2012"/>
                </a:lnTo>
                <a:lnTo>
                  <a:pt x="1684" y="1993"/>
                </a:lnTo>
                <a:lnTo>
                  <a:pt x="1703" y="1984"/>
                </a:lnTo>
                <a:lnTo>
                  <a:pt x="1733" y="1975"/>
                </a:lnTo>
                <a:lnTo>
                  <a:pt x="1752" y="1966"/>
                </a:lnTo>
                <a:lnTo>
                  <a:pt x="1772" y="1948"/>
                </a:lnTo>
                <a:lnTo>
                  <a:pt x="1811" y="1930"/>
                </a:lnTo>
                <a:lnTo>
                  <a:pt x="1830" y="1920"/>
                </a:lnTo>
                <a:lnTo>
                  <a:pt x="1840" y="1911"/>
                </a:lnTo>
                <a:lnTo>
                  <a:pt x="1870" y="1893"/>
                </a:lnTo>
                <a:lnTo>
                  <a:pt x="1889" y="1884"/>
                </a:lnTo>
                <a:lnTo>
                  <a:pt x="1909" y="1866"/>
                </a:lnTo>
                <a:lnTo>
                  <a:pt x="1928" y="1857"/>
                </a:lnTo>
                <a:lnTo>
                  <a:pt x="1958" y="1847"/>
                </a:lnTo>
                <a:lnTo>
                  <a:pt x="1977" y="1829"/>
                </a:lnTo>
                <a:lnTo>
                  <a:pt x="1997" y="1820"/>
                </a:lnTo>
                <a:lnTo>
                  <a:pt x="2016" y="1802"/>
                </a:lnTo>
                <a:lnTo>
                  <a:pt x="2036" y="1793"/>
                </a:lnTo>
                <a:lnTo>
                  <a:pt x="2056" y="1774"/>
                </a:lnTo>
                <a:lnTo>
                  <a:pt x="2075" y="1765"/>
                </a:lnTo>
                <a:lnTo>
                  <a:pt x="2095" y="1756"/>
                </a:lnTo>
                <a:lnTo>
                  <a:pt x="2124" y="1738"/>
                </a:lnTo>
                <a:lnTo>
                  <a:pt x="2144" y="1729"/>
                </a:lnTo>
                <a:lnTo>
                  <a:pt x="2163" y="1720"/>
                </a:lnTo>
                <a:lnTo>
                  <a:pt x="2183" y="1701"/>
                </a:lnTo>
                <a:lnTo>
                  <a:pt x="2202" y="1692"/>
                </a:lnTo>
                <a:lnTo>
                  <a:pt x="2222" y="1683"/>
                </a:lnTo>
                <a:lnTo>
                  <a:pt x="2242" y="1674"/>
                </a:lnTo>
                <a:lnTo>
                  <a:pt x="2261" y="1656"/>
                </a:lnTo>
                <a:lnTo>
                  <a:pt x="2281" y="1647"/>
                </a:lnTo>
                <a:lnTo>
                  <a:pt x="2310" y="1638"/>
                </a:lnTo>
                <a:lnTo>
                  <a:pt x="2330" y="1628"/>
                </a:lnTo>
                <a:lnTo>
                  <a:pt x="2349" y="1610"/>
                </a:lnTo>
                <a:lnTo>
                  <a:pt x="2369" y="1601"/>
                </a:lnTo>
                <a:lnTo>
                  <a:pt x="2388" y="1592"/>
                </a:lnTo>
                <a:lnTo>
                  <a:pt x="2408" y="1574"/>
                </a:lnTo>
                <a:lnTo>
                  <a:pt x="2437" y="1565"/>
                </a:lnTo>
                <a:lnTo>
                  <a:pt x="2447" y="1556"/>
                </a:lnTo>
                <a:lnTo>
                  <a:pt x="2467" y="1537"/>
                </a:lnTo>
                <a:lnTo>
                  <a:pt x="2496" y="1528"/>
                </a:lnTo>
                <a:lnTo>
                  <a:pt x="2516" y="1510"/>
                </a:lnTo>
                <a:lnTo>
                  <a:pt x="2535" y="1501"/>
                </a:lnTo>
                <a:lnTo>
                  <a:pt x="2555" y="1483"/>
                </a:lnTo>
                <a:lnTo>
                  <a:pt x="2574" y="1473"/>
                </a:lnTo>
                <a:lnTo>
                  <a:pt x="2594" y="1455"/>
                </a:lnTo>
                <a:lnTo>
                  <a:pt x="2614" y="1437"/>
                </a:lnTo>
                <a:lnTo>
                  <a:pt x="2633" y="1428"/>
                </a:lnTo>
                <a:lnTo>
                  <a:pt x="2653" y="1410"/>
                </a:lnTo>
                <a:lnTo>
                  <a:pt x="2672" y="1400"/>
                </a:lnTo>
                <a:lnTo>
                  <a:pt x="2692" y="1382"/>
                </a:lnTo>
                <a:lnTo>
                  <a:pt x="2721" y="1364"/>
                </a:lnTo>
                <a:lnTo>
                  <a:pt x="2731" y="1355"/>
                </a:lnTo>
                <a:lnTo>
                  <a:pt x="2760" y="1337"/>
                </a:lnTo>
                <a:lnTo>
                  <a:pt x="2780" y="1318"/>
                </a:lnTo>
                <a:lnTo>
                  <a:pt x="2800" y="1300"/>
                </a:lnTo>
                <a:lnTo>
                  <a:pt x="2819" y="1291"/>
                </a:lnTo>
                <a:lnTo>
                  <a:pt x="2839" y="1273"/>
                </a:lnTo>
                <a:lnTo>
                  <a:pt x="2858" y="1254"/>
                </a:lnTo>
                <a:lnTo>
                  <a:pt x="2878" y="1236"/>
                </a:lnTo>
                <a:lnTo>
                  <a:pt x="2917" y="1209"/>
                </a:lnTo>
                <a:lnTo>
                  <a:pt x="2937" y="1200"/>
                </a:lnTo>
                <a:lnTo>
                  <a:pt x="2966" y="1181"/>
                </a:lnTo>
                <a:lnTo>
                  <a:pt x="2986" y="1163"/>
                </a:lnTo>
                <a:lnTo>
                  <a:pt x="3005" y="1154"/>
                </a:lnTo>
                <a:lnTo>
                  <a:pt x="3025" y="1136"/>
                </a:lnTo>
                <a:lnTo>
                  <a:pt x="3044" y="1118"/>
                </a:lnTo>
                <a:lnTo>
                  <a:pt x="3064" y="1109"/>
                </a:lnTo>
                <a:lnTo>
                  <a:pt x="3083" y="1090"/>
                </a:lnTo>
                <a:lnTo>
                  <a:pt x="3103" y="1081"/>
                </a:lnTo>
                <a:lnTo>
                  <a:pt x="3132" y="1063"/>
                </a:lnTo>
                <a:lnTo>
                  <a:pt x="3152" y="1045"/>
                </a:lnTo>
                <a:lnTo>
                  <a:pt x="3172" y="1036"/>
                </a:lnTo>
                <a:lnTo>
                  <a:pt x="3191" y="1026"/>
                </a:lnTo>
                <a:lnTo>
                  <a:pt x="3211" y="1008"/>
                </a:lnTo>
                <a:lnTo>
                  <a:pt x="3230" y="990"/>
                </a:lnTo>
                <a:lnTo>
                  <a:pt x="3250" y="981"/>
                </a:lnTo>
                <a:lnTo>
                  <a:pt x="3269" y="963"/>
                </a:lnTo>
                <a:lnTo>
                  <a:pt x="3299" y="944"/>
                </a:lnTo>
                <a:lnTo>
                  <a:pt x="3309" y="935"/>
                </a:lnTo>
                <a:lnTo>
                  <a:pt x="3328" y="917"/>
                </a:lnTo>
                <a:lnTo>
                  <a:pt x="3348" y="908"/>
                </a:lnTo>
                <a:lnTo>
                  <a:pt x="3377" y="880"/>
                </a:lnTo>
                <a:lnTo>
                  <a:pt x="3397" y="871"/>
                </a:lnTo>
                <a:lnTo>
                  <a:pt x="3416" y="853"/>
                </a:lnTo>
                <a:lnTo>
                  <a:pt x="3436" y="835"/>
                </a:lnTo>
                <a:lnTo>
                  <a:pt x="3455" y="807"/>
                </a:lnTo>
                <a:lnTo>
                  <a:pt x="3475" y="798"/>
                </a:lnTo>
                <a:lnTo>
                  <a:pt x="3504" y="771"/>
                </a:lnTo>
                <a:lnTo>
                  <a:pt x="3524" y="753"/>
                </a:lnTo>
                <a:lnTo>
                  <a:pt x="3543" y="735"/>
                </a:lnTo>
                <a:lnTo>
                  <a:pt x="3563" y="707"/>
                </a:lnTo>
                <a:lnTo>
                  <a:pt x="3573" y="698"/>
                </a:lnTo>
                <a:lnTo>
                  <a:pt x="3602" y="671"/>
                </a:lnTo>
                <a:lnTo>
                  <a:pt x="3622" y="643"/>
                </a:lnTo>
                <a:lnTo>
                  <a:pt x="3641" y="625"/>
                </a:lnTo>
                <a:lnTo>
                  <a:pt x="3661" y="607"/>
                </a:lnTo>
                <a:lnTo>
                  <a:pt x="3681" y="579"/>
                </a:lnTo>
                <a:lnTo>
                  <a:pt x="3710" y="552"/>
                </a:lnTo>
                <a:lnTo>
                  <a:pt x="3729" y="525"/>
                </a:lnTo>
                <a:lnTo>
                  <a:pt x="3749" y="506"/>
                </a:lnTo>
                <a:lnTo>
                  <a:pt x="3769" y="479"/>
                </a:lnTo>
                <a:lnTo>
                  <a:pt x="3788" y="452"/>
                </a:lnTo>
                <a:lnTo>
                  <a:pt x="3808" y="433"/>
                </a:lnTo>
                <a:lnTo>
                  <a:pt x="3827" y="406"/>
                </a:lnTo>
                <a:lnTo>
                  <a:pt x="3847" y="379"/>
                </a:lnTo>
                <a:lnTo>
                  <a:pt x="3876" y="351"/>
                </a:lnTo>
                <a:lnTo>
                  <a:pt x="3896" y="324"/>
                </a:lnTo>
                <a:lnTo>
                  <a:pt x="3906" y="306"/>
                </a:lnTo>
                <a:lnTo>
                  <a:pt x="3935" y="278"/>
                </a:lnTo>
                <a:lnTo>
                  <a:pt x="3955" y="242"/>
                </a:lnTo>
                <a:lnTo>
                  <a:pt x="3974" y="215"/>
                </a:lnTo>
                <a:lnTo>
                  <a:pt x="4004" y="178"/>
                </a:lnTo>
                <a:lnTo>
                  <a:pt x="4023" y="151"/>
                </a:lnTo>
                <a:lnTo>
                  <a:pt x="4043" y="132"/>
                </a:lnTo>
                <a:lnTo>
                  <a:pt x="4062" y="105"/>
                </a:lnTo>
                <a:lnTo>
                  <a:pt x="4072" y="78"/>
                </a:lnTo>
                <a:lnTo>
                  <a:pt x="4101" y="50"/>
                </a:lnTo>
                <a:lnTo>
                  <a:pt x="4131" y="0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32" name="Freeform 244"/>
          <p:cNvSpPr>
            <a:spLocks/>
          </p:cNvSpPr>
          <p:nvPr/>
        </p:nvSpPr>
        <p:spPr bwMode="auto">
          <a:xfrm>
            <a:off x="1476375" y="1714500"/>
            <a:ext cx="6557963" cy="4313238"/>
          </a:xfrm>
          <a:custGeom>
            <a:avLst/>
            <a:gdLst>
              <a:gd name="T0" fmla="*/ 4072 w 4131"/>
              <a:gd name="T1" fmla="*/ 172 h 2717"/>
              <a:gd name="T2" fmla="*/ 3994 w 4131"/>
              <a:gd name="T3" fmla="*/ 245 h 2717"/>
              <a:gd name="T4" fmla="*/ 3906 w 4131"/>
              <a:gd name="T5" fmla="*/ 300 h 2717"/>
              <a:gd name="T6" fmla="*/ 3827 w 4131"/>
              <a:gd name="T7" fmla="*/ 309 h 2717"/>
              <a:gd name="T8" fmla="*/ 3739 w 4131"/>
              <a:gd name="T9" fmla="*/ 446 h 2717"/>
              <a:gd name="T10" fmla="*/ 3661 w 4131"/>
              <a:gd name="T11" fmla="*/ 574 h 2717"/>
              <a:gd name="T12" fmla="*/ 3573 w 4131"/>
              <a:gd name="T13" fmla="*/ 674 h 2717"/>
              <a:gd name="T14" fmla="*/ 3495 w 4131"/>
              <a:gd name="T15" fmla="*/ 784 h 2717"/>
              <a:gd name="T16" fmla="*/ 3416 w 4131"/>
              <a:gd name="T17" fmla="*/ 884 h 2717"/>
              <a:gd name="T18" fmla="*/ 3328 w 4131"/>
              <a:gd name="T19" fmla="*/ 939 h 2717"/>
              <a:gd name="T20" fmla="*/ 3230 w 4131"/>
              <a:gd name="T21" fmla="*/ 1048 h 2717"/>
              <a:gd name="T22" fmla="*/ 3123 w 4131"/>
              <a:gd name="T23" fmla="*/ 1139 h 2717"/>
              <a:gd name="T24" fmla="*/ 3025 w 4131"/>
              <a:gd name="T25" fmla="*/ 1148 h 2717"/>
              <a:gd name="T26" fmla="*/ 2937 w 4131"/>
              <a:gd name="T27" fmla="*/ 1185 h 2717"/>
              <a:gd name="T28" fmla="*/ 2839 w 4131"/>
              <a:gd name="T29" fmla="*/ 1276 h 2717"/>
              <a:gd name="T30" fmla="*/ 2751 w 4131"/>
              <a:gd name="T31" fmla="*/ 1367 h 2717"/>
              <a:gd name="T32" fmla="*/ 2672 w 4131"/>
              <a:gd name="T33" fmla="*/ 1422 h 2717"/>
              <a:gd name="T34" fmla="*/ 2584 w 4131"/>
              <a:gd name="T35" fmla="*/ 1495 h 2717"/>
              <a:gd name="T36" fmla="*/ 2506 w 4131"/>
              <a:gd name="T37" fmla="*/ 1559 h 2717"/>
              <a:gd name="T38" fmla="*/ 2418 w 4131"/>
              <a:gd name="T39" fmla="*/ 1696 h 2717"/>
              <a:gd name="T40" fmla="*/ 2339 w 4131"/>
              <a:gd name="T41" fmla="*/ 1741 h 2717"/>
              <a:gd name="T42" fmla="*/ 2261 w 4131"/>
              <a:gd name="T43" fmla="*/ 1723 h 2717"/>
              <a:gd name="T44" fmla="*/ 2173 w 4131"/>
              <a:gd name="T45" fmla="*/ 1768 h 2717"/>
              <a:gd name="T46" fmla="*/ 2075 w 4131"/>
              <a:gd name="T47" fmla="*/ 1759 h 2717"/>
              <a:gd name="T48" fmla="*/ 1987 w 4131"/>
              <a:gd name="T49" fmla="*/ 1860 h 2717"/>
              <a:gd name="T50" fmla="*/ 1909 w 4131"/>
              <a:gd name="T51" fmla="*/ 1914 h 2717"/>
              <a:gd name="T52" fmla="*/ 1821 w 4131"/>
              <a:gd name="T53" fmla="*/ 1960 h 2717"/>
              <a:gd name="T54" fmla="*/ 1742 w 4131"/>
              <a:gd name="T55" fmla="*/ 2042 h 2717"/>
              <a:gd name="T56" fmla="*/ 1654 w 4131"/>
              <a:gd name="T57" fmla="*/ 2015 h 2717"/>
              <a:gd name="T58" fmla="*/ 1576 w 4131"/>
              <a:gd name="T59" fmla="*/ 2024 h 2717"/>
              <a:gd name="T60" fmla="*/ 1498 w 4131"/>
              <a:gd name="T61" fmla="*/ 2115 h 2717"/>
              <a:gd name="T62" fmla="*/ 1410 w 4131"/>
              <a:gd name="T63" fmla="*/ 2161 h 2717"/>
              <a:gd name="T64" fmla="*/ 1331 w 4131"/>
              <a:gd name="T65" fmla="*/ 2188 h 2717"/>
              <a:gd name="T66" fmla="*/ 1243 w 4131"/>
              <a:gd name="T67" fmla="*/ 2197 h 2717"/>
              <a:gd name="T68" fmla="*/ 1165 w 4131"/>
              <a:gd name="T69" fmla="*/ 2243 h 2717"/>
              <a:gd name="T70" fmla="*/ 1057 w 4131"/>
              <a:gd name="T71" fmla="*/ 2288 h 2717"/>
              <a:gd name="T72" fmla="*/ 979 w 4131"/>
              <a:gd name="T73" fmla="*/ 2334 h 2717"/>
              <a:gd name="T74" fmla="*/ 891 w 4131"/>
              <a:gd name="T75" fmla="*/ 2416 h 2717"/>
              <a:gd name="T76" fmla="*/ 812 w 4131"/>
              <a:gd name="T77" fmla="*/ 2462 h 2717"/>
              <a:gd name="T78" fmla="*/ 734 w 4131"/>
              <a:gd name="T79" fmla="*/ 2507 h 2717"/>
              <a:gd name="T80" fmla="*/ 646 w 4131"/>
              <a:gd name="T81" fmla="*/ 2535 h 2717"/>
              <a:gd name="T82" fmla="*/ 568 w 4131"/>
              <a:gd name="T83" fmla="*/ 2589 h 2717"/>
              <a:gd name="T84" fmla="*/ 480 w 4131"/>
              <a:gd name="T85" fmla="*/ 2589 h 2717"/>
              <a:gd name="T86" fmla="*/ 401 w 4131"/>
              <a:gd name="T87" fmla="*/ 2626 h 2717"/>
              <a:gd name="T88" fmla="*/ 294 w 4131"/>
              <a:gd name="T89" fmla="*/ 2635 h 2717"/>
              <a:gd name="T90" fmla="*/ 215 w 4131"/>
              <a:gd name="T91" fmla="*/ 2653 h 2717"/>
              <a:gd name="T92" fmla="*/ 127 w 4131"/>
              <a:gd name="T93" fmla="*/ 2662 h 2717"/>
              <a:gd name="T94" fmla="*/ 49 w 4131"/>
              <a:gd name="T95" fmla="*/ 2717 h 2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131" h="2717">
                <a:moveTo>
                  <a:pt x="4131" y="0"/>
                </a:moveTo>
                <a:lnTo>
                  <a:pt x="4121" y="57"/>
                </a:lnTo>
                <a:lnTo>
                  <a:pt x="4092" y="109"/>
                </a:lnTo>
                <a:lnTo>
                  <a:pt x="4072" y="172"/>
                </a:lnTo>
                <a:lnTo>
                  <a:pt x="4052" y="200"/>
                </a:lnTo>
                <a:lnTo>
                  <a:pt x="4033" y="209"/>
                </a:lnTo>
                <a:lnTo>
                  <a:pt x="4013" y="227"/>
                </a:lnTo>
                <a:lnTo>
                  <a:pt x="3994" y="245"/>
                </a:lnTo>
                <a:lnTo>
                  <a:pt x="3964" y="264"/>
                </a:lnTo>
                <a:lnTo>
                  <a:pt x="3945" y="300"/>
                </a:lnTo>
                <a:lnTo>
                  <a:pt x="3925" y="318"/>
                </a:lnTo>
                <a:lnTo>
                  <a:pt x="3906" y="300"/>
                </a:lnTo>
                <a:lnTo>
                  <a:pt x="3886" y="300"/>
                </a:lnTo>
                <a:lnTo>
                  <a:pt x="3866" y="300"/>
                </a:lnTo>
                <a:lnTo>
                  <a:pt x="3847" y="309"/>
                </a:lnTo>
                <a:lnTo>
                  <a:pt x="3827" y="309"/>
                </a:lnTo>
                <a:lnTo>
                  <a:pt x="3808" y="355"/>
                </a:lnTo>
                <a:lnTo>
                  <a:pt x="3788" y="364"/>
                </a:lnTo>
                <a:lnTo>
                  <a:pt x="3759" y="419"/>
                </a:lnTo>
                <a:lnTo>
                  <a:pt x="3739" y="446"/>
                </a:lnTo>
                <a:lnTo>
                  <a:pt x="3720" y="473"/>
                </a:lnTo>
                <a:lnTo>
                  <a:pt x="3700" y="501"/>
                </a:lnTo>
                <a:lnTo>
                  <a:pt x="3681" y="537"/>
                </a:lnTo>
                <a:lnTo>
                  <a:pt x="3661" y="574"/>
                </a:lnTo>
                <a:lnTo>
                  <a:pt x="3641" y="592"/>
                </a:lnTo>
                <a:lnTo>
                  <a:pt x="3622" y="619"/>
                </a:lnTo>
                <a:lnTo>
                  <a:pt x="3602" y="638"/>
                </a:lnTo>
                <a:lnTo>
                  <a:pt x="3573" y="674"/>
                </a:lnTo>
                <a:lnTo>
                  <a:pt x="3553" y="711"/>
                </a:lnTo>
                <a:lnTo>
                  <a:pt x="3534" y="738"/>
                </a:lnTo>
                <a:lnTo>
                  <a:pt x="3514" y="765"/>
                </a:lnTo>
                <a:lnTo>
                  <a:pt x="3495" y="784"/>
                </a:lnTo>
                <a:lnTo>
                  <a:pt x="3475" y="829"/>
                </a:lnTo>
                <a:lnTo>
                  <a:pt x="3455" y="847"/>
                </a:lnTo>
                <a:lnTo>
                  <a:pt x="3436" y="866"/>
                </a:lnTo>
                <a:lnTo>
                  <a:pt x="3416" y="884"/>
                </a:lnTo>
                <a:lnTo>
                  <a:pt x="3387" y="893"/>
                </a:lnTo>
                <a:lnTo>
                  <a:pt x="3367" y="893"/>
                </a:lnTo>
                <a:lnTo>
                  <a:pt x="3348" y="920"/>
                </a:lnTo>
                <a:lnTo>
                  <a:pt x="3328" y="939"/>
                </a:lnTo>
                <a:lnTo>
                  <a:pt x="3309" y="966"/>
                </a:lnTo>
                <a:lnTo>
                  <a:pt x="3289" y="993"/>
                </a:lnTo>
                <a:lnTo>
                  <a:pt x="3269" y="1021"/>
                </a:lnTo>
                <a:lnTo>
                  <a:pt x="3230" y="1048"/>
                </a:lnTo>
                <a:lnTo>
                  <a:pt x="3211" y="1048"/>
                </a:lnTo>
                <a:lnTo>
                  <a:pt x="3181" y="1075"/>
                </a:lnTo>
                <a:lnTo>
                  <a:pt x="3142" y="1121"/>
                </a:lnTo>
                <a:lnTo>
                  <a:pt x="3123" y="1139"/>
                </a:lnTo>
                <a:lnTo>
                  <a:pt x="3083" y="1167"/>
                </a:lnTo>
                <a:lnTo>
                  <a:pt x="3064" y="1176"/>
                </a:lnTo>
                <a:lnTo>
                  <a:pt x="3044" y="1167"/>
                </a:lnTo>
                <a:lnTo>
                  <a:pt x="3025" y="1148"/>
                </a:lnTo>
                <a:lnTo>
                  <a:pt x="2995" y="1148"/>
                </a:lnTo>
                <a:lnTo>
                  <a:pt x="2976" y="1157"/>
                </a:lnTo>
                <a:lnTo>
                  <a:pt x="2956" y="1176"/>
                </a:lnTo>
                <a:lnTo>
                  <a:pt x="2937" y="1185"/>
                </a:lnTo>
                <a:lnTo>
                  <a:pt x="2897" y="1212"/>
                </a:lnTo>
                <a:lnTo>
                  <a:pt x="2878" y="1240"/>
                </a:lnTo>
                <a:lnTo>
                  <a:pt x="2858" y="1267"/>
                </a:lnTo>
                <a:lnTo>
                  <a:pt x="2839" y="1276"/>
                </a:lnTo>
                <a:lnTo>
                  <a:pt x="2809" y="1303"/>
                </a:lnTo>
                <a:lnTo>
                  <a:pt x="2790" y="1312"/>
                </a:lnTo>
                <a:lnTo>
                  <a:pt x="2770" y="1349"/>
                </a:lnTo>
                <a:lnTo>
                  <a:pt x="2751" y="1367"/>
                </a:lnTo>
                <a:lnTo>
                  <a:pt x="2731" y="1385"/>
                </a:lnTo>
                <a:lnTo>
                  <a:pt x="2711" y="1395"/>
                </a:lnTo>
                <a:lnTo>
                  <a:pt x="2692" y="1404"/>
                </a:lnTo>
                <a:lnTo>
                  <a:pt x="2672" y="1422"/>
                </a:lnTo>
                <a:lnTo>
                  <a:pt x="2653" y="1431"/>
                </a:lnTo>
                <a:lnTo>
                  <a:pt x="2623" y="1449"/>
                </a:lnTo>
                <a:lnTo>
                  <a:pt x="2604" y="1468"/>
                </a:lnTo>
                <a:lnTo>
                  <a:pt x="2584" y="1495"/>
                </a:lnTo>
                <a:lnTo>
                  <a:pt x="2565" y="1513"/>
                </a:lnTo>
                <a:lnTo>
                  <a:pt x="2545" y="1531"/>
                </a:lnTo>
                <a:lnTo>
                  <a:pt x="2525" y="1540"/>
                </a:lnTo>
                <a:lnTo>
                  <a:pt x="2506" y="1559"/>
                </a:lnTo>
                <a:lnTo>
                  <a:pt x="2486" y="1595"/>
                </a:lnTo>
                <a:lnTo>
                  <a:pt x="2467" y="1623"/>
                </a:lnTo>
                <a:lnTo>
                  <a:pt x="2447" y="1659"/>
                </a:lnTo>
                <a:lnTo>
                  <a:pt x="2418" y="1696"/>
                </a:lnTo>
                <a:lnTo>
                  <a:pt x="2398" y="1732"/>
                </a:lnTo>
                <a:lnTo>
                  <a:pt x="2379" y="1750"/>
                </a:lnTo>
                <a:lnTo>
                  <a:pt x="2359" y="1750"/>
                </a:lnTo>
                <a:lnTo>
                  <a:pt x="2339" y="1741"/>
                </a:lnTo>
                <a:lnTo>
                  <a:pt x="2320" y="1750"/>
                </a:lnTo>
                <a:lnTo>
                  <a:pt x="2300" y="1723"/>
                </a:lnTo>
                <a:lnTo>
                  <a:pt x="2281" y="1705"/>
                </a:lnTo>
                <a:lnTo>
                  <a:pt x="2261" y="1723"/>
                </a:lnTo>
                <a:lnTo>
                  <a:pt x="2232" y="1714"/>
                </a:lnTo>
                <a:lnTo>
                  <a:pt x="2212" y="1741"/>
                </a:lnTo>
                <a:lnTo>
                  <a:pt x="2193" y="1778"/>
                </a:lnTo>
                <a:lnTo>
                  <a:pt x="2173" y="1768"/>
                </a:lnTo>
                <a:lnTo>
                  <a:pt x="2153" y="1741"/>
                </a:lnTo>
                <a:lnTo>
                  <a:pt x="2114" y="1750"/>
                </a:lnTo>
                <a:lnTo>
                  <a:pt x="2095" y="1759"/>
                </a:lnTo>
                <a:lnTo>
                  <a:pt x="2075" y="1759"/>
                </a:lnTo>
                <a:lnTo>
                  <a:pt x="2046" y="1768"/>
                </a:lnTo>
                <a:lnTo>
                  <a:pt x="2026" y="1787"/>
                </a:lnTo>
                <a:lnTo>
                  <a:pt x="2007" y="1796"/>
                </a:lnTo>
                <a:lnTo>
                  <a:pt x="1987" y="1860"/>
                </a:lnTo>
                <a:lnTo>
                  <a:pt x="1968" y="1860"/>
                </a:lnTo>
                <a:lnTo>
                  <a:pt x="1948" y="1860"/>
                </a:lnTo>
                <a:lnTo>
                  <a:pt x="1928" y="1887"/>
                </a:lnTo>
                <a:lnTo>
                  <a:pt x="1909" y="1914"/>
                </a:lnTo>
                <a:lnTo>
                  <a:pt x="1889" y="1933"/>
                </a:lnTo>
                <a:lnTo>
                  <a:pt x="1870" y="1942"/>
                </a:lnTo>
                <a:lnTo>
                  <a:pt x="1840" y="1951"/>
                </a:lnTo>
                <a:lnTo>
                  <a:pt x="1821" y="1960"/>
                </a:lnTo>
                <a:lnTo>
                  <a:pt x="1801" y="1996"/>
                </a:lnTo>
                <a:lnTo>
                  <a:pt x="1782" y="2015"/>
                </a:lnTo>
                <a:lnTo>
                  <a:pt x="1762" y="2033"/>
                </a:lnTo>
                <a:lnTo>
                  <a:pt x="1742" y="2042"/>
                </a:lnTo>
                <a:lnTo>
                  <a:pt x="1723" y="2024"/>
                </a:lnTo>
                <a:lnTo>
                  <a:pt x="1703" y="2024"/>
                </a:lnTo>
                <a:lnTo>
                  <a:pt x="1684" y="2006"/>
                </a:lnTo>
                <a:lnTo>
                  <a:pt x="1654" y="2015"/>
                </a:lnTo>
                <a:lnTo>
                  <a:pt x="1635" y="1996"/>
                </a:lnTo>
                <a:lnTo>
                  <a:pt x="1615" y="2015"/>
                </a:lnTo>
                <a:lnTo>
                  <a:pt x="1596" y="2006"/>
                </a:lnTo>
                <a:lnTo>
                  <a:pt x="1576" y="2024"/>
                </a:lnTo>
                <a:lnTo>
                  <a:pt x="1556" y="2051"/>
                </a:lnTo>
                <a:lnTo>
                  <a:pt x="1537" y="2079"/>
                </a:lnTo>
                <a:lnTo>
                  <a:pt x="1517" y="2088"/>
                </a:lnTo>
                <a:lnTo>
                  <a:pt x="1498" y="2115"/>
                </a:lnTo>
                <a:lnTo>
                  <a:pt x="1468" y="2142"/>
                </a:lnTo>
                <a:lnTo>
                  <a:pt x="1449" y="2142"/>
                </a:lnTo>
                <a:lnTo>
                  <a:pt x="1429" y="2152"/>
                </a:lnTo>
                <a:lnTo>
                  <a:pt x="1410" y="2161"/>
                </a:lnTo>
                <a:lnTo>
                  <a:pt x="1390" y="2188"/>
                </a:lnTo>
                <a:lnTo>
                  <a:pt x="1370" y="2179"/>
                </a:lnTo>
                <a:lnTo>
                  <a:pt x="1351" y="2188"/>
                </a:lnTo>
                <a:lnTo>
                  <a:pt x="1331" y="2188"/>
                </a:lnTo>
                <a:lnTo>
                  <a:pt x="1312" y="2188"/>
                </a:lnTo>
                <a:lnTo>
                  <a:pt x="1282" y="2179"/>
                </a:lnTo>
                <a:lnTo>
                  <a:pt x="1263" y="2188"/>
                </a:lnTo>
                <a:lnTo>
                  <a:pt x="1243" y="2197"/>
                </a:lnTo>
                <a:lnTo>
                  <a:pt x="1224" y="2206"/>
                </a:lnTo>
                <a:lnTo>
                  <a:pt x="1204" y="2215"/>
                </a:lnTo>
                <a:lnTo>
                  <a:pt x="1184" y="2225"/>
                </a:lnTo>
                <a:lnTo>
                  <a:pt x="1165" y="2243"/>
                </a:lnTo>
                <a:lnTo>
                  <a:pt x="1145" y="2261"/>
                </a:lnTo>
                <a:lnTo>
                  <a:pt x="1106" y="2279"/>
                </a:lnTo>
                <a:lnTo>
                  <a:pt x="1077" y="2279"/>
                </a:lnTo>
                <a:lnTo>
                  <a:pt x="1057" y="2288"/>
                </a:lnTo>
                <a:lnTo>
                  <a:pt x="1038" y="2297"/>
                </a:lnTo>
                <a:lnTo>
                  <a:pt x="1018" y="2307"/>
                </a:lnTo>
                <a:lnTo>
                  <a:pt x="998" y="2307"/>
                </a:lnTo>
                <a:lnTo>
                  <a:pt x="979" y="2334"/>
                </a:lnTo>
                <a:lnTo>
                  <a:pt x="959" y="2361"/>
                </a:lnTo>
                <a:lnTo>
                  <a:pt x="940" y="2380"/>
                </a:lnTo>
                <a:lnTo>
                  <a:pt x="920" y="2389"/>
                </a:lnTo>
                <a:lnTo>
                  <a:pt x="891" y="2416"/>
                </a:lnTo>
                <a:lnTo>
                  <a:pt x="871" y="2416"/>
                </a:lnTo>
                <a:lnTo>
                  <a:pt x="852" y="2425"/>
                </a:lnTo>
                <a:lnTo>
                  <a:pt x="832" y="2443"/>
                </a:lnTo>
                <a:lnTo>
                  <a:pt x="812" y="2462"/>
                </a:lnTo>
                <a:lnTo>
                  <a:pt x="793" y="2471"/>
                </a:lnTo>
                <a:lnTo>
                  <a:pt x="773" y="2480"/>
                </a:lnTo>
                <a:lnTo>
                  <a:pt x="754" y="2498"/>
                </a:lnTo>
                <a:lnTo>
                  <a:pt x="734" y="2507"/>
                </a:lnTo>
                <a:lnTo>
                  <a:pt x="705" y="2507"/>
                </a:lnTo>
                <a:lnTo>
                  <a:pt x="685" y="2516"/>
                </a:lnTo>
                <a:lnTo>
                  <a:pt x="666" y="2525"/>
                </a:lnTo>
                <a:lnTo>
                  <a:pt x="646" y="2535"/>
                </a:lnTo>
                <a:lnTo>
                  <a:pt x="626" y="2553"/>
                </a:lnTo>
                <a:lnTo>
                  <a:pt x="607" y="2571"/>
                </a:lnTo>
                <a:lnTo>
                  <a:pt x="587" y="2580"/>
                </a:lnTo>
                <a:lnTo>
                  <a:pt x="568" y="2589"/>
                </a:lnTo>
                <a:lnTo>
                  <a:pt x="548" y="2580"/>
                </a:lnTo>
                <a:lnTo>
                  <a:pt x="529" y="2580"/>
                </a:lnTo>
                <a:lnTo>
                  <a:pt x="499" y="2571"/>
                </a:lnTo>
                <a:lnTo>
                  <a:pt x="480" y="2589"/>
                </a:lnTo>
                <a:lnTo>
                  <a:pt x="460" y="2589"/>
                </a:lnTo>
                <a:lnTo>
                  <a:pt x="440" y="2589"/>
                </a:lnTo>
                <a:lnTo>
                  <a:pt x="421" y="2617"/>
                </a:lnTo>
                <a:lnTo>
                  <a:pt x="401" y="2626"/>
                </a:lnTo>
                <a:lnTo>
                  <a:pt x="362" y="2662"/>
                </a:lnTo>
                <a:lnTo>
                  <a:pt x="343" y="2662"/>
                </a:lnTo>
                <a:lnTo>
                  <a:pt x="313" y="2644"/>
                </a:lnTo>
                <a:lnTo>
                  <a:pt x="294" y="2635"/>
                </a:lnTo>
                <a:lnTo>
                  <a:pt x="274" y="2644"/>
                </a:lnTo>
                <a:lnTo>
                  <a:pt x="255" y="2644"/>
                </a:lnTo>
                <a:lnTo>
                  <a:pt x="235" y="2644"/>
                </a:lnTo>
                <a:lnTo>
                  <a:pt x="215" y="2653"/>
                </a:lnTo>
                <a:lnTo>
                  <a:pt x="196" y="2653"/>
                </a:lnTo>
                <a:lnTo>
                  <a:pt x="176" y="2662"/>
                </a:lnTo>
                <a:lnTo>
                  <a:pt x="157" y="2653"/>
                </a:lnTo>
                <a:lnTo>
                  <a:pt x="127" y="2662"/>
                </a:lnTo>
                <a:lnTo>
                  <a:pt x="108" y="2671"/>
                </a:lnTo>
                <a:lnTo>
                  <a:pt x="88" y="2681"/>
                </a:lnTo>
                <a:lnTo>
                  <a:pt x="69" y="2699"/>
                </a:lnTo>
                <a:lnTo>
                  <a:pt x="49" y="2717"/>
                </a:lnTo>
                <a:lnTo>
                  <a:pt x="39" y="2717"/>
                </a:lnTo>
                <a:lnTo>
                  <a:pt x="29" y="2717"/>
                </a:lnTo>
                <a:lnTo>
                  <a:pt x="0" y="2717"/>
                </a:lnTo>
              </a:path>
            </a:pathLst>
          </a:custGeom>
          <a:noFill/>
          <a:ln w="25400">
            <a:solidFill>
              <a:srgbClr val="3A52A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33" name="Freeform 245"/>
          <p:cNvSpPr>
            <a:spLocks/>
          </p:cNvSpPr>
          <p:nvPr/>
        </p:nvSpPr>
        <p:spPr bwMode="auto">
          <a:xfrm>
            <a:off x="1382713" y="1552575"/>
            <a:ext cx="6651625" cy="4737100"/>
          </a:xfrm>
          <a:custGeom>
            <a:avLst/>
            <a:gdLst>
              <a:gd name="T0" fmla="*/ 40 w 3360"/>
              <a:gd name="T1" fmla="*/ 0 h 2616"/>
              <a:gd name="T2" fmla="*/ 40 w 3360"/>
              <a:gd name="T3" fmla="*/ 2208 h 2616"/>
              <a:gd name="T4" fmla="*/ 40 w 3360"/>
              <a:gd name="T5" fmla="*/ 2528 h 2616"/>
              <a:gd name="T6" fmla="*/ 80 w 3360"/>
              <a:gd name="T7" fmla="*/ 2544 h 2616"/>
              <a:gd name="T8" fmla="*/ 0 w 3360"/>
              <a:gd name="T9" fmla="*/ 2568 h 2616"/>
              <a:gd name="T10" fmla="*/ 40 w 3360"/>
              <a:gd name="T11" fmla="*/ 2584 h 2616"/>
              <a:gd name="T12" fmla="*/ 40 w 3360"/>
              <a:gd name="T13" fmla="*/ 2616 h 2616"/>
              <a:gd name="T14" fmla="*/ 3360 w 3360"/>
              <a:gd name="T15" fmla="*/ 2616 h 2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60" h="2616">
                <a:moveTo>
                  <a:pt x="40" y="0"/>
                </a:moveTo>
                <a:lnTo>
                  <a:pt x="40" y="2208"/>
                </a:lnTo>
                <a:lnTo>
                  <a:pt x="40" y="2528"/>
                </a:lnTo>
                <a:lnTo>
                  <a:pt x="80" y="2544"/>
                </a:lnTo>
                <a:lnTo>
                  <a:pt x="0" y="2568"/>
                </a:lnTo>
                <a:lnTo>
                  <a:pt x="40" y="2584"/>
                </a:lnTo>
                <a:lnTo>
                  <a:pt x="40" y="2616"/>
                </a:lnTo>
                <a:lnTo>
                  <a:pt x="3360" y="261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334" name="Rectangle 246"/>
          <p:cNvSpPr>
            <a:spLocks noChangeArrowheads="1"/>
          </p:cNvSpPr>
          <p:nvPr/>
        </p:nvSpPr>
        <p:spPr bwMode="auto">
          <a:xfrm>
            <a:off x="1103313" y="5980113"/>
            <a:ext cx="2587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2,000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35" name="Rectangle 247"/>
          <p:cNvSpPr>
            <a:spLocks noChangeArrowheads="1"/>
          </p:cNvSpPr>
          <p:nvPr/>
        </p:nvSpPr>
        <p:spPr bwMode="auto">
          <a:xfrm rot="16200000">
            <a:off x="299244" y="4188619"/>
            <a:ext cx="11239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800" b="1">
                <a:solidFill>
                  <a:srgbClr val="000000"/>
                </a:solidFill>
                <a:latin typeface="FranklinGothic-Demi" charset="0"/>
              </a:rPr>
              <a:t>Billions of 2000 Dollars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89336" name="Line 248"/>
          <p:cNvSpPr>
            <a:spLocks noChangeShapeType="1"/>
          </p:cNvSpPr>
          <p:nvPr/>
        </p:nvSpPr>
        <p:spPr bwMode="auto">
          <a:xfrm flipV="1">
            <a:off x="8032750" y="6200775"/>
            <a:ext cx="1588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28" grpId="0"/>
      <p:bldP spid="892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2298700" y="90488"/>
            <a:ext cx="6238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5400" b="1">
                <a:solidFill>
                  <a:srgbClr val="000099"/>
                </a:solidFill>
                <a:latin typeface="Times New Roman" panose="02020603050405020304" pitchFamily="18" charset="0"/>
              </a:rPr>
              <a:t>UNEMPLOYMENT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858963" y="968375"/>
            <a:ext cx="70135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 i="1">
                <a:solidFill>
                  <a:srgbClr val="CC0000"/>
                </a:solidFill>
              </a:rPr>
              <a:t>Economic Costs of Unemployment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744663" y="1719263"/>
            <a:ext cx="7310437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520700" indent="-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400" b="1">
                <a:solidFill>
                  <a:srgbClr val="CC0000"/>
                </a:solidFill>
              </a:rPr>
              <a:t>GDP Gap and Okun’s Law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386013" y="5097463"/>
            <a:ext cx="53371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C0128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4200" b="1" i="1">
                <a:solidFill>
                  <a:srgbClr val="000000"/>
                </a:solidFill>
              </a:rPr>
              <a:t>Approximately a</a:t>
            </a:r>
          </a:p>
          <a:p>
            <a:pPr algn="ctr" eaLnBrk="0" hangingPunct="0"/>
            <a:r>
              <a:rPr lang="en-US" altLang="en-US" sz="4200" b="1" i="1">
                <a:solidFill>
                  <a:srgbClr val="000000"/>
                </a:solidFill>
              </a:rPr>
              <a:t>2% GDP Gap occurs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812925" y="3917950"/>
            <a:ext cx="64516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400" b="1" i="1"/>
              <a:t>For every 1% unemployment</a:t>
            </a:r>
          </a:p>
          <a:p>
            <a:pPr eaLnBrk="0" hangingPunct="0"/>
            <a:r>
              <a:rPr lang="en-US" altLang="en-US" sz="3400" b="1" i="1"/>
              <a:t>        exceeds the natural rate...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12925" y="2638425"/>
            <a:ext cx="70199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400" b="1" i="1">
                <a:solidFill>
                  <a:srgbClr val="000099"/>
                </a:solidFill>
              </a:rPr>
              <a:t>The amount by which actual GDP</a:t>
            </a:r>
          </a:p>
          <a:p>
            <a:pPr eaLnBrk="0" hangingPunct="0"/>
            <a:r>
              <a:rPr lang="en-US" altLang="en-US" sz="3400" b="1" i="1">
                <a:solidFill>
                  <a:srgbClr val="000099"/>
                </a:solidFill>
              </a:rPr>
              <a:t>       falls short of potential GDP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  <p:bldP spid="90116" grpId="0" build="p" autoUpdateAnimBg="0"/>
      <p:bldP spid="90117" grpId="0" autoUpdateAnimBg="0"/>
      <p:bldP spid="90118" grpId="0" autoUpdateAnimBg="0"/>
      <p:bldP spid="901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Human Costs of High Unemployment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Unemployment is a serious personal problem for the unemployed.</a:t>
            </a:r>
          </a:p>
          <a:p>
            <a:pPr lvl="1"/>
            <a:r>
              <a:rPr lang="en-US" altLang="en-US"/>
              <a:t>Income forgone</a:t>
            </a:r>
          </a:p>
          <a:p>
            <a:pPr lvl="1"/>
            <a:r>
              <a:rPr lang="en-US" altLang="en-US"/>
              <a:t>Psychological distress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Part 1: The Goal of Economic Growth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588" y="199231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Human Costs of High Unemployment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250" y="1676400"/>
            <a:ext cx="8699500" cy="4911725"/>
          </a:xfrm>
        </p:spPr>
        <p:txBody>
          <a:bodyPr/>
          <a:lstStyle/>
          <a:p>
            <a:r>
              <a:rPr lang="en-US" altLang="en-US"/>
              <a:t>In good times and bad some groups suffer more than others from unemployment</a:t>
            </a:r>
          </a:p>
          <a:p>
            <a:pPr lvl="1"/>
            <a:r>
              <a:rPr lang="en-US" altLang="en-US"/>
              <a:t>Below average unemployment rates:</a:t>
            </a:r>
          </a:p>
          <a:p>
            <a:pPr lvl="2"/>
            <a:r>
              <a:rPr lang="en-US" altLang="en-US"/>
              <a:t>Married men </a:t>
            </a:r>
          </a:p>
          <a:p>
            <a:pPr lvl="2"/>
            <a:r>
              <a:rPr lang="en-US" altLang="en-US"/>
              <a:t>Well-educated workers</a:t>
            </a:r>
          </a:p>
          <a:p>
            <a:pPr lvl="1"/>
            <a:r>
              <a:rPr lang="en-US" altLang="en-US"/>
              <a:t>Above average unemployment rates:</a:t>
            </a:r>
          </a:p>
          <a:p>
            <a:pPr lvl="2"/>
            <a:r>
              <a:rPr lang="en-US" altLang="en-US"/>
              <a:t>Teenagers </a:t>
            </a:r>
          </a:p>
          <a:p>
            <a:pPr lvl="2"/>
            <a:r>
              <a:rPr lang="en-US" altLang="en-US"/>
              <a:t>Nonwhites</a:t>
            </a:r>
          </a:p>
          <a:p>
            <a:pPr lvl="2"/>
            <a:r>
              <a:rPr lang="en-US" altLang="en-US"/>
              <a:t>Blue-collar workers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76300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rgbClr val="010000"/>
                </a:solidFill>
              </a:rPr>
              <a:t>Unemployment Rates for Selected Groups, 2004</a:t>
            </a:r>
          </a:p>
        </p:txBody>
      </p:sp>
      <p:sp>
        <p:nvSpPr>
          <p:cNvPr id="93187" name="AutoShape 3"/>
          <p:cNvSpPr>
            <a:spLocks noChangeAspect="1" noChangeArrowheads="1" noTextEdit="1"/>
          </p:cNvSpPr>
          <p:nvPr/>
        </p:nvSpPr>
        <p:spPr bwMode="auto">
          <a:xfrm>
            <a:off x="685800" y="1662113"/>
            <a:ext cx="7875588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941388" y="1889125"/>
            <a:ext cx="7180262" cy="4016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9" name="Freeform 5"/>
          <p:cNvSpPr>
            <a:spLocks noEditPoints="1"/>
          </p:cNvSpPr>
          <p:nvPr/>
        </p:nvSpPr>
        <p:spPr bwMode="auto">
          <a:xfrm>
            <a:off x="941388" y="2082800"/>
            <a:ext cx="7159625" cy="3579813"/>
          </a:xfrm>
          <a:custGeom>
            <a:avLst/>
            <a:gdLst>
              <a:gd name="T0" fmla="*/ 0 w 4510"/>
              <a:gd name="T1" fmla="*/ 0 h 2255"/>
              <a:gd name="T2" fmla="*/ 4510 w 4510"/>
              <a:gd name="T3" fmla="*/ 0 h 2255"/>
              <a:gd name="T4" fmla="*/ 0 w 4510"/>
              <a:gd name="T5" fmla="*/ 113 h 2255"/>
              <a:gd name="T6" fmla="*/ 4510 w 4510"/>
              <a:gd name="T7" fmla="*/ 113 h 2255"/>
              <a:gd name="T8" fmla="*/ 0 w 4510"/>
              <a:gd name="T9" fmla="*/ 226 h 2255"/>
              <a:gd name="T10" fmla="*/ 4510 w 4510"/>
              <a:gd name="T11" fmla="*/ 226 h 2255"/>
              <a:gd name="T12" fmla="*/ 0 w 4510"/>
              <a:gd name="T13" fmla="*/ 338 h 2255"/>
              <a:gd name="T14" fmla="*/ 4510 w 4510"/>
              <a:gd name="T15" fmla="*/ 338 h 2255"/>
              <a:gd name="T16" fmla="*/ 0 w 4510"/>
              <a:gd name="T17" fmla="*/ 451 h 2255"/>
              <a:gd name="T18" fmla="*/ 4510 w 4510"/>
              <a:gd name="T19" fmla="*/ 451 h 2255"/>
              <a:gd name="T20" fmla="*/ 0 w 4510"/>
              <a:gd name="T21" fmla="*/ 564 h 2255"/>
              <a:gd name="T22" fmla="*/ 4510 w 4510"/>
              <a:gd name="T23" fmla="*/ 564 h 2255"/>
              <a:gd name="T24" fmla="*/ 0 w 4510"/>
              <a:gd name="T25" fmla="*/ 677 h 2255"/>
              <a:gd name="T26" fmla="*/ 4510 w 4510"/>
              <a:gd name="T27" fmla="*/ 677 h 2255"/>
              <a:gd name="T28" fmla="*/ 0 w 4510"/>
              <a:gd name="T29" fmla="*/ 789 h 2255"/>
              <a:gd name="T30" fmla="*/ 4510 w 4510"/>
              <a:gd name="T31" fmla="*/ 789 h 2255"/>
              <a:gd name="T32" fmla="*/ 0 w 4510"/>
              <a:gd name="T33" fmla="*/ 902 h 2255"/>
              <a:gd name="T34" fmla="*/ 4510 w 4510"/>
              <a:gd name="T35" fmla="*/ 902 h 2255"/>
              <a:gd name="T36" fmla="*/ 0 w 4510"/>
              <a:gd name="T37" fmla="*/ 1015 h 2255"/>
              <a:gd name="T38" fmla="*/ 4510 w 4510"/>
              <a:gd name="T39" fmla="*/ 1015 h 2255"/>
              <a:gd name="T40" fmla="*/ 0 w 4510"/>
              <a:gd name="T41" fmla="*/ 1127 h 2255"/>
              <a:gd name="T42" fmla="*/ 4510 w 4510"/>
              <a:gd name="T43" fmla="*/ 1127 h 2255"/>
              <a:gd name="T44" fmla="*/ 0 w 4510"/>
              <a:gd name="T45" fmla="*/ 1240 h 2255"/>
              <a:gd name="T46" fmla="*/ 4510 w 4510"/>
              <a:gd name="T47" fmla="*/ 1240 h 2255"/>
              <a:gd name="T48" fmla="*/ 0 w 4510"/>
              <a:gd name="T49" fmla="*/ 1353 h 2255"/>
              <a:gd name="T50" fmla="*/ 4510 w 4510"/>
              <a:gd name="T51" fmla="*/ 1353 h 2255"/>
              <a:gd name="T52" fmla="*/ 0 w 4510"/>
              <a:gd name="T53" fmla="*/ 1466 h 2255"/>
              <a:gd name="T54" fmla="*/ 4510 w 4510"/>
              <a:gd name="T55" fmla="*/ 1466 h 2255"/>
              <a:gd name="T56" fmla="*/ 0 w 4510"/>
              <a:gd name="T57" fmla="*/ 1578 h 2255"/>
              <a:gd name="T58" fmla="*/ 4510 w 4510"/>
              <a:gd name="T59" fmla="*/ 1578 h 2255"/>
              <a:gd name="T60" fmla="*/ 0 w 4510"/>
              <a:gd name="T61" fmla="*/ 1691 h 2255"/>
              <a:gd name="T62" fmla="*/ 4510 w 4510"/>
              <a:gd name="T63" fmla="*/ 1691 h 2255"/>
              <a:gd name="T64" fmla="*/ 0 w 4510"/>
              <a:gd name="T65" fmla="*/ 1804 h 2255"/>
              <a:gd name="T66" fmla="*/ 4510 w 4510"/>
              <a:gd name="T67" fmla="*/ 1804 h 2255"/>
              <a:gd name="T68" fmla="*/ 0 w 4510"/>
              <a:gd name="T69" fmla="*/ 1917 h 2255"/>
              <a:gd name="T70" fmla="*/ 4510 w 4510"/>
              <a:gd name="T71" fmla="*/ 1917 h 2255"/>
              <a:gd name="T72" fmla="*/ 0 w 4510"/>
              <a:gd name="T73" fmla="*/ 2029 h 2255"/>
              <a:gd name="T74" fmla="*/ 4510 w 4510"/>
              <a:gd name="T75" fmla="*/ 2029 h 2255"/>
              <a:gd name="T76" fmla="*/ 0 w 4510"/>
              <a:gd name="T77" fmla="*/ 2142 h 2255"/>
              <a:gd name="T78" fmla="*/ 4510 w 4510"/>
              <a:gd name="T79" fmla="*/ 2142 h 2255"/>
              <a:gd name="T80" fmla="*/ 0 w 4510"/>
              <a:gd name="T81" fmla="*/ 2255 h 2255"/>
              <a:gd name="T82" fmla="*/ 4510 w 4510"/>
              <a:gd name="T83" fmla="*/ 2255 h 2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10" h="2255">
                <a:moveTo>
                  <a:pt x="0" y="0"/>
                </a:moveTo>
                <a:lnTo>
                  <a:pt x="4510" y="0"/>
                </a:lnTo>
                <a:moveTo>
                  <a:pt x="0" y="113"/>
                </a:moveTo>
                <a:lnTo>
                  <a:pt x="4510" y="113"/>
                </a:lnTo>
                <a:moveTo>
                  <a:pt x="0" y="226"/>
                </a:moveTo>
                <a:lnTo>
                  <a:pt x="4510" y="226"/>
                </a:lnTo>
                <a:moveTo>
                  <a:pt x="0" y="338"/>
                </a:moveTo>
                <a:lnTo>
                  <a:pt x="4510" y="338"/>
                </a:lnTo>
                <a:moveTo>
                  <a:pt x="0" y="451"/>
                </a:moveTo>
                <a:lnTo>
                  <a:pt x="4510" y="451"/>
                </a:lnTo>
                <a:moveTo>
                  <a:pt x="0" y="564"/>
                </a:moveTo>
                <a:lnTo>
                  <a:pt x="4510" y="564"/>
                </a:lnTo>
                <a:moveTo>
                  <a:pt x="0" y="677"/>
                </a:moveTo>
                <a:lnTo>
                  <a:pt x="4510" y="677"/>
                </a:lnTo>
                <a:moveTo>
                  <a:pt x="0" y="789"/>
                </a:moveTo>
                <a:lnTo>
                  <a:pt x="4510" y="789"/>
                </a:lnTo>
                <a:moveTo>
                  <a:pt x="0" y="902"/>
                </a:moveTo>
                <a:lnTo>
                  <a:pt x="4510" y="902"/>
                </a:lnTo>
                <a:moveTo>
                  <a:pt x="0" y="1015"/>
                </a:moveTo>
                <a:lnTo>
                  <a:pt x="4510" y="1015"/>
                </a:lnTo>
                <a:moveTo>
                  <a:pt x="0" y="1127"/>
                </a:moveTo>
                <a:lnTo>
                  <a:pt x="4510" y="1127"/>
                </a:lnTo>
                <a:moveTo>
                  <a:pt x="0" y="1240"/>
                </a:moveTo>
                <a:lnTo>
                  <a:pt x="4510" y="1240"/>
                </a:lnTo>
                <a:moveTo>
                  <a:pt x="0" y="1353"/>
                </a:moveTo>
                <a:lnTo>
                  <a:pt x="4510" y="1353"/>
                </a:lnTo>
                <a:moveTo>
                  <a:pt x="0" y="1466"/>
                </a:moveTo>
                <a:lnTo>
                  <a:pt x="4510" y="1466"/>
                </a:lnTo>
                <a:moveTo>
                  <a:pt x="0" y="1578"/>
                </a:moveTo>
                <a:lnTo>
                  <a:pt x="4510" y="1578"/>
                </a:lnTo>
                <a:moveTo>
                  <a:pt x="0" y="1691"/>
                </a:moveTo>
                <a:lnTo>
                  <a:pt x="4510" y="1691"/>
                </a:lnTo>
                <a:moveTo>
                  <a:pt x="0" y="1804"/>
                </a:moveTo>
                <a:lnTo>
                  <a:pt x="4510" y="1804"/>
                </a:lnTo>
                <a:moveTo>
                  <a:pt x="0" y="1917"/>
                </a:moveTo>
                <a:lnTo>
                  <a:pt x="4510" y="1917"/>
                </a:lnTo>
                <a:moveTo>
                  <a:pt x="0" y="2029"/>
                </a:moveTo>
                <a:lnTo>
                  <a:pt x="4510" y="2029"/>
                </a:lnTo>
                <a:moveTo>
                  <a:pt x="0" y="2142"/>
                </a:moveTo>
                <a:lnTo>
                  <a:pt x="4510" y="2142"/>
                </a:lnTo>
                <a:moveTo>
                  <a:pt x="0" y="2255"/>
                </a:moveTo>
                <a:lnTo>
                  <a:pt x="4510" y="2255"/>
                </a:lnTo>
              </a:path>
            </a:pathLst>
          </a:custGeom>
          <a:noFill/>
          <a:ln w="9525" cap="flat">
            <a:solidFill>
              <a:srgbClr val="AAE1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0" name="Freeform 6"/>
          <p:cNvSpPr>
            <a:spLocks noEditPoints="1"/>
          </p:cNvSpPr>
          <p:nvPr/>
        </p:nvSpPr>
        <p:spPr bwMode="auto">
          <a:xfrm>
            <a:off x="1120775" y="1903413"/>
            <a:ext cx="5011738" cy="3938587"/>
          </a:xfrm>
          <a:custGeom>
            <a:avLst/>
            <a:gdLst>
              <a:gd name="T0" fmla="*/ 3157 w 3157"/>
              <a:gd name="T1" fmla="*/ 0 h 2481"/>
              <a:gd name="T2" fmla="*/ 3157 w 3157"/>
              <a:gd name="T3" fmla="*/ 2481 h 2481"/>
              <a:gd name="T4" fmla="*/ 3044 w 3157"/>
              <a:gd name="T5" fmla="*/ 0 h 2481"/>
              <a:gd name="T6" fmla="*/ 3044 w 3157"/>
              <a:gd name="T7" fmla="*/ 2481 h 2481"/>
              <a:gd name="T8" fmla="*/ 2932 w 3157"/>
              <a:gd name="T9" fmla="*/ 0 h 2481"/>
              <a:gd name="T10" fmla="*/ 2932 w 3157"/>
              <a:gd name="T11" fmla="*/ 2481 h 2481"/>
              <a:gd name="T12" fmla="*/ 2819 w 3157"/>
              <a:gd name="T13" fmla="*/ 0 h 2481"/>
              <a:gd name="T14" fmla="*/ 2819 w 3157"/>
              <a:gd name="T15" fmla="*/ 2481 h 2481"/>
              <a:gd name="T16" fmla="*/ 2706 w 3157"/>
              <a:gd name="T17" fmla="*/ 0 h 2481"/>
              <a:gd name="T18" fmla="*/ 2706 w 3157"/>
              <a:gd name="T19" fmla="*/ 2481 h 2481"/>
              <a:gd name="T20" fmla="*/ 2593 w 3157"/>
              <a:gd name="T21" fmla="*/ 0 h 2481"/>
              <a:gd name="T22" fmla="*/ 2593 w 3157"/>
              <a:gd name="T23" fmla="*/ 2481 h 2481"/>
              <a:gd name="T24" fmla="*/ 2481 w 3157"/>
              <a:gd name="T25" fmla="*/ 0 h 2481"/>
              <a:gd name="T26" fmla="*/ 2481 w 3157"/>
              <a:gd name="T27" fmla="*/ 2481 h 2481"/>
              <a:gd name="T28" fmla="*/ 2368 w 3157"/>
              <a:gd name="T29" fmla="*/ 0 h 2481"/>
              <a:gd name="T30" fmla="*/ 2368 w 3157"/>
              <a:gd name="T31" fmla="*/ 2481 h 2481"/>
              <a:gd name="T32" fmla="*/ 2255 w 3157"/>
              <a:gd name="T33" fmla="*/ 0 h 2481"/>
              <a:gd name="T34" fmla="*/ 2255 w 3157"/>
              <a:gd name="T35" fmla="*/ 2481 h 2481"/>
              <a:gd name="T36" fmla="*/ 2142 w 3157"/>
              <a:gd name="T37" fmla="*/ 0 h 2481"/>
              <a:gd name="T38" fmla="*/ 2142 w 3157"/>
              <a:gd name="T39" fmla="*/ 2481 h 2481"/>
              <a:gd name="T40" fmla="*/ 2030 w 3157"/>
              <a:gd name="T41" fmla="*/ 0 h 2481"/>
              <a:gd name="T42" fmla="*/ 2030 w 3157"/>
              <a:gd name="T43" fmla="*/ 2481 h 2481"/>
              <a:gd name="T44" fmla="*/ 1917 w 3157"/>
              <a:gd name="T45" fmla="*/ 0 h 2481"/>
              <a:gd name="T46" fmla="*/ 1917 w 3157"/>
              <a:gd name="T47" fmla="*/ 2481 h 2481"/>
              <a:gd name="T48" fmla="*/ 1804 w 3157"/>
              <a:gd name="T49" fmla="*/ 0 h 2481"/>
              <a:gd name="T50" fmla="*/ 1804 w 3157"/>
              <a:gd name="T51" fmla="*/ 2481 h 2481"/>
              <a:gd name="T52" fmla="*/ 1691 w 3157"/>
              <a:gd name="T53" fmla="*/ 0 h 2481"/>
              <a:gd name="T54" fmla="*/ 1691 w 3157"/>
              <a:gd name="T55" fmla="*/ 2481 h 2481"/>
              <a:gd name="T56" fmla="*/ 1579 w 3157"/>
              <a:gd name="T57" fmla="*/ 0 h 2481"/>
              <a:gd name="T58" fmla="*/ 1579 w 3157"/>
              <a:gd name="T59" fmla="*/ 2481 h 2481"/>
              <a:gd name="T60" fmla="*/ 1466 w 3157"/>
              <a:gd name="T61" fmla="*/ 0 h 2481"/>
              <a:gd name="T62" fmla="*/ 1466 w 3157"/>
              <a:gd name="T63" fmla="*/ 2481 h 2481"/>
              <a:gd name="T64" fmla="*/ 1353 w 3157"/>
              <a:gd name="T65" fmla="*/ 0 h 2481"/>
              <a:gd name="T66" fmla="*/ 1353 w 3157"/>
              <a:gd name="T67" fmla="*/ 2481 h 2481"/>
              <a:gd name="T68" fmla="*/ 1240 w 3157"/>
              <a:gd name="T69" fmla="*/ 0 h 2481"/>
              <a:gd name="T70" fmla="*/ 1240 w 3157"/>
              <a:gd name="T71" fmla="*/ 2481 h 2481"/>
              <a:gd name="T72" fmla="*/ 1128 w 3157"/>
              <a:gd name="T73" fmla="*/ 0 h 2481"/>
              <a:gd name="T74" fmla="*/ 1128 w 3157"/>
              <a:gd name="T75" fmla="*/ 2481 h 2481"/>
              <a:gd name="T76" fmla="*/ 1015 w 3157"/>
              <a:gd name="T77" fmla="*/ 0 h 2481"/>
              <a:gd name="T78" fmla="*/ 1015 w 3157"/>
              <a:gd name="T79" fmla="*/ 2481 h 2481"/>
              <a:gd name="T80" fmla="*/ 902 w 3157"/>
              <a:gd name="T81" fmla="*/ 0 h 2481"/>
              <a:gd name="T82" fmla="*/ 902 w 3157"/>
              <a:gd name="T83" fmla="*/ 2481 h 2481"/>
              <a:gd name="T84" fmla="*/ 789 w 3157"/>
              <a:gd name="T85" fmla="*/ 0 h 2481"/>
              <a:gd name="T86" fmla="*/ 789 w 3157"/>
              <a:gd name="T87" fmla="*/ 2481 h 2481"/>
              <a:gd name="T88" fmla="*/ 677 w 3157"/>
              <a:gd name="T89" fmla="*/ 0 h 2481"/>
              <a:gd name="T90" fmla="*/ 677 w 3157"/>
              <a:gd name="T91" fmla="*/ 2481 h 2481"/>
              <a:gd name="T92" fmla="*/ 564 w 3157"/>
              <a:gd name="T93" fmla="*/ 0 h 2481"/>
              <a:gd name="T94" fmla="*/ 564 w 3157"/>
              <a:gd name="T95" fmla="*/ 2481 h 2481"/>
              <a:gd name="T96" fmla="*/ 451 w 3157"/>
              <a:gd name="T97" fmla="*/ 0 h 2481"/>
              <a:gd name="T98" fmla="*/ 451 w 3157"/>
              <a:gd name="T99" fmla="*/ 2481 h 2481"/>
              <a:gd name="T100" fmla="*/ 338 w 3157"/>
              <a:gd name="T101" fmla="*/ 0 h 2481"/>
              <a:gd name="T102" fmla="*/ 338 w 3157"/>
              <a:gd name="T103" fmla="*/ 2481 h 2481"/>
              <a:gd name="T104" fmla="*/ 226 w 3157"/>
              <a:gd name="T105" fmla="*/ 0 h 2481"/>
              <a:gd name="T106" fmla="*/ 226 w 3157"/>
              <a:gd name="T107" fmla="*/ 2481 h 2481"/>
              <a:gd name="T108" fmla="*/ 113 w 3157"/>
              <a:gd name="T109" fmla="*/ 0 h 2481"/>
              <a:gd name="T110" fmla="*/ 113 w 3157"/>
              <a:gd name="T111" fmla="*/ 2481 h 2481"/>
              <a:gd name="T112" fmla="*/ 0 w 3157"/>
              <a:gd name="T113" fmla="*/ 0 h 2481"/>
              <a:gd name="T114" fmla="*/ 0 w 3157"/>
              <a:gd name="T115" fmla="*/ 2481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57" h="2481">
                <a:moveTo>
                  <a:pt x="3157" y="0"/>
                </a:moveTo>
                <a:lnTo>
                  <a:pt x="3157" y="2481"/>
                </a:lnTo>
                <a:moveTo>
                  <a:pt x="3044" y="0"/>
                </a:moveTo>
                <a:lnTo>
                  <a:pt x="3044" y="2481"/>
                </a:lnTo>
                <a:moveTo>
                  <a:pt x="2932" y="0"/>
                </a:moveTo>
                <a:lnTo>
                  <a:pt x="2932" y="2481"/>
                </a:lnTo>
                <a:moveTo>
                  <a:pt x="2819" y="0"/>
                </a:moveTo>
                <a:lnTo>
                  <a:pt x="2819" y="2481"/>
                </a:lnTo>
                <a:moveTo>
                  <a:pt x="2706" y="0"/>
                </a:moveTo>
                <a:lnTo>
                  <a:pt x="2706" y="2481"/>
                </a:lnTo>
                <a:moveTo>
                  <a:pt x="2593" y="0"/>
                </a:moveTo>
                <a:lnTo>
                  <a:pt x="2593" y="2481"/>
                </a:lnTo>
                <a:moveTo>
                  <a:pt x="2481" y="0"/>
                </a:moveTo>
                <a:lnTo>
                  <a:pt x="2481" y="2481"/>
                </a:lnTo>
                <a:moveTo>
                  <a:pt x="2368" y="0"/>
                </a:moveTo>
                <a:lnTo>
                  <a:pt x="2368" y="2481"/>
                </a:lnTo>
                <a:moveTo>
                  <a:pt x="2255" y="0"/>
                </a:moveTo>
                <a:lnTo>
                  <a:pt x="2255" y="2481"/>
                </a:lnTo>
                <a:moveTo>
                  <a:pt x="2142" y="0"/>
                </a:moveTo>
                <a:lnTo>
                  <a:pt x="2142" y="2481"/>
                </a:lnTo>
                <a:moveTo>
                  <a:pt x="2030" y="0"/>
                </a:moveTo>
                <a:lnTo>
                  <a:pt x="2030" y="2481"/>
                </a:lnTo>
                <a:moveTo>
                  <a:pt x="1917" y="0"/>
                </a:moveTo>
                <a:lnTo>
                  <a:pt x="1917" y="2481"/>
                </a:lnTo>
                <a:moveTo>
                  <a:pt x="1804" y="0"/>
                </a:moveTo>
                <a:lnTo>
                  <a:pt x="1804" y="2481"/>
                </a:lnTo>
                <a:moveTo>
                  <a:pt x="1691" y="0"/>
                </a:moveTo>
                <a:lnTo>
                  <a:pt x="1691" y="2481"/>
                </a:lnTo>
                <a:moveTo>
                  <a:pt x="1579" y="0"/>
                </a:moveTo>
                <a:lnTo>
                  <a:pt x="1579" y="2481"/>
                </a:lnTo>
                <a:moveTo>
                  <a:pt x="1466" y="0"/>
                </a:moveTo>
                <a:lnTo>
                  <a:pt x="1466" y="2481"/>
                </a:lnTo>
                <a:moveTo>
                  <a:pt x="1353" y="0"/>
                </a:moveTo>
                <a:lnTo>
                  <a:pt x="1353" y="2481"/>
                </a:lnTo>
                <a:moveTo>
                  <a:pt x="1240" y="0"/>
                </a:moveTo>
                <a:lnTo>
                  <a:pt x="1240" y="2481"/>
                </a:lnTo>
                <a:moveTo>
                  <a:pt x="1128" y="0"/>
                </a:moveTo>
                <a:lnTo>
                  <a:pt x="1128" y="2481"/>
                </a:lnTo>
                <a:moveTo>
                  <a:pt x="1015" y="0"/>
                </a:moveTo>
                <a:lnTo>
                  <a:pt x="1015" y="2481"/>
                </a:lnTo>
                <a:moveTo>
                  <a:pt x="902" y="0"/>
                </a:moveTo>
                <a:lnTo>
                  <a:pt x="902" y="2481"/>
                </a:lnTo>
                <a:moveTo>
                  <a:pt x="789" y="0"/>
                </a:moveTo>
                <a:lnTo>
                  <a:pt x="789" y="2481"/>
                </a:lnTo>
                <a:moveTo>
                  <a:pt x="677" y="0"/>
                </a:moveTo>
                <a:lnTo>
                  <a:pt x="677" y="2481"/>
                </a:lnTo>
                <a:moveTo>
                  <a:pt x="564" y="0"/>
                </a:moveTo>
                <a:lnTo>
                  <a:pt x="564" y="2481"/>
                </a:lnTo>
                <a:moveTo>
                  <a:pt x="451" y="0"/>
                </a:moveTo>
                <a:lnTo>
                  <a:pt x="451" y="2481"/>
                </a:lnTo>
                <a:moveTo>
                  <a:pt x="338" y="0"/>
                </a:moveTo>
                <a:lnTo>
                  <a:pt x="338" y="2481"/>
                </a:lnTo>
                <a:moveTo>
                  <a:pt x="226" y="0"/>
                </a:moveTo>
                <a:lnTo>
                  <a:pt x="226" y="2481"/>
                </a:lnTo>
                <a:moveTo>
                  <a:pt x="113" y="0"/>
                </a:moveTo>
                <a:lnTo>
                  <a:pt x="113" y="2481"/>
                </a:lnTo>
                <a:moveTo>
                  <a:pt x="0" y="0"/>
                </a:moveTo>
                <a:lnTo>
                  <a:pt x="0" y="2481"/>
                </a:lnTo>
              </a:path>
            </a:pathLst>
          </a:custGeom>
          <a:noFill/>
          <a:ln w="9525" cap="flat">
            <a:solidFill>
              <a:srgbClr val="AAE1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1" name="Freeform 7"/>
          <p:cNvSpPr>
            <a:spLocks/>
          </p:cNvSpPr>
          <p:nvPr/>
        </p:nvSpPr>
        <p:spPr bwMode="auto">
          <a:xfrm>
            <a:off x="6311900" y="1903413"/>
            <a:ext cx="1588" cy="3938587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6311900" y="1903413"/>
            <a:ext cx="1588" cy="3938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6311900" y="1903413"/>
            <a:ext cx="1588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4" name="Freeform 10"/>
          <p:cNvSpPr>
            <a:spLocks/>
          </p:cNvSpPr>
          <p:nvPr/>
        </p:nvSpPr>
        <p:spPr bwMode="auto">
          <a:xfrm>
            <a:off x="6931025" y="1676400"/>
            <a:ext cx="1588" cy="3938588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6931025" y="1676400"/>
            <a:ext cx="1588" cy="393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6491288" y="1903413"/>
            <a:ext cx="1587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7" name="Freeform 13"/>
          <p:cNvSpPr>
            <a:spLocks/>
          </p:cNvSpPr>
          <p:nvPr/>
        </p:nvSpPr>
        <p:spPr bwMode="auto">
          <a:xfrm>
            <a:off x="6669088" y="1903413"/>
            <a:ext cx="1587" cy="3938587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6669088" y="1903413"/>
            <a:ext cx="1587" cy="3938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6669088" y="1903413"/>
            <a:ext cx="1587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0" name="Freeform 16"/>
          <p:cNvSpPr>
            <a:spLocks/>
          </p:cNvSpPr>
          <p:nvPr/>
        </p:nvSpPr>
        <p:spPr bwMode="auto">
          <a:xfrm>
            <a:off x="7288213" y="1676400"/>
            <a:ext cx="1587" cy="3938588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7288213" y="1676400"/>
            <a:ext cx="1587" cy="393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6848475" y="1903413"/>
            <a:ext cx="1588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Freeform 19"/>
          <p:cNvSpPr>
            <a:spLocks/>
          </p:cNvSpPr>
          <p:nvPr/>
        </p:nvSpPr>
        <p:spPr bwMode="auto">
          <a:xfrm>
            <a:off x="7467600" y="1676400"/>
            <a:ext cx="1588" cy="3938588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>
            <a:off x="7467600" y="1676400"/>
            <a:ext cx="1588" cy="393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>
            <a:off x="7027863" y="1903413"/>
            <a:ext cx="1587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6" name="Freeform 22"/>
          <p:cNvSpPr>
            <a:spLocks/>
          </p:cNvSpPr>
          <p:nvPr/>
        </p:nvSpPr>
        <p:spPr bwMode="auto">
          <a:xfrm>
            <a:off x="7646988" y="1676400"/>
            <a:ext cx="1587" cy="3938588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>
            <a:off x="7646988" y="1676400"/>
            <a:ext cx="1587" cy="393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>
            <a:off x="7207250" y="1903413"/>
            <a:ext cx="1588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9" name="Freeform 25"/>
          <p:cNvSpPr>
            <a:spLocks/>
          </p:cNvSpPr>
          <p:nvPr/>
        </p:nvSpPr>
        <p:spPr bwMode="auto">
          <a:xfrm>
            <a:off x="7824788" y="1676400"/>
            <a:ext cx="1587" cy="3938588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>
            <a:off x="7824788" y="1676400"/>
            <a:ext cx="1587" cy="393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>
            <a:off x="7385050" y="1903413"/>
            <a:ext cx="1588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2" name="Freeform 28"/>
          <p:cNvSpPr>
            <a:spLocks/>
          </p:cNvSpPr>
          <p:nvPr/>
        </p:nvSpPr>
        <p:spPr bwMode="auto">
          <a:xfrm>
            <a:off x="8004175" y="1676400"/>
            <a:ext cx="1588" cy="3938588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>
            <a:off x="8004175" y="1676400"/>
            <a:ext cx="1588" cy="3938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7564438" y="1903413"/>
            <a:ext cx="1587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5" name="Freeform 31"/>
          <p:cNvSpPr>
            <a:spLocks/>
          </p:cNvSpPr>
          <p:nvPr/>
        </p:nvSpPr>
        <p:spPr bwMode="auto">
          <a:xfrm>
            <a:off x="7743825" y="1903413"/>
            <a:ext cx="1588" cy="3938587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6" name="Line 32"/>
          <p:cNvSpPr>
            <a:spLocks noChangeShapeType="1"/>
          </p:cNvSpPr>
          <p:nvPr/>
        </p:nvSpPr>
        <p:spPr bwMode="auto">
          <a:xfrm>
            <a:off x="7743825" y="1903413"/>
            <a:ext cx="1588" cy="3938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7" name="Line 33"/>
          <p:cNvSpPr>
            <a:spLocks noChangeShapeType="1"/>
          </p:cNvSpPr>
          <p:nvPr/>
        </p:nvSpPr>
        <p:spPr bwMode="auto">
          <a:xfrm>
            <a:off x="7743825" y="1903413"/>
            <a:ext cx="1588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8" name="Freeform 34"/>
          <p:cNvSpPr>
            <a:spLocks/>
          </p:cNvSpPr>
          <p:nvPr/>
        </p:nvSpPr>
        <p:spPr bwMode="auto">
          <a:xfrm>
            <a:off x="7923213" y="1903413"/>
            <a:ext cx="1587" cy="3938587"/>
          </a:xfrm>
          <a:custGeom>
            <a:avLst/>
            <a:gdLst>
              <a:gd name="T0" fmla="*/ 0 h 2481"/>
              <a:gd name="T1" fmla="*/ 2481 h 2481"/>
              <a:gd name="T2" fmla="*/ 0 h 24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81">
                <a:moveTo>
                  <a:pt x="0" y="0"/>
                </a:moveTo>
                <a:lnTo>
                  <a:pt x="0" y="24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9" name="Line 35"/>
          <p:cNvSpPr>
            <a:spLocks noChangeShapeType="1"/>
          </p:cNvSpPr>
          <p:nvPr/>
        </p:nvSpPr>
        <p:spPr bwMode="auto">
          <a:xfrm>
            <a:off x="7923213" y="1903413"/>
            <a:ext cx="1587" cy="3938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0" name="Line 36"/>
          <p:cNvSpPr>
            <a:spLocks noChangeShapeType="1"/>
          </p:cNvSpPr>
          <p:nvPr/>
        </p:nvSpPr>
        <p:spPr bwMode="auto">
          <a:xfrm>
            <a:off x="7923213" y="1903413"/>
            <a:ext cx="1587" cy="3938587"/>
          </a:xfrm>
          <a:prstGeom prst="line">
            <a:avLst/>
          </a:prstGeom>
          <a:noFill/>
          <a:ln w="9525">
            <a:solidFill>
              <a:srgbClr val="AAE1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1" name="Freeform 37"/>
          <p:cNvSpPr>
            <a:spLocks noEditPoints="1"/>
          </p:cNvSpPr>
          <p:nvPr/>
        </p:nvSpPr>
        <p:spPr bwMode="auto">
          <a:xfrm>
            <a:off x="941388" y="1903413"/>
            <a:ext cx="7159625" cy="3938587"/>
          </a:xfrm>
          <a:custGeom>
            <a:avLst/>
            <a:gdLst>
              <a:gd name="T0" fmla="*/ 4510 w 4510"/>
              <a:gd name="T1" fmla="*/ 2481 h 2481"/>
              <a:gd name="T2" fmla="*/ 4510 w 4510"/>
              <a:gd name="T3" fmla="*/ 2481 h 2481"/>
              <a:gd name="T4" fmla="*/ 0 w 4510"/>
              <a:gd name="T5" fmla="*/ 2481 h 2481"/>
              <a:gd name="T6" fmla="*/ 4510 w 4510"/>
              <a:gd name="T7" fmla="*/ 2481 h 2481"/>
              <a:gd name="T8" fmla="*/ 4510 w 4510"/>
              <a:gd name="T9" fmla="*/ 0 h 2481"/>
              <a:gd name="T10" fmla="*/ 0 w 4510"/>
              <a:gd name="T11" fmla="*/ 0 h 2481"/>
              <a:gd name="T12" fmla="*/ 0 w 4510"/>
              <a:gd name="T13" fmla="*/ 2481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0" h="2481">
                <a:moveTo>
                  <a:pt x="4510" y="2481"/>
                </a:moveTo>
                <a:lnTo>
                  <a:pt x="4510" y="2481"/>
                </a:lnTo>
                <a:moveTo>
                  <a:pt x="0" y="2481"/>
                </a:moveTo>
                <a:lnTo>
                  <a:pt x="4510" y="2481"/>
                </a:lnTo>
                <a:lnTo>
                  <a:pt x="4510" y="0"/>
                </a:lnTo>
                <a:lnTo>
                  <a:pt x="0" y="0"/>
                </a:lnTo>
                <a:lnTo>
                  <a:pt x="0" y="2481"/>
                </a:lnTo>
              </a:path>
            </a:pathLst>
          </a:custGeom>
          <a:noFill/>
          <a:ln w="9525" cap="flat">
            <a:solidFill>
              <a:srgbClr val="AAE1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2" name="Rectangle 38"/>
          <p:cNvSpPr>
            <a:spLocks noChangeArrowheads="1"/>
          </p:cNvSpPr>
          <p:nvPr/>
        </p:nvSpPr>
        <p:spPr bwMode="auto">
          <a:xfrm>
            <a:off x="1511300" y="5035550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0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3" name="Rectangle 39"/>
          <p:cNvSpPr>
            <a:spLocks noChangeArrowheads="1"/>
          </p:cNvSpPr>
          <p:nvPr/>
        </p:nvSpPr>
        <p:spPr bwMode="auto">
          <a:xfrm>
            <a:off x="1511300" y="4676775"/>
            <a:ext cx="920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5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4" name="Rectangle 40"/>
          <p:cNvSpPr>
            <a:spLocks noChangeArrowheads="1"/>
          </p:cNvSpPr>
          <p:nvPr/>
        </p:nvSpPr>
        <p:spPr bwMode="auto">
          <a:xfrm>
            <a:off x="1416050" y="43180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10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5" name="Rectangle 41"/>
          <p:cNvSpPr>
            <a:spLocks noChangeArrowheads="1"/>
          </p:cNvSpPr>
          <p:nvPr/>
        </p:nvSpPr>
        <p:spPr bwMode="auto">
          <a:xfrm>
            <a:off x="1416050" y="396398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15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6" name="Rectangle 42"/>
          <p:cNvSpPr>
            <a:spLocks noChangeArrowheads="1"/>
          </p:cNvSpPr>
          <p:nvPr/>
        </p:nvSpPr>
        <p:spPr bwMode="auto">
          <a:xfrm>
            <a:off x="1416050" y="360521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20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7" name="Rectangle 43"/>
          <p:cNvSpPr>
            <a:spLocks noChangeArrowheads="1"/>
          </p:cNvSpPr>
          <p:nvPr/>
        </p:nvSpPr>
        <p:spPr bwMode="auto">
          <a:xfrm>
            <a:off x="1416050" y="324485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25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8" name="Rectangle 44"/>
          <p:cNvSpPr>
            <a:spLocks noChangeArrowheads="1"/>
          </p:cNvSpPr>
          <p:nvPr/>
        </p:nvSpPr>
        <p:spPr bwMode="auto">
          <a:xfrm>
            <a:off x="1416050" y="2887663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30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29" name="Freeform 45"/>
          <p:cNvSpPr>
            <a:spLocks noEditPoints="1"/>
          </p:cNvSpPr>
          <p:nvPr/>
        </p:nvSpPr>
        <p:spPr bwMode="auto">
          <a:xfrm>
            <a:off x="1657350" y="2978150"/>
            <a:ext cx="120650" cy="1789113"/>
          </a:xfrm>
          <a:custGeom>
            <a:avLst/>
            <a:gdLst>
              <a:gd name="T0" fmla="*/ 0 w 76"/>
              <a:gd name="T1" fmla="*/ 0 h 1127"/>
              <a:gd name="T2" fmla="*/ 76 w 76"/>
              <a:gd name="T3" fmla="*/ 0 h 1127"/>
              <a:gd name="T4" fmla="*/ 0 w 76"/>
              <a:gd name="T5" fmla="*/ 225 h 1127"/>
              <a:gd name="T6" fmla="*/ 76 w 76"/>
              <a:gd name="T7" fmla="*/ 225 h 1127"/>
              <a:gd name="T8" fmla="*/ 0 w 76"/>
              <a:gd name="T9" fmla="*/ 451 h 1127"/>
              <a:gd name="T10" fmla="*/ 76 w 76"/>
              <a:gd name="T11" fmla="*/ 451 h 1127"/>
              <a:gd name="T12" fmla="*/ 0 w 76"/>
              <a:gd name="T13" fmla="*/ 3 h 1127"/>
              <a:gd name="T14" fmla="*/ 76 w 76"/>
              <a:gd name="T15" fmla="*/ 3 h 1127"/>
              <a:gd name="T16" fmla="*/ 0 w 76"/>
              <a:gd name="T17" fmla="*/ 676 h 1127"/>
              <a:gd name="T18" fmla="*/ 76 w 76"/>
              <a:gd name="T19" fmla="*/ 676 h 1127"/>
              <a:gd name="T20" fmla="*/ 0 w 76"/>
              <a:gd name="T21" fmla="*/ 902 h 1127"/>
              <a:gd name="T22" fmla="*/ 76 w 76"/>
              <a:gd name="T23" fmla="*/ 902 h 1127"/>
              <a:gd name="T24" fmla="*/ 0 w 76"/>
              <a:gd name="T25" fmla="*/ 1127 h 1127"/>
              <a:gd name="T26" fmla="*/ 76 w 76"/>
              <a:gd name="T27" fmla="*/ 1127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" h="1127">
                <a:moveTo>
                  <a:pt x="0" y="0"/>
                </a:moveTo>
                <a:lnTo>
                  <a:pt x="76" y="0"/>
                </a:lnTo>
                <a:moveTo>
                  <a:pt x="0" y="225"/>
                </a:moveTo>
                <a:lnTo>
                  <a:pt x="76" y="225"/>
                </a:lnTo>
                <a:moveTo>
                  <a:pt x="0" y="451"/>
                </a:moveTo>
                <a:lnTo>
                  <a:pt x="76" y="451"/>
                </a:lnTo>
                <a:moveTo>
                  <a:pt x="0" y="3"/>
                </a:moveTo>
                <a:lnTo>
                  <a:pt x="76" y="3"/>
                </a:lnTo>
                <a:moveTo>
                  <a:pt x="0" y="676"/>
                </a:moveTo>
                <a:lnTo>
                  <a:pt x="76" y="676"/>
                </a:lnTo>
                <a:moveTo>
                  <a:pt x="0" y="902"/>
                </a:moveTo>
                <a:lnTo>
                  <a:pt x="76" y="902"/>
                </a:lnTo>
                <a:moveTo>
                  <a:pt x="0" y="1127"/>
                </a:moveTo>
                <a:lnTo>
                  <a:pt x="76" y="1127"/>
                </a:lnTo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1416050" y="2528888"/>
            <a:ext cx="1841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35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1" name="Rectangle 47"/>
          <p:cNvSpPr>
            <a:spLocks noChangeArrowheads="1"/>
          </p:cNvSpPr>
          <p:nvPr/>
        </p:nvSpPr>
        <p:spPr bwMode="auto">
          <a:xfrm>
            <a:off x="1416050" y="2171700"/>
            <a:ext cx="184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40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2" name="Freeform 48"/>
          <p:cNvSpPr>
            <a:spLocks noEditPoints="1"/>
          </p:cNvSpPr>
          <p:nvPr/>
        </p:nvSpPr>
        <p:spPr bwMode="auto">
          <a:xfrm>
            <a:off x="1657350" y="2262188"/>
            <a:ext cx="120650" cy="357187"/>
          </a:xfrm>
          <a:custGeom>
            <a:avLst/>
            <a:gdLst>
              <a:gd name="T0" fmla="*/ 0 w 76"/>
              <a:gd name="T1" fmla="*/ 0 h 225"/>
              <a:gd name="T2" fmla="*/ 76 w 76"/>
              <a:gd name="T3" fmla="*/ 0 h 225"/>
              <a:gd name="T4" fmla="*/ 0 w 76"/>
              <a:gd name="T5" fmla="*/ 225 h 225"/>
              <a:gd name="T6" fmla="*/ 76 w 76"/>
              <a:gd name="T7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225">
                <a:moveTo>
                  <a:pt x="0" y="0"/>
                </a:moveTo>
                <a:lnTo>
                  <a:pt x="76" y="0"/>
                </a:lnTo>
                <a:moveTo>
                  <a:pt x="0" y="225"/>
                </a:moveTo>
                <a:lnTo>
                  <a:pt x="76" y="225"/>
                </a:lnTo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3" name="Rectangle 49"/>
          <p:cNvSpPr>
            <a:spLocks noChangeArrowheads="1"/>
          </p:cNvSpPr>
          <p:nvPr/>
        </p:nvSpPr>
        <p:spPr bwMode="auto">
          <a:xfrm>
            <a:off x="1673225" y="36369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>
                <a:solidFill>
                  <a:srgbClr val="231F20"/>
                </a:solidFill>
                <a:latin typeface="Myriad Roman" charset="0"/>
              </a:rPr>
              <a:t>Percent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3234" name="Rectangle 50"/>
          <p:cNvSpPr>
            <a:spLocks noChangeArrowheads="1"/>
          </p:cNvSpPr>
          <p:nvPr/>
        </p:nvSpPr>
        <p:spPr bwMode="auto">
          <a:xfrm>
            <a:off x="6207125" y="5156200"/>
            <a:ext cx="79216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Teenagers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5" name="Rectangle 51"/>
          <p:cNvSpPr>
            <a:spLocks noChangeArrowheads="1"/>
          </p:cNvSpPr>
          <p:nvPr/>
        </p:nvSpPr>
        <p:spPr bwMode="auto">
          <a:xfrm>
            <a:off x="7278688" y="5153025"/>
            <a:ext cx="4032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Black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6" name="Rectangle 52"/>
          <p:cNvSpPr>
            <a:spLocks noChangeArrowheads="1"/>
          </p:cNvSpPr>
          <p:nvPr/>
        </p:nvSpPr>
        <p:spPr bwMode="auto">
          <a:xfrm>
            <a:off x="7305675" y="5302250"/>
            <a:ext cx="3587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Male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7" name="Rectangle 53"/>
          <p:cNvSpPr>
            <a:spLocks noChangeArrowheads="1"/>
          </p:cNvSpPr>
          <p:nvPr/>
        </p:nvSpPr>
        <p:spPr bwMode="auto">
          <a:xfrm>
            <a:off x="7113588" y="5451475"/>
            <a:ext cx="7921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Teenagers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8" name="Rectangle 54"/>
          <p:cNvSpPr>
            <a:spLocks noChangeArrowheads="1"/>
          </p:cNvSpPr>
          <p:nvPr/>
        </p:nvSpPr>
        <p:spPr bwMode="auto">
          <a:xfrm>
            <a:off x="4565650" y="5153025"/>
            <a:ext cx="4587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Adults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39" name="Rectangle 55"/>
          <p:cNvSpPr>
            <a:spLocks noChangeArrowheads="1"/>
          </p:cNvSpPr>
          <p:nvPr/>
        </p:nvSpPr>
        <p:spPr bwMode="auto">
          <a:xfrm>
            <a:off x="4322763" y="5302250"/>
            <a:ext cx="9366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Who Did Not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0" name="Rectangle 56"/>
          <p:cNvSpPr>
            <a:spLocks noChangeArrowheads="1"/>
          </p:cNvSpPr>
          <p:nvPr/>
        </p:nvSpPr>
        <p:spPr bwMode="auto">
          <a:xfrm>
            <a:off x="4260850" y="5451475"/>
            <a:ext cx="10683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Graduate from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1" name="Rectangle 57"/>
          <p:cNvSpPr>
            <a:spLocks noChangeArrowheads="1"/>
          </p:cNvSpPr>
          <p:nvPr/>
        </p:nvSpPr>
        <p:spPr bwMode="auto">
          <a:xfrm>
            <a:off x="4368800" y="5600700"/>
            <a:ext cx="8905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High School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2" name="Rectangle 58"/>
          <p:cNvSpPr>
            <a:spLocks noChangeArrowheads="1"/>
          </p:cNvSpPr>
          <p:nvPr/>
        </p:nvSpPr>
        <p:spPr bwMode="auto">
          <a:xfrm>
            <a:off x="3629025" y="5153025"/>
            <a:ext cx="5699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Women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3" name="Rectangle 59"/>
          <p:cNvSpPr>
            <a:spLocks noChangeArrowheads="1"/>
          </p:cNvSpPr>
          <p:nvPr/>
        </p:nvSpPr>
        <p:spPr bwMode="auto">
          <a:xfrm>
            <a:off x="3762375" y="5302250"/>
            <a:ext cx="3397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Who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4" name="Rectangle 60"/>
          <p:cNvSpPr>
            <a:spLocks noChangeArrowheads="1"/>
          </p:cNvSpPr>
          <p:nvPr/>
        </p:nvSpPr>
        <p:spPr bwMode="auto">
          <a:xfrm>
            <a:off x="3605213" y="5451475"/>
            <a:ext cx="625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Maintain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5" name="Rectangle 61"/>
          <p:cNvSpPr>
            <a:spLocks noChangeArrowheads="1"/>
          </p:cNvSpPr>
          <p:nvPr/>
        </p:nvSpPr>
        <p:spPr bwMode="auto">
          <a:xfrm>
            <a:off x="3622675" y="5600700"/>
            <a:ext cx="6159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Families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6" name="Rectangle 62"/>
          <p:cNvSpPr>
            <a:spLocks noChangeArrowheads="1"/>
          </p:cNvSpPr>
          <p:nvPr/>
        </p:nvSpPr>
        <p:spPr bwMode="auto">
          <a:xfrm>
            <a:off x="2719388" y="5157788"/>
            <a:ext cx="5619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Married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7" name="Rectangle 63"/>
          <p:cNvSpPr>
            <a:spLocks noChangeArrowheads="1"/>
          </p:cNvSpPr>
          <p:nvPr/>
        </p:nvSpPr>
        <p:spPr bwMode="auto">
          <a:xfrm>
            <a:off x="2836863" y="5307013"/>
            <a:ext cx="3222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Men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8" name="Rectangle 64"/>
          <p:cNvSpPr>
            <a:spLocks noChangeArrowheads="1"/>
          </p:cNvSpPr>
          <p:nvPr/>
        </p:nvSpPr>
        <p:spPr bwMode="auto">
          <a:xfrm>
            <a:off x="5440363" y="5156200"/>
            <a:ext cx="4857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Blacks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49" name="Rectangle 65"/>
          <p:cNvSpPr>
            <a:spLocks noChangeArrowheads="1"/>
          </p:cNvSpPr>
          <p:nvPr/>
        </p:nvSpPr>
        <p:spPr bwMode="auto">
          <a:xfrm>
            <a:off x="1836738" y="5154613"/>
            <a:ext cx="5603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College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50" name="Rectangle 66"/>
          <p:cNvSpPr>
            <a:spLocks noChangeArrowheads="1"/>
          </p:cNvSpPr>
          <p:nvPr/>
        </p:nvSpPr>
        <p:spPr bwMode="auto">
          <a:xfrm>
            <a:off x="1739900" y="5303838"/>
            <a:ext cx="7731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Graduates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93251" name="Freeform 67"/>
          <p:cNvSpPr>
            <a:spLocks/>
          </p:cNvSpPr>
          <p:nvPr/>
        </p:nvSpPr>
        <p:spPr bwMode="auto">
          <a:xfrm>
            <a:off x="1657350" y="2098675"/>
            <a:ext cx="6265863" cy="3027363"/>
          </a:xfrm>
          <a:custGeom>
            <a:avLst/>
            <a:gdLst>
              <a:gd name="T0" fmla="*/ 0 w 3947"/>
              <a:gd name="T1" fmla="*/ 0 h 1907"/>
              <a:gd name="T2" fmla="*/ 0 w 3947"/>
              <a:gd name="T3" fmla="*/ 1907 h 1907"/>
              <a:gd name="T4" fmla="*/ 3947 w 3947"/>
              <a:gd name="T5" fmla="*/ 1907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7" h="1907">
                <a:moveTo>
                  <a:pt x="0" y="0"/>
                </a:moveTo>
                <a:lnTo>
                  <a:pt x="0" y="1907"/>
                </a:lnTo>
                <a:lnTo>
                  <a:pt x="3947" y="1907"/>
                </a:lnTo>
              </a:path>
            </a:pathLst>
          </a:custGeom>
          <a:noFill/>
          <a:ln w="9525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2" name="Line 68"/>
          <p:cNvSpPr>
            <a:spLocks noChangeShapeType="1"/>
          </p:cNvSpPr>
          <p:nvPr/>
        </p:nvSpPr>
        <p:spPr bwMode="auto">
          <a:xfrm>
            <a:off x="5259388" y="5340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3" name="Line 69"/>
          <p:cNvSpPr>
            <a:spLocks noChangeShapeType="1"/>
          </p:cNvSpPr>
          <p:nvPr/>
        </p:nvSpPr>
        <p:spPr bwMode="auto">
          <a:xfrm>
            <a:off x="5259388" y="53403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4" name="Line 70"/>
          <p:cNvSpPr>
            <a:spLocks noChangeShapeType="1"/>
          </p:cNvSpPr>
          <p:nvPr/>
        </p:nvSpPr>
        <p:spPr bwMode="auto">
          <a:xfrm>
            <a:off x="4819650" y="5567363"/>
            <a:ext cx="1588" cy="1587"/>
          </a:xfrm>
          <a:prstGeom prst="line">
            <a:avLst/>
          </a:prstGeom>
          <a:noFill/>
          <a:ln w="9525">
            <a:solidFill>
              <a:srgbClr val="5480C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255" name="Group 71"/>
          <p:cNvGrpSpPr>
            <a:grpSpLocks/>
          </p:cNvGrpSpPr>
          <p:nvPr/>
        </p:nvGrpSpPr>
        <p:grpSpPr bwMode="auto">
          <a:xfrm>
            <a:off x="1857375" y="4741863"/>
            <a:ext cx="536575" cy="384175"/>
            <a:chOff x="1170" y="2987"/>
            <a:chExt cx="338" cy="242"/>
          </a:xfrm>
        </p:grpSpPr>
        <p:sp>
          <p:nvSpPr>
            <p:cNvPr id="93256" name="Rectangle 72"/>
            <p:cNvSpPr>
              <a:spLocks noChangeArrowheads="1"/>
            </p:cNvSpPr>
            <p:nvPr/>
          </p:nvSpPr>
          <p:spPr bwMode="auto">
            <a:xfrm>
              <a:off x="1256" y="2987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2.7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57" name="Rectangle 73"/>
            <p:cNvSpPr>
              <a:spLocks noChangeArrowheads="1"/>
            </p:cNvSpPr>
            <p:nvPr/>
          </p:nvSpPr>
          <p:spPr bwMode="auto">
            <a:xfrm>
              <a:off x="1170" y="3106"/>
              <a:ext cx="338" cy="1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58" name="Group 74"/>
          <p:cNvGrpSpPr>
            <a:grpSpLocks/>
          </p:cNvGrpSpPr>
          <p:nvPr/>
        </p:nvGrpSpPr>
        <p:grpSpPr bwMode="auto">
          <a:xfrm>
            <a:off x="2732088" y="4703763"/>
            <a:ext cx="536575" cy="422275"/>
            <a:chOff x="1721" y="2963"/>
            <a:chExt cx="338" cy="266"/>
          </a:xfrm>
        </p:grpSpPr>
        <p:sp>
          <p:nvSpPr>
            <p:cNvPr id="93259" name="Rectangle 75"/>
            <p:cNvSpPr>
              <a:spLocks noChangeArrowheads="1"/>
            </p:cNvSpPr>
            <p:nvPr/>
          </p:nvSpPr>
          <p:spPr bwMode="auto">
            <a:xfrm>
              <a:off x="1813" y="2963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3.1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60" name="Rectangle 76"/>
            <p:cNvSpPr>
              <a:spLocks noChangeArrowheads="1"/>
            </p:cNvSpPr>
            <p:nvPr/>
          </p:nvSpPr>
          <p:spPr bwMode="auto">
            <a:xfrm>
              <a:off x="1721" y="3081"/>
              <a:ext cx="338" cy="1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61" name="Group 77"/>
          <p:cNvGrpSpPr>
            <a:grpSpLocks/>
          </p:cNvGrpSpPr>
          <p:nvPr/>
        </p:nvGrpSpPr>
        <p:grpSpPr bwMode="auto">
          <a:xfrm>
            <a:off x="4527550" y="4324350"/>
            <a:ext cx="536575" cy="801688"/>
            <a:chOff x="2852" y="2724"/>
            <a:chExt cx="338" cy="505"/>
          </a:xfrm>
        </p:grpSpPr>
        <p:sp>
          <p:nvSpPr>
            <p:cNvPr id="93262" name="Rectangle 78"/>
            <p:cNvSpPr>
              <a:spLocks noChangeArrowheads="1"/>
            </p:cNvSpPr>
            <p:nvPr/>
          </p:nvSpPr>
          <p:spPr bwMode="auto">
            <a:xfrm>
              <a:off x="2944" y="2724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8.5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63" name="Rectangle 79"/>
            <p:cNvSpPr>
              <a:spLocks noChangeArrowheads="1"/>
            </p:cNvSpPr>
            <p:nvPr/>
          </p:nvSpPr>
          <p:spPr bwMode="auto">
            <a:xfrm>
              <a:off x="2852" y="2840"/>
              <a:ext cx="338" cy="38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64" name="Group 80"/>
          <p:cNvGrpSpPr>
            <a:grpSpLocks/>
          </p:cNvGrpSpPr>
          <p:nvPr/>
        </p:nvGrpSpPr>
        <p:grpSpPr bwMode="auto">
          <a:xfrm>
            <a:off x="6311900" y="3724275"/>
            <a:ext cx="536575" cy="1401763"/>
            <a:chOff x="3976" y="2346"/>
            <a:chExt cx="338" cy="883"/>
          </a:xfrm>
        </p:grpSpPr>
        <p:sp>
          <p:nvSpPr>
            <p:cNvPr id="93265" name="Rectangle 81"/>
            <p:cNvSpPr>
              <a:spLocks noChangeArrowheads="1"/>
            </p:cNvSpPr>
            <p:nvPr/>
          </p:nvSpPr>
          <p:spPr bwMode="auto">
            <a:xfrm>
              <a:off x="4040" y="2346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17.0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66" name="Rectangle 82"/>
            <p:cNvSpPr>
              <a:spLocks noChangeArrowheads="1"/>
            </p:cNvSpPr>
            <p:nvPr/>
          </p:nvSpPr>
          <p:spPr bwMode="auto">
            <a:xfrm>
              <a:off x="3976" y="2465"/>
              <a:ext cx="338" cy="7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67" name="Group 83"/>
          <p:cNvGrpSpPr>
            <a:grpSpLocks/>
          </p:cNvGrpSpPr>
          <p:nvPr/>
        </p:nvGrpSpPr>
        <p:grpSpPr bwMode="auto">
          <a:xfrm>
            <a:off x="5411788" y="4154488"/>
            <a:ext cx="536575" cy="971550"/>
            <a:chOff x="3409" y="2617"/>
            <a:chExt cx="338" cy="612"/>
          </a:xfrm>
        </p:grpSpPr>
        <p:sp>
          <p:nvSpPr>
            <p:cNvPr id="93268" name="Rectangle 84"/>
            <p:cNvSpPr>
              <a:spLocks noChangeArrowheads="1"/>
            </p:cNvSpPr>
            <p:nvPr/>
          </p:nvSpPr>
          <p:spPr bwMode="auto">
            <a:xfrm>
              <a:off x="3479" y="2617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10.4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69" name="Rectangle 85"/>
            <p:cNvSpPr>
              <a:spLocks noChangeArrowheads="1"/>
            </p:cNvSpPr>
            <p:nvPr/>
          </p:nvSpPr>
          <p:spPr bwMode="auto">
            <a:xfrm>
              <a:off x="3409" y="2756"/>
              <a:ext cx="338" cy="4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70" name="Group 86"/>
          <p:cNvGrpSpPr>
            <a:grpSpLocks/>
          </p:cNvGrpSpPr>
          <p:nvPr/>
        </p:nvGrpSpPr>
        <p:grpSpPr bwMode="auto">
          <a:xfrm>
            <a:off x="3622675" y="4356100"/>
            <a:ext cx="536575" cy="769938"/>
            <a:chOff x="2282" y="2744"/>
            <a:chExt cx="338" cy="485"/>
          </a:xfrm>
        </p:grpSpPr>
        <p:sp>
          <p:nvSpPr>
            <p:cNvPr id="93271" name="Rectangle 87"/>
            <p:cNvSpPr>
              <a:spLocks noChangeArrowheads="1"/>
            </p:cNvSpPr>
            <p:nvPr/>
          </p:nvSpPr>
          <p:spPr bwMode="auto">
            <a:xfrm>
              <a:off x="2377" y="2744"/>
              <a:ext cx="1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8.0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72" name="Rectangle 88"/>
            <p:cNvSpPr>
              <a:spLocks noChangeArrowheads="1"/>
            </p:cNvSpPr>
            <p:nvPr/>
          </p:nvSpPr>
          <p:spPr bwMode="auto">
            <a:xfrm>
              <a:off x="2282" y="2868"/>
              <a:ext cx="338" cy="36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273" name="Group 89"/>
          <p:cNvGrpSpPr>
            <a:grpSpLocks/>
          </p:cNvGrpSpPr>
          <p:nvPr/>
        </p:nvGrpSpPr>
        <p:grpSpPr bwMode="auto">
          <a:xfrm>
            <a:off x="7207250" y="2667000"/>
            <a:ext cx="536575" cy="2459038"/>
            <a:chOff x="4540" y="1680"/>
            <a:chExt cx="338" cy="1549"/>
          </a:xfrm>
        </p:grpSpPr>
        <p:sp>
          <p:nvSpPr>
            <p:cNvPr id="93274" name="Rectangle 90"/>
            <p:cNvSpPr>
              <a:spLocks noChangeArrowheads="1"/>
            </p:cNvSpPr>
            <p:nvPr/>
          </p:nvSpPr>
          <p:spPr bwMode="auto">
            <a:xfrm>
              <a:off x="4603" y="1680"/>
              <a:ext cx="2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>
                  <a:solidFill>
                    <a:srgbClr val="231F20"/>
                  </a:solidFill>
                  <a:latin typeface="Myriad Roman" charset="0"/>
                </a:rPr>
                <a:t>31.7</a:t>
              </a:r>
              <a:endParaRPr lang="en-US" altLang="en-US" sz="1300">
                <a:latin typeface="Times New Roman" panose="02020603050405020304" pitchFamily="18" charset="0"/>
              </a:endParaRPr>
            </a:p>
          </p:txBody>
        </p:sp>
        <p:sp>
          <p:nvSpPr>
            <p:cNvPr id="93275" name="Rectangle 91"/>
            <p:cNvSpPr>
              <a:spLocks noChangeArrowheads="1"/>
            </p:cNvSpPr>
            <p:nvPr/>
          </p:nvSpPr>
          <p:spPr bwMode="auto">
            <a:xfrm>
              <a:off x="4540" y="1801"/>
              <a:ext cx="338" cy="14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76" name="Rectangle 92"/>
          <p:cNvSpPr>
            <a:spLocks noChangeArrowheads="1"/>
          </p:cNvSpPr>
          <p:nvPr/>
        </p:nvSpPr>
        <p:spPr bwMode="auto">
          <a:xfrm rot="16200000">
            <a:off x="835026" y="3584575"/>
            <a:ext cx="56991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>
                <a:solidFill>
                  <a:srgbClr val="231F20"/>
                </a:solidFill>
                <a:latin typeface="Myriad Roman" charset="0"/>
              </a:rPr>
              <a:t>Percent</a:t>
            </a:r>
            <a:endParaRPr lang="en-US" altLang="en-US" sz="13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Counting the Unemployed: The Official Statistics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BLS estimates the labor force, the employed, and the unemployed.</a:t>
            </a:r>
          </a:p>
          <a:p>
            <a:pPr lvl="1"/>
            <a:r>
              <a:rPr lang="en-US" altLang="en-US"/>
              <a:t>These distinctions cannot deal very well with the problems of discouraged workers and of “hidden” or “disguised” unemployment.</a:t>
            </a:r>
          </a:p>
          <a:p>
            <a:pPr lvl="1"/>
            <a:r>
              <a:rPr lang="en-US" altLang="en-US"/>
              <a:t>Discouraged Worker: An unemployed person who gives up looking for work and is therefore no longer counted as part of the labor force.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Unemployment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u="sng"/>
              <a:t>Frictional unemployment</a:t>
            </a:r>
            <a:r>
              <a:rPr lang="en-US" altLang="en-US"/>
              <a:t> is the normal movement of workers from one job to another.</a:t>
            </a:r>
          </a:p>
          <a:p>
            <a:r>
              <a:rPr lang="en-US" altLang="en-US" u="sng"/>
              <a:t>Structural unemployment</a:t>
            </a:r>
            <a:r>
              <a:rPr lang="en-US" altLang="en-US"/>
              <a:t> exists when workers’ characteristics do not fit with employers’ requirements.</a:t>
            </a:r>
          </a:p>
          <a:p>
            <a:r>
              <a:rPr lang="en-US" altLang="en-US" u="sng"/>
              <a:t>Cyclical unemployment</a:t>
            </a:r>
            <a:r>
              <a:rPr lang="en-US" altLang="en-US"/>
              <a:t> occurs when the level of economic activity declines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Much Unemployment is “Full Employment”?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It was once thought that 4% was a good target.</a:t>
            </a:r>
          </a:p>
          <a:p>
            <a:r>
              <a:rPr lang="en-US" altLang="en-US"/>
              <a:t>Events from the early 1990s through 2002 have left economists uncertain of the full-employment unemployment rate.</a:t>
            </a:r>
          </a:p>
          <a:p>
            <a:pPr lvl="1"/>
            <a:r>
              <a:rPr lang="en-US" altLang="en-US"/>
              <a:t>Government reports estimate full employment unemployment is </a:t>
            </a:r>
            <a:r>
              <a:rPr lang="en-US" altLang="en-US" b="1" u="sng">
                <a:solidFill>
                  <a:srgbClr val="FF0000"/>
                </a:solidFill>
              </a:rPr>
              <a:t>slightly above 5 percent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Unemployment Insurance: The Invaluable Cushion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Unemployment insurance cushions (but does not completely prevent) the monetary loss to some (but not all) unemployed people.</a:t>
            </a:r>
          </a:p>
          <a:p>
            <a:r>
              <a:rPr lang="en-US" altLang="en-US"/>
              <a:t>Payroll taxes and unemployment benefits </a:t>
            </a:r>
          </a:p>
          <a:p>
            <a:pPr lvl="1"/>
            <a:r>
              <a:rPr lang="en-US" altLang="en-US"/>
              <a:t>Spread the costs of unemployment over the entire population </a:t>
            </a:r>
          </a:p>
          <a:p>
            <a:pPr lvl="1"/>
            <a:r>
              <a:rPr lang="en-US" altLang="en-US"/>
              <a:t>Do not eliminate its basic economic cost</a:t>
            </a:r>
          </a:p>
          <a:p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5005388" y="5748338"/>
            <a:ext cx="1093249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C00000"/>
                </a:solidFill>
              </a:rPr>
              <a:t>1997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4413" y="1612900"/>
            <a:ext cx="5207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15</a:t>
            </a: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10</a:t>
            </a: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  5</a:t>
            </a: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  0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2892425" y="1766888"/>
            <a:ext cx="266700" cy="3900487"/>
            <a:chOff x="1262" y="1217"/>
            <a:chExt cx="168" cy="2457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>
              <a:off x="1345" y="1217"/>
              <a:ext cx="0" cy="24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1265" y="1267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>
              <a:off x="1271" y="2068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>
              <a:off x="1262" y="2869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1268" y="3655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173413" y="1911350"/>
            <a:ext cx="1082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France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4335463" y="2787650"/>
            <a:ext cx="7429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U.K.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5181600" y="2813050"/>
            <a:ext cx="11064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1400" b="1">
                <a:solidFill>
                  <a:srgbClr val="000000"/>
                </a:solidFill>
              </a:rPr>
              <a:t>Germany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6289675" y="3529013"/>
            <a:ext cx="7286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U.S.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7167563" y="3589338"/>
            <a:ext cx="9794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Japan</a:t>
            </a:r>
          </a:p>
        </p:txBody>
      </p:sp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3294063" y="3284538"/>
            <a:ext cx="4143375" cy="2370137"/>
            <a:chOff x="2075" y="2069"/>
            <a:chExt cx="2610" cy="1493"/>
          </a:xfrm>
        </p:grpSpPr>
        <p:sp>
          <p:nvSpPr>
            <p:cNvPr id="98320" name="Rectangle 16" descr="Light upward diagonal"/>
            <p:cNvSpPr>
              <a:spLocks noChangeArrowheads="1"/>
            </p:cNvSpPr>
            <p:nvPr/>
          </p:nvSpPr>
          <p:spPr bwMode="auto">
            <a:xfrm>
              <a:off x="2075" y="2069"/>
              <a:ext cx="162" cy="1493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1" name="Rectangle 17" descr="Light upward diagonal"/>
            <p:cNvSpPr>
              <a:spLocks noChangeArrowheads="1"/>
            </p:cNvSpPr>
            <p:nvPr/>
          </p:nvSpPr>
          <p:spPr bwMode="auto">
            <a:xfrm>
              <a:off x="2687" y="2274"/>
              <a:ext cx="162" cy="1288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2" name="Rectangle 18" descr="Light upward diagonal"/>
            <p:cNvSpPr>
              <a:spLocks noChangeArrowheads="1"/>
            </p:cNvSpPr>
            <p:nvPr/>
          </p:nvSpPr>
          <p:spPr bwMode="auto">
            <a:xfrm>
              <a:off x="3299" y="2703"/>
              <a:ext cx="162" cy="859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3" name="Rectangle 19" descr="Light upward diagonal"/>
            <p:cNvSpPr>
              <a:spLocks noChangeArrowheads="1"/>
            </p:cNvSpPr>
            <p:nvPr/>
          </p:nvSpPr>
          <p:spPr bwMode="auto">
            <a:xfrm>
              <a:off x="3911" y="2627"/>
              <a:ext cx="162" cy="935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4" name="Rectangle 20" descr="Light upward diagonal"/>
            <p:cNvSpPr>
              <a:spLocks noChangeArrowheads="1"/>
            </p:cNvSpPr>
            <p:nvPr/>
          </p:nvSpPr>
          <p:spPr bwMode="auto">
            <a:xfrm>
              <a:off x="4523" y="3235"/>
              <a:ext cx="162" cy="327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3957638" y="3359150"/>
            <a:ext cx="4143375" cy="2295525"/>
            <a:chOff x="2493" y="2116"/>
            <a:chExt cx="2610" cy="1446"/>
          </a:xfrm>
        </p:grpSpPr>
        <p:sp>
          <p:nvSpPr>
            <p:cNvPr id="98326" name="Rectangle 22"/>
            <p:cNvSpPr>
              <a:spLocks noChangeArrowheads="1"/>
            </p:cNvSpPr>
            <p:nvPr/>
          </p:nvSpPr>
          <p:spPr bwMode="auto">
            <a:xfrm>
              <a:off x="2493" y="2116"/>
              <a:ext cx="162" cy="1446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Rectangle 23"/>
            <p:cNvSpPr>
              <a:spLocks noChangeArrowheads="1"/>
            </p:cNvSpPr>
            <p:nvPr/>
          </p:nvSpPr>
          <p:spPr bwMode="auto">
            <a:xfrm>
              <a:off x="3105" y="2738"/>
              <a:ext cx="162" cy="824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8" name="Rectangle 24"/>
            <p:cNvSpPr>
              <a:spLocks noChangeArrowheads="1"/>
            </p:cNvSpPr>
            <p:nvPr/>
          </p:nvSpPr>
          <p:spPr bwMode="auto">
            <a:xfrm>
              <a:off x="3717" y="2421"/>
              <a:ext cx="162" cy="1141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4329" y="2697"/>
              <a:ext cx="162" cy="865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4941" y="2680"/>
              <a:ext cx="162" cy="882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3371850" y="5746750"/>
            <a:ext cx="1082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99"/>
                </a:solidFill>
              </a:rPr>
              <a:t>1992</a:t>
            </a:r>
          </a:p>
        </p:txBody>
      </p:sp>
      <p:grpSp>
        <p:nvGrpSpPr>
          <p:cNvPr id="98332" name="Group 28"/>
          <p:cNvGrpSpPr>
            <a:grpSpLocks/>
          </p:cNvGrpSpPr>
          <p:nvPr/>
        </p:nvGrpSpPr>
        <p:grpSpPr bwMode="auto">
          <a:xfrm>
            <a:off x="3624263" y="2513013"/>
            <a:ext cx="4143375" cy="3141662"/>
            <a:chOff x="2283" y="1583"/>
            <a:chExt cx="2610" cy="1979"/>
          </a:xfrm>
        </p:grpSpPr>
        <p:sp>
          <p:nvSpPr>
            <p:cNvPr id="98333" name="Rectangle 29" descr="75%"/>
            <p:cNvSpPr>
              <a:spLocks noChangeArrowheads="1"/>
            </p:cNvSpPr>
            <p:nvPr/>
          </p:nvSpPr>
          <p:spPr bwMode="auto">
            <a:xfrm>
              <a:off x="2283" y="1583"/>
              <a:ext cx="162" cy="1979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4" name="Rectangle 30" descr="75%"/>
            <p:cNvSpPr>
              <a:spLocks noChangeArrowheads="1"/>
            </p:cNvSpPr>
            <p:nvPr/>
          </p:nvSpPr>
          <p:spPr bwMode="auto">
            <a:xfrm>
              <a:off x="2895" y="2376"/>
              <a:ext cx="162" cy="1186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5" name="Rectangle 31" descr="75%"/>
            <p:cNvSpPr>
              <a:spLocks noChangeArrowheads="1"/>
            </p:cNvSpPr>
            <p:nvPr/>
          </p:nvSpPr>
          <p:spPr bwMode="auto">
            <a:xfrm>
              <a:off x="3507" y="2079"/>
              <a:ext cx="162" cy="1483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6" name="Rectangle 32" descr="75%"/>
            <p:cNvSpPr>
              <a:spLocks noChangeArrowheads="1"/>
            </p:cNvSpPr>
            <p:nvPr/>
          </p:nvSpPr>
          <p:spPr bwMode="auto">
            <a:xfrm>
              <a:off x="4119" y="2789"/>
              <a:ext cx="162" cy="773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7" name="Rectangle 33" descr="75%"/>
            <p:cNvSpPr>
              <a:spLocks noChangeArrowheads="1"/>
            </p:cNvSpPr>
            <p:nvPr/>
          </p:nvSpPr>
          <p:spPr bwMode="auto">
            <a:xfrm>
              <a:off x="4731" y="3043"/>
              <a:ext cx="162" cy="519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8" name="Rectangle 34"/>
          <p:cNvSpPr>
            <a:spLocks noChangeArrowheads="1"/>
          </p:cNvSpPr>
          <p:nvPr/>
        </p:nvSpPr>
        <p:spPr bwMode="auto">
          <a:xfrm>
            <a:off x="6567488" y="5748338"/>
            <a:ext cx="10826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6600"/>
                </a:solidFill>
              </a:rPr>
              <a:t>2002</a:t>
            </a:r>
          </a:p>
        </p:txBody>
      </p:sp>
      <p:sp>
        <p:nvSpPr>
          <p:cNvPr id="98339" name="AutoShape 35"/>
          <p:cNvSpPr>
            <a:spLocks/>
          </p:cNvSpPr>
          <p:nvPr/>
        </p:nvSpPr>
        <p:spPr bwMode="auto">
          <a:xfrm rot="5400000">
            <a:off x="3557588" y="1925637"/>
            <a:ext cx="330200" cy="911225"/>
          </a:xfrm>
          <a:prstGeom prst="leftBrace">
            <a:avLst>
              <a:gd name="adj1" fmla="val 229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8340" name="AutoShape 36"/>
          <p:cNvSpPr>
            <a:spLocks/>
          </p:cNvSpPr>
          <p:nvPr/>
        </p:nvSpPr>
        <p:spPr bwMode="auto">
          <a:xfrm rot="5400000">
            <a:off x="4538663" y="2801937"/>
            <a:ext cx="330200" cy="911225"/>
          </a:xfrm>
          <a:prstGeom prst="leftBrace">
            <a:avLst>
              <a:gd name="adj1" fmla="val 229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8341" name="AutoShape 37"/>
          <p:cNvSpPr>
            <a:spLocks/>
          </p:cNvSpPr>
          <p:nvPr/>
        </p:nvSpPr>
        <p:spPr bwMode="auto">
          <a:xfrm rot="5400000">
            <a:off x="5570538" y="2770187"/>
            <a:ext cx="330200" cy="911225"/>
          </a:xfrm>
          <a:prstGeom prst="leftBrace">
            <a:avLst>
              <a:gd name="adj1" fmla="val 229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8342" name="AutoShape 38"/>
          <p:cNvSpPr>
            <a:spLocks/>
          </p:cNvSpPr>
          <p:nvPr/>
        </p:nvSpPr>
        <p:spPr bwMode="auto">
          <a:xfrm rot="5400000">
            <a:off x="6500813" y="3525837"/>
            <a:ext cx="330200" cy="911225"/>
          </a:xfrm>
          <a:prstGeom prst="leftBrace">
            <a:avLst>
              <a:gd name="adj1" fmla="val 229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8343" name="AutoShape 39"/>
          <p:cNvSpPr>
            <a:spLocks/>
          </p:cNvSpPr>
          <p:nvPr/>
        </p:nvSpPr>
        <p:spPr bwMode="auto">
          <a:xfrm rot="5400000">
            <a:off x="7491413" y="3611562"/>
            <a:ext cx="330200" cy="911225"/>
          </a:xfrm>
          <a:prstGeom prst="leftBrace">
            <a:avLst>
              <a:gd name="adj1" fmla="val 2299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98344" name="Group 40"/>
          <p:cNvGrpSpPr>
            <a:grpSpLocks/>
          </p:cNvGrpSpPr>
          <p:nvPr/>
        </p:nvGrpSpPr>
        <p:grpSpPr bwMode="auto">
          <a:xfrm>
            <a:off x="1868488" y="153988"/>
            <a:ext cx="1292225" cy="1292225"/>
            <a:chOff x="1249" y="97"/>
            <a:chExt cx="814" cy="814"/>
          </a:xfrm>
        </p:grpSpPr>
        <p:sp>
          <p:nvSpPr>
            <p:cNvPr id="98345" name="Freeform 41"/>
            <p:cNvSpPr>
              <a:spLocks/>
            </p:cNvSpPr>
            <p:nvPr/>
          </p:nvSpPr>
          <p:spPr bwMode="auto">
            <a:xfrm>
              <a:off x="1421" y="112"/>
              <a:ext cx="248" cy="784"/>
            </a:xfrm>
            <a:custGeom>
              <a:avLst/>
              <a:gdLst>
                <a:gd name="T0" fmla="*/ 174 w 248"/>
                <a:gd name="T1" fmla="*/ 0 h 784"/>
                <a:gd name="T2" fmla="*/ 133 w 248"/>
                <a:gd name="T3" fmla="*/ 36 h 784"/>
                <a:gd name="T4" fmla="*/ 97 w 248"/>
                <a:gd name="T5" fmla="*/ 75 h 784"/>
                <a:gd name="T6" fmla="*/ 68 w 248"/>
                <a:gd name="T7" fmla="*/ 120 h 784"/>
                <a:gd name="T8" fmla="*/ 43 w 248"/>
                <a:gd name="T9" fmla="*/ 166 h 784"/>
                <a:gd name="T10" fmla="*/ 25 w 248"/>
                <a:gd name="T11" fmla="*/ 216 h 784"/>
                <a:gd name="T12" fmla="*/ 12 w 248"/>
                <a:gd name="T13" fmla="*/ 271 h 784"/>
                <a:gd name="T14" fmla="*/ 4 w 248"/>
                <a:gd name="T15" fmla="*/ 330 h 784"/>
                <a:gd name="T16" fmla="*/ 0 w 248"/>
                <a:gd name="T17" fmla="*/ 392 h 784"/>
                <a:gd name="T18" fmla="*/ 4 w 248"/>
                <a:gd name="T19" fmla="*/ 456 h 784"/>
                <a:gd name="T20" fmla="*/ 10 w 248"/>
                <a:gd name="T21" fmla="*/ 515 h 784"/>
                <a:gd name="T22" fmla="*/ 23 w 248"/>
                <a:gd name="T23" fmla="*/ 569 h 784"/>
                <a:gd name="T24" fmla="*/ 43 w 248"/>
                <a:gd name="T25" fmla="*/ 620 h 784"/>
                <a:gd name="T26" fmla="*/ 66 w 248"/>
                <a:gd name="T27" fmla="*/ 666 h 784"/>
                <a:gd name="T28" fmla="*/ 97 w 248"/>
                <a:gd name="T29" fmla="*/ 709 h 784"/>
                <a:gd name="T30" fmla="*/ 132 w 248"/>
                <a:gd name="T31" fmla="*/ 748 h 784"/>
                <a:gd name="T32" fmla="*/ 174 w 248"/>
                <a:gd name="T33" fmla="*/ 784 h 784"/>
                <a:gd name="T34" fmla="*/ 248 w 248"/>
                <a:gd name="T35" fmla="*/ 779 h 784"/>
                <a:gd name="T36" fmla="*/ 199 w 248"/>
                <a:gd name="T37" fmla="*/ 745 h 784"/>
                <a:gd name="T38" fmla="*/ 158 w 248"/>
                <a:gd name="T39" fmla="*/ 709 h 784"/>
                <a:gd name="T40" fmla="*/ 122 w 248"/>
                <a:gd name="T41" fmla="*/ 668 h 784"/>
                <a:gd name="T42" fmla="*/ 94 w 248"/>
                <a:gd name="T43" fmla="*/ 622 h 784"/>
                <a:gd name="T44" fmla="*/ 73 w 248"/>
                <a:gd name="T45" fmla="*/ 573 h 784"/>
                <a:gd name="T46" fmla="*/ 58 w 248"/>
                <a:gd name="T47" fmla="*/ 518 h 784"/>
                <a:gd name="T48" fmla="*/ 50 w 248"/>
                <a:gd name="T49" fmla="*/ 458 h 784"/>
                <a:gd name="T50" fmla="*/ 46 w 248"/>
                <a:gd name="T51" fmla="*/ 392 h 784"/>
                <a:gd name="T52" fmla="*/ 50 w 248"/>
                <a:gd name="T53" fmla="*/ 328 h 784"/>
                <a:gd name="T54" fmla="*/ 59 w 248"/>
                <a:gd name="T55" fmla="*/ 269 h 784"/>
                <a:gd name="T56" fmla="*/ 74 w 248"/>
                <a:gd name="T57" fmla="*/ 213 h 784"/>
                <a:gd name="T58" fmla="*/ 96 w 248"/>
                <a:gd name="T59" fmla="*/ 162 h 784"/>
                <a:gd name="T60" fmla="*/ 125 w 248"/>
                <a:gd name="T61" fmla="*/ 116 h 784"/>
                <a:gd name="T62" fmla="*/ 160 w 248"/>
                <a:gd name="T63" fmla="*/ 74 h 784"/>
                <a:gd name="T64" fmla="*/ 201 w 248"/>
                <a:gd name="T65" fmla="*/ 36 h 784"/>
                <a:gd name="T66" fmla="*/ 248 w 248"/>
                <a:gd name="T67" fmla="*/ 3 h 784"/>
                <a:gd name="T68" fmla="*/ 174 w 248"/>
                <a:gd name="T6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784">
                  <a:moveTo>
                    <a:pt x="174" y="0"/>
                  </a:moveTo>
                  <a:lnTo>
                    <a:pt x="133" y="36"/>
                  </a:lnTo>
                  <a:lnTo>
                    <a:pt x="97" y="75"/>
                  </a:lnTo>
                  <a:lnTo>
                    <a:pt x="68" y="120"/>
                  </a:lnTo>
                  <a:lnTo>
                    <a:pt x="43" y="166"/>
                  </a:lnTo>
                  <a:lnTo>
                    <a:pt x="25" y="216"/>
                  </a:lnTo>
                  <a:lnTo>
                    <a:pt x="12" y="271"/>
                  </a:lnTo>
                  <a:lnTo>
                    <a:pt x="4" y="330"/>
                  </a:lnTo>
                  <a:lnTo>
                    <a:pt x="0" y="392"/>
                  </a:lnTo>
                  <a:lnTo>
                    <a:pt x="4" y="456"/>
                  </a:lnTo>
                  <a:lnTo>
                    <a:pt x="10" y="515"/>
                  </a:lnTo>
                  <a:lnTo>
                    <a:pt x="23" y="569"/>
                  </a:lnTo>
                  <a:lnTo>
                    <a:pt x="43" y="620"/>
                  </a:lnTo>
                  <a:lnTo>
                    <a:pt x="66" y="666"/>
                  </a:lnTo>
                  <a:lnTo>
                    <a:pt x="97" y="709"/>
                  </a:lnTo>
                  <a:lnTo>
                    <a:pt x="132" y="748"/>
                  </a:lnTo>
                  <a:lnTo>
                    <a:pt x="174" y="784"/>
                  </a:lnTo>
                  <a:lnTo>
                    <a:pt x="248" y="779"/>
                  </a:lnTo>
                  <a:lnTo>
                    <a:pt x="199" y="745"/>
                  </a:lnTo>
                  <a:lnTo>
                    <a:pt x="158" y="709"/>
                  </a:lnTo>
                  <a:lnTo>
                    <a:pt x="122" y="668"/>
                  </a:lnTo>
                  <a:lnTo>
                    <a:pt x="94" y="622"/>
                  </a:lnTo>
                  <a:lnTo>
                    <a:pt x="73" y="573"/>
                  </a:lnTo>
                  <a:lnTo>
                    <a:pt x="58" y="518"/>
                  </a:lnTo>
                  <a:lnTo>
                    <a:pt x="50" y="458"/>
                  </a:lnTo>
                  <a:lnTo>
                    <a:pt x="46" y="392"/>
                  </a:lnTo>
                  <a:lnTo>
                    <a:pt x="50" y="328"/>
                  </a:lnTo>
                  <a:lnTo>
                    <a:pt x="59" y="269"/>
                  </a:lnTo>
                  <a:lnTo>
                    <a:pt x="74" y="213"/>
                  </a:lnTo>
                  <a:lnTo>
                    <a:pt x="96" y="162"/>
                  </a:lnTo>
                  <a:lnTo>
                    <a:pt x="125" y="116"/>
                  </a:lnTo>
                  <a:lnTo>
                    <a:pt x="160" y="74"/>
                  </a:lnTo>
                  <a:lnTo>
                    <a:pt x="201" y="36"/>
                  </a:lnTo>
                  <a:lnTo>
                    <a:pt x="248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6" name="Freeform 42"/>
            <p:cNvSpPr>
              <a:spLocks/>
            </p:cNvSpPr>
            <p:nvPr/>
          </p:nvSpPr>
          <p:spPr bwMode="auto">
            <a:xfrm>
              <a:off x="1646" y="115"/>
              <a:ext cx="246" cy="778"/>
            </a:xfrm>
            <a:custGeom>
              <a:avLst/>
              <a:gdLst>
                <a:gd name="T0" fmla="*/ 0 w 246"/>
                <a:gd name="T1" fmla="*/ 0 h 778"/>
                <a:gd name="T2" fmla="*/ 48 w 246"/>
                <a:gd name="T3" fmla="*/ 33 h 778"/>
                <a:gd name="T4" fmla="*/ 89 w 246"/>
                <a:gd name="T5" fmla="*/ 71 h 778"/>
                <a:gd name="T6" fmla="*/ 123 w 246"/>
                <a:gd name="T7" fmla="*/ 113 h 778"/>
                <a:gd name="T8" fmla="*/ 151 w 246"/>
                <a:gd name="T9" fmla="*/ 159 h 778"/>
                <a:gd name="T10" fmla="*/ 172 w 246"/>
                <a:gd name="T11" fmla="*/ 210 h 778"/>
                <a:gd name="T12" fmla="*/ 187 w 246"/>
                <a:gd name="T13" fmla="*/ 266 h 778"/>
                <a:gd name="T14" fmla="*/ 197 w 246"/>
                <a:gd name="T15" fmla="*/ 325 h 778"/>
                <a:gd name="T16" fmla="*/ 200 w 246"/>
                <a:gd name="T17" fmla="*/ 389 h 778"/>
                <a:gd name="T18" fmla="*/ 197 w 246"/>
                <a:gd name="T19" fmla="*/ 455 h 778"/>
                <a:gd name="T20" fmla="*/ 189 w 246"/>
                <a:gd name="T21" fmla="*/ 515 h 778"/>
                <a:gd name="T22" fmla="*/ 174 w 246"/>
                <a:gd name="T23" fmla="*/ 570 h 778"/>
                <a:gd name="T24" fmla="*/ 153 w 246"/>
                <a:gd name="T25" fmla="*/ 619 h 778"/>
                <a:gd name="T26" fmla="*/ 125 w 246"/>
                <a:gd name="T27" fmla="*/ 665 h 778"/>
                <a:gd name="T28" fmla="*/ 90 w 246"/>
                <a:gd name="T29" fmla="*/ 706 h 778"/>
                <a:gd name="T30" fmla="*/ 49 w 246"/>
                <a:gd name="T31" fmla="*/ 742 h 778"/>
                <a:gd name="T32" fmla="*/ 0 w 246"/>
                <a:gd name="T33" fmla="*/ 776 h 778"/>
                <a:gd name="T34" fmla="*/ 77 w 246"/>
                <a:gd name="T35" fmla="*/ 778 h 778"/>
                <a:gd name="T36" fmla="*/ 118 w 246"/>
                <a:gd name="T37" fmla="*/ 742 h 778"/>
                <a:gd name="T38" fmla="*/ 153 w 246"/>
                <a:gd name="T39" fmla="*/ 702 h 778"/>
                <a:gd name="T40" fmla="*/ 181 w 246"/>
                <a:gd name="T41" fmla="*/ 660 h 778"/>
                <a:gd name="T42" fmla="*/ 205 w 246"/>
                <a:gd name="T43" fmla="*/ 614 h 778"/>
                <a:gd name="T44" fmla="*/ 223 w 246"/>
                <a:gd name="T45" fmla="*/ 565 h 778"/>
                <a:gd name="T46" fmla="*/ 236 w 246"/>
                <a:gd name="T47" fmla="*/ 510 h 778"/>
                <a:gd name="T48" fmla="*/ 243 w 246"/>
                <a:gd name="T49" fmla="*/ 451 h 778"/>
                <a:gd name="T50" fmla="*/ 246 w 246"/>
                <a:gd name="T51" fmla="*/ 389 h 778"/>
                <a:gd name="T52" fmla="*/ 243 w 246"/>
                <a:gd name="T53" fmla="*/ 328 h 778"/>
                <a:gd name="T54" fmla="*/ 236 w 246"/>
                <a:gd name="T55" fmla="*/ 271 h 778"/>
                <a:gd name="T56" fmla="*/ 223 w 246"/>
                <a:gd name="T57" fmla="*/ 217 h 778"/>
                <a:gd name="T58" fmla="*/ 205 w 246"/>
                <a:gd name="T59" fmla="*/ 167 h 778"/>
                <a:gd name="T60" fmla="*/ 182 w 246"/>
                <a:gd name="T61" fmla="*/ 121 h 778"/>
                <a:gd name="T62" fmla="*/ 154 w 246"/>
                <a:gd name="T63" fmla="*/ 79 h 778"/>
                <a:gd name="T64" fmla="*/ 122 w 246"/>
                <a:gd name="T65" fmla="*/ 39 h 778"/>
                <a:gd name="T66" fmla="*/ 82 w 246"/>
                <a:gd name="T67" fmla="*/ 3 h 778"/>
                <a:gd name="T68" fmla="*/ 0 w 246"/>
                <a:gd name="T6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778">
                  <a:moveTo>
                    <a:pt x="0" y="0"/>
                  </a:moveTo>
                  <a:lnTo>
                    <a:pt x="48" y="33"/>
                  </a:lnTo>
                  <a:lnTo>
                    <a:pt x="89" y="71"/>
                  </a:lnTo>
                  <a:lnTo>
                    <a:pt x="123" y="113"/>
                  </a:lnTo>
                  <a:lnTo>
                    <a:pt x="151" y="159"/>
                  </a:lnTo>
                  <a:lnTo>
                    <a:pt x="172" y="210"/>
                  </a:lnTo>
                  <a:lnTo>
                    <a:pt x="187" y="266"/>
                  </a:lnTo>
                  <a:lnTo>
                    <a:pt x="197" y="325"/>
                  </a:lnTo>
                  <a:lnTo>
                    <a:pt x="200" y="389"/>
                  </a:lnTo>
                  <a:lnTo>
                    <a:pt x="197" y="455"/>
                  </a:lnTo>
                  <a:lnTo>
                    <a:pt x="189" y="515"/>
                  </a:lnTo>
                  <a:lnTo>
                    <a:pt x="174" y="570"/>
                  </a:lnTo>
                  <a:lnTo>
                    <a:pt x="153" y="619"/>
                  </a:lnTo>
                  <a:lnTo>
                    <a:pt x="125" y="665"/>
                  </a:lnTo>
                  <a:lnTo>
                    <a:pt x="90" y="706"/>
                  </a:lnTo>
                  <a:lnTo>
                    <a:pt x="49" y="742"/>
                  </a:lnTo>
                  <a:lnTo>
                    <a:pt x="0" y="776"/>
                  </a:lnTo>
                  <a:lnTo>
                    <a:pt x="77" y="778"/>
                  </a:lnTo>
                  <a:lnTo>
                    <a:pt x="118" y="742"/>
                  </a:lnTo>
                  <a:lnTo>
                    <a:pt x="153" y="702"/>
                  </a:lnTo>
                  <a:lnTo>
                    <a:pt x="181" y="660"/>
                  </a:lnTo>
                  <a:lnTo>
                    <a:pt x="205" y="614"/>
                  </a:lnTo>
                  <a:lnTo>
                    <a:pt x="223" y="565"/>
                  </a:lnTo>
                  <a:lnTo>
                    <a:pt x="236" y="510"/>
                  </a:lnTo>
                  <a:lnTo>
                    <a:pt x="243" y="451"/>
                  </a:lnTo>
                  <a:lnTo>
                    <a:pt x="246" y="389"/>
                  </a:lnTo>
                  <a:lnTo>
                    <a:pt x="243" y="328"/>
                  </a:lnTo>
                  <a:lnTo>
                    <a:pt x="236" y="271"/>
                  </a:lnTo>
                  <a:lnTo>
                    <a:pt x="223" y="217"/>
                  </a:lnTo>
                  <a:lnTo>
                    <a:pt x="205" y="167"/>
                  </a:lnTo>
                  <a:lnTo>
                    <a:pt x="182" y="121"/>
                  </a:lnTo>
                  <a:lnTo>
                    <a:pt x="154" y="79"/>
                  </a:lnTo>
                  <a:lnTo>
                    <a:pt x="122" y="39"/>
                  </a:lnTo>
                  <a:lnTo>
                    <a:pt x="8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7" name="Rectangle 43"/>
            <p:cNvSpPr>
              <a:spLocks noChangeArrowheads="1"/>
            </p:cNvSpPr>
            <p:nvPr/>
          </p:nvSpPr>
          <p:spPr bwMode="auto">
            <a:xfrm>
              <a:off x="1635" y="117"/>
              <a:ext cx="44" cy="77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8" name="Freeform 44"/>
            <p:cNvSpPr>
              <a:spLocks/>
            </p:cNvSpPr>
            <p:nvPr/>
          </p:nvSpPr>
          <p:spPr bwMode="auto">
            <a:xfrm>
              <a:off x="1269" y="481"/>
              <a:ext cx="769" cy="46"/>
            </a:xfrm>
            <a:custGeom>
              <a:avLst/>
              <a:gdLst>
                <a:gd name="T0" fmla="*/ 0 w 769"/>
                <a:gd name="T1" fmla="*/ 46 h 46"/>
                <a:gd name="T2" fmla="*/ 769 w 769"/>
                <a:gd name="T3" fmla="*/ 46 h 46"/>
                <a:gd name="T4" fmla="*/ 766 w 769"/>
                <a:gd name="T5" fmla="*/ 0 h 46"/>
                <a:gd name="T6" fmla="*/ 0 w 769"/>
                <a:gd name="T7" fmla="*/ 0 h 46"/>
                <a:gd name="T8" fmla="*/ 0 w 76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9" h="46">
                  <a:moveTo>
                    <a:pt x="0" y="46"/>
                  </a:moveTo>
                  <a:lnTo>
                    <a:pt x="769" y="46"/>
                  </a:lnTo>
                  <a:lnTo>
                    <a:pt x="766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49" name="Freeform 45"/>
            <p:cNvSpPr>
              <a:spLocks/>
            </p:cNvSpPr>
            <p:nvPr/>
          </p:nvSpPr>
          <p:spPr bwMode="auto">
            <a:xfrm>
              <a:off x="1354" y="650"/>
              <a:ext cx="606" cy="123"/>
            </a:xfrm>
            <a:custGeom>
              <a:avLst/>
              <a:gdLst>
                <a:gd name="T0" fmla="*/ 41 w 606"/>
                <a:gd name="T1" fmla="*/ 112 h 123"/>
                <a:gd name="T2" fmla="*/ 71 w 606"/>
                <a:gd name="T3" fmla="*/ 95 h 123"/>
                <a:gd name="T4" fmla="*/ 102 w 606"/>
                <a:gd name="T5" fmla="*/ 80 h 123"/>
                <a:gd name="T6" fmla="*/ 133 w 606"/>
                <a:gd name="T7" fmla="*/ 69 h 123"/>
                <a:gd name="T8" fmla="*/ 167 w 606"/>
                <a:gd name="T9" fmla="*/ 59 h 123"/>
                <a:gd name="T10" fmla="*/ 204 w 606"/>
                <a:gd name="T11" fmla="*/ 51 h 123"/>
                <a:gd name="T12" fmla="*/ 241 w 606"/>
                <a:gd name="T13" fmla="*/ 48 h 123"/>
                <a:gd name="T14" fmla="*/ 281 w 606"/>
                <a:gd name="T15" fmla="*/ 44 h 123"/>
                <a:gd name="T16" fmla="*/ 323 w 606"/>
                <a:gd name="T17" fmla="*/ 44 h 123"/>
                <a:gd name="T18" fmla="*/ 366 w 606"/>
                <a:gd name="T19" fmla="*/ 48 h 123"/>
                <a:gd name="T20" fmla="*/ 405 w 606"/>
                <a:gd name="T21" fmla="*/ 51 h 123"/>
                <a:gd name="T22" fmla="*/ 441 w 606"/>
                <a:gd name="T23" fmla="*/ 59 h 123"/>
                <a:gd name="T24" fmla="*/ 476 w 606"/>
                <a:gd name="T25" fmla="*/ 69 h 123"/>
                <a:gd name="T26" fmla="*/ 509 w 606"/>
                <a:gd name="T27" fmla="*/ 80 h 123"/>
                <a:gd name="T28" fmla="*/ 540 w 606"/>
                <a:gd name="T29" fmla="*/ 95 h 123"/>
                <a:gd name="T30" fmla="*/ 570 w 606"/>
                <a:gd name="T31" fmla="*/ 113 h 123"/>
                <a:gd name="T32" fmla="*/ 589 w 606"/>
                <a:gd name="T33" fmla="*/ 120 h 123"/>
                <a:gd name="T34" fmla="*/ 606 w 606"/>
                <a:gd name="T35" fmla="*/ 92 h 123"/>
                <a:gd name="T36" fmla="*/ 591 w 606"/>
                <a:gd name="T37" fmla="*/ 74 h 123"/>
                <a:gd name="T38" fmla="*/ 560 w 606"/>
                <a:gd name="T39" fmla="*/ 54 h 123"/>
                <a:gd name="T40" fmla="*/ 525 w 606"/>
                <a:gd name="T41" fmla="*/ 39 h 123"/>
                <a:gd name="T42" fmla="*/ 489 w 606"/>
                <a:gd name="T43" fmla="*/ 26 h 123"/>
                <a:gd name="T44" fmla="*/ 451 w 606"/>
                <a:gd name="T45" fmla="*/ 15 h 123"/>
                <a:gd name="T46" fmla="*/ 412 w 606"/>
                <a:gd name="T47" fmla="*/ 8 h 123"/>
                <a:gd name="T48" fmla="*/ 369 w 606"/>
                <a:gd name="T49" fmla="*/ 3 h 123"/>
                <a:gd name="T50" fmla="*/ 325 w 606"/>
                <a:gd name="T51" fmla="*/ 0 h 123"/>
                <a:gd name="T52" fmla="*/ 279 w 606"/>
                <a:gd name="T53" fmla="*/ 0 h 123"/>
                <a:gd name="T54" fmla="*/ 236 w 606"/>
                <a:gd name="T55" fmla="*/ 3 h 123"/>
                <a:gd name="T56" fmla="*/ 194 w 606"/>
                <a:gd name="T57" fmla="*/ 8 h 123"/>
                <a:gd name="T58" fmla="*/ 154 w 606"/>
                <a:gd name="T59" fmla="*/ 16 h 123"/>
                <a:gd name="T60" fmla="*/ 117 w 606"/>
                <a:gd name="T61" fmla="*/ 26 h 123"/>
                <a:gd name="T62" fmla="*/ 80 w 606"/>
                <a:gd name="T63" fmla="*/ 39 h 123"/>
                <a:gd name="T64" fmla="*/ 48 w 606"/>
                <a:gd name="T65" fmla="*/ 56 h 123"/>
                <a:gd name="T66" fmla="*/ 15 w 606"/>
                <a:gd name="T67" fmla="*/ 74 h 123"/>
                <a:gd name="T68" fmla="*/ 0 w 606"/>
                <a:gd name="T69" fmla="*/ 94 h 123"/>
                <a:gd name="T70" fmla="*/ 20 w 606"/>
                <a:gd name="T71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6" h="123">
                  <a:moveTo>
                    <a:pt x="28" y="122"/>
                  </a:moveTo>
                  <a:lnTo>
                    <a:pt x="41" y="112"/>
                  </a:lnTo>
                  <a:lnTo>
                    <a:pt x="56" y="103"/>
                  </a:lnTo>
                  <a:lnTo>
                    <a:pt x="71" y="95"/>
                  </a:lnTo>
                  <a:lnTo>
                    <a:pt x="85" y="87"/>
                  </a:lnTo>
                  <a:lnTo>
                    <a:pt x="102" y="80"/>
                  </a:lnTo>
                  <a:lnTo>
                    <a:pt x="117" y="74"/>
                  </a:lnTo>
                  <a:lnTo>
                    <a:pt x="133" y="69"/>
                  </a:lnTo>
                  <a:lnTo>
                    <a:pt x="151" y="62"/>
                  </a:lnTo>
                  <a:lnTo>
                    <a:pt x="167" y="59"/>
                  </a:lnTo>
                  <a:lnTo>
                    <a:pt x="185" y="54"/>
                  </a:lnTo>
                  <a:lnTo>
                    <a:pt x="204" y="51"/>
                  </a:lnTo>
                  <a:lnTo>
                    <a:pt x="222" y="49"/>
                  </a:lnTo>
                  <a:lnTo>
                    <a:pt x="241" y="48"/>
                  </a:lnTo>
                  <a:lnTo>
                    <a:pt x="261" y="46"/>
                  </a:lnTo>
                  <a:lnTo>
                    <a:pt x="281" y="44"/>
                  </a:lnTo>
                  <a:lnTo>
                    <a:pt x="302" y="44"/>
                  </a:lnTo>
                  <a:lnTo>
                    <a:pt x="323" y="44"/>
                  </a:lnTo>
                  <a:lnTo>
                    <a:pt x="345" y="46"/>
                  </a:lnTo>
                  <a:lnTo>
                    <a:pt x="366" y="48"/>
                  </a:lnTo>
                  <a:lnTo>
                    <a:pt x="386" y="49"/>
                  </a:lnTo>
                  <a:lnTo>
                    <a:pt x="405" y="51"/>
                  </a:lnTo>
                  <a:lnTo>
                    <a:pt x="423" y="54"/>
                  </a:lnTo>
                  <a:lnTo>
                    <a:pt x="441" y="59"/>
                  </a:lnTo>
                  <a:lnTo>
                    <a:pt x="460" y="64"/>
                  </a:lnTo>
                  <a:lnTo>
                    <a:pt x="476" y="69"/>
                  </a:lnTo>
                  <a:lnTo>
                    <a:pt x="494" y="74"/>
                  </a:lnTo>
                  <a:lnTo>
                    <a:pt x="509" y="80"/>
                  </a:lnTo>
                  <a:lnTo>
                    <a:pt x="525" y="89"/>
                  </a:lnTo>
                  <a:lnTo>
                    <a:pt x="540" y="95"/>
                  </a:lnTo>
                  <a:lnTo>
                    <a:pt x="555" y="103"/>
                  </a:lnTo>
                  <a:lnTo>
                    <a:pt x="570" y="113"/>
                  </a:lnTo>
                  <a:lnTo>
                    <a:pt x="583" y="123"/>
                  </a:lnTo>
                  <a:lnTo>
                    <a:pt x="589" y="120"/>
                  </a:lnTo>
                  <a:lnTo>
                    <a:pt x="599" y="107"/>
                  </a:lnTo>
                  <a:lnTo>
                    <a:pt x="606" y="92"/>
                  </a:lnTo>
                  <a:lnTo>
                    <a:pt x="606" y="84"/>
                  </a:lnTo>
                  <a:lnTo>
                    <a:pt x="591" y="74"/>
                  </a:lnTo>
                  <a:lnTo>
                    <a:pt x="574" y="64"/>
                  </a:lnTo>
                  <a:lnTo>
                    <a:pt x="560" y="54"/>
                  </a:lnTo>
                  <a:lnTo>
                    <a:pt x="543" y="46"/>
                  </a:lnTo>
                  <a:lnTo>
                    <a:pt x="525" y="39"/>
                  </a:lnTo>
                  <a:lnTo>
                    <a:pt x="507" y="31"/>
                  </a:lnTo>
                  <a:lnTo>
                    <a:pt x="489" y="26"/>
                  </a:lnTo>
                  <a:lnTo>
                    <a:pt x="471" y="20"/>
                  </a:lnTo>
                  <a:lnTo>
                    <a:pt x="451" y="15"/>
                  </a:lnTo>
                  <a:lnTo>
                    <a:pt x="432" y="12"/>
                  </a:lnTo>
                  <a:lnTo>
                    <a:pt x="412" y="8"/>
                  </a:lnTo>
                  <a:lnTo>
                    <a:pt x="391" y="5"/>
                  </a:lnTo>
                  <a:lnTo>
                    <a:pt x="369" y="3"/>
                  </a:lnTo>
                  <a:lnTo>
                    <a:pt x="348" y="2"/>
                  </a:lnTo>
                  <a:lnTo>
                    <a:pt x="325" y="0"/>
                  </a:lnTo>
                  <a:lnTo>
                    <a:pt x="302" y="0"/>
                  </a:lnTo>
                  <a:lnTo>
                    <a:pt x="279" y="0"/>
                  </a:lnTo>
                  <a:lnTo>
                    <a:pt x="258" y="2"/>
                  </a:lnTo>
                  <a:lnTo>
                    <a:pt x="236" y="3"/>
                  </a:lnTo>
                  <a:lnTo>
                    <a:pt x="215" y="5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4" y="16"/>
                  </a:lnTo>
                  <a:lnTo>
                    <a:pt x="136" y="20"/>
                  </a:lnTo>
                  <a:lnTo>
                    <a:pt x="117" y="26"/>
                  </a:lnTo>
                  <a:lnTo>
                    <a:pt x="99" y="33"/>
                  </a:lnTo>
                  <a:lnTo>
                    <a:pt x="80" y="39"/>
                  </a:lnTo>
                  <a:lnTo>
                    <a:pt x="64" y="48"/>
                  </a:lnTo>
                  <a:lnTo>
                    <a:pt x="48" y="56"/>
                  </a:lnTo>
                  <a:lnTo>
                    <a:pt x="31" y="64"/>
                  </a:lnTo>
                  <a:lnTo>
                    <a:pt x="15" y="74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8" y="107"/>
                  </a:lnTo>
                  <a:lnTo>
                    <a:pt x="20" y="118"/>
                  </a:lnTo>
                  <a:lnTo>
                    <a:pt x="28" y="12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0" name="Freeform 46"/>
            <p:cNvSpPr>
              <a:spLocks/>
            </p:cNvSpPr>
            <p:nvPr/>
          </p:nvSpPr>
          <p:spPr bwMode="auto">
            <a:xfrm>
              <a:off x="1351" y="232"/>
              <a:ext cx="614" cy="126"/>
            </a:xfrm>
            <a:custGeom>
              <a:avLst/>
              <a:gdLst>
                <a:gd name="T0" fmla="*/ 16 w 614"/>
                <a:gd name="T1" fmla="*/ 47 h 126"/>
                <a:gd name="T2" fmla="*/ 47 w 614"/>
                <a:gd name="T3" fmla="*/ 67 h 126"/>
                <a:gd name="T4" fmla="*/ 82 w 614"/>
                <a:gd name="T5" fmla="*/ 83 h 126"/>
                <a:gd name="T6" fmla="*/ 118 w 614"/>
                <a:gd name="T7" fmla="*/ 98 h 126"/>
                <a:gd name="T8" fmla="*/ 156 w 614"/>
                <a:gd name="T9" fmla="*/ 110 h 126"/>
                <a:gd name="T10" fmla="*/ 197 w 614"/>
                <a:gd name="T11" fmla="*/ 118 h 126"/>
                <a:gd name="T12" fmla="*/ 238 w 614"/>
                <a:gd name="T13" fmla="*/ 123 h 126"/>
                <a:gd name="T14" fmla="*/ 282 w 614"/>
                <a:gd name="T15" fmla="*/ 126 h 126"/>
                <a:gd name="T16" fmla="*/ 328 w 614"/>
                <a:gd name="T17" fmla="*/ 126 h 126"/>
                <a:gd name="T18" fmla="*/ 374 w 614"/>
                <a:gd name="T19" fmla="*/ 123 h 126"/>
                <a:gd name="T20" fmla="*/ 417 w 614"/>
                <a:gd name="T21" fmla="*/ 118 h 126"/>
                <a:gd name="T22" fmla="*/ 458 w 614"/>
                <a:gd name="T23" fmla="*/ 110 h 126"/>
                <a:gd name="T24" fmla="*/ 497 w 614"/>
                <a:gd name="T25" fmla="*/ 98 h 126"/>
                <a:gd name="T26" fmla="*/ 533 w 614"/>
                <a:gd name="T27" fmla="*/ 83 h 126"/>
                <a:gd name="T28" fmla="*/ 568 w 614"/>
                <a:gd name="T29" fmla="*/ 67 h 126"/>
                <a:gd name="T30" fmla="*/ 599 w 614"/>
                <a:gd name="T31" fmla="*/ 47 h 126"/>
                <a:gd name="T32" fmla="*/ 612 w 614"/>
                <a:gd name="T33" fmla="*/ 29 h 126"/>
                <a:gd name="T34" fmla="*/ 592 w 614"/>
                <a:gd name="T35" fmla="*/ 4 h 126"/>
                <a:gd name="T36" fmla="*/ 571 w 614"/>
                <a:gd name="T37" fmla="*/ 11 h 126"/>
                <a:gd name="T38" fmla="*/ 541 w 614"/>
                <a:gd name="T39" fmla="*/ 29 h 126"/>
                <a:gd name="T40" fmla="*/ 512 w 614"/>
                <a:gd name="T41" fmla="*/ 44 h 126"/>
                <a:gd name="T42" fmla="*/ 479 w 614"/>
                <a:gd name="T43" fmla="*/ 55 h 126"/>
                <a:gd name="T44" fmla="*/ 444 w 614"/>
                <a:gd name="T45" fmla="*/ 65 h 126"/>
                <a:gd name="T46" fmla="*/ 407 w 614"/>
                <a:gd name="T47" fmla="*/ 73 h 126"/>
                <a:gd name="T48" fmla="*/ 369 w 614"/>
                <a:gd name="T49" fmla="*/ 77 h 126"/>
                <a:gd name="T50" fmla="*/ 326 w 614"/>
                <a:gd name="T51" fmla="*/ 80 h 126"/>
                <a:gd name="T52" fmla="*/ 284 w 614"/>
                <a:gd name="T53" fmla="*/ 80 h 126"/>
                <a:gd name="T54" fmla="*/ 244 w 614"/>
                <a:gd name="T55" fmla="*/ 77 h 126"/>
                <a:gd name="T56" fmla="*/ 205 w 614"/>
                <a:gd name="T57" fmla="*/ 72 h 126"/>
                <a:gd name="T58" fmla="*/ 169 w 614"/>
                <a:gd name="T59" fmla="*/ 65 h 126"/>
                <a:gd name="T60" fmla="*/ 134 w 614"/>
                <a:gd name="T61" fmla="*/ 55 h 126"/>
                <a:gd name="T62" fmla="*/ 100 w 614"/>
                <a:gd name="T63" fmla="*/ 42 h 126"/>
                <a:gd name="T64" fmla="*/ 69 w 614"/>
                <a:gd name="T65" fmla="*/ 27 h 126"/>
                <a:gd name="T66" fmla="*/ 41 w 614"/>
                <a:gd name="T67" fmla="*/ 9 h 126"/>
                <a:gd name="T68" fmla="*/ 19 w 614"/>
                <a:gd name="T69" fmla="*/ 3 h 126"/>
                <a:gd name="T70" fmla="*/ 0 w 614"/>
                <a:gd name="T71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4" h="126">
                  <a:moveTo>
                    <a:pt x="0" y="36"/>
                  </a:moveTo>
                  <a:lnTo>
                    <a:pt x="16" y="47"/>
                  </a:lnTo>
                  <a:lnTo>
                    <a:pt x="31" y="57"/>
                  </a:lnTo>
                  <a:lnTo>
                    <a:pt x="47" y="67"/>
                  </a:lnTo>
                  <a:lnTo>
                    <a:pt x="65" y="75"/>
                  </a:lnTo>
                  <a:lnTo>
                    <a:pt x="82" y="83"/>
                  </a:lnTo>
                  <a:lnTo>
                    <a:pt x="100" y="91"/>
                  </a:lnTo>
                  <a:lnTo>
                    <a:pt x="118" y="98"/>
                  </a:lnTo>
                  <a:lnTo>
                    <a:pt x="138" y="103"/>
                  </a:lnTo>
                  <a:lnTo>
                    <a:pt x="156" y="110"/>
                  </a:lnTo>
                  <a:lnTo>
                    <a:pt x="175" y="113"/>
                  </a:lnTo>
                  <a:lnTo>
                    <a:pt x="197" y="118"/>
                  </a:lnTo>
                  <a:lnTo>
                    <a:pt x="216" y="121"/>
                  </a:lnTo>
                  <a:lnTo>
                    <a:pt x="238" y="123"/>
                  </a:lnTo>
                  <a:lnTo>
                    <a:pt x="261" y="124"/>
                  </a:lnTo>
                  <a:lnTo>
                    <a:pt x="282" y="126"/>
                  </a:lnTo>
                  <a:lnTo>
                    <a:pt x="305" y="126"/>
                  </a:lnTo>
                  <a:lnTo>
                    <a:pt x="328" y="126"/>
                  </a:lnTo>
                  <a:lnTo>
                    <a:pt x="353" y="124"/>
                  </a:lnTo>
                  <a:lnTo>
                    <a:pt x="374" y="123"/>
                  </a:lnTo>
                  <a:lnTo>
                    <a:pt x="397" y="121"/>
                  </a:lnTo>
                  <a:lnTo>
                    <a:pt x="417" y="118"/>
                  </a:lnTo>
                  <a:lnTo>
                    <a:pt x="438" y="113"/>
                  </a:lnTo>
                  <a:lnTo>
                    <a:pt x="458" y="110"/>
                  </a:lnTo>
                  <a:lnTo>
                    <a:pt x="477" y="103"/>
                  </a:lnTo>
                  <a:lnTo>
                    <a:pt x="497" y="98"/>
                  </a:lnTo>
                  <a:lnTo>
                    <a:pt x="515" y="91"/>
                  </a:lnTo>
                  <a:lnTo>
                    <a:pt x="533" y="83"/>
                  </a:lnTo>
                  <a:lnTo>
                    <a:pt x="550" y="75"/>
                  </a:lnTo>
                  <a:lnTo>
                    <a:pt x="568" y="67"/>
                  </a:lnTo>
                  <a:lnTo>
                    <a:pt x="582" y="57"/>
                  </a:lnTo>
                  <a:lnTo>
                    <a:pt x="599" y="47"/>
                  </a:lnTo>
                  <a:lnTo>
                    <a:pt x="614" y="36"/>
                  </a:lnTo>
                  <a:lnTo>
                    <a:pt x="612" y="29"/>
                  </a:lnTo>
                  <a:lnTo>
                    <a:pt x="602" y="16"/>
                  </a:lnTo>
                  <a:lnTo>
                    <a:pt x="592" y="4"/>
                  </a:lnTo>
                  <a:lnTo>
                    <a:pt x="584" y="1"/>
                  </a:lnTo>
                  <a:lnTo>
                    <a:pt x="571" y="11"/>
                  </a:lnTo>
                  <a:lnTo>
                    <a:pt x="556" y="21"/>
                  </a:lnTo>
                  <a:lnTo>
                    <a:pt x="541" y="29"/>
                  </a:lnTo>
                  <a:lnTo>
                    <a:pt x="527" y="36"/>
                  </a:lnTo>
                  <a:lnTo>
                    <a:pt x="512" y="44"/>
                  </a:lnTo>
                  <a:lnTo>
                    <a:pt x="495" y="50"/>
                  </a:lnTo>
                  <a:lnTo>
                    <a:pt x="479" y="55"/>
                  </a:lnTo>
                  <a:lnTo>
                    <a:pt x="463" y="60"/>
                  </a:lnTo>
                  <a:lnTo>
                    <a:pt x="444" y="65"/>
                  </a:lnTo>
                  <a:lnTo>
                    <a:pt x="426" y="70"/>
                  </a:lnTo>
                  <a:lnTo>
                    <a:pt x="407" y="73"/>
                  </a:lnTo>
                  <a:lnTo>
                    <a:pt x="389" y="75"/>
                  </a:lnTo>
                  <a:lnTo>
                    <a:pt x="369" y="77"/>
                  </a:lnTo>
                  <a:lnTo>
                    <a:pt x="348" y="78"/>
                  </a:lnTo>
                  <a:lnTo>
                    <a:pt x="326" y="80"/>
                  </a:lnTo>
                  <a:lnTo>
                    <a:pt x="305" y="80"/>
                  </a:lnTo>
                  <a:lnTo>
                    <a:pt x="284" y="80"/>
                  </a:lnTo>
                  <a:lnTo>
                    <a:pt x="264" y="78"/>
                  </a:lnTo>
                  <a:lnTo>
                    <a:pt x="244" y="77"/>
                  </a:lnTo>
                  <a:lnTo>
                    <a:pt x="225" y="75"/>
                  </a:lnTo>
                  <a:lnTo>
                    <a:pt x="205" y="72"/>
                  </a:lnTo>
                  <a:lnTo>
                    <a:pt x="187" y="69"/>
                  </a:lnTo>
                  <a:lnTo>
                    <a:pt x="169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6" y="49"/>
                  </a:lnTo>
                  <a:lnTo>
                    <a:pt x="100" y="42"/>
                  </a:lnTo>
                  <a:lnTo>
                    <a:pt x="85" y="36"/>
                  </a:lnTo>
                  <a:lnTo>
                    <a:pt x="69" y="27"/>
                  </a:lnTo>
                  <a:lnTo>
                    <a:pt x="54" y="19"/>
                  </a:lnTo>
                  <a:lnTo>
                    <a:pt x="41" y="9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8" y="14"/>
                  </a:lnTo>
                  <a:lnTo>
                    <a:pt x="0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51" name="Freeform 47"/>
            <p:cNvSpPr>
              <a:spLocks/>
            </p:cNvSpPr>
            <p:nvPr/>
          </p:nvSpPr>
          <p:spPr bwMode="auto">
            <a:xfrm>
              <a:off x="1249" y="97"/>
              <a:ext cx="814" cy="814"/>
            </a:xfrm>
            <a:custGeom>
              <a:avLst/>
              <a:gdLst>
                <a:gd name="T0" fmla="*/ 478 w 814"/>
                <a:gd name="T1" fmla="*/ 51 h 814"/>
                <a:gd name="T2" fmla="*/ 576 w 814"/>
                <a:gd name="T3" fmla="*/ 87 h 814"/>
                <a:gd name="T4" fmla="*/ 663 w 814"/>
                <a:gd name="T5" fmla="*/ 151 h 814"/>
                <a:gd name="T6" fmla="*/ 725 w 814"/>
                <a:gd name="T7" fmla="*/ 236 h 814"/>
                <a:gd name="T8" fmla="*/ 761 w 814"/>
                <a:gd name="T9" fmla="*/ 336 h 814"/>
                <a:gd name="T10" fmla="*/ 766 w 814"/>
                <a:gd name="T11" fmla="*/ 443 h 814"/>
                <a:gd name="T12" fmla="*/ 740 w 814"/>
                <a:gd name="T13" fmla="*/ 546 h 814"/>
                <a:gd name="T14" fmla="*/ 686 w 814"/>
                <a:gd name="T15" fmla="*/ 637 h 814"/>
                <a:gd name="T16" fmla="*/ 609 w 814"/>
                <a:gd name="T17" fmla="*/ 706 h 814"/>
                <a:gd name="T18" fmla="*/ 514 w 814"/>
                <a:gd name="T19" fmla="*/ 752 h 814"/>
                <a:gd name="T20" fmla="*/ 407 w 814"/>
                <a:gd name="T21" fmla="*/ 768 h 814"/>
                <a:gd name="T22" fmla="*/ 302 w 814"/>
                <a:gd name="T23" fmla="*/ 753 h 814"/>
                <a:gd name="T24" fmla="*/ 207 w 814"/>
                <a:gd name="T25" fmla="*/ 707 h 814"/>
                <a:gd name="T26" fmla="*/ 126 w 814"/>
                <a:gd name="T27" fmla="*/ 637 h 814"/>
                <a:gd name="T28" fmla="*/ 72 w 814"/>
                <a:gd name="T29" fmla="*/ 545 h 814"/>
                <a:gd name="T30" fmla="*/ 46 w 814"/>
                <a:gd name="T31" fmla="*/ 443 h 814"/>
                <a:gd name="T32" fmla="*/ 51 w 814"/>
                <a:gd name="T33" fmla="*/ 336 h 814"/>
                <a:gd name="T34" fmla="*/ 87 w 814"/>
                <a:gd name="T35" fmla="*/ 236 h 814"/>
                <a:gd name="T36" fmla="*/ 151 w 814"/>
                <a:gd name="T37" fmla="*/ 151 h 814"/>
                <a:gd name="T38" fmla="*/ 236 w 814"/>
                <a:gd name="T39" fmla="*/ 87 h 814"/>
                <a:gd name="T40" fmla="*/ 336 w 814"/>
                <a:gd name="T41" fmla="*/ 51 h 814"/>
                <a:gd name="T42" fmla="*/ 407 w 814"/>
                <a:gd name="T43" fmla="*/ 0 h 814"/>
                <a:gd name="T44" fmla="*/ 286 w 814"/>
                <a:gd name="T45" fmla="*/ 18 h 814"/>
                <a:gd name="T46" fmla="*/ 179 w 814"/>
                <a:gd name="T47" fmla="*/ 69 h 814"/>
                <a:gd name="T48" fmla="*/ 94 w 814"/>
                <a:gd name="T49" fmla="*/ 148 h 814"/>
                <a:gd name="T50" fmla="*/ 31 w 814"/>
                <a:gd name="T51" fmla="*/ 248 h 814"/>
                <a:gd name="T52" fmla="*/ 2 w 814"/>
                <a:gd name="T53" fmla="*/ 366 h 814"/>
                <a:gd name="T54" fmla="*/ 8 w 814"/>
                <a:gd name="T55" fmla="*/ 489 h 814"/>
                <a:gd name="T56" fmla="*/ 49 w 814"/>
                <a:gd name="T57" fmla="*/ 601 h 814"/>
                <a:gd name="T58" fmla="*/ 120 w 814"/>
                <a:gd name="T59" fmla="*/ 694 h 814"/>
                <a:gd name="T60" fmla="*/ 213 w 814"/>
                <a:gd name="T61" fmla="*/ 765 h 814"/>
                <a:gd name="T62" fmla="*/ 325 w 814"/>
                <a:gd name="T63" fmla="*/ 806 h 814"/>
                <a:gd name="T64" fmla="*/ 448 w 814"/>
                <a:gd name="T65" fmla="*/ 812 h 814"/>
                <a:gd name="T66" fmla="*/ 566 w 814"/>
                <a:gd name="T67" fmla="*/ 783 h 814"/>
                <a:gd name="T68" fmla="*/ 666 w 814"/>
                <a:gd name="T69" fmla="*/ 720 h 814"/>
                <a:gd name="T70" fmla="*/ 745 w 814"/>
                <a:gd name="T71" fmla="*/ 635 h 814"/>
                <a:gd name="T72" fmla="*/ 796 w 814"/>
                <a:gd name="T73" fmla="*/ 528 h 814"/>
                <a:gd name="T74" fmla="*/ 814 w 814"/>
                <a:gd name="T75" fmla="*/ 407 h 814"/>
                <a:gd name="T76" fmla="*/ 796 w 814"/>
                <a:gd name="T77" fmla="*/ 286 h 814"/>
                <a:gd name="T78" fmla="*/ 745 w 814"/>
                <a:gd name="T79" fmla="*/ 179 h 814"/>
                <a:gd name="T80" fmla="*/ 666 w 814"/>
                <a:gd name="T81" fmla="*/ 94 h 814"/>
                <a:gd name="T82" fmla="*/ 566 w 814"/>
                <a:gd name="T83" fmla="*/ 31 h 814"/>
                <a:gd name="T84" fmla="*/ 448 w 814"/>
                <a:gd name="T85" fmla="*/ 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4" h="814">
                  <a:moveTo>
                    <a:pt x="407" y="44"/>
                  </a:moveTo>
                  <a:lnTo>
                    <a:pt x="443" y="46"/>
                  </a:lnTo>
                  <a:lnTo>
                    <a:pt x="478" y="51"/>
                  </a:lnTo>
                  <a:lnTo>
                    <a:pt x="512" y="59"/>
                  </a:lnTo>
                  <a:lnTo>
                    <a:pt x="545" y="72"/>
                  </a:lnTo>
                  <a:lnTo>
                    <a:pt x="576" y="87"/>
                  </a:lnTo>
                  <a:lnTo>
                    <a:pt x="607" y="105"/>
                  </a:lnTo>
                  <a:lnTo>
                    <a:pt x="637" y="126"/>
                  </a:lnTo>
                  <a:lnTo>
                    <a:pt x="663" y="151"/>
                  </a:lnTo>
                  <a:lnTo>
                    <a:pt x="688" y="177"/>
                  </a:lnTo>
                  <a:lnTo>
                    <a:pt x="707" y="207"/>
                  </a:lnTo>
                  <a:lnTo>
                    <a:pt x="725" y="236"/>
                  </a:lnTo>
                  <a:lnTo>
                    <a:pt x="740" y="269"/>
                  </a:lnTo>
                  <a:lnTo>
                    <a:pt x="753" y="302"/>
                  </a:lnTo>
                  <a:lnTo>
                    <a:pt x="761" y="336"/>
                  </a:lnTo>
                  <a:lnTo>
                    <a:pt x="766" y="371"/>
                  </a:lnTo>
                  <a:lnTo>
                    <a:pt x="768" y="407"/>
                  </a:lnTo>
                  <a:lnTo>
                    <a:pt x="766" y="443"/>
                  </a:lnTo>
                  <a:lnTo>
                    <a:pt x="761" y="479"/>
                  </a:lnTo>
                  <a:lnTo>
                    <a:pt x="752" y="514"/>
                  </a:lnTo>
                  <a:lnTo>
                    <a:pt x="740" y="546"/>
                  </a:lnTo>
                  <a:lnTo>
                    <a:pt x="724" y="579"/>
                  </a:lnTo>
                  <a:lnTo>
                    <a:pt x="706" y="609"/>
                  </a:lnTo>
                  <a:lnTo>
                    <a:pt x="686" y="637"/>
                  </a:lnTo>
                  <a:lnTo>
                    <a:pt x="661" y="661"/>
                  </a:lnTo>
                  <a:lnTo>
                    <a:pt x="637" y="686"/>
                  </a:lnTo>
                  <a:lnTo>
                    <a:pt x="609" y="706"/>
                  </a:lnTo>
                  <a:lnTo>
                    <a:pt x="579" y="724"/>
                  </a:lnTo>
                  <a:lnTo>
                    <a:pt x="546" y="740"/>
                  </a:lnTo>
                  <a:lnTo>
                    <a:pt x="514" y="752"/>
                  </a:lnTo>
                  <a:lnTo>
                    <a:pt x="479" y="761"/>
                  </a:lnTo>
                  <a:lnTo>
                    <a:pt x="443" y="766"/>
                  </a:lnTo>
                  <a:lnTo>
                    <a:pt x="407" y="768"/>
                  </a:lnTo>
                  <a:lnTo>
                    <a:pt x="371" y="766"/>
                  </a:lnTo>
                  <a:lnTo>
                    <a:pt x="336" y="761"/>
                  </a:lnTo>
                  <a:lnTo>
                    <a:pt x="302" y="753"/>
                  </a:lnTo>
                  <a:lnTo>
                    <a:pt x="269" y="740"/>
                  </a:lnTo>
                  <a:lnTo>
                    <a:pt x="236" y="725"/>
                  </a:lnTo>
                  <a:lnTo>
                    <a:pt x="207" y="707"/>
                  </a:lnTo>
                  <a:lnTo>
                    <a:pt x="177" y="688"/>
                  </a:lnTo>
                  <a:lnTo>
                    <a:pt x="151" y="663"/>
                  </a:lnTo>
                  <a:lnTo>
                    <a:pt x="126" y="637"/>
                  </a:lnTo>
                  <a:lnTo>
                    <a:pt x="105" y="607"/>
                  </a:lnTo>
                  <a:lnTo>
                    <a:pt x="87" y="578"/>
                  </a:lnTo>
                  <a:lnTo>
                    <a:pt x="72" y="545"/>
                  </a:lnTo>
                  <a:lnTo>
                    <a:pt x="59" y="512"/>
                  </a:lnTo>
                  <a:lnTo>
                    <a:pt x="51" y="478"/>
                  </a:lnTo>
                  <a:lnTo>
                    <a:pt x="46" y="443"/>
                  </a:lnTo>
                  <a:lnTo>
                    <a:pt x="44" y="407"/>
                  </a:lnTo>
                  <a:lnTo>
                    <a:pt x="46" y="371"/>
                  </a:lnTo>
                  <a:lnTo>
                    <a:pt x="51" y="336"/>
                  </a:lnTo>
                  <a:lnTo>
                    <a:pt x="59" y="302"/>
                  </a:lnTo>
                  <a:lnTo>
                    <a:pt x="72" y="269"/>
                  </a:lnTo>
                  <a:lnTo>
                    <a:pt x="87" y="236"/>
                  </a:lnTo>
                  <a:lnTo>
                    <a:pt x="105" y="207"/>
                  </a:lnTo>
                  <a:lnTo>
                    <a:pt x="126" y="177"/>
                  </a:lnTo>
                  <a:lnTo>
                    <a:pt x="151" y="151"/>
                  </a:lnTo>
                  <a:lnTo>
                    <a:pt x="177" y="126"/>
                  </a:lnTo>
                  <a:lnTo>
                    <a:pt x="207" y="105"/>
                  </a:lnTo>
                  <a:lnTo>
                    <a:pt x="236" y="87"/>
                  </a:lnTo>
                  <a:lnTo>
                    <a:pt x="269" y="72"/>
                  </a:lnTo>
                  <a:lnTo>
                    <a:pt x="302" y="59"/>
                  </a:lnTo>
                  <a:lnTo>
                    <a:pt x="336" y="51"/>
                  </a:lnTo>
                  <a:lnTo>
                    <a:pt x="371" y="46"/>
                  </a:lnTo>
                  <a:lnTo>
                    <a:pt x="407" y="44"/>
                  </a:lnTo>
                  <a:lnTo>
                    <a:pt x="407" y="0"/>
                  </a:lnTo>
                  <a:lnTo>
                    <a:pt x="366" y="2"/>
                  </a:lnTo>
                  <a:lnTo>
                    <a:pt x="325" y="8"/>
                  </a:lnTo>
                  <a:lnTo>
                    <a:pt x="286" y="18"/>
                  </a:lnTo>
                  <a:lnTo>
                    <a:pt x="248" y="31"/>
                  </a:lnTo>
                  <a:lnTo>
                    <a:pt x="213" y="49"/>
                  </a:lnTo>
                  <a:lnTo>
                    <a:pt x="179" y="69"/>
                  </a:lnTo>
                  <a:lnTo>
                    <a:pt x="148" y="94"/>
                  </a:lnTo>
                  <a:lnTo>
                    <a:pt x="120" y="120"/>
                  </a:lnTo>
                  <a:lnTo>
                    <a:pt x="94" y="148"/>
                  </a:lnTo>
                  <a:lnTo>
                    <a:pt x="69" y="179"/>
                  </a:lnTo>
                  <a:lnTo>
                    <a:pt x="49" y="213"/>
                  </a:lnTo>
                  <a:lnTo>
                    <a:pt x="31" y="248"/>
                  </a:lnTo>
                  <a:lnTo>
                    <a:pt x="18" y="286"/>
                  </a:lnTo>
                  <a:lnTo>
                    <a:pt x="8" y="325"/>
                  </a:lnTo>
                  <a:lnTo>
                    <a:pt x="2" y="366"/>
                  </a:lnTo>
                  <a:lnTo>
                    <a:pt x="0" y="407"/>
                  </a:lnTo>
                  <a:lnTo>
                    <a:pt x="2" y="448"/>
                  </a:lnTo>
                  <a:lnTo>
                    <a:pt x="8" y="489"/>
                  </a:lnTo>
                  <a:lnTo>
                    <a:pt x="18" y="528"/>
                  </a:lnTo>
                  <a:lnTo>
                    <a:pt x="31" y="566"/>
                  </a:lnTo>
                  <a:lnTo>
                    <a:pt x="49" y="601"/>
                  </a:lnTo>
                  <a:lnTo>
                    <a:pt x="69" y="635"/>
                  </a:lnTo>
                  <a:lnTo>
                    <a:pt x="94" y="666"/>
                  </a:lnTo>
                  <a:lnTo>
                    <a:pt x="120" y="694"/>
                  </a:lnTo>
                  <a:lnTo>
                    <a:pt x="148" y="720"/>
                  </a:lnTo>
                  <a:lnTo>
                    <a:pt x="179" y="745"/>
                  </a:lnTo>
                  <a:lnTo>
                    <a:pt x="213" y="765"/>
                  </a:lnTo>
                  <a:lnTo>
                    <a:pt x="248" y="783"/>
                  </a:lnTo>
                  <a:lnTo>
                    <a:pt x="286" y="796"/>
                  </a:lnTo>
                  <a:lnTo>
                    <a:pt x="325" y="806"/>
                  </a:lnTo>
                  <a:lnTo>
                    <a:pt x="366" y="812"/>
                  </a:lnTo>
                  <a:lnTo>
                    <a:pt x="407" y="814"/>
                  </a:lnTo>
                  <a:lnTo>
                    <a:pt x="448" y="812"/>
                  </a:lnTo>
                  <a:lnTo>
                    <a:pt x="489" y="806"/>
                  </a:lnTo>
                  <a:lnTo>
                    <a:pt x="528" y="796"/>
                  </a:lnTo>
                  <a:lnTo>
                    <a:pt x="566" y="783"/>
                  </a:lnTo>
                  <a:lnTo>
                    <a:pt x="601" y="765"/>
                  </a:lnTo>
                  <a:lnTo>
                    <a:pt x="635" y="745"/>
                  </a:lnTo>
                  <a:lnTo>
                    <a:pt x="666" y="720"/>
                  </a:lnTo>
                  <a:lnTo>
                    <a:pt x="694" y="694"/>
                  </a:lnTo>
                  <a:lnTo>
                    <a:pt x="720" y="666"/>
                  </a:lnTo>
                  <a:lnTo>
                    <a:pt x="745" y="635"/>
                  </a:lnTo>
                  <a:lnTo>
                    <a:pt x="765" y="601"/>
                  </a:lnTo>
                  <a:lnTo>
                    <a:pt x="783" y="566"/>
                  </a:lnTo>
                  <a:lnTo>
                    <a:pt x="796" y="528"/>
                  </a:lnTo>
                  <a:lnTo>
                    <a:pt x="806" y="489"/>
                  </a:lnTo>
                  <a:lnTo>
                    <a:pt x="812" y="448"/>
                  </a:lnTo>
                  <a:lnTo>
                    <a:pt x="814" y="407"/>
                  </a:lnTo>
                  <a:lnTo>
                    <a:pt x="812" y="366"/>
                  </a:lnTo>
                  <a:lnTo>
                    <a:pt x="806" y="325"/>
                  </a:lnTo>
                  <a:lnTo>
                    <a:pt x="796" y="286"/>
                  </a:lnTo>
                  <a:lnTo>
                    <a:pt x="783" y="248"/>
                  </a:lnTo>
                  <a:lnTo>
                    <a:pt x="765" y="213"/>
                  </a:lnTo>
                  <a:lnTo>
                    <a:pt x="745" y="179"/>
                  </a:lnTo>
                  <a:lnTo>
                    <a:pt x="720" y="148"/>
                  </a:lnTo>
                  <a:lnTo>
                    <a:pt x="694" y="120"/>
                  </a:lnTo>
                  <a:lnTo>
                    <a:pt x="666" y="94"/>
                  </a:lnTo>
                  <a:lnTo>
                    <a:pt x="635" y="69"/>
                  </a:lnTo>
                  <a:lnTo>
                    <a:pt x="601" y="49"/>
                  </a:lnTo>
                  <a:lnTo>
                    <a:pt x="566" y="31"/>
                  </a:lnTo>
                  <a:lnTo>
                    <a:pt x="528" y="18"/>
                  </a:lnTo>
                  <a:lnTo>
                    <a:pt x="489" y="8"/>
                  </a:lnTo>
                  <a:lnTo>
                    <a:pt x="448" y="2"/>
                  </a:lnTo>
                  <a:lnTo>
                    <a:pt x="407" y="0"/>
                  </a:lnTo>
                  <a:lnTo>
                    <a:pt x="407" y="4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2311400" y="114300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GLOBAL  PERSPECTIVE</a:t>
            </a:r>
          </a:p>
        </p:txBody>
      </p:sp>
      <p:sp>
        <p:nvSpPr>
          <p:cNvPr id="98353" name="Text Box 49"/>
          <p:cNvSpPr txBox="1">
            <a:spLocks noChangeArrowheads="1"/>
          </p:cNvSpPr>
          <p:nvPr/>
        </p:nvSpPr>
        <p:spPr bwMode="auto">
          <a:xfrm>
            <a:off x="1895475" y="725488"/>
            <a:ext cx="7134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700" b="1">
                <a:solidFill>
                  <a:srgbClr val="000099"/>
                </a:solidFill>
              </a:rPr>
              <a:t>Unemployment Rates 5 Industrial Nations</a:t>
            </a:r>
          </a:p>
          <a:p>
            <a:r>
              <a:rPr lang="en-US" altLang="en-US" sz="2700" b="1">
                <a:solidFill>
                  <a:srgbClr val="000099"/>
                </a:solidFill>
              </a:rPr>
              <a:t>1992 - 2002</a:t>
            </a:r>
          </a:p>
        </p:txBody>
      </p:sp>
      <p:sp>
        <p:nvSpPr>
          <p:cNvPr id="98354" name="Text Box 50"/>
          <p:cNvSpPr txBox="1">
            <a:spLocks noChangeArrowheads="1"/>
          </p:cNvSpPr>
          <p:nvPr/>
        </p:nvSpPr>
        <p:spPr bwMode="auto">
          <a:xfrm>
            <a:off x="4699000" y="6296025"/>
            <a:ext cx="4135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i="1">
                <a:latin typeface="Times New Roman" panose="02020603050405020304" pitchFamily="18" charset="0"/>
              </a:rPr>
              <a:t>Source: Economic Report of the President, 2003</a:t>
            </a:r>
          </a:p>
        </p:txBody>
      </p:sp>
      <p:sp>
        <p:nvSpPr>
          <p:cNvPr id="98355" name="Rectangle 51" descr="Light upward diagonal"/>
          <p:cNvSpPr>
            <a:spLocks noChangeArrowheads="1"/>
          </p:cNvSpPr>
          <p:nvPr/>
        </p:nvSpPr>
        <p:spPr bwMode="auto">
          <a:xfrm>
            <a:off x="4433888" y="5922963"/>
            <a:ext cx="225425" cy="225425"/>
          </a:xfrm>
          <a:prstGeom prst="rect">
            <a:avLst/>
          </a:prstGeom>
          <a:pattFill prst="ltUpDiag">
            <a:fgClr>
              <a:srgbClr val="000099"/>
            </a:fgClr>
            <a:bgClr>
              <a:srgbClr val="FFFFFF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6" name="Rectangle 52"/>
          <p:cNvSpPr>
            <a:spLocks noChangeArrowheads="1"/>
          </p:cNvSpPr>
          <p:nvPr/>
        </p:nvSpPr>
        <p:spPr bwMode="auto">
          <a:xfrm>
            <a:off x="7658100" y="5922963"/>
            <a:ext cx="225425" cy="225425"/>
          </a:xfrm>
          <a:prstGeom prst="rect">
            <a:avLst/>
          </a:prstGeom>
          <a:pattFill prst="dkDnDiag">
            <a:fgClr>
              <a:srgbClr val="006600"/>
            </a:fgClr>
            <a:bgClr>
              <a:srgbClr val="FFFFFF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57" name="Rectangle 53" descr="75%"/>
          <p:cNvSpPr>
            <a:spLocks noChangeArrowheads="1"/>
          </p:cNvSpPr>
          <p:nvPr/>
        </p:nvSpPr>
        <p:spPr bwMode="auto">
          <a:xfrm>
            <a:off x="6051550" y="5922963"/>
            <a:ext cx="225425" cy="225425"/>
          </a:xfrm>
          <a:prstGeom prst="rect">
            <a:avLst/>
          </a:prstGeom>
          <a:pattFill prst="pct75">
            <a:fgClr>
              <a:srgbClr val="FF6600"/>
            </a:fgClr>
            <a:bgClr>
              <a:srgbClr val="FFFFFF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07" grpId="0" autoUpdateAnimBg="0"/>
      <p:bldP spid="98314" grpId="0" autoUpdateAnimBg="0"/>
      <p:bldP spid="98315" grpId="0" autoUpdateAnimBg="0"/>
      <p:bldP spid="98316" grpId="0" autoUpdateAnimBg="0"/>
      <p:bldP spid="98317" grpId="0" autoUpdateAnimBg="0"/>
      <p:bldP spid="98318" grpId="0" autoUpdateAnimBg="0"/>
      <p:bldP spid="98331" grpId="0" autoUpdateAnimBg="0"/>
      <p:bldP spid="98338" grpId="0" autoUpdateAnimBg="0"/>
      <p:bldP spid="98352" grpId="0" autoUpdateAnimBg="0"/>
      <p:bldP spid="98353" grpId="0" autoUpdateAnimBg="0"/>
      <p:bldP spid="983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Part 3: The Goal of Low Inflation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Inflation: The Myth and the Reality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costs of inflation are less obvious than those of unemployment, yet people certainly fear it.</a:t>
            </a:r>
          </a:p>
          <a:p>
            <a:r>
              <a:rPr lang="en-US" altLang="en-US"/>
              <a:t>Inflation and Real Wages:  Inflation does not typically erode real wages, because increases in nominal wages compensate for the rising prices.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76300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rgbClr val="010000"/>
                </a:solidFill>
              </a:rPr>
              <a:t>Rates of Change of Wages and Prices in the U.S. </a:t>
            </a:r>
          </a:p>
        </p:txBody>
      </p:sp>
      <p:sp>
        <p:nvSpPr>
          <p:cNvPr id="101379" name="AutoShape 3"/>
          <p:cNvSpPr>
            <a:spLocks noChangeAspect="1" noChangeArrowheads="1" noTextEdit="1"/>
          </p:cNvSpPr>
          <p:nvPr/>
        </p:nvSpPr>
        <p:spPr bwMode="auto">
          <a:xfrm>
            <a:off x="1819275" y="1538288"/>
            <a:ext cx="539432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819275" y="1538288"/>
            <a:ext cx="5394325" cy="5099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1" name="Freeform 5"/>
          <p:cNvSpPr>
            <a:spLocks/>
          </p:cNvSpPr>
          <p:nvPr/>
        </p:nvSpPr>
        <p:spPr bwMode="auto">
          <a:xfrm>
            <a:off x="5892800" y="3178175"/>
            <a:ext cx="641350" cy="2159000"/>
          </a:xfrm>
          <a:custGeom>
            <a:avLst/>
            <a:gdLst>
              <a:gd name="T0" fmla="*/ 238 w 404"/>
              <a:gd name="T1" fmla="*/ 0 h 1360"/>
              <a:gd name="T2" fmla="*/ 193 w 404"/>
              <a:gd name="T3" fmla="*/ 518 h 1360"/>
              <a:gd name="T4" fmla="*/ 148 w 404"/>
              <a:gd name="T5" fmla="*/ 273 h 1360"/>
              <a:gd name="T6" fmla="*/ 103 w 404"/>
              <a:gd name="T7" fmla="*/ 877 h 1360"/>
              <a:gd name="T8" fmla="*/ 58 w 404"/>
              <a:gd name="T9" fmla="*/ 856 h 1360"/>
              <a:gd name="T10" fmla="*/ 14 w 404"/>
              <a:gd name="T11" fmla="*/ 1081 h 1360"/>
              <a:gd name="T12" fmla="*/ 0 w 404"/>
              <a:gd name="T13" fmla="*/ 1115 h 1360"/>
              <a:gd name="T14" fmla="*/ 48 w 404"/>
              <a:gd name="T15" fmla="*/ 1247 h 1360"/>
              <a:gd name="T16" fmla="*/ 90 w 404"/>
              <a:gd name="T17" fmla="*/ 1084 h 1360"/>
              <a:gd name="T18" fmla="*/ 138 w 404"/>
              <a:gd name="T19" fmla="*/ 1350 h 1360"/>
              <a:gd name="T20" fmla="*/ 190 w 404"/>
              <a:gd name="T21" fmla="*/ 1316 h 1360"/>
              <a:gd name="T22" fmla="*/ 217 w 404"/>
              <a:gd name="T23" fmla="*/ 1122 h 1360"/>
              <a:gd name="T24" fmla="*/ 245 w 404"/>
              <a:gd name="T25" fmla="*/ 1146 h 1360"/>
              <a:gd name="T26" fmla="*/ 276 w 404"/>
              <a:gd name="T27" fmla="*/ 1150 h 1360"/>
              <a:gd name="T28" fmla="*/ 328 w 404"/>
              <a:gd name="T29" fmla="*/ 1360 h 1360"/>
              <a:gd name="T30" fmla="*/ 369 w 404"/>
              <a:gd name="T31" fmla="*/ 1302 h 1360"/>
              <a:gd name="T32" fmla="*/ 404 w 404"/>
              <a:gd name="T33" fmla="*/ 1219 h 1360"/>
              <a:gd name="T34" fmla="*/ 404 w 404"/>
              <a:gd name="T35" fmla="*/ 525 h 1360"/>
              <a:gd name="T36" fmla="*/ 369 w 404"/>
              <a:gd name="T37" fmla="*/ 646 h 1360"/>
              <a:gd name="T38" fmla="*/ 321 w 404"/>
              <a:gd name="T39" fmla="*/ 1036 h 1360"/>
              <a:gd name="T40" fmla="*/ 283 w 404"/>
              <a:gd name="T41" fmla="*/ 697 h 1360"/>
              <a:gd name="T42" fmla="*/ 238 w 404"/>
              <a:gd name="T43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4" h="1360">
                <a:moveTo>
                  <a:pt x="238" y="0"/>
                </a:moveTo>
                <a:lnTo>
                  <a:pt x="193" y="518"/>
                </a:lnTo>
                <a:lnTo>
                  <a:pt x="148" y="273"/>
                </a:lnTo>
                <a:lnTo>
                  <a:pt x="103" y="877"/>
                </a:lnTo>
                <a:lnTo>
                  <a:pt x="58" y="856"/>
                </a:lnTo>
                <a:lnTo>
                  <a:pt x="14" y="1081"/>
                </a:lnTo>
                <a:lnTo>
                  <a:pt x="0" y="1115"/>
                </a:lnTo>
                <a:lnTo>
                  <a:pt x="48" y="1247"/>
                </a:lnTo>
                <a:lnTo>
                  <a:pt x="90" y="1084"/>
                </a:lnTo>
                <a:lnTo>
                  <a:pt x="138" y="1350"/>
                </a:lnTo>
                <a:lnTo>
                  <a:pt x="190" y="1316"/>
                </a:lnTo>
                <a:lnTo>
                  <a:pt x="217" y="1122"/>
                </a:lnTo>
                <a:lnTo>
                  <a:pt x="245" y="1146"/>
                </a:lnTo>
                <a:lnTo>
                  <a:pt x="276" y="1150"/>
                </a:lnTo>
                <a:lnTo>
                  <a:pt x="328" y="1360"/>
                </a:lnTo>
                <a:lnTo>
                  <a:pt x="369" y="1302"/>
                </a:lnTo>
                <a:lnTo>
                  <a:pt x="404" y="1219"/>
                </a:lnTo>
                <a:lnTo>
                  <a:pt x="404" y="525"/>
                </a:lnTo>
                <a:lnTo>
                  <a:pt x="369" y="646"/>
                </a:lnTo>
                <a:lnTo>
                  <a:pt x="321" y="1036"/>
                </a:lnTo>
                <a:lnTo>
                  <a:pt x="283" y="697"/>
                </a:lnTo>
                <a:lnTo>
                  <a:pt x="2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2" name="Freeform 6"/>
          <p:cNvSpPr>
            <a:spLocks/>
          </p:cNvSpPr>
          <p:nvPr/>
        </p:nvSpPr>
        <p:spPr bwMode="auto">
          <a:xfrm>
            <a:off x="2646363" y="2174875"/>
            <a:ext cx="1776412" cy="3217863"/>
          </a:xfrm>
          <a:custGeom>
            <a:avLst/>
            <a:gdLst>
              <a:gd name="T0" fmla="*/ 1074 w 1119"/>
              <a:gd name="T1" fmla="*/ 362 h 2027"/>
              <a:gd name="T2" fmla="*/ 1030 w 1119"/>
              <a:gd name="T3" fmla="*/ 746 h 2027"/>
              <a:gd name="T4" fmla="*/ 985 w 1119"/>
              <a:gd name="T5" fmla="*/ 770 h 2027"/>
              <a:gd name="T6" fmla="*/ 940 w 1119"/>
              <a:gd name="T7" fmla="*/ 587 h 2027"/>
              <a:gd name="T8" fmla="*/ 895 w 1119"/>
              <a:gd name="T9" fmla="*/ 680 h 2027"/>
              <a:gd name="T10" fmla="*/ 850 w 1119"/>
              <a:gd name="T11" fmla="*/ 452 h 2027"/>
              <a:gd name="T12" fmla="*/ 805 w 1119"/>
              <a:gd name="T13" fmla="*/ 905 h 2027"/>
              <a:gd name="T14" fmla="*/ 760 w 1119"/>
              <a:gd name="T15" fmla="*/ 880 h 2027"/>
              <a:gd name="T16" fmla="*/ 715 w 1119"/>
              <a:gd name="T17" fmla="*/ 1464 h 2027"/>
              <a:gd name="T18" fmla="*/ 670 w 1119"/>
              <a:gd name="T19" fmla="*/ 1488 h 2027"/>
              <a:gd name="T20" fmla="*/ 625 w 1119"/>
              <a:gd name="T21" fmla="*/ 1443 h 2027"/>
              <a:gd name="T22" fmla="*/ 581 w 1119"/>
              <a:gd name="T23" fmla="*/ 1309 h 2027"/>
              <a:gd name="T24" fmla="*/ 536 w 1119"/>
              <a:gd name="T25" fmla="*/ 1464 h 2027"/>
              <a:gd name="T26" fmla="*/ 491 w 1119"/>
              <a:gd name="T27" fmla="*/ 1240 h 2027"/>
              <a:gd name="T28" fmla="*/ 446 w 1119"/>
              <a:gd name="T29" fmla="*/ 1329 h 2027"/>
              <a:gd name="T30" fmla="*/ 401 w 1119"/>
              <a:gd name="T31" fmla="*/ 1309 h 2027"/>
              <a:gd name="T32" fmla="*/ 356 w 1119"/>
              <a:gd name="T33" fmla="*/ 905 h 2027"/>
              <a:gd name="T34" fmla="*/ 311 w 1119"/>
              <a:gd name="T35" fmla="*/ 836 h 2027"/>
              <a:gd name="T36" fmla="*/ 266 w 1119"/>
              <a:gd name="T37" fmla="*/ 1374 h 2027"/>
              <a:gd name="T38" fmla="*/ 221 w 1119"/>
              <a:gd name="T39" fmla="*/ 1488 h 2027"/>
              <a:gd name="T40" fmla="*/ 177 w 1119"/>
              <a:gd name="T41" fmla="*/ 950 h 2027"/>
              <a:gd name="T42" fmla="*/ 132 w 1119"/>
              <a:gd name="T43" fmla="*/ 970 h 2027"/>
              <a:gd name="T44" fmla="*/ 87 w 1119"/>
              <a:gd name="T45" fmla="*/ 252 h 2027"/>
              <a:gd name="T46" fmla="*/ 42 w 1119"/>
              <a:gd name="T47" fmla="*/ 880 h 2027"/>
              <a:gd name="T48" fmla="*/ 0 w 1119"/>
              <a:gd name="T49" fmla="*/ 1478 h 2027"/>
              <a:gd name="T50" fmla="*/ 21 w 1119"/>
              <a:gd name="T51" fmla="*/ 1982 h 2027"/>
              <a:gd name="T52" fmla="*/ 63 w 1119"/>
              <a:gd name="T53" fmla="*/ 1948 h 2027"/>
              <a:gd name="T54" fmla="*/ 111 w 1119"/>
              <a:gd name="T55" fmla="*/ 704 h 2027"/>
              <a:gd name="T56" fmla="*/ 159 w 1119"/>
              <a:gd name="T57" fmla="*/ 1785 h 2027"/>
              <a:gd name="T58" fmla="*/ 204 w 1119"/>
              <a:gd name="T59" fmla="*/ 1740 h 2027"/>
              <a:gd name="T60" fmla="*/ 253 w 1119"/>
              <a:gd name="T61" fmla="*/ 1968 h 2027"/>
              <a:gd name="T62" fmla="*/ 294 w 1119"/>
              <a:gd name="T63" fmla="*/ 1785 h 2027"/>
              <a:gd name="T64" fmla="*/ 342 w 1119"/>
              <a:gd name="T65" fmla="*/ 1405 h 2027"/>
              <a:gd name="T66" fmla="*/ 384 w 1119"/>
              <a:gd name="T67" fmla="*/ 1474 h 2027"/>
              <a:gd name="T68" fmla="*/ 436 w 1119"/>
              <a:gd name="T69" fmla="*/ 1830 h 2027"/>
              <a:gd name="T70" fmla="*/ 477 w 1119"/>
              <a:gd name="T71" fmla="*/ 1923 h 2027"/>
              <a:gd name="T72" fmla="*/ 525 w 1119"/>
              <a:gd name="T73" fmla="*/ 2003 h 2027"/>
              <a:gd name="T74" fmla="*/ 574 w 1119"/>
              <a:gd name="T75" fmla="*/ 1968 h 2027"/>
              <a:gd name="T76" fmla="*/ 619 w 1119"/>
              <a:gd name="T77" fmla="*/ 2027 h 2027"/>
              <a:gd name="T78" fmla="*/ 667 w 1119"/>
              <a:gd name="T79" fmla="*/ 1923 h 2027"/>
              <a:gd name="T80" fmla="*/ 708 w 1119"/>
              <a:gd name="T81" fmla="*/ 1879 h 2027"/>
              <a:gd name="T82" fmla="*/ 757 w 1119"/>
              <a:gd name="T83" fmla="*/ 1671 h 2027"/>
              <a:gd name="T84" fmla="*/ 802 w 1119"/>
              <a:gd name="T85" fmla="*/ 1474 h 2027"/>
              <a:gd name="T86" fmla="*/ 850 w 1119"/>
              <a:gd name="T87" fmla="*/ 1336 h 2027"/>
              <a:gd name="T88" fmla="*/ 891 w 1119"/>
              <a:gd name="T89" fmla="*/ 1198 h 2027"/>
              <a:gd name="T90" fmla="*/ 940 w 1119"/>
              <a:gd name="T91" fmla="*/ 1177 h 2027"/>
              <a:gd name="T92" fmla="*/ 988 w 1119"/>
              <a:gd name="T93" fmla="*/ 1198 h 2027"/>
              <a:gd name="T94" fmla="*/ 1033 w 1119"/>
              <a:gd name="T95" fmla="*/ 1533 h 2027"/>
              <a:gd name="T96" fmla="*/ 1081 w 1119"/>
              <a:gd name="T97" fmla="*/ 1381 h 2027"/>
              <a:gd name="T98" fmla="*/ 1119 w 1119"/>
              <a:gd name="T99" fmla="*/ 0 h 2027"/>
              <a:gd name="T100" fmla="*/ 1119 w 1119"/>
              <a:gd name="T101" fmla="*/ 3 h 2027"/>
              <a:gd name="T102" fmla="*/ 1074 w 1119"/>
              <a:gd name="T103" fmla="*/ 362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19" h="2027">
                <a:moveTo>
                  <a:pt x="1074" y="362"/>
                </a:moveTo>
                <a:lnTo>
                  <a:pt x="1030" y="746"/>
                </a:lnTo>
                <a:lnTo>
                  <a:pt x="985" y="770"/>
                </a:lnTo>
                <a:lnTo>
                  <a:pt x="940" y="587"/>
                </a:lnTo>
                <a:lnTo>
                  <a:pt x="895" y="680"/>
                </a:lnTo>
                <a:lnTo>
                  <a:pt x="850" y="452"/>
                </a:lnTo>
                <a:lnTo>
                  <a:pt x="805" y="905"/>
                </a:lnTo>
                <a:lnTo>
                  <a:pt x="760" y="880"/>
                </a:lnTo>
                <a:lnTo>
                  <a:pt x="715" y="1464"/>
                </a:lnTo>
                <a:lnTo>
                  <a:pt x="670" y="1488"/>
                </a:lnTo>
                <a:lnTo>
                  <a:pt x="625" y="1443"/>
                </a:lnTo>
                <a:lnTo>
                  <a:pt x="581" y="1309"/>
                </a:lnTo>
                <a:lnTo>
                  <a:pt x="536" y="1464"/>
                </a:lnTo>
                <a:lnTo>
                  <a:pt x="491" y="1240"/>
                </a:lnTo>
                <a:lnTo>
                  <a:pt x="446" y="1329"/>
                </a:lnTo>
                <a:lnTo>
                  <a:pt x="401" y="1309"/>
                </a:lnTo>
                <a:lnTo>
                  <a:pt x="356" y="905"/>
                </a:lnTo>
                <a:lnTo>
                  <a:pt x="311" y="836"/>
                </a:lnTo>
                <a:lnTo>
                  <a:pt x="266" y="1374"/>
                </a:lnTo>
                <a:lnTo>
                  <a:pt x="221" y="1488"/>
                </a:lnTo>
                <a:lnTo>
                  <a:pt x="177" y="950"/>
                </a:lnTo>
                <a:lnTo>
                  <a:pt x="132" y="970"/>
                </a:lnTo>
                <a:lnTo>
                  <a:pt x="87" y="252"/>
                </a:lnTo>
                <a:lnTo>
                  <a:pt x="42" y="880"/>
                </a:lnTo>
                <a:lnTo>
                  <a:pt x="0" y="1478"/>
                </a:lnTo>
                <a:lnTo>
                  <a:pt x="21" y="1982"/>
                </a:lnTo>
                <a:lnTo>
                  <a:pt x="63" y="1948"/>
                </a:lnTo>
                <a:lnTo>
                  <a:pt x="111" y="704"/>
                </a:lnTo>
                <a:lnTo>
                  <a:pt x="159" y="1785"/>
                </a:lnTo>
                <a:lnTo>
                  <a:pt x="204" y="1740"/>
                </a:lnTo>
                <a:lnTo>
                  <a:pt x="253" y="1968"/>
                </a:lnTo>
                <a:lnTo>
                  <a:pt x="294" y="1785"/>
                </a:lnTo>
                <a:lnTo>
                  <a:pt x="342" y="1405"/>
                </a:lnTo>
                <a:lnTo>
                  <a:pt x="384" y="1474"/>
                </a:lnTo>
                <a:lnTo>
                  <a:pt x="436" y="1830"/>
                </a:lnTo>
                <a:lnTo>
                  <a:pt x="477" y="1923"/>
                </a:lnTo>
                <a:lnTo>
                  <a:pt x="525" y="2003"/>
                </a:lnTo>
                <a:lnTo>
                  <a:pt x="574" y="1968"/>
                </a:lnTo>
                <a:lnTo>
                  <a:pt x="619" y="2027"/>
                </a:lnTo>
                <a:lnTo>
                  <a:pt x="667" y="1923"/>
                </a:lnTo>
                <a:lnTo>
                  <a:pt x="708" y="1879"/>
                </a:lnTo>
                <a:lnTo>
                  <a:pt x="757" y="1671"/>
                </a:lnTo>
                <a:lnTo>
                  <a:pt x="802" y="1474"/>
                </a:lnTo>
                <a:lnTo>
                  <a:pt x="850" y="1336"/>
                </a:lnTo>
                <a:lnTo>
                  <a:pt x="891" y="1198"/>
                </a:lnTo>
                <a:lnTo>
                  <a:pt x="940" y="1177"/>
                </a:lnTo>
                <a:lnTo>
                  <a:pt x="988" y="1198"/>
                </a:lnTo>
                <a:lnTo>
                  <a:pt x="1033" y="1533"/>
                </a:lnTo>
                <a:lnTo>
                  <a:pt x="1081" y="1381"/>
                </a:lnTo>
                <a:lnTo>
                  <a:pt x="1119" y="0"/>
                </a:lnTo>
                <a:lnTo>
                  <a:pt x="1119" y="3"/>
                </a:lnTo>
                <a:lnTo>
                  <a:pt x="1074" y="3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3" name="Freeform 7"/>
          <p:cNvSpPr>
            <a:spLocks/>
          </p:cNvSpPr>
          <p:nvPr/>
        </p:nvSpPr>
        <p:spPr bwMode="auto">
          <a:xfrm>
            <a:off x="6473825" y="4586288"/>
            <a:ext cx="1588" cy="17462"/>
          </a:xfrm>
          <a:custGeom>
            <a:avLst/>
            <a:gdLst>
              <a:gd name="T0" fmla="*/ 0 h 3"/>
              <a:gd name="T1" fmla="*/ 3 h 3"/>
              <a:gd name="T2" fmla="*/ 0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F4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4" name="Freeform 8"/>
          <p:cNvSpPr>
            <a:spLocks/>
          </p:cNvSpPr>
          <p:nvPr/>
        </p:nvSpPr>
        <p:spPr bwMode="auto">
          <a:xfrm>
            <a:off x="4422775" y="1873250"/>
            <a:ext cx="104775" cy="476250"/>
          </a:xfrm>
          <a:custGeom>
            <a:avLst/>
            <a:gdLst>
              <a:gd name="T0" fmla="*/ 4 w 66"/>
              <a:gd name="T1" fmla="*/ 90 h 300"/>
              <a:gd name="T2" fmla="*/ 0 w 66"/>
              <a:gd name="T3" fmla="*/ 190 h 300"/>
              <a:gd name="T4" fmla="*/ 45 w 66"/>
              <a:gd name="T5" fmla="*/ 128 h 300"/>
              <a:gd name="T6" fmla="*/ 66 w 66"/>
              <a:gd name="T7" fmla="*/ 300 h 300"/>
              <a:gd name="T8" fmla="*/ 52 w 66"/>
              <a:gd name="T9" fmla="*/ 0 h 300"/>
              <a:gd name="T10" fmla="*/ 4 w 66"/>
              <a:gd name="T11" fmla="*/ 9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300">
                <a:moveTo>
                  <a:pt x="4" y="90"/>
                </a:moveTo>
                <a:lnTo>
                  <a:pt x="0" y="190"/>
                </a:lnTo>
                <a:lnTo>
                  <a:pt x="45" y="128"/>
                </a:lnTo>
                <a:lnTo>
                  <a:pt x="66" y="300"/>
                </a:lnTo>
                <a:lnTo>
                  <a:pt x="52" y="0"/>
                </a:lnTo>
                <a:lnTo>
                  <a:pt x="4" y="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Freeform 9"/>
          <p:cNvSpPr>
            <a:spLocks/>
          </p:cNvSpPr>
          <p:nvPr/>
        </p:nvSpPr>
        <p:spPr bwMode="auto">
          <a:xfrm>
            <a:off x="5508625" y="3571875"/>
            <a:ext cx="263525" cy="1349375"/>
          </a:xfrm>
          <a:custGeom>
            <a:avLst/>
            <a:gdLst>
              <a:gd name="T0" fmla="*/ 76 w 166"/>
              <a:gd name="T1" fmla="*/ 135 h 850"/>
              <a:gd name="T2" fmla="*/ 31 w 166"/>
              <a:gd name="T3" fmla="*/ 0 h 850"/>
              <a:gd name="T4" fmla="*/ 0 w 166"/>
              <a:gd name="T5" fmla="*/ 532 h 850"/>
              <a:gd name="T6" fmla="*/ 17 w 166"/>
              <a:gd name="T7" fmla="*/ 480 h 850"/>
              <a:gd name="T8" fmla="*/ 59 w 166"/>
              <a:gd name="T9" fmla="*/ 501 h 850"/>
              <a:gd name="T10" fmla="*/ 107 w 166"/>
              <a:gd name="T11" fmla="*/ 480 h 850"/>
              <a:gd name="T12" fmla="*/ 149 w 166"/>
              <a:gd name="T13" fmla="*/ 836 h 850"/>
              <a:gd name="T14" fmla="*/ 166 w 166"/>
              <a:gd name="T15" fmla="*/ 850 h 850"/>
              <a:gd name="T16" fmla="*/ 121 w 166"/>
              <a:gd name="T17" fmla="*/ 159 h 850"/>
              <a:gd name="T18" fmla="*/ 76 w 166"/>
              <a:gd name="T19" fmla="*/ 135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850">
                <a:moveTo>
                  <a:pt x="76" y="135"/>
                </a:moveTo>
                <a:lnTo>
                  <a:pt x="31" y="0"/>
                </a:lnTo>
                <a:lnTo>
                  <a:pt x="0" y="532"/>
                </a:lnTo>
                <a:lnTo>
                  <a:pt x="17" y="480"/>
                </a:lnTo>
                <a:lnTo>
                  <a:pt x="59" y="501"/>
                </a:lnTo>
                <a:lnTo>
                  <a:pt x="107" y="480"/>
                </a:lnTo>
                <a:lnTo>
                  <a:pt x="149" y="836"/>
                </a:lnTo>
                <a:lnTo>
                  <a:pt x="166" y="850"/>
                </a:lnTo>
                <a:lnTo>
                  <a:pt x="121" y="159"/>
                </a:lnTo>
                <a:lnTo>
                  <a:pt x="76" y="13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6" name="Freeform 10"/>
          <p:cNvSpPr>
            <a:spLocks/>
          </p:cNvSpPr>
          <p:nvPr/>
        </p:nvSpPr>
        <p:spPr bwMode="auto">
          <a:xfrm>
            <a:off x="4922838" y="2251075"/>
            <a:ext cx="141287" cy="1930400"/>
          </a:xfrm>
          <a:custGeom>
            <a:avLst/>
            <a:gdLst>
              <a:gd name="T0" fmla="*/ 13 w 89"/>
              <a:gd name="T1" fmla="*/ 14 h 1216"/>
              <a:gd name="T2" fmla="*/ 0 w 89"/>
              <a:gd name="T3" fmla="*/ 0 h 1216"/>
              <a:gd name="T4" fmla="*/ 44 w 89"/>
              <a:gd name="T5" fmla="*/ 473 h 1216"/>
              <a:gd name="T6" fmla="*/ 89 w 89"/>
              <a:gd name="T7" fmla="*/ 1216 h 1216"/>
              <a:gd name="T8" fmla="*/ 89 w 89"/>
              <a:gd name="T9" fmla="*/ 1216 h 1216"/>
              <a:gd name="T10" fmla="*/ 62 w 89"/>
              <a:gd name="T11" fmla="*/ 750 h 1216"/>
              <a:gd name="T12" fmla="*/ 13 w 89"/>
              <a:gd name="T13" fmla="*/ 14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1216">
                <a:moveTo>
                  <a:pt x="13" y="14"/>
                </a:moveTo>
                <a:lnTo>
                  <a:pt x="0" y="0"/>
                </a:lnTo>
                <a:lnTo>
                  <a:pt x="44" y="473"/>
                </a:lnTo>
                <a:lnTo>
                  <a:pt x="89" y="1216"/>
                </a:lnTo>
                <a:lnTo>
                  <a:pt x="89" y="1216"/>
                </a:lnTo>
                <a:lnTo>
                  <a:pt x="62" y="750"/>
                </a:lnTo>
                <a:lnTo>
                  <a:pt x="13" y="14"/>
                </a:lnTo>
                <a:close/>
              </a:path>
            </a:pathLst>
          </a:custGeom>
          <a:solidFill>
            <a:srgbClr val="EF4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7" name="Freeform 11"/>
          <p:cNvSpPr>
            <a:spLocks/>
          </p:cNvSpPr>
          <p:nvPr/>
        </p:nvSpPr>
        <p:spPr bwMode="auto">
          <a:xfrm>
            <a:off x="4922838" y="2251075"/>
            <a:ext cx="141287" cy="1930400"/>
          </a:xfrm>
          <a:custGeom>
            <a:avLst/>
            <a:gdLst>
              <a:gd name="T0" fmla="*/ 13 w 89"/>
              <a:gd name="T1" fmla="*/ 14 h 1216"/>
              <a:gd name="T2" fmla="*/ 0 w 89"/>
              <a:gd name="T3" fmla="*/ 0 h 1216"/>
              <a:gd name="T4" fmla="*/ 44 w 89"/>
              <a:gd name="T5" fmla="*/ 473 h 1216"/>
              <a:gd name="T6" fmla="*/ 89 w 89"/>
              <a:gd name="T7" fmla="*/ 1216 h 1216"/>
              <a:gd name="T8" fmla="*/ 89 w 89"/>
              <a:gd name="T9" fmla="*/ 1216 h 1216"/>
              <a:gd name="T10" fmla="*/ 62 w 89"/>
              <a:gd name="T11" fmla="*/ 750 h 1216"/>
              <a:gd name="T12" fmla="*/ 13 w 89"/>
              <a:gd name="T13" fmla="*/ 14 h 1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1216">
                <a:moveTo>
                  <a:pt x="13" y="14"/>
                </a:moveTo>
                <a:lnTo>
                  <a:pt x="0" y="0"/>
                </a:lnTo>
                <a:lnTo>
                  <a:pt x="44" y="473"/>
                </a:lnTo>
                <a:lnTo>
                  <a:pt x="89" y="1216"/>
                </a:lnTo>
                <a:lnTo>
                  <a:pt x="89" y="1216"/>
                </a:lnTo>
                <a:lnTo>
                  <a:pt x="62" y="750"/>
                </a:lnTo>
                <a:lnTo>
                  <a:pt x="13" y="1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8" name="Freeform 12"/>
          <p:cNvSpPr>
            <a:spLocks/>
          </p:cNvSpPr>
          <p:nvPr/>
        </p:nvSpPr>
        <p:spPr bwMode="auto">
          <a:xfrm>
            <a:off x="4527550" y="1824038"/>
            <a:ext cx="395288" cy="1908175"/>
          </a:xfrm>
          <a:custGeom>
            <a:avLst/>
            <a:gdLst>
              <a:gd name="T0" fmla="*/ 204 w 249"/>
              <a:gd name="T1" fmla="*/ 0 h 1202"/>
              <a:gd name="T2" fmla="*/ 159 w 249"/>
              <a:gd name="T3" fmla="*/ 293 h 1202"/>
              <a:gd name="T4" fmla="*/ 114 w 249"/>
              <a:gd name="T5" fmla="*/ 428 h 1202"/>
              <a:gd name="T6" fmla="*/ 69 w 249"/>
              <a:gd name="T7" fmla="*/ 608 h 1202"/>
              <a:gd name="T8" fmla="*/ 24 w 249"/>
              <a:gd name="T9" fmla="*/ 538 h 1202"/>
              <a:gd name="T10" fmla="*/ 0 w 249"/>
              <a:gd name="T11" fmla="*/ 331 h 1202"/>
              <a:gd name="T12" fmla="*/ 31 w 249"/>
              <a:gd name="T13" fmla="*/ 1202 h 1202"/>
              <a:gd name="T14" fmla="*/ 79 w 249"/>
              <a:gd name="T15" fmla="*/ 970 h 1202"/>
              <a:gd name="T16" fmla="*/ 121 w 249"/>
              <a:gd name="T17" fmla="*/ 880 h 1202"/>
              <a:gd name="T18" fmla="*/ 169 w 249"/>
              <a:gd name="T19" fmla="*/ 501 h 1202"/>
              <a:gd name="T20" fmla="*/ 217 w 249"/>
              <a:gd name="T21" fmla="*/ 238 h 1202"/>
              <a:gd name="T22" fmla="*/ 249 w 249"/>
              <a:gd name="T23" fmla="*/ 269 h 1202"/>
              <a:gd name="T24" fmla="*/ 249 w 249"/>
              <a:gd name="T25" fmla="*/ 248 h 1202"/>
              <a:gd name="T26" fmla="*/ 204 w 249"/>
              <a:gd name="T2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1202">
                <a:moveTo>
                  <a:pt x="204" y="0"/>
                </a:moveTo>
                <a:lnTo>
                  <a:pt x="159" y="293"/>
                </a:lnTo>
                <a:lnTo>
                  <a:pt x="114" y="428"/>
                </a:lnTo>
                <a:lnTo>
                  <a:pt x="69" y="608"/>
                </a:lnTo>
                <a:lnTo>
                  <a:pt x="24" y="538"/>
                </a:lnTo>
                <a:lnTo>
                  <a:pt x="0" y="331"/>
                </a:lnTo>
                <a:lnTo>
                  <a:pt x="31" y="1202"/>
                </a:lnTo>
                <a:lnTo>
                  <a:pt x="79" y="970"/>
                </a:lnTo>
                <a:lnTo>
                  <a:pt x="121" y="880"/>
                </a:lnTo>
                <a:lnTo>
                  <a:pt x="169" y="501"/>
                </a:lnTo>
                <a:lnTo>
                  <a:pt x="217" y="238"/>
                </a:lnTo>
                <a:lnTo>
                  <a:pt x="249" y="269"/>
                </a:lnTo>
                <a:lnTo>
                  <a:pt x="249" y="248"/>
                </a:lnTo>
                <a:lnTo>
                  <a:pt x="20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9" name="Freeform 13"/>
          <p:cNvSpPr>
            <a:spLocks noEditPoints="1"/>
          </p:cNvSpPr>
          <p:nvPr/>
        </p:nvSpPr>
        <p:spPr bwMode="auto">
          <a:xfrm>
            <a:off x="1841500" y="1560513"/>
            <a:ext cx="5327650" cy="4989512"/>
          </a:xfrm>
          <a:custGeom>
            <a:avLst/>
            <a:gdLst>
              <a:gd name="T0" fmla="*/ 3356 w 3356"/>
              <a:gd name="T1" fmla="*/ 3136 h 3143"/>
              <a:gd name="T2" fmla="*/ 3356 w 3356"/>
              <a:gd name="T3" fmla="*/ 3136 h 3143"/>
              <a:gd name="T4" fmla="*/ 0 w 3356"/>
              <a:gd name="T5" fmla="*/ 3 h 3143"/>
              <a:gd name="T6" fmla="*/ 3246 w 3356"/>
              <a:gd name="T7" fmla="*/ 0 h 3143"/>
              <a:gd name="T8" fmla="*/ 3132 w 3356"/>
              <a:gd name="T9" fmla="*/ 0 h 3143"/>
              <a:gd name="T10" fmla="*/ 3021 w 3356"/>
              <a:gd name="T11" fmla="*/ 0 h 3143"/>
              <a:gd name="T12" fmla="*/ 2907 w 3356"/>
              <a:gd name="T13" fmla="*/ 0 h 3143"/>
              <a:gd name="T14" fmla="*/ 2797 w 3356"/>
              <a:gd name="T15" fmla="*/ 0 h 3143"/>
              <a:gd name="T16" fmla="*/ 2686 w 3356"/>
              <a:gd name="T17" fmla="*/ 0 h 3143"/>
              <a:gd name="T18" fmla="*/ 2573 w 3356"/>
              <a:gd name="T19" fmla="*/ 0 h 3143"/>
              <a:gd name="T20" fmla="*/ 2462 w 3356"/>
              <a:gd name="T21" fmla="*/ 0 h 3143"/>
              <a:gd name="T22" fmla="*/ 2348 w 3356"/>
              <a:gd name="T23" fmla="*/ 0 h 3143"/>
              <a:gd name="T24" fmla="*/ 2238 w 3356"/>
              <a:gd name="T25" fmla="*/ 0 h 3143"/>
              <a:gd name="T26" fmla="*/ 2127 w 3356"/>
              <a:gd name="T27" fmla="*/ 0 h 3143"/>
              <a:gd name="T28" fmla="*/ 2013 w 3356"/>
              <a:gd name="T29" fmla="*/ 0 h 3143"/>
              <a:gd name="T30" fmla="*/ 1903 w 3356"/>
              <a:gd name="T31" fmla="*/ 0 h 3143"/>
              <a:gd name="T32" fmla="*/ 1789 w 3356"/>
              <a:gd name="T33" fmla="*/ 0 h 3143"/>
              <a:gd name="T34" fmla="*/ 1678 w 3356"/>
              <a:gd name="T35" fmla="*/ 0 h 3143"/>
              <a:gd name="T36" fmla="*/ 1568 w 3356"/>
              <a:gd name="T37" fmla="*/ 0 h 3143"/>
              <a:gd name="T38" fmla="*/ 1454 w 3356"/>
              <a:gd name="T39" fmla="*/ 0 h 3143"/>
              <a:gd name="T40" fmla="*/ 1343 w 3356"/>
              <a:gd name="T41" fmla="*/ 0 h 3143"/>
              <a:gd name="T42" fmla="*/ 1229 w 3356"/>
              <a:gd name="T43" fmla="*/ 0 h 3143"/>
              <a:gd name="T44" fmla="*/ 1119 w 3356"/>
              <a:gd name="T45" fmla="*/ 0 h 3143"/>
              <a:gd name="T46" fmla="*/ 1008 w 3356"/>
              <a:gd name="T47" fmla="*/ 0 h 3143"/>
              <a:gd name="T48" fmla="*/ 894 w 3356"/>
              <a:gd name="T49" fmla="*/ 0 h 3143"/>
              <a:gd name="T50" fmla="*/ 784 w 3356"/>
              <a:gd name="T51" fmla="*/ 0 h 3143"/>
              <a:gd name="T52" fmla="*/ 670 w 3356"/>
              <a:gd name="T53" fmla="*/ 0 h 3143"/>
              <a:gd name="T54" fmla="*/ 559 w 3356"/>
              <a:gd name="T55" fmla="*/ 0 h 3143"/>
              <a:gd name="T56" fmla="*/ 449 w 3356"/>
              <a:gd name="T57" fmla="*/ 3 h 3143"/>
              <a:gd name="T58" fmla="*/ 335 w 3356"/>
              <a:gd name="T59" fmla="*/ 0 h 3143"/>
              <a:gd name="T60" fmla="*/ 224 w 3356"/>
              <a:gd name="T61" fmla="*/ 0 h 3143"/>
              <a:gd name="T62" fmla="*/ 110 w 3356"/>
              <a:gd name="T63" fmla="*/ 0 h 3143"/>
              <a:gd name="T64" fmla="*/ 0 w 3356"/>
              <a:gd name="T65" fmla="*/ 128 h 3143"/>
              <a:gd name="T66" fmla="*/ 0 w 3356"/>
              <a:gd name="T67" fmla="*/ 238 h 3143"/>
              <a:gd name="T68" fmla="*/ 0 w 3356"/>
              <a:gd name="T69" fmla="*/ 463 h 3143"/>
              <a:gd name="T70" fmla="*/ 0 w 3356"/>
              <a:gd name="T71" fmla="*/ 577 h 3143"/>
              <a:gd name="T72" fmla="*/ 0 w 3356"/>
              <a:gd name="T73" fmla="*/ 352 h 3143"/>
              <a:gd name="T74" fmla="*/ 0 w 3356"/>
              <a:gd name="T75" fmla="*/ 687 h 3143"/>
              <a:gd name="T76" fmla="*/ 0 w 3356"/>
              <a:gd name="T77" fmla="*/ 798 h 3143"/>
              <a:gd name="T78" fmla="*/ 0 w 3356"/>
              <a:gd name="T79" fmla="*/ 912 h 3143"/>
              <a:gd name="T80" fmla="*/ 0 w 3356"/>
              <a:gd name="T81" fmla="*/ 1022 h 3143"/>
              <a:gd name="T82" fmla="*/ 0 w 3356"/>
              <a:gd name="T83" fmla="*/ 1136 h 3143"/>
              <a:gd name="T84" fmla="*/ 0 w 3356"/>
              <a:gd name="T85" fmla="*/ 1247 h 3143"/>
              <a:gd name="T86" fmla="*/ 0 w 3356"/>
              <a:gd name="T87" fmla="*/ 1357 h 3143"/>
              <a:gd name="T88" fmla="*/ 0 w 3356"/>
              <a:gd name="T89" fmla="*/ 1471 h 3143"/>
              <a:gd name="T90" fmla="*/ 0 w 3356"/>
              <a:gd name="T91" fmla="*/ 1582 h 3143"/>
              <a:gd name="T92" fmla="*/ 0 w 3356"/>
              <a:gd name="T93" fmla="*/ 1696 h 3143"/>
              <a:gd name="T94" fmla="*/ 0 w 3356"/>
              <a:gd name="T95" fmla="*/ 1806 h 3143"/>
              <a:gd name="T96" fmla="*/ 0 w 3356"/>
              <a:gd name="T97" fmla="*/ 1917 h 3143"/>
              <a:gd name="T98" fmla="*/ 0 w 3356"/>
              <a:gd name="T99" fmla="*/ 2031 h 3143"/>
              <a:gd name="T100" fmla="*/ 0 w 3356"/>
              <a:gd name="T101" fmla="*/ 2141 h 3143"/>
              <a:gd name="T102" fmla="*/ 0 w 3356"/>
              <a:gd name="T103" fmla="*/ 2255 h 3143"/>
              <a:gd name="T104" fmla="*/ 0 w 3356"/>
              <a:gd name="T105" fmla="*/ 2366 h 3143"/>
              <a:gd name="T106" fmla="*/ 0 w 3356"/>
              <a:gd name="T107" fmla="*/ 2476 h 3143"/>
              <a:gd name="T108" fmla="*/ 0 w 3356"/>
              <a:gd name="T109" fmla="*/ 2590 h 3143"/>
              <a:gd name="T110" fmla="*/ 0 w 3356"/>
              <a:gd name="T111" fmla="*/ 2690 h 3143"/>
              <a:gd name="T112" fmla="*/ 0 w 3356"/>
              <a:gd name="T113" fmla="*/ 3025 h 3143"/>
              <a:gd name="T114" fmla="*/ 0 w 3356"/>
              <a:gd name="T115" fmla="*/ 2801 h 3143"/>
              <a:gd name="T116" fmla="*/ 0 w 3356"/>
              <a:gd name="T117" fmla="*/ 2911 h 3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56" h="3143">
                <a:moveTo>
                  <a:pt x="3356" y="3136"/>
                </a:moveTo>
                <a:lnTo>
                  <a:pt x="3356" y="3136"/>
                </a:lnTo>
                <a:moveTo>
                  <a:pt x="0" y="3136"/>
                </a:moveTo>
                <a:lnTo>
                  <a:pt x="3356" y="3136"/>
                </a:lnTo>
                <a:lnTo>
                  <a:pt x="3356" y="3"/>
                </a:lnTo>
                <a:lnTo>
                  <a:pt x="0" y="3"/>
                </a:lnTo>
                <a:lnTo>
                  <a:pt x="0" y="3136"/>
                </a:lnTo>
                <a:moveTo>
                  <a:pt x="3246" y="0"/>
                </a:moveTo>
                <a:lnTo>
                  <a:pt x="3246" y="3143"/>
                </a:lnTo>
                <a:moveTo>
                  <a:pt x="3132" y="0"/>
                </a:moveTo>
                <a:lnTo>
                  <a:pt x="3132" y="3143"/>
                </a:lnTo>
                <a:moveTo>
                  <a:pt x="3021" y="0"/>
                </a:moveTo>
                <a:lnTo>
                  <a:pt x="3021" y="3143"/>
                </a:lnTo>
                <a:moveTo>
                  <a:pt x="2907" y="0"/>
                </a:moveTo>
                <a:lnTo>
                  <a:pt x="2907" y="3143"/>
                </a:lnTo>
                <a:moveTo>
                  <a:pt x="2797" y="0"/>
                </a:moveTo>
                <a:lnTo>
                  <a:pt x="2797" y="3143"/>
                </a:lnTo>
                <a:moveTo>
                  <a:pt x="2686" y="0"/>
                </a:moveTo>
                <a:lnTo>
                  <a:pt x="2686" y="3143"/>
                </a:lnTo>
                <a:moveTo>
                  <a:pt x="2573" y="0"/>
                </a:moveTo>
                <a:lnTo>
                  <a:pt x="2573" y="3143"/>
                </a:lnTo>
                <a:moveTo>
                  <a:pt x="2462" y="0"/>
                </a:moveTo>
                <a:lnTo>
                  <a:pt x="2462" y="3139"/>
                </a:lnTo>
                <a:moveTo>
                  <a:pt x="2348" y="0"/>
                </a:moveTo>
                <a:lnTo>
                  <a:pt x="2348" y="3139"/>
                </a:lnTo>
                <a:moveTo>
                  <a:pt x="2238" y="0"/>
                </a:moveTo>
                <a:lnTo>
                  <a:pt x="2238" y="3139"/>
                </a:lnTo>
                <a:moveTo>
                  <a:pt x="2127" y="0"/>
                </a:moveTo>
                <a:lnTo>
                  <a:pt x="2127" y="3139"/>
                </a:lnTo>
                <a:moveTo>
                  <a:pt x="2013" y="0"/>
                </a:moveTo>
                <a:lnTo>
                  <a:pt x="2013" y="3139"/>
                </a:lnTo>
                <a:moveTo>
                  <a:pt x="1903" y="0"/>
                </a:moveTo>
                <a:lnTo>
                  <a:pt x="1903" y="3139"/>
                </a:lnTo>
                <a:moveTo>
                  <a:pt x="1789" y="0"/>
                </a:moveTo>
                <a:lnTo>
                  <a:pt x="1789" y="3139"/>
                </a:lnTo>
                <a:moveTo>
                  <a:pt x="1678" y="0"/>
                </a:moveTo>
                <a:lnTo>
                  <a:pt x="1678" y="3139"/>
                </a:lnTo>
                <a:moveTo>
                  <a:pt x="1568" y="0"/>
                </a:moveTo>
                <a:lnTo>
                  <a:pt x="1568" y="3139"/>
                </a:lnTo>
                <a:moveTo>
                  <a:pt x="1454" y="0"/>
                </a:moveTo>
                <a:lnTo>
                  <a:pt x="1454" y="3139"/>
                </a:lnTo>
                <a:moveTo>
                  <a:pt x="1343" y="0"/>
                </a:moveTo>
                <a:lnTo>
                  <a:pt x="1343" y="3139"/>
                </a:lnTo>
                <a:moveTo>
                  <a:pt x="1229" y="0"/>
                </a:moveTo>
                <a:lnTo>
                  <a:pt x="1229" y="3139"/>
                </a:lnTo>
                <a:moveTo>
                  <a:pt x="1119" y="0"/>
                </a:moveTo>
                <a:lnTo>
                  <a:pt x="1119" y="3139"/>
                </a:lnTo>
                <a:moveTo>
                  <a:pt x="1008" y="0"/>
                </a:moveTo>
                <a:lnTo>
                  <a:pt x="1008" y="3139"/>
                </a:lnTo>
                <a:moveTo>
                  <a:pt x="894" y="0"/>
                </a:moveTo>
                <a:lnTo>
                  <a:pt x="894" y="3139"/>
                </a:lnTo>
                <a:moveTo>
                  <a:pt x="784" y="0"/>
                </a:moveTo>
                <a:lnTo>
                  <a:pt x="784" y="3139"/>
                </a:lnTo>
                <a:moveTo>
                  <a:pt x="670" y="0"/>
                </a:moveTo>
                <a:lnTo>
                  <a:pt x="670" y="3136"/>
                </a:lnTo>
                <a:moveTo>
                  <a:pt x="559" y="0"/>
                </a:moveTo>
                <a:lnTo>
                  <a:pt x="559" y="3136"/>
                </a:lnTo>
                <a:moveTo>
                  <a:pt x="449" y="3"/>
                </a:moveTo>
                <a:lnTo>
                  <a:pt x="449" y="3136"/>
                </a:lnTo>
                <a:moveTo>
                  <a:pt x="335" y="0"/>
                </a:moveTo>
                <a:lnTo>
                  <a:pt x="335" y="3136"/>
                </a:lnTo>
                <a:moveTo>
                  <a:pt x="224" y="0"/>
                </a:moveTo>
                <a:lnTo>
                  <a:pt x="224" y="3136"/>
                </a:lnTo>
                <a:moveTo>
                  <a:pt x="110" y="0"/>
                </a:moveTo>
                <a:lnTo>
                  <a:pt x="110" y="3136"/>
                </a:lnTo>
                <a:moveTo>
                  <a:pt x="0" y="128"/>
                </a:moveTo>
                <a:lnTo>
                  <a:pt x="3356" y="128"/>
                </a:lnTo>
                <a:moveTo>
                  <a:pt x="0" y="238"/>
                </a:moveTo>
                <a:lnTo>
                  <a:pt x="3356" y="238"/>
                </a:lnTo>
                <a:moveTo>
                  <a:pt x="0" y="463"/>
                </a:moveTo>
                <a:lnTo>
                  <a:pt x="3356" y="463"/>
                </a:lnTo>
                <a:moveTo>
                  <a:pt x="0" y="577"/>
                </a:moveTo>
                <a:lnTo>
                  <a:pt x="3356" y="577"/>
                </a:lnTo>
                <a:moveTo>
                  <a:pt x="0" y="352"/>
                </a:moveTo>
                <a:lnTo>
                  <a:pt x="3356" y="352"/>
                </a:lnTo>
                <a:moveTo>
                  <a:pt x="0" y="687"/>
                </a:moveTo>
                <a:lnTo>
                  <a:pt x="3356" y="687"/>
                </a:lnTo>
                <a:moveTo>
                  <a:pt x="0" y="798"/>
                </a:moveTo>
                <a:lnTo>
                  <a:pt x="3356" y="798"/>
                </a:lnTo>
                <a:moveTo>
                  <a:pt x="0" y="912"/>
                </a:moveTo>
                <a:lnTo>
                  <a:pt x="3356" y="912"/>
                </a:lnTo>
                <a:moveTo>
                  <a:pt x="0" y="1022"/>
                </a:moveTo>
                <a:lnTo>
                  <a:pt x="3356" y="1022"/>
                </a:lnTo>
                <a:moveTo>
                  <a:pt x="0" y="1136"/>
                </a:moveTo>
                <a:lnTo>
                  <a:pt x="3356" y="1136"/>
                </a:lnTo>
                <a:moveTo>
                  <a:pt x="0" y="1247"/>
                </a:moveTo>
                <a:lnTo>
                  <a:pt x="3356" y="1247"/>
                </a:lnTo>
                <a:moveTo>
                  <a:pt x="0" y="1357"/>
                </a:moveTo>
                <a:lnTo>
                  <a:pt x="3356" y="1357"/>
                </a:lnTo>
                <a:moveTo>
                  <a:pt x="0" y="1471"/>
                </a:moveTo>
                <a:lnTo>
                  <a:pt x="3356" y="1471"/>
                </a:lnTo>
                <a:moveTo>
                  <a:pt x="0" y="1582"/>
                </a:moveTo>
                <a:lnTo>
                  <a:pt x="3356" y="1582"/>
                </a:lnTo>
                <a:moveTo>
                  <a:pt x="0" y="1696"/>
                </a:moveTo>
                <a:lnTo>
                  <a:pt x="3356" y="1696"/>
                </a:lnTo>
                <a:moveTo>
                  <a:pt x="0" y="1806"/>
                </a:moveTo>
                <a:lnTo>
                  <a:pt x="3356" y="1806"/>
                </a:lnTo>
                <a:moveTo>
                  <a:pt x="0" y="1917"/>
                </a:moveTo>
                <a:lnTo>
                  <a:pt x="3356" y="1917"/>
                </a:lnTo>
                <a:moveTo>
                  <a:pt x="0" y="2031"/>
                </a:moveTo>
                <a:lnTo>
                  <a:pt x="3356" y="2031"/>
                </a:lnTo>
                <a:moveTo>
                  <a:pt x="0" y="2141"/>
                </a:moveTo>
                <a:lnTo>
                  <a:pt x="3356" y="2141"/>
                </a:lnTo>
                <a:moveTo>
                  <a:pt x="0" y="2255"/>
                </a:moveTo>
                <a:lnTo>
                  <a:pt x="3356" y="2255"/>
                </a:lnTo>
                <a:moveTo>
                  <a:pt x="0" y="2366"/>
                </a:moveTo>
                <a:lnTo>
                  <a:pt x="3356" y="2366"/>
                </a:lnTo>
                <a:moveTo>
                  <a:pt x="0" y="2476"/>
                </a:moveTo>
                <a:lnTo>
                  <a:pt x="3356" y="2476"/>
                </a:lnTo>
                <a:moveTo>
                  <a:pt x="0" y="2590"/>
                </a:moveTo>
                <a:lnTo>
                  <a:pt x="3356" y="2590"/>
                </a:lnTo>
                <a:moveTo>
                  <a:pt x="0" y="2690"/>
                </a:moveTo>
                <a:lnTo>
                  <a:pt x="3356" y="2690"/>
                </a:lnTo>
                <a:moveTo>
                  <a:pt x="0" y="3025"/>
                </a:moveTo>
                <a:lnTo>
                  <a:pt x="3356" y="3025"/>
                </a:lnTo>
                <a:moveTo>
                  <a:pt x="0" y="2801"/>
                </a:moveTo>
                <a:lnTo>
                  <a:pt x="3356" y="2801"/>
                </a:lnTo>
                <a:moveTo>
                  <a:pt x="0" y="2911"/>
                </a:moveTo>
                <a:lnTo>
                  <a:pt x="3356" y="2911"/>
                </a:lnTo>
              </a:path>
            </a:pathLst>
          </a:custGeom>
          <a:noFill/>
          <a:ln w="11113" cap="flat">
            <a:solidFill>
              <a:srgbClr val="AAE1F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Freeform 14"/>
          <p:cNvSpPr>
            <a:spLocks noEditPoints="1"/>
          </p:cNvSpPr>
          <p:nvPr/>
        </p:nvSpPr>
        <p:spPr bwMode="auto">
          <a:xfrm>
            <a:off x="6429375" y="1582738"/>
            <a:ext cx="104775" cy="4248150"/>
          </a:xfrm>
          <a:custGeom>
            <a:avLst/>
            <a:gdLst>
              <a:gd name="T0" fmla="*/ 62 w 66"/>
              <a:gd name="T1" fmla="*/ 1454 h 2676"/>
              <a:gd name="T2" fmla="*/ 0 w 66"/>
              <a:gd name="T3" fmla="*/ 1454 h 2676"/>
              <a:gd name="T4" fmla="*/ 62 w 66"/>
              <a:gd name="T5" fmla="*/ 1682 h 2676"/>
              <a:gd name="T6" fmla="*/ 0 w 66"/>
              <a:gd name="T7" fmla="*/ 1682 h 2676"/>
              <a:gd name="T8" fmla="*/ 62 w 66"/>
              <a:gd name="T9" fmla="*/ 110 h 2676"/>
              <a:gd name="T10" fmla="*/ 0 w 66"/>
              <a:gd name="T11" fmla="*/ 110 h 2676"/>
              <a:gd name="T12" fmla="*/ 62 w 66"/>
              <a:gd name="T13" fmla="*/ 563 h 2676"/>
              <a:gd name="T14" fmla="*/ 0 w 66"/>
              <a:gd name="T15" fmla="*/ 563 h 2676"/>
              <a:gd name="T16" fmla="*/ 62 w 66"/>
              <a:gd name="T17" fmla="*/ 1008 h 2676"/>
              <a:gd name="T18" fmla="*/ 0 w 66"/>
              <a:gd name="T19" fmla="*/ 1008 h 2676"/>
              <a:gd name="T20" fmla="*/ 62 w 66"/>
              <a:gd name="T21" fmla="*/ 1906 h 2676"/>
              <a:gd name="T22" fmla="*/ 0 w 66"/>
              <a:gd name="T23" fmla="*/ 1906 h 2676"/>
              <a:gd name="T24" fmla="*/ 62 w 66"/>
              <a:gd name="T25" fmla="*/ 2576 h 2676"/>
              <a:gd name="T26" fmla="*/ 0 w 66"/>
              <a:gd name="T27" fmla="*/ 2576 h 2676"/>
              <a:gd name="T28" fmla="*/ 62 w 66"/>
              <a:gd name="T29" fmla="*/ 2352 h 2676"/>
              <a:gd name="T30" fmla="*/ 0 w 66"/>
              <a:gd name="T31" fmla="*/ 2352 h 2676"/>
              <a:gd name="T32" fmla="*/ 62 w 66"/>
              <a:gd name="T33" fmla="*/ 338 h 2676"/>
              <a:gd name="T34" fmla="*/ 0 w 66"/>
              <a:gd name="T35" fmla="*/ 338 h 2676"/>
              <a:gd name="T36" fmla="*/ 62 w 66"/>
              <a:gd name="T37" fmla="*/ 787 h 2676"/>
              <a:gd name="T38" fmla="*/ 0 w 66"/>
              <a:gd name="T39" fmla="*/ 787 h 2676"/>
              <a:gd name="T40" fmla="*/ 62 w 66"/>
              <a:gd name="T41" fmla="*/ 1233 h 2676"/>
              <a:gd name="T42" fmla="*/ 0 w 66"/>
              <a:gd name="T43" fmla="*/ 1233 h 2676"/>
              <a:gd name="T44" fmla="*/ 62 w 66"/>
              <a:gd name="T45" fmla="*/ 2131 h 2676"/>
              <a:gd name="T46" fmla="*/ 0 w 66"/>
              <a:gd name="T47" fmla="*/ 2131 h 2676"/>
              <a:gd name="T48" fmla="*/ 66 w 66"/>
              <a:gd name="T49" fmla="*/ 0 h 2676"/>
              <a:gd name="T50" fmla="*/ 66 w 66"/>
              <a:gd name="T51" fmla="*/ 2676 h 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2676">
                <a:moveTo>
                  <a:pt x="62" y="1454"/>
                </a:moveTo>
                <a:lnTo>
                  <a:pt x="0" y="1454"/>
                </a:lnTo>
                <a:moveTo>
                  <a:pt x="62" y="1682"/>
                </a:moveTo>
                <a:lnTo>
                  <a:pt x="0" y="1682"/>
                </a:lnTo>
                <a:moveTo>
                  <a:pt x="62" y="110"/>
                </a:moveTo>
                <a:lnTo>
                  <a:pt x="0" y="110"/>
                </a:lnTo>
                <a:moveTo>
                  <a:pt x="62" y="563"/>
                </a:moveTo>
                <a:lnTo>
                  <a:pt x="0" y="563"/>
                </a:lnTo>
                <a:moveTo>
                  <a:pt x="62" y="1008"/>
                </a:moveTo>
                <a:lnTo>
                  <a:pt x="0" y="1008"/>
                </a:lnTo>
                <a:moveTo>
                  <a:pt x="62" y="1906"/>
                </a:moveTo>
                <a:lnTo>
                  <a:pt x="0" y="1906"/>
                </a:lnTo>
                <a:moveTo>
                  <a:pt x="62" y="2576"/>
                </a:moveTo>
                <a:lnTo>
                  <a:pt x="0" y="2576"/>
                </a:lnTo>
                <a:moveTo>
                  <a:pt x="62" y="2352"/>
                </a:moveTo>
                <a:lnTo>
                  <a:pt x="0" y="2352"/>
                </a:lnTo>
                <a:moveTo>
                  <a:pt x="62" y="338"/>
                </a:moveTo>
                <a:lnTo>
                  <a:pt x="0" y="338"/>
                </a:lnTo>
                <a:moveTo>
                  <a:pt x="62" y="787"/>
                </a:moveTo>
                <a:lnTo>
                  <a:pt x="0" y="787"/>
                </a:lnTo>
                <a:moveTo>
                  <a:pt x="62" y="1233"/>
                </a:moveTo>
                <a:lnTo>
                  <a:pt x="0" y="1233"/>
                </a:lnTo>
                <a:moveTo>
                  <a:pt x="62" y="2131"/>
                </a:moveTo>
                <a:lnTo>
                  <a:pt x="0" y="2131"/>
                </a:lnTo>
                <a:moveTo>
                  <a:pt x="66" y="0"/>
                </a:moveTo>
                <a:lnTo>
                  <a:pt x="66" y="2676"/>
                </a:lnTo>
              </a:path>
            </a:pathLst>
          </a:custGeom>
          <a:noFill/>
          <a:ln w="19050" cap="flat" cmpd="sng">
            <a:solidFill>
              <a:srgbClr val="3D71B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 flipH="1">
            <a:off x="5362573" y="5267324"/>
            <a:ext cx="30956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Myriad Roman" charset="0"/>
              </a:rPr>
              <a:t>Percentage Change in Prices</a:t>
            </a:r>
            <a:endParaRPr lang="en-US" alt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4137025" y="4779963"/>
            <a:ext cx="422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Prices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6688138" y="55816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6688138" y="487521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6688138" y="416718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6688138" y="345281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6688138" y="27384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6592888" y="2028825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6688138" y="522128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6688138" y="451961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6688138" y="38036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6688138" y="309562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6688138" y="238601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592888" y="16716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3D71B8"/>
                </a:solidFill>
                <a:latin typeface="Myriad Roman" charset="0"/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5" name="Freeform 29"/>
          <p:cNvSpPr>
            <a:spLocks/>
          </p:cNvSpPr>
          <p:nvPr/>
        </p:nvSpPr>
        <p:spPr bwMode="auto">
          <a:xfrm>
            <a:off x="2586038" y="1884363"/>
            <a:ext cx="3892550" cy="3519487"/>
          </a:xfrm>
          <a:custGeom>
            <a:avLst/>
            <a:gdLst>
              <a:gd name="T0" fmla="*/ 0 w 2452"/>
              <a:gd name="T1" fmla="*/ 849 h 2217"/>
              <a:gd name="T2" fmla="*/ 49 w 2452"/>
              <a:gd name="T3" fmla="*/ 2172 h 2217"/>
              <a:gd name="T4" fmla="*/ 90 w 2452"/>
              <a:gd name="T5" fmla="*/ 2137 h 2217"/>
              <a:gd name="T6" fmla="*/ 142 w 2452"/>
              <a:gd name="T7" fmla="*/ 898 h 2217"/>
              <a:gd name="T8" fmla="*/ 190 w 2452"/>
              <a:gd name="T9" fmla="*/ 1975 h 2217"/>
              <a:gd name="T10" fmla="*/ 232 w 2452"/>
              <a:gd name="T11" fmla="*/ 1930 h 2217"/>
              <a:gd name="T12" fmla="*/ 280 w 2452"/>
              <a:gd name="T13" fmla="*/ 2162 h 2217"/>
              <a:gd name="T14" fmla="*/ 325 w 2452"/>
              <a:gd name="T15" fmla="*/ 1975 h 2217"/>
              <a:gd name="T16" fmla="*/ 373 w 2452"/>
              <a:gd name="T17" fmla="*/ 1599 h 2217"/>
              <a:gd name="T18" fmla="*/ 415 w 2452"/>
              <a:gd name="T19" fmla="*/ 1668 h 2217"/>
              <a:gd name="T20" fmla="*/ 463 w 2452"/>
              <a:gd name="T21" fmla="*/ 2024 h 2217"/>
              <a:gd name="T22" fmla="*/ 508 w 2452"/>
              <a:gd name="T23" fmla="*/ 2113 h 2217"/>
              <a:gd name="T24" fmla="*/ 556 w 2452"/>
              <a:gd name="T25" fmla="*/ 2196 h 2217"/>
              <a:gd name="T26" fmla="*/ 605 w 2452"/>
              <a:gd name="T27" fmla="*/ 2162 h 2217"/>
              <a:gd name="T28" fmla="*/ 646 w 2452"/>
              <a:gd name="T29" fmla="*/ 2217 h 2217"/>
              <a:gd name="T30" fmla="*/ 695 w 2452"/>
              <a:gd name="T31" fmla="*/ 2113 h 2217"/>
              <a:gd name="T32" fmla="*/ 739 w 2452"/>
              <a:gd name="T33" fmla="*/ 2068 h 2217"/>
              <a:gd name="T34" fmla="*/ 788 w 2452"/>
              <a:gd name="T35" fmla="*/ 1861 h 2217"/>
              <a:gd name="T36" fmla="*/ 829 w 2452"/>
              <a:gd name="T37" fmla="*/ 1668 h 2217"/>
              <a:gd name="T38" fmla="*/ 878 w 2452"/>
              <a:gd name="T39" fmla="*/ 1530 h 2217"/>
              <a:gd name="T40" fmla="*/ 922 w 2452"/>
              <a:gd name="T41" fmla="*/ 1392 h 2217"/>
              <a:gd name="T42" fmla="*/ 971 w 2452"/>
              <a:gd name="T43" fmla="*/ 1367 h 2217"/>
              <a:gd name="T44" fmla="*/ 1019 w 2452"/>
              <a:gd name="T45" fmla="*/ 1392 h 2217"/>
              <a:gd name="T46" fmla="*/ 1061 w 2452"/>
              <a:gd name="T47" fmla="*/ 1723 h 2217"/>
              <a:gd name="T48" fmla="*/ 1112 w 2452"/>
              <a:gd name="T49" fmla="*/ 1575 h 2217"/>
              <a:gd name="T50" fmla="*/ 1154 w 2452"/>
              <a:gd name="T51" fmla="*/ 93 h 2217"/>
              <a:gd name="T52" fmla="*/ 1202 w 2452"/>
              <a:gd name="T53" fmla="*/ 0 h 2217"/>
              <a:gd name="T54" fmla="*/ 1244 w 2452"/>
              <a:gd name="T55" fmla="*/ 1170 h 2217"/>
              <a:gd name="T56" fmla="*/ 1292 w 2452"/>
              <a:gd name="T57" fmla="*/ 943 h 2217"/>
              <a:gd name="T58" fmla="*/ 1337 w 2452"/>
              <a:gd name="T59" fmla="*/ 849 h 2217"/>
              <a:gd name="T60" fmla="*/ 1385 w 2452"/>
              <a:gd name="T61" fmla="*/ 469 h 2217"/>
              <a:gd name="T62" fmla="*/ 1434 w 2452"/>
              <a:gd name="T63" fmla="*/ 207 h 2217"/>
              <a:gd name="T64" fmla="*/ 1475 w 2452"/>
              <a:gd name="T65" fmla="*/ 252 h 2217"/>
              <a:gd name="T66" fmla="*/ 1527 w 2452"/>
              <a:gd name="T67" fmla="*/ 987 h 2217"/>
              <a:gd name="T68" fmla="*/ 1568 w 2452"/>
              <a:gd name="T69" fmla="*/ 1668 h 2217"/>
              <a:gd name="T70" fmla="*/ 1617 w 2452"/>
              <a:gd name="T71" fmla="*/ 1747 h 2217"/>
              <a:gd name="T72" fmla="*/ 1658 w 2452"/>
              <a:gd name="T73" fmla="*/ 1668 h 2217"/>
              <a:gd name="T74" fmla="*/ 1706 w 2452"/>
              <a:gd name="T75" fmla="*/ 1999 h 2217"/>
              <a:gd name="T76" fmla="*/ 1751 w 2452"/>
              <a:gd name="T77" fmla="*/ 1816 h 2217"/>
              <a:gd name="T78" fmla="*/ 1800 w 2452"/>
              <a:gd name="T79" fmla="*/ 1713 h 2217"/>
              <a:gd name="T80" fmla="*/ 1848 w 2452"/>
              <a:gd name="T81" fmla="*/ 1550 h 2217"/>
              <a:gd name="T82" fmla="*/ 1889 w 2452"/>
              <a:gd name="T83" fmla="*/ 1575 h 2217"/>
              <a:gd name="T84" fmla="*/ 1941 w 2452"/>
              <a:gd name="T85" fmla="*/ 1550 h 2217"/>
              <a:gd name="T86" fmla="*/ 1983 w 2452"/>
              <a:gd name="T87" fmla="*/ 1906 h 2217"/>
              <a:gd name="T88" fmla="*/ 2031 w 2452"/>
              <a:gd name="T89" fmla="*/ 1954 h 2217"/>
              <a:gd name="T90" fmla="*/ 2072 w 2452"/>
              <a:gd name="T91" fmla="*/ 1930 h 2217"/>
              <a:gd name="T92" fmla="*/ 2121 w 2452"/>
              <a:gd name="T93" fmla="*/ 2068 h 2217"/>
              <a:gd name="T94" fmla="*/ 2166 w 2452"/>
              <a:gd name="T95" fmla="*/ 1906 h 2217"/>
              <a:gd name="T96" fmla="*/ 2214 w 2452"/>
              <a:gd name="T97" fmla="*/ 2172 h 2217"/>
              <a:gd name="T98" fmla="*/ 2262 w 2452"/>
              <a:gd name="T99" fmla="*/ 2137 h 2217"/>
              <a:gd name="T100" fmla="*/ 2300 w 2452"/>
              <a:gd name="T101" fmla="*/ 1934 h 2217"/>
              <a:gd name="T102" fmla="*/ 2328 w 2452"/>
              <a:gd name="T103" fmla="*/ 1961 h 2217"/>
              <a:gd name="T104" fmla="*/ 2362 w 2452"/>
              <a:gd name="T105" fmla="*/ 1965 h 2217"/>
              <a:gd name="T106" fmla="*/ 2407 w 2452"/>
              <a:gd name="T107" fmla="*/ 2182 h 2217"/>
              <a:gd name="T108" fmla="*/ 2452 w 2452"/>
              <a:gd name="T109" fmla="*/ 2117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52" h="2217">
                <a:moveTo>
                  <a:pt x="0" y="849"/>
                </a:moveTo>
                <a:lnTo>
                  <a:pt x="49" y="2172"/>
                </a:lnTo>
                <a:lnTo>
                  <a:pt x="90" y="2137"/>
                </a:lnTo>
                <a:lnTo>
                  <a:pt x="142" y="898"/>
                </a:lnTo>
                <a:lnTo>
                  <a:pt x="190" y="1975"/>
                </a:lnTo>
                <a:lnTo>
                  <a:pt x="232" y="1930"/>
                </a:lnTo>
                <a:lnTo>
                  <a:pt x="280" y="2162"/>
                </a:lnTo>
                <a:lnTo>
                  <a:pt x="325" y="1975"/>
                </a:lnTo>
                <a:lnTo>
                  <a:pt x="373" y="1599"/>
                </a:lnTo>
                <a:lnTo>
                  <a:pt x="415" y="1668"/>
                </a:lnTo>
                <a:lnTo>
                  <a:pt x="463" y="2024"/>
                </a:lnTo>
                <a:lnTo>
                  <a:pt x="508" y="2113"/>
                </a:lnTo>
                <a:lnTo>
                  <a:pt x="556" y="2196"/>
                </a:lnTo>
                <a:lnTo>
                  <a:pt x="605" y="2162"/>
                </a:lnTo>
                <a:lnTo>
                  <a:pt x="646" y="2217"/>
                </a:lnTo>
                <a:lnTo>
                  <a:pt x="695" y="2113"/>
                </a:lnTo>
                <a:lnTo>
                  <a:pt x="739" y="2068"/>
                </a:lnTo>
                <a:lnTo>
                  <a:pt x="788" y="1861"/>
                </a:lnTo>
                <a:lnTo>
                  <a:pt x="829" y="1668"/>
                </a:lnTo>
                <a:lnTo>
                  <a:pt x="878" y="1530"/>
                </a:lnTo>
                <a:lnTo>
                  <a:pt x="922" y="1392"/>
                </a:lnTo>
                <a:lnTo>
                  <a:pt x="971" y="1367"/>
                </a:lnTo>
                <a:lnTo>
                  <a:pt x="1019" y="1392"/>
                </a:lnTo>
                <a:lnTo>
                  <a:pt x="1061" y="1723"/>
                </a:lnTo>
                <a:lnTo>
                  <a:pt x="1112" y="1575"/>
                </a:lnTo>
                <a:lnTo>
                  <a:pt x="1154" y="93"/>
                </a:lnTo>
                <a:lnTo>
                  <a:pt x="1202" y="0"/>
                </a:lnTo>
                <a:lnTo>
                  <a:pt x="1244" y="1170"/>
                </a:lnTo>
                <a:lnTo>
                  <a:pt x="1292" y="943"/>
                </a:lnTo>
                <a:lnTo>
                  <a:pt x="1337" y="849"/>
                </a:lnTo>
                <a:lnTo>
                  <a:pt x="1385" y="469"/>
                </a:lnTo>
                <a:lnTo>
                  <a:pt x="1434" y="207"/>
                </a:lnTo>
                <a:lnTo>
                  <a:pt x="1475" y="252"/>
                </a:lnTo>
                <a:lnTo>
                  <a:pt x="1527" y="987"/>
                </a:lnTo>
                <a:lnTo>
                  <a:pt x="1568" y="1668"/>
                </a:lnTo>
                <a:lnTo>
                  <a:pt x="1617" y="1747"/>
                </a:lnTo>
                <a:lnTo>
                  <a:pt x="1658" y="1668"/>
                </a:lnTo>
                <a:lnTo>
                  <a:pt x="1706" y="1999"/>
                </a:lnTo>
                <a:lnTo>
                  <a:pt x="1751" y="1816"/>
                </a:lnTo>
                <a:lnTo>
                  <a:pt x="1800" y="1713"/>
                </a:lnTo>
                <a:lnTo>
                  <a:pt x="1848" y="1550"/>
                </a:lnTo>
                <a:lnTo>
                  <a:pt x="1889" y="1575"/>
                </a:lnTo>
                <a:lnTo>
                  <a:pt x="1941" y="1550"/>
                </a:lnTo>
                <a:lnTo>
                  <a:pt x="1983" y="1906"/>
                </a:lnTo>
                <a:lnTo>
                  <a:pt x="2031" y="1954"/>
                </a:lnTo>
                <a:lnTo>
                  <a:pt x="2072" y="1930"/>
                </a:lnTo>
                <a:lnTo>
                  <a:pt x="2121" y="2068"/>
                </a:lnTo>
                <a:lnTo>
                  <a:pt x="2166" y="1906"/>
                </a:lnTo>
                <a:lnTo>
                  <a:pt x="2214" y="2172"/>
                </a:lnTo>
                <a:lnTo>
                  <a:pt x="2262" y="2137"/>
                </a:lnTo>
                <a:lnTo>
                  <a:pt x="2300" y="1934"/>
                </a:lnTo>
                <a:lnTo>
                  <a:pt x="2328" y="1961"/>
                </a:lnTo>
                <a:lnTo>
                  <a:pt x="2362" y="1965"/>
                </a:lnTo>
                <a:lnTo>
                  <a:pt x="2407" y="2182"/>
                </a:lnTo>
                <a:lnTo>
                  <a:pt x="2452" y="2117"/>
                </a:lnTo>
              </a:path>
            </a:pathLst>
          </a:custGeom>
          <a:noFill/>
          <a:ln w="269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2540000" y="58626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2895600" y="6043613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1955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3249613" y="58626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1960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3606800" y="60420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1965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3962400" y="58626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1970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4316413" y="6042025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1975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4672013" y="58626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1980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5026025" y="6043613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1985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5381625" y="58626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1990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5738813" y="6043613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1995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6092825" y="5862638"/>
            <a:ext cx="336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2000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7" name="Rectangle 41"/>
          <p:cNvSpPr>
            <a:spLocks noChangeArrowheads="1"/>
          </p:cNvSpPr>
          <p:nvPr/>
        </p:nvSpPr>
        <p:spPr bwMode="auto">
          <a:xfrm>
            <a:off x="4233863" y="6221413"/>
            <a:ext cx="3206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Year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8" name="Rectangle 42"/>
          <p:cNvSpPr>
            <a:spLocks noChangeArrowheads="1"/>
          </p:cNvSpPr>
          <p:nvPr/>
        </p:nvSpPr>
        <p:spPr bwMode="auto">
          <a:xfrm>
            <a:off x="3844925" y="2193925"/>
            <a:ext cx="473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Wages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19" name="Rectangle 43"/>
          <p:cNvSpPr>
            <a:spLocks noChangeArrowheads="1"/>
          </p:cNvSpPr>
          <p:nvPr/>
        </p:nvSpPr>
        <p:spPr bwMode="auto">
          <a:xfrm>
            <a:off x="2397125" y="55975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0" name="Rectangle 44"/>
          <p:cNvSpPr>
            <a:spLocks noChangeArrowheads="1"/>
          </p:cNvSpPr>
          <p:nvPr/>
        </p:nvSpPr>
        <p:spPr bwMode="auto">
          <a:xfrm>
            <a:off x="2397125" y="4897438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1" name="Rectangle 45"/>
          <p:cNvSpPr>
            <a:spLocks noChangeArrowheads="1"/>
          </p:cNvSpPr>
          <p:nvPr/>
        </p:nvSpPr>
        <p:spPr bwMode="auto">
          <a:xfrm>
            <a:off x="2397125" y="418306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2" name="Rectangle 46"/>
          <p:cNvSpPr>
            <a:spLocks noChangeArrowheads="1"/>
          </p:cNvSpPr>
          <p:nvPr/>
        </p:nvSpPr>
        <p:spPr bwMode="auto">
          <a:xfrm>
            <a:off x="2397125" y="34734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6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3" name="Rectangle 47"/>
          <p:cNvSpPr>
            <a:spLocks noChangeArrowheads="1"/>
          </p:cNvSpPr>
          <p:nvPr/>
        </p:nvSpPr>
        <p:spPr bwMode="auto">
          <a:xfrm>
            <a:off x="2397125" y="27654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4" name="Rectangle 48"/>
          <p:cNvSpPr>
            <a:spLocks noChangeArrowheads="1"/>
          </p:cNvSpPr>
          <p:nvPr/>
        </p:nvSpPr>
        <p:spPr bwMode="auto">
          <a:xfrm>
            <a:off x="2300288" y="2039938"/>
            <a:ext cx="168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5" name="Rectangle 49"/>
          <p:cNvSpPr>
            <a:spLocks noChangeArrowheads="1"/>
          </p:cNvSpPr>
          <p:nvPr/>
        </p:nvSpPr>
        <p:spPr bwMode="auto">
          <a:xfrm>
            <a:off x="2397125" y="52387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6" name="Rectangle 50"/>
          <p:cNvSpPr>
            <a:spLocks noChangeArrowheads="1"/>
          </p:cNvSpPr>
          <p:nvPr/>
        </p:nvSpPr>
        <p:spPr bwMode="auto">
          <a:xfrm>
            <a:off x="2397125" y="45402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3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7" name="Rectangle 51"/>
          <p:cNvSpPr>
            <a:spLocks noChangeArrowheads="1"/>
          </p:cNvSpPr>
          <p:nvPr/>
        </p:nvSpPr>
        <p:spPr bwMode="auto">
          <a:xfrm>
            <a:off x="2397125" y="382587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5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8" name="Rectangle 52"/>
          <p:cNvSpPr>
            <a:spLocks noChangeArrowheads="1"/>
          </p:cNvSpPr>
          <p:nvPr/>
        </p:nvSpPr>
        <p:spPr bwMode="auto">
          <a:xfrm>
            <a:off x="2397125" y="3117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7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29" name="Rectangle 53"/>
          <p:cNvSpPr>
            <a:spLocks noChangeArrowheads="1"/>
          </p:cNvSpPr>
          <p:nvPr/>
        </p:nvSpPr>
        <p:spPr bwMode="auto">
          <a:xfrm>
            <a:off x="2397125" y="24098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9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30" name="Rectangle 54"/>
          <p:cNvSpPr>
            <a:spLocks noChangeArrowheads="1"/>
          </p:cNvSpPr>
          <p:nvPr/>
        </p:nvSpPr>
        <p:spPr bwMode="auto">
          <a:xfrm>
            <a:off x="2300288" y="1682750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200">
                <a:solidFill>
                  <a:srgbClr val="231F20"/>
                </a:solidFill>
                <a:latin typeface="Myriad Roman" charset="0"/>
              </a:rPr>
              <a:t>11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 flipH="1">
            <a:off x="1655768" y="5263945"/>
            <a:ext cx="3303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231F20"/>
                </a:solidFill>
                <a:latin typeface="Myriad Roman" charset="0"/>
              </a:rPr>
              <a:t>Percentage Change in Wages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1432" name="Freeform 56"/>
          <p:cNvSpPr>
            <a:spLocks noEditPoints="1"/>
          </p:cNvSpPr>
          <p:nvPr/>
        </p:nvSpPr>
        <p:spPr bwMode="auto">
          <a:xfrm>
            <a:off x="2547938" y="1757363"/>
            <a:ext cx="3722687" cy="4073525"/>
          </a:xfrm>
          <a:custGeom>
            <a:avLst/>
            <a:gdLst>
              <a:gd name="T0" fmla="*/ 0 w 2345"/>
              <a:gd name="T1" fmla="*/ 1796 h 2566"/>
              <a:gd name="T2" fmla="*/ 76 w 2345"/>
              <a:gd name="T3" fmla="*/ 1796 h 2566"/>
              <a:gd name="T4" fmla="*/ 0 w 2345"/>
              <a:gd name="T5" fmla="*/ 0 h 2566"/>
              <a:gd name="T6" fmla="*/ 76 w 2345"/>
              <a:gd name="T7" fmla="*/ 0 h 2566"/>
              <a:gd name="T8" fmla="*/ 0 w 2345"/>
              <a:gd name="T9" fmla="*/ 453 h 2566"/>
              <a:gd name="T10" fmla="*/ 76 w 2345"/>
              <a:gd name="T11" fmla="*/ 453 h 2566"/>
              <a:gd name="T12" fmla="*/ 0 w 2345"/>
              <a:gd name="T13" fmla="*/ 898 h 2566"/>
              <a:gd name="T14" fmla="*/ 76 w 2345"/>
              <a:gd name="T15" fmla="*/ 898 h 2566"/>
              <a:gd name="T16" fmla="*/ 0 w 2345"/>
              <a:gd name="T17" fmla="*/ 1344 h 2566"/>
              <a:gd name="T18" fmla="*/ 76 w 2345"/>
              <a:gd name="T19" fmla="*/ 1344 h 2566"/>
              <a:gd name="T20" fmla="*/ 0 w 2345"/>
              <a:gd name="T21" fmla="*/ 2466 h 2566"/>
              <a:gd name="T22" fmla="*/ 76 w 2345"/>
              <a:gd name="T23" fmla="*/ 2466 h 2566"/>
              <a:gd name="T24" fmla="*/ 0 w 2345"/>
              <a:gd name="T25" fmla="*/ 2242 h 2566"/>
              <a:gd name="T26" fmla="*/ 76 w 2345"/>
              <a:gd name="T27" fmla="*/ 2242 h 2566"/>
              <a:gd name="T28" fmla="*/ 0 w 2345"/>
              <a:gd name="T29" fmla="*/ 228 h 2566"/>
              <a:gd name="T30" fmla="*/ 76 w 2345"/>
              <a:gd name="T31" fmla="*/ 228 h 2566"/>
              <a:gd name="T32" fmla="*/ 0 w 2345"/>
              <a:gd name="T33" fmla="*/ 677 h 2566"/>
              <a:gd name="T34" fmla="*/ 76 w 2345"/>
              <a:gd name="T35" fmla="*/ 677 h 2566"/>
              <a:gd name="T36" fmla="*/ 0 w 2345"/>
              <a:gd name="T37" fmla="*/ 1123 h 2566"/>
              <a:gd name="T38" fmla="*/ 76 w 2345"/>
              <a:gd name="T39" fmla="*/ 1123 h 2566"/>
              <a:gd name="T40" fmla="*/ 0 w 2345"/>
              <a:gd name="T41" fmla="*/ 1572 h 2566"/>
              <a:gd name="T42" fmla="*/ 76 w 2345"/>
              <a:gd name="T43" fmla="*/ 1572 h 2566"/>
              <a:gd name="T44" fmla="*/ 0 w 2345"/>
              <a:gd name="T45" fmla="*/ 2021 h 2566"/>
              <a:gd name="T46" fmla="*/ 76 w 2345"/>
              <a:gd name="T47" fmla="*/ 2021 h 2566"/>
              <a:gd name="T48" fmla="*/ 114 w 2345"/>
              <a:gd name="T49" fmla="*/ 2566 h 2566"/>
              <a:gd name="T50" fmla="*/ 114 w 2345"/>
              <a:gd name="T51" fmla="*/ 2490 h 2566"/>
              <a:gd name="T52" fmla="*/ 339 w 2345"/>
              <a:gd name="T53" fmla="*/ 2566 h 2566"/>
              <a:gd name="T54" fmla="*/ 339 w 2345"/>
              <a:gd name="T55" fmla="*/ 2490 h 2566"/>
              <a:gd name="T56" fmla="*/ 563 w 2345"/>
              <a:gd name="T57" fmla="*/ 2566 h 2566"/>
              <a:gd name="T58" fmla="*/ 563 w 2345"/>
              <a:gd name="T59" fmla="*/ 2490 h 2566"/>
              <a:gd name="T60" fmla="*/ 2345 w 2345"/>
              <a:gd name="T61" fmla="*/ 2566 h 2566"/>
              <a:gd name="T62" fmla="*/ 2345 w 2345"/>
              <a:gd name="T63" fmla="*/ 2490 h 2566"/>
              <a:gd name="T64" fmla="*/ 2128 w 2345"/>
              <a:gd name="T65" fmla="*/ 2566 h 2566"/>
              <a:gd name="T66" fmla="*/ 2128 w 2345"/>
              <a:gd name="T67" fmla="*/ 2490 h 2566"/>
              <a:gd name="T68" fmla="*/ 1906 w 2345"/>
              <a:gd name="T69" fmla="*/ 2566 h 2566"/>
              <a:gd name="T70" fmla="*/ 1906 w 2345"/>
              <a:gd name="T71" fmla="*/ 2490 h 2566"/>
              <a:gd name="T72" fmla="*/ 1682 w 2345"/>
              <a:gd name="T73" fmla="*/ 2566 h 2566"/>
              <a:gd name="T74" fmla="*/ 1682 w 2345"/>
              <a:gd name="T75" fmla="*/ 2490 h 2566"/>
              <a:gd name="T76" fmla="*/ 1458 w 2345"/>
              <a:gd name="T77" fmla="*/ 2566 h 2566"/>
              <a:gd name="T78" fmla="*/ 1458 w 2345"/>
              <a:gd name="T79" fmla="*/ 2490 h 2566"/>
              <a:gd name="T80" fmla="*/ 1233 w 2345"/>
              <a:gd name="T81" fmla="*/ 2566 h 2566"/>
              <a:gd name="T82" fmla="*/ 1233 w 2345"/>
              <a:gd name="T83" fmla="*/ 2490 h 2566"/>
              <a:gd name="T84" fmla="*/ 1009 w 2345"/>
              <a:gd name="T85" fmla="*/ 2566 h 2566"/>
              <a:gd name="T86" fmla="*/ 1009 w 2345"/>
              <a:gd name="T87" fmla="*/ 2490 h 2566"/>
              <a:gd name="T88" fmla="*/ 788 w 2345"/>
              <a:gd name="T89" fmla="*/ 2566 h 2566"/>
              <a:gd name="T90" fmla="*/ 788 w 2345"/>
              <a:gd name="T91" fmla="*/ 2490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45" h="2566">
                <a:moveTo>
                  <a:pt x="0" y="1796"/>
                </a:moveTo>
                <a:lnTo>
                  <a:pt x="76" y="1796"/>
                </a:lnTo>
                <a:moveTo>
                  <a:pt x="0" y="0"/>
                </a:moveTo>
                <a:lnTo>
                  <a:pt x="76" y="0"/>
                </a:lnTo>
                <a:moveTo>
                  <a:pt x="0" y="453"/>
                </a:moveTo>
                <a:lnTo>
                  <a:pt x="76" y="453"/>
                </a:lnTo>
                <a:moveTo>
                  <a:pt x="0" y="898"/>
                </a:moveTo>
                <a:lnTo>
                  <a:pt x="76" y="898"/>
                </a:lnTo>
                <a:moveTo>
                  <a:pt x="0" y="1344"/>
                </a:moveTo>
                <a:lnTo>
                  <a:pt x="76" y="1344"/>
                </a:lnTo>
                <a:moveTo>
                  <a:pt x="0" y="2466"/>
                </a:moveTo>
                <a:lnTo>
                  <a:pt x="76" y="2466"/>
                </a:lnTo>
                <a:moveTo>
                  <a:pt x="0" y="2242"/>
                </a:moveTo>
                <a:lnTo>
                  <a:pt x="76" y="2242"/>
                </a:lnTo>
                <a:moveTo>
                  <a:pt x="0" y="228"/>
                </a:moveTo>
                <a:lnTo>
                  <a:pt x="76" y="228"/>
                </a:lnTo>
                <a:moveTo>
                  <a:pt x="0" y="677"/>
                </a:moveTo>
                <a:lnTo>
                  <a:pt x="76" y="677"/>
                </a:lnTo>
                <a:moveTo>
                  <a:pt x="0" y="1123"/>
                </a:moveTo>
                <a:lnTo>
                  <a:pt x="76" y="1123"/>
                </a:lnTo>
                <a:moveTo>
                  <a:pt x="0" y="1572"/>
                </a:moveTo>
                <a:lnTo>
                  <a:pt x="76" y="1572"/>
                </a:lnTo>
                <a:moveTo>
                  <a:pt x="0" y="2021"/>
                </a:moveTo>
                <a:lnTo>
                  <a:pt x="76" y="2021"/>
                </a:lnTo>
                <a:moveTo>
                  <a:pt x="114" y="2566"/>
                </a:moveTo>
                <a:lnTo>
                  <a:pt x="114" y="2490"/>
                </a:lnTo>
                <a:moveTo>
                  <a:pt x="339" y="2566"/>
                </a:moveTo>
                <a:lnTo>
                  <a:pt x="339" y="2490"/>
                </a:lnTo>
                <a:moveTo>
                  <a:pt x="563" y="2566"/>
                </a:moveTo>
                <a:lnTo>
                  <a:pt x="563" y="2490"/>
                </a:lnTo>
                <a:moveTo>
                  <a:pt x="2345" y="2566"/>
                </a:moveTo>
                <a:lnTo>
                  <a:pt x="2345" y="2490"/>
                </a:lnTo>
                <a:moveTo>
                  <a:pt x="2128" y="2566"/>
                </a:moveTo>
                <a:lnTo>
                  <a:pt x="2128" y="2490"/>
                </a:lnTo>
                <a:moveTo>
                  <a:pt x="1906" y="2566"/>
                </a:moveTo>
                <a:lnTo>
                  <a:pt x="1906" y="2490"/>
                </a:lnTo>
                <a:moveTo>
                  <a:pt x="1682" y="2566"/>
                </a:moveTo>
                <a:lnTo>
                  <a:pt x="1682" y="2490"/>
                </a:lnTo>
                <a:moveTo>
                  <a:pt x="1458" y="2566"/>
                </a:moveTo>
                <a:lnTo>
                  <a:pt x="1458" y="2490"/>
                </a:lnTo>
                <a:moveTo>
                  <a:pt x="1233" y="2566"/>
                </a:moveTo>
                <a:lnTo>
                  <a:pt x="1233" y="2490"/>
                </a:lnTo>
                <a:moveTo>
                  <a:pt x="1009" y="2566"/>
                </a:moveTo>
                <a:lnTo>
                  <a:pt x="1009" y="2490"/>
                </a:lnTo>
                <a:moveTo>
                  <a:pt x="788" y="2566"/>
                </a:moveTo>
                <a:lnTo>
                  <a:pt x="788" y="2490"/>
                </a:lnTo>
              </a:path>
            </a:pathLst>
          </a:custGeom>
          <a:noFill/>
          <a:ln w="11113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3" name="Freeform 57"/>
          <p:cNvSpPr>
            <a:spLocks/>
          </p:cNvSpPr>
          <p:nvPr/>
        </p:nvSpPr>
        <p:spPr bwMode="auto">
          <a:xfrm>
            <a:off x="2547938" y="1571625"/>
            <a:ext cx="3963987" cy="4259263"/>
          </a:xfrm>
          <a:custGeom>
            <a:avLst/>
            <a:gdLst>
              <a:gd name="T0" fmla="*/ 0 w 2497"/>
              <a:gd name="T1" fmla="*/ 0 h 2683"/>
              <a:gd name="T2" fmla="*/ 4 w 2497"/>
              <a:gd name="T3" fmla="*/ 2683 h 2683"/>
              <a:gd name="T4" fmla="*/ 2497 w 2497"/>
              <a:gd name="T5" fmla="*/ 2683 h 2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7" h="2683">
                <a:moveTo>
                  <a:pt x="0" y="0"/>
                </a:moveTo>
                <a:lnTo>
                  <a:pt x="4" y="2683"/>
                </a:lnTo>
                <a:lnTo>
                  <a:pt x="2497" y="2683"/>
                </a:lnTo>
              </a:path>
            </a:pathLst>
          </a:custGeom>
          <a:noFill/>
          <a:ln w="19050" cap="sq" cmpd="sng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4422775" y="43624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35" name="Line 59"/>
          <p:cNvSpPr>
            <a:spLocks noChangeShapeType="1"/>
          </p:cNvSpPr>
          <p:nvPr/>
        </p:nvSpPr>
        <p:spPr bwMode="auto">
          <a:xfrm>
            <a:off x="4422775" y="43624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436" name="Group 60"/>
          <p:cNvGrpSpPr>
            <a:grpSpLocks/>
          </p:cNvGrpSpPr>
          <p:nvPr/>
        </p:nvGrpSpPr>
        <p:grpSpPr bwMode="auto">
          <a:xfrm>
            <a:off x="2646363" y="1824038"/>
            <a:ext cx="3887787" cy="3568700"/>
            <a:chOff x="1667" y="1149"/>
            <a:chExt cx="2449" cy="2248"/>
          </a:xfrm>
        </p:grpSpPr>
        <p:sp>
          <p:nvSpPr>
            <p:cNvPr id="101437" name="Freeform 61"/>
            <p:cNvSpPr>
              <a:spLocks/>
            </p:cNvSpPr>
            <p:nvPr/>
          </p:nvSpPr>
          <p:spPr bwMode="auto">
            <a:xfrm>
              <a:off x="3636" y="3100"/>
              <a:ext cx="76" cy="93"/>
            </a:xfrm>
            <a:custGeom>
              <a:avLst/>
              <a:gdLst>
                <a:gd name="T0" fmla="*/ 31 w 76"/>
                <a:gd name="T1" fmla="*/ 31 h 93"/>
                <a:gd name="T2" fmla="*/ 0 w 76"/>
                <a:gd name="T3" fmla="*/ 0 h 93"/>
                <a:gd name="T4" fmla="*/ 0 w 76"/>
                <a:gd name="T5" fmla="*/ 48 h 93"/>
                <a:gd name="T6" fmla="*/ 45 w 76"/>
                <a:gd name="T7" fmla="*/ 93 h 93"/>
                <a:gd name="T8" fmla="*/ 76 w 76"/>
                <a:gd name="T9" fmla="*/ 17 h 93"/>
                <a:gd name="T10" fmla="*/ 76 w 76"/>
                <a:gd name="T11" fmla="*/ 10 h 93"/>
                <a:gd name="T12" fmla="*/ 31 w 76"/>
                <a:gd name="T1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3">
                  <a:moveTo>
                    <a:pt x="31" y="31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5" y="93"/>
                  </a:lnTo>
                  <a:lnTo>
                    <a:pt x="76" y="17"/>
                  </a:lnTo>
                  <a:lnTo>
                    <a:pt x="76" y="10"/>
                  </a:lnTo>
                  <a:lnTo>
                    <a:pt x="31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1438" name="Group 62"/>
            <p:cNvGrpSpPr>
              <a:grpSpLocks/>
            </p:cNvGrpSpPr>
            <p:nvPr/>
          </p:nvGrpSpPr>
          <p:grpSpPr bwMode="auto">
            <a:xfrm>
              <a:off x="1667" y="1149"/>
              <a:ext cx="2449" cy="2248"/>
              <a:chOff x="1667" y="1149"/>
              <a:chExt cx="2449" cy="2248"/>
            </a:xfrm>
          </p:grpSpPr>
          <p:sp>
            <p:nvSpPr>
              <p:cNvPr id="101439" name="Freeform 63"/>
              <p:cNvSpPr>
                <a:spLocks/>
              </p:cNvSpPr>
              <p:nvPr/>
            </p:nvSpPr>
            <p:spPr bwMode="auto">
              <a:xfrm>
                <a:off x="2786" y="1180"/>
                <a:ext cx="66" cy="300"/>
              </a:xfrm>
              <a:custGeom>
                <a:avLst/>
                <a:gdLst>
                  <a:gd name="T0" fmla="*/ 4 w 66"/>
                  <a:gd name="T1" fmla="*/ 90 h 300"/>
                  <a:gd name="T2" fmla="*/ 0 w 66"/>
                  <a:gd name="T3" fmla="*/ 190 h 300"/>
                  <a:gd name="T4" fmla="*/ 45 w 66"/>
                  <a:gd name="T5" fmla="*/ 128 h 300"/>
                  <a:gd name="T6" fmla="*/ 66 w 66"/>
                  <a:gd name="T7" fmla="*/ 300 h 300"/>
                  <a:gd name="T8" fmla="*/ 52 w 66"/>
                  <a:gd name="T9" fmla="*/ 0 h 300"/>
                  <a:gd name="T10" fmla="*/ 4 w 66"/>
                  <a:gd name="T11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300">
                    <a:moveTo>
                      <a:pt x="4" y="90"/>
                    </a:moveTo>
                    <a:lnTo>
                      <a:pt x="0" y="190"/>
                    </a:lnTo>
                    <a:lnTo>
                      <a:pt x="45" y="128"/>
                    </a:lnTo>
                    <a:lnTo>
                      <a:pt x="66" y="300"/>
                    </a:lnTo>
                    <a:lnTo>
                      <a:pt x="52" y="0"/>
                    </a:lnTo>
                    <a:lnTo>
                      <a:pt x="4" y="90"/>
                    </a:lnTo>
                    <a:close/>
                  </a:path>
                </a:pathLst>
              </a:custGeom>
              <a:solidFill>
                <a:srgbClr val="EF4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0" name="Freeform 64"/>
              <p:cNvSpPr>
                <a:spLocks/>
              </p:cNvSpPr>
              <p:nvPr/>
            </p:nvSpPr>
            <p:spPr bwMode="auto">
              <a:xfrm>
                <a:off x="3470" y="2250"/>
                <a:ext cx="166" cy="850"/>
              </a:xfrm>
              <a:custGeom>
                <a:avLst/>
                <a:gdLst>
                  <a:gd name="T0" fmla="*/ 76 w 166"/>
                  <a:gd name="T1" fmla="*/ 135 h 850"/>
                  <a:gd name="T2" fmla="*/ 31 w 166"/>
                  <a:gd name="T3" fmla="*/ 0 h 850"/>
                  <a:gd name="T4" fmla="*/ 0 w 166"/>
                  <a:gd name="T5" fmla="*/ 532 h 850"/>
                  <a:gd name="T6" fmla="*/ 17 w 166"/>
                  <a:gd name="T7" fmla="*/ 480 h 850"/>
                  <a:gd name="T8" fmla="*/ 59 w 166"/>
                  <a:gd name="T9" fmla="*/ 501 h 850"/>
                  <a:gd name="T10" fmla="*/ 107 w 166"/>
                  <a:gd name="T11" fmla="*/ 480 h 850"/>
                  <a:gd name="T12" fmla="*/ 149 w 166"/>
                  <a:gd name="T13" fmla="*/ 836 h 850"/>
                  <a:gd name="T14" fmla="*/ 166 w 166"/>
                  <a:gd name="T15" fmla="*/ 850 h 850"/>
                  <a:gd name="T16" fmla="*/ 121 w 166"/>
                  <a:gd name="T17" fmla="*/ 159 h 850"/>
                  <a:gd name="T18" fmla="*/ 76 w 166"/>
                  <a:gd name="T19" fmla="*/ 135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850">
                    <a:moveTo>
                      <a:pt x="76" y="135"/>
                    </a:moveTo>
                    <a:lnTo>
                      <a:pt x="31" y="0"/>
                    </a:lnTo>
                    <a:lnTo>
                      <a:pt x="0" y="532"/>
                    </a:lnTo>
                    <a:lnTo>
                      <a:pt x="17" y="480"/>
                    </a:lnTo>
                    <a:lnTo>
                      <a:pt x="59" y="501"/>
                    </a:lnTo>
                    <a:lnTo>
                      <a:pt x="107" y="480"/>
                    </a:lnTo>
                    <a:lnTo>
                      <a:pt x="149" y="836"/>
                    </a:lnTo>
                    <a:lnTo>
                      <a:pt x="166" y="850"/>
                    </a:lnTo>
                    <a:lnTo>
                      <a:pt x="121" y="159"/>
                    </a:lnTo>
                    <a:lnTo>
                      <a:pt x="76" y="135"/>
                    </a:lnTo>
                    <a:close/>
                  </a:path>
                </a:pathLst>
              </a:custGeom>
              <a:solidFill>
                <a:srgbClr val="EF4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441" name="Group 65"/>
              <p:cNvGrpSpPr>
                <a:grpSpLocks/>
              </p:cNvGrpSpPr>
              <p:nvPr/>
            </p:nvGrpSpPr>
            <p:grpSpPr bwMode="auto">
              <a:xfrm>
                <a:off x="1667" y="1149"/>
                <a:ext cx="2449" cy="2248"/>
                <a:chOff x="1667" y="1149"/>
                <a:chExt cx="2449" cy="2248"/>
              </a:xfrm>
            </p:grpSpPr>
            <p:sp>
              <p:nvSpPr>
                <p:cNvPr id="101442" name="Freeform 66"/>
                <p:cNvSpPr>
                  <a:spLocks/>
                </p:cNvSpPr>
                <p:nvPr/>
              </p:nvSpPr>
              <p:spPr bwMode="auto">
                <a:xfrm>
                  <a:off x="3712" y="2002"/>
                  <a:ext cx="404" cy="1360"/>
                </a:xfrm>
                <a:custGeom>
                  <a:avLst/>
                  <a:gdLst>
                    <a:gd name="T0" fmla="*/ 238 w 404"/>
                    <a:gd name="T1" fmla="*/ 0 h 1360"/>
                    <a:gd name="T2" fmla="*/ 193 w 404"/>
                    <a:gd name="T3" fmla="*/ 518 h 1360"/>
                    <a:gd name="T4" fmla="*/ 148 w 404"/>
                    <a:gd name="T5" fmla="*/ 273 h 1360"/>
                    <a:gd name="T6" fmla="*/ 103 w 404"/>
                    <a:gd name="T7" fmla="*/ 877 h 1360"/>
                    <a:gd name="T8" fmla="*/ 58 w 404"/>
                    <a:gd name="T9" fmla="*/ 856 h 1360"/>
                    <a:gd name="T10" fmla="*/ 14 w 404"/>
                    <a:gd name="T11" fmla="*/ 1081 h 1360"/>
                    <a:gd name="T12" fmla="*/ 0 w 404"/>
                    <a:gd name="T13" fmla="*/ 1115 h 1360"/>
                    <a:gd name="T14" fmla="*/ 48 w 404"/>
                    <a:gd name="T15" fmla="*/ 1247 h 1360"/>
                    <a:gd name="T16" fmla="*/ 90 w 404"/>
                    <a:gd name="T17" fmla="*/ 1084 h 1360"/>
                    <a:gd name="T18" fmla="*/ 138 w 404"/>
                    <a:gd name="T19" fmla="*/ 1350 h 1360"/>
                    <a:gd name="T20" fmla="*/ 190 w 404"/>
                    <a:gd name="T21" fmla="*/ 1316 h 1360"/>
                    <a:gd name="T22" fmla="*/ 217 w 404"/>
                    <a:gd name="T23" fmla="*/ 1122 h 1360"/>
                    <a:gd name="T24" fmla="*/ 245 w 404"/>
                    <a:gd name="T25" fmla="*/ 1146 h 1360"/>
                    <a:gd name="T26" fmla="*/ 276 w 404"/>
                    <a:gd name="T27" fmla="*/ 1150 h 1360"/>
                    <a:gd name="T28" fmla="*/ 328 w 404"/>
                    <a:gd name="T29" fmla="*/ 1360 h 1360"/>
                    <a:gd name="T30" fmla="*/ 369 w 404"/>
                    <a:gd name="T31" fmla="*/ 1302 h 1360"/>
                    <a:gd name="T32" fmla="*/ 404 w 404"/>
                    <a:gd name="T33" fmla="*/ 1219 h 1360"/>
                    <a:gd name="T34" fmla="*/ 404 w 404"/>
                    <a:gd name="T35" fmla="*/ 525 h 1360"/>
                    <a:gd name="T36" fmla="*/ 369 w 404"/>
                    <a:gd name="T37" fmla="*/ 646 h 1360"/>
                    <a:gd name="T38" fmla="*/ 321 w 404"/>
                    <a:gd name="T39" fmla="*/ 1036 h 1360"/>
                    <a:gd name="T40" fmla="*/ 283 w 404"/>
                    <a:gd name="T41" fmla="*/ 697 h 1360"/>
                    <a:gd name="T42" fmla="*/ 238 w 404"/>
                    <a:gd name="T43" fmla="*/ 0 h 1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04" h="1360">
                      <a:moveTo>
                        <a:pt x="238" y="0"/>
                      </a:moveTo>
                      <a:lnTo>
                        <a:pt x="193" y="518"/>
                      </a:lnTo>
                      <a:lnTo>
                        <a:pt x="148" y="273"/>
                      </a:lnTo>
                      <a:lnTo>
                        <a:pt x="103" y="877"/>
                      </a:lnTo>
                      <a:lnTo>
                        <a:pt x="58" y="856"/>
                      </a:lnTo>
                      <a:lnTo>
                        <a:pt x="14" y="1081"/>
                      </a:lnTo>
                      <a:lnTo>
                        <a:pt x="0" y="1115"/>
                      </a:lnTo>
                      <a:lnTo>
                        <a:pt x="48" y="1247"/>
                      </a:lnTo>
                      <a:lnTo>
                        <a:pt x="90" y="1084"/>
                      </a:lnTo>
                      <a:lnTo>
                        <a:pt x="138" y="1350"/>
                      </a:lnTo>
                      <a:lnTo>
                        <a:pt x="190" y="1316"/>
                      </a:lnTo>
                      <a:lnTo>
                        <a:pt x="217" y="1122"/>
                      </a:lnTo>
                      <a:lnTo>
                        <a:pt x="245" y="1146"/>
                      </a:lnTo>
                      <a:lnTo>
                        <a:pt x="276" y="1150"/>
                      </a:lnTo>
                      <a:lnTo>
                        <a:pt x="328" y="1360"/>
                      </a:lnTo>
                      <a:lnTo>
                        <a:pt x="369" y="1302"/>
                      </a:lnTo>
                      <a:lnTo>
                        <a:pt x="404" y="1219"/>
                      </a:lnTo>
                      <a:lnTo>
                        <a:pt x="404" y="525"/>
                      </a:lnTo>
                      <a:lnTo>
                        <a:pt x="369" y="646"/>
                      </a:lnTo>
                      <a:lnTo>
                        <a:pt x="321" y="1036"/>
                      </a:lnTo>
                      <a:lnTo>
                        <a:pt x="283" y="697"/>
                      </a:lnTo>
                      <a:lnTo>
                        <a:pt x="238" y="0"/>
                      </a:lnTo>
                      <a:close/>
                    </a:path>
                  </a:pathLst>
                </a:custGeom>
                <a:solidFill>
                  <a:srgbClr val="EF4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43" name="Freeform 67"/>
                <p:cNvSpPr>
                  <a:spLocks/>
                </p:cNvSpPr>
                <p:nvPr/>
              </p:nvSpPr>
              <p:spPr bwMode="auto">
                <a:xfrm>
                  <a:off x="1667" y="1370"/>
                  <a:ext cx="1119" cy="2027"/>
                </a:xfrm>
                <a:custGeom>
                  <a:avLst/>
                  <a:gdLst>
                    <a:gd name="T0" fmla="*/ 1074 w 1119"/>
                    <a:gd name="T1" fmla="*/ 362 h 2027"/>
                    <a:gd name="T2" fmla="*/ 1030 w 1119"/>
                    <a:gd name="T3" fmla="*/ 746 h 2027"/>
                    <a:gd name="T4" fmla="*/ 985 w 1119"/>
                    <a:gd name="T5" fmla="*/ 770 h 2027"/>
                    <a:gd name="T6" fmla="*/ 940 w 1119"/>
                    <a:gd name="T7" fmla="*/ 587 h 2027"/>
                    <a:gd name="T8" fmla="*/ 895 w 1119"/>
                    <a:gd name="T9" fmla="*/ 680 h 2027"/>
                    <a:gd name="T10" fmla="*/ 850 w 1119"/>
                    <a:gd name="T11" fmla="*/ 452 h 2027"/>
                    <a:gd name="T12" fmla="*/ 805 w 1119"/>
                    <a:gd name="T13" fmla="*/ 905 h 2027"/>
                    <a:gd name="T14" fmla="*/ 760 w 1119"/>
                    <a:gd name="T15" fmla="*/ 880 h 2027"/>
                    <a:gd name="T16" fmla="*/ 715 w 1119"/>
                    <a:gd name="T17" fmla="*/ 1464 h 2027"/>
                    <a:gd name="T18" fmla="*/ 670 w 1119"/>
                    <a:gd name="T19" fmla="*/ 1488 h 2027"/>
                    <a:gd name="T20" fmla="*/ 625 w 1119"/>
                    <a:gd name="T21" fmla="*/ 1443 h 2027"/>
                    <a:gd name="T22" fmla="*/ 581 w 1119"/>
                    <a:gd name="T23" fmla="*/ 1309 h 2027"/>
                    <a:gd name="T24" fmla="*/ 536 w 1119"/>
                    <a:gd name="T25" fmla="*/ 1464 h 2027"/>
                    <a:gd name="T26" fmla="*/ 491 w 1119"/>
                    <a:gd name="T27" fmla="*/ 1240 h 2027"/>
                    <a:gd name="T28" fmla="*/ 446 w 1119"/>
                    <a:gd name="T29" fmla="*/ 1329 h 2027"/>
                    <a:gd name="T30" fmla="*/ 401 w 1119"/>
                    <a:gd name="T31" fmla="*/ 1309 h 2027"/>
                    <a:gd name="T32" fmla="*/ 356 w 1119"/>
                    <a:gd name="T33" fmla="*/ 905 h 2027"/>
                    <a:gd name="T34" fmla="*/ 311 w 1119"/>
                    <a:gd name="T35" fmla="*/ 836 h 2027"/>
                    <a:gd name="T36" fmla="*/ 266 w 1119"/>
                    <a:gd name="T37" fmla="*/ 1374 h 2027"/>
                    <a:gd name="T38" fmla="*/ 221 w 1119"/>
                    <a:gd name="T39" fmla="*/ 1488 h 2027"/>
                    <a:gd name="T40" fmla="*/ 177 w 1119"/>
                    <a:gd name="T41" fmla="*/ 950 h 2027"/>
                    <a:gd name="T42" fmla="*/ 132 w 1119"/>
                    <a:gd name="T43" fmla="*/ 970 h 2027"/>
                    <a:gd name="T44" fmla="*/ 87 w 1119"/>
                    <a:gd name="T45" fmla="*/ 252 h 2027"/>
                    <a:gd name="T46" fmla="*/ 42 w 1119"/>
                    <a:gd name="T47" fmla="*/ 880 h 2027"/>
                    <a:gd name="T48" fmla="*/ 0 w 1119"/>
                    <a:gd name="T49" fmla="*/ 1478 h 2027"/>
                    <a:gd name="T50" fmla="*/ 21 w 1119"/>
                    <a:gd name="T51" fmla="*/ 1982 h 2027"/>
                    <a:gd name="T52" fmla="*/ 63 w 1119"/>
                    <a:gd name="T53" fmla="*/ 1948 h 2027"/>
                    <a:gd name="T54" fmla="*/ 111 w 1119"/>
                    <a:gd name="T55" fmla="*/ 704 h 2027"/>
                    <a:gd name="T56" fmla="*/ 159 w 1119"/>
                    <a:gd name="T57" fmla="*/ 1785 h 2027"/>
                    <a:gd name="T58" fmla="*/ 204 w 1119"/>
                    <a:gd name="T59" fmla="*/ 1740 h 2027"/>
                    <a:gd name="T60" fmla="*/ 253 w 1119"/>
                    <a:gd name="T61" fmla="*/ 1968 h 2027"/>
                    <a:gd name="T62" fmla="*/ 294 w 1119"/>
                    <a:gd name="T63" fmla="*/ 1785 h 2027"/>
                    <a:gd name="T64" fmla="*/ 342 w 1119"/>
                    <a:gd name="T65" fmla="*/ 1405 h 2027"/>
                    <a:gd name="T66" fmla="*/ 384 w 1119"/>
                    <a:gd name="T67" fmla="*/ 1474 h 2027"/>
                    <a:gd name="T68" fmla="*/ 436 w 1119"/>
                    <a:gd name="T69" fmla="*/ 1830 h 2027"/>
                    <a:gd name="T70" fmla="*/ 477 w 1119"/>
                    <a:gd name="T71" fmla="*/ 1923 h 2027"/>
                    <a:gd name="T72" fmla="*/ 525 w 1119"/>
                    <a:gd name="T73" fmla="*/ 2003 h 2027"/>
                    <a:gd name="T74" fmla="*/ 574 w 1119"/>
                    <a:gd name="T75" fmla="*/ 1968 h 2027"/>
                    <a:gd name="T76" fmla="*/ 619 w 1119"/>
                    <a:gd name="T77" fmla="*/ 2027 h 2027"/>
                    <a:gd name="T78" fmla="*/ 667 w 1119"/>
                    <a:gd name="T79" fmla="*/ 1923 h 2027"/>
                    <a:gd name="T80" fmla="*/ 708 w 1119"/>
                    <a:gd name="T81" fmla="*/ 1879 h 2027"/>
                    <a:gd name="T82" fmla="*/ 757 w 1119"/>
                    <a:gd name="T83" fmla="*/ 1671 h 2027"/>
                    <a:gd name="T84" fmla="*/ 802 w 1119"/>
                    <a:gd name="T85" fmla="*/ 1474 h 2027"/>
                    <a:gd name="T86" fmla="*/ 850 w 1119"/>
                    <a:gd name="T87" fmla="*/ 1336 h 2027"/>
                    <a:gd name="T88" fmla="*/ 891 w 1119"/>
                    <a:gd name="T89" fmla="*/ 1198 h 2027"/>
                    <a:gd name="T90" fmla="*/ 940 w 1119"/>
                    <a:gd name="T91" fmla="*/ 1177 h 2027"/>
                    <a:gd name="T92" fmla="*/ 988 w 1119"/>
                    <a:gd name="T93" fmla="*/ 1198 h 2027"/>
                    <a:gd name="T94" fmla="*/ 1033 w 1119"/>
                    <a:gd name="T95" fmla="*/ 1533 h 2027"/>
                    <a:gd name="T96" fmla="*/ 1081 w 1119"/>
                    <a:gd name="T97" fmla="*/ 1381 h 2027"/>
                    <a:gd name="T98" fmla="*/ 1119 w 1119"/>
                    <a:gd name="T99" fmla="*/ 0 h 2027"/>
                    <a:gd name="T100" fmla="*/ 1119 w 1119"/>
                    <a:gd name="T101" fmla="*/ 3 h 2027"/>
                    <a:gd name="T102" fmla="*/ 1074 w 1119"/>
                    <a:gd name="T103" fmla="*/ 362 h 2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19" h="2027">
                      <a:moveTo>
                        <a:pt x="1074" y="362"/>
                      </a:moveTo>
                      <a:lnTo>
                        <a:pt x="1030" y="746"/>
                      </a:lnTo>
                      <a:lnTo>
                        <a:pt x="985" y="770"/>
                      </a:lnTo>
                      <a:lnTo>
                        <a:pt x="940" y="587"/>
                      </a:lnTo>
                      <a:lnTo>
                        <a:pt x="895" y="680"/>
                      </a:lnTo>
                      <a:lnTo>
                        <a:pt x="850" y="452"/>
                      </a:lnTo>
                      <a:lnTo>
                        <a:pt x="805" y="905"/>
                      </a:lnTo>
                      <a:lnTo>
                        <a:pt x="760" y="880"/>
                      </a:lnTo>
                      <a:lnTo>
                        <a:pt x="715" y="1464"/>
                      </a:lnTo>
                      <a:lnTo>
                        <a:pt x="670" y="1488"/>
                      </a:lnTo>
                      <a:lnTo>
                        <a:pt x="625" y="1443"/>
                      </a:lnTo>
                      <a:lnTo>
                        <a:pt x="581" y="1309"/>
                      </a:lnTo>
                      <a:lnTo>
                        <a:pt x="536" y="1464"/>
                      </a:lnTo>
                      <a:lnTo>
                        <a:pt x="491" y="1240"/>
                      </a:lnTo>
                      <a:lnTo>
                        <a:pt x="446" y="1329"/>
                      </a:lnTo>
                      <a:lnTo>
                        <a:pt x="401" y="1309"/>
                      </a:lnTo>
                      <a:lnTo>
                        <a:pt x="356" y="905"/>
                      </a:lnTo>
                      <a:lnTo>
                        <a:pt x="311" y="836"/>
                      </a:lnTo>
                      <a:lnTo>
                        <a:pt x="266" y="1374"/>
                      </a:lnTo>
                      <a:lnTo>
                        <a:pt x="221" y="1488"/>
                      </a:lnTo>
                      <a:lnTo>
                        <a:pt x="177" y="950"/>
                      </a:lnTo>
                      <a:lnTo>
                        <a:pt x="132" y="970"/>
                      </a:lnTo>
                      <a:lnTo>
                        <a:pt x="87" y="252"/>
                      </a:lnTo>
                      <a:lnTo>
                        <a:pt x="42" y="880"/>
                      </a:lnTo>
                      <a:lnTo>
                        <a:pt x="0" y="1478"/>
                      </a:lnTo>
                      <a:lnTo>
                        <a:pt x="21" y="1982"/>
                      </a:lnTo>
                      <a:lnTo>
                        <a:pt x="63" y="1948"/>
                      </a:lnTo>
                      <a:lnTo>
                        <a:pt x="111" y="704"/>
                      </a:lnTo>
                      <a:lnTo>
                        <a:pt x="159" y="1785"/>
                      </a:lnTo>
                      <a:lnTo>
                        <a:pt x="204" y="1740"/>
                      </a:lnTo>
                      <a:lnTo>
                        <a:pt x="253" y="1968"/>
                      </a:lnTo>
                      <a:lnTo>
                        <a:pt x="294" y="1785"/>
                      </a:lnTo>
                      <a:lnTo>
                        <a:pt x="342" y="1405"/>
                      </a:lnTo>
                      <a:lnTo>
                        <a:pt x="384" y="1474"/>
                      </a:lnTo>
                      <a:lnTo>
                        <a:pt x="436" y="1830"/>
                      </a:lnTo>
                      <a:lnTo>
                        <a:pt x="477" y="1923"/>
                      </a:lnTo>
                      <a:lnTo>
                        <a:pt x="525" y="2003"/>
                      </a:lnTo>
                      <a:lnTo>
                        <a:pt x="574" y="1968"/>
                      </a:lnTo>
                      <a:lnTo>
                        <a:pt x="619" y="2027"/>
                      </a:lnTo>
                      <a:lnTo>
                        <a:pt x="667" y="1923"/>
                      </a:lnTo>
                      <a:lnTo>
                        <a:pt x="708" y="1879"/>
                      </a:lnTo>
                      <a:lnTo>
                        <a:pt x="757" y="1671"/>
                      </a:lnTo>
                      <a:lnTo>
                        <a:pt x="802" y="1474"/>
                      </a:lnTo>
                      <a:lnTo>
                        <a:pt x="850" y="1336"/>
                      </a:lnTo>
                      <a:lnTo>
                        <a:pt x="891" y="1198"/>
                      </a:lnTo>
                      <a:lnTo>
                        <a:pt x="940" y="1177"/>
                      </a:lnTo>
                      <a:lnTo>
                        <a:pt x="988" y="1198"/>
                      </a:lnTo>
                      <a:lnTo>
                        <a:pt x="1033" y="1533"/>
                      </a:lnTo>
                      <a:lnTo>
                        <a:pt x="1081" y="1381"/>
                      </a:lnTo>
                      <a:lnTo>
                        <a:pt x="1119" y="0"/>
                      </a:lnTo>
                      <a:lnTo>
                        <a:pt x="1119" y="3"/>
                      </a:lnTo>
                      <a:lnTo>
                        <a:pt x="1074" y="362"/>
                      </a:lnTo>
                      <a:close/>
                    </a:path>
                  </a:pathLst>
                </a:custGeom>
                <a:solidFill>
                  <a:srgbClr val="EF4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44" name="Freeform 68"/>
                <p:cNvSpPr>
                  <a:spLocks/>
                </p:cNvSpPr>
                <p:nvPr/>
              </p:nvSpPr>
              <p:spPr bwMode="auto">
                <a:xfrm>
                  <a:off x="2852" y="1149"/>
                  <a:ext cx="249" cy="1202"/>
                </a:xfrm>
                <a:custGeom>
                  <a:avLst/>
                  <a:gdLst>
                    <a:gd name="T0" fmla="*/ 204 w 249"/>
                    <a:gd name="T1" fmla="*/ 0 h 1202"/>
                    <a:gd name="T2" fmla="*/ 159 w 249"/>
                    <a:gd name="T3" fmla="*/ 293 h 1202"/>
                    <a:gd name="T4" fmla="*/ 114 w 249"/>
                    <a:gd name="T5" fmla="*/ 428 h 1202"/>
                    <a:gd name="T6" fmla="*/ 69 w 249"/>
                    <a:gd name="T7" fmla="*/ 608 h 1202"/>
                    <a:gd name="T8" fmla="*/ 24 w 249"/>
                    <a:gd name="T9" fmla="*/ 538 h 1202"/>
                    <a:gd name="T10" fmla="*/ 0 w 249"/>
                    <a:gd name="T11" fmla="*/ 331 h 1202"/>
                    <a:gd name="T12" fmla="*/ 31 w 249"/>
                    <a:gd name="T13" fmla="*/ 1202 h 1202"/>
                    <a:gd name="T14" fmla="*/ 79 w 249"/>
                    <a:gd name="T15" fmla="*/ 970 h 1202"/>
                    <a:gd name="T16" fmla="*/ 121 w 249"/>
                    <a:gd name="T17" fmla="*/ 880 h 1202"/>
                    <a:gd name="T18" fmla="*/ 169 w 249"/>
                    <a:gd name="T19" fmla="*/ 501 h 1202"/>
                    <a:gd name="T20" fmla="*/ 217 w 249"/>
                    <a:gd name="T21" fmla="*/ 238 h 1202"/>
                    <a:gd name="T22" fmla="*/ 249 w 249"/>
                    <a:gd name="T23" fmla="*/ 269 h 1202"/>
                    <a:gd name="T24" fmla="*/ 249 w 249"/>
                    <a:gd name="T25" fmla="*/ 248 h 1202"/>
                    <a:gd name="T26" fmla="*/ 204 w 249"/>
                    <a:gd name="T27" fmla="*/ 0 h 1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9" h="1202">
                      <a:moveTo>
                        <a:pt x="204" y="0"/>
                      </a:moveTo>
                      <a:lnTo>
                        <a:pt x="159" y="293"/>
                      </a:lnTo>
                      <a:lnTo>
                        <a:pt x="114" y="428"/>
                      </a:lnTo>
                      <a:lnTo>
                        <a:pt x="69" y="608"/>
                      </a:lnTo>
                      <a:lnTo>
                        <a:pt x="24" y="538"/>
                      </a:lnTo>
                      <a:lnTo>
                        <a:pt x="0" y="331"/>
                      </a:lnTo>
                      <a:lnTo>
                        <a:pt x="31" y="1202"/>
                      </a:lnTo>
                      <a:lnTo>
                        <a:pt x="79" y="970"/>
                      </a:lnTo>
                      <a:lnTo>
                        <a:pt x="121" y="880"/>
                      </a:lnTo>
                      <a:lnTo>
                        <a:pt x="169" y="501"/>
                      </a:lnTo>
                      <a:lnTo>
                        <a:pt x="217" y="238"/>
                      </a:lnTo>
                      <a:lnTo>
                        <a:pt x="249" y="269"/>
                      </a:lnTo>
                      <a:lnTo>
                        <a:pt x="249" y="248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EF4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45" name="Freeform 69"/>
                <p:cNvSpPr>
                  <a:spLocks/>
                </p:cNvSpPr>
                <p:nvPr/>
              </p:nvSpPr>
              <p:spPr bwMode="auto">
                <a:xfrm>
                  <a:off x="3190" y="2409"/>
                  <a:ext cx="256" cy="770"/>
                </a:xfrm>
                <a:custGeom>
                  <a:avLst/>
                  <a:gdLst>
                    <a:gd name="T0" fmla="*/ 180 w 256"/>
                    <a:gd name="T1" fmla="*/ 380 h 770"/>
                    <a:gd name="T2" fmla="*/ 135 w 256"/>
                    <a:gd name="T3" fmla="*/ 0 h 770"/>
                    <a:gd name="T4" fmla="*/ 90 w 256"/>
                    <a:gd name="T5" fmla="*/ 111 h 770"/>
                    <a:gd name="T6" fmla="*/ 45 w 256"/>
                    <a:gd name="T7" fmla="*/ 225 h 770"/>
                    <a:gd name="T8" fmla="*/ 0 w 256"/>
                    <a:gd name="T9" fmla="*/ 225 h 770"/>
                    <a:gd name="T10" fmla="*/ 14 w 256"/>
                    <a:gd name="T11" fmla="*/ 435 h 770"/>
                    <a:gd name="T12" fmla="*/ 63 w 256"/>
                    <a:gd name="T13" fmla="*/ 515 h 770"/>
                    <a:gd name="T14" fmla="*/ 107 w 256"/>
                    <a:gd name="T15" fmla="*/ 435 h 770"/>
                    <a:gd name="T16" fmla="*/ 156 w 256"/>
                    <a:gd name="T17" fmla="*/ 770 h 770"/>
                    <a:gd name="T18" fmla="*/ 197 w 256"/>
                    <a:gd name="T19" fmla="*/ 584 h 770"/>
                    <a:gd name="T20" fmla="*/ 246 w 256"/>
                    <a:gd name="T21" fmla="*/ 480 h 770"/>
                    <a:gd name="T22" fmla="*/ 256 w 256"/>
                    <a:gd name="T23" fmla="*/ 446 h 770"/>
                    <a:gd name="T24" fmla="*/ 221 w 256"/>
                    <a:gd name="T25" fmla="*/ 66 h 770"/>
                    <a:gd name="T26" fmla="*/ 180 w 256"/>
                    <a:gd name="T27" fmla="*/ 380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56" h="770">
                      <a:moveTo>
                        <a:pt x="180" y="380"/>
                      </a:moveTo>
                      <a:lnTo>
                        <a:pt x="135" y="0"/>
                      </a:lnTo>
                      <a:lnTo>
                        <a:pt x="90" y="111"/>
                      </a:lnTo>
                      <a:lnTo>
                        <a:pt x="45" y="225"/>
                      </a:lnTo>
                      <a:lnTo>
                        <a:pt x="0" y="225"/>
                      </a:lnTo>
                      <a:lnTo>
                        <a:pt x="14" y="435"/>
                      </a:lnTo>
                      <a:lnTo>
                        <a:pt x="63" y="515"/>
                      </a:lnTo>
                      <a:lnTo>
                        <a:pt x="107" y="435"/>
                      </a:lnTo>
                      <a:lnTo>
                        <a:pt x="156" y="770"/>
                      </a:lnTo>
                      <a:lnTo>
                        <a:pt x="197" y="584"/>
                      </a:lnTo>
                      <a:lnTo>
                        <a:pt x="246" y="480"/>
                      </a:lnTo>
                      <a:lnTo>
                        <a:pt x="256" y="446"/>
                      </a:lnTo>
                      <a:lnTo>
                        <a:pt x="221" y="66"/>
                      </a:lnTo>
                      <a:lnTo>
                        <a:pt x="180" y="380"/>
                      </a:lnTo>
                      <a:close/>
                    </a:path>
                  </a:pathLst>
                </a:custGeom>
                <a:solidFill>
                  <a:srgbClr val="EF402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1446" name="Freeform 70"/>
          <p:cNvSpPr>
            <a:spLocks/>
          </p:cNvSpPr>
          <p:nvPr/>
        </p:nvSpPr>
        <p:spPr bwMode="auto">
          <a:xfrm>
            <a:off x="2586038" y="1884363"/>
            <a:ext cx="3948112" cy="3519487"/>
          </a:xfrm>
          <a:custGeom>
            <a:avLst/>
            <a:gdLst>
              <a:gd name="T0" fmla="*/ 0 w 2487"/>
              <a:gd name="T1" fmla="*/ 849 h 2217"/>
              <a:gd name="T2" fmla="*/ 49 w 2487"/>
              <a:gd name="T3" fmla="*/ 2172 h 2217"/>
              <a:gd name="T4" fmla="*/ 90 w 2487"/>
              <a:gd name="T5" fmla="*/ 2137 h 2217"/>
              <a:gd name="T6" fmla="*/ 142 w 2487"/>
              <a:gd name="T7" fmla="*/ 898 h 2217"/>
              <a:gd name="T8" fmla="*/ 190 w 2487"/>
              <a:gd name="T9" fmla="*/ 1975 h 2217"/>
              <a:gd name="T10" fmla="*/ 232 w 2487"/>
              <a:gd name="T11" fmla="*/ 1930 h 2217"/>
              <a:gd name="T12" fmla="*/ 280 w 2487"/>
              <a:gd name="T13" fmla="*/ 2162 h 2217"/>
              <a:gd name="T14" fmla="*/ 325 w 2487"/>
              <a:gd name="T15" fmla="*/ 1975 h 2217"/>
              <a:gd name="T16" fmla="*/ 373 w 2487"/>
              <a:gd name="T17" fmla="*/ 1599 h 2217"/>
              <a:gd name="T18" fmla="*/ 415 w 2487"/>
              <a:gd name="T19" fmla="*/ 1668 h 2217"/>
              <a:gd name="T20" fmla="*/ 463 w 2487"/>
              <a:gd name="T21" fmla="*/ 2024 h 2217"/>
              <a:gd name="T22" fmla="*/ 508 w 2487"/>
              <a:gd name="T23" fmla="*/ 2113 h 2217"/>
              <a:gd name="T24" fmla="*/ 556 w 2487"/>
              <a:gd name="T25" fmla="*/ 2196 h 2217"/>
              <a:gd name="T26" fmla="*/ 605 w 2487"/>
              <a:gd name="T27" fmla="*/ 2162 h 2217"/>
              <a:gd name="T28" fmla="*/ 646 w 2487"/>
              <a:gd name="T29" fmla="*/ 2217 h 2217"/>
              <a:gd name="T30" fmla="*/ 695 w 2487"/>
              <a:gd name="T31" fmla="*/ 2113 h 2217"/>
              <a:gd name="T32" fmla="*/ 739 w 2487"/>
              <a:gd name="T33" fmla="*/ 2068 h 2217"/>
              <a:gd name="T34" fmla="*/ 788 w 2487"/>
              <a:gd name="T35" fmla="*/ 1861 h 2217"/>
              <a:gd name="T36" fmla="*/ 829 w 2487"/>
              <a:gd name="T37" fmla="*/ 1668 h 2217"/>
              <a:gd name="T38" fmla="*/ 878 w 2487"/>
              <a:gd name="T39" fmla="*/ 1530 h 2217"/>
              <a:gd name="T40" fmla="*/ 922 w 2487"/>
              <a:gd name="T41" fmla="*/ 1392 h 2217"/>
              <a:gd name="T42" fmla="*/ 971 w 2487"/>
              <a:gd name="T43" fmla="*/ 1367 h 2217"/>
              <a:gd name="T44" fmla="*/ 1019 w 2487"/>
              <a:gd name="T45" fmla="*/ 1392 h 2217"/>
              <a:gd name="T46" fmla="*/ 1061 w 2487"/>
              <a:gd name="T47" fmla="*/ 1723 h 2217"/>
              <a:gd name="T48" fmla="*/ 1112 w 2487"/>
              <a:gd name="T49" fmla="*/ 1575 h 2217"/>
              <a:gd name="T50" fmla="*/ 1154 w 2487"/>
              <a:gd name="T51" fmla="*/ 93 h 2217"/>
              <a:gd name="T52" fmla="*/ 1202 w 2487"/>
              <a:gd name="T53" fmla="*/ 0 h 2217"/>
              <a:gd name="T54" fmla="*/ 1244 w 2487"/>
              <a:gd name="T55" fmla="*/ 1170 h 2217"/>
              <a:gd name="T56" fmla="*/ 1292 w 2487"/>
              <a:gd name="T57" fmla="*/ 943 h 2217"/>
              <a:gd name="T58" fmla="*/ 1337 w 2487"/>
              <a:gd name="T59" fmla="*/ 849 h 2217"/>
              <a:gd name="T60" fmla="*/ 1385 w 2487"/>
              <a:gd name="T61" fmla="*/ 469 h 2217"/>
              <a:gd name="T62" fmla="*/ 1434 w 2487"/>
              <a:gd name="T63" fmla="*/ 207 h 2217"/>
              <a:gd name="T64" fmla="*/ 1475 w 2487"/>
              <a:gd name="T65" fmla="*/ 252 h 2217"/>
              <a:gd name="T66" fmla="*/ 1527 w 2487"/>
              <a:gd name="T67" fmla="*/ 987 h 2217"/>
              <a:gd name="T68" fmla="*/ 1568 w 2487"/>
              <a:gd name="T69" fmla="*/ 1668 h 2217"/>
              <a:gd name="T70" fmla="*/ 1617 w 2487"/>
              <a:gd name="T71" fmla="*/ 1747 h 2217"/>
              <a:gd name="T72" fmla="*/ 1658 w 2487"/>
              <a:gd name="T73" fmla="*/ 1668 h 2217"/>
              <a:gd name="T74" fmla="*/ 1706 w 2487"/>
              <a:gd name="T75" fmla="*/ 1999 h 2217"/>
              <a:gd name="T76" fmla="*/ 1751 w 2487"/>
              <a:gd name="T77" fmla="*/ 1816 h 2217"/>
              <a:gd name="T78" fmla="*/ 1800 w 2487"/>
              <a:gd name="T79" fmla="*/ 1713 h 2217"/>
              <a:gd name="T80" fmla="*/ 1848 w 2487"/>
              <a:gd name="T81" fmla="*/ 1550 h 2217"/>
              <a:gd name="T82" fmla="*/ 1889 w 2487"/>
              <a:gd name="T83" fmla="*/ 1575 h 2217"/>
              <a:gd name="T84" fmla="*/ 1941 w 2487"/>
              <a:gd name="T85" fmla="*/ 1550 h 2217"/>
              <a:gd name="T86" fmla="*/ 1983 w 2487"/>
              <a:gd name="T87" fmla="*/ 1906 h 2217"/>
              <a:gd name="T88" fmla="*/ 2031 w 2487"/>
              <a:gd name="T89" fmla="*/ 1954 h 2217"/>
              <a:gd name="T90" fmla="*/ 2072 w 2487"/>
              <a:gd name="T91" fmla="*/ 1930 h 2217"/>
              <a:gd name="T92" fmla="*/ 2121 w 2487"/>
              <a:gd name="T93" fmla="*/ 2068 h 2217"/>
              <a:gd name="T94" fmla="*/ 2166 w 2487"/>
              <a:gd name="T95" fmla="*/ 1906 h 2217"/>
              <a:gd name="T96" fmla="*/ 2214 w 2487"/>
              <a:gd name="T97" fmla="*/ 2172 h 2217"/>
              <a:gd name="T98" fmla="*/ 2262 w 2487"/>
              <a:gd name="T99" fmla="*/ 2137 h 2217"/>
              <a:gd name="T100" fmla="*/ 2300 w 2487"/>
              <a:gd name="T101" fmla="*/ 1934 h 2217"/>
              <a:gd name="T102" fmla="*/ 2328 w 2487"/>
              <a:gd name="T103" fmla="*/ 1961 h 2217"/>
              <a:gd name="T104" fmla="*/ 2362 w 2487"/>
              <a:gd name="T105" fmla="*/ 1965 h 2217"/>
              <a:gd name="T106" fmla="*/ 2407 w 2487"/>
              <a:gd name="T107" fmla="*/ 2182 h 2217"/>
              <a:gd name="T108" fmla="*/ 2452 w 2487"/>
              <a:gd name="T109" fmla="*/ 2117 h 2217"/>
              <a:gd name="T110" fmla="*/ 2487 w 2487"/>
              <a:gd name="T111" fmla="*/ 2034 h 2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87" h="2217">
                <a:moveTo>
                  <a:pt x="0" y="849"/>
                </a:moveTo>
                <a:lnTo>
                  <a:pt x="49" y="2172"/>
                </a:lnTo>
                <a:lnTo>
                  <a:pt x="90" y="2137"/>
                </a:lnTo>
                <a:lnTo>
                  <a:pt x="142" y="898"/>
                </a:lnTo>
                <a:lnTo>
                  <a:pt x="190" y="1975"/>
                </a:lnTo>
                <a:lnTo>
                  <a:pt x="232" y="1930"/>
                </a:lnTo>
                <a:lnTo>
                  <a:pt x="280" y="2162"/>
                </a:lnTo>
                <a:lnTo>
                  <a:pt x="325" y="1975"/>
                </a:lnTo>
                <a:lnTo>
                  <a:pt x="373" y="1599"/>
                </a:lnTo>
                <a:lnTo>
                  <a:pt x="415" y="1668"/>
                </a:lnTo>
                <a:lnTo>
                  <a:pt x="463" y="2024"/>
                </a:lnTo>
                <a:lnTo>
                  <a:pt x="508" y="2113"/>
                </a:lnTo>
                <a:lnTo>
                  <a:pt x="556" y="2196"/>
                </a:lnTo>
                <a:lnTo>
                  <a:pt x="605" y="2162"/>
                </a:lnTo>
                <a:lnTo>
                  <a:pt x="646" y="2217"/>
                </a:lnTo>
                <a:lnTo>
                  <a:pt x="695" y="2113"/>
                </a:lnTo>
                <a:lnTo>
                  <a:pt x="739" y="2068"/>
                </a:lnTo>
                <a:lnTo>
                  <a:pt x="788" y="1861"/>
                </a:lnTo>
                <a:lnTo>
                  <a:pt x="829" y="1668"/>
                </a:lnTo>
                <a:lnTo>
                  <a:pt x="878" y="1530"/>
                </a:lnTo>
                <a:lnTo>
                  <a:pt x="922" y="1392"/>
                </a:lnTo>
                <a:lnTo>
                  <a:pt x="971" y="1367"/>
                </a:lnTo>
                <a:lnTo>
                  <a:pt x="1019" y="1392"/>
                </a:lnTo>
                <a:lnTo>
                  <a:pt x="1061" y="1723"/>
                </a:lnTo>
                <a:lnTo>
                  <a:pt x="1112" y="1575"/>
                </a:lnTo>
                <a:lnTo>
                  <a:pt x="1154" y="93"/>
                </a:lnTo>
                <a:lnTo>
                  <a:pt x="1202" y="0"/>
                </a:lnTo>
                <a:lnTo>
                  <a:pt x="1244" y="1170"/>
                </a:lnTo>
                <a:lnTo>
                  <a:pt x="1292" y="943"/>
                </a:lnTo>
                <a:lnTo>
                  <a:pt x="1337" y="849"/>
                </a:lnTo>
                <a:lnTo>
                  <a:pt x="1385" y="469"/>
                </a:lnTo>
                <a:lnTo>
                  <a:pt x="1434" y="207"/>
                </a:lnTo>
                <a:lnTo>
                  <a:pt x="1475" y="252"/>
                </a:lnTo>
                <a:lnTo>
                  <a:pt x="1527" y="987"/>
                </a:lnTo>
                <a:lnTo>
                  <a:pt x="1568" y="1668"/>
                </a:lnTo>
                <a:lnTo>
                  <a:pt x="1617" y="1747"/>
                </a:lnTo>
                <a:lnTo>
                  <a:pt x="1658" y="1668"/>
                </a:lnTo>
                <a:lnTo>
                  <a:pt x="1706" y="1999"/>
                </a:lnTo>
                <a:lnTo>
                  <a:pt x="1751" y="1816"/>
                </a:lnTo>
                <a:lnTo>
                  <a:pt x="1800" y="1713"/>
                </a:lnTo>
                <a:lnTo>
                  <a:pt x="1848" y="1550"/>
                </a:lnTo>
                <a:lnTo>
                  <a:pt x="1889" y="1575"/>
                </a:lnTo>
                <a:lnTo>
                  <a:pt x="1941" y="1550"/>
                </a:lnTo>
                <a:lnTo>
                  <a:pt x="1983" y="1906"/>
                </a:lnTo>
                <a:lnTo>
                  <a:pt x="2031" y="1954"/>
                </a:lnTo>
                <a:lnTo>
                  <a:pt x="2072" y="1930"/>
                </a:lnTo>
                <a:lnTo>
                  <a:pt x="2121" y="2068"/>
                </a:lnTo>
                <a:lnTo>
                  <a:pt x="2166" y="1906"/>
                </a:lnTo>
                <a:lnTo>
                  <a:pt x="2214" y="2172"/>
                </a:lnTo>
                <a:lnTo>
                  <a:pt x="2262" y="2137"/>
                </a:lnTo>
                <a:lnTo>
                  <a:pt x="2300" y="1934"/>
                </a:lnTo>
                <a:lnTo>
                  <a:pt x="2328" y="1961"/>
                </a:lnTo>
                <a:lnTo>
                  <a:pt x="2362" y="1965"/>
                </a:lnTo>
                <a:lnTo>
                  <a:pt x="2407" y="2182"/>
                </a:lnTo>
                <a:lnTo>
                  <a:pt x="2452" y="2117"/>
                </a:lnTo>
                <a:lnTo>
                  <a:pt x="2487" y="2034"/>
                </a:lnTo>
              </a:path>
            </a:pathLst>
          </a:custGeom>
          <a:noFill/>
          <a:ln w="38100" cap="flat">
            <a:solidFill>
              <a:srgbClr val="3D71B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447" name="Freeform 71"/>
          <p:cNvSpPr>
            <a:spLocks noEditPoints="1"/>
          </p:cNvSpPr>
          <p:nvPr/>
        </p:nvSpPr>
        <p:spPr bwMode="auto">
          <a:xfrm>
            <a:off x="2554288" y="1839913"/>
            <a:ext cx="3979862" cy="3246437"/>
          </a:xfrm>
          <a:custGeom>
            <a:avLst/>
            <a:gdLst>
              <a:gd name="T0" fmla="*/ 2469 w 2507"/>
              <a:gd name="T1" fmla="*/ 1489 h 2045"/>
              <a:gd name="T2" fmla="*/ 2379 w 2507"/>
              <a:gd name="T3" fmla="*/ 1547 h 2045"/>
              <a:gd name="T4" fmla="*/ 2334 w 2507"/>
              <a:gd name="T5" fmla="*/ 853 h 2045"/>
              <a:gd name="T6" fmla="*/ 2289 w 2507"/>
              <a:gd name="T7" fmla="*/ 1368 h 2045"/>
              <a:gd name="T8" fmla="*/ 2244 w 2507"/>
              <a:gd name="T9" fmla="*/ 1123 h 2045"/>
              <a:gd name="T10" fmla="*/ 2155 w 2507"/>
              <a:gd name="T11" fmla="*/ 1706 h 2045"/>
              <a:gd name="T12" fmla="*/ 2065 w 2507"/>
              <a:gd name="T13" fmla="*/ 2045 h 2045"/>
              <a:gd name="T14" fmla="*/ 1975 w 2507"/>
              <a:gd name="T15" fmla="*/ 1257 h 2045"/>
              <a:gd name="T16" fmla="*/ 1885 w 2507"/>
              <a:gd name="T17" fmla="*/ 1098 h 2045"/>
              <a:gd name="T18" fmla="*/ 1840 w 2507"/>
              <a:gd name="T19" fmla="*/ 1817 h 2045"/>
              <a:gd name="T20" fmla="*/ 1795 w 2507"/>
              <a:gd name="T21" fmla="*/ 1323 h 2045"/>
              <a:gd name="T22" fmla="*/ 1751 w 2507"/>
              <a:gd name="T23" fmla="*/ 1637 h 2045"/>
              <a:gd name="T24" fmla="*/ 1706 w 2507"/>
              <a:gd name="T25" fmla="*/ 1257 h 2045"/>
              <a:gd name="T26" fmla="*/ 1661 w 2507"/>
              <a:gd name="T27" fmla="*/ 1368 h 2045"/>
              <a:gd name="T28" fmla="*/ 1571 w 2507"/>
              <a:gd name="T29" fmla="*/ 1482 h 2045"/>
              <a:gd name="T30" fmla="*/ 1481 w 2507"/>
              <a:gd name="T31" fmla="*/ 245 h 2045"/>
              <a:gd name="T32" fmla="*/ 1391 w 2507"/>
              <a:gd name="T33" fmla="*/ 290 h 2045"/>
              <a:gd name="T34" fmla="*/ 1302 w 2507"/>
              <a:gd name="T35" fmla="*/ 604 h 2045"/>
              <a:gd name="T36" fmla="*/ 1212 w 2507"/>
              <a:gd name="T37" fmla="*/ 156 h 2045"/>
              <a:gd name="T38" fmla="*/ 1122 w 2507"/>
              <a:gd name="T39" fmla="*/ 584 h 2045"/>
              <a:gd name="T40" fmla="*/ 1077 w 2507"/>
              <a:gd name="T41" fmla="*/ 964 h 2045"/>
              <a:gd name="T42" fmla="*/ 987 w 2507"/>
              <a:gd name="T43" fmla="*/ 808 h 2045"/>
              <a:gd name="T44" fmla="*/ 898 w 2507"/>
              <a:gd name="T45" fmla="*/ 674 h 2045"/>
              <a:gd name="T46" fmla="*/ 808 w 2507"/>
              <a:gd name="T47" fmla="*/ 1098 h 2045"/>
              <a:gd name="T48" fmla="*/ 718 w 2507"/>
              <a:gd name="T49" fmla="*/ 1706 h 2045"/>
              <a:gd name="T50" fmla="*/ 628 w 2507"/>
              <a:gd name="T51" fmla="*/ 1527 h 2045"/>
              <a:gd name="T52" fmla="*/ 538 w 2507"/>
              <a:gd name="T53" fmla="*/ 1458 h 2045"/>
              <a:gd name="T54" fmla="*/ 449 w 2507"/>
              <a:gd name="T55" fmla="*/ 1527 h 2045"/>
              <a:gd name="T56" fmla="*/ 359 w 2507"/>
              <a:gd name="T57" fmla="*/ 1053 h 2045"/>
              <a:gd name="T58" fmla="*/ 269 w 2507"/>
              <a:gd name="T59" fmla="*/ 1706 h 2045"/>
              <a:gd name="T60" fmla="*/ 224 w 2507"/>
              <a:gd name="T61" fmla="*/ 1167 h 2045"/>
              <a:gd name="T62" fmla="*/ 134 w 2507"/>
              <a:gd name="T63" fmla="*/ 470 h 2045"/>
              <a:gd name="T64" fmla="*/ 90 w 2507"/>
              <a:gd name="T65" fmla="*/ 1098 h 2045"/>
              <a:gd name="T66" fmla="*/ 45 w 2507"/>
              <a:gd name="T67" fmla="*/ 1772 h 2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07" h="2045">
                <a:moveTo>
                  <a:pt x="2507" y="1368"/>
                </a:moveTo>
                <a:lnTo>
                  <a:pt x="2469" y="1489"/>
                </a:lnTo>
                <a:lnTo>
                  <a:pt x="2424" y="1910"/>
                </a:lnTo>
                <a:lnTo>
                  <a:pt x="2379" y="1547"/>
                </a:lnTo>
                <a:moveTo>
                  <a:pt x="2379" y="1547"/>
                </a:moveTo>
                <a:lnTo>
                  <a:pt x="2334" y="853"/>
                </a:lnTo>
                <a:lnTo>
                  <a:pt x="2289" y="1368"/>
                </a:lnTo>
                <a:moveTo>
                  <a:pt x="2289" y="1368"/>
                </a:moveTo>
                <a:lnTo>
                  <a:pt x="2244" y="1123"/>
                </a:lnTo>
                <a:moveTo>
                  <a:pt x="2244" y="1123"/>
                </a:moveTo>
                <a:lnTo>
                  <a:pt x="2199" y="1727"/>
                </a:lnTo>
                <a:lnTo>
                  <a:pt x="2155" y="1706"/>
                </a:lnTo>
                <a:lnTo>
                  <a:pt x="2110" y="1931"/>
                </a:lnTo>
                <a:lnTo>
                  <a:pt x="2065" y="2045"/>
                </a:lnTo>
                <a:lnTo>
                  <a:pt x="2020" y="2000"/>
                </a:lnTo>
                <a:lnTo>
                  <a:pt x="1975" y="1257"/>
                </a:lnTo>
                <a:lnTo>
                  <a:pt x="1930" y="1233"/>
                </a:lnTo>
                <a:lnTo>
                  <a:pt x="1885" y="1098"/>
                </a:lnTo>
                <a:lnTo>
                  <a:pt x="1840" y="1817"/>
                </a:lnTo>
                <a:moveTo>
                  <a:pt x="1840" y="1817"/>
                </a:moveTo>
                <a:lnTo>
                  <a:pt x="1795" y="1323"/>
                </a:lnTo>
                <a:moveTo>
                  <a:pt x="1795" y="1323"/>
                </a:moveTo>
                <a:lnTo>
                  <a:pt x="1751" y="1637"/>
                </a:lnTo>
                <a:moveTo>
                  <a:pt x="1751" y="1637"/>
                </a:moveTo>
                <a:lnTo>
                  <a:pt x="1706" y="1257"/>
                </a:lnTo>
                <a:moveTo>
                  <a:pt x="1706" y="1257"/>
                </a:moveTo>
                <a:lnTo>
                  <a:pt x="1661" y="1368"/>
                </a:lnTo>
                <a:moveTo>
                  <a:pt x="1661" y="1368"/>
                </a:moveTo>
                <a:lnTo>
                  <a:pt x="1616" y="1482"/>
                </a:lnTo>
                <a:lnTo>
                  <a:pt x="1571" y="1482"/>
                </a:lnTo>
                <a:lnTo>
                  <a:pt x="1526" y="739"/>
                </a:lnTo>
                <a:lnTo>
                  <a:pt x="1481" y="245"/>
                </a:lnTo>
                <a:lnTo>
                  <a:pt x="1436" y="0"/>
                </a:lnTo>
                <a:lnTo>
                  <a:pt x="1391" y="290"/>
                </a:lnTo>
                <a:lnTo>
                  <a:pt x="1347" y="425"/>
                </a:lnTo>
                <a:lnTo>
                  <a:pt x="1302" y="604"/>
                </a:lnTo>
                <a:lnTo>
                  <a:pt x="1257" y="539"/>
                </a:lnTo>
                <a:lnTo>
                  <a:pt x="1212" y="156"/>
                </a:lnTo>
                <a:lnTo>
                  <a:pt x="1167" y="225"/>
                </a:lnTo>
                <a:lnTo>
                  <a:pt x="1122" y="584"/>
                </a:lnTo>
                <a:moveTo>
                  <a:pt x="1122" y="584"/>
                </a:moveTo>
                <a:lnTo>
                  <a:pt x="1077" y="964"/>
                </a:lnTo>
                <a:lnTo>
                  <a:pt x="1032" y="988"/>
                </a:lnTo>
                <a:lnTo>
                  <a:pt x="987" y="808"/>
                </a:lnTo>
                <a:lnTo>
                  <a:pt x="942" y="898"/>
                </a:lnTo>
                <a:lnTo>
                  <a:pt x="898" y="674"/>
                </a:lnTo>
                <a:lnTo>
                  <a:pt x="853" y="1123"/>
                </a:lnTo>
                <a:lnTo>
                  <a:pt x="808" y="1098"/>
                </a:lnTo>
                <a:lnTo>
                  <a:pt x="763" y="1682"/>
                </a:lnTo>
                <a:lnTo>
                  <a:pt x="718" y="1706"/>
                </a:lnTo>
                <a:lnTo>
                  <a:pt x="673" y="1661"/>
                </a:lnTo>
                <a:lnTo>
                  <a:pt x="628" y="1527"/>
                </a:lnTo>
                <a:lnTo>
                  <a:pt x="583" y="1682"/>
                </a:lnTo>
                <a:lnTo>
                  <a:pt x="538" y="1458"/>
                </a:lnTo>
                <a:lnTo>
                  <a:pt x="494" y="1547"/>
                </a:lnTo>
                <a:lnTo>
                  <a:pt x="449" y="1527"/>
                </a:lnTo>
                <a:lnTo>
                  <a:pt x="404" y="1123"/>
                </a:lnTo>
                <a:lnTo>
                  <a:pt x="359" y="1053"/>
                </a:lnTo>
                <a:lnTo>
                  <a:pt x="314" y="1592"/>
                </a:lnTo>
                <a:lnTo>
                  <a:pt x="269" y="1706"/>
                </a:lnTo>
                <a:moveTo>
                  <a:pt x="269" y="1706"/>
                </a:moveTo>
                <a:lnTo>
                  <a:pt x="224" y="1167"/>
                </a:lnTo>
                <a:lnTo>
                  <a:pt x="179" y="1188"/>
                </a:lnTo>
                <a:lnTo>
                  <a:pt x="134" y="470"/>
                </a:lnTo>
                <a:lnTo>
                  <a:pt x="90" y="1098"/>
                </a:lnTo>
                <a:moveTo>
                  <a:pt x="90" y="1098"/>
                </a:moveTo>
                <a:lnTo>
                  <a:pt x="45" y="1772"/>
                </a:lnTo>
                <a:moveTo>
                  <a:pt x="45" y="1772"/>
                </a:moveTo>
                <a:lnTo>
                  <a:pt x="0" y="494"/>
                </a:lnTo>
              </a:path>
            </a:pathLst>
          </a:custGeom>
          <a:noFill/>
          <a:ln w="38100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2" grpId="0"/>
      <p:bldP spid="1014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301875" y="65088"/>
            <a:ext cx="61579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000099"/>
                </a:solidFill>
                <a:latin typeface="Times New Roman" panose="02020603050405020304" pitchFamily="18" charset="0"/>
              </a:rPr>
              <a:t>ECONOMIC GROWTH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12925" y="842963"/>
            <a:ext cx="68453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en-US" sz="3400" b="1" i="1">
                <a:solidFill>
                  <a:srgbClr val="CC0000"/>
                </a:solidFill>
                <a:latin typeface="Times New Roman" panose="02020603050405020304" pitchFamily="18" charset="0"/>
              </a:rPr>
              <a:t>An </a:t>
            </a:r>
            <a:r>
              <a:rPr lang="en-US" altLang="en-US" sz="3400" b="1" i="1" u="sng">
                <a:solidFill>
                  <a:srgbClr val="CC0000"/>
                </a:solidFill>
                <a:latin typeface="Times New Roman" panose="02020603050405020304" pitchFamily="18" charset="0"/>
              </a:rPr>
              <a:t>increase in real GDP</a:t>
            </a:r>
            <a:r>
              <a:rPr lang="en-US" altLang="en-US" sz="3400" b="1" i="1">
                <a:solidFill>
                  <a:srgbClr val="CC0000"/>
                </a:solidFill>
                <a:latin typeface="Times New Roman" panose="02020603050405020304" pitchFamily="18" charset="0"/>
              </a:rPr>
              <a:t> over time</a:t>
            </a:r>
          </a:p>
          <a:p>
            <a:pPr>
              <a:lnSpc>
                <a:spcPct val="95000"/>
              </a:lnSpc>
            </a:pPr>
            <a:r>
              <a:rPr lang="en-US" altLang="en-US" sz="3400" b="1" i="1">
                <a:solidFill>
                  <a:srgbClr val="CC0000"/>
                </a:solidFill>
                <a:latin typeface="Times New Roman" panose="02020603050405020304" pitchFamily="18" charset="0"/>
              </a:rPr>
              <a:t>An </a:t>
            </a:r>
            <a:r>
              <a:rPr lang="en-US" altLang="en-US" sz="3400" b="1" i="1" u="sng">
                <a:solidFill>
                  <a:srgbClr val="CC0000"/>
                </a:solidFill>
                <a:latin typeface="Times New Roman" panose="02020603050405020304" pitchFamily="18" charset="0"/>
              </a:rPr>
              <a:t>increase in real GDP per capita</a:t>
            </a:r>
            <a:r>
              <a:rPr lang="en-US" altLang="en-US" sz="3400" b="1" i="1">
                <a:solidFill>
                  <a:srgbClr val="CC0000"/>
                </a:solidFill>
                <a:latin typeface="Times New Roman" panose="02020603050405020304" pitchFamily="18" charset="0"/>
              </a:rPr>
              <a:t> over time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070100" y="2400300"/>
            <a:ext cx="66294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</a:rPr>
              <a:t>Growth as a Goal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</a:rPr>
              <a:t>Arithmetic of Growth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</a:rPr>
              <a:t>Rule of 70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</a:rPr>
              <a:t>Main Sources of Growth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</a:rPr>
              <a:t>Increases in Resources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000" b="1">
                <a:solidFill>
                  <a:srgbClr val="CC0000"/>
                </a:solidFill>
                <a:latin typeface="Times New Roman" panose="02020603050405020304" pitchFamily="18" charset="0"/>
              </a:rPr>
              <a:t>Increases in Productivity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4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/>
      <p:bldP spid="74756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0038" y="2376488"/>
            <a:ext cx="8418512" cy="68262"/>
          </a:xfrm>
          <a:prstGeom prst="rect">
            <a:avLst/>
          </a:prstGeom>
          <a:solidFill>
            <a:srgbClr val="8482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6772275" y="1368425"/>
            <a:ext cx="15335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00"/>
                </a:solidFill>
              </a:rPr>
              <a:t>Amount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88925" y="2797175"/>
            <a:ext cx="34734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Higher productivity 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88925" y="3617913"/>
            <a:ext cx="57499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Compensation for higher prices 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88925" y="4267200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Total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298450" y="762000"/>
            <a:ext cx="38782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00"/>
                </a:solidFill>
              </a:rPr>
              <a:t>Reasons for Wages 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382713" y="1376363"/>
            <a:ext cx="21415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00"/>
                </a:solidFill>
              </a:rPr>
              <a:t>to Increase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7400925" y="2778125"/>
            <a:ext cx="7000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2% 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7400925" y="3598863"/>
            <a:ext cx="7921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3%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7400925" y="4343400"/>
            <a:ext cx="5873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</a:rPr>
              <a:t>5%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7348538" y="4191000"/>
            <a:ext cx="844550" cy="1588"/>
          </a:xfrm>
          <a:prstGeom prst="line">
            <a:avLst/>
          </a:prstGeom>
          <a:noFill/>
          <a:ln w="34925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Inflation: The Myth and the Reality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Importance of Relative Prices:  Inflation is not usually to blame when some goods become more expensive relative to others.</a:t>
            </a:r>
          </a:p>
          <a:p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Inflation as a Redistributor of Income and Wealth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Because inflation does not proceed evenly, it redistributes income and wealth in arbitrary, unfair ways.</a:t>
            </a:r>
          </a:p>
          <a:p>
            <a:r>
              <a:rPr lang="en-US" altLang="en-US"/>
              <a:t>It systematically discriminates against people on fixed incomes, and it may favor borrowers at the expense of lenders.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versus Nominal Interest Rates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Real rate of interest = percentage increase in purchasing power that the borrower pays the lender in exchange for the loan.</a:t>
            </a:r>
          </a:p>
          <a:p>
            <a:r>
              <a:rPr lang="en-US" altLang="en-US"/>
              <a:t>Nominal rate of interest  = Real interest rate  +  expected rate of inflation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versus Nominal Interest Rates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Inflation that is accurately anticipated need not redistribute wealth between borrowers and lenders.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nominal interest rate will include an adequate inflation premium, above the real interest rate.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If the actual inflation rate turns out to be different from the expected rate unanticipated redistribution will occur.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Inflation Distorts Measurements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Confusing Real and Nominal Interest Rates</a:t>
            </a:r>
          </a:p>
          <a:p>
            <a:pPr lvl="1"/>
            <a:r>
              <a:rPr lang="en-US" altLang="en-US"/>
              <a:t>Hides true economic cost of borrowing money.</a:t>
            </a:r>
          </a:p>
          <a:p>
            <a:pPr lvl="2"/>
            <a:r>
              <a:rPr lang="en-US" altLang="en-US"/>
              <a:t>Many Americans viewed the 12% mortgage interest rates that banks charged in 1980 as scandalously high while they saw the 6% mortgage rates of 2004 as a great bargain.</a:t>
            </a:r>
          </a:p>
          <a:p>
            <a:pPr lvl="2"/>
            <a:r>
              <a:rPr lang="en-US" altLang="en-US"/>
              <a:t>In truth, however, the real interest rate in 2004 (about 4%) was well above the bargain-basement real rates in 1980 (about 2%).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2"/>
          <p:cNvSpPr>
            <a:spLocks noChangeShapeType="1"/>
          </p:cNvSpPr>
          <p:nvPr/>
        </p:nvSpPr>
        <p:spPr bwMode="auto">
          <a:xfrm>
            <a:off x="4500563" y="3490913"/>
            <a:ext cx="42465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>
            <a:off x="2066925" y="5124450"/>
            <a:ext cx="6664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295525" y="5214938"/>
            <a:ext cx="1382713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Nominal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Interest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Rate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659313" y="5224463"/>
            <a:ext cx="12827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Real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Interest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Rate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875463" y="3567113"/>
            <a:ext cx="14859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Inflation</a:t>
            </a:r>
          </a:p>
          <a:p>
            <a:pPr algn="ctr" eaLnBrk="0" hangingPunct="0"/>
            <a:r>
              <a:rPr lang="en-US" altLang="en-US" sz="2400" b="1">
                <a:solidFill>
                  <a:srgbClr val="000000"/>
                </a:solidFill>
              </a:rPr>
              <a:t>Premium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3708400" y="2339975"/>
            <a:ext cx="7143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7200" b="1"/>
              <a:t>=</a:t>
            </a:r>
          </a:p>
        </p:txBody>
      </p:sp>
      <p:grpSp>
        <p:nvGrpSpPr>
          <p:cNvPr id="108552" name="Group 8"/>
          <p:cNvGrpSpPr>
            <a:grpSpLocks/>
          </p:cNvGrpSpPr>
          <p:nvPr/>
        </p:nvGrpSpPr>
        <p:grpSpPr bwMode="auto">
          <a:xfrm>
            <a:off x="2232025" y="1550988"/>
            <a:ext cx="1366838" cy="3529012"/>
            <a:chOff x="1406" y="968"/>
            <a:chExt cx="861" cy="2223"/>
          </a:xfrm>
        </p:grpSpPr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1406" y="968"/>
              <a:ext cx="861" cy="2223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4" name="Rectangle 10"/>
            <p:cNvSpPr>
              <a:spLocks noChangeArrowheads="1"/>
            </p:cNvSpPr>
            <p:nvPr/>
          </p:nvSpPr>
          <p:spPr bwMode="auto">
            <a:xfrm>
              <a:off x="1457" y="1781"/>
              <a:ext cx="755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000" b="1">
                  <a:solidFill>
                    <a:srgbClr val="000000"/>
                  </a:solidFill>
                </a:rPr>
                <a:t>11%</a:t>
              </a:r>
            </a:p>
          </p:txBody>
        </p:sp>
      </p:grpSp>
      <p:grpSp>
        <p:nvGrpSpPr>
          <p:cNvPr id="108555" name="Group 11"/>
          <p:cNvGrpSpPr>
            <a:grpSpLocks/>
          </p:cNvGrpSpPr>
          <p:nvPr/>
        </p:nvGrpSpPr>
        <p:grpSpPr bwMode="auto">
          <a:xfrm>
            <a:off x="4625975" y="3516313"/>
            <a:ext cx="1366838" cy="1563687"/>
            <a:chOff x="2914" y="2212"/>
            <a:chExt cx="861" cy="985"/>
          </a:xfrm>
        </p:grpSpPr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2914" y="2212"/>
              <a:ext cx="861" cy="985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auto">
            <a:xfrm>
              <a:off x="3036" y="2462"/>
              <a:ext cx="57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000" b="1">
                  <a:solidFill>
                    <a:srgbClr val="000000"/>
                  </a:solidFill>
                </a:rPr>
                <a:t>5%</a:t>
              </a:r>
            </a:p>
          </p:txBody>
        </p:sp>
      </p:grpSp>
      <p:grpSp>
        <p:nvGrpSpPr>
          <p:cNvPr id="108558" name="Group 14"/>
          <p:cNvGrpSpPr>
            <a:grpSpLocks/>
          </p:cNvGrpSpPr>
          <p:nvPr/>
        </p:nvGrpSpPr>
        <p:grpSpPr bwMode="auto">
          <a:xfrm>
            <a:off x="6921500" y="1546225"/>
            <a:ext cx="1366838" cy="1908175"/>
            <a:chOff x="4360" y="965"/>
            <a:chExt cx="861" cy="1202"/>
          </a:xfrm>
        </p:grpSpPr>
        <p:sp>
          <p:nvSpPr>
            <p:cNvPr id="108559" name="Rectangle 15"/>
            <p:cNvSpPr>
              <a:spLocks noChangeArrowheads="1"/>
            </p:cNvSpPr>
            <p:nvPr/>
          </p:nvSpPr>
          <p:spPr bwMode="auto">
            <a:xfrm>
              <a:off x="4360" y="965"/>
              <a:ext cx="861" cy="1202"/>
            </a:xfrm>
            <a:prstGeom prst="rect">
              <a:avLst/>
            </a:prstGeom>
            <a:gradFill rotWithShape="0">
              <a:gsLst>
                <a:gs pos="0">
                  <a:srgbClr val="FFFF66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0" name="Rectangle 16"/>
            <p:cNvSpPr>
              <a:spLocks noChangeArrowheads="1"/>
            </p:cNvSpPr>
            <p:nvPr/>
          </p:nvSpPr>
          <p:spPr bwMode="auto">
            <a:xfrm>
              <a:off x="4502" y="1346"/>
              <a:ext cx="57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000" b="1">
                  <a:solidFill>
                    <a:srgbClr val="000000"/>
                  </a:solidFill>
                </a:rPr>
                <a:t>6%</a:t>
              </a:r>
            </a:p>
          </p:txBody>
        </p:sp>
      </p:grp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6146800" y="2349500"/>
            <a:ext cx="7143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7200" b="1"/>
              <a:t>+</a:t>
            </a:r>
          </a:p>
        </p:txBody>
      </p:sp>
      <p:sp>
        <p:nvSpPr>
          <p:cNvPr id="108562" name="Rectangle 18"/>
          <p:cNvSpPr>
            <a:spLocks noChangeArrowheads="1"/>
          </p:cNvSpPr>
          <p:nvPr/>
        </p:nvSpPr>
        <p:spPr bwMode="auto">
          <a:xfrm>
            <a:off x="1557338" y="0"/>
            <a:ext cx="7612062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200" b="1">
                <a:solidFill>
                  <a:srgbClr val="000099"/>
                </a:solidFill>
                <a:latin typeface="Times New Roman" panose="02020603050405020304" pitchFamily="18" charset="0"/>
              </a:rPr>
              <a:t>ANTICIPATED INFLATION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utoUpdateAnimBg="0"/>
      <p:bldP spid="108549" grpId="0" autoUpdateAnimBg="0"/>
      <p:bldP spid="108550" grpId="0" autoUpdateAnimBg="0"/>
      <p:bldP spid="108551" grpId="0" autoUpdateAnimBg="0"/>
      <p:bldP spid="108561" grpId="0" autoUpdateAnimBg="0"/>
      <p:bldP spid="10856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Costs of Low versus High Inflation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Inflation creates fewer social problems if </a:t>
            </a:r>
          </a:p>
          <a:p>
            <a:pPr lvl="1"/>
            <a:r>
              <a:rPr lang="en-US" altLang="en-US"/>
              <a:t>It is low rather than high.</a:t>
            </a:r>
          </a:p>
          <a:p>
            <a:pPr lvl="1"/>
            <a:r>
              <a:rPr lang="en-US" altLang="en-US"/>
              <a:t>It is steady (and therefore relatively predictable) rather than variable.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 Does Not Necessarily Lead to High Inflation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Low inflation does not necessarily lead to high inflation</a:t>
            </a:r>
          </a:p>
          <a:p>
            <a:pPr lvl="1"/>
            <a:r>
              <a:rPr lang="en-US" altLang="en-US"/>
              <a:t>Creeping inflation sometimes accelerates, but it sometimes decelerates.</a:t>
            </a:r>
          </a:p>
          <a:p>
            <a:pPr lvl="1"/>
            <a:r>
              <a:rPr lang="en-US" altLang="en-US"/>
              <a:t>While creeping inflations have many causes, galloping inflations have occurred only when the government has printed incredible amounts of money.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price index is a measure of the cost of a basket of goods in a current year, relative to the cost of the same basket in a base year.</a:t>
            </a:r>
          </a:p>
          <a:p>
            <a:r>
              <a:rPr lang="en-US" altLang="en-US"/>
              <a:t>There is no perfect price index.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Index Numbers for Inflation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301875" y="65088"/>
            <a:ext cx="61579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4400" b="1">
                <a:solidFill>
                  <a:srgbClr val="000099"/>
                </a:solidFill>
                <a:latin typeface="Times New Roman" panose="02020603050405020304" pitchFamily="18" charset="0"/>
              </a:rPr>
              <a:t>ECONOMIC GROWTH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917700" y="1016000"/>
            <a:ext cx="70104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50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>
                <a:solidFill>
                  <a:srgbClr val="CC0000"/>
                </a:solidFill>
                <a:latin typeface="Times New Roman" panose="02020603050405020304" pitchFamily="18" charset="0"/>
              </a:rPr>
              <a:t>Growth in the United States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CC0000"/>
                </a:solidFill>
                <a:latin typeface="Times New Roman" panose="02020603050405020304" pitchFamily="18" charset="0"/>
              </a:rPr>
              <a:t>Improved Products and Services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CC0000"/>
                </a:solidFill>
                <a:latin typeface="Times New Roman" panose="02020603050405020304" pitchFamily="18" charset="0"/>
              </a:rPr>
              <a:t>Added Leisure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CC0000"/>
                </a:solidFill>
                <a:latin typeface="Times New Roman" panose="02020603050405020304" pitchFamily="18" charset="0"/>
              </a:rPr>
              <a:t>Other Impacts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4400" b="1">
                <a:solidFill>
                  <a:srgbClr val="CC0000"/>
                </a:solidFill>
                <a:latin typeface="Times New Roman" panose="02020603050405020304" pitchFamily="18" charset="0"/>
              </a:rPr>
              <a:t>Relative International Growth Rates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Consumer Price Index (CPI), often known as "the cost of living," is the most widely cited index.</a:t>
            </a:r>
          </a:p>
          <a:p>
            <a:r>
              <a:rPr lang="en-US" altLang="en-US"/>
              <a:t>Nominal values can be deflated by the CPI in order to estimate real changes.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Consumer Price Index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69315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rgbClr val="010000"/>
                </a:solidFill>
              </a:rPr>
              <a:t>Prices in 2004</a:t>
            </a:r>
            <a:endParaRPr lang="en-US" altLang="en-US"/>
          </a:p>
        </p:txBody>
      </p:sp>
      <p:pic>
        <p:nvPicPr>
          <p:cNvPr id="113667" name="Picture 3" descr="table" title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830388"/>
            <a:ext cx="61626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3413" y="90488"/>
            <a:ext cx="450056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6000" b="1">
                <a:solidFill>
                  <a:srgbClr val="000099"/>
                </a:solidFill>
                <a:latin typeface="Times New Roman" panose="02020603050405020304" pitchFamily="18" charset="0"/>
              </a:rPr>
              <a:t>INFLATION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1858963" y="855663"/>
            <a:ext cx="65039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 i="1">
                <a:solidFill>
                  <a:srgbClr val="CC0000"/>
                </a:solidFill>
              </a:rPr>
              <a:t>Defined and Measurement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717675" y="1457325"/>
            <a:ext cx="72707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3600" b="1">
                <a:solidFill>
                  <a:srgbClr val="CC0000"/>
                </a:solidFill>
              </a:rPr>
              <a:t>A rising general level of prices</a:t>
            </a:r>
          </a:p>
          <a:p>
            <a:pPr eaLnBrk="0" hangingPunct="0">
              <a:buFontTx/>
              <a:buChar char="•"/>
            </a:pPr>
            <a:r>
              <a:rPr lang="en-US" altLang="en-US" sz="3600" b="1">
                <a:solidFill>
                  <a:srgbClr val="CC0000"/>
                </a:solidFill>
              </a:rPr>
              <a:t>Rate of inflation calculated using index numbers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774825" y="3157538"/>
            <a:ext cx="55435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 i="1">
                <a:solidFill>
                  <a:srgbClr val="CC0000"/>
                </a:solidFill>
              </a:rPr>
              <a:t>Consumer Price Index</a:t>
            </a:r>
          </a:p>
        </p:txBody>
      </p:sp>
      <p:grpSp>
        <p:nvGrpSpPr>
          <p:cNvPr id="114694" name="Group 6"/>
          <p:cNvGrpSpPr>
            <a:grpSpLocks/>
          </p:cNvGrpSpPr>
          <p:nvPr/>
        </p:nvGrpSpPr>
        <p:grpSpPr bwMode="auto">
          <a:xfrm>
            <a:off x="1992313" y="3851275"/>
            <a:ext cx="6656387" cy="1376363"/>
            <a:chOff x="1127" y="2236"/>
            <a:chExt cx="4193" cy="867"/>
          </a:xfrm>
        </p:grpSpPr>
        <p:sp>
          <p:nvSpPr>
            <p:cNvPr id="114695" name="Rectangle 7"/>
            <p:cNvSpPr>
              <a:spLocks noChangeArrowheads="1"/>
            </p:cNvSpPr>
            <p:nvPr/>
          </p:nvSpPr>
          <p:spPr bwMode="auto">
            <a:xfrm>
              <a:off x="1896" y="2342"/>
              <a:ext cx="394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6000" b="1"/>
                <a:t>=</a:t>
              </a:r>
            </a:p>
          </p:txBody>
        </p:sp>
        <p:sp>
          <p:nvSpPr>
            <p:cNvPr id="114696" name="Line 8"/>
            <p:cNvSpPr>
              <a:spLocks noChangeShapeType="1"/>
            </p:cNvSpPr>
            <p:nvPr/>
          </p:nvSpPr>
          <p:spPr bwMode="auto">
            <a:xfrm>
              <a:off x="2384" y="2666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7" name="Rectangle 9"/>
            <p:cNvSpPr>
              <a:spLocks noChangeArrowheads="1"/>
            </p:cNvSpPr>
            <p:nvPr/>
          </p:nvSpPr>
          <p:spPr bwMode="auto">
            <a:xfrm>
              <a:off x="2548" y="2701"/>
              <a:ext cx="181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/>
                <a:t>Price of the same market</a:t>
              </a:r>
            </a:p>
            <a:p>
              <a:pPr algn="ctr" eaLnBrk="0" hangingPunct="0"/>
              <a:r>
                <a:rPr lang="en-US" altLang="en-US" b="1"/>
                <a:t>basket in 1982-1984     </a:t>
              </a:r>
            </a:p>
          </p:txBody>
        </p:sp>
        <p:sp>
          <p:nvSpPr>
            <p:cNvPr id="114698" name="Rectangle 10"/>
            <p:cNvSpPr>
              <a:spLocks noChangeArrowheads="1"/>
            </p:cNvSpPr>
            <p:nvPr/>
          </p:nvSpPr>
          <p:spPr bwMode="auto">
            <a:xfrm>
              <a:off x="4495" y="2365"/>
              <a:ext cx="82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800" b="1"/>
                <a:t>x</a:t>
              </a:r>
              <a:r>
                <a:rPr lang="en-US" altLang="en-US" sz="3200" b="1"/>
                <a:t> 100</a:t>
              </a:r>
            </a:p>
          </p:txBody>
        </p:sp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1127" y="2375"/>
              <a:ext cx="834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5400" b="1"/>
                <a:t>CPI</a:t>
              </a:r>
            </a:p>
          </p:txBody>
        </p:sp>
        <p:sp>
          <p:nvSpPr>
            <p:cNvPr id="114700" name="Rectangle 12"/>
            <p:cNvSpPr>
              <a:spLocks noChangeArrowheads="1"/>
            </p:cNvSpPr>
            <p:nvPr/>
          </p:nvSpPr>
          <p:spPr bwMode="auto">
            <a:xfrm>
              <a:off x="2290" y="2236"/>
              <a:ext cx="2333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/>
                <a:t>Price of most recent market basket in the particular year      </a:t>
              </a:r>
            </a:p>
          </p:txBody>
        </p:sp>
      </p:grpSp>
      <p:graphicFrame>
        <p:nvGraphicFramePr>
          <p:cNvPr id="114701" name="Object 13"/>
          <p:cNvGraphicFramePr>
            <a:graphicFrameLocks/>
          </p:cNvGraphicFramePr>
          <p:nvPr/>
        </p:nvGraphicFramePr>
        <p:xfrm>
          <a:off x="6634163" y="5119688"/>
          <a:ext cx="207803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5" name="Lotus SmartPics Image" r:id="rId3" imgW="4572000" imgH="3160440" progId="LotusSmartPicsImage">
                  <p:embed/>
                </p:oleObj>
              </mc:Choice>
              <mc:Fallback>
                <p:oleObj name="Lotus SmartPics Image" r:id="rId3" imgW="4572000" imgH="3160440" progId="LotusSmartPicsImage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119688"/>
                        <a:ext cx="2078037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autoUpdateAnimBg="0"/>
      <p:bldP spid="114692" grpId="0" build="p"/>
      <p:bldP spid="114693" grpId="0" build="p" bldLvl="2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GDP deflator is somewhat different from the CPI, in that its basket includes all the components of GDP, not just consumer goods.</a:t>
            </a:r>
          </a:p>
          <a:p>
            <a:pPr lvl="1"/>
            <a:r>
              <a:rPr lang="en-US" altLang="en-US"/>
              <a:t>It is usually, although not always, very close to the CPI.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Use a Price Index to “Deflate” Monetary Figures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738313" y="1778000"/>
            <a:ext cx="5207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10</a:t>
            </a: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  5</a:t>
            </a: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endParaRPr lang="en-US" altLang="en-US" sz="2400" b="1">
              <a:solidFill>
                <a:srgbClr val="000000"/>
              </a:solidFill>
            </a:endParaRPr>
          </a:p>
          <a:p>
            <a:pPr eaLnBrk="0" hangingPunct="0"/>
            <a:endParaRPr lang="en-US" altLang="en-US" b="1">
              <a:solidFill>
                <a:srgbClr val="000000"/>
              </a:solidFill>
            </a:endParaRPr>
          </a:p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  0</a:t>
            </a: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2198688" y="1970088"/>
            <a:ext cx="261937" cy="3900487"/>
            <a:chOff x="1385" y="1241"/>
            <a:chExt cx="165" cy="2457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1465" y="1241"/>
              <a:ext cx="0" cy="24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385" y="1291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391" y="2468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1388" y="3679"/>
              <a:ext cx="159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2582863" y="3779838"/>
            <a:ext cx="5164137" cy="2039937"/>
            <a:chOff x="1627" y="2381"/>
            <a:chExt cx="3253" cy="1285"/>
          </a:xfrm>
        </p:grpSpPr>
        <p:sp>
          <p:nvSpPr>
            <p:cNvPr id="116745" name="Rectangle 9" descr="Light upward diagonal"/>
            <p:cNvSpPr>
              <a:spLocks noChangeArrowheads="1"/>
            </p:cNvSpPr>
            <p:nvPr/>
          </p:nvSpPr>
          <p:spPr bwMode="auto">
            <a:xfrm>
              <a:off x="1627" y="2381"/>
              <a:ext cx="198" cy="1285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6" name="Rectangle 10" descr="Light upward diagonal"/>
            <p:cNvSpPr>
              <a:spLocks noChangeArrowheads="1"/>
            </p:cNvSpPr>
            <p:nvPr/>
          </p:nvSpPr>
          <p:spPr bwMode="auto">
            <a:xfrm>
              <a:off x="2391" y="2896"/>
              <a:ext cx="198" cy="770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Rectangle 11" descr="Light upward diagonal"/>
            <p:cNvSpPr>
              <a:spLocks noChangeArrowheads="1"/>
            </p:cNvSpPr>
            <p:nvPr/>
          </p:nvSpPr>
          <p:spPr bwMode="auto">
            <a:xfrm>
              <a:off x="3154" y="3127"/>
              <a:ext cx="198" cy="539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8" name="Rectangle 12" descr="Light upward diagonal"/>
            <p:cNvSpPr>
              <a:spLocks noChangeArrowheads="1"/>
            </p:cNvSpPr>
            <p:nvPr/>
          </p:nvSpPr>
          <p:spPr bwMode="auto">
            <a:xfrm>
              <a:off x="3919" y="3357"/>
              <a:ext cx="198" cy="309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9" name="Rectangle 13" descr="Light upward diagonal"/>
            <p:cNvSpPr>
              <a:spLocks noChangeArrowheads="1"/>
            </p:cNvSpPr>
            <p:nvPr/>
          </p:nvSpPr>
          <p:spPr bwMode="auto">
            <a:xfrm>
              <a:off x="4682" y="2417"/>
              <a:ext cx="198" cy="1249"/>
            </a:xfrm>
            <a:prstGeom prst="rect">
              <a:avLst/>
            </a:prstGeom>
            <a:pattFill prst="ltUpDiag">
              <a:fgClr>
                <a:srgbClr val="000099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0" name="Group 14"/>
          <p:cNvGrpSpPr>
            <a:grpSpLocks/>
          </p:cNvGrpSpPr>
          <p:nvPr/>
        </p:nvGrpSpPr>
        <p:grpSpPr bwMode="auto">
          <a:xfrm>
            <a:off x="2973388" y="4889500"/>
            <a:ext cx="5164137" cy="930275"/>
            <a:chOff x="1873" y="3080"/>
            <a:chExt cx="3253" cy="586"/>
          </a:xfrm>
        </p:grpSpPr>
        <p:sp>
          <p:nvSpPr>
            <p:cNvPr id="116751" name="Rectangle 15" descr="75%"/>
            <p:cNvSpPr>
              <a:spLocks noChangeArrowheads="1"/>
            </p:cNvSpPr>
            <p:nvPr/>
          </p:nvSpPr>
          <p:spPr bwMode="auto">
            <a:xfrm>
              <a:off x="1873" y="3080"/>
              <a:ext cx="198" cy="586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Rectangle 16" descr="75%"/>
            <p:cNvSpPr>
              <a:spLocks noChangeArrowheads="1"/>
            </p:cNvSpPr>
            <p:nvPr/>
          </p:nvSpPr>
          <p:spPr bwMode="auto">
            <a:xfrm>
              <a:off x="2636" y="3168"/>
              <a:ext cx="198" cy="498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Rectangle 17" descr="75%"/>
            <p:cNvSpPr>
              <a:spLocks noChangeArrowheads="1"/>
            </p:cNvSpPr>
            <p:nvPr/>
          </p:nvSpPr>
          <p:spPr bwMode="auto">
            <a:xfrm>
              <a:off x="3401" y="3415"/>
              <a:ext cx="198" cy="251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4" name="Rectangle 18" descr="75%"/>
            <p:cNvSpPr>
              <a:spLocks noChangeArrowheads="1"/>
            </p:cNvSpPr>
            <p:nvPr/>
          </p:nvSpPr>
          <p:spPr bwMode="auto">
            <a:xfrm>
              <a:off x="4164" y="3321"/>
              <a:ext cx="198" cy="345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5" name="Rectangle 19" descr="75%"/>
            <p:cNvSpPr>
              <a:spLocks noChangeArrowheads="1"/>
            </p:cNvSpPr>
            <p:nvPr/>
          </p:nvSpPr>
          <p:spPr bwMode="auto">
            <a:xfrm>
              <a:off x="4928" y="3290"/>
              <a:ext cx="198" cy="376"/>
            </a:xfrm>
            <a:prstGeom prst="rect">
              <a:avLst/>
            </a:prstGeom>
            <a:pattFill prst="pct75">
              <a:fgClr>
                <a:srgbClr val="FF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3367088" y="4849813"/>
            <a:ext cx="5164137" cy="969962"/>
            <a:chOff x="2121" y="3055"/>
            <a:chExt cx="3253" cy="611"/>
          </a:xfrm>
        </p:grpSpPr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2121" y="3055"/>
              <a:ext cx="198" cy="611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2884" y="3237"/>
              <a:ext cx="198" cy="429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3649" y="3350"/>
              <a:ext cx="198" cy="316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4412" y="3369"/>
              <a:ext cx="198" cy="297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1" name="Rectangle 25"/>
            <p:cNvSpPr>
              <a:spLocks noChangeArrowheads="1"/>
            </p:cNvSpPr>
            <p:nvPr/>
          </p:nvSpPr>
          <p:spPr bwMode="auto">
            <a:xfrm>
              <a:off x="5176" y="3249"/>
              <a:ext cx="198" cy="417"/>
            </a:xfrm>
            <a:prstGeom prst="rect">
              <a:avLst/>
            </a:prstGeom>
            <a:pattFill prst="dkDnDiag">
              <a:fgClr>
                <a:srgbClr val="006600"/>
              </a:fgClr>
              <a:bgClr>
                <a:srgbClr val="FFFFFF"/>
              </a:bgClr>
            </a:patt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762" name="Rectangle 26"/>
          <p:cNvSpPr>
            <a:spLocks noChangeArrowheads="1"/>
          </p:cNvSpPr>
          <p:nvPr/>
        </p:nvSpPr>
        <p:spPr bwMode="auto">
          <a:xfrm>
            <a:off x="5014913" y="4308475"/>
            <a:ext cx="1082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France</a:t>
            </a:r>
          </a:p>
        </p:txBody>
      </p:sp>
      <p:sp>
        <p:nvSpPr>
          <p:cNvPr id="116763" name="Rectangle 27"/>
          <p:cNvSpPr>
            <a:spLocks noChangeArrowheads="1"/>
          </p:cNvSpPr>
          <p:nvPr/>
        </p:nvSpPr>
        <p:spPr bwMode="auto">
          <a:xfrm>
            <a:off x="2760663" y="3117850"/>
            <a:ext cx="7429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Italy</a:t>
            </a:r>
          </a:p>
        </p:txBody>
      </p:sp>
      <p:sp>
        <p:nvSpPr>
          <p:cNvPr id="116764" name="Rectangle 28"/>
          <p:cNvSpPr>
            <a:spLocks noChangeArrowheads="1"/>
          </p:cNvSpPr>
          <p:nvPr/>
        </p:nvSpPr>
        <p:spPr bwMode="auto">
          <a:xfrm>
            <a:off x="7226300" y="3200400"/>
            <a:ext cx="14827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Germany</a:t>
            </a:r>
          </a:p>
        </p:txBody>
      </p:sp>
      <p:sp>
        <p:nvSpPr>
          <p:cNvPr id="116765" name="Rectangle 29"/>
          <p:cNvSpPr>
            <a:spLocks noChangeArrowheads="1"/>
          </p:cNvSpPr>
          <p:nvPr/>
        </p:nvSpPr>
        <p:spPr bwMode="auto">
          <a:xfrm>
            <a:off x="3965575" y="3957638"/>
            <a:ext cx="72866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U.S.</a:t>
            </a:r>
          </a:p>
        </p:txBody>
      </p:sp>
      <p:sp>
        <p:nvSpPr>
          <p:cNvPr id="116766" name="Rectangle 30"/>
          <p:cNvSpPr>
            <a:spLocks noChangeArrowheads="1"/>
          </p:cNvSpPr>
          <p:nvPr/>
        </p:nvSpPr>
        <p:spPr bwMode="auto">
          <a:xfrm>
            <a:off x="6303963" y="4637088"/>
            <a:ext cx="9794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b="1">
                <a:solidFill>
                  <a:srgbClr val="000000"/>
                </a:solidFill>
              </a:rPr>
              <a:t>Japan</a:t>
            </a:r>
          </a:p>
        </p:txBody>
      </p:sp>
      <p:sp>
        <p:nvSpPr>
          <p:cNvPr id="116767" name="AutoShape 31"/>
          <p:cNvSpPr>
            <a:spLocks/>
          </p:cNvSpPr>
          <p:nvPr/>
        </p:nvSpPr>
        <p:spPr bwMode="auto">
          <a:xfrm rot="5400000">
            <a:off x="5391150" y="4229100"/>
            <a:ext cx="330200" cy="1098550"/>
          </a:xfrm>
          <a:prstGeom prst="leftBrace">
            <a:avLst>
              <a:gd name="adj1" fmla="val 277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6768" name="AutoShape 32"/>
          <p:cNvSpPr>
            <a:spLocks/>
          </p:cNvSpPr>
          <p:nvPr/>
        </p:nvSpPr>
        <p:spPr bwMode="auto">
          <a:xfrm rot="5400000">
            <a:off x="2968625" y="3038475"/>
            <a:ext cx="330200" cy="1098550"/>
          </a:xfrm>
          <a:prstGeom prst="leftBrace">
            <a:avLst>
              <a:gd name="adj1" fmla="val 277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6769" name="AutoShape 33"/>
          <p:cNvSpPr>
            <a:spLocks/>
          </p:cNvSpPr>
          <p:nvPr/>
        </p:nvSpPr>
        <p:spPr bwMode="auto">
          <a:xfrm rot="5400000">
            <a:off x="7797800" y="3101975"/>
            <a:ext cx="330200" cy="1098550"/>
          </a:xfrm>
          <a:prstGeom prst="leftBrace">
            <a:avLst>
              <a:gd name="adj1" fmla="val 277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6770" name="AutoShape 34"/>
          <p:cNvSpPr>
            <a:spLocks/>
          </p:cNvSpPr>
          <p:nvPr/>
        </p:nvSpPr>
        <p:spPr bwMode="auto">
          <a:xfrm rot="5400000">
            <a:off x="4168775" y="3860800"/>
            <a:ext cx="330200" cy="1098550"/>
          </a:xfrm>
          <a:prstGeom prst="leftBrace">
            <a:avLst>
              <a:gd name="adj1" fmla="val 277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6771" name="AutoShape 35"/>
          <p:cNvSpPr>
            <a:spLocks/>
          </p:cNvSpPr>
          <p:nvPr/>
        </p:nvSpPr>
        <p:spPr bwMode="auto">
          <a:xfrm rot="5400000">
            <a:off x="6619875" y="4591050"/>
            <a:ext cx="330200" cy="1098550"/>
          </a:xfrm>
          <a:prstGeom prst="leftBrace">
            <a:avLst>
              <a:gd name="adj1" fmla="val 277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6772" name="Text Box 36"/>
          <p:cNvSpPr txBox="1">
            <a:spLocks noChangeArrowheads="1"/>
          </p:cNvSpPr>
          <p:nvPr/>
        </p:nvSpPr>
        <p:spPr bwMode="auto">
          <a:xfrm>
            <a:off x="5737225" y="6296025"/>
            <a:ext cx="3013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600" i="1">
                <a:latin typeface="Times New Roman" panose="02020603050405020304" pitchFamily="18" charset="0"/>
              </a:rPr>
              <a:t>Source: Bureau of Labor Statistics</a:t>
            </a:r>
          </a:p>
        </p:txBody>
      </p:sp>
      <p:grpSp>
        <p:nvGrpSpPr>
          <p:cNvPr id="116773" name="Group 37"/>
          <p:cNvGrpSpPr>
            <a:grpSpLocks/>
          </p:cNvGrpSpPr>
          <p:nvPr/>
        </p:nvGrpSpPr>
        <p:grpSpPr bwMode="auto">
          <a:xfrm>
            <a:off x="1868488" y="153988"/>
            <a:ext cx="1292225" cy="1292225"/>
            <a:chOff x="1249" y="97"/>
            <a:chExt cx="814" cy="814"/>
          </a:xfrm>
        </p:grpSpPr>
        <p:sp>
          <p:nvSpPr>
            <p:cNvPr id="116774" name="Freeform 38"/>
            <p:cNvSpPr>
              <a:spLocks/>
            </p:cNvSpPr>
            <p:nvPr/>
          </p:nvSpPr>
          <p:spPr bwMode="auto">
            <a:xfrm>
              <a:off x="1421" y="112"/>
              <a:ext cx="248" cy="784"/>
            </a:xfrm>
            <a:custGeom>
              <a:avLst/>
              <a:gdLst>
                <a:gd name="T0" fmla="*/ 174 w 248"/>
                <a:gd name="T1" fmla="*/ 0 h 784"/>
                <a:gd name="T2" fmla="*/ 133 w 248"/>
                <a:gd name="T3" fmla="*/ 36 h 784"/>
                <a:gd name="T4" fmla="*/ 97 w 248"/>
                <a:gd name="T5" fmla="*/ 75 h 784"/>
                <a:gd name="T6" fmla="*/ 68 w 248"/>
                <a:gd name="T7" fmla="*/ 120 h 784"/>
                <a:gd name="T8" fmla="*/ 43 w 248"/>
                <a:gd name="T9" fmla="*/ 166 h 784"/>
                <a:gd name="T10" fmla="*/ 25 w 248"/>
                <a:gd name="T11" fmla="*/ 216 h 784"/>
                <a:gd name="T12" fmla="*/ 12 w 248"/>
                <a:gd name="T13" fmla="*/ 271 h 784"/>
                <a:gd name="T14" fmla="*/ 4 w 248"/>
                <a:gd name="T15" fmla="*/ 330 h 784"/>
                <a:gd name="T16" fmla="*/ 0 w 248"/>
                <a:gd name="T17" fmla="*/ 392 h 784"/>
                <a:gd name="T18" fmla="*/ 4 w 248"/>
                <a:gd name="T19" fmla="*/ 456 h 784"/>
                <a:gd name="T20" fmla="*/ 10 w 248"/>
                <a:gd name="T21" fmla="*/ 515 h 784"/>
                <a:gd name="T22" fmla="*/ 23 w 248"/>
                <a:gd name="T23" fmla="*/ 569 h 784"/>
                <a:gd name="T24" fmla="*/ 43 w 248"/>
                <a:gd name="T25" fmla="*/ 620 h 784"/>
                <a:gd name="T26" fmla="*/ 66 w 248"/>
                <a:gd name="T27" fmla="*/ 666 h 784"/>
                <a:gd name="T28" fmla="*/ 97 w 248"/>
                <a:gd name="T29" fmla="*/ 709 h 784"/>
                <a:gd name="T30" fmla="*/ 132 w 248"/>
                <a:gd name="T31" fmla="*/ 748 h 784"/>
                <a:gd name="T32" fmla="*/ 174 w 248"/>
                <a:gd name="T33" fmla="*/ 784 h 784"/>
                <a:gd name="T34" fmla="*/ 248 w 248"/>
                <a:gd name="T35" fmla="*/ 779 h 784"/>
                <a:gd name="T36" fmla="*/ 199 w 248"/>
                <a:gd name="T37" fmla="*/ 745 h 784"/>
                <a:gd name="T38" fmla="*/ 158 w 248"/>
                <a:gd name="T39" fmla="*/ 709 h 784"/>
                <a:gd name="T40" fmla="*/ 122 w 248"/>
                <a:gd name="T41" fmla="*/ 668 h 784"/>
                <a:gd name="T42" fmla="*/ 94 w 248"/>
                <a:gd name="T43" fmla="*/ 622 h 784"/>
                <a:gd name="T44" fmla="*/ 73 w 248"/>
                <a:gd name="T45" fmla="*/ 573 h 784"/>
                <a:gd name="T46" fmla="*/ 58 w 248"/>
                <a:gd name="T47" fmla="*/ 518 h 784"/>
                <a:gd name="T48" fmla="*/ 50 w 248"/>
                <a:gd name="T49" fmla="*/ 458 h 784"/>
                <a:gd name="T50" fmla="*/ 46 w 248"/>
                <a:gd name="T51" fmla="*/ 392 h 784"/>
                <a:gd name="T52" fmla="*/ 50 w 248"/>
                <a:gd name="T53" fmla="*/ 328 h 784"/>
                <a:gd name="T54" fmla="*/ 59 w 248"/>
                <a:gd name="T55" fmla="*/ 269 h 784"/>
                <a:gd name="T56" fmla="*/ 74 w 248"/>
                <a:gd name="T57" fmla="*/ 213 h 784"/>
                <a:gd name="T58" fmla="*/ 96 w 248"/>
                <a:gd name="T59" fmla="*/ 162 h 784"/>
                <a:gd name="T60" fmla="*/ 125 w 248"/>
                <a:gd name="T61" fmla="*/ 116 h 784"/>
                <a:gd name="T62" fmla="*/ 160 w 248"/>
                <a:gd name="T63" fmla="*/ 74 h 784"/>
                <a:gd name="T64" fmla="*/ 201 w 248"/>
                <a:gd name="T65" fmla="*/ 36 h 784"/>
                <a:gd name="T66" fmla="*/ 248 w 248"/>
                <a:gd name="T67" fmla="*/ 3 h 784"/>
                <a:gd name="T68" fmla="*/ 174 w 248"/>
                <a:gd name="T69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8" h="784">
                  <a:moveTo>
                    <a:pt x="174" y="0"/>
                  </a:moveTo>
                  <a:lnTo>
                    <a:pt x="133" y="36"/>
                  </a:lnTo>
                  <a:lnTo>
                    <a:pt x="97" y="75"/>
                  </a:lnTo>
                  <a:lnTo>
                    <a:pt x="68" y="120"/>
                  </a:lnTo>
                  <a:lnTo>
                    <a:pt x="43" y="166"/>
                  </a:lnTo>
                  <a:lnTo>
                    <a:pt x="25" y="216"/>
                  </a:lnTo>
                  <a:lnTo>
                    <a:pt x="12" y="271"/>
                  </a:lnTo>
                  <a:lnTo>
                    <a:pt x="4" y="330"/>
                  </a:lnTo>
                  <a:lnTo>
                    <a:pt x="0" y="392"/>
                  </a:lnTo>
                  <a:lnTo>
                    <a:pt x="4" y="456"/>
                  </a:lnTo>
                  <a:lnTo>
                    <a:pt x="10" y="515"/>
                  </a:lnTo>
                  <a:lnTo>
                    <a:pt x="23" y="569"/>
                  </a:lnTo>
                  <a:lnTo>
                    <a:pt x="43" y="620"/>
                  </a:lnTo>
                  <a:lnTo>
                    <a:pt x="66" y="666"/>
                  </a:lnTo>
                  <a:lnTo>
                    <a:pt x="97" y="709"/>
                  </a:lnTo>
                  <a:lnTo>
                    <a:pt x="132" y="748"/>
                  </a:lnTo>
                  <a:lnTo>
                    <a:pt x="174" y="784"/>
                  </a:lnTo>
                  <a:lnTo>
                    <a:pt x="248" y="779"/>
                  </a:lnTo>
                  <a:lnTo>
                    <a:pt x="199" y="745"/>
                  </a:lnTo>
                  <a:lnTo>
                    <a:pt x="158" y="709"/>
                  </a:lnTo>
                  <a:lnTo>
                    <a:pt x="122" y="668"/>
                  </a:lnTo>
                  <a:lnTo>
                    <a:pt x="94" y="622"/>
                  </a:lnTo>
                  <a:lnTo>
                    <a:pt x="73" y="573"/>
                  </a:lnTo>
                  <a:lnTo>
                    <a:pt x="58" y="518"/>
                  </a:lnTo>
                  <a:lnTo>
                    <a:pt x="50" y="458"/>
                  </a:lnTo>
                  <a:lnTo>
                    <a:pt x="46" y="392"/>
                  </a:lnTo>
                  <a:lnTo>
                    <a:pt x="50" y="328"/>
                  </a:lnTo>
                  <a:lnTo>
                    <a:pt x="59" y="269"/>
                  </a:lnTo>
                  <a:lnTo>
                    <a:pt x="74" y="213"/>
                  </a:lnTo>
                  <a:lnTo>
                    <a:pt x="96" y="162"/>
                  </a:lnTo>
                  <a:lnTo>
                    <a:pt x="125" y="116"/>
                  </a:lnTo>
                  <a:lnTo>
                    <a:pt x="160" y="74"/>
                  </a:lnTo>
                  <a:lnTo>
                    <a:pt x="201" y="36"/>
                  </a:lnTo>
                  <a:lnTo>
                    <a:pt x="248" y="3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5" name="Freeform 39"/>
            <p:cNvSpPr>
              <a:spLocks/>
            </p:cNvSpPr>
            <p:nvPr/>
          </p:nvSpPr>
          <p:spPr bwMode="auto">
            <a:xfrm>
              <a:off x="1646" y="115"/>
              <a:ext cx="246" cy="778"/>
            </a:xfrm>
            <a:custGeom>
              <a:avLst/>
              <a:gdLst>
                <a:gd name="T0" fmla="*/ 0 w 246"/>
                <a:gd name="T1" fmla="*/ 0 h 778"/>
                <a:gd name="T2" fmla="*/ 48 w 246"/>
                <a:gd name="T3" fmla="*/ 33 h 778"/>
                <a:gd name="T4" fmla="*/ 89 w 246"/>
                <a:gd name="T5" fmla="*/ 71 h 778"/>
                <a:gd name="T6" fmla="*/ 123 w 246"/>
                <a:gd name="T7" fmla="*/ 113 h 778"/>
                <a:gd name="T8" fmla="*/ 151 w 246"/>
                <a:gd name="T9" fmla="*/ 159 h 778"/>
                <a:gd name="T10" fmla="*/ 172 w 246"/>
                <a:gd name="T11" fmla="*/ 210 h 778"/>
                <a:gd name="T12" fmla="*/ 187 w 246"/>
                <a:gd name="T13" fmla="*/ 266 h 778"/>
                <a:gd name="T14" fmla="*/ 197 w 246"/>
                <a:gd name="T15" fmla="*/ 325 h 778"/>
                <a:gd name="T16" fmla="*/ 200 w 246"/>
                <a:gd name="T17" fmla="*/ 389 h 778"/>
                <a:gd name="T18" fmla="*/ 197 w 246"/>
                <a:gd name="T19" fmla="*/ 455 h 778"/>
                <a:gd name="T20" fmla="*/ 189 w 246"/>
                <a:gd name="T21" fmla="*/ 515 h 778"/>
                <a:gd name="T22" fmla="*/ 174 w 246"/>
                <a:gd name="T23" fmla="*/ 570 h 778"/>
                <a:gd name="T24" fmla="*/ 153 w 246"/>
                <a:gd name="T25" fmla="*/ 619 h 778"/>
                <a:gd name="T26" fmla="*/ 125 w 246"/>
                <a:gd name="T27" fmla="*/ 665 h 778"/>
                <a:gd name="T28" fmla="*/ 90 w 246"/>
                <a:gd name="T29" fmla="*/ 706 h 778"/>
                <a:gd name="T30" fmla="*/ 49 w 246"/>
                <a:gd name="T31" fmla="*/ 742 h 778"/>
                <a:gd name="T32" fmla="*/ 0 w 246"/>
                <a:gd name="T33" fmla="*/ 776 h 778"/>
                <a:gd name="T34" fmla="*/ 77 w 246"/>
                <a:gd name="T35" fmla="*/ 778 h 778"/>
                <a:gd name="T36" fmla="*/ 118 w 246"/>
                <a:gd name="T37" fmla="*/ 742 h 778"/>
                <a:gd name="T38" fmla="*/ 153 w 246"/>
                <a:gd name="T39" fmla="*/ 702 h 778"/>
                <a:gd name="T40" fmla="*/ 181 w 246"/>
                <a:gd name="T41" fmla="*/ 660 h 778"/>
                <a:gd name="T42" fmla="*/ 205 w 246"/>
                <a:gd name="T43" fmla="*/ 614 h 778"/>
                <a:gd name="T44" fmla="*/ 223 w 246"/>
                <a:gd name="T45" fmla="*/ 565 h 778"/>
                <a:gd name="T46" fmla="*/ 236 w 246"/>
                <a:gd name="T47" fmla="*/ 510 h 778"/>
                <a:gd name="T48" fmla="*/ 243 w 246"/>
                <a:gd name="T49" fmla="*/ 451 h 778"/>
                <a:gd name="T50" fmla="*/ 246 w 246"/>
                <a:gd name="T51" fmla="*/ 389 h 778"/>
                <a:gd name="T52" fmla="*/ 243 w 246"/>
                <a:gd name="T53" fmla="*/ 328 h 778"/>
                <a:gd name="T54" fmla="*/ 236 w 246"/>
                <a:gd name="T55" fmla="*/ 271 h 778"/>
                <a:gd name="T56" fmla="*/ 223 w 246"/>
                <a:gd name="T57" fmla="*/ 217 h 778"/>
                <a:gd name="T58" fmla="*/ 205 w 246"/>
                <a:gd name="T59" fmla="*/ 167 h 778"/>
                <a:gd name="T60" fmla="*/ 182 w 246"/>
                <a:gd name="T61" fmla="*/ 121 h 778"/>
                <a:gd name="T62" fmla="*/ 154 w 246"/>
                <a:gd name="T63" fmla="*/ 79 h 778"/>
                <a:gd name="T64" fmla="*/ 122 w 246"/>
                <a:gd name="T65" fmla="*/ 39 h 778"/>
                <a:gd name="T66" fmla="*/ 82 w 246"/>
                <a:gd name="T67" fmla="*/ 3 h 778"/>
                <a:gd name="T68" fmla="*/ 0 w 246"/>
                <a:gd name="T6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778">
                  <a:moveTo>
                    <a:pt x="0" y="0"/>
                  </a:moveTo>
                  <a:lnTo>
                    <a:pt x="48" y="33"/>
                  </a:lnTo>
                  <a:lnTo>
                    <a:pt x="89" y="71"/>
                  </a:lnTo>
                  <a:lnTo>
                    <a:pt x="123" y="113"/>
                  </a:lnTo>
                  <a:lnTo>
                    <a:pt x="151" y="159"/>
                  </a:lnTo>
                  <a:lnTo>
                    <a:pt x="172" y="210"/>
                  </a:lnTo>
                  <a:lnTo>
                    <a:pt x="187" y="266"/>
                  </a:lnTo>
                  <a:lnTo>
                    <a:pt x="197" y="325"/>
                  </a:lnTo>
                  <a:lnTo>
                    <a:pt x="200" y="389"/>
                  </a:lnTo>
                  <a:lnTo>
                    <a:pt x="197" y="455"/>
                  </a:lnTo>
                  <a:lnTo>
                    <a:pt x="189" y="515"/>
                  </a:lnTo>
                  <a:lnTo>
                    <a:pt x="174" y="570"/>
                  </a:lnTo>
                  <a:lnTo>
                    <a:pt x="153" y="619"/>
                  </a:lnTo>
                  <a:lnTo>
                    <a:pt x="125" y="665"/>
                  </a:lnTo>
                  <a:lnTo>
                    <a:pt x="90" y="706"/>
                  </a:lnTo>
                  <a:lnTo>
                    <a:pt x="49" y="742"/>
                  </a:lnTo>
                  <a:lnTo>
                    <a:pt x="0" y="776"/>
                  </a:lnTo>
                  <a:lnTo>
                    <a:pt x="77" y="778"/>
                  </a:lnTo>
                  <a:lnTo>
                    <a:pt x="118" y="742"/>
                  </a:lnTo>
                  <a:lnTo>
                    <a:pt x="153" y="702"/>
                  </a:lnTo>
                  <a:lnTo>
                    <a:pt x="181" y="660"/>
                  </a:lnTo>
                  <a:lnTo>
                    <a:pt x="205" y="614"/>
                  </a:lnTo>
                  <a:lnTo>
                    <a:pt x="223" y="565"/>
                  </a:lnTo>
                  <a:lnTo>
                    <a:pt x="236" y="510"/>
                  </a:lnTo>
                  <a:lnTo>
                    <a:pt x="243" y="451"/>
                  </a:lnTo>
                  <a:lnTo>
                    <a:pt x="246" y="389"/>
                  </a:lnTo>
                  <a:lnTo>
                    <a:pt x="243" y="328"/>
                  </a:lnTo>
                  <a:lnTo>
                    <a:pt x="236" y="271"/>
                  </a:lnTo>
                  <a:lnTo>
                    <a:pt x="223" y="217"/>
                  </a:lnTo>
                  <a:lnTo>
                    <a:pt x="205" y="167"/>
                  </a:lnTo>
                  <a:lnTo>
                    <a:pt x="182" y="121"/>
                  </a:lnTo>
                  <a:lnTo>
                    <a:pt x="154" y="79"/>
                  </a:lnTo>
                  <a:lnTo>
                    <a:pt x="122" y="39"/>
                  </a:lnTo>
                  <a:lnTo>
                    <a:pt x="8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6" name="Rectangle 40"/>
            <p:cNvSpPr>
              <a:spLocks noChangeArrowheads="1"/>
            </p:cNvSpPr>
            <p:nvPr/>
          </p:nvSpPr>
          <p:spPr bwMode="auto">
            <a:xfrm>
              <a:off x="1635" y="117"/>
              <a:ext cx="44" cy="77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7" name="Freeform 41"/>
            <p:cNvSpPr>
              <a:spLocks/>
            </p:cNvSpPr>
            <p:nvPr/>
          </p:nvSpPr>
          <p:spPr bwMode="auto">
            <a:xfrm>
              <a:off x="1269" y="481"/>
              <a:ext cx="769" cy="46"/>
            </a:xfrm>
            <a:custGeom>
              <a:avLst/>
              <a:gdLst>
                <a:gd name="T0" fmla="*/ 0 w 769"/>
                <a:gd name="T1" fmla="*/ 46 h 46"/>
                <a:gd name="T2" fmla="*/ 769 w 769"/>
                <a:gd name="T3" fmla="*/ 46 h 46"/>
                <a:gd name="T4" fmla="*/ 766 w 769"/>
                <a:gd name="T5" fmla="*/ 0 h 46"/>
                <a:gd name="T6" fmla="*/ 0 w 769"/>
                <a:gd name="T7" fmla="*/ 0 h 46"/>
                <a:gd name="T8" fmla="*/ 0 w 76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9" h="46">
                  <a:moveTo>
                    <a:pt x="0" y="46"/>
                  </a:moveTo>
                  <a:lnTo>
                    <a:pt x="769" y="46"/>
                  </a:lnTo>
                  <a:lnTo>
                    <a:pt x="766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8" name="Freeform 42"/>
            <p:cNvSpPr>
              <a:spLocks/>
            </p:cNvSpPr>
            <p:nvPr/>
          </p:nvSpPr>
          <p:spPr bwMode="auto">
            <a:xfrm>
              <a:off x="1354" y="650"/>
              <a:ext cx="606" cy="123"/>
            </a:xfrm>
            <a:custGeom>
              <a:avLst/>
              <a:gdLst>
                <a:gd name="T0" fmla="*/ 41 w 606"/>
                <a:gd name="T1" fmla="*/ 112 h 123"/>
                <a:gd name="T2" fmla="*/ 71 w 606"/>
                <a:gd name="T3" fmla="*/ 95 h 123"/>
                <a:gd name="T4" fmla="*/ 102 w 606"/>
                <a:gd name="T5" fmla="*/ 80 h 123"/>
                <a:gd name="T6" fmla="*/ 133 w 606"/>
                <a:gd name="T7" fmla="*/ 69 h 123"/>
                <a:gd name="T8" fmla="*/ 167 w 606"/>
                <a:gd name="T9" fmla="*/ 59 h 123"/>
                <a:gd name="T10" fmla="*/ 204 w 606"/>
                <a:gd name="T11" fmla="*/ 51 h 123"/>
                <a:gd name="T12" fmla="*/ 241 w 606"/>
                <a:gd name="T13" fmla="*/ 48 h 123"/>
                <a:gd name="T14" fmla="*/ 281 w 606"/>
                <a:gd name="T15" fmla="*/ 44 h 123"/>
                <a:gd name="T16" fmla="*/ 323 w 606"/>
                <a:gd name="T17" fmla="*/ 44 h 123"/>
                <a:gd name="T18" fmla="*/ 366 w 606"/>
                <a:gd name="T19" fmla="*/ 48 h 123"/>
                <a:gd name="T20" fmla="*/ 405 w 606"/>
                <a:gd name="T21" fmla="*/ 51 h 123"/>
                <a:gd name="T22" fmla="*/ 441 w 606"/>
                <a:gd name="T23" fmla="*/ 59 h 123"/>
                <a:gd name="T24" fmla="*/ 476 w 606"/>
                <a:gd name="T25" fmla="*/ 69 h 123"/>
                <a:gd name="T26" fmla="*/ 509 w 606"/>
                <a:gd name="T27" fmla="*/ 80 h 123"/>
                <a:gd name="T28" fmla="*/ 540 w 606"/>
                <a:gd name="T29" fmla="*/ 95 h 123"/>
                <a:gd name="T30" fmla="*/ 570 w 606"/>
                <a:gd name="T31" fmla="*/ 113 h 123"/>
                <a:gd name="T32" fmla="*/ 589 w 606"/>
                <a:gd name="T33" fmla="*/ 120 h 123"/>
                <a:gd name="T34" fmla="*/ 606 w 606"/>
                <a:gd name="T35" fmla="*/ 92 h 123"/>
                <a:gd name="T36" fmla="*/ 591 w 606"/>
                <a:gd name="T37" fmla="*/ 74 h 123"/>
                <a:gd name="T38" fmla="*/ 560 w 606"/>
                <a:gd name="T39" fmla="*/ 54 h 123"/>
                <a:gd name="T40" fmla="*/ 525 w 606"/>
                <a:gd name="T41" fmla="*/ 39 h 123"/>
                <a:gd name="T42" fmla="*/ 489 w 606"/>
                <a:gd name="T43" fmla="*/ 26 h 123"/>
                <a:gd name="T44" fmla="*/ 451 w 606"/>
                <a:gd name="T45" fmla="*/ 15 h 123"/>
                <a:gd name="T46" fmla="*/ 412 w 606"/>
                <a:gd name="T47" fmla="*/ 8 h 123"/>
                <a:gd name="T48" fmla="*/ 369 w 606"/>
                <a:gd name="T49" fmla="*/ 3 h 123"/>
                <a:gd name="T50" fmla="*/ 325 w 606"/>
                <a:gd name="T51" fmla="*/ 0 h 123"/>
                <a:gd name="T52" fmla="*/ 279 w 606"/>
                <a:gd name="T53" fmla="*/ 0 h 123"/>
                <a:gd name="T54" fmla="*/ 236 w 606"/>
                <a:gd name="T55" fmla="*/ 3 h 123"/>
                <a:gd name="T56" fmla="*/ 194 w 606"/>
                <a:gd name="T57" fmla="*/ 8 h 123"/>
                <a:gd name="T58" fmla="*/ 154 w 606"/>
                <a:gd name="T59" fmla="*/ 16 h 123"/>
                <a:gd name="T60" fmla="*/ 117 w 606"/>
                <a:gd name="T61" fmla="*/ 26 h 123"/>
                <a:gd name="T62" fmla="*/ 80 w 606"/>
                <a:gd name="T63" fmla="*/ 39 h 123"/>
                <a:gd name="T64" fmla="*/ 48 w 606"/>
                <a:gd name="T65" fmla="*/ 56 h 123"/>
                <a:gd name="T66" fmla="*/ 15 w 606"/>
                <a:gd name="T67" fmla="*/ 74 h 123"/>
                <a:gd name="T68" fmla="*/ 0 w 606"/>
                <a:gd name="T69" fmla="*/ 94 h 123"/>
                <a:gd name="T70" fmla="*/ 20 w 606"/>
                <a:gd name="T71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6" h="123">
                  <a:moveTo>
                    <a:pt x="28" y="122"/>
                  </a:moveTo>
                  <a:lnTo>
                    <a:pt x="41" y="112"/>
                  </a:lnTo>
                  <a:lnTo>
                    <a:pt x="56" y="103"/>
                  </a:lnTo>
                  <a:lnTo>
                    <a:pt x="71" y="95"/>
                  </a:lnTo>
                  <a:lnTo>
                    <a:pt x="85" y="87"/>
                  </a:lnTo>
                  <a:lnTo>
                    <a:pt x="102" y="80"/>
                  </a:lnTo>
                  <a:lnTo>
                    <a:pt x="117" y="74"/>
                  </a:lnTo>
                  <a:lnTo>
                    <a:pt x="133" y="69"/>
                  </a:lnTo>
                  <a:lnTo>
                    <a:pt x="151" y="62"/>
                  </a:lnTo>
                  <a:lnTo>
                    <a:pt x="167" y="59"/>
                  </a:lnTo>
                  <a:lnTo>
                    <a:pt x="185" y="54"/>
                  </a:lnTo>
                  <a:lnTo>
                    <a:pt x="204" y="51"/>
                  </a:lnTo>
                  <a:lnTo>
                    <a:pt x="222" y="49"/>
                  </a:lnTo>
                  <a:lnTo>
                    <a:pt x="241" y="48"/>
                  </a:lnTo>
                  <a:lnTo>
                    <a:pt x="261" y="46"/>
                  </a:lnTo>
                  <a:lnTo>
                    <a:pt x="281" y="44"/>
                  </a:lnTo>
                  <a:lnTo>
                    <a:pt x="302" y="44"/>
                  </a:lnTo>
                  <a:lnTo>
                    <a:pt x="323" y="44"/>
                  </a:lnTo>
                  <a:lnTo>
                    <a:pt x="345" y="46"/>
                  </a:lnTo>
                  <a:lnTo>
                    <a:pt x="366" y="48"/>
                  </a:lnTo>
                  <a:lnTo>
                    <a:pt x="386" y="49"/>
                  </a:lnTo>
                  <a:lnTo>
                    <a:pt x="405" y="51"/>
                  </a:lnTo>
                  <a:lnTo>
                    <a:pt x="423" y="54"/>
                  </a:lnTo>
                  <a:lnTo>
                    <a:pt x="441" y="59"/>
                  </a:lnTo>
                  <a:lnTo>
                    <a:pt x="460" y="64"/>
                  </a:lnTo>
                  <a:lnTo>
                    <a:pt x="476" y="69"/>
                  </a:lnTo>
                  <a:lnTo>
                    <a:pt x="494" y="74"/>
                  </a:lnTo>
                  <a:lnTo>
                    <a:pt x="509" y="80"/>
                  </a:lnTo>
                  <a:lnTo>
                    <a:pt x="525" y="89"/>
                  </a:lnTo>
                  <a:lnTo>
                    <a:pt x="540" y="95"/>
                  </a:lnTo>
                  <a:lnTo>
                    <a:pt x="555" y="103"/>
                  </a:lnTo>
                  <a:lnTo>
                    <a:pt x="570" y="113"/>
                  </a:lnTo>
                  <a:lnTo>
                    <a:pt x="583" y="123"/>
                  </a:lnTo>
                  <a:lnTo>
                    <a:pt x="589" y="120"/>
                  </a:lnTo>
                  <a:lnTo>
                    <a:pt x="599" y="107"/>
                  </a:lnTo>
                  <a:lnTo>
                    <a:pt x="606" y="92"/>
                  </a:lnTo>
                  <a:lnTo>
                    <a:pt x="606" y="84"/>
                  </a:lnTo>
                  <a:lnTo>
                    <a:pt x="591" y="74"/>
                  </a:lnTo>
                  <a:lnTo>
                    <a:pt x="574" y="64"/>
                  </a:lnTo>
                  <a:lnTo>
                    <a:pt x="560" y="54"/>
                  </a:lnTo>
                  <a:lnTo>
                    <a:pt x="543" y="46"/>
                  </a:lnTo>
                  <a:lnTo>
                    <a:pt x="525" y="39"/>
                  </a:lnTo>
                  <a:lnTo>
                    <a:pt x="507" y="31"/>
                  </a:lnTo>
                  <a:lnTo>
                    <a:pt x="489" y="26"/>
                  </a:lnTo>
                  <a:lnTo>
                    <a:pt x="471" y="20"/>
                  </a:lnTo>
                  <a:lnTo>
                    <a:pt x="451" y="15"/>
                  </a:lnTo>
                  <a:lnTo>
                    <a:pt x="432" y="12"/>
                  </a:lnTo>
                  <a:lnTo>
                    <a:pt x="412" y="8"/>
                  </a:lnTo>
                  <a:lnTo>
                    <a:pt x="391" y="5"/>
                  </a:lnTo>
                  <a:lnTo>
                    <a:pt x="369" y="3"/>
                  </a:lnTo>
                  <a:lnTo>
                    <a:pt x="348" y="2"/>
                  </a:lnTo>
                  <a:lnTo>
                    <a:pt x="325" y="0"/>
                  </a:lnTo>
                  <a:lnTo>
                    <a:pt x="302" y="0"/>
                  </a:lnTo>
                  <a:lnTo>
                    <a:pt x="279" y="0"/>
                  </a:lnTo>
                  <a:lnTo>
                    <a:pt x="258" y="2"/>
                  </a:lnTo>
                  <a:lnTo>
                    <a:pt x="236" y="3"/>
                  </a:lnTo>
                  <a:lnTo>
                    <a:pt x="215" y="5"/>
                  </a:lnTo>
                  <a:lnTo>
                    <a:pt x="194" y="8"/>
                  </a:lnTo>
                  <a:lnTo>
                    <a:pt x="174" y="12"/>
                  </a:lnTo>
                  <a:lnTo>
                    <a:pt x="154" y="16"/>
                  </a:lnTo>
                  <a:lnTo>
                    <a:pt x="136" y="20"/>
                  </a:lnTo>
                  <a:lnTo>
                    <a:pt x="117" y="26"/>
                  </a:lnTo>
                  <a:lnTo>
                    <a:pt x="99" y="33"/>
                  </a:lnTo>
                  <a:lnTo>
                    <a:pt x="80" y="39"/>
                  </a:lnTo>
                  <a:lnTo>
                    <a:pt x="64" y="48"/>
                  </a:lnTo>
                  <a:lnTo>
                    <a:pt x="48" y="56"/>
                  </a:lnTo>
                  <a:lnTo>
                    <a:pt x="31" y="64"/>
                  </a:lnTo>
                  <a:lnTo>
                    <a:pt x="15" y="74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8" y="107"/>
                  </a:lnTo>
                  <a:lnTo>
                    <a:pt x="20" y="118"/>
                  </a:lnTo>
                  <a:lnTo>
                    <a:pt x="28" y="12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9" name="Freeform 43"/>
            <p:cNvSpPr>
              <a:spLocks/>
            </p:cNvSpPr>
            <p:nvPr/>
          </p:nvSpPr>
          <p:spPr bwMode="auto">
            <a:xfrm>
              <a:off x="1351" y="232"/>
              <a:ext cx="614" cy="126"/>
            </a:xfrm>
            <a:custGeom>
              <a:avLst/>
              <a:gdLst>
                <a:gd name="T0" fmla="*/ 16 w 614"/>
                <a:gd name="T1" fmla="*/ 47 h 126"/>
                <a:gd name="T2" fmla="*/ 47 w 614"/>
                <a:gd name="T3" fmla="*/ 67 h 126"/>
                <a:gd name="T4" fmla="*/ 82 w 614"/>
                <a:gd name="T5" fmla="*/ 83 h 126"/>
                <a:gd name="T6" fmla="*/ 118 w 614"/>
                <a:gd name="T7" fmla="*/ 98 h 126"/>
                <a:gd name="T8" fmla="*/ 156 w 614"/>
                <a:gd name="T9" fmla="*/ 110 h 126"/>
                <a:gd name="T10" fmla="*/ 197 w 614"/>
                <a:gd name="T11" fmla="*/ 118 h 126"/>
                <a:gd name="T12" fmla="*/ 238 w 614"/>
                <a:gd name="T13" fmla="*/ 123 h 126"/>
                <a:gd name="T14" fmla="*/ 282 w 614"/>
                <a:gd name="T15" fmla="*/ 126 h 126"/>
                <a:gd name="T16" fmla="*/ 328 w 614"/>
                <a:gd name="T17" fmla="*/ 126 h 126"/>
                <a:gd name="T18" fmla="*/ 374 w 614"/>
                <a:gd name="T19" fmla="*/ 123 h 126"/>
                <a:gd name="T20" fmla="*/ 417 w 614"/>
                <a:gd name="T21" fmla="*/ 118 h 126"/>
                <a:gd name="T22" fmla="*/ 458 w 614"/>
                <a:gd name="T23" fmla="*/ 110 h 126"/>
                <a:gd name="T24" fmla="*/ 497 w 614"/>
                <a:gd name="T25" fmla="*/ 98 h 126"/>
                <a:gd name="T26" fmla="*/ 533 w 614"/>
                <a:gd name="T27" fmla="*/ 83 h 126"/>
                <a:gd name="T28" fmla="*/ 568 w 614"/>
                <a:gd name="T29" fmla="*/ 67 h 126"/>
                <a:gd name="T30" fmla="*/ 599 w 614"/>
                <a:gd name="T31" fmla="*/ 47 h 126"/>
                <a:gd name="T32" fmla="*/ 612 w 614"/>
                <a:gd name="T33" fmla="*/ 29 h 126"/>
                <a:gd name="T34" fmla="*/ 592 w 614"/>
                <a:gd name="T35" fmla="*/ 4 h 126"/>
                <a:gd name="T36" fmla="*/ 571 w 614"/>
                <a:gd name="T37" fmla="*/ 11 h 126"/>
                <a:gd name="T38" fmla="*/ 541 w 614"/>
                <a:gd name="T39" fmla="*/ 29 h 126"/>
                <a:gd name="T40" fmla="*/ 512 w 614"/>
                <a:gd name="T41" fmla="*/ 44 h 126"/>
                <a:gd name="T42" fmla="*/ 479 w 614"/>
                <a:gd name="T43" fmla="*/ 55 h 126"/>
                <a:gd name="T44" fmla="*/ 444 w 614"/>
                <a:gd name="T45" fmla="*/ 65 h 126"/>
                <a:gd name="T46" fmla="*/ 407 w 614"/>
                <a:gd name="T47" fmla="*/ 73 h 126"/>
                <a:gd name="T48" fmla="*/ 369 w 614"/>
                <a:gd name="T49" fmla="*/ 77 h 126"/>
                <a:gd name="T50" fmla="*/ 326 w 614"/>
                <a:gd name="T51" fmla="*/ 80 h 126"/>
                <a:gd name="T52" fmla="*/ 284 w 614"/>
                <a:gd name="T53" fmla="*/ 80 h 126"/>
                <a:gd name="T54" fmla="*/ 244 w 614"/>
                <a:gd name="T55" fmla="*/ 77 h 126"/>
                <a:gd name="T56" fmla="*/ 205 w 614"/>
                <a:gd name="T57" fmla="*/ 72 h 126"/>
                <a:gd name="T58" fmla="*/ 169 w 614"/>
                <a:gd name="T59" fmla="*/ 65 h 126"/>
                <a:gd name="T60" fmla="*/ 134 w 614"/>
                <a:gd name="T61" fmla="*/ 55 h 126"/>
                <a:gd name="T62" fmla="*/ 100 w 614"/>
                <a:gd name="T63" fmla="*/ 42 h 126"/>
                <a:gd name="T64" fmla="*/ 69 w 614"/>
                <a:gd name="T65" fmla="*/ 27 h 126"/>
                <a:gd name="T66" fmla="*/ 41 w 614"/>
                <a:gd name="T67" fmla="*/ 9 h 126"/>
                <a:gd name="T68" fmla="*/ 19 w 614"/>
                <a:gd name="T69" fmla="*/ 3 h 126"/>
                <a:gd name="T70" fmla="*/ 0 w 614"/>
                <a:gd name="T71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4" h="126">
                  <a:moveTo>
                    <a:pt x="0" y="36"/>
                  </a:moveTo>
                  <a:lnTo>
                    <a:pt x="16" y="47"/>
                  </a:lnTo>
                  <a:lnTo>
                    <a:pt x="31" y="57"/>
                  </a:lnTo>
                  <a:lnTo>
                    <a:pt x="47" y="67"/>
                  </a:lnTo>
                  <a:lnTo>
                    <a:pt x="65" y="75"/>
                  </a:lnTo>
                  <a:lnTo>
                    <a:pt x="82" y="83"/>
                  </a:lnTo>
                  <a:lnTo>
                    <a:pt x="100" y="91"/>
                  </a:lnTo>
                  <a:lnTo>
                    <a:pt x="118" y="98"/>
                  </a:lnTo>
                  <a:lnTo>
                    <a:pt x="138" y="103"/>
                  </a:lnTo>
                  <a:lnTo>
                    <a:pt x="156" y="110"/>
                  </a:lnTo>
                  <a:lnTo>
                    <a:pt x="175" y="113"/>
                  </a:lnTo>
                  <a:lnTo>
                    <a:pt x="197" y="118"/>
                  </a:lnTo>
                  <a:lnTo>
                    <a:pt x="216" y="121"/>
                  </a:lnTo>
                  <a:lnTo>
                    <a:pt x="238" y="123"/>
                  </a:lnTo>
                  <a:lnTo>
                    <a:pt x="261" y="124"/>
                  </a:lnTo>
                  <a:lnTo>
                    <a:pt x="282" y="126"/>
                  </a:lnTo>
                  <a:lnTo>
                    <a:pt x="305" y="126"/>
                  </a:lnTo>
                  <a:lnTo>
                    <a:pt x="328" y="126"/>
                  </a:lnTo>
                  <a:lnTo>
                    <a:pt x="353" y="124"/>
                  </a:lnTo>
                  <a:lnTo>
                    <a:pt x="374" y="123"/>
                  </a:lnTo>
                  <a:lnTo>
                    <a:pt x="397" y="121"/>
                  </a:lnTo>
                  <a:lnTo>
                    <a:pt x="417" y="118"/>
                  </a:lnTo>
                  <a:lnTo>
                    <a:pt x="438" y="113"/>
                  </a:lnTo>
                  <a:lnTo>
                    <a:pt x="458" y="110"/>
                  </a:lnTo>
                  <a:lnTo>
                    <a:pt x="477" y="103"/>
                  </a:lnTo>
                  <a:lnTo>
                    <a:pt x="497" y="98"/>
                  </a:lnTo>
                  <a:lnTo>
                    <a:pt x="515" y="91"/>
                  </a:lnTo>
                  <a:lnTo>
                    <a:pt x="533" y="83"/>
                  </a:lnTo>
                  <a:lnTo>
                    <a:pt x="550" y="75"/>
                  </a:lnTo>
                  <a:lnTo>
                    <a:pt x="568" y="67"/>
                  </a:lnTo>
                  <a:lnTo>
                    <a:pt x="582" y="57"/>
                  </a:lnTo>
                  <a:lnTo>
                    <a:pt x="599" y="47"/>
                  </a:lnTo>
                  <a:lnTo>
                    <a:pt x="614" y="36"/>
                  </a:lnTo>
                  <a:lnTo>
                    <a:pt x="612" y="29"/>
                  </a:lnTo>
                  <a:lnTo>
                    <a:pt x="602" y="16"/>
                  </a:lnTo>
                  <a:lnTo>
                    <a:pt x="592" y="4"/>
                  </a:lnTo>
                  <a:lnTo>
                    <a:pt x="584" y="1"/>
                  </a:lnTo>
                  <a:lnTo>
                    <a:pt x="571" y="11"/>
                  </a:lnTo>
                  <a:lnTo>
                    <a:pt x="556" y="21"/>
                  </a:lnTo>
                  <a:lnTo>
                    <a:pt x="541" y="29"/>
                  </a:lnTo>
                  <a:lnTo>
                    <a:pt x="527" y="36"/>
                  </a:lnTo>
                  <a:lnTo>
                    <a:pt x="512" y="44"/>
                  </a:lnTo>
                  <a:lnTo>
                    <a:pt x="495" y="50"/>
                  </a:lnTo>
                  <a:lnTo>
                    <a:pt x="479" y="55"/>
                  </a:lnTo>
                  <a:lnTo>
                    <a:pt x="463" y="60"/>
                  </a:lnTo>
                  <a:lnTo>
                    <a:pt x="444" y="65"/>
                  </a:lnTo>
                  <a:lnTo>
                    <a:pt x="426" y="70"/>
                  </a:lnTo>
                  <a:lnTo>
                    <a:pt x="407" y="73"/>
                  </a:lnTo>
                  <a:lnTo>
                    <a:pt x="389" y="75"/>
                  </a:lnTo>
                  <a:lnTo>
                    <a:pt x="369" y="77"/>
                  </a:lnTo>
                  <a:lnTo>
                    <a:pt x="348" y="78"/>
                  </a:lnTo>
                  <a:lnTo>
                    <a:pt x="326" y="80"/>
                  </a:lnTo>
                  <a:lnTo>
                    <a:pt x="305" y="80"/>
                  </a:lnTo>
                  <a:lnTo>
                    <a:pt x="284" y="80"/>
                  </a:lnTo>
                  <a:lnTo>
                    <a:pt x="264" y="78"/>
                  </a:lnTo>
                  <a:lnTo>
                    <a:pt x="244" y="77"/>
                  </a:lnTo>
                  <a:lnTo>
                    <a:pt x="225" y="75"/>
                  </a:lnTo>
                  <a:lnTo>
                    <a:pt x="205" y="72"/>
                  </a:lnTo>
                  <a:lnTo>
                    <a:pt x="187" y="69"/>
                  </a:lnTo>
                  <a:lnTo>
                    <a:pt x="169" y="65"/>
                  </a:lnTo>
                  <a:lnTo>
                    <a:pt x="151" y="60"/>
                  </a:lnTo>
                  <a:lnTo>
                    <a:pt x="134" y="55"/>
                  </a:lnTo>
                  <a:lnTo>
                    <a:pt x="116" y="49"/>
                  </a:lnTo>
                  <a:lnTo>
                    <a:pt x="100" y="42"/>
                  </a:lnTo>
                  <a:lnTo>
                    <a:pt x="85" y="36"/>
                  </a:lnTo>
                  <a:lnTo>
                    <a:pt x="69" y="27"/>
                  </a:lnTo>
                  <a:lnTo>
                    <a:pt x="54" y="19"/>
                  </a:lnTo>
                  <a:lnTo>
                    <a:pt x="41" y="9"/>
                  </a:lnTo>
                  <a:lnTo>
                    <a:pt x="26" y="0"/>
                  </a:lnTo>
                  <a:lnTo>
                    <a:pt x="19" y="3"/>
                  </a:lnTo>
                  <a:lnTo>
                    <a:pt x="8" y="14"/>
                  </a:lnTo>
                  <a:lnTo>
                    <a:pt x="0" y="2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0" name="Freeform 44"/>
            <p:cNvSpPr>
              <a:spLocks/>
            </p:cNvSpPr>
            <p:nvPr/>
          </p:nvSpPr>
          <p:spPr bwMode="auto">
            <a:xfrm>
              <a:off x="1249" y="97"/>
              <a:ext cx="814" cy="814"/>
            </a:xfrm>
            <a:custGeom>
              <a:avLst/>
              <a:gdLst>
                <a:gd name="T0" fmla="*/ 478 w 814"/>
                <a:gd name="T1" fmla="*/ 51 h 814"/>
                <a:gd name="T2" fmla="*/ 576 w 814"/>
                <a:gd name="T3" fmla="*/ 87 h 814"/>
                <a:gd name="T4" fmla="*/ 663 w 814"/>
                <a:gd name="T5" fmla="*/ 151 h 814"/>
                <a:gd name="T6" fmla="*/ 725 w 814"/>
                <a:gd name="T7" fmla="*/ 236 h 814"/>
                <a:gd name="T8" fmla="*/ 761 w 814"/>
                <a:gd name="T9" fmla="*/ 336 h 814"/>
                <a:gd name="T10" fmla="*/ 766 w 814"/>
                <a:gd name="T11" fmla="*/ 443 h 814"/>
                <a:gd name="T12" fmla="*/ 740 w 814"/>
                <a:gd name="T13" fmla="*/ 546 h 814"/>
                <a:gd name="T14" fmla="*/ 686 w 814"/>
                <a:gd name="T15" fmla="*/ 637 h 814"/>
                <a:gd name="T16" fmla="*/ 609 w 814"/>
                <a:gd name="T17" fmla="*/ 706 h 814"/>
                <a:gd name="T18" fmla="*/ 514 w 814"/>
                <a:gd name="T19" fmla="*/ 752 h 814"/>
                <a:gd name="T20" fmla="*/ 407 w 814"/>
                <a:gd name="T21" fmla="*/ 768 h 814"/>
                <a:gd name="T22" fmla="*/ 302 w 814"/>
                <a:gd name="T23" fmla="*/ 753 h 814"/>
                <a:gd name="T24" fmla="*/ 207 w 814"/>
                <a:gd name="T25" fmla="*/ 707 h 814"/>
                <a:gd name="T26" fmla="*/ 126 w 814"/>
                <a:gd name="T27" fmla="*/ 637 h 814"/>
                <a:gd name="T28" fmla="*/ 72 w 814"/>
                <a:gd name="T29" fmla="*/ 545 h 814"/>
                <a:gd name="T30" fmla="*/ 46 w 814"/>
                <a:gd name="T31" fmla="*/ 443 h 814"/>
                <a:gd name="T32" fmla="*/ 51 w 814"/>
                <a:gd name="T33" fmla="*/ 336 h 814"/>
                <a:gd name="T34" fmla="*/ 87 w 814"/>
                <a:gd name="T35" fmla="*/ 236 h 814"/>
                <a:gd name="T36" fmla="*/ 151 w 814"/>
                <a:gd name="T37" fmla="*/ 151 h 814"/>
                <a:gd name="T38" fmla="*/ 236 w 814"/>
                <a:gd name="T39" fmla="*/ 87 h 814"/>
                <a:gd name="T40" fmla="*/ 336 w 814"/>
                <a:gd name="T41" fmla="*/ 51 h 814"/>
                <a:gd name="T42" fmla="*/ 407 w 814"/>
                <a:gd name="T43" fmla="*/ 0 h 814"/>
                <a:gd name="T44" fmla="*/ 286 w 814"/>
                <a:gd name="T45" fmla="*/ 18 h 814"/>
                <a:gd name="T46" fmla="*/ 179 w 814"/>
                <a:gd name="T47" fmla="*/ 69 h 814"/>
                <a:gd name="T48" fmla="*/ 94 w 814"/>
                <a:gd name="T49" fmla="*/ 148 h 814"/>
                <a:gd name="T50" fmla="*/ 31 w 814"/>
                <a:gd name="T51" fmla="*/ 248 h 814"/>
                <a:gd name="T52" fmla="*/ 2 w 814"/>
                <a:gd name="T53" fmla="*/ 366 h 814"/>
                <a:gd name="T54" fmla="*/ 8 w 814"/>
                <a:gd name="T55" fmla="*/ 489 h 814"/>
                <a:gd name="T56" fmla="*/ 49 w 814"/>
                <a:gd name="T57" fmla="*/ 601 h 814"/>
                <a:gd name="T58" fmla="*/ 120 w 814"/>
                <a:gd name="T59" fmla="*/ 694 h 814"/>
                <a:gd name="T60" fmla="*/ 213 w 814"/>
                <a:gd name="T61" fmla="*/ 765 h 814"/>
                <a:gd name="T62" fmla="*/ 325 w 814"/>
                <a:gd name="T63" fmla="*/ 806 h 814"/>
                <a:gd name="T64" fmla="*/ 448 w 814"/>
                <a:gd name="T65" fmla="*/ 812 h 814"/>
                <a:gd name="T66" fmla="*/ 566 w 814"/>
                <a:gd name="T67" fmla="*/ 783 h 814"/>
                <a:gd name="T68" fmla="*/ 666 w 814"/>
                <a:gd name="T69" fmla="*/ 720 h 814"/>
                <a:gd name="T70" fmla="*/ 745 w 814"/>
                <a:gd name="T71" fmla="*/ 635 h 814"/>
                <a:gd name="T72" fmla="*/ 796 w 814"/>
                <a:gd name="T73" fmla="*/ 528 h 814"/>
                <a:gd name="T74" fmla="*/ 814 w 814"/>
                <a:gd name="T75" fmla="*/ 407 h 814"/>
                <a:gd name="T76" fmla="*/ 796 w 814"/>
                <a:gd name="T77" fmla="*/ 286 h 814"/>
                <a:gd name="T78" fmla="*/ 745 w 814"/>
                <a:gd name="T79" fmla="*/ 179 h 814"/>
                <a:gd name="T80" fmla="*/ 666 w 814"/>
                <a:gd name="T81" fmla="*/ 94 h 814"/>
                <a:gd name="T82" fmla="*/ 566 w 814"/>
                <a:gd name="T83" fmla="*/ 31 h 814"/>
                <a:gd name="T84" fmla="*/ 448 w 814"/>
                <a:gd name="T85" fmla="*/ 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4" h="814">
                  <a:moveTo>
                    <a:pt x="407" y="44"/>
                  </a:moveTo>
                  <a:lnTo>
                    <a:pt x="443" y="46"/>
                  </a:lnTo>
                  <a:lnTo>
                    <a:pt x="478" y="51"/>
                  </a:lnTo>
                  <a:lnTo>
                    <a:pt x="512" y="59"/>
                  </a:lnTo>
                  <a:lnTo>
                    <a:pt x="545" y="72"/>
                  </a:lnTo>
                  <a:lnTo>
                    <a:pt x="576" y="87"/>
                  </a:lnTo>
                  <a:lnTo>
                    <a:pt x="607" y="105"/>
                  </a:lnTo>
                  <a:lnTo>
                    <a:pt x="637" y="126"/>
                  </a:lnTo>
                  <a:lnTo>
                    <a:pt x="663" y="151"/>
                  </a:lnTo>
                  <a:lnTo>
                    <a:pt x="688" y="177"/>
                  </a:lnTo>
                  <a:lnTo>
                    <a:pt x="707" y="207"/>
                  </a:lnTo>
                  <a:lnTo>
                    <a:pt x="725" y="236"/>
                  </a:lnTo>
                  <a:lnTo>
                    <a:pt x="740" y="269"/>
                  </a:lnTo>
                  <a:lnTo>
                    <a:pt x="753" y="302"/>
                  </a:lnTo>
                  <a:lnTo>
                    <a:pt x="761" y="336"/>
                  </a:lnTo>
                  <a:lnTo>
                    <a:pt x="766" y="371"/>
                  </a:lnTo>
                  <a:lnTo>
                    <a:pt x="768" y="407"/>
                  </a:lnTo>
                  <a:lnTo>
                    <a:pt x="766" y="443"/>
                  </a:lnTo>
                  <a:lnTo>
                    <a:pt x="761" y="479"/>
                  </a:lnTo>
                  <a:lnTo>
                    <a:pt x="752" y="514"/>
                  </a:lnTo>
                  <a:lnTo>
                    <a:pt x="740" y="546"/>
                  </a:lnTo>
                  <a:lnTo>
                    <a:pt x="724" y="579"/>
                  </a:lnTo>
                  <a:lnTo>
                    <a:pt x="706" y="609"/>
                  </a:lnTo>
                  <a:lnTo>
                    <a:pt x="686" y="637"/>
                  </a:lnTo>
                  <a:lnTo>
                    <a:pt x="661" y="661"/>
                  </a:lnTo>
                  <a:lnTo>
                    <a:pt x="637" y="686"/>
                  </a:lnTo>
                  <a:lnTo>
                    <a:pt x="609" y="706"/>
                  </a:lnTo>
                  <a:lnTo>
                    <a:pt x="579" y="724"/>
                  </a:lnTo>
                  <a:lnTo>
                    <a:pt x="546" y="740"/>
                  </a:lnTo>
                  <a:lnTo>
                    <a:pt x="514" y="752"/>
                  </a:lnTo>
                  <a:lnTo>
                    <a:pt x="479" y="761"/>
                  </a:lnTo>
                  <a:lnTo>
                    <a:pt x="443" y="766"/>
                  </a:lnTo>
                  <a:lnTo>
                    <a:pt x="407" y="768"/>
                  </a:lnTo>
                  <a:lnTo>
                    <a:pt x="371" y="766"/>
                  </a:lnTo>
                  <a:lnTo>
                    <a:pt x="336" y="761"/>
                  </a:lnTo>
                  <a:lnTo>
                    <a:pt x="302" y="753"/>
                  </a:lnTo>
                  <a:lnTo>
                    <a:pt x="269" y="740"/>
                  </a:lnTo>
                  <a:lnTo>
                    <a:pt x="236" y="725"/>
                  </a:lnTo>
                  <a:lnTo>
                    <a:pt x="207" y="707"/>
                  </a:lnTo>
                  <a:lnTo>
                    <a:pt x="177" y="688"/>
                  </a:lnTo>
                  <a:lnTo>
                    <a:pt x="151" y="663"/>
                  </a:lnTo>
                  <a:lnTo>
                    <a:pt x="126" y="637"/>
                  </a:lnTo>
                  <a:lnTo>
                    <a:pt x="105" y="607"/>
                  </a:lnTo>
                  <a:lnTo>
                    <a:pt x="87" y="578"/>
                  </a:lnTo>
                  <a:lnTo>
                    <a:pt x="72" y="545"/>
                  </a:lnTo>
                  <a:lnTo>
                    <a:pt x="59" y="512"/>
                  </a:lnTo>
                  <a:lnTo>
                    <a:pt x="51" y="478"/>
                  </a:lnTo>
                  <a:lnTo>
                    <a:pt x="46" y="443"/>
                  </a:lnTo>
                  <a:lnTo>
                    <a:pt x="44" y="407"/>
                  </a:lnTo>
                  <a:lnTo>
                    <a:pt x="46" y="371"/>
                  </a:lnTo>
                  <a:lnTo>
                    <a:pt x="51" y="336"/>
                  </a:lnTo>
                  <a:lnTo>
                    <a:pt x="59" y="302"/>
                  </a:lnTo>
                  <a:lnTo>
                    <a:pt x="72" y="269"/>
                  </a:lnTo>
                  <a:lnTo>
                    <a:pt x="87" y="236"/>
                  </a:lnTo>
                  <a:lnTo>
                    <a:pt x="105" y="207"/>
                  </a:lnTo>
                  <a:lnTo>
                    <a:pt x="126" y="177"/>
                  </a:lnTo>
                  <a:lnTo>
                    <a:pt x="151" y="151"/>
                  </a:lnTo>
                  <a:lnTo>
                    <a:pt x="177" y="126"/>
                  </a:lnTo>
                  <a:lnTo>
                    <a:pt x="207" y="105"/>
                  </a:lnTo>
                  <a:lnTo>
                    <a:pt x="236" y="87"/>
                  </a:lnTo>
                  <a:lnTo>
                    <a:pt x="269" y="72"/>
                  </a:lnTo>
                  <a:lnTo>
                    <a:pt x="302" y="59"/>
                  </a:lnTo>
                  <a:lnTo>
                    <a:pt x="336" y="51"/>
                  </a:lnTo>
                  <a:lnTo>
                    <a:pt x="371" y="46"/>
                  </a:lnTo>
                  <a:lnTo>
                    <a:pt x="407" y="44"/>
                  </a:lnTo>
                  <a:lnTo>
                    <a:pt x="407" y="0"/>
                  </a:lnTo>
                  <a:lnTo>
                    <a:pt x="366" y="2"/>
                  </a:lnTo>
                  <a:lnTo>
                    <a:pt x="325" y="8"/>
                  </a:lnTo>
                  <a:lnTo>
                    <a:pt x="286" y="18"/>
                  </a:lnTo>
                  <a:lnTo>
                    <a:pt x="248" y="31"/>
                  </a:lnTo>
                  <a:lnTo>
                    <a:pt x="213" y="49"/>
                  </a:lnTo>
                  <a:lnTo>
                    <a:pt x="179" y="69"/>
                  </a:lnTo>
                  <a:lnTo>
                    <a:pt x="148" y="94"/>
                  </a:lnTo>
                  <a:lnTo>
                    <a:pt x="120" y="120"/>
                  </a:lnTo>
                  <a:lnTo>
                    <a:pt x="94" y="148"/>
                  </a:lnTo>
                  <a:lnTo>
                    <a:pt x="69" y="179"/>
                  </a:lnTo>
                  <a:lnTo>
                    <a:pt x="49" y="213"/>
                  </a:lnTo>
                  <a:lnTo>
                    <a:pt x="31" y="248"/>
                  </a:lnTo>
                  <a:lnTo>
                    <a:pt x="18" y="286"/>
                  </a:lnTo>
                  <a:lnTo>
                    <a:pt x="8" y="325"/>
                  </a:lnTo>
                  <a:lnTo>
                    <a:pt x="2" y="366"/>
                  </a:lnTo>
                  <a:lnTo>
                    <a:pt x="0" y="407"/>
                  </a:lnTo>
                  <a:lnTo>
                    <a:pt x="2" y="448"/>
                  </a:lnTo>
                  <a:lnTo>
                    <a:pt x="8" y="489"/>
                  </a:lnTo>
                  <a:lnTo>
                    <a:pt x="18" y="528"/>
                  </a:lnTo>
                  <a:lnTo>
                    <a:pt x="31" y="566"/>
                  </a:lnTo>
                  <a:lnTo>
                    <a:pt x="49" y="601"/>
                  </a:lnTo>
                  <a:lnTo>
                    <a:pt x="69" y="635"/>
                  </a:lnTo>
                  <a:lnTo>
                    <a:pt x="94" y="666"/>
                  </a:lnTo>
                  <a:lnTo>
                    <a:pt x="120" y="694"/>
                  </a:lnTo>
                  <a:lnTo>
                    <a:pt x="148" y="720"/>
                  </a:lnTo>
                  <a:lnTo>
                    <a:pt x="179" y="745"/>
                  </a:lnTo>
                  <a:lnTo>
                    <a:pt x="213" y="765"/>
                  </a:lnTo>
                  <a:lnTo>
                    <a:pt x="248" y="783"/>
                  </a:lnTo>
                  <a:lnTo>
                    <a:pt x="286" y="796"/>
                  </a:lnTo>
                  <a:lnTo>
                    <a:pt x="325" y="806"/>
                  </a:lnTo>
                  <a:lnTo>
                    <a:pt x="366" y="812"/>
                  </a:lnTo>
                  <a:lnTo>
                    <a:pt x="407" y="814"/>
                  </a:lnTo>
                  <a:lnTo>
                    <a:pt x="448" y="812"/>
                  </a:lnTo>
                  <a:lnTo>
                    <a:pt x="489" y="806"/>
                  </a:lnTo>
                  <a:lnTo>
                    <a:pt x="528" y="796"/>
                  </a:lnTo>
                  <a:lnTo>
                    <a:pt x="566" y="783"/>
                  </a:lnTo>
                  <a:lnTo>
                    <a:pt x="601" y="765"/>
                  </a:lnTo>
                  <a:lnTo>
                    <a:pt x="635" y="745"/>
                  </a:lnTo>
                  <a:lnTo>
                    <a:pt x="666" y="720"/>
                  </a:lnTo>
                  <a:lnTo>
                    <a:pt x="694" y="694"/>
                  </a:lnTo>
                  <a:lnTo>
                    <a:pt x="720" y="666"/>
                  </a:lnTo>
                  <a:lnTo>
                    <a:pt x="745" y="635"/>
                  </a:lnTo>
                  <a:lnTo>
                    <a:pt x="765" y="601"/>
                  </a:lnTo>
                  <a:lnTo>
                    <a:pt x="783" y="566"/>
                  </a:lnTo>
                  <a:lnTo>
                    <a:pt x="796" y="528"/>
                  </a:lnTo>
                  <a:lnTo>
                    <a:pt x="806" y="489"/>
                  </a:lnTo>
                  <a:lnTo>
                    <a:pt x="812" y="448"/>
                  </a:lnTo>
                  <a:lnTo>
                    <a:pt x="814" y="407"/>
                  </a:lnTo>
                  <a:lnTo>
                    <a:pt x="812" y="366"/>
                  </a:lnTo>
                  <a:lnTo>
                    <a:pt x="806" y="325"/>
                  </a:lnTo>
                  <a:lnTo>
                    <a:pt x="796" y="286"/>
                  </a:lnTo>
                  <a:lnTo>
                    <a:pt x="783" y="248"/>
                  </a:lnTo>
                  <a:lnTo>
                    <a:pt x="765" y="213"/>
                  </a:lnTo>
                  <a:lnTo>
                    <a:pt x="745" y="179"/>
                  </a:lnTo>
                  <a:lnTo>
                    <a:pt x="720" y="148"/>
                  </a:lnTo>
                  <a:lnTo>
                    <a:pt x="694" y="120"/>
                  </a:lnTo>
                  <a:lnTo>
                    <a:pt x="666" y="94"/>
                  </a:lnTo>
                  <a:lnTo>
                    <a:pt x="635" y="69"/>
                  </a:lnTo>
                  <a:lnTo>
                    <a:pt x="601" y="49"/>
                  </a:lnTo>
                  <a:lnTo>
                    <a:pt x="566" y="31"/>
                  </a:lnTo>
                  <a:lnTo>
                    <a:pt x="528" y="18"/>
                  </a:lnTo>
                  <a:lnTo>
                    <a:pt x="489" y="8"/>
                  </a:lnTo>
                  <a:lnTo>
                    <a:pt x="448" y="2"/>
                  </a:lnTo>
                  <a:lnTo>
                    <a:pt x="407" y="0"/>
                  </a:lnTo>
                  <a:lnTo>
                    <a:pt x="407" y="4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81" name="Text Box 45"/>
          <p:cNvSpPr txBox="1">
            <a:spLocks noChangeArrowheads="1"/>
          </p:cNvSpPr>
          <p:nvPr/>
        </p:nvSpPr>
        <p:spPr bwMode="auto">
          <a:xfrm>
            <a:off x="2311400" y="114300"/>
            <a:ext cx="591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Times New Roman" panose="02020603050405020304" pitchFamily="18" charset="0"/>
              </a:rPr>
              <a:t>GLOBAL  PERSPECTIVE</a:t>
            </a:r>
          </a:p>
        </p:txBody>
      </p:sp>
      <p:sp>
        <p:nvSpPr>
          <p:cNvPr id="116782" name="Text Box 46"/>
          <p:cNvSpPr txBox="1">
            <a:spLocks noChangeArrowheads="1"/>
          </p:cNvSpPr>
          <p:nvPr/>
        </p:nvSpPr>
        <p:spPr bwMode="auto">
          <a:xfrm>
            <a:off x="2384425" y="725488"/>
            <a:ext cx="5557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>
                <a:solidFill>
                  <a:srgbClr val="000099"/>
                </a:solidFill>
              </a:rPr>
              <a:t>Inflation Rates in Five Industrial Nations</a:t>
            </a:r>
          </a:p>
          <a:p>
            <a:r>
              <a:rPr lang="en-US" altLang="en-US" sz="2400">
                <a:solidFill>
                  <a:srgbClr val="000099"/>
                </a:solidFill>
              </a:rPr>
              <a:t>1992 - 2002</a:t>
            </a:r>
          </a:p>
        </p:txBody>
      </p:sp>
      <p:sp>
        <p:nvSpPr>
          <p:cNvPr id="116783" name="Rectangle 47"/>
          <p:cNvSpPr>
            <a:spLocks noChangeArrowheads="1"/>
          </p:cNvSpPr>
          <p:nvPr/>
        </p:nvSpPr>
        <p:spPr bwMode="auto">
          <a:xfrm>
            <a:off x="5005388" y="5748338"/>
            <a:ext cx="1093249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rgbClr val="C00000"/>
                </a:solidFill>
              </a:rPr>
              <a:t>1997</a:t>
            </a:r>
          </a:p>
        </p:txBody>
      </p:sp>
      <p:sp>
        <p:nvSpPr>
          <p:cNvPr id="116784" name="Rectangle 48"/>
          <p:cNvSpPr>
            <a:spLocks noChangeArrowheads="1"/>
          </p:cNvSpPr>
          <p:nvPr/>
        </p:nvSpPr>
        <p:spPr bwMode="auto">
          <a:xfrm>
            <a:off x="3371850" y="5746750"/>
            <a:ext cx="1082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99"/>
                </a:solidFill>
              </a:rPr>
              <a:t>1992</a:t>
            </a:r>
          </a:p>
        </p:txBody>
      </p:sp>
      <p:sp>
        <p:nvSpPr>
          <p:cNvPr id="116785" name="Rectangle 49"/>
          <p:cNvSpPr>
            <a:spLocks noChangeArrowheads="1"/>
          </p:cNvSpPr>
          <p:nvPr/>
        </p:nvSpPr>
        <p:spPr bwMode="auto">
          <a:xfrm>
            <a:off x="6567488" y="5748338"/>
            <a:ext cx="108267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6600"/>
                </a:solidFill>
              </a:rPr>
              <a:t>2002</a:t>
            </a:r>
          </a:p>
        </p:txBody>
      </p:sp>
      <p:sp>
        <p:nvSpPr>
          <p:cNvPr id="116786" name="Rectangle 50" descr="Light upward diagonal"/>
          <p:cNvSpPr>
            <a:spLocks noChangeArrowheads="1"/>
          </p:cNvSpPr>
          <p:nvPr/>
        </p:nvSpPr>
        <p:spPr bwMode="auto">
          <a:xfrm>
            <a:off x="4433888" y="5922963"/>
            <a:ext cx="225425" cy="225425"/>
          </a:xfrm>
          <a:prstGeom prst="rect">
            <a:avLst/>
          </a:prstGeom>
          <a:pattFill prst="ltUpDiag">
            <a:fgClr>
              <a:srgbClr val="000099"/>
            </a:fgClr>
            <a:bgClr>
              <a:srgbClr val="FFFFFF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87" name="Rectangle 51"/>
          <p:cNvSpPr>
            <a:spLocks noChangeArrowheads="1"/>
          </p:cNvSpPr>
          <p:nvPr/>
        </p:nvSpPr>
        <p:spPr bwMode="auto">
          <a:xfrm>
            <a:off x="7658100" y="5922963"/>
            <a:ext cx="225425" cy="225425"/>
          </a:xfrm>
          <a:prstGeom prst="rect">
            <a:avLst/>
          </a:prstGeom>
          <a:pattFill prst="dkDnDiag">
            <a:fgClr>
              <a:srgbClr val="006600"/>
            </a:fgClr>
            <a:bgClr>
              <a:srgbClr val="FFFFFF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88" name="Rectangle 52" descr="75%"/>
          <p:cNvSpPr>
            <a:spLocks noChangeArrowheads="1"/>
          </p:cNvSpPr>
          <p:nvPr/>
        </p:nvSpPr>
        <p:spPr bwMode="auto">
          <a:xfrm>
            <a:off x="6051550" y="5922963"/>
            <a:ext cx="225425" cy="225425"/>
          </a:xfrm>
          <a:prstGeom prst="rect">
            <a:avLst/>
          </a:prstGeom>
          <a:pattFill prst="pct75">
            <a:fgClr>
              <a:srgbClr val="FF6600"/>
            </a:fgClr>
            <a:bgClr>
              <a:srgbClr val="FFFFFF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1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62" grpId="0" autoUpdateAnimBg="0"/>
      <p:bldP spid="116763" grpId="0" autoUpdateAnimBg="0"/>
      <p:bldP spid="116764" grpId="0" autoUpdateAnimBg="0"/>
      <p:bldP spid="116765" grpId="0" autoUpdateAnimBg="0"/>
      <p:bldP spid="116766" grpId="0" autoUpdateAnimBg="0"/>
      <p:bldP spid="116772" grpId="0" autoUpdateAnimBg="0"/>
      <p:bldP spid="116781" grpId="0" autoUpdateAnimBg="0"/>
      <p:bldP spid="116782" grpId="0" autoUpdateAnimBg="0"/>
      <p:bldP spid="116783" grpId="0" autoUpdateAnimBg="0"/>
      <p:bldP spid="116784" grpId="0" autoUpdateAnimBg="0"/>
      <p:bldP spid="11678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457200" y="1447800"/>
            <a:ext cx="7559675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AutoNum type="arabicParenR"/>
            </a:pPr>
            <a:r>
              <a:rPr lang="en-US" altLang="en-US" sz="4200" b="1">
                <a:solidFill>
                  <a:srgbClr val="CC0000"/>
                </a:solidFill>
              </a:rPr>
              <a:t>DEMAND-PULL INFLATION</a:t>
            </a:r>
          </a:p>
          <a:p>
            <a:pPr eaLnBrk="0" hangingPunct="0">
              <a:buFontTx/>
              <a:buChar char="-"/>
            </a:pPr>
            <a:r>
              <a:rPr lang="en-US" altLang="en-US" sz="2400" b="1">
                <a:solidFill>
                  <a:srgbClr val="CC0000"/>
                </a:solidFill>
              </a:rPr>
              <a:t>Consumption </a:t>
            </a:r>
          </a:p>
          <a:p>
            <a:pPr eaLnBrk="0" hangingPunct="0">
              <a:buFontTx/>
              <a:buChar char="-"/>
            </a:pPr>
            <a:r>
              <a:rPr lang="en-US" altLang="en-US" sz="2400" b="1">
                <a:solidFill>
                  <a:srgbClr val="CC0000"/>
                </a:solidFill>
              </a:rPr>
              <a:t>= shift in D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813050" y="0"/>
            <a:ext cx="36639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000" b="1" i="1">
                <a:solidFill>
                  <a:schemeClr val="accent2"/>
                </a:solidFill>
              </a:rPr>
              <a:t>Types of Inflation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770731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4200" b="1">
                <a:solidFill>
                  <a:srgbClr val="CC0000"/>
                </a:solidFill>
              </a:rPr>
              <a:t>2) COST-PUSH INFLATION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- Rising Per-Unit Production Costs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- = Shift in S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- Supply Shocks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/>
      <p:bldP spid="117764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797050" y="79375"/>
            <a:ext cx="73469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REDISTRIBUTIVE EFFECTS</a:t>
            </a:r>
          </a:p>
          <a:p>
            <a:pPr algn="ctr" eaLnBrk="0" hangingPunct="0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OF INFLATION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1787525" y="1298575"/>
            <a:ext cx="7356475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40000"/>
              </a:lnSpc>
            </a:pPr>
            <a:r>
              <a:rPr lang="en-US" altLang="en-US" sz="4400" b="1" i="1">
                <a:solidFill>
                  <a:srgbClr val="CC0000"/>
                </a:solidFill>
              </a:rPr>
              <a:t>Nominal Income 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en-US" sz="4400" b="1" i="1">
                <a:solidFill>
                  <a:srgbClr val="CC0000"/>
                </a:solidFill>
              </a:rPr>
              <a:t>Real Income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en-US" sz="4400" b="1" i="1">
                <a:solidFill>
                  <a:srgbClr val="CC0000"/>
                </a:solidFill>
              </a:rPr>
              <a:t>Anticipations</a:t>
            </a:r>
          </a:p>
          <a:p>
            <a:pPr lvl="1" eaLnBrk="0" hangingPunct="0">
              <a:lnSpc>
                <a:spcPct val="140000"/>
              </a:lnSpc>
              <a:buFontTx/>
              <a:buChar char="•"/>
            </a:pPr>
            <a:r>
              <a:rPr lang="en-US" altLang="en-US" sz="4400" b="1" i="1">
                <a:solidFill>
                  <a:srgbClr val="CC0000"/>
                </a:solidFill>
              </a:rPr>
              <a:t>Anticipated Inflation</a:t>
            </a:r>
          </a:p>
          <a:p>
            <a:pPr lvl="1" eaLnBrk="0" hangingPunct="0">
              <a:lnSpc>
                <a:spcPct val="140000"/>
              </a:lnSpc>
              <a:buFontTx/>
              <a:buChar char="•"/>
            </a:pPr>
            <a:r>
              <a:rPr lang="en-US" altLang="en-US" sz="4400" b="1" i="1">
                <a:solidFill>
                  <a:srgbClr val="CC0000"/>
                </a:solidFill>
              </a:rPr>
              <a:t>Unanticipated Inflation</a:t>
            </a:r>
            <a:endParaRPr lang="en-US" altLang="en-US" sz="4200" b="1" i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utoUpdateAnimBg="0"/>
      <p:bldP spid="118787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797050" y="79375"/>
            <a:ext cx="73469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REDISTRIBUTIVE EFFECTS</a:t>
            </a:r>
          </a:p>
          <a:p>
            <a:pPr algn="ctr" eaLnBrk="0" hangingPunct="0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OF INFLATION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787525" y="1355725"/>
            <a:ext cx="73564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6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0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5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6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5000"/>
              </a:lnSpc>
            </a:pPr>
            <a:r>
              <a:rPr lang="en-US" altLang="en-US" sz="4600" b="1" i="1">
                <a:solidFill>
                  <a:srgbClr val="CC0000"/>
                </a:solidFill>
              </a:rPr>
              <a:t>Who is Hurt by Inflation?</a:t>
            </a:r>
          </a:p>
          <a:p>
            <a:pPr lvl="1" eaLnBrk="0" hangingPunct="0">
              <a:lnSpc>
                <a:spcPct val="125000"/>
              </a:lnSpc>
              <a:buFontTx/>
              <a:buChar char="•"/>
            </a:pPr>
            <a:r>
              <a:rPr lang="en-US" altLang="en-US" sz="4300" b="1" i="1">
                <a:solidFill>
                  <a:srgbClr val="CC0000"/>
                </a:solidFill>
              </a:rPr>
              <a:t>Fixed-Income Receivers</a:t>
            </a:r>
          </a:p>
          <a:p>
            <a:pPr lvl="1" eaLnBrk="0" hangingPunct="0">
              <a:lnSpc>
                <a:spcPct val="125000"/>
              </a:lnSpc>
              <a:buFontTx/>
              <a:buChar char="•"/>
            </a:pPr>
            <a:r>
              <a:rPr lang="en-US" altLang="en-US" sz="4600" b="1" i="1">
                <a:solidFill>
                  <a:srgbClr val="CC0000"/>
                </a:solidFill>
              </a:rPr>
              <a:t>Savers</a:t>
            </a:r>
          </a:p>
          <a:p>
            <a:pPr lvl="1" eaLnBrk="0" hangingPunct="0">
              <a:lnSpc>
                <a:spcPct val="125000"/>
              </a:lnSpc>
              <a:buFontTx/>
              <a:buChar char="•"/>
            </a:pPr>
            <a:r>
              <a:rPr lang="en-US" altLang="en-US" sz="4600" b="1" i="1">
                <a:solidFill>
                  <a:srgbClr val="CC0000"/>
                </a:solidFill>
              </a:rPr>
              <a:t>Creditors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797050" y="79375"/>
            <a:ext cx="734695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REDISTRIBUTIVE EFFECTS</a:t>
            </a:r>
          </a:p>
          <a:p>
            <a:pPr algn="ctr" eaLnBrk="0" hangingPunct="0"/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OF INFLATION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787525" y="1355725"/>
            <a:ext cx="735647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2762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30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44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01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59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6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73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600" b="1" i="1">
                <a:solidFill>
                  <a:srgbClr val="CC0000"/>
                </a:solidFill>
              </a:rPr>
              <a:t>Who is Unaffected or Helped by Inflation?</a:t>
            </a:r>
            <a:endParaRPr lang="en-US" altLang="en-US" sz="4400" b="1" i="1">
              <a:solidFill>
                <a:srgbClr val="CC0000"/>
              </a:solidFill>
            </a:endParaRPr>
          </a:p>
          <a:p>
            <a:pPr lvl="1" eaLnBrk="0" hangingPunct="0">
              <a:buFontTx/>
              <a:buChar char="•"/>
            </a:pPr>
            <a:r>
              <a:rPr lang="en-US" altLang="en-US" sz="3900" b="1" i="1">
                <a:solidFill>
                  <a:srgbClr val="CC0000"/>
                </a:solidFill>
              </a:rPr>
              <a:t>Flexible-Income Receivers</a:t>
            </a:r>
          </a:p>
          <a:p>
            <a:pPr lvl="1" eaLnBrk="0" hangingPunct="0">
              <a:buFontTx/>
              <a:buChar char="•"/>
            </a:pPr>
            <a:r>
              <a:rPr lang="en-US" altLang="en-US" sz="4400" b="1" i="1">
                <a:solidFill>
                  <a:srgbClr val="CC0000"/>
                </a:solidFill>
              </a:rPr>
              <a:t>Cost of Living Adjustments (COLAs)</a:t>
            </a:r>
          </a:p>
          <a:p>
            <a:pPr lvl="1" eaLnBrk="0" hangingPunct="0">
              <a:buFontTx/>
              <a:buChar char="•"/>
            </a:pPr>
            <a:r>
              <a:rPr lang="en-US" altLang="en-US" sz="4600" b="1" i="1">
                <a:solidFill>
                  <a:srgbClr val="CC0000"/>
                </a:solidFill>
              </a:rPr>
              <a:t>Debtors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814513" y="85725"/>
            <a:ext cx="72659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altLang="en-US" sz="4200" b="1">
                <a:solidFill>
                  <a:srgbClr val="000099"/>
                </a:solidFill>
                <a:latin typeface="Times New Roman" panose="02020603050405020304" pitchFamily="18" charset="0"/>
              </a:rPr>
              <a:t>EFFECTS OF INFLATION ON OUTPUT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1825625" y="1335088"/>
            <a:ext cx="70104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4700" b="1">
                <a:solidFill>
                  <a:srgbClr val="CC0000"/>
                </a:solidFill>
              </a:rPr>
              <a:t>Cost-Push Inflation and Real Output</a:t>
            </a:r>
          </a:p>
          <a:p>
            <a:pPr eaLnBrk="0" hangingPunct="0">
              <a:buFontTx/>
              <a:buChar char="•"/>
            </a:pPr>
            <a:r>
              <a:rPr lang="en-US" altLang="en-US" sz="4700" b="1">
                <a:solidFill>
                  <a:srgbClr val="CC0000"/>
                </a:solidFill>
              </a:rPr>
              <a:t>Demand-Pull Inflation and Real Output </a:t>
            </a:r>
          </a:p>
          <a:p>
            <a:pPr eaLnBrk="0" hangingPunct="0">
              <a:buFontTx/>
              <a:buChar char="•"/>
            </a:pPr>
            <a:r>
              <a:rPr lang="en-US" altLang="en-US" sz="4700" b="1">
                <a:solidFill>
                  <a:srgbClr val="CC0000"/>
                </a:solidFill>
              </a:rPr>
              <a:t>Hyperinflation &amp; Breakdown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987550" y="90488"/>
            <a:ext cx="685323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4800" b="1">
                <a:solidFill>
                  <a:srgbClr val="000099"/>
                </a:solidFill>
                <a:latin typeface="Times New Roman" panose="02020603050405020304" pitchFamily="18" charset="0"/>
              </a:rPr>
              <a:t>THE BUSINESS CYCLE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970088" y="920750"/>
            <a:ext cx="59293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200" b="1" i="1">
                <a:solidFill>
                  <a:srgbClr val="CC0000"/>
                </a:solidFill>
              </a:rPr>
              <a:t>Phases of the Business Cycle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957513" y="2635250"/>
            <a:ext cx="4551362" cy="3281363"/>
            <a:chOff x="1140" y="1660"/>
            <a:chExt cx="3422" cy="2067"/>
          </a:xfrm>
        </p:grpSpPr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>
              <a:off x="1147" y="1660"/>
              <a:ext cx="0" cy="2067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>
              <a:off x="1140" y="3710"/>
              <a:ext cx="3422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936750" y="1473200"/>
            <a:ext cx="9937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300" b="1" i="1"/>
              <a:t>PEAK</a:t>
            </a: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 rot="16200000">
            <a:off x="1058862" y="3995738"/>
            <a:ext cx="32543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000" b="1">
                <a:solidFill>
                  <a:srgbClr val="000000"/>
                </a:solidFill>
              </a:rPr>
              <a:t>Level of business activity</a:t>
            </a: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4878388" y="5949950"/>
            <a:ext cx="892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000000"/>
                </a:solidFill>
              </a:rPr>
              <a:t>Time</a:t>
            </a:r>
          </a:p>
        </p:txBody>
      </p:sp>
      <p:grpSp>
        <p:nvGrpSpPr>
          <p:cNvPr id="76810" name="Group 10"/>
          <p:cNvGrpSpPr>
            <a:grpSpLocks/>
          </p:cNvGrpSpPr>
          <p:nvPr/>
        </p:nvGrpSpPr>
        <p:grpSpPr bwMode="auto">
          <a:xfrm>
            <a:off x="3227388" y="2744788"/>
            <a:ext cx="4146550" cy="1998662"/>
            <a:chOff x="2033" y="1729"/>
            <a:chExt cx="2612" cy="1259"/>
          </a:xfrm>
        </p:grpSpPr>
        <p:grpSp>
          <p:nvGrpSpPr>
            <p:cNvPr id="76811" name="Group 11"/>
            <p:cNvGrpSpPr>
              <a:grpSpLocks/>
            </p:cNvGrpSpPr>
            <p:nvPr/>
          </p:nvGrpSpPr>
          <p:grpSpPr bwMode="auto">
            <a:xfrm>
              <a:off x="2673" y="2030"/>
              <a:ext cx="706" cy="334"/>
              <a:chOff x="2673" y="2030"/>
              <a:chExt cx="706" cy="334"/>
            </a:xfrm>
          </p:grpSpPr>
          <p:sp>
            <p:nvSpPr>
              <p:cNvPr id="76812" name="Freeform 12"/>
              <p:cNvSpPr>
                <a:spLocks/>
              </p:cNvSpPr>
              <p:nvPr/>
            </p:nvSpPr>
            <p:spPr bwMode="auto">
              <a:xfrm>
                <a:off x="2673" y="2030"/>
                <a:ext cx="684" cy="315"/>
              </a:xfrm>
              <a:custGeom>
                <a:avLst/>
                <a:gdLst>
                  <a:gd name="T0" fmla="*/ 637 w 817"/>
                  <a:gd name="T1" fmla="*/ 254 h 315"/>
                  <a:gd name="T2" fmla="*/ 624 w 817"/>
                  <a:gd name="T3" fmla="*/ 233 h 315"/>
                  <a:gd name="T4" fmla="*/ 604 w 817"/>
                  <a:gd name="T5" fmla="*/ 198 h 315"/>
                  <a:gd name="T6" fmla="*/ 577 w 817"/>
                  <a:gd name="T7" fmla="*/ 169 h 315"/>
                  <a:gd name="T8" fmla="*/ 549 w 817"/>
                  <a:gd name="T9" fmla="*/ 143 h 315"/>
                  <a:gd name="T10" fmla="*/ 518 w 817"/>
                  <a:gd name="T11" fmla="*/ 123 h 315"/>
                  <a:gd name="T12" fmla="*/ 483 w 817"/>
                  <a:gd name="T13" fmla="*/ 107 h 315"/>
                  <a:gd name="T14" fmla="*/ 447 w 817"/>
                  <a:gd name="T15" fmla="*/ 95 h 315"/>
                  <a:gd name="T16" fmla="*/ 407 w 817"/>
                  <a:gd name="T17" fmla="*/ 87 h 315"/>
                  <a:gd name="T18" fmla="*/ 367 w 817"/>
                  <a:gd name="T19" fmla="*/ 87 h 315"/>
                  <a:gd name="T20" fmla="*/ 325 w 817"/>
                  <a:gd name="T21" fmla="*/ 90 h 315"/>
                  <a:gd name="T22" fmla="*/ 281 w 817"/>
                  <a:gd name="T23" fmla="*/ 97 h 315"/>
                  <a:gd name="T24" fmla="*/ 237 w 817"/>
                  <a:gd name="T25" fmla="*/ 109 h 315"/>
                  <a:gd name="T26" fmla="*/ 192 w 817"/>
                  <a:gd name="T27" fmla="*/ 127 h 315"/>
                  <a:gd name="T28" fmla="*/ 147 w 817"/>
                  <a:gd name="T29" fmla="*/ 149 h 315"/>
                  <a:gd name="T30" fmla="*/ 102 w 817"/>
                  <a:gd name="T31" fmla="*/ 175 h 315"/>
                  <a:gd name="T32" fmla="*/ 58 w 817"/>
                  <a:gd name="T33" fmla="*/ 205 h 315"/>
                  <a:gd name="T34" fmla="*/ 13 w 817"/>
                  <a:gd name="T35" fmla="*/ 242 h 315"/>
                  <a:gd name="T36" fmla="*/ 0 w 817"/>
                  <a:gd name="T37" fmla="*/ 252 h 315"/>
                  <a:gd name="T38" fmla="*/ 47 w 817"/>
                  <a:gd name="T39" fmla="*/ 211 h 315"/>
                  <a:gd name="T40" fmla="*/ 98 w 817"/>
                  <a:gd name="T41" fmla="*/ 173 h 315"/>
                  <a:gd name="T42" fmla="*/ 145 w 817"/>
                  <a:gd name="T43" fmla="*/ 138 h 315"/>
                  <a:gd name="T44" fmla="*/ 194 w 817"/>
                  <a:gd name="T45" fmla="*/ 107 h 315"/>
                  <a:gd name="T46" fmla="*/ 244 w 817"/>
                  <a:gd name="T47" fmla="*/ 77 h 315"/>
                  <a:gd name="T48" fmla="*/ 293 w 817"/>
                  <a:gd name="T49" fmla="*/ 56 h 315"/>
                  <a:gd name="T50" fmla="*/ 340 w 817"/>
                  <a:gd name="T51" fmla="*/ 34 h 315"/>
                  <a:gd name="T52" fmla="*/ 387 w 817"/>
                  <a:gd name="T53" fmla="*/ 20 h 315"/>
                  <a:gd name="T54" fmla="*/ 433 w 817"/>
                  <a:gd name="T55" fmla="*/ 9 h 315"/>
                  <a:gd name="T56" fmla="*/ 477 w 817"/>
                  <a:gd name="T57" fmla="*/ 1 h 315"/>
                  <a:gd name="T58" fmla="*/ 518 w 817"/>
                  <a:gd name="T59" fmla="*/ 0 h 315"/>
                  <a:gd name="T60" fmla="*/ 558 w 817"/>
                  <a:gd name="T61" fmla="*/ 3 h 315"/>
                  <a:gd name="T62" fmla="*/ 595 w 817"/>
                  <a:gd name="T63" fmla="*/ 11 h 315"/>
                  <a:gd name="T64" fmla="*/ 630 w 817"/>
                  <a:gd name="T65" fmla="*/ 20 h 315"/>
                  <a:gd name="T66" fmla="*/ 661 w 817"/>
                  <a:gd name="T67" fmla="*/ 34 h 315"/>
                  <a:gd name="T68" fmla="*/ 690 w 817"/>
                  <a:gd name="T69" fmla="*/ 56 h 315"/>
                  <a:gd name="T70" fmla="*/ 715 w 817"/>
                  <a:gd name="T71" fmla="*/ 79 h 315"/>
                  <a:gd name="T72" fmla="*/ 738 w 817"/>
                  <a:gd name="T73" fmla="*/ 106 h 315"/>
                  <a:gd name="T74" fmla="*/ 757 w 817"/>
                  <a:gd name="T75" fmla="*/ 140 h 315"/>
                  <a:gd name="T76" fmla="*/ 816 w 817"/>
                  <a:gd name="T77" fmla="*/ 87 h 315"/>
                  <a:gd name="T78" fmla="*/ 744 w 817"/>
                  <a:gd name="T79" fmla="*/ 313 h 315"/>
                  <a:gd name="T80" fmla="*/ 576 w 817"/>
                  <a:gd name="T81" fmla="*/ 314 h 315"/>
                  <a:gd name="T82" fmla="*/ 637 w 817"/>
                  <a:gd name="T83" fmla="*/ 25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315">
                    <a:moveTo>
                      <a:pt x="637" y="254"/>
                    </a:moveTo>
                    <a:lnTo>
                      <a:pt x="624" y="233"/>
                    </a:lnTo>
                    <a:lnTo>
                      <a:pt x="604" y="198"/>
                    </a:lnTo>
                    <a:lnTo>
                      <a:pt x="577" y="169"/>
                    </a:lnTo>
                    <a:lnTo>
                      <a:pt x="549" y="143"/>
                    </a:lnTo>
                    <a:lnTo>
                      <a:pt x="518" y="123"/>
                    </a:lnTo>
                    <a:lnTo>
                      <a:pt x="483" y="107"/>
                    </a:lnTo>
                    <a:lnTo>
                      <a:pt x="447" y="95"/>
                    </a:lnTo>
                    <a:lnTo>
                      <a:pt x="407" y="87"/>
                    </a:lnTo>
                    <a:lnTo>
                      <a:pt x="367" y="87"/>
                    </a:lnTo>
                    <a:lnTo>
                      <a:pt x="325" y="90"/>
                    </a:lnTo>
                    <a:lnTo>
                      <a:pt x="281" y="97"/>
                    </a:lnTo>
                    <a:lnTo>
                      <a:pt x="237" y="109"/>
                    </a:lnTo>
                    <a:lnTo>
                      <a:pt x="192" y="127"/>
                    </a:lnTo>
                    <a:lnTo>
                      <a:pt x="147" y="149"/>
                    </a:lnTo>
                    <a:lnTo>
                      <a:pt x="102" y="175"/>
                    </a:lnTo>
                    <a:lnTo>
                      <a:pt x="58" y="205"/>
                    </a:lnTo>
                    <a:lnTo>
                      <a:pt x="13" y="242"/>
                    </a:lnTo>
                    <a:lnTo>
                      <a:pt x="0" y="252"/>
                    </a:lnTo>
                    <a:lnTo>
                      <a:pt x="47" y="211"/>
                    </a:lnTo>
                    <a:lnTo>
                      <a:pt x="98" y="173"/>
                    </a:lnTo>
                    <a:lnTo>
                      <a:pt x="145" y="138"/>
                    </a:lnTo>
                    <a:lnTo>
                      <a:pt x="194" y="107"/>
                    </a:lnTo>
                    <a:lnTo>
                      <a:pt x="244" y="77"/>
                    </a:lnTo>
                    <a:lnTo>
                      <a:pt x="293" y="56"/>
                    </a:lnTo>
                    <a:lnTo>
                      <a:pt x="340" y="34"/>
                    </a:lnTo>
                    <a:lnTo>
                      <a:pt x="387" y="20"/>
                    </a:lnTo>
                    <a:lnTo>
                      <a:pt x="433" y="9"/>
                    </a:lnTo>
                    <a:lnTo>
                      <a:pt x="477" y="1"/>
                    </a:lnTo>
                    <a:lnTo>
                      <a:pt x="518" y="0"/>
                    </a:lnTo>
                    <a:lnTo>
                      <a:pt x="558" y="3"/>
                    </a:lnTo>
                    <a:lnTo>
                      <a:pt x="595" y="11"/>
                    </a:lnTo>
                    <a:lnTo>
                      <a:pt x="630" y="20"/>
                    </a:lnTo>
                    <a:lnTo>
                      <a:pt x="661" y="34"/>
                    </a:lnTo>
                    <a:lnTo>
                      <a:pt x="690" y="56"/>
                    </a:lnTo>
                    <a:lnTo>
                      <a:pt x="715" y="79"/>
                    </a:lnTo>
                    <a:lnTo>
                      <a:pt x="738" y="106"/>
                    </a:lnTo>
                    <a:lnTo>
                      <a:pt x="757" y="140"/>
                    </a:lnTo>
                    <a:lnTo>
                      <a:pt x="816" y="87"/>
                    </a:lnTo>
                    <a:lnTo>
                      <a:pt x="744" y="313"/>
                    </a:lnTo>
                    <a:lnTo>
                      <a:pt x="576" y="314"/>
                    </a:lnTo>
                    <a:lnTo>
                      <a:pt x="637" y="254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3" name="Freeform 13"/>
              <p:cNvSpPr>
                <a:spLocks/>
              </p:cNvSpPr>
              <p:nvPr/>
            </p:nvSpPr>
            <p:spPr bwMode="auto">
              <a:xfrm>
                <a:off x="2694" y="2050"/>
                <a:ext cx="685" cy="314"/>
              </a:xfrm>
              <a:custGeom>
                <a:avLst/>
                <a:gdLst>
                  <a:gd name="T0" fmla="*/ 638 w 818"/>
                  <a:gd name="T1" fmla="*/ 253 h 314"/>
                  <a:gd name="T2" fmla="*/ 625 w 818"/>
                  <a:gd name="T3" fmla="*/ 232 h 314"/>
                  <a:gd name="T4" fmla="*/ 605 w 818"/>
                  <a:gd name="T5" fmla="*/ 199 h 314"/>
                  <a:gd name="T6" fmla="*/ 578 w 818"/>
                  <a:gd name="T7" fmla="*/ 169 h 314"/>
                  <a:gd name="T8" fmla="*/ 549 w 818"/>
                  <a:gd name="T9" fmla="*/ 144 h 314"/>
                  <a:gd name="T10" fmla="*/ 518 w 818"/>
                  <a:gd name="T11" fmla="*/ 123 h 314"/>
                  <a:gd name="T12" fmla="*/ 483 w 818"/>
                  <a:gd name="T13" fmla="*/ 108 h 314"/>
                  <a:gd name="T14" fmla="*/ 447 w 818"/>
                  <a:gd name="T15" fmla="*/ 95 h 314"/>
                  <a:gd name="T16" fmla="*/ 409 w 818"/>
                  <a:gd name="T17" fmla="*/ 88 h 314"/>
                  <a:gd name="T18" fmla="*/ 367 w 818"/>
                  <a:gd name="T19" fmla="*/ 86 h 314"/>
                  <a:gd name="T20" fmla="*/ 325 w 818"/>
                  <a:gd name="T21" fmla="*/ 90 h 314"/>
                  <a:gd name="T22" fmla="*/ 282 w 818"/>
                  <a:gd name="T23" fmla="*/ 98 h 314"/>
                  <a:gd name="T24" fmla="*/ 237 w 818"/>
                  <a:gd name="T25" fmla="*/ 108 h 314"/>
                  <a:gd name="T26" fmla="*/ 191 w 818"/>
                  <a:gd name="T27" fmla="*/ 127 h 314"/>
                  <a:gd name="T28" fmla="*/ 148 w 818"/>
                  <a:gd name="T29" fmla="*/ 148 h 314"/>
                  <a:gd name="T30" fmla="*/ 102 w 818"/>
                  <a:gd name="T31" fmla="*/ 175 h 314"/>
                  <a:gd name="T32" fmla="*/ 58 w 818"/>
                  <a:gd name="T33" fmla="*/ 207 h 314"/>
                  <a:gd name="T34" fmla="*/ 14 w 818"/>
                  <a:gd name="T35" fmla="*/ 240 h 314"/>
                  <a:gd name="T36" fmla="*/ 0 w 818"/>
                  <a:gd name="T37" fmla="*/ 252 h 314"/>
                  <a:gd name="T38" fmla="*/ 47 w 818"/>
                  <a:gd name="T39" fmla="*/ 212 h 314"/>
                  <a:gd name="T40" fmla="*/ 98 w 818"/>
                  <a:gd name="T41" fmla="*/ 172 h 314"/>
                  <a:gd name="T42" fmla="*/ 146 w 818"/>
                  <a:gd name="T43" fmla="*/ 138 h 314"/>
                  <a:gd name="T44" fmla="*/ 194 w 818"/>
                  <a:gd name="T45" fmla="*/ 106 h 314"/>
                  <a:gd name="T46" fmla="*/ 244 w 818"/>
                  <a:gd name="T47" fmla="*/ 78 h 314"/>
                  <a:gd name="T48" fmla="*/ 293 w 818"/>
                  <a:gd name="T49" fmla="*/ 56 h 314"/>
                  <a:gd name="T50" fmla="*/ 340 w 818"/>
                  <a:gd name="T51" fmla="*/ 34 h 314"/>
                  <a:gd name="T52" fmla="*/ 388 w 818"/>
                  <a:gd name="T53" fmla="*/ 22 h 314"/>
                  <a:gd name="T54" fmla="*/ 433 w 818"/>
                  <a:gd name="T55" fmla="*/ 9 h 314"/>
                  <a:gd name="T56" fmla="*/ 477 w 818"/>
                  <a:gd name="T57" fmla="*/ 2 h 314"/>
                  <a:gd name="T58" fmla="*/ 517 w 818"/>
                  <a:gd name="T59" fmla="*/ 0 h 314"/>
                  <a:gd name="T60" fmla="*/ 558 w 818"/>
                  <a:gd name="T61" fmla="*/ 3 h 314"/>
                  <a:gd name="T62" fmla="*/ 595 w 818"/>
                  <a:gd name="T63" fmla="*/ 9 h 314"/>
                  <a:gd name="T64" fmla="*/ 630 w 818"/>
                  <a:gd name="T65" fmla="*/ 20 h 314"/>
                  <a:gd name="T66" fmla="*/ 662 w 818"/>
                  <a:gd name="T67" fmla="*/ 35 h 314"/>
                  <a:gd name="T68" fmla="*/ 691 w 818"/>
                  <a:gd name="T69" fmla="*/ 55 h 314"/>
                  <a:gd name="T70" fmla="*/ 716 w 818"/>
                  <a:gd name="T71" fmla="*/ 81 h 314"/>
                  <a:gd name="T72" fmla="*/ 739 w 818"/>
                  <a:gd name="T73" fmla="*/ 106 h 314"/>
                  <a:gd name="T74" fmla="*/ 758 w 818"/>
                  <a:gd name="T75" fmla="*/ 140 h 314"/>
                  <a:gd name="T76" fmla="*/ 817 w 818"/>
                  <a:gd name="T77" fmla="*/ 87 h 314"/>
                  <a:gd name="T78" fmla="*/ 744 w 818"/>
                  <a:gd name="T79" fmla="*/ 312 h 314"/>
                  <a:gd name="T80" fmla="*/ 577 w 818"/>
                  <a:gd name="T81" fmla="*/ 313 h 314"/>
                  <a:gd name="T82" fmla="*/ 638 w 818"/>
                  <a:gd name="T83" fmla="*/ 25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8" h="314">
                    <a:moveTo>
                      <a:pt x="638" y="253"/>
                    </a:moveTo>
                    <a:lnTo>
                      <a:pt x="625" y="232"/>
                    </a:lnTo>
                    <a:lnTo>
                      <a:pt x="605" y="199"/>
                    </a:lnTo>
                    <a:lnTo>
                      <a:pt x="578" y="169"/>
                    </a:lnTo>
                    <a:lnTo>
                      <a:pt x="549" y="144"/>
                    </a:lnTo>
                    <a:lnTo>
                      <a:pt x="518" y="123"/>
                    </a:lnTo>
                    <a:lnTo>
                      <a:pt x="483" y="108"/>
                    </a:lnTo>
                    <a:lnTo>
                      <a:pt x="447" y="95"/>
                    </a:lnTo>
                    <a:lnTo>
                      <a:pt x="409" y="88"/>
                    </a:lnTo>
                    <a:lnTo>
                      <a:pt x="367" y="86"/>
                    </a:lnTo>
                    <a:lnTo>
                      <a:pt x="325" y="90"/>
                    </a:lnTo>
                    <a:lnTo>
                      <a:pt x="282" y="98"/>
                    </a:lnTo>
                    <a:lnTo>
                      <a:pt x="237" y="108"/>
                    </a:lnTo>
                    <a:lnTo>
                      <a:pt x="191" y="127"/>
                    </a:lnTo>
                    <a:lnTo>
                      <a:pt x="148" y="148"/>
                    </a:lnTo>
                    <a:lnTo>
                      <a:pt x="102" y="175"/>
                    </a:lnTo>
                    <a:lnTo>
                      <a:pt x="58" y="207"/>
                    </a:lnTo>
                    <a:lnTo>
                      <a:pt x="14" y="240"/>
                    </a:lnTo>
                    <a:lnTo>
                      <a:pt x="0" y="252"/>
                    </a:lnTo>
                    <a:lnTo>
                      <a:pt x="47" y="212"/>
                    </a:lnTo>
                    <a:lnTo>
                      <a:pt x="98" y="172"/>
                    </a:lnTo>
                    <a:lnTo>
                      <a:pt x="146" y="138"/>
                    </a:lnTo>
                    <a:lnTo>
                      <a:pt x="194" y="106"/>
                    </a:lnTo>
                    <a:lnTo>
                      <a:pt x="244" y="78"/>
                    </a:lnTo>
                    <a:lnTo>
                      <a:pt x="293" y="56"/>
                    </a:lnTo>
                    <a:lnTo>
                      <a:pt x="340" y="34"/>
                    </a:lnTo>
                    <a:lnTo>
                      <a:pt x="388" y="22"/>
                    </a:lnTo>
                    <a:lnTo>
                      <a:pt x="433" y="9"/>
                    </a:lnTo>
                    <a:lnTo>
                      <a:pt x="477" y="2"/>
                    </a:lnTo>
                    <a:lnTo>
                      <a:pt x="517" y="0"/>
                    </a:lnTo>
                    <a:lnTo>
                      <a:pt x="558" y="3"/>
                    </a:lnTo>
                    <a:lnTo>
                      <a:pt x="595" y="9"/>
                    </a:lnTo>
                    <a:lnTo>
                      <a:pt x="630" y="20"/>
                    </a:lnTo>
                    <a:lnTo>
                      <a:pt x="662" y="35"/>
                    </a:lnTo>
                    <a:lnTo>
                      <a:pt x="691" y="55"/>
                    </a:lnTo>
                    <a:lnTo>
                      <a:pt x="716" y="81"/>
                    </a:lnTo>
                    <a:lnTo>
                      <a:pt x="739" y="106"/>
                    </a:lnTo>
                    <a:lnTo>
                      <a:pt x="758" y="140"/>
                    </a:lnTo>
                    <a:lnTo>
                      <a:pt x="817" y="87"/>
                    </a:lnTo>
                    <a:lnTo>
                      <a:pt x="744" y="312"/>
                    </a:lnTo>
                    <a:lnTo>
                      <a:pt x="577" y="313"/>
                    </a:lnTo>
                    <a:lnTo>
                      <a:pt x="638" y="25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4" name="Group 14"/>
            <p:cNvGrpSpPr>
              <a:grpSpLocks/>
            </p:cNvGrpSpPr>
            <p:nvPr/>
          </p:nvGrpSpPr>
          <p:grpSpPr bwMode="auto">
            <a:xfrm>
              <a:off x="3319" y="2331"/>
              <a:ext cx="705" cy="335"/>
              <a:chOff x="3319" y="2331"/>
              <a:chExt cx="705" cy="335"/>
            </a:xfrm>
          </p:grpSpPr>
          <p:sp>
            <p:nvSpPr>
              <p:cNvPr id="76815" name="Freeform 15"/>
              <p:cNvSpPr>
                <a:spLocks/>
              </p:cNvSpPr>
              <p:nvPr/>
            </p:nvSpPr>
            <p:spPr bwMode="auto">
              <a:xfrm>
                <a:off x="3319" y="2351"/>
                <a:ext cx="684" cy="315"/>
              </a:xfrm>
              <a:custGeom>
                <a:avLst/>
                <a:gdLst>
                  <a:gd name="T0" fmla="*/ 637 w 817"/>
                  <a:gd name="T1" fmla="*/ 60 h 315"/>
                  <a:gd name="T2" fmla="*/ 624 w 817"/>
                  <a:gd name="T3" fmla="*/ 81 h 315"/>
                  <a:gd name="T4" fmla="*/ 604 w 817"/>
                  <a:gd name="T5" fmla="*/ 116 h 315"/>
                  <a:gd name="T6" fmla="*/ 577 w 817"/>
                  <a:gd name="T7" fmla="*/ 145 h 315"/>
                  <a:gd name="T8" fmla="*/ 549 w 817"/>
                  <a:gd name="T9" fmla="*/ 171 h 315"/>
                  <a:gd name="T10" fmla="*/ 518 w 817"/>
                  <a:gd name="T11" fmla="*/ 191 h 315"/>
                  <a:gd name="T12" fmla="*/ 483 w 817"/>
                  <a:gd name="T13" fmla="*/ 207 h 315"/>
                  <a:gd name="T14" fmla="*/ 447 w 817"/>
                  <a:gd name="T15" fmla="*/ 219 h 315"/>
                  <a:gd name="T16" fmla="*/ 407 w 817"/>
                  <a:gd name="T17" fmla="*/ 227 h 315"/>
                  <a:gd name="T18" fmla="*/ 367 w 817"/>
                  <a:gd name="T19" fmla="*/ 227 h 315"/>
                  <a:gd name="T20" fmla="*/ 325 w 817"/>
                  <a:gd name="T21" fmla="*/ 224 h 315"/>
                  <a:gd name="T22" fmla="*/ 281 w 817"/>
                  <a:gd name="T23" fmla="*/ 217 h 315"/>
                  <a:gd name="T24" fmla="*/ 237 w 817"/>
                  <a:gd name="T25" fmla="*/ 205 h 315"/>
                  <a:gd name="T26" fmla="*/ 192 w 817"/>
                  <a:gd name="T27" fmla="*/ 187 h 315"/>
                  <a:gd name="T28" fmla="*/ 147 w 817"/>
                  <a:gd name="T29" fmla="*/ 165 h 315"/>
                  <a:gd name="T30" fmla="*/ 102 w 817"/>
                  <a:gd name="T31" fmla="*/ 139 h 315"/>
                  <a:gd name="T32" fmla="*/ 58 w 817"/>
                  <a:gd name="T33" fmla="*/ 109 h 315"/>
                  <a:gd name="T34" fmla="*/ 13 w 817"/>
                  <a:gd name="T35" fmla="*/ 72 h 315"/>
                  <a:gd name="T36" fmla="*/ 0 w 817"/>
                  <a:gd name="T37" fmla="*/ 62 h 315"/>
                  <a:gd name="T38" fmla="*/ 47 w 817"/>
                  <a:gd name="T39" fmla="*/ 103 h 315"/>
                  <a:gd name="T40" fmla="*/ 98 w 817"/>
                  <a:gd name="T41" fmla="*/ 141 h 315"/>
                  <a:gd name="T42" fmla="*/ 145 w 817"/>
                  <a:gd name="T43" fmla="*/ 176 h 315"/>
                  <a:gd name="T44" fmla="*/ 194 w 817"/>
                  <a:gd name="T45" fmla="*/ 207 h 315"/>
                  <a:gd name="T46" fmla="*/ 244 w 817"/>
                  <a:gd name="T47" fmla="*/ 237 h 315"/>
                  <a:gd name="T48" fmla="*/ 293 w 817"/>
                  <a:gd name="T49" fmla="*/ 258 h 315"/>
                  <a:gd name="T50" fmla="*/ 340 w 817"/>
                  <a:gd name="T51" fmla="*/ 280 h 315"/>
                  <a:gd name="T52" fmla="*/ 387 w 817"/>
                  <a:gd name="T53" fmla="*/ 294 h 315"/>
                  <a:gd name="T54" fmla="*/ 433 w 817"/>
                  <a:gd name="T55" fmla="*/ 305 h 315"/>
                  <a:gd name="T56" fmla="*/ 477 w 817"/>
                  <a:gd name="T57" fmla="*/ 313 h 315"/>
                  <a:gd name="T58" fmla="*/ 518 w 817"/>
                  <a:gd name="T59" fmla="*/ 314 h 315"/>
                  <a:gd name="T60" fmla="*/ 558 w 817"/>
                  <a:gd name="T61" fmla="*/ 311 h 315"/>
                  <a:gd name="T62" fmla="*/ 595 w 817"/>
                  <a:gd name="T63" fmla="*/ 303 h 315"/>
                  <a:gd name="T64" fmla="*/ 630 w 817"/>
                  <a:gd name="T65" fmla="*/ 294 h 315"/>
                  <a:gd name="T66" fmla="*/ 661 w 817"/>
                  <a:gd name="T67" fmla="*/ 280 h 315"/>
                  <a:gd name="T68" fmla="*/ 690 w 817"/>
                  <a:gd name="T69" fmla="*/ 258 h 315"/>
                  <a:gd name="T70" fmla="*/ 715 w 817"/>
                  <a:gd name="T71" fmla="*/ 235 h 315"/>
                  <a:gd name="T72" fmla="*/ 738 w 817"/>
                  <a:gd name="T73" fmla="*/ 208 h 315"/>
                  <a:gd name="T74" fmla="*/ 757 w 817"/>
                  <a:gd name="T75" fmla="*/ 174 h 315"/>
                  <a:gd name="T76" fmla="*/ 816 w 817"/>
                  <a:gd name="T77" fmla="*/ 227 h 315"/>
                  <a:gd name="T78" fmla="*/ 744 w 817"/>
                  <a:gd name="T79" fmla="*/ 1 h 315"/>
                  <a:gd name="T80" fmla="*/ 576 w 817"/>
                  <a:gd name="T81" fmla="*/ 0 h 315"/>
                  <a:gd name="T82" fmla="*/ 637 w 817"/>
                  <a:gd name="T83" fmla="*/ 6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7" h="315">
                    <a:moveTo>
                      <a:pt x="637" y="60"/>
                    </a:moveTo>
                    <a:lnTo>
                      <a:pt x="624" y="81"/>
                    </a:lnTo>
                    <a:lnTo>
                      <a:pt x="604" y="116"/>
                    </a:lnTo>
                    <a:lnTo>
                      <a:pt x="577" y="145"/>
                    </a:lnTo>
                    <a:lnTo>
                      <a:pt x="549" y="171"/>
                    </a:lnTo>
                    <a:lnTo>
                      <a:pt x="518" y="191"/>
                    </a:lnTo>
                    <a:lnTo>
                      <a:pt x="483" y="207"/>
                    </a:lnTo>
                    <a:lnTo>
                      <a:pt x="447" y="219"/>
                    </a:lnTo>
                    <a:lnTo>
                      <a:pt x="407" y="227"/>
                    </a:lnTo>
                    <a:lnTo>
                      <a:pt x="367" y="227"/>
                    </a:lnTo>
                    <a:lnTo>
                      <a:pt x="325" y="224"/>
                    </a:lnTo>
                    <a:lnTo>
                      <a:pt x="281" y="217"/>
                    </a:lnTo>
                    <a:lnTo>
                      <a:pt x="237" y="205"/>
                    </a:lnTo>
                    <a:lnTo>
                      <a:pt x="192" y="187"/>
                    </a:lnTo>
                    <a:lnTo>
                      <a:pt x="147" y="165"/>
                    </a:lnTo>
                    <a:lnTo>
                      <a:pt x="102" y="139"/>
                    </a:lnTo>
                    <a:lnTo>
                      <a:pt x="58" y="109"/>
                    </a:lnTo>
                    <a:lnTo>
                      <a:pt x="13" y="72"/>
                    </a:lnTo>
                    <a:lnTo>
                      <a:pt x="0" y="62"/>
                    </a:lnTo>
                    <a:lnTo>
                      <a:pt x="47" y="103"/>
                    </a:lnTo>
                    <a:lnTo>
                      <a:pt x="98" y="141"/>
                    </a:lnTo>
                    <a:lnTo>
                      <a:pt x="145" y="176"/>
                    </a:lnTo>
                    <a:lnTo>
                      <a:pt x="194" y="207"/>
                    </a:lnTo>
                    <a:lnTo>
                      <a:pt x="244" y="237"/>
                    </a:lnTo>
                    <a:lnTo>
                      <a:pt x="293" y="258"/>
                    </a:lnTo>
                    <a:lnTo>
                      <a:pt x="340" y="280"/>
                    </a:lnTo>
                    <a:lnTo>
                      <a:pt x="387" y="294"/>
                    </a:lnTo>
                    <a:lnTo>
                      <a:pt x="433" y="305"/>
                    </a:lnTo>
                    <a:lnTo>
                      <a:pt x="477" y="313"/>
                    </a:lnTo>
                    <a:lnTo>
                      <a:pt x="518" y="314"/>
                    </a:lnTo>
                    <a:lnTo>
                      <a:pt x="558" y="311"/>
                    </a:lnTo>
                    <a:lnTo>
                      <a:pt x="595" y="303"/>
                    </a:lnTo>
                    <a:lnTo>
                      <a:pt x="630" y="294"/>
                    </a:lnTo>
                    <a:lnTo>
                      <a:pt x="661" y="280"/>
                    </a:lnTo>
                    <a:lnTo>
                      <a:pt x="690" y="258"/>
                    </a:lnTo>
                    <a:lnTo>
                      <a:pt x="715" y="235"/>
                    </a:lnTo>
                    <a:lnTo>
                      <a:pt x="738" y="208"/>
                    </a:lnTo>
                    <a:lnTo>
                      <a:pt x="757" y="174"/>
                    </a:lnTo>
                    <a:lnTo>
                      <a:pt x="816" y="227"/>
                    </a:lnTo>
                    <a:lnTo>
                      <a:pt x="744" y="1"/>
                    </a:lnTo>
                    <a:lnTo>
                      <a:pt x="576" y="0"/>
                    </a:lnTo>
                    <a:lnTo>
                      <a:pt x="637" y="6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6" name="Freeform 16"/>
              <p:cNvSpPr>
                <a:spLocks/>
              </p:cNvSpPr>
              <p:nvPr/>
            </p:nvSpPr>
            <p:spPr bwMode="auto">
              <a:xfrm>
                <a:off x="3339" y="2331"/>
                <a:ext cx="685" cy="316"/>
              </a:xfrm>
              <a:custGeom>
                <a:avLst/>
                <a:gdLst>
                  <a:gd name="T0" fmla="*/ 638 w 818"/>
                  <a:gd name="T1" fmla="*/ 60 h 316"/>
                  <a:gd name="T2" fmla="*/ 625 w 818"/>
                  <a:gd name="T3" fmla="*/ 82 h 316"/>
                  <a:gd name="T4" fmla="*/ 605 w 818"/>
                  <a:gd name="T5" fmla="*/ 115 h 316"/>
                  <a:gd name="T6" fmla="*/ 578 w 818"/>
                  <a:gd name="T7" fmla="*/ 145 h 316"/>
                  <a:gd name="T8" fmla="*/ 549 w 818"/>
                  <a:gd name="T9" fmla="*/ 170 h 316"/>
                  <a:gd name="T10" fmla="*/ 518 w 818"/>
                  <a:gd name="T11" fmla="*/ 192 h 316"/>
                  <a:gd name="T12" fmla="*/ 483 w 818"/>
                  <a:gd name="T13" fmla="*/ 206 h 316"/>
                  <a:gd name="T14" fmla="*/ 447 w 818"/>
                  <a:gd name="T15" fmla="*/ 220 h 316"/>
                  <a:gd name="T16" fmla="*/ 409 w 818"/>
                  <a:gd name="T17" fmla="*/ 227 h 316"/>
                  <a:gd name="T18" fmla="*/ 367 w 818"/>
                  <a:gd name="T19" fmla="*/ 228 h 316"/>
                  <a:gd name="T20" fmla="*/ 325 w 818"/>
                  <a:gd name="T21" fmla="*/ 225 h 316"/>
                  <a:gd name="T22" fmla="*/ 282 w 818"/>
                  <a:gd name="T23" fmla="*/ 217 h 316"/>
                  <a:gd name="T24" fmla="*/ 237 w 818"/>
                  <a:gd name="T25" fmla="*/ 206 h 316"/>
                  <a:gd name="T26" fmla="*/ 191 w 818"/>
                  <a:gd name="T27" fmla="*/ 187 h 316"/>
                  <a:gd name="T28" fmla="*/ 148 w 818"/>
                  <a:gd name="T29" fmla="*/ 166 h 316"/>
                  <a:gd name="T30" fmla="*/ 102 w 818"/>
                  <a:gd name="T31" fmla="*/ 138 h 316"/>
                  <a:gd name="T32" fmla="*/ 58 w 818"/>
                  <a:gd name="T33" fmla="*/ 107 h 316"/>
                  <a:gd name="T34" fmla="*/ 14 w 818"/>
                  <a:gd name="T35" fmla="*/ 73 h 316"/>
                  <a:gd name="T36" fmla="*/ 0 w 818"/>
                  <a:gd name="T37" fmla="*/ 61 h 316"/>
                  <a:gd name="T38" fmla="*/ 47 w 818"/>
                  <a:gd name="T39" fmla="*/ 102 h 316"/>
                  <a:gd name="T40" fmla="*/ 98 w 818"/>
                  <a:gd name="T41" fmla="*/ 142 h 316"/>
                  <a:gd name="T42" fmla="*/ 146 w 818"/>
                  <a:gd name="T43" fmla="*/ 176 h 316"/>
                  <a:gd name="T44" fmla="*/ 194 w 818"/>
                  <a:gd name="T45" fmla="*/ 208 h 316"/>
                  <a:gd name="T46" fmla="*/ 244 w 818"/>
                  <a:gd name="T47" fmla="*/ 237 h 316"/>
                  <a:gd name="T48" fmla="*/ 293 w 818"/>
                  <a:gd name="T49" fmla="*/ 258 h 316"/>
                  <a:gd name="T50" fmla="*/ 340 w 818"/>
                  <a:gd name="T51" fmla="*/ 281 h 316"/>
                  <a:gd name="T52" fmla="*/ 388 w 818"/>
                  <a:gd name="T53" fmla="*/ 293 h 316"/>
                  <a:gd name="T54" fmla="*/ 433 w 818"/>
                  <a:gd name="T55" fmla="*/ 306 h 316"/>
                  <a:gd name="T56" fmla="*/ 477 w 818"/>
                  <a:gd name="T57" fmla="*/ 313 h 316"/>
                  <a:gd name="T58" fmla="*/ 517 w 818"/>
                  <a:gd name="T59" fmla="*/ 315 h 316"/>
                  <a:gd name="T60" fmla="*/ 558 w 818"/>
                  <a:gd name="T61" fmla="*/ 312 h 316"/>
                  <a:gd name="T62" fmla="*/ 595 w 818"/>
                  <a:gd name="T63" fmla="*/ 306 h 316"/>
                  <a:gd name="T64" fmla="*/ 630 w 818"/>
                  <a:gd name="T65" fmla="*/ 295 h 316"/>
                  <a:gd name="T66" fmla="*/ 662 w 818"/>
                  <a:gd name="T67" fmla="*/ 280 h 316"/>
                  <a:gd name="T68" fmla="*/ 691 w 818"/>
                  <a:gd name="T69" fmla="*/ 260 h 316"/>
                  <a:gd name="T70" fmla="*/ 716 w 818"/>
                  <a:gd name="T71" fmla="*/ 234 h 316"/>
                  <a:gd name="T72" fmla="*/ 739 w 818"/>
                  <a:gd name="T73" fmla="*/ 208 h 316"/>
                  <a:gd name="T74" fmla="*/ 758 w 818"/>
                  <a:gd name="T75" fmla="*/ 174 h 316"/>
                  <a:gd name="T76" fmla="*/ 817 w 818"/>
                  <a:gd name="T77" fmla="*/ 227 h 316"/>
                  <a:gd name="T78" fmla="*/ 744 w 818"/>
                  <a:gd name="T79" fmla="*/ 1 h 316"/>
                  <a:gd name="T80" fmla="*/ 577 w 818"/>
                  <a:gd name="T81" fmla="*/ 0 h 316"/>
                  <a:gd name="T82" fmla="*/ 638 w 818"/>
                  <a:gd name="T83" fmla="*/ 6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18" h="316">
                    <a:moveTo>
                      <a:pt x="638" y="60"/>
                    </a:moveTo>
                    <a:lnTo>
                      <a:pt x="625" y="82"/>
                    </a:lnTo>
                    <a:lnTo>
                      <a:pt x="605" y="115"/>
                    </a:lnTo>
                    <a:lnTo>
                      <a:pt x="578" y="145"/>
                    </a:lnTo>
                    <a:lnTo>
                      <a:pt x="549" y="170"/>
                    </a:lnTo>
                    <a:lnTo>
                      <a:pt x="518" y="192"/>
                    </a:lnTo>
                    <a:lnTo>
                      <a:pt x="483" y="206"/>
                    </a:lnTo>
                    <a:lnTo>
                      <a:pt x="447" y="220"/>
                    </a:lnTo>
                    <a:lnTo>
                      <a:pt x="409" y="227"/>
                    </a:lnTo>
                    <a:lnTo>
                      <a:pt x="367" y="228"/>
                    </a:lnTo>
                    <a:lnTo>
                      <a:pt x="325" y="225"/>
                    </a:lnTo>
                    <a:lnTo>
                      <a:pt x="282" y="217"/>
                    </a:lnTo>
                    <a:lnTo>
                      <a:pt x="237" y="206"/>
                    </a:lnTo>
                    <a:lnTo>
                      <a:pt x="191" y="187"/>
                    </a:lnTo>
                    <a:lnTo>
                      <a:pt x="148" y="166"/>
                    </a:lnTo>
                    <a:lnTo>
                      <a:pt x="102" y="138"/>
                    </a:lnTo>
                    <a:lnTo>
                      <a:pt x="58" y="107"/>
                    </a:lnTo>
                    <a:lnTo>
                      <a:pt x="14" y="73"/>
                    </a:lnTo>
                    <a:lnTo>
                      <a:pt x="0" y="61"/>
                    </a:lnTo>
                    <a:lnTo>
                      <a:pt x="47" y="102"/>
                    </a:lnTo>
                    <a:lnTo>
                      <a:pt x="98" y="142"/>
                    </a:lnTo>
                    <a:lnTo>
                      <a:pt x="146" y="176"/>
                    </a:lnTo>
                    <a:lnTo>
                      <a:pt x="194" y="208"/>
                    </a:lnTo>
                    <a:lnTo>
                      <a:pt x="244" y="237"/>
                    </a:lnTo>
                    <a:lnTo>
                      <a:pt x="293" y="258"/>
                    </a:lnTo>
                    <a:lnTo>
                      <a:pt x="340" y="281"/>
                    </a:lnTo>
                    <a:lnTo>
                      <a:pt x="388" y="293"/>
                    </a:lnTo>
                    <a:lnTo>
                      <a:pt x="433" y="306"/>
                    </a:lnTo>
                    <a:lnTo>
                      <a:pt x="477" y="313"/>
                    </a:lnTo>
                    <a:lnTo>
                      <a:pt x="517" y="315"/>
                    </a:lnTo>
                    <a:lnTo>
                      <a:pt x="558" y="312"/>
                    </a:lnTo>
                    <a:lnTo>
                      <a:pt x="595" y="306"/>
                    </a:lnTo>
                    <a:lnTo>
                      <a:pt x="630" y="295"/>
                    </a:lnTo>
                    <a:lnTo>
                      <a:pt x="662" y="280"/>
                    </a:lnTo>
                    <a:lnTo>
                      <a:pt x="691" y="260"/>
                    </a:lnTo>
                    <a:lnTo>
                      <a:pt x="716" y="234"/>
                    </a:lnTo>
                    <a:lnTo>
                      <a:pt x="739" y="208"/>
                    </a:lnTo>
                    <a:lnTo>
                      <a:pt x="758" y="174"/>
                    </a:lnTo>
                    <a:lnTo>
                      <a:pt x="817" y="227"/>
                    </a:lnTo>
                    <a:lnTo>
                      <a:pt x="744" y="1"/>
                    </a:lnTo>
                    <a:lnTo>
                      <a:pt x="577" y="0"/>
                    </a:lnTo>
                    <a:lnTo>
                      <a:pt x="638" y="60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17" name="Group 17"/>
            <p:cNvGrpSpPr>
              <a:grpSpLocks/>
            </p:cNvGrpSpPr>
            <p:nvPr/>
          </p:nvGrpSpPr>
          <p:grpSpPr bwMode="auto">
            <a:xfrm>
              <a:off x="2033" y="2344"/>
              <a:ext cx="732" cy="644"/>
              <a:chOff x="2033" y="2344"/>
              <a:chExt cx="732" cy="644"/>
            </a:xfrm>
          </p:grpSpPr>
          <p:sp>
            <p:nvSpPr>
              <p:cNvPr id="76818" name="Freeform 18"/>
              <p:cNvSpPr>
                <a:spLocks/>
              </p:cNvSpPr>
              <p:nvPr/>
            </p:nvSpPr>
            <p:spPr bwMode="auto">
              <a:xfrm>
                <a:off x="2033" y="2385"/>
                <a:ext cx="712" cy="603"/>
              </a:xfrm>
              <a:custGeom>
                <a:avLst/>
                <a:gdLst>
                  <a:gd name="T0" fmla="*/ 649 w 850"/>
                  <a:gd name="T1" fmla="*/ 133 h 603"/>
                  <a:gd name="T2" fmla="*/ 638 w 850"/>
                  <a:gd name="T3" fmla="*/ 170 h 603"/>
                  <a:gd name="T4" fmla="*/ 621 w 850"/>
                  <a:gd name="T5" fmla="*/ 234 h 603"/>
                  <a:gd name="T6" fmla="*/ 597 w 850"/>
                  <a:gd name="T7" fmla="*/ 293 h 603"/>
                  <a:gd name="T8" fmla="*/ 571 w 850"/>
                  <a:gd name="T9" fmla="*/ 345 h 603"/>
                  <a:gd name="T10" fmla="*/ 543 w 850"/>
                  <a:gd name="T11" fmla="*/ 387 h 603"/>
                  <a:gd name="T12" fmla="*/ 508 w 850"/>
                  <a:gd name="T13" fmla="*/ 428 h 603"/>
                  <a:gd name="T14" fmla="*/ 473 w 850"/>
                  <a:gd name="T15" fmla="*/ 460 h 603"/>
                  <a:gd name="T16" fmla="*/ 433 w 850"/>
                  <a:gd name="T17" fmla="*/ 487 h 603"/>
                  <a:gd name="T18" fmla="*/ 392 w 850"/>
                  <a:gd name="T19" fmla="*/ 501 h 603"/>
                  <a:gd name="T20" fmla="*/ 349 w 850"/>
                  <a:gd name="T21" fmla="*/ 511 h 603"/>
                  <a:gd name="T22" fmla="*/ 303 w 850"/>
                  <a:gd name="T23" fmla="*/ 519 h 603"/>
                  <a:gd name="T24" fmla="*/ 258 w 850"/>
                  <a:gd name="T25" fmla="*/ 515 h 603"/>
                  <a:gd name="T26" fmla="*/ 210 w 850"/>
                  <a:gd name="T27" fmla="*/ 503 h 603"/>
                  <a:gd name="T28" fmla="*/ 161 w 850"/>
                  <a:gd name="T29" fmla="*/ 483 h 603"/>
                  <a:gd name="T30" fmla="*/ 113 w 850"/>
                  <a:gd name="T31" fmla="*/ 458 h 603"/>
                  <a:gd name="T32" fmla="*/ 65 w 850"/>
                  <a:gd name="T33" fmla="*/ 426 h 603"/>
                  <a:gd name="T34" fmla="*/ 15 w 850"/>
                  <a:gd name="T35" fmla="*/ 384 h 603"/>
                  <a:gd name="T36" fmla="*/ 0 w 850"/>
                  <a:gd name="T37" fmla="*/ 371 h 603"/>
                  <a:gd name="T38" fmla="*/ 53 w 850"/>
                  <a:gd name="T39" fmla="*/ 419 h 603"/>
                  <a:gd name="T40" fmla="*/ 108 w 850"/>
                  <a:gd name="T41" fmla="*/ 462 h 603"/>
                  <a:gd name="T42" fmla="*/ 161 w 850"/>
                  <a:gd name="T43" fmla="*/ 503 h 603"/>
                  <a:gd name="T44" fmla="*/ 214 w 850"/>
                  <a:gd name="T45" fmla="*/ 535 h 603"/>
                  <a:gd name="T46" fmla="*/ 269 w 850"/>
                  <a:gd name="T47" fmla="*/ 565 h 603"/>
                  <a:gd name="T48" fmla="*/ 319 w 850"/>
                  <a:gd name="T49" fmla="*/ 579 h 603"/>
                  <a:gd name="T50" fmla="*/ 371 w 850"/>
                  <a:gd name="T51" fmla="*/ 597 h 603"/>
                  <a:gd name="T52" fmla="*/ 419 w 850"/>
                  <a:gd name="T53" fmla="*/ 602 h 603"/>
                  <a:gd name="T54" fmla="*/ 468 w 850"/>
                  <a:gd name="T55" fmla="*/ 602 h 603"/>
                  <a:gd name="T56" fmla="*/ 513 w 850"/>
                  <a:gd name="T57" fmla="*/ 600 h 603"/>
                  <a:gd name="T58" fmla="*/ 556 w 850"/>
                  <a:gd name="T59" fmla="*/ 586 h 603"/>
                  <a:gd name="T60" fmla="*/ 597 w 850"/>
                  <a:gd name="T61" fmla="*/ 566 h 603"/>
                  <a:gd name="T62" fmla="*/ 632 w 850"/>
                  <a:gd name="T63" fmla="*/ 540 h 603"/>
                  <a:gd name="T64" fmla="*/ 667 w 850"/>
                  <a:gd name="T65" fmla="*/ 513 h 603"/>
                  <a:gd name="T66" fmla="*/ 698 w 850"/>
                  <a:gd name="T67" fmla="*/ 478 h 603"/>
                  <a:gd name="T68" fmla="*/ 724 w 850"/>
                  <a:gd name="T69" fmla="*/ 432 h 603"/>
                  <a:gd name="T70" fmla="*/ 748 w 850"/>
                  <a:gd name="T71" fmla="*/ 385 h 603"/>
                  <a:gd name="T72" fmla="*/ 768 w 850"/>
                  <a:gd name="T73" fmla="*/ 336 h 603"/>
                  <a:gd name="T74" fmla="*/ 784 w 850"/>
                  <a:gd name="T75" fmla="*/ 270 h 603"/>
                  <a:gd name="T76" fmla="*/ 849 w 850"/>
                  <a:gd name="T77" fmla="*/ 336 h 603"/>
                  <a:gd name="T78" fmla="*/ 751 w 850"/>
                  <a:gd name="T79" fmla="*/ 0 h 603"/>
                  <a:gd name="T80" fmla="*/ 580 w 850"/>
                  <a:gd name="T81" fmla="*/ 59 h 603"/>
                  <a:gd name="T82" fmla="*/ 649 w 850"/>
                  <a:gd name="T83" fmla="*/ 13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0" h="603">
                    <a:moveTo>
                      <a:pt x="649" y="133"/>
                    </a:moveTo>
                    <a:lnTo>
                      <a:pt x="638" y="170"/>
                    </a:lnTo>
                    <a:lnTo>
                      <a:pt x="621" y="234"/>
                    </a:lnTo>
                    <a:lnTo>
                      <a:pt x="597" y="293"/>
                    </a:lnTo>
                    <a:lnTo>
                      <a:pt x="571" y="345"/>
                    </a:lnTo>
                    <a:lnTo>
                      <a:pt x="543" y="387"/>
                    </a:lnTo>
                    <a:lnTo>
                      <a:pt x="508" y="428"/>
                    </a:lnTo>
                    <a:lnTo>
                      <a:pt x="473" y="460"/>
                    </a:lnTo>
                    <a:lnTo>
                      <a:pt x="433" y="487"/>
                    </a:lnTo>
                    <a:lnTo>
                      <a:pt x="392" y="501"/>
                    </a:lnTo>
                    <a:lnTo>
                      <a:pt x="349" y="511"/>
                    </a:lnTo>
                    <a:lnTo>
                      <a:pt x="303" y="519"/>
                    </a:lnTo>
                    <a:lnTo>
                      <a:pt x="258" y="515"/>
                    </a:lnTo>
                    <a:lnTo>
                      <a:pt x="210" y="503"/>
                    </a:lnTo>
                    <a:lnTo>
                      <a:pt x="161" y="483"/>
                    </a:lnTo>
                    <a:lnTo>
                      <a:pt x="113" y="458"/>
                    </a:lnTo>
                    <a:lnTo>
                      <a:pt x="65" y="426"/>
                    </a:lnTo>
                    <a:lnTo>
                      <a:pt x="15" y="384"/>
                    </a:lnTo>
                    <a:lnTo>
                      <a:pt x="0" y="371"/>
                    </a:lnTo>
                    <a:lnTo>
                      <a:pt x="53" y="419"/>
                    </a:lnTo>
                    <a:lnTo>
                      <a:pt x="108" y="462"/>
                    </a:lnTo>
                    <a:lnTo>
                      <a:pt x="161" y="503"/>
                    </a:lnTo>
                    <a:lnTo>
                      <a:pt x="214" y="535"/>
                    </a:lnTo>
                    <a:lnTo>
                      <a:pt x="269" y="565"/>
                    </a:lnTo>
                    <a:lnTo>
                      <a:pt x="319" y="579"/>
                    </a:lnTo>
                    <a:lnTo>
                      <a:pt x="371" y="597"/>
                    </a:lnTo>
                    <a:lnTo>
                      <a:pt x="419" y="602"/>
                    </a:lnTo>
                    <a:lnTo>
                      <a:pt x="468" y="602"/>
                    </a:lnTo>
                    <a:lnTo>
                      <a:pt x="513" y="600"/>
                    </a:lnTo>
                    <a:lnTo>
                      <a:pt x="556" y="586"/>
                    </a:lnTo>
                    <a:lnTo>
                      <a:pt x="597" y="566"/>
                    </a:lnTo>
                    <a:lnTo>
                      <a:pt x="632" y="540"/>
                    </a:lnTo>
                    <a:lnTo>
                      <a:pt x="667" y="513"/>
                    </a:lnTo>
                    <a:lnTo>
                      <a:pt x="698" y="478"/>
                    </a:lnTo>
                    <a:lnTo>
                      <a:pt x="724" y="432"/>
                    </a:lnTo>
                    <a:lnTo>
                      <a:pt x="748" y="385"/>
                    </a:lnTo>
                    <a:lnTo>
                      <a:pt x="768" y="336"/>
                    </a:lnTo>
                    <a:lnTo>
                      <a:pt x="784" y="270"/>
                    </a:lnTo>
                    <a:lnTo>
                      <a:pt x="849" y="336"/>
                    </a:lnTo>
                    <a:lnTo>
                      <a:pt x="751" y="0"/>
                    </a:lnTo>
                    <a:lnTo>
                      <a:pt x="580" y="59"/>
                    </a:lnTo>
                    <a:lnTo>
                      <a:pt x="649" y="13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19" name="Freeform 19"/>
              <p:cNvSpPr>
                <a:spLocks/>
              </p:cNvSpPr>
              <p:nvPr/>
            </p:nvSpPr>
            <p:spPr bwMode="auto">
              <a:xfrm>
                <a:off x="2053" y="2344"/>
                <a:ext cx="712" cy="604"/>
              </a:xfrm>
              <a:custGeom>
                <a:avLst/>
                <a:gdLst>
                  <a:gd name="T0" fmla="*/ 647 w 850"/>
                  <a:gd name="T1" fmla="*/ 133 h 604"/>
                  <a:gd name="T2" fmla="*/ 637 w 850"/>
                  <a:gd name="T3" fmla="*/ 174 h 604"/>
                  <a:gd name="T4" fmla="*/ 620 w 850"/>
                  <a:gd name="T5" fmla="*/ 233 h 604"/>
                  <a:gd name="T6" fmla="*/ 596 w 850"/>
                  <a:gd name="T7" fmla="*/ 293 h 604"/>
                  <a:gd name="T8" fmla="*/ 569 w 850"/>
                  <a:gd name="T9" fmla="*/ 342 h 604"/>
                  <a:gd name="T10" fmla="*/ 541 w 850"/>
                  <a:gd name="T11" fmla="*/ 388 h 604"/>
                  <a:gd name="T12" fmla="*/ 507 w 850"/>
                  <a:gd name="T13" fmla="*/ 425 h 604"/>
                  <a:gd name="T14" fmla="*/ 472 w 850"/>
                  <a:gd name="T15" fmla="*/ 461 h 604"/>
                  <a:gd name="T16" fmla="*/ 434 w 850"/>
                  <a:gd name="T17" fmla="*/ 486 h 604"/>
                  <a:gd name="T18" fmla="*/ 391 w 850"/>
                  <a:gd name="T19" fmla="*/ 505 h 604"/>
                  <a:gd name="T20" fmla="*/ 348 w 850"/>
                  <a:gd name="T21" fmla="*/ 512 h 604"/>
                  <a:gd name="T22" fmla="*/ 304 w 850"/>
                  <a:gd name="T23" fmla="*/ 516 h 604"/>
                  <a:gd name="T24" fmla="*/ 257 w 850"/>
                  <a:gd name="T25" fmla="*/ 516 h 604"/>
                  <a:gd name="T26" fmla="*/ 208 w 850"/>
                  <a:gd name="T27" fmla="*/ 502 h 604"/>
                  <a:gd name="T28" fmla="*/ 162 w 850"/>
                  <a:gd name="T29" fmla="*/ 484 h 604"/>
                  <a:gd name="T30" fmla="*/ 113 w 850"/>
                  <a:gd name="T31" fmla="*/ 459 h 604"/>
                  <a:gd name="T32" fmla="*/ 63 w 850"/>
                  <a:gd name="T33" fmla="*/ 423 h 604"/>
                  <a:gd name="T34" fmla="*/ 15 w 850"/>
                  <a:gd name="T35" fmla="*/ 386 h 604"/>
                  <a:gd name="T36" fmla="*/ 0 w 850"/>
                  <a:gd name="T37" fmla="*/ 372 h 604"/>
                  <a:gd name="T38" fmla="*/ 53 w 850"/>
                  <a:gd name="T39" fmla="*/ 418 h 604"/>
                  <a:gd name="T40" fmla="*/ 108 w 850"/>
                  <a:gd name="T41" fmla="*/ 464 h 604"/>
                  <a:gd name="T42" fmla="*/ 161 w 850"/>
                  <a:gd name="T43" fmla="*/ 502 h 604"/>
                  <a:gd name="T44" fmla="*/ 215 w 850"/>
                  <a:gd name="T45" fmla="*/ 535 h 604"/>
                  <a:gd name="T46" fmla="*/ 267 w 850"/>
                  <a:gd name="T47" fmla="*/ 564 h 604"/>
                  <a:gd name="T48" fmla="*/ 320 w 850"/>
                  <a:gd name="T49" fmla="*/ 578 h 604"/>
                  <a:gd name="T50" fmla="*/ 371 w 850"/>
                  <a:gd name="T51" fmla="*/ 598 h 604"/>
                  <a:gd name="T52" fmla="*/ 419 w 850"/>
                  <a:gd name="T53" fmla="*/ 599 h 604"/>
                  <a:gd name="T54" fmla="*/ 467 w 850"/>
                  <a:gd name="T55" fmla="*/ 603 h 604"/>
                  <a:gd name="T56" fmla="*/ 511 w 850"/>
                  <a:gd name="T57" fmla="*/ 599 h 604"/>
                  <a:gd name="T58" fmla="*/ 553 w 850"/>
                  <a:gd name="T59" fmla="*/ 587 h 604"/>
                  <a:gd name="T60" fmla="*/ 595 w 850"/>
                  <a:gd name="T61" fmla="*/ 567 h 604"/>
                  <a:gd name="T62" fmla="*/ 631 w 850"/>
                  <a:gd name="T63" fmla="*/ 544 h 604"/>
                  <a:gd name="T64" fmla="*/ 666 w 850"/>
                  <a:gd name="T65" fmla="*/ 514 h 604"/>
                  <a:gd name="T66" fmla="*/ 696 w 850"/>
                  <a:gd name="T67" fmla="*/ 477 h 604"/>
                  <a:gd name="T68" fmla="*/ 724 w 850"/>
                  <a:gd name="T69" fmla="*/ 432 h 604"/>
                  <a:gd name="T70" fmla="*/ 746 w 850"/>
                  <a:gd name="T71" fmla="*/ 384 h 604"/>
                  <a:gd name="T72" fmla="*/ 767 w 850"/>
                  <a:gd name="T73" fmla="*/ 333 h 604"/>
                  <a:gd name="T74" fmla="*/ 783 w 850"/>
                  <a:gd name="T75" fmla="*/ 270 h 604"/>
                  <a:gd name="T76" fmla="*/ 849 w 850"/>
                  <a:gd name="T77" fmla="*/ 336 h 604"/>
                  <a:gd name="T78" fmla="*/ 749 w 850"/>
                  <a:gd name="T79" fmla="*/ 0 h 604"/>
                  <a:gd name="T80" fmla="*/ 579 w 850"/>
                  <a:gd name="T81" fmla="*/ 59 h 604"/>
                  <a:gd name="T82" fmla="*/ 647 w 850"/>
                  <a:gd name="T83" fmla="*/ 133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50" h="604">
                    <a:moveTo>
                      <a:pt x="647" y="133"/>
                    </a:moveTo>
                    <a:lnTo>
                      <a:pt x="637" y="174"/>
                    </a:lnTo>
                    <a:lnTo>
                      <a:pt x="620" y="233"/>
                    </a:lnTo>
                    <a:lnTo>
                      <a:pt x="596" y="293"/>
                    </a:lnTo>
                    <a:lnTo>
                      <a:pt x="569" y="342"/>
                    </a:lnTo>
                    <a:lnTo>
                      <a:pt x="541" y="388"/>
                    </a:lnTo>
                    <a:lnTo>
                      <a:pt x="507" y="425"/>
                    </a:lnTo>
                    <a:lnTo>
                      <a:pt x="472" y="461"/>
                    </a:lnTo>
                    <a:lnTo>
                      <a:pt x="434" y="486"/>
                    </a:lnTo>
                    <a:lnTo>
                      <a:pt x="391" y="505"/>
                    </a:lnTo>
                    <a:lnTo>
                      <a:pt x="348" y="512"/>
                    </a:lnTo>
                    <a:lnTo>
                      <a:pt x="304" y="516"/>
                    </a:lnTo>
                    <a:lnTo>
                      <a:pt x="257" y="516"/>
                    </a:lnTo>
                    <a:lnTo>
                      <a:pt x="208" y="502"/>
                    </a:lnTo>
                    <a:lnTo>
                      <a:pt x="162" y="484"/>
                    </a:lnTo>
                    <a:lnTo>
                      <a:pt x="113" y="459"/>
                    </a:lnTo>
                    <a:lnTo>
                      <a:pt x="63" y="423"/>
                    </a:lnTo>
                    <a:lnTo>
                      <a:pt x="15" y="386"/>
                    </a:lnTo>
                    <a:lnTo>
                      <a:pt x="0" y="372"/>
                    </a:lnTo>
                    <a:lnTo>
                      <a:pt x="53" y="418"/>
                    </a:lnTo>
                    <a:lnTo>
                      <a:pt x="108" y="464"/>
                    </a:lnTo>
                    <a:lnTo>
                      <a:pt x="161" y="502"/>
                    </a:lnTo>
                    <a:lnTo>
                      <a:pt x="215" y="535"/>
                    </a:lnTo>
                    <a:lnTo>
                      <a:pt x="267" y="564"/>
                    </a:lnTo>
                    <a:lnTo>
                      <a:pt x="320" y="578"/>
                    </a:lnTo>
                    <a:lnTo>
                      <a:pt x="371" y="598"/>
                    </a:lnTo>
                    <a:lnTo>
                      <a:pt x="419" y="599"/>
                    </a:lnTo>
                    <a:lnTo>
                      <a:pt x="467" y="603"/>
                    </a:lnTo>
                    <a:lnTo>
                      <a:pt x="511" y="599"/>
                    </a:lnTo>
                    <a:lnTo>
                      <a:pt x="553" y="587"/>
                    </a:lnTo>
                    <a:lnTo>
                      <a:pt x="595" y="567"/>
                    </a:lnTo>
                    <a:lnTo>
                      <a:pt x="631" y="544"/>
                    </a:lnTo>
                    <a:lnTo>
                      <a:pt x="666" y="514"/>
                    </a:lnTo>
                    <a:lnTo>
                      <a:pt x="696" y="477"/>
                    </a:lnTo>
                    <a:lnTo>
                      <a:pt x="724" y="432"/>
                    </a:lnTo>
                    <a:lnTo>
                      <a:pt x="746" y="384"/>
                    </a:lnTo>
                    <a:lnTo>
                      <a:pt x="767" y="333"/>
                    </a:lnTo>
                    <a:lnTo>
                      <a:pt x="783" y="270"/>
                    </a:lnTo>
                    <a:lnTo>
                      <a:pt x="849" y="336"/>
                    </a:lnTo>
                    <a:lnTo>
                      <a:pt x="749" y="0"/>
                    </a:lnTo>
                    <a:lnTo>
                      <a:pt x="579" y="59"/>
                    </a:lnTo>
                    <a:lnTo>
                      <a:pt x="647" y="13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20" name="Group 20"/>
            <p:cNvGrpSpPr>
              <a:grpSpLocks/>
            </p:cNvGrpSpPr>
            <p:nvPr/>
          </p:nvGrpSpPr>
          <p:grpSpPr bwMode="auto">
            <a:xfrm>
              <a:off x="4007" y="1729"/>
              <a:ext cx="638" cy="551"/>
              <a:chOff x="4007" y="1729"/>
              <a:chExt cx="638" cy="551"/>
            </a:xfrm>
          </p:grpSpPr>
          <p:sp>
            <p:nvSpPr>
              <p:cNvPr id="76821" name="Freeform 21"/>
              <p:cNvSpPr>
                <a:spLocks/>
              </p:cNvSpPr>
              <p:nvPr/>
            </p:nvSpPr>
            <p:spPr bwMode="auto">
              <a:xfrm>
                <a:off x="4007" y="1729"/>
                <a:ext cx="615" cy="543"/>
              </a:xfrm>
              <a:custGeom>
                <a:avLst/>
                <a:gdLst>
                  <a:gd name="T0" fmla="*/ 602 w 734"/>
                  <a:gd name="T1" fmla="*/ 243 h 543"/>
                  <a:gd name="T2" fmla="*/ 585 w 734"/>
                  <a:gd name="T3" fmla="*/ 230 h 543"/>
                  <a:gd name="T4" fmla="*/ 558 w 734"/>
                  <a:gd name="T5" fmla="*/ 206 h 543"/>
                  <a:gd name="T6" fmla="*/ 526 w 734"/>
                  <a:gd name="T7" fmla="*/ 190 h 543"/>
                  <a:gd name="T8" fmla="*/ 493 w 734"/>
                  <a:gd name="T9" fmla="*/ 180 h 543"/>
                  <a:gd name="T10" fmla="*/ 460 w 734"/>
                  <a:gd name="T11" fmla="*/ 175 h 543"/>
                  <a:gd name="T12" fmla="*/ 423 w 734"/>
                  <a:gd name="T13" fmla="*/ 176 h 543"/>
                  <a:gd name="T14" fmla="*/ 387 w 734"/>
                  <a:gd name="T15" fmla="*/ 183 h 543"/>
                  <a:gd name="T16" fmla="*/ 347 w 734"/>
                  <a:gd name="T17" fmla="*/ 193 h 543"/>
                  <a:gd name="T18" fmla="*/ 309 w 734"/>
                  <a:gd name="T19" fmla="*/ 212 h 543"/>
                  <a:gd name="T20" fmla="*/ 270 w 734"/>
                  <a:gd name="T21" fmla="*/ 236 h 543"/>
                  <a:gd name="T22" fmla="*/ 230 w 734"/>
                  <a:gd name="T23" fmla="*/ 262 h 543"/>
                  <a:gd name="T24" fmla="*/ 192 w 734"/>
                  <a:gd name="T25" fmla="*/ 294 h 543"/>
                  <a:gd name="T26" fmla="*/ 152 w 734"/>
                  <a:gd name="T27" fmla="*/ 332 h 543"/>
                  <a:gd name="T28" fmla="*/ 114 w 734"/>
                  <a:gd name="T29" fmla="*/ 374 h 543"/>
                  <a:gd name="T30" fmla="*/ 79 w 734"/>
                  <a:gd name="T31" fmla="*/ 421 h 543"/>
                  <a:gd name="T32" fmla="*/ 43 w 734"/>
                  <a:gd name="T33" fmla="*/ 469 h 543"/>
                  <a:gd name="T34" fmla="*/ 9 w 734"/>
                  <a:gd name="T35" fmla="*/ 526 h 543"/>
                  <a:gd name="T36" fmla="*/ 0 w 734"/>
                  <a:gd name="T37" fmla="*/ 542 h 543"/>
                  <a:gd name="T38" fmla="*/ 35 w 734"/>
                  <a:gd name="T39" fmla="*/ 481 h 543"/>
                  <a:gd name="T40" fmla="*/ 74 w 734"/>
                  <a:gd name="T41" fmla="*/ 421 h 543"/>
                  <a:gd name="T42" fmla="*/ 111 w 734"/>
                  <a:gd name="T43" fmla="*/ 365 h 543"/>
                  <a:gd name="T44" fmla="*/ 150 w 734"/>
                  <a:gd name="T45" fmla="*/ 312 h 543"/>
                  <a:gd name="T46" fmla="*/ 191 w 734"/>
                  <a:gd name="T47" fmla="*/ 261 h 543"/>
                  <a:gd name="T48" fmla="*/ 231 w 734"/>
                  <a:gd name="T49" fmla="*/ 219 h 543"/>
                  <a:gd name="T50" fmla="*/ 272 w 734"/>
                  <a:gd name="T51" fmla="*/ 175 h 543"/>
                  <a:gd name="T52" fmla="*/ 312 w 734"/>
                  <a:gd name="T53" fmla="*/ 139 h 543"/>
                  <a:gd name="T54" fmla="*/ 354 w 734"/>
                  <a:gd name="T55" fmla="*/ 109 h 543"/>
                  <a:gd name="T56" fmla="*/ 394 w 734"/>
                  <a:gd name="T57" fmla="*/ 79 h 543"/>
                  <a:gd name="T58" fmla="*/ 432 w 734"/>
                  <a:gd name="T59" fmla="*/ 59 h 543"/>
                  <a:gd name="T60" fmla="*/ 471 w 734"/>
                  <a:gd name="T61" fmla="*/ 42 h 543"/>
                  <a:gd name="T62" fmla="*/ 506 w 734"/>
                  <a:gd name="T63" fmla="*/ 34 h 543"/>
                  <a:gd name="T64" fmla="*/ 542 w 734"/>
                  <a:gd name="T65" fmla="*/ 24 h 543"/>
                  <a:gd name="T66" fmla="*/ 575 w 734"/>
                  <a:gd name="T67" fmla="*/ 24 h 543"/>
                  <a:gd name="T68" fmla="*/ 607 w 734"/>
                  <a:gd name="T69" fmla="*/ 30 h 543"/>
                  <a:gd name="T70" fmla="*/ 637 w 734"/>
                  <a:gd name="T71" fmla="*/ 39 h 543"/>
                  <a:gd name="T72" fmla="*/ 664 w 734"/>
                  <a:gd name="T73" fmla="*/ 56 h 543"/>
                  <a:gd name="T74" fmla="*/ 690 w 734"/>
                  <a:gd name="T75" fmla="*/ 78 h 543"/>
                  <a:gd name="T76" fmla="*/ 733 w 734"/>
                  <a:gd name="T77" fmla="*/ 0 h 543"/>
                  <a:gd name="T78" fmla="*/ 716 w 734"/>
                  <a:gd name="T79" fmla="*/ 248 h 543"/>
                  <a:gd name="T80" fmla="*/ 558 w 734"/>
                  <a:gd name="T81" fmla="*/ 329 h 543"/>
                  <a:gd name="T82" fmla="*/ 602 w 734"/>
                  <a:gd name="T83" fmla="*/ 24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4" h="543">
                    <a:moveTo>
                      <a:pt x="602" y="243"/>
                    </a:moveTo>
                    <a:lnTo>
                      <a:pt x="585" y="230"/>
                    </a:lnTo>
                    <a:lnTo>
                      <a:pt x="558" y="206"/>
                    </a:lnTo>
                    <a:lnTo>
                      <a:pt x="526" y="190"/>
                    </a:lnTo>
                    <a:lnTo>
                      <a:pt x="493" y="180"/>
                    </a:lnTo>
                    <a:lnTo>
                      <a:pt x="460" y="175"/>
                    </a:lnTo>
                    <a:lnTo>
                      <a:pt x="423" y="176"/>
                    </a:lnTo>
                    <a:lnTo>
                      <a:pt x="387" y="183"/>
                    </a:lnTo>
                    <a:lnTo>
                      <a:pt x="347" y="193"/>
                    </a:lnTo>
                    <a:lnTo>
                      <a:pt x="309" y="212"/>
                    </a:lnTo>
                    <a:lnTo>
                      <a:pt x="270" y="236"/>
                    </a:lnTo>
                    <a:lnTo>
                      <a:pt x="230" y="262"/>
                    </a:lnTo>
                    <a:lnTo>
                      <a:pt x="192" y="294"/>
                    </a:lnTo>
                    <a:lnTo>
                      <a:pt x="152" y="332"/>
                    </a:lnTo>
                    <a:lnTo>
                      <a:pt x="114" y="374"/>
                    </a:lnTo>
                    <a:lnTo>
                      <a:pt x="79" y="421"/>
                    </a:lnTo>
                    <a:lnTo>
                      <a:pt x="43" y="469"/>
                    </a:lnTo>
                    <a:lnTo>
                      <a:pt x="9" y="526"/>
                    </a:lnTo>
                    <a:lnTo>
                      <a:pt x="0" y="542"/>
                    </a:lnTo>
                    <a:lnTo>
                      <a:pt x="35" y="481"/>
                    </a:lnTo>
                    <a:lnTo>
                      <a:pt x="74" y="421"/>
                    </a:lnTo>
                    <a:lnTo>
                      <a:pt x="111" y="365"/>
                    </a:lnTo>
                    <a:lnTo>
                      <a:pt x="150" y="312"/>
                    </a:lnTo>
                    <a:lnTo>
                      <a:pt x="191" y="261"/>
                    </a:lnTo>
                    <a:lnTo>
                      <a:pt x="231" y="219"/>
                    </a:lnTo>
                    <a:lnTo>
                      <a:pt x="272" y="175"/>
                    </a:lnTo>
                    <a:lnTo>
                      <a:pt x="312" y="139"/>
                    </a:lnTo>
                    <a:lnTo>
                      <a:pt x="354" y="109"/>
                    </a:lnTo>
                    <a:lnTo>
                      <a:pt x="394" y="79"/>
                    </a:lnTo>
                    <a:lnTo>
                      <a:pt x="432" y="59"/>
                    </a:lnTo>
                    <a:lnTo>
                      <a:pt x="471" y="42"/>
                    </a:lnTo>
                    <a:lnTo>
                      <a:pt x="506" y="34"/>
                    </a:lnTo>
                    <a:lnTo>
                      <a:pt x="542" y="24"/>
                    </a:lnTo>
                    <a:lnTo>
                      <a:pt x="575" y="24"/>
                    </a:lnTo>
                    <a:lnTo>
                      <a:pt x="607" y="30"/>
                    </a:lnTo>
                    <a:lnTo>
                      <a:pt x="637" y="39"/>
                    </a:lnTo>
                    <a:lnTo>
                      <a:pt x="664" y="56"/>
                    </a:lnTo>
                    <a:lnTo>
                      <a:pt x="690" y="78"/>
                    </a:lnTo>
                    <a:lnTo>
                      <a:pt x="733" y="0"/>
                    </a:lnTo>
                    <a:lnTo>
                      <a:pt x="716" y="248"/>
                    </a:lnTo>
                    <a:lnTo>
                      <a:pt x="558" y="329"/>
                    </a:lnTo>
                    <a:lnTo>
                      <a:pt x="602" y="243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2" name="Freeform 22"/>
              <p:cNvSpPr>
                <a:spLocks/>
              </p:cNvSpPr>
              <p:nvPr/>
            </p:nvSpPr>
            <p:spPr bwMode="auto">
              <a:xfrm>
                <a:off x="4030" y="1736"/>
                <a:ext cx="615" cy="544"/>
              </a:xfrm>
              <a:custGeom>
                <a:avLst/>
                <a:gdLst>
                  <a:gd name="T0" fmla="*/ 603 w 735"/>
                  <a:gd name="T1" fmla="*/ 243 h 544"/>
                  <a:gd name="T2" fmla="*/ 584 w 735"/>
                  <a:gd name="T3" fmla="*/ 228 h 544"/>
                  <a:gd name="T4" fmla="*/ 560 w 735"/>
                  <a:gd name="T5" fmla="*/ 205 h 544"/>
                  <a:gd name="T6" fmla="*/ 527 w 735"/>
                  <a:gd name="T7" fmla="*/ 190 h 544"/>
                  <a:gd name="T8" fmla="*/ 494 w 735"/>
                  <a:gd name="T9" fmla="*/ 181 h 544"/>
                  <a:gd name="T10" fmla="*/ 460 w 735"/>
                  <a:gd name="T11" fmla="*/ 174 h 544"/>
                  <a:gd name="T12" fmla="*/ 424 w 735"/>
                  <a:gd name="T13" fmla="*/ 178 h 544"/>
                  <a:gd name="T14" fmla="*/ 386 w 735"/>
                  <a:gd name="T15" fmla="*/ 182 h 544"/>
                  <a:gd name="T16" fmla="*/ 349 w 735"/>
                  <a:gd name="T17" fmla="*/ 193 h 544"/>
                  <a:gd name="T18" fmla="*/ 309 w 735"/>
                  <a:gd name="T19" fmla="*/ 212 h 544"/>
                  <a:gd name="T20" fmla="*/ 270 w 735"/>
                  <a:gd name="T21" fmla="*/ 236 h 544"/>
                  <a:gd name="T22" fmla="*/ 231 w 735"/>
                  <a:gd name="T23" fmla="*/ 262 h 544"/>
                  <a:gd name="T24" fmla="*/ 192 w 735"/>
                  <a:gd name="T25" fmla="*/ 294 h 544"/>
                  <a:gd name="T26" fmla="*/ 152 w 735"/>
                  <a:gd name="T27" fmla="*/ 334 h 544"/>
                  <a:gd name="T28" fmla="*/ 116 w 735"/>
                  <a:gd name="T29" fmla="*/ 373 h 544"/>
                  <a:gd name="T30" fmla="*/ 78 w 735"/>
                  <a:gd name="T31" fmla="*/ 421 h 544"/>
                  <a:gd name="T32" fmla="*/ 44 w 735"/>
                  <a:gd name="T33" fmla="*/ 471 h 544"/>
                  <a:gd name="T34" fmla="*/ 10 w 735"/>
                  <a:gd name="T35" fmla="*/ 524 h 544"/>
                  <a:gd name="T36" fmla="*/ 0 w 735"/>
                  <a:gd name="T37" fmla="*/ 543 h 544"/>
                  <a:gd name="T38" fmla="*/ 35 w 735"/>
                  <a:gd name="T39" fmla="*/ 482 h 544"/>
                  <a:gd name="T40" fmla="*/ 74 w 735"/>
                  <a:gd name="T41" fmla="*/ 420 h 544"/>
                  <a:gd name="T42" fmla="*/ 111 w 735"/>
                  <a:gd name="T43" fmla="*/ 364 h 544"/>
                  <a:gd name="T44" fmla="*/ 151 w 735"/>
                  <a:gd name="T45" fmla="*/ 312 h 544"/>
                  <a:gd name="T46" fmla="*/ 190 w 735"/>
                  <a:gd name="T47" fmla="*/ 262 h 544"/>
                  <a:gd name="T48" fmla="*/ 232 w 735"/>
                  <a:gd name="T49" fmla="*/ 219 h 544"/>
                  <a:gd name="T50" fmla="*/ 272 w 735"/>
                  <a:gd name="T51" fmla="*/ 174 h 544"/>
                  <a:gd name="T52" fmla="*/ 315 w 735"/>
                  <a:gd name="T53" fmla="*/ 141 h 544"/>
                  <a:gd name="T54" fmla="*/ 354 w 735"/>
                  <a:gd name="T55" fmla="*/ 108 h 544"/>
                  <a:gd name="T56" fmla="*/ 394 w 735"/>
                  <a:gd name="T57" fmla="*/ 80 h 544"/>
                  <a:gd name="T58" fmla="*/ 431 w 735"/>
                  <a:gd name="T59" fmla="*/ 59 h 544"/>
                  <a:gd name="T60" fmla="*/ 471 w 735"/>
                  <a:gd name="T61" fmla="*/ 43 h 544"/>
                  <a:gd name="T62" fmla="*/ 508 w 735"/>
                  <a:gd name="T63" fmla="*/ 31 h 544"/>
                  <a:gd name="T64" fmla="*/ 542 w 735"/>
                  <a:gd name="T65" fmla="*/ 24 h 544"/>
                  <a:gd name="T66" fmla="*/ 575 w 735"/>
                  <a:gd name="T67" fmla="*/ 24 h 544"/>
                  <a:gd name="T68" fmla="*/ 609 w 735"/>
                  <a:gd name="T69" fmla="*/ 29 h 544"/>
                  <a:gd name="T70" fmla="*/ 638 w 735"/>
                  <a:gd name="T71" fmla="*/ 40 h 544"/>
                  <a:gd name="T72" fmla="*/ 665 w 735"/>
                  <a:gd name="T73" fmla="*/ 56 h 544"/>
                  <a:gd name="T74" fmla="*/ 691 w 735"/>
                  <a:gd name="T75" fmla="*/ 77 h 544"/>
                  <a:gd name="T76" fmla="*/ 734 w 735"/>
                  <a:gd name="T77" fmla="*/ 0 h 544"/>
                  <a:gd name="T78" fmla="*/ 716 w 735"/>
                  <a:gd name="T79" fmla="*/ 248 h 544"/>
                  <a:gd name="T80" fmla="*/ 559 w 735"/>
                  <a:gd name="T81" fmla="*/ 328 h 544"/>
                  <a:gd name="T82" fmla="*/ 603 w 735"/>
                  <a:gd name="T83" fmla="*/ 24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5" h="544">
                    <a:moveTo>
                      <a:pt x="603" y="243"/>
                    </a:moveTo>
                    <a:lnTo>
                      <a:pt x="584" y="228"/>
                    </a:lnTo>
                    <a:lnTo>
                      <a:pt x="560" y="205"/>
                    </a:lnTo>
                    <a:lnTo>
                      <a:pt x="527" y="190"/>
                    </a:lnTo>
                    <a:lnTo>
                      <a:pt x="494" y="181"/>
                    </a:lnTo>
                    <a:lnTo>
                      <a:pt x="460" y="174"/>
                    </a:lnTo>
                    <a:lnTo>
                      <a:pt x="424" y="178"/>
                    </a:lnTo>
                    <a:lnTo>
                      <a:pt x="386" y="182"/>
                    </a:lnTo>
                    <a:lnTo>
                      <a:pt x="349" y="193"/>
                    </a:lnTo>
                    <a:lnTo>
                      <a:pt x="309" y="212"/>
                    </a:lnTo>
                    <a:lnTo>
                      <a:pt x="270" y="236"/>
                    </a:lnTo>
                    <a:lnTo>
                      <a:pt x="231" y="262"/>
                    </a:lnTo>
                    <a:lnTo>
                      <a:pt x="192" y="294"/>
                    </a:lnTo>
                    <a:lnTo>
                      <a:pt x="152" y="334"/>
                    </a:lnTo>
                    <a:lnTo>
                      <a:pt x="116" y="373"/>
                    </a:lnTo>
                    <a:lnTo>
                      <a:pt x="78" y="421"/>
                    </a:lnTo>
                    <a:lnTo>
                      <a:pt x="44" y="471"/>
                    </a:lnTo>
                    <a:lnTo>
                      <a:pt x="10" y="524"/>
                    </a:lnTo>
                    <a:lnTo>
                      <a:pt x="0" y="543"/>
                    </a:lnTo>
                    <a:lnTo>
                      <a:pt x="35" y="482"/>
                    </a:lnTo>
                    <a:lnTo>
                      <a:pt x="74" y="420"/>
                    </a:lnTo>
                    <a:lnTo>
                      <a:pt x="111" y="364"/>
                    </a:lnTo>
                    <a:lnTo>
                      <a:pt x="151" y="312"/>
                    </a:lnTo>
                    <a:lnTo>
                      <a:pt x="190" y="262"/>
                    </a:lnTo>
                    <a:lnTo>
                      <a:pt x="232" y="219"/>
                    </a:lnTo>
                    <a:lnTo>
                      <a:pt x="272" y="174"/>
                    </a:lnTo>
                    <a:lnTo>
                      <a:pt x="315" y="141"/>
                    </a:lnTo>
                    <a:lnTo>
                      <a:pt x="354" y="108"/>
                    </a:lnTo>
                    <a:lnTo>
                      <a:pt x="394" y="80"/>
                    </a:lnTo>
                    <a:lnTo>
                      <a:pt x="431" y="59"/>
                    </a:lnTo>
                    <a:lnTo>
                      <a:pt x="471" y="43"/>
                    </a:lnTo>
                    <a:lnTo>
                      <a:pt x="508" y="31"/>
                    </a:lnTo>
                    <a:lnTo>
                      <a:pt x="542" y="24"/>
                    </a:lnTo>
                    <a:lnTo>
                      <a:pt x="575" y="24"/>
                    </a:lnTo>
                    <a:lnTo>
                      <a:pt x="609" y="29"/>
                    </a:lnTo>
                    <a:lnTo>
                      <a:pt x="638" y="40"/>
                    </a:lnTo>
                    <a:lnTo>
                      <a:pt x="665" y="56"/>
                    </a:lnTo>
                    <a:lnTo>
                      <a:pt x="691" y="77"/>
                    </a:lnTo>
                    <a:lnTo>
                      <a:pt x="734" y="0"/>
                    </a:lnTo>
                    <a:lnTo>
                      <a:pt x="716" y="248"/>
                    </a:lnTo>
                    <a:lnTo>
                      <a:pt x="559" y="328"/>
                    </a:lnTo>
                    <a:lnTo>
                      <a:pt x="603" y="243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3001963" y="1682750"/>
            <a:ext cx="1903412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300" b="1" i="1"/>
              <a:t>RECESSION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5124450" y="1849438"/>
            <a:ext cx="14462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300" b="1" i="1"/>
              <a:t>TROUGH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6727825" y="1998663"/>
            <a:ext cx="18224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300" b="1" i="1"/>
              <a:t>RECOVERY</a:t>
            </a:r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V="1">
            <a:off x="3111500" y="2700338"/>
            <a:ext cx="5149850" cy="1803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 rot="20460000">
            <a:off x="7326313" y="2778125"/>
            <a:ext cx="15684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2400" b="1"/>
              <a:t>GROWTH</a:t>
            </a:r>
          </a:p>
          <a:p>
            <a:pPr algn="ctr" eaLnBrk="0" hangingPunct="0"/>
            <a:r>
              <a:rPr lang="en-US" altLang="en-US" sz="2400" b="1"/>
              <a:t>TREND</a:t>
            </a:r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>
            <a:off x="2413000" y="1854200"/>
            <a:ext cx="2433638" cy="1346200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 flipH="1">
            <a:off x="3406775" y="2082800"/>
            <a:ext cx="555625" cy="2324100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 flipH="1">
            <a:off x="5816600" y="2222500"/>
            <a:ext cx="12700" cy="1790700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 flipH="1">
            <a:off x="4381500" y="2400300"/>
            <a:ext cx="2971800" cy="1981200"/>
          </a:xfrm>
          <a:prstGeom prst="line">
            <a:avLst/>
          </a:prstGeom>
          <a:noFill/>
          <a:ln w="38100" cap="rnd">
            <a:solidFill>
              <a:srgbClr val="000099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pic>
        <p:nvPicPr>
          <p:cNvPr id="76832" name="Picture 32" descr="Button_Ma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322388"/>
            <a:ext cx="29845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7" grpId="0" autoUpdateAnimBg="0"/>
      <p:bldP spid="76808" grpId="0" autoUpdateAnimBg="0"/>
      <p:bldP spid="76809" grpId="0" autoUpdateAnimBg="0"/>
      <p:bldP spid="76823" grpId="0" autoUpdateAnimBg="0"/>
      <p:bldP spid="76824" grpId="0" autoUpdateAnimBg="0"/>
      <p:bldP spid="76825" grpId="0" autoUpdateAnimBg="0"/>
      <p:bldP spid="7682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000"/>
              <a:t>When Inflation Strikes! </a:t>
            </a:r>
            <a:br>
              <a:rPr lang="en-US" altLang="en-US" sz="4000"/>
            </a:br>
            <a:r>
              <a:rPr lang="en-US" altLang="en-US" sz="4000"/>
              <a:t>(and Deflation too)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Mr. Griffin – AP Macro - MHS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65" name="AutoShape 5" descr="?attid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AutoShape 7" descr="?attid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AutoShape 10" descr="?attid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72" name="Picture 12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28600" y="6248400"/>
            <a:ext cx="579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/>
              <a:t>Source:  Mint.com and WallStats.com</a:t>
            </a: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989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3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7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1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5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9" name="AutoShape 5" descr="?attid=0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11" name="Picture 7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9157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0181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Capacity to Produce: Potential GDP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Potential GDP  =  the real GDP that the economy could produce if the labor force and other resources were fully employed</a:t>
            </a:r>
          </a:p>
          <a:p>
            <a:r>
              <a:rPr lang="en-US" altLang="en-US"/>
              <a:t>Production Function = Mathematical depiction of the relationship between an economy’s inputs and outputs.</a:t>
            </a:r>
          </a:p>
          <a:p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05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9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3253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4277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5301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325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9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8373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9397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6430963"/>
            <a:ext cx="5791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i="1"/>
              <a:t>Source:  Mint.com and WallStats.com</a:t>
            </a:r>
          </a:p>
        </p:txBody>
      </p:sp>
    </p:spTree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1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Capacity to Produce: Potential GDP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growth rate of potential GDP depends on:</a:t>
            </a:r>
          </a:p>
          <a:p>
            <a:pPr lvl="1"/>
            <a:r>
              <a:rPr lang="en-US" altLang="en-US"/>
              <a:t>The growth rate of the labor force</a:t>
            </a:r>
          </a:p>
          <a:p>
            <a:pPr lvl="1"/>
            <a:r>
              <a:rPr lang="en-US" altLang="en-US"/>
              <a:t>The growth rate of the nation’s capital stock</a:t>
            </a:r>
          </a:p>
          <a:p>
            <a:pPr lvl="1"/>
            <a:r>
              <a:rPr lang="en-US" altLang="en-US"/>
              <a:t>The rate of technical progress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2469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3493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2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4517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5541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5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6565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7589" name="Picture 5" descr="?attid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WARM UP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Demonstrate Cost Push Inflation</a:t>
            </a:r>
          </a:p>
          <a:p>
            <a:r>
              <a:rPr lang="en-US" altLang="en-US"/>
              <a:t>Demonstrate Demand Pull Inflation</a:t>
            </a:r>
          </a:p>
          <a:p>
            <a:r>
              <a:rPr lang="en-US" altLang="en-US"/>
              <a:t>Demonstrate Recessionary Deflation</a:t>
            </a:r>
          </a:p>
        </p:txBody>
      </p:sp>
    </p:spTree>
  </p:cSld>
  <p:clrMapOvr>
    <a:masterClrMapping/>
  </p:clrMapOvr>
  <p:transition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Inflation Game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chemeClr val="accent2"/>
                </a:solidFill>
              </a:rPr>
              <a:t>Who is most hurt by inflation?</a:t>
            </a:r>
          </a:p>
          <a:p>
            <a:pPr lvl="1"/>
            <a:r>
              <a:rPr lang="en-US" altLang="en-US" sz="5400" b="1">
                <a:solidFill>
                  <a:schemeClr val="accent2"/>
                </a:solidFill>
              </a:rPr>
              <a:t>Record your response on the score card.</a:t>
            </a:r>
          </a:p>
          <a:p>
            <a:pPr lvl="1">
              <a:buFontTx/>
              <a:buNone/>
            </a:pPr>
            <a:endParaRPr lang="en-US" altLang="en-US" sz="5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722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838"/>
            <a:ext cx="8763000" cy="1143000"/>
          </a:xfrm>
        </p:spPr>
        <p:txBody>
          <a:bodyPr/>
          <a:lstStyle/>
          <a:p>
            <a:pPr indent="457200"/>
            <a:r>
              <a:rPr lang="en-US" altLang="en-US">
                <a:solidFill>
                  <a:srgbClr val="010000"/>
                </a:solidFill>
              </a:rPr>
              <a:t>The Economy’s Production Function</a:t>
            </a:r>
            <a:endParaRPr lang="en-US" altLang="en-US"/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5138738" y="40211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138738" y="40211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12750" y="2165350"/>
            <a:ext cx="4033838" cy="3486150"/>
          </a:xfrm>
          <a:prstGeom prst="rect">
            <a:avLst/>
          </a:prstGeom>
          <a:solidFill>
            <a:srgbClr val="F2F2E5"/>
          </a:solidFill>
          <a:ln w="0">
            <a:solidFill>
              <a:srgbClr val="F2F2E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721225" y="2165350"/>
            <a:ext cx="4033838" cy="3486150"/>
          </a:xfrm>
          <a:prstGeom prst="rect">
            <a:avLst/>
          </a:prstGeom>
          <a:solidFill>
            <a:srgbClr val="F2F2E5"/>
          </a:solidFill>
          <a:ln w="0">
            <a:solidFill>
              <a:srgbClr val="F2F2E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590925" y="4549775"/>
            <a:ext cx="158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130300" y="2501900"/>
            <a:ext cx="158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Freeform 9"/>
          <p:cNvSpPr>
            <a:spLocks/>
          </p:cNvSpPr>
          <p:nvPr/>
        </p:nvSpPr>
        <p:spPr bwMode="auto">
          <a:xfrm>
            <a:off x="1146175" y="2532063"/>
            <a:ext cx="2963863" cy="2476500"/>
          </a:xfrm>
          <a:custGeom>
            <a:avLst/>
            <a:gdLst>
              <a:gd name="T0" fmla="*/ 0 w 1867"/>
              <a:gd name="T1" fmla="*/ 0 h 1560"/>
              <a:gd name="T2" fmla="*/ 0 w 1867"/>
              <a:gd name="T3" fmla="*/ 1560 h 1560"/>
              <a:gd name="T4" fmla="*/ 1867 w 1867"/>
              <a:gd name="T5" fmla="*/ 156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7" h="1560">
                <a:moveTo>
                  <a:pt x="0" y="0"/>
                </a:moveTo>
                <a:lnTo>
                  <a:pt x="0" y="1560"/>
                </a:lnTo>
                <a:lnTo>
                  <a:pt x="1867" y="156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7899400" y="4549775"/>
            <a:ext cx="158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>
            <a:off x="5438775" y="2501900"/>
            <a:ext cx="1588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Freeform 12"/>
          <p:cNvSpPr>
            <a:spLocks/>
          </p:cNvSpPr>
          <p:nvPr/>
        </p:nvSpPr>
        <p:spPr bwMode="auto">
          <a:xfrm>
            <a:off x="5454650" y="2532063"/>
            <a:ext cx="2963863" cy="2476500"/>
          </a:xfrm>
          <a:custGeom>
            <a:avLst/>
            <a:gdLst>
              <a:gd name="T0" fmla="*/ 0 w 1867"/>
              <a:gd name="T1" fmla="*/ 0 h 1560"/>
              <a:gd name="T2" fmla="*/ 0 w 1867"/>
              <a:gd name="T3" fmla="*/ 1560 h 1560"/>
              <a:gd name="T4" fmla="*/ 1867 w 1867"/>
              <a:gd name="T5" fmla="*/ 1560 h 1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67" h="1560">
                <a:moveTo>
                  <a:pt x="0" y="0"/>
                </a:moveTo>
                <a:lnTo>
                  <a:pt x="0" y="1560"/>
                </a:lnTo>
                <a:lnTo>
                  <a:pt x="1867" y="156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4598988" y="4152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4598988" y="41529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6623050" y="5853113"/>
            <a:ext cx="25876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</a:rPr>
              <a:t>(b)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7373938" y="5019675"/>
            <a:ext cx="187325" cy="212725"/>
            <a:chOff x="4645" y="3162"/>
            <a:chExt cx="118" cy="134"/>
          </a:xfrm>
        </p:grpSpPr>
        <p:sp>
          <p:nvSpPr>
            <p:cNvPr id="79889" name="Rectangle 17"/>
            <p:cNvSpPr>
              <a:spLocks noChangeArrowheads="1"/>
            </p:cNvSpPr>
            <p:nvPr/>
          </p:nvSpPr>
          <p:spPr bwMode="auto">
            <a:xfrm>
              <a:off x="4645" y="3162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>
                  <a:solidFill>
                    <a:srgbClr val="000000"/>
                  </a:solidFill>
                </a:rPr>
                <a:t>L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9890" name="Rectangle 18"/>
            <p:cNvSpPr>
              <a:spLocks noChangeArrowheads="1"/>
            </p:cNvSpPr>
            <p:nvPr/>
          </p:nvSpPr>
          <p:spPr bwMode="auto">
            <a:xfrm>
              <a:off x="4697" y="3200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000" b="1">
                  <a:solidFill>
                    <a:srgbClr val="000000"/>
                  </a:solidFill>
                </a:rPr>
                <a:t>0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9891" name="Rectangle 19"/>
          <p:cNvSpPr>
            <a:spLocks noChangeArrowheads="1"/>
          </p:cNvSpPr>
          <p:nvPr/>
        </p:nvSpPr>
        <p:spPr bwMode="auto">
          <a:xfrm rot="16200000">
            <a:off x="4611687" y="3602038"/>
            <a:ext cx="7985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</a:rPr>
              <a:t>Real GDP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7678738" y="5040313"/>
            <a:ext cx="958850" cy="381000"/>
            <a:chOff x="4837" y="3175"/>
            <a:chExt cx="604" cy="240"/>
          </a:xfrm>
        </p:grpSpPr>
        <p:sp>
          <p:nvSpPr>
            <p:cNvPr id="79893" name="Rectangle 21"/>
            <p:cNvSpPr>
              <a:spLocks noChangeArrowheads="1"/>
            </p:cNvSpPr>
            <p:nvPr/>
          </p:nvSpPr>
          <p:spPr bwMode="auto">
            <a:xfrm>
              <a:off x="4837" y="3175"/>
              <a:ext cx="6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</a:rPr>
                <a:t>Labor input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9894" name="Rectangle 22"/>
            <p:cNvSpPr>
              <a:spLocks noChangeArrowheads="1"/>
            </p:cNvSpPr>
            <p:nvPr/>
          </p:nvSpPr>
          <p:spPr bwMode="auto">
            <a:xfrm>
              <a:off x="4940" y="3290"/>
              <a:ext cx="3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</a:rPr>
                <a:t>(hours)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454650" y="3678238"/>
            <a:ext cx="3122613" cy="1316037"/>
            <a:chOff x="3436" y="2317"/>
            <a:chExt cx="1967" cy="829"/>
          </a:xfrm>
        </p:grpSpPr>
        <p:sp>
          <p:nvSpPr>
            <p:cNvPr id="79896" name="Freeform 24"/>
            <p:cNvSpPr>
              <a:spLocks/>
            </p:cNvSpPr>
            <p:nvPr/>
          </p:nvSpPr>
          <p:spPr bwMode="auto">
            <a:xfrm>
              <a:off x="3436" y="2337"/>
              <a:ext cx="1790" cy="809"/>
            </a:xfrm>
            <a:custGeom>
              <a:avLst/>
              <a:gdLst>
                <a:gd name="T0" fmla="*/ 186 w 186"/>
                <a:gd name="T1" fmla="*/ 0 h 84"/>
                <a:gd name="T2" fmla="*/ 1 w 186"/>
                <a:gd name="T3" fmla="*/ 84 h 84"/>
                <a:gd name="T4" fmla="*/ 0 w 1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84">
                  <a:moveTo>
                    <a:pt x="186" y="0"/>
                  </a:moveTo>
                  <a:cubicBezTo>
                    <a:pt x="118" y="8"/>
                    <a:pt x="36" y="49"/>
                    <a:pt x="1" y="84"/>
                  </a:cubicBezTo>
                  <a:cubicBezTo>
                    <a:pt x="0" y="84"/>
                    <a:pt x="0" y="84"/>
                    <a:pt x="0" y="84"/>
                  </a:cubicBezTo>
                </a:path>
              </a:pathLst>
            </a:cu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897" name="Group 25"/>
            <p:cNvGrpSpPr>
              <a:grpSpLocks/>
            </p:cNvGrpSpPr>
            <p:nvPr/>
          </p:nvGrpSpPr>
          <p:grpSpPr bwMode="auto">
            <a:xfrm>
              <a:off x="5273" y="2317"/>
              <a:ext cx="130" cy="134"/>
              <a:chOff x="5273" y="2317"/>
              <a:chExt cx="130" cy="134"/>
            </a:xfrm>
          </p:grpSpPr>
          <p:sp>
            <p:nvSpPr>
              <p:cNvPr id="79898" name="Rectangle 26"/>
              <p:cNvSpPr>
                <a:spLocks noChangeArrowheads="1"/>
              </p:cNvSpPr>
              <p:nvPr/>
            </p:nvSpPr>
            <p:spPr bwMode="auto">
              <a:xfrm>
                <a:off x="5273" y="2317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300" b="1" i="1">
                    <a:solidFill>
                      <a:srgbClr val="000000"/>
                    </a:solidFill>
                  </a:rPr>
                  <a:t>K</a:t>
                </a:r>
                <a:endParaRPr lang="en-US" altLang="en-US" sz="24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9" name="Rectangle 27"/>
              <p:cNvSpPr>
                <a:spLocks noChangeArrowheads="1"/>
              </p:cNvSpPr>
              <p:nvPr/>
            </p:nvSpPr>
            <p:spPr bwMode="auto">
              <a:xfrm>
                <a:off x="5337" y="2355"/>
                <a:ext cx="6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000" b="1">
                    <a:solidFill>
                      <a:srgbClr val="000000"/>
                    </a:solidFill>
                  </a:rPr>
                  <a:t>0 </a:t>
                </a:r>
                <a:endParaRPr lang="en-US" altLang="en-US" sz="2400" b="1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5302250" y="5019675"/>
            <a:ext cx="1381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</a:rPr>
              <a:t>0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5200650" y="3779838"/>
            <a:ext cx="206375" cy="212725"/>
            <a:chOff x="3276" y="2381"/>
            <a:chExt cx="130" cy="134"/>
          </a:xfrm>
        </p:grpSpPr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3276" y="238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>
                  <a:solidFill>
                    <a:srgbClr val="000000"/>
                  </a:solidFill>
                </a:rPr>
                <a:t>Y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9903" name="Rectangle 31"/>
            <p:cNvSpPr>
              <a:spLocks noChangeArrowheads="1"/>
            </p:cNvSpPr>
            <p:nvPr/>
          </p:nvSpPr>
          <p:spPr bwMode="auto">
            <a:xfrm>
              <a:off x="3340" y="2419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000" b="1">
                  <a:solidFill>
                    <a:srgbClr val="000000"/>
                  </a:solidFill>
                </a:rPr>
                <a:t>0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904" name="Group 32"/>
          <p:cNvGrpSpPr>
            <a:grpSpLocks/>
          </p:cNvGrpSpPr>
          <p:nvPr/>
        </p:nvGrpSpPr>
        <p:grpSpPr bwMode="auto">
          <a:xfrm>
            <a:off x="5200650" y="2906713"/>
            <a:ext cx="206375" cy="212725"/>
            <a:chOff x="3276" y="1831"/>
            <a:chExt cx="130" cy="134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3276" y="183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C00000"/>
                  </a:solidFill>
                </a:rPr>
                <a:t>Y</a:t>
              </a:r>
              <a:endPara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3340" y="1869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000" b="1">
                  <a:solidFill>
                    <a:srgbClr val="C00000"/>
                  </a:solidFill>
                </a:rPr>
                <a:t>1 </a:t>
              </a:r>
              <a:endPara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2314575" y="5853113"/>
            <a:ext cx="24923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</a:rPr>
              <a:t>(a)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79908" name="Group 36"/>
          <p:cNvGrpSpPr>
            <a:grpSpLocks/>
          </p:cNvGrpSpPr>
          <p:nvPr/>
        </p:nvGrpSpPr>
        <p:grpSpPr bwMode="auto">
          <a:xfrm>
            <a:off x="2720975" y="5019675"/>
            <a:ext cx="185738" cy="212725"/>
            <a:chOff x="1714" y="3162"/>
            <a:chExt cx="117" cy="134"/>
          </a:xfrm>
        </p:grpSpPr>
        <p:sp>
          <p:nvSpPr>
            <p:cNvPr id="79909" name="Rectangle 37"/>
            <p:cNvSpPr>
              <a:spLocks noChangeArrowheads="1"/>
            </p:cNvSpPr>
            <p:nvPr/>
          </p:nvSpPr>
          <p:spPr bwMode="auto">
            <a:xfrm>
              <a:off x="1714" y="3162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>
                  <a:solidFill>
                    <a:srgbClr val="000000"/>
                  </a:solidFill>
                </a:rPr>
                <a:t>L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9910" name="Rectangle 38"/>
            <p:cNvSpPr>
              <a:spLocks noChangeArrowheads="1"/>
            </p:cNvSpPr>
            <p:nvPr/>
          </p:nvSpPr>
          <p:spPr bwMode="auto">
            <a:xfrm>
              <a:off x="1765" y="3200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000" b="1">
                  <a:solidFill>
                    <a:srgbClr val="000000"/>
                  </a:solidFill>
                </a:rPr>
                <a:t>0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9911" name="Rectangle 39"/>
          <p:cNvSpPr>
            <a:spLocks noChangeArrowheads="1"/>
          </p:cNvSpPr>
          <p:nvPr/>
        </p:nvSpPr>
        <p:spPr bwMode="auto">
          <a:xfrm rot="16200000">
            <a:off x="323850" y="3602038"/>
            <a:ext cx="798513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</a:rPr>
              <a:t>Real GDP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79912" name="Group 40"/>
          <p:cNvGrpSpPr>
            <a:grpSpLocks/>
          </p:cNvGrpSpPr>
          <p:nvPr/>
        </p:nvGrpSpPr>
        <p:grpSpPr bwMode="auto">
          <a:xfrm>
            <a:off x="3025775" y="5040313"/>
            <a:ext cx="958850" cy="381000"/>
            <a:chOff x="1906" y="3175"/>
            <a:chExt cx="604" cy="240"/>
          </a:xfrm>
        </p:grpSpPr>
        <p:sp>
          <p:nvSpPr>
            <p:cNvPr id="79913" name="Rectangle 41"/>
            <p:cNvSpPr>
              <a:spLocks noChangeArrowheads="1"/>
            </p:cNvSpPr>
            <p:nvPr/>
          </p:nvSpPr>
          <p:spPr bwMode="auto">
            <a:xfrm>
              <a:off x="1906" y="3175"/>
              <a:ext cx="6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</a:rPr>
                <a:t>Labor input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9914" name="Rectangle 42"/>
            <p:cNvSpPr>
              <a:spLocks noChangeArrowheads="1"/>
            </p:cNvSpPr>
            <p:nvPr/>
          </p:nvSpPr>
          <p:spPr bwMode="auto">
            <a:xfrm>
              <a:off x="2009" y="3290"/>
              <a:ext cx="3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000000"/>
                  </a:solidFill>
                </a:rPr>
                <a:t>(hours)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915" name="Group 43"/>
          <p:cNvGrpSpPr>
            <a:grpSpLocks/>
          </p:cNvGrpSpPr>
          <p:nvPr/>
        </p:nvGrpSpPr>
        <p:grpSpPr bwMode="auto">
          <a:xfrm>
            <a:off x="1146175" y="3632200"/>
            <a:ext cx="2857500" cy="1362075"/>
            <a:chOff x="722" y="2288"/>
            <a:chExt cx="1800" cy="858"/>
          </a:xfrm>
        </p:grpSpPr>
        <p:sp>
          <p:nvSpPr>
            <p:cNvPr id="79916" name="Freeform 44"/>
            <p:cNvSpPr>
              <a:spLocks/>
            </p:cNvSpPr>
            <p:nvPr/>
          </p:nvSpPr>
          <p:spPr bwMode="auto">
            <a:xfrm>
              <a:off x="722" y="2288"/>
              <a:ext cx="1626" cy="858"/>
            </a:xfrm>
            <a:custGeom>
              <a:avLst/>
              <a:gdLst>
                <a:gd name="T0" fmla="*/ 169 w 169"/>
                <a:gd name="T1" fmla="*/ 0 h 89"/>
                <a:gd name="T2" fmla="*/ 1 w 169"/>
                <a:gd name="T3" fmla="*/ 89 h 89"/>
                <a:gd name="T4" fmla="*/ 0 w 169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89">
                  <a:moveTo>
                    <a:pt x="169" y="0"/>
                  </a:moveTo>
                  <a:cubicBezTo>
                    <a:pt x="114" y="13"/>
                    <a:pt x="61" y="33"/>
                    <a:pt x="1" y="89"/>
                  </a:cubicBezTo>
                  <a:cubicBezTo>
                    <a:pt x="0" y="89"/>
                    <a:pt x="0" y="89"/>
                    <a:pt x="0" y="89"/>
                  </a:cubicBezTo>
                </a:path>
              </a:pathLst>
            </a:custGeom>
            <a:noFill/>
            <a:ln w="460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Rectangle 45"/>
            <p:cNvSpPr>
              <a:spLocks noChangeArrowheads="1"/>
            </p:cNvSpPr>
            <p:nvPr/>
          </p:nvSpPr>
          <p:spPr bwMode="auto">
            <a:xfrm>
              <a:off x="2418" y="2292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>
                  <a:solidFill>
                    <a:srgbClr val="000000"/>
                  </a:solidFill>
                </a:rPr>
                <a:t>K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993775" y="5019675"/>
            <a:ext cx="138113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en-US" sz="1300" b="1">
                <a:solidFill>
                  <a:srgbClr val="000000"/>
                </a:solidFill>
              </a:rPr>
              <a:t>0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79919" name="Group 47"/>
          <p:cNvGrpSpPr>
            <a:grpSpLocks/>
          </p:cNvGrpSpPr>
          <p:nvPr/>
        </p:nvGrpSpPr>
        <p:grpSpPr bwMode="auto">
          <a:xfrm>
            <a:off x="912813" y="3779838"/>
            <a:ext cx="206375" cy="212725"/>
            <a:chOff x="575" y="2381"/>
            <a:chExt cx="130" cy="134"/>
          </a:xfrm>
        </p:grpSpPr>
        <p:sp>
          <p:nvSpPr>
            <p:cNvPr id="79920" name="Rectangle 48"/>
            <p:cNvSpPr>
              <a:spLocks noChangeArrowheads="1"/>
            </p:cNvSpPr>
            <p:nvPr/>
          </p:nvSpPr>
          <p:spPr bwMode="auto">
            <a:xfrm>
              <a:off x="575" y="2381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>
                  <a:solidFill>
                    <a:srgbClr val="000000"/>
                  </a:solidFill>
                </a:rPr>
                <a:t>Y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79921" name="Rectangle 49"/>
            <p:cNvSpPr>
              <a:spLocks noChangeArrowheads="1"/>
            </p:cNvSpPr>
            <p:nvPr/>
          </p:nvSpPr>
          <p:spPr bwMode="auto">
            <a:xfrm>
              <a:off x="639" y="2419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000" b="1">
                  <a:solidFill>
                    <a:srgbClr val="000000"/>
                  </a:solidFill>
                </a:rPr>
                <a:t>0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922" name="Group 50"/>
          <p:cNvGrpSpPr>
            <a:grpSpLocks/>
          </p:cNvGrpSpPr>
          <p:nvPr/>
        </p:nvGrpSpPr>
        <p:grpSpPr bwMode="auto">
          <a:xfrm>
            <a:off x="912813" y="3232150"/>
            <a:ext cx="206375" cy="212725"/>
            <a:chOff x="575" y="2036"/>
            <a:chExt cx="130" cy="134"/>
          </a:xfrm>
        </p:grpSpPr>
        <p:sp>
          <p:nvSpPr>
            <p:cNvPr id="79923" name="Rectangle 51"/>
            <p:cNvSpPr>
              <a:spLocks noChangeArrowheads="1"/>
            </p:cNvSpPr>
            <p:nvPr/>
          </p:nvSpPr>
          <p:spPr bwMode="auto">
            <a:xfrm>
              <a:off x="575" y="2036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>
                  <a:solidFill>
                    <a:srgbClr val="C00000"/>
                  </a:solidFill>
                </a:rPr>
                <a:t>Y</a:t>
              </a:r>
              <a:endPara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924" name="Rectangle 52"/>
            <p:cNvSpPr>
              <a:spLocks noChangeArrowheads="1"/>
            </p:cNvSpPr>
            <p:nvPr/>
          </p:nvSpPr>
          <p:spPr bwMode="auto">
            <a:xfrm>
              <a:off x="639" y="2074"/>
              <a:ext cx="6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000" b="1">
                  <a:solidFill>
                    <a:srgbClr val="C00000"/>
                  </a:solidFill>
                </a:rPr>
                <a:t>1 </a:t>
              </a:r>
              <a:endParaRPr lang="en-US" altLang="en-US" sz="2400" b="1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925" name="Group 53"/>
          <p:cNvGrpSpPr>
            <a:grpSpLocks/>
          </p:cNvGrpSpPr>
          <p:nvPr/>
        </p:nvGrpSpPr>
        <p:grpSpPr bwMode="auto">
          <a:xfrm>
            <a:off x="1146175" y="3357563"/>
            <a:ext cx="1651000" cy="1651000"/>
            <a:chOff x="722" y="2115"/>
            <a:chExt cx="1040" cy="1040"/>
          </a:xfrm>
        </p:grpSpPr>
        <p:sp>
          <p:nvSpPr>
            <p:cNvPr id="79926" name="Freeform 54"/>
            <p:cNvSpPr>
              <a:spLocks noEditPoints="1"/>
            </p:cNvSpPr>
            <p:nvPr/>
          </p:nvSpPr>
          <p:spPr bwMode="auto">
            <a:xfrm>
              <a:off x="722" y="2115"/>
              <a:ext cx="1039" cy="1"/>
            </a:xfrm>
            <a:custGeom>
              <a:avLst/>
              <a:gdLst>
                <a:gd name="T0" fmla="*/ 0 w 1039"/>
                <a:gd name="T1" fmla="*/ 38 w 1039"/>
                <a:gd name="T2" fmla="*/ 67 w 1039"/>
                <a:gd name="T3" fmla="*/ 106 w 1039"/>
                <a:gd name="T4" fmla="*/ 125 w 1039"/>
                <a:gd name="T5" fmla="*/ 163 w 1039"/>
                <a:gd name="T6" fmla="*/ 192 w 1039"/>
                <a:gd name="T7" fmla="*/ 231 w 1039"/>
                <a:gd name="T8" fmla="*/ 260 w 1039"/>
                <a:gd name="T9" fmla="*/ 298 w 1039"/>
                <a:gd name="T10" fmla="*/ 317 w 1039"/>
                <a:gd name="T11" fmla="*/ 356 w 1039"/>
                <a:gd name="T12" fmla="*/ 385 w 1039"/>
                <a:gd name="T13" fmla="*/ 423 w 1039"/>
                <a:gd name="T14" fmla="*/ 452 w 1039"/>
                <a:gd name="T15" fmla="*/ 491 w 1039"/>
                <a:gd name="T16" fmla="*/ 510 w 1039"/>
                <a:gd name="T17" fmla="*/ 548 w 1039"/>
                <a:gd name="T18" fmla="*/ 577 w 1039"/>
                <a:gd name="T19" fmla="*/ 616 w 1039"/>
                <a:gd name="T20" fmla="*/ 645 w 1039"/>
                <a:gd name="T21" fmla="*/ 683 w 1039"/>
                <a:gd name="T22" fmla="*/ 702 w 1039"/>
                <a:gd name="T23" fmla="*/ 741 w 1039"/>
                <a:gd name="T24" fmla="*/ 770 w 1039"/>
                <a:gd name="T25" fmla="*/ 808 w 1039"/>
                <a:gd name="T26" fmla="*/ 837 w 1039"/>
                <a:gd name="T27" fmla="*/ 876 w 1039"/>
                <a:gd name="T28" fmla="*/ 895 w 1039"/>
                <a:gd name="T29" fmla="*/ 933 w 1039"/>
                <a:gd name="T30" fmla="*/ 962 w 1039"/>
                <a:gd name="T31" fmla="*/ 1001 w 1039"/>
                <a:gd name="T32" fmla="*/ 1030 w 1039"/>
                <a:gd name="T33" fmla="*/ 1039 w 10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</a:cxnLst>
              <a:rect l="0" t="0" r="r" b="b"/>
              <a:pathLst>
                <a:path w="1039">
                  <a:moveTo>
                    <a:pt x="0" y="0"/>
                  </a:moveTo>
                  <a:lnTo>
                    <a:pt x="38" y="0"/>
                  </a:lnTo>
                  <a:moveTo>
                    <a:pt x="67" y="0"/>
                  </a:moveTo>
                  <a:lnTo>
                    <a:pt x="106" y="0"/>
                  </a:lnTo>
                  <a:moveTo>
                    <a:pt x="125" y="0"/>
                  </a:moveTo>
                  <a:lnTo>
                    <a:pt x="163" y="0"/>
                  </a:lnTo>
                  <a:moveTo>
                    <a:pt x="192" y="0"/>
                  </a:moveTo>
                  <a:lnTo>
                    <a:pt x="231" y="0"/>
                  </a:lnTo>
                  <a:moveTo>
                    <a:pt x="260" y="0"/>
                  </a:moveTo>
                  <a:lnTo>
                    <a:pt x="298" y="0"/>
                  </a:lnTo>
                  <a:moveTo>
                    <a:pt x="317" y="0"/>
                  </a:moveTo>
                  <a:lnTo>
                    <a:pt x="356" y="0"/>
                  </a:lnTo>
                  <a:moveTo>
                    <a:pt x="385" y="0"/>
                  </a:moveTo>
                  <a:lnTo>
                    <a:pt x="423" y="0"/>
                  </a:lnTo>
                  <a:moveTo>
                    <a:pt x="452" y="0"/>
                  </a:moveTo>
                  <a:lnTo>
                    <a:pt x="491" y="0"/>
                  </a:lnTo>
                  <a:moveTo>
                    <a:pt x="510" y="0"/>
                  </a:moveTo>
                  <a:lnTo>
                    <a:pt x="548" y="0"/>
                  </a:lnTo>
                  <a:moveTo>
                    <a:pt x="577" y="0"/>
                  </a:moveTo>
                  <a:lnTo>
                    <a:pt x="616" y="0"/>
                  </a:lnTo>
                  <a:moveTo>
                    <a:pt x="645" y="0"/>
                  </a:moveTo>
                  <a:lnTo>
                    <a:pt x="683" y="0"/>
                  </a:lnTo>
                  <a:moveTo>
                    <a:pt x="702" y="0"/>
                  </a:moveTo>
                  <a:lnTo>
                    <a:pt x="741" y="0"/>
                  </a:lnTo>
                  <a:moveTo>
                    <a:pt x="770" y="0"/>
                  </a:moveTo>
                  <a:lnTo>
                    <a:pt x="808" y="0"/>
                  </a:lnTo>
                  <a:moveTo>
                    <a:pt x="837" y="0"/>
                  </a:moveTo>
                  <a:lnTo>
                    <a:pt x="876" y="0"/>
                  </a:lnTo>
                  <a:moveTo>
                    <a:pt x="895" y="0"/>
                  </a:moveTo>
                  <a:lnTo>
                    <a:pt x="933" y="0"/>
                  </a:lnTo>
                  <a:moveTo>
                    <a:pt x="962" y="0"/>
                  </a:moveTo>
                  <a:lnTo>
                    <a:pt x="1001" y="0"/>
                  </a:lnTo>
                  <a:moveTo>
                    <a:pt x="1030" y="0"/>
                  </a:moveTo>
                  <a:lnTo>
                    <a:pt x="1039" y="0"/>
                  </a:lnTo>
                </a:path>
              </a:pathLst>
            </a:custGeom>
            <a:noFill/>
            <a:ln w="15875">
              <a:solidFill>
                <a:srgbClr val="FE1A0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1761" y="2134"/>
              <a:ext cx="1" cy="10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928" name="Group 56"/>
          <p:cNvGrpSpPr>
            <a:grpSpLocks/>
          </p:cNvGrpSpPr>
          <p:nvPr/>
        </p:nvGrpSpPr>
        <p:grpSpPr bwMode="auto">
          <a:xfrm>
            <a:off x="1146175" y="3638550"/>
            <a:ext cx="1862138" cy="315913"/>
            <a:chOff x="722" y="2292"/>
            <a:chExt cx="1173" cy="199"/>
          </a:xfrm>
        </p:grpSpPr>
        <p:sp>
          <p:nvSpPr>
            <p:cNvPr id="79929" name="Freeform 57"/>
            <p:cNvSpPr>
              <a:spLocks noEditPoints="1"/>
            </p:cNvSpPr>
            <p:nvPr/>
          </p:nvSpPr>
          <p:spPr bwMode="auto">
            <a:xfrm>
              <a:off x="722" y="2462"/>
              <a:ext cx="1039" cy="1"/>
            </a:xfrm>
            <a:custGeom>
              <a:avLst/>
              <a:gdLst>
                <a:gd name="T0" fmla="*/ 0 w 1039"/>
                <a:gd name="T1" fmla="*/ 38 w 1039"/>
                <a:gd name="T2" fmla="*/ 67 w 1039"/>
                <a:gd name="T3" fmla="*/ 106 w 1039"/>
                <a:gd name="T4" fmla="*/ 125 w 1039"/>
                <a:gd name="T5" fmla="*/ 163 w 1039"/>
                <a:gd name="T6" fmla="*/ 192 w 1039"/>
                <a:gd name="T7" fmla="*/ 231 w 1039"/>
                <a:gd name="T8" fmla="*/ 260 w 1039"/>
                <a:gd name="T9" fmla="*/ 298 w 1039"/>
                <a:gd name="T10" fmla="*/ 317 w 1039"/>
                <a:gd name="T11" fmla="*/ 356 w 1039"/>
                <a:gd name="T12" fmla="*/ 385 w 1039"/>
                <a:gd name="T13" fmla="*/ 423 w 1039"/>
                <a:gd name="T14" fmla="*/ 452 w 1039"/>
                <a:gd name="T15" fmla="*/ 491 w 1039"/>
                <a:gd name="T16" fmla="*/ 510 w 1039"/>
                <a:gd name="T17" fmla="*/ 548 w 1039"/>
                <a:gd name="T18" fmla="*/ 577 w 1039"/>
                <a:gd name="T19" fmla="*/ 616 w 1039"/>
                <a:gd name="T20" fmla="*/ 645 w 1039"/>
                <a:gd name="T21" fmla="*/ 683 w 1039"/>
                <a:gd name="T22" fmla="*/ 702 w 1039"/>
                <a:gd name="T23" fmla="*/ 741 w 1039"/>
                <a:gd name="T24" fmla="*/ 770 w 1039"/>
                <a:gd name="T25" fmla="*/ 808 w 1039"/>
                <a:gd name="T26" fmla="*/ 837 w 1039"/>
                <a:gd name="T27" fmla="*/ 876 w 1039"/>
                <a:gd name="T28" fmla="*/ 895 w 1039"/>
                <a:gd name="T29" fmla="*/ 933 w 1039"/>
                <a:gd name="T30" fmla="*/ 962 w 1039"/>
                <a:gd name="T31" fmla="*/ 1001 w 1039"/>
                <a:gd name="T32" fmla="*/ 1030 w 1039"/>
                <a:gd name="T33" fmla="*/ 1039 w 10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</a:cxnLst>
              <a:rect l="0" t="0" r="r" b="b"/>
              <a:pathLst>
                <a:path w="1039">
                  <a:moveTo>
                    <a:pt x="0" y="0"/>
                  </a:moveTo>
                  <a:lnTo>
                    <a:pt x="38" y="0"/>
                  </a:lnTo>
                  <a:moveTo>
                    <a:pt x="67" y="0"/>
                  </a:moveTo>
                  <a:lnTo>
                    <a:pt x="106" y="0"/>
                  </a:lnTo>
                  <a:moveTo>
                    <a:pt x="125" y="0"/>
                  </a:moveTo>
                  <a:lnTo>
                    <a:pt x="163" y="0"/>
                  </a:lnTo>
                  <a:moveTo>
                    <a:pt x="192" y="0"/>
                  </a:moveTo>
                  <a:lnTo>
                    <a:pt x="231" y="0"/>
                  </a:lnTo>
                  <a:moveTo>
                    <a:pt x="260" y="0"/>
                  </a:moveTo>
                  <a:lnTo>
                    <a:pt x="298" y="0"/>
                  </a:lnTo>
                  <a:moveTo>
                    <a:pt x="317" y="0"/>
                  </a:moveTo>
                  <a:lnTo>
                    <a:pt x="356" y="0"/>
                  </a:lnTo>
                  <a:moveTo>
                    <a:pt x="385" y="0"/>
                  </a:moveTo>
                  <a:lnTo>
                    <a:pt x="423" y="0"/>
                  </a:lnTo>
                  <a:moveTo>
                    <a:pt x="452" y="0"/>
                  </a:moveTo>
                  <a:lnTo>
                    <a:pt x="491" y="0"/>
                  </a:lnTo>
                  <a:moveTo>
                    <a:pt x="510" y="0"/>
                  </a:moveTo>
                  <a:lnTo>
                    <a:pt x="548" y="0"/>
                  </a:lnTo>
                  <a:moveTo>
                    <a:pt x="577" y="0"/>
                  </a:moveTo>
                  <a:lnTo>
                    <a:pt x="616" y="0"/>
                  </a:lnTo>
                  <a:moveTo>
                    <a:pt x="645" y="0"/>
                  </a:moveTo>
                  <a:lnTo>
                    <a:pt x="683" y="0"/>
                  </a:lnTo>
                  <a:moveTo>
                    <a:pt x="702" y="0"/>
                  </a:moveTo>
                  <a:lnTo>
                    <a:pt x="741" y="0"/>
                  </a:lnTo>
                  <a:moveTo>
                    <a:pt x="770" y="0"/>
                  </a:moveTo>
                  <a:lnTo>
                    <a:pt x="808" y="0"/>
                  </a:lnTo>
                  <a:moveTo>
                    <a:pt x="837" y="0"/>
                  </a:moveTo>
                  <a:lnTo>
                    <a:pt x="876" y="0"/>
                  </a:lnTo>
                  <a:moveTo>
                    <a:pt x="895" y="0"/>
                  </a:moveTo>
                  <a:lnTo>
                    <a:pt x="933" y="0"/>
                  </a:lnTo>
                  <a:moveTo>
                    <a:pt x="962" y="0"/>
                  </a:moveTo>
                  <a:lnTo>
                    <a:pt x="1001" y="0"/>
                  </a:lnTo>
                  <a:moveTo>
                    <a:pt x="1030" y="0"/>
                  </a:moveTo>
                  <a:lnTo>
                    <a:pt x="103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30" name="Group 58"/>
            <p:cNvGrpSpPr>
              <a:grpSpLocks/>
            </p:cNvGrpSpPr>
            <p:nvPr/>
          </p:nvGrpSpPr>
          <p:grpSpPr bwMode="auto">
            <a:xfrm>
              <a:off x="1732" y="2433"/>
              <a:ext cx="68" cy="58"/>
              <a:chOff x="1732" y="2433"/>
              <a:chExt cx="68" cy="58"/>
            </a:xfrm>
          </p:grpSpPr>
          <p:sp>
            <p:nvSpPr>
              <p:cNvPr id="79931" name="Oval 59"/>
              <p:cNvSpPr>
                <a:spLocks noChangeArrowheads="1"/>
              </p:cNvSpPr>
              <p:nvPr/>
            </p:nvSpPr>
            <p:spPr bwMode="auto">
              <a:xfrm>
                <a:off x="1732" y="2433"/>
                <a:ext cx="68" cy="5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32" name="Oval 60"/>
              <p:cNvSpPr>
                <a:spLocks noChangeArrowheads="1"/>
              </p:cNvSpPr>
              <p:nvPr/>
            </p:nvSpPr>
            <p:spPr bwMode="auto">
              <a:xfrm>
                <a:off x="1747" y="2443"/>
                <a:ext cx="38" cy="3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933" name="Rectangle 61"/>
            <p:cNvSpPr>
              <a:spLocks noChangeArrowheads="1"/>
            </p:cNvSpPr>
            <p:nvPr/>
          </p:nvSpPr>
          <p:spPr bwMode="auto">
            <a:xfrm>
              <a:off x="1791" y="2292"/>
              <a:ext cx="1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>
                  <a:solidFill>
                    <a:srgbClr val="000000"/>
                  </a:solidFill>
                </a:rPr>
                <a:t>A </a:t>
              </a: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934" name="Group 62"/>
          <p:cNvGrpSpPr>
            <a:grpSpLocks/>
          </p:cNvGrpSpPr>
          <p:nvPr/>
        </p:nvGrpSpPr>
        <p:grpSpPr bwMode="auto">
          <a:xfrm>
            <a:off x="1160463" y="2844800"/>
            <a:ext cx="2882900" cy="2149475"/>
            <a:chOff x="731" y="1792"/>
            <a:chExt cx="1816" cy="1354"/>
          </a:xfrm>
        </p:grpSpPr>
        <p:sp>
          <p:nvSpPr>
            <p:cNvPr id="79935" name="Freeform 63"/>
            <p:cNvSpPr>
              <a:spLocks/>
            </p:cNvSpPr>
            <p:nvPr/>
          </p:nvSpPr>
          <p:spPr bwMode="auto">
            <a:xfrm>
              <a:off x="731" y="1865"/>
              <a:ext cx="1637" cy="1281"/>
            </a:xfrm>
            <a:custGeom>
              <a:avLst/>
              <a:gdLst>
                <a:gd name="T0" fmla="*/ 170 w 170"/>
                <a:gd name="T1" fmla="*/ 0 h 133"/>
                <a:gd name="T2" fmla="*/ 0 w 170"/>
                <a:gd name="T3" fmla="*/ 133 h 133"/>
                <a:gd name="T4" fmla="*/ 1 w 170"/>
                <a:gd name="T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33">
                  <a:moveTo>
                    <a:pt x="170" y="0"/>
                  </a:moveTo>
                  <a:cubicBezTo>
                    <a:pt x="84" y="18"/>
                    <a:pt x="7" y="123"/>
                    <a:pt x="0" y="133"/>
                  </a:cubicBezTo>
                  <a:cubicBezTo>
                    <a:pt x="0" y="133"/>
                    <a:pt x="1" y="131"/>
                    <a:pt x="1" y="131"/>
                  </a:cubicBezTo>
                </a:path>
              </a:pathLst>
            </a:custGeom>
            <a:noFill/>
            <a:ln w="46038">
              <a:solidFill>
                <a:srgbClr val="FE1A0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79936" name="Rectangle 64"/>
            <p:cNvSpPr>
              <a:spLocks noChangeArrowheads="1"/>
            </p:cNvSpPr>
            <p:nvPr/>
          </p:nvSpPr>
          <p:spPr bwMode="auto">
            <a:xfrm>
              <a:off x="2431" y="1792"/>
              <a:ext cx="1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en-US" sz="1300" b="1" i="1" dirty="0">
                  <a:solidFill>
                    <a:srgbClr val="C00000"/>
                  </a:solidFill>
                </a:rPr>
                <a:t>M </a:t>
              </a:r>
              <a:endPara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9937" name="Group 65"/>
          <p:cNvGrpSpPr>
            <a:grpSpLocks/>
          </p:cNvGrpSpPr>
          <p:nvPr/>
        </p:nvGrpSpPr>
        <p:grpSpPr bwMode="auto">
          <a:xfrm>
            <a:off x="5470525" y="2601913"/>
            <a:ext cx="3106738" cy="2392362"/>
            <a:chOff x="3446" y="1639"/>
            <a:chExt cx="1957" cy="1507"/>
          </a:xfrm>
        </p:grpSpPr>
        <p:sp>
          <p:nvSpPr>
            <p:cNvPr id="79938" name="Freeform 66"/>
            <p:cNvSpPr>
              <a:spLocks/>
            </p:cNvSpPr>
            <p:nvPr/>
          </p:nvSpPr>
          <p:spPr bwMode="auto">
            <a:xfrm>
              <a:off x="3446" y="1691"/>
              <a:ext cx="1771" cy="1455"/>
            </a:xfrm>
            <a:custGeom>
              <a:avLst/>
              <a:gdLst>
                <a:gd name="T0" fmla="*/ 184 w 184"/>
                <a:gd name="T1" fmla="*/ 0 h 151"/>
                <a:gd name="T2" fmla="*/ 0 w 184"/>
                <a:gd name="T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51">
                  <a:moveTo>
                    <a:pt x="184" y="0"/>
                  </a:moveTo>
                  <a:cubicBezTo>
                    <a:pt x="99" y="18"/>
                    <a:pt x="2" y="149"/>
                    <a:pt x="0" y="151"/>
                  </a:cubicBezTo>
                </a:path>
              </a:pathLst>
            </a:custGeom>
            <a:noFill/>
            <a:ln w="46038">
              <a:solidFill>
                <a:srgbClr val="FE1A0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79939" name="Group 67"/>
            <p:cNvGrpSpPr>
              <a:grpSpLocks/>
            </p:cNvGrpSpPr>
            <p:nvPr/>
          </p:nvGrpSpPr>
          <p:grpSpPr bwMode="auto">
            <a:xfrm>
              <a:off x="5273" y="1639"/>
              <a:ext cx="130" cy="134"/>
              <a:chOff x="5273" y="1639"/>
              <a:chExt cx="130" cy="134"/>
            </a:xfrm>
          </p:grpSpPr>
          <p:sp>
            <p:nvSpPr>
              <p:cNvPr id="79940" name="Rectangle 68"/>
              <p:cNvSpPr>
                <a:spLocks noChangeArrowheads="1"/>
              </p:cNvSpPr>
              <p:nvPr/>
            </p:nvSpPr>
            <p:spPr bwMode="auto">
              <a:xfrm>
                <a:off x="5273" y="1639"/>
                <a:ext cx="7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300" b="1" i="1">
                    <a:solidFill>
                      <a:srgbClr val="C00000"/>
                    </a:solidFill>
                  </a:rPr>
                  <a:t>K</a:t>
                </a:r>
                <a:endParaRPr lang="en-US" altLang="en-US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41" name="Rectangle 69"/>
              <p:cNvSpPr>
                <a:spLocks noChangeArrowheads="1"/>
              </p:cNvSpPr>
              <p:nvPr/>
            </p:nvSpPr>
            <p:spPr bwMode="auto">
              <a:xfrm>
                <a:off x="5337" y="1677"/>
                <a:ext cx="66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000" b="1">
                    <a:solidFill>
                      <a:srgbClr val="C00000"/>
                    </a:solidFill>
                  </a:rPr>
                  <a:t>1 </a:t>
                </a:r>
                <a:endParaRPr lang="en-US" altLang="en-US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9942" name="Group 70"/>
          <p:cNvGrpSpPr>
            <a:grpSpLocks/>
          </p:cNvGrpSpPr>
          <p:nvPr/>
        </p:nvGrpSpPr>
        <p:grpSpPr bwMode="auto">
          <a:xfrm>
            <a:off x="5454650" y="2724150"/>
            <a:ext cx="2206625" cy="2284413"/>
            <a:chOff x="3436" y="1716"/>
            <a:chExt cx="1390" cy="1439"/>
          </a:xfrm>
        </p:grpSpPr>
        <p:sp>
          <p:nvSpPr>
            <p:cNvPr id="79943" name="Line 71"/>
            <p:cNvSpPr>
              <a:spLocks noChangeShapeType="1"/>
            </p:cNvSpPr>
            <p:nvPr/>
          </p:nvSpPr>
          <p:spPr bwMode="auto">
            <a:xfrm>
              <a:off x="4707" y="1913"/>
              <a:ext cx="1" cy="12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79944" name="Group 72"/>
            <p:cNvGrpSpPr>
              <a:grpSpLocks/>
            </p:cNvGrpSpPr>
            <p:nvPr/>
          </p:nvGrpSpPr>
          <p:grpSpPr bwMode="auto">
            <a:xfrm>
              <a:off x="3436" y="1716"/>
              <a:ext cx="1390" cy="235"/>
              <a:chOff x="3436" y="1716"/>
              <a:chExt cx="1390" cy="235"/>
            </a:xfrm>
          </p:grpSpPr>
          <p:sp>
            <p:nvSpPr>
              <p:cNvPr id="79945" name="Freeform 73"/>
              <p:cNvSpPr>
                <a:spLocks noEditPoints="1"/>
              </p:cNvSpPr>
              <p:nvPr/>
            </p:nvSpPr>
            <p:spPr bwMode="auto">
              <a:xfrm>
                <a:off x="3436" y="1922"/>
                <a:ext cx="1261" cy="1"/>
              </a:xfrm>
              <a:custGeom>
                <a:avLst/>
                <a:gdLst>
                  <a:gd name="T0" fmla="*/ 0 w 1261"/>
                  <a:gd name="T1" fmla="*/ 39 w 1261"/>
                  <a:gd name="T2" fmla="*/ 67 w 1261"/>
                  <a:gd name="T3" fmla="*/ 106 w 1261"/>
                  <a:gd name="T4" fmla="*/ 135 w 1261"/>
                  <a:gd name="T5" fmla="*/ 173 w 1261"/>
                  <a:gd name="T6" fmla="*/ 193 w 1261"/>
                  <a:gd name="T7" fmla="*/ 231 w 1261"/>
                  <a:gd name="T8" fmla="*/ 260 w 1261"/>
                  <a:gd name="T9" fmla="*/ 298 w 1261"/>
                  <a:gd name="T10" fmla="*/ 327 w 1261"/>
                  <a:gd name="T11" fmla="*/ 366 w 1261"/>
                  <a:gd name="T12" fmla="*/ 385 w 1261"/>
                  <a:gd name="T13" fmla="*/ 424 w 1261"/>
                  <a:gd name="T14" fmla="*/ 452 w 1261"/>
                  <a:gd name="T15" fmla="*/ 491 w 1261"/>
                  <a:gd name="T16" fmla="*/ 520 w 1261"/>
                  <a:gd name="T17" fmla="*/ 558 w 1261"/>
                  <a:gd name="T18" fmla="*/ 578 w 1261"/>
                  <a:gd name="T19" fmla="*/ 616 w 1261"/>
                  <a:gd name="T20" fmla="*/ 645 w 1261"/>
                  <a:gd name="T21" fmla="*/ 683 w 1261"/>
                  <a:gd name="T22" fmla="*/ 712 w 1261"/>
                  <a:gd name="T23" fmla="*/ 751 w 1261"/>
                  <a:gd name="T24" fmla="*/ 770 w 1261"/>
                  <a:gd name="T25" fmla="*/ 809 w 1261"/>
                  <a:gd name="T26" fmla="*/ 837 w 1261"/>
                  <a:gd name="T27" fmla="*/ 876 w 1261"/>
                  <a:gd name="T28" fmla="*/ 905 w 1261"/>
                  <a:gd name="T29" fmla="*/ 943 w 1261"/>
                  <a:gd name="T30" fmla="*/ 963 w 1261"/>
                  <a:gd name="T31" fmla="*/ 1001 w 1261"/>
                  <a:gd name="T32" fmla="*/ 1030 w 1261"/>
                  <a:gd name="T33" fmla="*/ 1068 w 1261"/>
                  <a:gd name="T34" fmla="*/ 1097 w 1261"/>
                  <a:gd name="T35" fmla="*/ 1136 w 1261"/>
                  <a:gd name="T36" fmla="*/ 1155 w 1261"/>
                  <a:gd name="T37" fmla="*/ 1194 w 1261"/>
                  <a:gd name="T38" fmla="*/ 1222 w 1261"/>
                  <a:gd name="T39" fmla="*/ 1261 w 126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  <a:cxn ang="0">
                    <a:pos x="T23" y="0"/>
                  </a:cxn>
                  <a:cxn ang="0">
                    <a:pos x="T24" y="0"/>
                  </a:cxn>
                  <a:cxn ang="0">
                    <a:pos x="T25" y="0"/>
                  </a:cxn>
                  <a:cxn ang="0">
                    <a:pos x="T26" y="0"/>
                  </a:cxn>
                  <a:cxn ang="0">
                    <a:pos x="T27" y="0"/>
                  </a:cxn>
                  <a:cxn ang="0">
                    <a:pos x="T28" y="0"/>
                  </a:cxn>
                  <a:cxn ang="0">
                    <a:pos x="T29" y="0"/>
                  </a:cxn>
                  <a:cxn ang="0">
                    <a:pos x="T30" y="0"/>
                  </a:cxn>
                  <a:cxn ang="0">
                    <a:pos x="T31" y="0"/>
                  </a:cxn>
                  <a:cxn ang="0">
                    <a:pos x="T32" y="0"/>
                  </a:cxn>
                  <a:cxn ang="0">
                    <a:pos x="T33" y="0"/>
                  </a:cxn>
                  <a:cxn ang="0">
                    <a:pos x="T34" y="0"/>
                  </a:cxn>
                  <a:cxn ang="0">
                    <a:pos x="T35" y="0"/>
                  </a:cxn>
                  <a:cxn ang="0">
                    <a:pos x="T36" y="0"/>
                  </a:cxn>
                  <a:cxn ang="0">
                    <a:pos x="T37" y="0"/>
                  </a:cxn>
                  <a:cxn ang="0">
                    <a:pos x="T38" y="0"/>
                  </a:cxn>
                  <a:cxn ang="0">
                    <a:pos x="T39" y="0"/>
                  </a:cxn>
                </a:cxnLst>
                <a:rect l="0" t="0" r="r" b="b"/>
                <a:pathLst>
                  <a:path w="1261">
                    <a:moveTo>
                      <a:pt x="0" y="0"/>
                    </a:moveTo>
                    <a:lnTo>
                      <a:pt x="39" y="0"/>
                    </a:lnTo>
                    <a:moveTo>
                      <a:pt x="67" y="0"/>
                    </a:moveTo>
                    <a:lnTo>
                      <a:pt x="106" y="0"/>
                    </a:lnTo>
                    <a:moveTo>
                      <a:pt x="135" y="0"/>
                    </a:moveTo>
                    <a:lnTo>
                      <a:pt x="173" y="0"/>
                    </a:lnTo>
                    <a:moveTo>
                      <a:pt x="193" y="0"/>
                    </a:moveTo>
                    <a:lnTo>
                      <a:pt x="231" y="0"/>
                    </a:lnTo>
                    <a:moveTo>
                      <a:pt x="260" y="0"/>
                    </a:moveTo>
                    <a:lnTo>
                      <a:pt x="298" y="0"/>
                    </a:lnTo>
                    <a:moveTo>
                      <a:pt x="327" y="0"/>
                    </a:moveTo>
                    <a:lnTo>
                      <a:pt x="366" y="0"/>
                    </a:lnTo>
                    <a:moveTo>
                      <a:pt x="385" y="0"/>
                    </a:moveTo>
                    <a:lnTo>
                      <a:pt x="424" y="0"/>
                    </a:lnTo>
                    <a:moveTo>
                      <a:pt x="452" y="0"/>
                    </a:moveTo>
                    <a:lnTo>
                      <a:pt x="491" y="0"/>
                    </a:lnTo>
                    <a:moveTo>
                      <a:pt x="520" y="0"/>
                    </a:moveTo>
                    <a:lnTo>
                      <a:pt x="558" y="0"/>
                    </a:lnTo>
                    <a:moveTo>
                      <a:pt x="578" y="0"/>
                    </a:moveTo>
                    <a:lnTo>
                      <a:pt x="616" y="0"/>
                    </a:lnTo>
                    <a:moveTo>
                      <a:pt x="645" y="0"/>
                    </a:moveTo>
                    <a:lnTo>
                      <a:pt x="683" y="0"/>
                    </a:lnTo>
                    <a:moveTo>
                      <a:pt x="712" y="0"/>
                    </a:moveTo>
                    <a:lnTo>
                      <a:pt x="751" y="0"/>
                    </a:lnTo>
                    <a:moveTo>
                      <a:pt x="770" y="0"/>
                    </a:moveTo>
                    <a:lnTo>
                      <a:pt x="809" y="0"/>
                    </a:lnTo>
                    <a:moveTo>
                      <a:pt x="837" y="0"/>
                    </a:moveTo>
                    <a:lnTo>
                      <a:pt x="876" y="0"/>
                    </a:lnTo>
                    <a:moveTo>
                      <a:pt x="905" y="0"/>
                    </a:moveTo>
                    <a:lnTo>
                      <a:pt x="943" y="0"/>
                    </a:lnTo>
                    <a:moveTo>
                      <a:pt x="963" y="0"/>
                    </a:moveTo>
                    <a:lnTo>
                      <a:pt x="1001" y="0"/>
                    </a:lnTo>
                    <a:moveTo>
                      <a:pt x="1030" y="0"/>
                    </a:moveTo>
                    <a:lnTo>
                      <a:pt x="1068" y="0"/>
                    </a:lnTo>
                    <a:moveTo>
                      <a:pt x="1097" y="0"/>
                    </a:moveTo>
                    <a:lnTo>
                      <a:pt x="1136" y="0"/>
                    </a:lnTo>
                    <a:moveTo>
                      <a:pt x="1155" y="0"/>
                    </a:moveTo>
                    <a:lnTo>
                      <a:pt x="1194" y="0"/>
                    </a:lnTo>
                    <a:moveTo>
                      <a:pt x="1222" y="0"/>
                    </a:moveTo>
                    <a:lnTo>
                      <a:pt x="1261" y="0"/>
                    </a:lnTo>
                  </a:path>
                </a:pathLst>
              </a:custGeom>
              <a:noFill/>
              <a:ln w="15875">
                <a:solidFill>
                  <a:srgbClr val="FE1A0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79946" name="Group 74"/>
              <p:cNvGrpSpPr>
                <a:grpSpLocks/>
              </p:cNvGrpSpPr>
              <p:nvPr/>
            </p:nvGrpSpPr>
            <p:grpSpPr bwMode="auto">
              <a:xfrm>
                <a:off x="4668" y="1884"/>
                <a:ext cx="67" cy="67"/>
                <a:chOff x="4668" y="1884"/>
                <a:chExt cx="67" cy="67"/>
              </a:xfrm>
            </p:grpSpPr>
            <p:sp>
              <p:nvSpPr>
                <p:cNvPr id="79947" name="Oval 75"/>
                <p:cNvSpPr>
                  <a:spLocks noChangeArrowheads="1"/>
                </p:cNvSpPr>
                <p:nvPr/>
              </p:nvSpPr>
              <p:spPr bwMode="auto">
                <a:xfrm>
                  <a:off x="4668" y="1884"/>
                  <a:ext cx="67" cy="6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79948" name="Oval 76"/>
                <p:cNvSpPr>
                  <a:spLocks noChangeArrowheads="1"/>
                </p:cNvSpPr>
                <p:nvPr/>
              </p:nvSpPr>
              <p:spPr bwMode="auto">
                <a:xfrm>
                  <a:off x="4682" y="1898"/>
                  <a:ext cx="39" cy="39"/>
                </a:xfrm>
                <a:prstGeom prst="ellipse">
                  <a:avLst/>
                </a:prstGeom>
                <a:solidFill>
                  <a:srgbClr val="FE1A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79949" name="Rectangle 77"/>
              <p:cNvSpPr>
                <a:spLocks noChangeArrowheads="1"/>
              </p:cNvSpPr>
              <p:nvPr/>
            </p:nvSpPr>
            <p:spPr bwMode="auto">
              <a:xfrm>
                <a:off x="4722" y="1716"/>
                <a:ext cx="10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300" b="1" i="1">
                    <a:solidFill>
                      <a:srgbClr val="C00000"/>
                    </a:solidFill>
                  </a:rPr>
                  <a:t>B </a:t>
                </a:r>
                <a:endParaRPr lang="en-US" altLang="en-US" sz="2400" b="1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9950" name="Group 78"/>
          <p:cNvGrpSpPr>
            <a:grpSpLocks/>
          </p:cNvGrpSpPr>
          <p:nvPr/>
        </p:nvGrpSpPr>
        <p:grpSpPr bwMode="auto">
          <a:xfrm>
            <a:off x="5454650" y="3638550"/>
            <a:ext cx="2206625" cy="315913"/>
            <a:chOff x="3436" y="2292"/>
            <a:chExt cx="1390" cy="199"/>
          </a:xfrm>
        </p:grpSpPr>
        <p:sp>
          <p:nvSpPr>
            <p:cNvPr id="79951" name="Freeform 79"/>
            <p:cNvSpPr>
              <a:spLocks noEditPoints="1"/>
            </p:cNvSpPr>
            <p:nvPr/>
          </p:nvSpPr>
          <p:spPr bwMode="auto">
            <a:xfrm>
              <a:off x="3436" y="2462"/>
              <a:ext cx="1261" cy="1"/>
            </a:xfrm>
            <a:custGeom>
              <a:avLst/>
              <a:gdLst>
                <a:gd name="T0" fmla="*/ 0 w 1261"/>
                <a:gd name="T1" fmla="*/ 39 w 1261"/>
                <a:gd name="T2" fmla="*/ 67 w 1261"/>
                <a:gd name="T3" fmla="*/ 106 w 1261"/>
                <a:gd name="T4" fmla="*/ 135 w 1261"/>
                <a:gd name="T5" fmla="*/ 173 w 1261"/>
                <a:gd name="T6" fmla="*/ 193 w 1261"/>
                <a:gd name="T7" fmla="*/ 231 w 1261"/>
                <a:gd name="T8" fmla="*/ 260 w 1261"/>
                <a:gd name="T9" fmla="*/ 298 w 1261"/>
                <a:gd name="T10" fmla="*/ 327 w 1261"/>
                <a:gd name="T11" fmla="*/ 366 w 1261"/>
                <a:gd name="T12" fmla="*/ 385 w 1261"/>
                <a:gd name="T13" fmla="*/ 424 w 1261"/>
                <a:gd name="T14" fmla="*/ 452 w 1261"/>
                <a:gd name="T15" fmla="*/ 491 w 1261"/>
                <a:gd name="T16" fmla="*/ 520 w 1261"/>
                <a:gd name="T17" fmla="*/ 558 w 1261"/>
                <a:gd name="T18" fmla="*/ 578 w 1261"/>
                <a:gd name="T19" fmla="*/ 616 w 1261"/>
                <a:gd name="T20" fmla="*/ 645 w 1261"/>
                <a:gd name="T21" fmla="*/ 683 w 1261"/>
                <a:gd name="T22" fmla="*/ 712 w 1261"/>
                <a:gd name="T23" fmla="*/ 751 w 1261"/>
                <a:gd name="T24" fmla="*/ 770 w 1261"/>
                <a:gd name="T25" fmla="*/ 809 w 1261"/>
                <a:gd name="T26" fmla="*/ 837 w 1261"/>
                <a:gd name="T27" fmla="*/ 876 w 1261"/>
                <a:gd name="T28" fmla="*/ 905 w 1261"/>
                <a:gd name="T29" fmla="*/ 943 w 1261"/>
                <a:gd name="T30" fmla="*/ 963 w 1261"/>
                <a:gd name="T31" fmla="*/ 1001 w 1261"/>
                <a:gd name="T32" fmla="*/ 1030 w 1261"/>
                <a:gd name="T33" fmla="*/ 1068 w 1261"/>
                <a:gd name="T34" fmla="*/ 1097 w 1261"/>
                <a:gd name="T35" fmla="*/ 1136 w 1261"/>
                <a:gd name="T36" fmla="*/ 1155 w 1261"/>
                <a:gd name="T37" fmla="*/ 1194 w 1261"/>
                <a:gd name="T38" fmla="*/ 1222 w 1261"/>
                <a:gd name="T39" fmla="*/ 1261 w 126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</a:cxnLst>
              <a:rect l="0" t="0" r="r" b="b"/>
              <a:pathLst>
                <a:path w="1261">
                  <a:moveTo>
                    <a:pt x="0" y="0"/>
                  </a:moveTo>
                  <a:lnTo>
                    <a:pt x="39" y="0"/>
                  </a:lnTo>
                  <a:moveTo>
                    <a:pt x="67" y="0"/>
                  </a:moveTo>
                  <a:lnTo>
                    <a:pt x="106" y="0"/>
                  </a:lnTo>
                  <a:moveTo>
                    <a:pt x="135" y="0"/>
                  </a:moveTo>
                  <a:lnTo>
                    <a:pt x="173" y="0"/>
                  </a:lnTo>
                  <a:moveTo>
                    <a:pt x="193" y="0"/>
                  </a:moveTo>
                  <a:lnTo>
                    <a:pt x="231" y="0"/>
                  </a:lnTo>
                  <a:moveTo>
                    <a:pt x="260" y="0"/>
                  </a:moveTo>
                  <a:lnTo>
                    <a:pt x="298" y="0"/>
                  </a:lnTo>
                  <a:moveTo>
                    <a:pt x="327" y="0"/>
                  </a:moveTo>
                  <a:lnTo>
                    <a:pt x="366" y="0"/>
                  </a:lnTo>
                  <a:moveTo>
                    <a:pt x="385" y="0"/>
                  </a:moveTo>
                  <a:lnTo>
                    <a:pt x="424" y="0"/>
                  </a:lnTo>
                  <a:moveTo>
                    <a:pt x="452" y="0"/>
                  </a:moveTo>
                  <a:lnTo>
                    <a:pt x="491" y="0"/>
                  </a:lnTo>
                  <a:moveTo>
                    <a:pt x="520" y="0"/>
                  </a:moveTo>
                  <a:lnTo>
                    <a:pt x="558" y="0"/>
                  </a:lnTo>
                  <a:moveTo>
                    <a:pt x="578" y="0"/>
                  </a:moveTo>
                  <a:lnTo>
                    <a:pt x="616" y="0"/>
                  </a:lnTo>
                  <a:moveTo>
                    <a:pt x="645" y="0"/>
                  </a:moveTo>
                  <a:lnTo>
                    <a:pt x="683" y="0"/>
                  </a:lnTo>
                  <a:moveTo>
                    <a:pt x="712" y="0"/>
                  </a:moveTo>
                  <a:lnTo>
                    <a:pt x="751" y="0"/>
                  </a:lnTo>
                  <a:moveTo>
                    <a:pt x="770" y="0"/>
                  </a:moveTo>
                  <a:lnTo>
                    <a:pt x="809" y="0"/>
                  </a:lnTo>
                  <a:moveTo>
                    <a:pt x="837" y="0"/>
                  </a:moveTo>
                  <a:lnTo>
                    <a:pt x="876" y="0"/>
                  </a:lnTo>
                  <a:moveTo>
                    <a:pt x="905" y="0"/>
                  </a:moveTo>
                  <a:lnTo>
                    <a:pt x="943" y="0"/>
                  </a:lnTo>
                  <a:moveTo>
                    <a:pt x="963" y="0"/>
                  </a:moveTo>
                  <a:lnTo>
                    <a:pt x="1001" y="0"/>
                  </a:lnTo>
                  <a:moveTo>
                    <a:pt x="1030" y="0"/>
                  </a:moveTo>
                  <a:lnTo>
                    <a:pt x="1068" y="0"/>
                  </a:lnTo>
                  <a:moveTo>
                    <a:pt x="1097" y="0"/>
                  </a:moveTo>
                  <a:lnTo>
                    <a:pt x="1136" y="0"/>
                  </a:lnTo>
                  <a:moveTo>
                    <a:pt x="1155" y="0"/>
                  </a:moveTo>
                  <a:lnTo>
                    <a:pt x="1194" y="0"/>
                  </a:lnTo>
                  <a:moveTo>
                    <a:pt x="1222" y="0"/>
                  </a:moveTo>
                  <a:lnTo>
                    <a:pt x="1261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952" name="Group 80"/>
            <p:cNvGrpSpPr>
              <a:grpSpLocks/>
            </p:cNvGrpSpPr>
            <p:nvPr/>
          </p:nvGrpSpPr>
          <p:grpSpPr bwMode="auto">
            <a:xfrm>
              <a:off x="4668" y="2292"/>
              <a:ext cx="158" cy="199"/>
              <a:chOff x="4668" y="2292"/>
              <a:chExt cx="158" cy="199"/>
            </a:xfrm>
          </p:grpSpPr>
          <p:grpSp>
            <p:nvGrpSpPr>
              <p:cNvPr id="79953" name="Group 81"/>
              <p:cNvGrpSpPr>
                <a:grpSpLocks/>
              </p:cNvGrpSpPr>
              <p:nvPr/>
            </p:nvGrpSpPr>
            <p:grpSpPr bwMode="auto">
              <a:xfrm>
                <a:off x="4668" y="2433"/>
                <a:ext cx="67" cy="58"/>
                <a:chOff x="4668" y="2433"/>
                <a:chExt cx="67" cy="58"/>
              </a:xfrm>
            </p:grpSpPr>
            <p:sp>
              <p:nvSpPr>
                <p:cNvPr id="79954" name="Oval 82"/>
                <p:cNvSpPr>
                  <a:spLocks noChangeArrowheads="1"/>
                </p:cNvSpPr>
                <p:nvPr/>
              </p:nvSpPr>
              <p:spPr bwMode="auto">
                <a:xfrm>
                  <a:off x="4668" y="2433"/>
                  <a:ext cx="67" cy="5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5" name="Oval 83"/>
                <p:cNvSpPr>
                  <a:spLocks noChangeArrowheads="1"/>
                </p:cNvSpPr>
                <p:nvPr/>
              </p:nvSpPr>
              <p:spPr bwMode="auto">
                <a:xfrm>
                  <a:off x="4682" y="2443"/>
                  <a:ext cx="39" cy="38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56" name="Rectangle 84"/>
              <p:cNvSpPr>
                <a:spLocks noChangeArrowheads="1"/>
              </p:cNvSpPr>
              <p:nvPr/>
            </p:nvSpPr>
            <p:spPr bwMode="auto">
              <a:xfrm>
                <a:off x="4722" y="2292"/>
                <a:ext cx="10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300" b="1" i="1">
                    <a:solidFill>
                      <a:srgbClr val="000000"/>
                    </a:solidFill>
                  </a:rPr>
                  <a:t>A </a:t>
                </a:r>
                <a:endParaRPr lang="en-US" altLang="en-US" sz="2400" b="1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864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7244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246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6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484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94375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722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436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7150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Growth Rate of Potential GDP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Growth rate of potential GDP depends on:</a:t>
            </a:r>
          </a:p>
          <a:p>
            <a:pPr lvl="1"/>
            <a:r>
              <a:rPr lang="en-US" altLang="en-US"/>
              <a:t>Growth rate of the labor force</a:t>
            </a:r>
          </a:p>
          <a:p>
            <a:pPr lvl="1"/>
            <a:r>
              <a:rPr lang="en-US" altLang="en-US"/>
              <a:t>Growth rate of the nation’s capital stock</a:t>
            </a:r>
          </a:p>
          <a:p>
            <a:pPr lvl="1"/>
            <a:r>
              <a:rPr lang="en-US" altLang="en-US"/>
              <a:t>The rate of technical progress</a:t>
            </a:r>
          </a:p>
          <a:p>
            <a:r>
              <a:rPr lang="en-US" altLang="en-US"/>
              <a:t>Labor productivity</a:t>
            </a:r>
          </a:p>
          <a:p>
            <a:pPr lvl="1"/>
            <a:r>
              <a:rPr lang="en-US" altLang="en-US"/>
              <a:t>Labor productivity = total output/total hours</a:t>
            </a:r>
          </a:p>
          <a:p>
            <a:pPr lvl="1"/>
            <a:r>
              <a:rPr lang="en-US" altLang="en-US"/>
              <a:t>This measures output per hour of work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6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11388"/>
            <a:ext cx="8229600" cy="3602037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4580" name="Picture 4" descr="table" title="tabl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562600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3219450"/>
          </a:xfrm>
        </p:spPr>
        <p:txBody>
          <a:bodyPr anchor="ctr"/>
          <a:lstStyle/>
          <a:p>
            <a:r>
              <a:rPr lang="en-US" altLang="en-US" sz="4400"/>
              <a:t>Review of CPI </a:t>
            </a:r>
            <a:br>
              <a:rPr lang="en-US" altLang="en-US" sz="4400"/>
            </a:br>
            <a:r>
              <a:rPr lang="en-US" altLang="en-US" sz="4400"/>
              <a:t>and </a:t>
            </a:r>
            <a:br>
              <a:rPr lang="en-US" altLang="en-US" sz="4400"/>
            </a:br>
            <a:r>
              <a:rPr lang="en-US" altLang="en-US" sz="4400"/>
              <a:t>the GDP Deflator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3048000"/>
            <a:ext cx="9104312" cy="457200"/>
          </a:xfrm>
        </p:spPr>
        <p:txBody>
          <a:bodyPr/>
          <a:lstStyle/>
          <a:p>
            <a:endParaRPr lang="en-US" altLang="en-US" sz="3200"/>
          </a:p>
          <a:p>
            <a:r>
              <a:rPr lang="en-US" altLang="en-US" sz="3200"/>
              <a:t>Mr. Griffin</a:t>
            </a:r>
          </a:p>
          <a:p>
            <a:r>
              <a:rPr lang="en-US" altLang="en-US" sz="3200"/>
              <a:t>MHS – AP ECON</a:t>
            </a:r>
          </a:p>
        </p:txBody>
      </p:sp>
    </p:spTree>
  </p:cSld>
  <p:clrMapOvr>
    <a:masterClrMapping/>
  </p:clrMapOvr>
  <p:transition>
    <p:fade thruBlk="1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73413" y="90488"/>
            <a:ext cx="4500562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altLang="en-US" sz="6000" b="1">
                <a:solidFill>
                  <a:schemeClr val="tx2"/>
                </a:solidFill>
                <a:latin typeface="Times New Roman" panose="02020603050405020304" pitchFamily="18" charset="0"/>
              </a:rPr>
              <a:t>INFLATION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58963" y="855663"/>
            <a:ext cx="65039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 i="1">
                <a:solidFill>
                  <a:srgbClr val="CC0000"/>
                </a:solidFill>
              </a:rPr>
              <a:t>Defined and Measurement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17675" y="1457325"/>
            <a:ext cx="727075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2488" indent="-166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3600" b="1">
                <a:solidFill>
                  <a:srgbClr val="CC0000"/>
                </a:solidFill>
              </a:rPr>
              <a:t>A rising general level of prices</a:t>
            </a:r>
          </a:p>
          <a:p>
            <a:pPr eaLnBrk="0" hangingPunct="0">
              <a:buFontTx/>
              <a:buChar char="•"/>
            </a:pPr>
            <a:r>
              <a:rPr lang="en-US" altLang="en-US" sz="3600" b="1">
                <a:solidFill>
                  <a:srgbClr val="CC0000"/>
                </a:solidFill>
              </a:rPr>
              <a:t>Rate of inflation calculated using index numbers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74825" y="3157538"/>
            <a:ext cx="55435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4000" b="1" i="1">
                <a:solidFill>
                  <a:srgbClr val="CC0000"/>
                </a:solidFill>
              </a:rPr>
              <a:t>Consumer Price Index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1992313" y="3851275"/>
            <a:ext cx="6656387" cy="1376363"/>
            <a:chOff x="1127" y="2236"/>
            <a:chExt cx="4193" cy="867"/>
          </a:xfrm>
        </p:grpSpPr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1896" y="2342"/>
              <a:ext cx="394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6000" b="1"/>
                <a:t>=</a:t>
              </a:r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2384" y="2666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548" y="2701"/>
              <a:ext cx="181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Price of the same market</a:t>
              </a:r>
            </a:p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basket in 1982-1984</a:t>
              </a:r>
              <a:r>
                <a:rPr lang="en-US" altLang="en-US" b="1"/>
                <a:t>     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4495" y="2365"/>
              <a:ext cx="825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4800" b="1"/>
                <a:t>x</a:t>
              </a:r>
              <a:r>
                <a:rPr lang="en-US" altLang="en-US" sz="3200" b="1"/>
                <a:t> </a:t>
              </a:r>
              <a:r>
                <a:rPr lang="en-US" altLang="en-US" sz="3200" b="1">
                  <a:solidFill>
                    <a:schemeClr val="tx2"/>
                  </a:solidFill>
                </a:rPr>
                <a:t>100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127" y="2375"/>
              <a:ext cx="834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5400" b="1">
                  <a:solidFill>
                    <a:schemeClr val="tx2"/>
                  </a:solidFill>
                </a:rPr>
                <a:t>CPI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290" y="2236"/>
              <a:ext cx="2333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chemeClr val="tx2"/>
                  </a:solidFill>
                </a:rPr>
                <a:t>Price of most recent market basket in the particular year</a:t>
              </a:r>
              <a:r>
                <a:rPr lang="en-US" altLang="en-US" b="1"/>
                <a:t>      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build="p"/>
      <p:bldP spid="27653" grpId="0" build="p" bldLvl="2" autoUpdateAnimBg="0" advAuto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95538"/>
            <a:ext cx="8229600" cy="3730625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The GDP deflator is somewhat different from the CPI, in that its basket includes all the components of GDP, not just consumer goods.</a:t>
            </a:r>
          </a:p>
          <a:p>
            <a:pPr lvl="1"/>
            <a:r>
              <a:rPr lang="en-US" altLang="en-US">
                <a:solidFill>
                  <a:schemeClr val="tx2"/>
                </a:solidFill>
              </a:rPr>
              <a:t>It is usually, although not always, very close to the CPI.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r>
              <a:rPr lang="en-US" altLang="en-US"/>
              <a:t>How to Use a Price Index to “Deflate” Monetary Figures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74825" y="765175"/>
            <a:ext cx="7112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254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89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altLang="en-US" sz="3500" b="1">
                <a:solidFill>
                  <a:srgbClr val="CC0000"/>
                </a:solidFill>
              </a:rPr>
              <a:t>Adjustment Process</a:t>
            </a:r>
          </a:p>
          <a:p>
            <a:pPr lvl="1" eaLnBrk="0" hangingPunct="0">
              <a:buFontTx/>
              <a:buChar char="•"/>
            </a:pPr>
            <a:r>
              <a:rPr lang="en-US" altLang="en-US" sz="3500" b="1">
                <a:solidFill>
                  <a:srgbClr val="CC0000"/>
                </a:solidFill>
              </a:rPr>
              <a:t>GDP Price Index</a:t>
            </a:r>
          </a:p>
          <a:p>
            <a:pPr eaLnBrk="0" hangingPunct="0">
              <a:buFontTx/>
              <a:buChar char="•"/>
            </a:pPr>
            <a:endParaRPr lang="en-US" altLang="en-US" sz="3500" b="1">
              <a:solidFill>
                <a:srgbClr val="CC0000"/>
              </a:solidFill>
            </a:endParaRP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1905000" y="1828800"/>
            <a:ext cx="6737350" cy="1450975"/>
            <a:chOff x="1165" y="1733"/>
            <a:chExt cx="4244" cy="914"/>
          </a:xfrm>
        </p:grpSpPr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165" y="1889"/>
              <a:ext cx="967" cy="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Price Index</a:t>
              </a:r>
            </a:p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in a given</a:t>
              </a:r>
            </a:p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year</a:t>
              </a:r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998" y="1856"/>
              <a:ext cx="422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6600" b="1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2389" y="2204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2508" y="1733"/>
              <a:ext cx="1899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Price of market basket</a:t>
              </a:r>
            </a:p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in specific year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593" y="2207"/>
              <a:ext cx="172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Price of same market</a:t>
              </a:r>
            </a:p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basket in base year</a:t>
              </a: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495" y="1871"/>
              <a:ext cx="914" cy="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5400" b="1">
                  <a:solidFill>
                    <a:schemeClr val="bg2"/>
                  </a:solidFill>
                </a:rPr>
                <a:t>x</a:t>
              </a:r>
              <a:r>
                <a:rPr lang="en-US" altLang="en-US" sz="3600" b="1">
                  <a:solidFill>
                    <a:schemeClr val="tx2"/>
                  </a:solidFill>
                </a:rPr>
                <a:t> 100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354263" y="3263900"/>
            <a:ext cx="5440362" cy="1243013"/>
            <a:chOff x="1483" y="2056"/>
            <a:chExt cx="3427" cy="783"/>
          </a:xfrm>
        </p:grpSpPr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483" y="2273"/>
              <a:ext cx="98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400" b="1">
                  <a:solidFill>
                    <a:schemeClr val="tx2"/>
                  </a:solidFill>
                </a:rPr>
                <a:t>Real GDP</a:t>
              </a: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374" y="2056"/>
              <a:ext cx="422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6600" b="1">
                  <a:solidFill>
                    <a:schemeClr val="bg2"/>
                  </a:solidFill>
                </a:rPr>
                <a:t>=</a:t>
              </a: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2765" y="2404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876" y="2141"/>
              <a:ext cx="189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Nominal GDP</a:t>
              </a: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159" y="2399"/>
              <a:ext cx="128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Price Index</a:t>
              </a:r>
            </a:p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(in hundredths)</a:t>
              </a:r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2206625" y="5422900"/>
            <a:ext cx="5892800" cy="1095375"/>
            <a:chOff x="1198" y="3224"/>
            <a:chExt cx="3712" cy="690"/>
          </a:xfrm>
        </p:grpSpPr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198" y="3353"/>
              <a:ext cx="1287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Price Index</a:t>
              </a:r>
            </a:p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(in hundredths)</a:t>
              </a: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2374" y="3224"/>
              <a:ext cx="422" cy="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6600" b="1"/>
                <a:t>=</a:t>
              </a: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2765" y="3572"/>
              <a:ext cx="214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876" y="3309"/>
              <a:ext cx="189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Nominal GDP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382" y="3591"/>
              <a:ext cx="84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chemeClr val="tx2"/>
                  </a:solidFill>
                </a:rPr>
                <a:t>Real GDP</a:t>
              </a:r>
            </a:p>
          </p:txBody>
        </p:sp>
      </p:grp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1911350" y="4673600"/>
            <a:ext cx="450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i="1">
                <a:solidFill>
                  <a:srgbClr val="CC0000"/>
                </a:solidFill>
                <a:latin typeface="Times New Roman" panose="02020603050405020304" pitchFamily="18" charset="0"/>
              </a:rPr>
              <a:t>An Alternative Method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81000" y="304800"/>
            <a:ext cx="69818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800" b="1">
                <a:solidFill>
                  <a:schemeClr val="tx2"/>
                </a:solidFill>
                <a:latin typeface="Times New Roman" panose="02020603050405020304" pitchFamily="18" charset="0"/>
              </a:rPr>
              <a:t>NOMINAL GDP vs. REAL GDP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bldLvl="2" autoUpdateAnimBg="0"/>
      <p:bldP spid="29718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6625" y="2824163"/>
            <a:ext cx="7407275" cy="330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If 2000 were made the base year for the GDP price deflator index, the value of the index number for 1990 (rounded to the nearest whole number) would be</a:t>
            </a:r>
          </a:p>
          <a:p>
            <a:pPr>
              <a:lnSpc>
                <a:spcPct val="90000"/>
              </a:lnSpc>
            </a:pPr>
            <a:endParaRPr lang="en-US" altLang="en-US"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a.	 zero	   d.	212.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b.	42.	   	   e.	256.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c.	142.</a:t>
            </a:r>
          </a:p>
          <a:p>
            <a:pPr>
              <a:lnSpc>
                <a:spcPct val="90000"/>
              </a:lnSpc>
            </a:pPr>
            <a:endParaRPr lang="en-US" altLang="en-US" sz="2800">
              <a:solidFill>
                <a:schemeClr val="tx2"/>
              </a:solidFill>
            </a:endParaRPr>
          </a:p>
        </p:txBody>
      </p:sp>
      <p:pic>
        <p:nvPicPr>
          <p:cNvPr id="30723" name="Picture 3" descr="table" title="table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4648200" cy="2003425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</p:spTree>
  </p:cSld>
  <p:clrMapOvr>
    <a:masterClrMapping/>
  </p:clrMapOvr>
  <p:transition>
    <p:fade thruBlk="1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4888" y="3189288"/>
            <a:ext cx="7270750" cy="29368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The value of the gross domestic product in 2000, in terms of 1990 prices, was</a:t>
            </a:r>
          </a:p>
          <a:p>
            <a:pPr>
              <a:lnSpc>
                <a:spcPct val="90000"/>
              </a:lnSpc>
            </a:pP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a.	$600.	d.	$1,200.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b.	$700.	e.	$1,300.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c.	$1,000.</a:t>
            </a:r>
          </a:p>
          <a:p>
            <a:pPr>
              <a:lnSpc>
                <a:spcPct val="90000"/>
              </a:lnSpc>
            </a:pPr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32771" name="Picture 3" descr="table" title="table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5592763" cy="2411413"/>
          </a:xfrm>
          <a:noFill/>
          <a:ln/>
        </p:spPr>
      </p:pic>
    </p:spTree>
  </p:cSld>
  <p:clrMapOvr>
    <a:masterClrMapping/>
  </p:clrMapOvr>
  <p:transition>
    <p:fade thruBlk="1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2017</Words>
  <Application>Microsoft Office PowerPoint</Application>
  <PresentationFormat>On-screen Show (4:3)</PresentationFormat>
  <Paragraphs>529</Paragraphs>
  <Slides>105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1" baseType="lpstr">
      <vt:lpstr>Arial</vt:lpstr>
      <vt:lpstr>FranklinGothic-Demi</vt:lpstr>
      <vt:lpstr>Myriad Roman</vt:lpstr>
      <vt:lpstr>Times New Roman</vt:lpstr>
      <vt:lpstr>Default Design</vt:lpstr>
      <vt:lpstr>Lotus SmartPics Image</vt:lpstr>
      <vt:lpstr>Intro to Inflation and Unemployment</vt:lpstr>
      <vt:lpstr>PowerPoint Presentation</vt:lpstr>
      <vt:lpstr>PowerPoint Presentation</vt:lpstr>
      <vt:lpstr>PowerPoint Presentation</vt:lpstr>
      <vt:lpstr>PowerPoint Presentation</vt:lpstr>
      <vt:lpstr>The Capacity to Produce: Potential GDP</vt:lpstr>
      <vt:lpstr>The Capacity to Produce: Potential GDP</vt:lpstr>
      <vt:lpstr>The Economy’s Production Function</vt:lpstr>
      <vt:lpstr>The Growth Rate of Potential GDP</vt:lpstr>
      <vt:lpstr>The Growth Rate of Potential GDP</vt:lpstr>
      <vt:lpstr>Recent Real GDP Growth in the U.S.</vt:lpstr>
      <vt:lpstr>PowerPoint Presentation</vt:lpstr>
      <vt:lpstr>The Human Costs of High Unemployment</vt:lpstr>
      <vt:lpstr>The Economic Costs of High Unemployment</vt:lpstr>
      <vt:lpstr>PowerPoint Presentation</vt:lpstr>
      <vt:lpstr>PowerPoint Presentation</vt:lpstr>
      <vt:lpstr>Actual and Potential GDP in the United States</vt:lpstr>
      <vt:lpstr>PowerPoint Presentation</vt:lpstr>
      <vt:lpstr>The Human Costs of High Unemployment</vt:lpstr>
      <vt:lpstr>The Human Costs of High Unemployment</vt:lpstr>
      <vt:lpstr>Unemployment Rates for Selected Groups, 2004</vt:lpstr>
      <vt:lpstr>Counting the Unemployed: The Official Statistics</vt:lpstr>
      <vt:lpstr>Types of Unemployment</vt:lpstr>
      <vt:lpstr>How Much Unemployment is “Full Employment”?</vt:lpstr>
      <vt:lpstr>Unemployment Insurance: The Invaluable Cushion</vt:lpstr>
      <vt:lpstr>PowerPoint Presentation</vt:lpstr>
      <vt:lpstr>PowerPoint Presentation</vt:lpstr>
      <vt:lpstr>Inflation: The Myth and the Reality </vt:lpstr>
      <vt:lpstr>Rates of Change of Wages and Prices in the U.S. </vt:lpstr>
      <vt:lpstr>PowerPoint Presentation</vt:lpstr>
      <vt:lpstr>Inflation: The Myth and the Reality </vt:lpstr>
      <vt:lpstr>Inflation as a Redistributor of Income and Wealth</vt:lpstr>
      <vt:lpstr>Real versus Nominal Interest Rates </vt:lpstr>
      <vt:lpstr>Real versus Nominal Interest Rates </vt:lpstr>
      <vt:lpstr>Inflation Distorts Measurements</vt:lpstr>
      <vt:lpstr>PowerPoint Presentation</vt:lpstr>
      <vt:lpstr>The Costs of Low versus High Inflation</vt:lpstr>
      <vt:lpstr>Low Does Not Necessarily Lead to High Inflation</vt:lpstr>
      <vt:lpstr>Index Numbers for Inflation</vt:lpstr>
      <vt:lpstr>The Consumer Price Index</vt:lpstr>
      <vt:lpstr>Prices in 2004</vt:lpstr>
      <vt:lpstr>PowerPoint Presentation</vt:lpstr>
      <vt:lpstr>How to Use a Price Index to “Deflate” Monetary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Inflation Strikes!  (and Deflation too)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</vt:lpstr>
      <vt:lpstr>The Inflation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of CPI  and  the GDP Deflator</vt:lpstr>
      <vt:lpstr>PowerPoint Presentation</vt:lpstr>
      <vt:lpstr>How to Use a Price Index to “Deflate” Monetary Figures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NHVRHSD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Inflation Game</dc:title>
  <dc:creator>NHVRHSD</dc:creator>
  <cp:lastModifiedBy>Swerdlow, Greg</cp:lastModifiedBy>
  <cp:revision>21</cp:revision>
  <dcterms:created xsi:type="dcterms:W3CDTF">2006-10-03T15:48:58Z</dcterms:created>
  <dcterms:modified xsi:type="dcterms:W3CDTF">2023-01-19T18:34:42Z</dcterms:modified>
</cp:coreProperties>
</file>