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8" r:id="rId12"/>
    <p:sldId id="355" r:id="rId13"/>
    <p:sldId id="356" r:id="rId14"/>
    <p:sldId id="269" r:id="rId15"/>
    <p:sldId id="271" r:id="rId16"/>
    <p:sldId id="357" r:id="rId17"/>
    <p:sldId id="358" r:id="rId18"/>
    <p:sldId id="360" r:id="rId19"/>
    <p:sldId id="364" r:id="rId20"/>
    <p:sldId id="365" r:id="rId21"/>
    <p:sldId id="366" r:id="rId22"/>
    <p:sldId id="368" r:id="rId23"/>
    <p:sldId id="369" r:id="rId24"/>
    <p:sldId id="370" r:id="rId25"/>
    <p:sldId id="371" r:id="rId26"/>
    <p:sldId id="372" r:id="rId27"/>
    <p:sldId id="378" r:id="rId28"/>
    <p:sldId id="376" r:id="rId29"/>
    <p:sldId id="379" r:id="rId30"/>
    <p:sldId id="380" r:id="rId31"/>
    <p:sldId id="381" r:id="rId32"/>
    <p:sldId id="382" r:id="rId33"/>
    <p:sldId id="384" r:id="rId34"/>
    <p:sldId id="385" r:id="rId35"/>
    <p:sldId id="386" r:id="rId36"/>
    <p:sldId id="387" r:id="rId37"/>
    <p:sldId id="388" r:id="rId38"/>
    <p:sldId id="389" r:id="rId39"/>
    <p:sldId id="390" r:id="rId40"/>
    <p:sldId id="391" r:id="rId41"/>
    <p:sldId id="392" r:id="rId42"/>
    <p:sldId id="393" r:id="rId43"/>
    <p:sldId id="394" r:id="rId44"/>
    <p:sldId id="395" r:id="rId45"/>
    <p:sldId id="396" r:id="rId46"/>
    <p:sldId id="397" r:id="rId47"/>
    <p:sldId id="398" r:id="rId48"/>
    <p:sldId id="399" r:id="rId49"/>
    <p:sldId id="400" r:id="rId50"/>
    <p:sldId id="401" r:id="rId51"/>
    <p:sldId id="402" r:id="rId52"/>
    <p:sldId id="403" r:id="rId53"/>
    <p:sldId id="404" r:id="rId54"/>
    <p:sldId id="405" r:id="rId55"/>
    <p:sldId id="406" r:id="rId56"/>
    <p:sldId id="407" r:id="rId57"/>
    <p:sldId id="408" r:id="rId58"/>
    <p:sldId id="413" r:id="rId59"/>
    <p:sldId id="414" r:id="rId60"/>
    <p:sldId id="415" r:id="rId61"/>
    <p:sldId id="420" r:id="rId62"/>
    <p:sldId id="361" r:id="rId63"/>
    <p:sldId id="284" r:id="rId64"/>
    <p:sldId id="304" r:id="rId65"/>
    <p:sldId id="305" r:id="rId66"/>
    <p:sldId id="306" r:id="rId67"/>
    <p:sldId id="307" r:id="rId68"/>
    <p:sldId id="308" r:id="rId69"/>
    <p:sldId id="309" r:id="rId70"/>
    <p:sldId id="310" r:id="rId71"/>
    <p:sldId id="293" r:id="rId72"/>
    <p:sldId id="383" r:id="rId73"/>
    <p:sldId id="418" r:id="rId74"/>
    <p:sldId id="297" r:id="rId75"/>
    <p:sldId id="316" r:id="rId76"/>
    <p:sldId id="317" r:id="rId77"/>
    <p:sldId id="363" r:id="rId78"/>
    <p:sldId id="417" r:id="rId7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66FF"/>
    <a:srgbClr val="FFFF66"/>
    <a:srgbClr val="FF0000"/>
    <a:srgbClr val="CC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3" autoAdjust="0"/>
    <p:restoredTop sz="94660"/>
  </p:normalViewPr>
  <p:slideViewPr>
    <p:cSldViewPr>
      <p:cViewPr varScale="1">
        <p:scale>
          <a:sx n="106" d="100"/>
          <a:sy n="106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6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9616F1E8-982A-426B-81AC-8DC11113A9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A5C333-5D74-452B-88A3-15AE274D9B72}" type="slidenum">
              <a:rPr lang="en-US" altLang="en-US"/>
              <a:pPr eaLnBrk="1" hangingPunct="1"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2948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00F7A11-4D9B-4724-BB48-5AA24132712F}" type="slidenum">
              <a:rPr lang="en-US" altLang="en-US"/>
              <a:pPr eaLnBrk="1" hangingPunct="1"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3972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937BA6-DB3E-46F5-8584-5F761CDBD898}" type="slidenum">
              <a:rPr lang="en-US" altLang="en-US"/>
              <a:pPr eaLnBrk="1" hangingPunct="1"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4996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AC9AFD-D7A2-4FB1-AF4F-A84EA81FE353}" type="slidenum">
              <a:rPr lang="en-US" altLang="en-US"/>
              <a:pPr eaLnBrk="1" hangingPunct="1">
                <a:spcBef>
                  <a:spcPct val="0"/>
                </a:spcBef>
              </a:pPr>
              <a:t>39</a:t>
            </a:fld>
            <a:endParaRPr lang="en-US" alt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6020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A8BBBB-62F9-463D-9BE6-EA4C1A646200}" type="slidenum">
              <a:rPr lang="en-US" altLang="en-US"/>
              <a:pPr eaLnBrk="1" hangingPunct="1">
                <a:spcBef>
                  <a:spcPct val="0"/>
                </a:spcBef>
              </a:pPr>
              <a:t>60</a:t>
            </a:fld>
            <a:endParaRPr lang="en-US" altLang="en-US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8CA78-DAEF-439A-A826-D7472D507A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576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5086A8-4300-4484-ADA7-908F9B3ADA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98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80C5B-9E3A-422C-99FB-745F7CB6B0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59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7ED6DF-FFBF-4C0D-BD7F-59996FF700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9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3F31D1-6FE5-4DF0-B995-0BEC60A038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93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BA7C9E-564C-4799-9C9A-9196113E92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59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BC008-E6E3-4C9C-92DD-1ABEF4F9C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A7BE3C-BCEB-4D60-9F45-22CDF6776B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03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B02A2-24F0-43C6-811A-B2714E4A80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20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BA954F-CF67-4024-9065-0422D1361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31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37DB09-5A40-47D0-A8E4-B8567B93E2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771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410766-1034-4C99-8183-1AB916DF39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cgraw-hill.com/sites/0072819359/student_view0/chapter28/interactive_graphs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highered.mcgraw-hill.com/sites/0072819359/student_view0/chapter28/interactive_graphs.html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C00000"/>
                </a:solidFill>
              </a:rPr>
              <a:t>Unit III:</a:t>
            </a:r>
            <a:r>
              <a:rPr lang="en-US" altLang="en-US" b="1" i="1" dirty="0" smtClean="0">
                <a:solidFill>
                  <a:srgbClr val="C00000"/>
                </a:solidFill>
              </a:rPr>
              <a:t> Factor Markets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00000"/>
                </a:solidFill>
              </a:rPr>
              <a:t>Mr. Miller</a:t>
            </a:r>
          </a:p>
          <a:p>
            <a:pPr eaLnBrk="1" hangingPunct="1"/>
            <a:r>
              <a:rPr lang="en-US" altLang="en-US" smtClean="0">
                <a:solidFill>
                  <a:srgbClr val="C00000"/>
                </a:solidFill>
              </a:rPr>
              <a:t>AP Microeconomics </a:t>
            </a:r>
          </a:p>
          <a:p>
            <a:pPr eaLnBrk="1" hangingPunct="1"/>
            <a:r>
              <a:rPr lang="en-US" altLang="en-US" smtClean="0">
                <a:solidFill>
                  <a:srgbClr val="C00000"/>
                </a:solidFill>
              </a:rPr>
              <a:t>MHS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Resource Demand as a Derived Demand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endParaRPr lang="en-US" altLang="en-US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 smtClean="0"/>
              <a:t>The demand for an input is called a </a:t>
            </a:r>
            <a:r>
              <a:rPr lang="en-US" altLang="en-US" b="1" smtClean="0"/>
              <a:t>derived demand</a:t>
            </a:r>
            <a:r>
              <a:rPr lang="en-US" altLang="en-US" smtClean="0"/>
              <a:t> because it is derived from the demand for the products it helps to produce.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en-US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en-US" smtClean="0"/>
              <a:t>Demand for any resource will depend on: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mtClean="0"/>
              <a:t>The productivity of the resource AND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mtClean="0"/>
              <a:t>The price of the output it helps to produce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Marginal Revenue Product (MRP)</a:t>
            </a:r>
            <a:r>
              <a:rPr lang="en-US" altLang="en-US" smtClean="0"/>
              <a:t> = the change in total revenue resulting from employing an additional unit of a resource (for example, labor)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MRP = </a:t>
            </a:r>
            <a:r>
              <a:rPr lang="en-US" altLang="en-US" smtClean="0">
                <a:sym typeface="Wingdings 3" panose="05040102010807070707" pitchFamily="18" charset="2"/>
              </a:rPr>
              <a:t>TR / L </a:t>
            </a:r>
          </a:p>
          <a:p>
            <a:pPr eaLnBrk="1" hangingPunct="1"/>
            <a:r>
              <a:rPr lang="en-US" altLang="en-US" b="1" smtClean="0">
                <a:sym typeface="Wingdings 3" panose="05040102010807070707" pitchFamily="18" charset="2"/>
              </a:rPr>
              <a:t>MRP = MP * Price of output (if selling in a perfectly competitive output market)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Marginal Revenue Product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To maximize profit, firms should continue hiring a resource (like labor) until MRP = MRC.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Marginal Resource Cost (MRC) </a:t>
            </a:r>
            <a:r>
              <a:rPr lang="en-US" altLang="en-US" smtClean="0"/>
              <a:t>= the change in total cost resulting from employing an additional unit of a resource (for example, labor)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MRC = </a:t>
            </a:r>
            <a:r>
              <a:rPr lang="en-US" altLang="en-US" smtClean="0">
                <a:sym typeface="Wingdings 3" panose="05040102010807070707" pitchFamily="18" charset="2"/>
              </a:rPr>
              <a:t>TC / L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Profit Maximizing Hiring Decision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profit-maximizing </a:t>
            </a:r>
            <a:r>
              <a:rPr lang="en-US" altLang="en-US" b="1" smtClean="0"/>
              <a:t>MRP = MRC rule</a:t>
            </a:r>
            <a:r>
              <a:rPr lang="en-US" altLang="en-US" smtClean="0"/>
              <a:t> is similar to the MR = MC rule, but it focuses on </a:t>
            </a:r>
            <a:r>
              <a:rPr lang="en-US" altLang="en-US" i="1" smtClean="0"/>
              <a:t>inputs, </a:t>
            </a:r>
            <a:r>
              <a:rPr lang="en-US" altLang="en-US" smtClean="0"/>
              <a:t>not </a:t>
            </a:r>
            <a:r>
              <a:rPr lang="en-US" altLang="en-US" i="1" smtClean="0"/>
              <a:t>output</a:t>
            </a:r>
            <a:r>
              <a:rPr lang="en-US" altLang="en-US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resources are hired in perfectly competitive markets, MRC = Price of the Resource.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Therefore, firms hiring in perfectly competitive labor markets should continue to hire until MRP = Wage Rate.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Profit Maximizing Hiring Decision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2590800" cy="2138362"/>
          </a:xfrm>
        </p:spPr>
        <p:txBody>
          <a:bodyPr/>
          <a:lstStyle/>
          <a:p>
            <a:pPr indent="457200" algn="l" eaLnBrk="1" hangingPunct="1"/>
            <a:r>
              <a:rPr lang="en-US" altLang="en-US" sz="3600" smtClean="0">
                <a:solidFill>
                  <a:srgbClr val="010000"/>
                </a:solidFill>
              </a:rPr>
              <a:t/>
            </a:r>
            <a:br>
              <a:rPr lang="en-US" altLang="en-US" sz="3600" smtClean="0">
                <a:solidFill>
                  <a:srgbClr val="010000"/>
                </a:solidFill>
              </a:rPr>
            </a:br>
            <a:r>
              <a:rPr lang="en-US" altLang="en-US" sz="3600" smtClean="0">
                <a:solidFill>
                  <a:srgbClr val="010000"/>
                </a:solidFill>
              </a:rPr>
              <a:t>As seen in…SupPie &amp; Demand!</a:t>
            </a:r>
            <a:endParaRPr lang="en-US" altLang="en-US" sz="360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429000" y="436563"/>
          <a:ext cx="5410200" cy="59642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4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5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3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Flour</a:t>
                      </a:r>
                      <a:r>
                        <a:rPr lang="en-US" sz="1600" baseline="0" dirty="0" smtClean="0"/>
                        <a:t> Input (Bags)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 Physical Product (</a:t>
                      </a:r>
                      <a:r>
                        <a:rPr lang="en-US" sz="1600" dirty="0" err="1" smtClean="0"/>
                        <a:t>CupPies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Marginal Physical</a:t>
                      </a:r>
                      <a:r>
                        <a:rPr lang="en-US" sz="1600" baseline="0" dirty="0" smtClean="0"/>
                        <a:t> Product (</a:t>
                      </a:r>
                      <a:r>
                        <a:rPr lang="en-US" sz="1600" baseline="0" dirty="0" err="1" smtClean="0"/>
                        <a:t>CupPies</a:t>
                      </a:r>
                      <a:r>
                        <a:rPr lang="en-US" sz="1600" baseline="0" dirty="0" smtClean="0"/>
                        <a:t>)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Average Physical Product (</a:t>
                      </a:r>
                      <a:r>
                        <a:rPr lang="en-US" sz="1600" dirty="0" err="1" smtClean="0"/>
                        <a:t>CupPies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Marginal Revenue Product ($)</a:t>
                      </a:r>
                      <a:endParaRPr lang="en-US" sz="16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$10.50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36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$16.50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66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$22.50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100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34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25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$25.50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130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$22.50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156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$19.50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175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19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25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$14.25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184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$6.75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185.4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1.4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20.6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$1.05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180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-5.4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$-4.05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165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-15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$-11.25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144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-21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$-15.75</a:t>
                      </a:r>
                      <a:endParaRPr lang="en-US" sz="1800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5455" name="TextBox 1"/>
          <p:cNvSpPr txBox="1">
            <a:spLocks noChangeArrowheads="1"/>
          </p:cNvSpPr>
          <p:nvPr/>
        </p:nvSpPr>
        <p:spPr bwMode="auto">
          <a:xfrm>
            <a:off x="381000" y="2971800"/>
            <a:ext cx="2667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In this example, CupPies sell for a price of $0.75.  What a bargain!!!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06563" y="1555750"/>
            <a:ext cx="5697537" cy="49672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 eaLnBrk="1" hangingPunct="1"/>
            <a:r>
              <a:rPr lang="en-US" altLang="en-US" smtClean="0">
                <a:solidFill>
                  <a:srgbClr val="010000"/>
                </a:solidFill>
              </a:rPr>
              <a:t>MRP Schedule for Flour at SupPie &amp; Demand</a:t>
            </a:r>
            <a:endParaRPr lang="en-US" altLang="en-US" smtClean="0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8"/>
          <p:cNvSpPr>
            <a:spLocks noChangeShapeType="1"/>
          </p:cNvSpPr>
          <p:nvPr/>
        </p:nvSpPr>
        <p:spPr bwMode="auto">
          <a:xfrm>
            <a:off x="1706563" y="6338888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9"/>
          <p:cNvSpPr>
            <a:spLocks noChangeShapeType="1"/>
          </p:cNvSpPr>
          <p:nvPr/>
        </p:nvSpPr>
        <p:spPr bwMode="auto">
          <a:xfrm>
            <a:off x="1706563" y="6154738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10"/>
          <p:cNvSpPr>
            <a:spLocks noChangeShapeType="1"/>
          </p:cNvSpPr>
          <p:nvPr/>
        </p:nvSpPr>
        <p:spPr bwMode="auto">
          <a:xfrm>
            <a:off x="1706563" y="5970588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11"/>
          <p:cNvSpPr>
            <a:spLocks noChangeShapeType="1"/>
          </p:cNvSpPr>
          <p:nvPr/>
        </p:nvSpPr>
        <p:spPr bwMode="auto">
          <a:xfrm>
            <a:off x="1706563" y="5786438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2"/>
          <p:cNvSpPr>
            <a:spLocks noChangeShapeType="1"/>
          </p:cNvSpPr>
          <p:nvPr/>
        </p:nvSpPr>
        <p:spPr bwMode="auto">
          <a:xfrm>
            <a:off x="1706563" y="5602288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3"/>
          <p:cNvSpPr>
            <a:spLocks noChangeShapeType="1"/>
          </p:cNvSpPr>
          <p:nvPr/>
        </p:nvSpPr>
        <p:spPr bwMode="auto">
          <a:xfrm>
            <a:off x="1706563" y="5419725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4"/>
          <p:cNvSpPr>
            <a:spLocks noChangeShapeType="1"/>
          </p:cNvSpPr>
          <p:nvPr/>
        </p:nvSpPr>
        <p:spPr bwMode="auto">
          <a:xfrm>
            <a:off x="1706563" y="5235575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5"/>
          <p:cNvSpPr>
            <a:spLocks noChangeShapeType="1"/>
          </p:cNvSpPr>
          <p:nvPr/>
        </p:nvSpPr>
        <p:spPr bwMode="auto">
          <a:xfrm>
            <a:off x="1706563" y="5051425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6"/>
          <p:cNvSpPr>
            <a:spLocks noChangeShapeType="1"/>
          </p:cNvSpPr>
          <p:nvPr/>
        </p:nvSpPr>
        <p:spPr bwMode="auto">
          <a:xfrm>
            <a:off x="1706563" y="4867275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7"/>
          <p:cNvSpPr>
            <a:spLocks noChangeShapeType="1"/>
          </p:cNvSpPr>
          <p:nvPr/>
        </p:nvSpPr>
        <p:spPr bwMode="auto">
          <a:xfrm>
            <a:off x="1706563" y="4683125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8"/>
          <p:cNvSpPr>
            <a:spLocks noChangeShapeType="1"/>
          </p:cNvSpPr>
          <p:nvPr/>
        </p:nvSpPr>
        <p:spPr bwMode="auto">
          <a:xfrm>
            <a:off x="1706563" y="4498975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9"/>
          <p:cNvSpPr>
            <a:spLocks noChangeShapeType="1"/>
          </p:cNvSpPr>
          <p:nvPr/>
        </p:nvSpPr>
        <p:spPr bwMode="auto">
          <a:xfrm>
            <a:off x="1706563" y="4314825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20"/>
          <p:cNvSpPr>
            <a:spLocks noChangeShapeType="1"/>
          </p:cNvSpPr>
          <p:nvPr/>
        </p:nvSpPr>
        <p:spPr bwMode="auto">
          <a:xfrm>
            <a:off x="1706563" y="4130675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21"/>
          <p:cNvSpPr>
            <a:spLocks noChangeShapeType="1"/>
          </p:cNvSpPr>
          <p:nvPr/>
        </p:nvSpPr>
        <p:spPr bwMode="auto">
          <a:xfrm>
            <a:off x="1706563" y="3948113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2"/>
          <p:cNvSpPr>
            <a:spLocks noChangeShapeType="1"/>
          </p:cNvSpPr>
          <p:nvPr/>
        </p:nvSpPr>
        <p:spPr bwMode="auto">
          <a:xfrm>
            <a:off x="1706563" y="3763963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3"/>
          <p:cNvSpPr>
            <a:spLocks noChangeShapeType="1"/>
          </p:cNvSpPr>
          <p:nvPr/>
        </p:nvSpPr>
        <p:spPr bwMode="auto">
          <a:xfrm>
            <a:off x="1706563" y="3579813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4"/>
          <p:cNvSpPr>
            <a:spLocks noChangeShapeType="1"/>
          </p:cNvSpPr>
          <p:nvPr/>
        </p:nvSpPr>
        <p:spPr bwMode="auto">
          <a:xfrm>
            <a:off x="1706563" y="3395663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5"/>
          <p:cNvSpPr>
            <a:spLocks noChangeShapeType="1"/>
          </p:cNvSpPr>
          <p:nvPr/>
        </p:nvSpPr>
        <p:spPr bwMode="auto">
          <a:xfrm>
            <a:off x="1706563" y="3211513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6"/>
          <p:cNvSpPr>
            <a:spLocks noChangeShapeType="1"/>
          </p:cNvSpPr>
          <p:nvPr/>
        </p:nvSpPr>
        <p:spPr bwMode="auto">
          <a:xfrm>
            <a:off x="1706563" y="3027363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7"/>
          <p:cNvSpPr>
            <a:spLocks noChangeShapeType="1"/>
          </p:cNvSpPr>
          <p:nvPr/>
        </p:nvSpPr>
        <p:spPr bwMode="auto">
          <a:xfrm>
            <a:off x="1706563" y="2843213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28"/>
          <p:cNvSpPr>
            <a:spLocks noChangeShapeType="1"/>
          </p:cNvSpPr>
          <p:nvPr/>
        </p:nvSpPr>
        <p:spPr bwMode="auto">
          <a:xfrm>
            <a:off x="1706563" y="2817813"/>
            <a:ext cx="5697537" cy="1587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29"/>
          <p:cNvSpPr>
            <a:spLocks noChangeShapeType="1"/>
          </p:cNvSpPr>
          <p:nvPr/>
        </p:nvSpPr>
        <p:spPr bwMode="auto">
          <a:xfrm>
            <a:off x="1706563" y="2476500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30"/>
          <p:cNvSpPr>
            <a:spLocks noChangeShapeType="1"/>
          </p:cNvSpPr>
          <p:nvPr/>
        </p:nvSpPr>
        <p:spPr bwMode="auto">
          <a:xfrm>
            <a:off x="1706563" y="2292350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31"/>
          <p:cNvSpPr>
            <a:spLocks noChangeShapeType="1"/>
          </p:cNvSpPr>
          <p:nvPr/>
        </p:nvSpPr>
        <p:spPr bwMode="auto">
          <a:xfrm>
            <a:off x="1706563" y="2108200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32"/>
          <p:cNvSpPr>
            <a:spLocks noChangeShapeType="1"/>
          </p:cNvSpPr>
          <p:nvPr/>
        </p:nvSpPr>
        <p:spPr bwMode="auto">
          <a:xfrm>
            <a:off x="1706563" y="1924050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Line 33"/>
          <p:cNvSpPr>
            <a:spLocks noChangeShapeType="1"/>
          </p:cNvSpPr>
          <p:nvPr/>
        </p:nvSpPr>
        <p:spPr bwMode="auto">
          <a:xfrm>
            <a:off x="1706563" y="1739900"/>
            <a:ext cx="5697537" cy="15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Line 34"/>
          <p:cNvSpPr>
            <a:spLocks noChangeShapeType="1"/>
          </p:cNvSpPr>
          <p:nvPr/>
        </p:nvSpPr>
        <p:spPr bwMode="auto">
          <a:xfrm>
            <a:off x="1890713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Line 35"/>
          <p:cNvSpPr>
            <a:spLocks noChangeShapeType="1"/>
          </p:cNvSpPr>
          <p:nvPr/>
        </p:nvSpPr>
        <p:spPr bwMode="auto">
          <a:xfrm>
            <a:off x="2074863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8" name="Line 36"/>
          <p:cNvSpPr>
            <a:spLocks noChangeShapeType="1"/>
          </p:cNvSpPr>
          <p:nvPr/>
        </p:nvSpPr>
        <p:spPr bwMode="auto">
          <a:xfrm>
            <a:off x="2259013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37"/>
          <p:cNvSpPr>
            <a:spLocks noChangeShapeType="1"/>
          </p:cNvSpPr>
          <p:nvPr/>
        </p:nvSpPr>
        <p:spPr bwMode="auto">
          <a:xfrm>
            <a:off x="2441575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Line 38"/>
          <p:cNvSpPr>
            <a:spLocks noChangeShapeType="1"/>
          </p:cNvSpPr>
          <p:nvPr/>
        </p:nvSpPr>
        <p:spPr bwMode="auto">
          <a:xfrm>
            <a:off x="2625725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Line 39"/>
          <p:cNvSpPr>
            <a:spLocks noChangeShapeType="1"/>
          </p:cNvSpPr>
          <p:nvPr/>
        </p:nvSpPr>
        <p:spPr bwMode="auto">
          <a:xfrm>
            <a:off x="2809875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Line 40"/>
          <p:cNvSpPr>
            <a:spLocks noChangeShapeType="1"/>
          </p:cNvSpPr>
          <p:nvPr/>
        </p:nvSpPr>
        <p:spPr bwMode="auto">
          <a:xfrm>
            <a:off x="2994025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3" name="Line 41"/>
          <p:cNvSpPr>
            <a:spLocks noChangeShapeType="1"/>
          </p:cNvSpPr>
          <p:nvPr/>
        </p:nvSpPr>
        <p:spPr bwMode="auto">
          <a:xfrm>
            <a:off x="3176588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Line 42"/>
          <p:cNvSpPr>
            <a:spLocks noChangeShapeType="1"/>
          </p:cNvSpPr>
          <p:nvPr/>
        </p:nvSpPr>
        <p:spPr bwMode="auto">
          <a:xfrm>
            <a:off x="3360738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Line 43"/>
          <p:cNvSpPr>
            <a:spLocks noChangeShapeType="1"/>
          </p:cNvSpPr>
          <p:nvPr/>
        </p:nvSpPr>
        <p:spPr bwMode="auto">
          <a:xfrm>
            <a:off x="3544888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44"/>
          <p:cNvSpPr>
            <a:spLocks noChangeShapeType="1"/>
          </p:cNvSpPr>
          <p:nvPr/>
        </p:nvSpPr>
        <p:spPr bwMode="auto">
          <a:xfrm>
            <a:off x="3729038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45"/>
          <p:cNvSpPr>
            <a:spLocks noChangeShapeType="1"/>
          </p:cNvSpPr>
          <p:nvPr/>
        </p:nvSpPr>
        <p:spPr bwMode="auto">
          <a:xfrm>
            <a:off x="3911600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Line 46"/>
          <p:cNvSpPr>
            <a:spLocks noChangeShapeType="1"/>
          </p:cNvSpPr>
          <p:nvPr/>
        </p:nvSpPr>
        <p:spPr bwMode="auto">
          <a:xfrm>
            <a:off x="4095750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7"/>
          <p:cNvSpPr>
            <a:spLocks noChangeShapeType="1"/>
          </p:cNvSpPr>
          <p:nvPr/>
        </p:nvSpPr>
        <p:spPr bwMode="auto">
          <a:xfrm>
            <a:off x="4279900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Line 48"/>
          <p:cNvSpPr>
            <a:spLocks noChangeShapeType="1"/>
          </p:cNvSpPr>
          <p:nvPr/>
        </p:nvSpPr>
        <p:spPr bwMode="auto">
          <a:xfrm>
            <a:off x="4464050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1" name="Line 49"/>
          <p:cNvSpPr>
            <a:spLocks noChangeShapeType="1"/>
          </p:cNvSpPr>
          <p:nvPr/>
        </p:nvSpPr>
        <p:spPr bwMode="auto">
          <a:xfrm>
            <a:off x="4646613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Line 50"/>
          <p:cNvSpPr>
            <a:spLocks noChangeShapeType="1"/>
          </p:cNvSpPr>
          <p:nvPr/>
        </p:nvSpPr>
        <p:spPr bwMode="auto">
          <a:xfrm>
            <a:off x="4830763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Line 51"/>
          <p:cNvSpPr>
            <a:spLocks noChangeShapeType="1"/>
          </p:cNvSpPr>
          <p:nvPr/>
        </p:nvSpPr>
        <p:spPr bwMode="auto">
          <a:xfrm>
            <a:off x="5014913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4" name="Line 52"/>
          <p:cNvSpPr>
            <a:spLocks noChangeShapeType="1"/>
          </p:cNvSpPr>
          <p:nvPr/>
        </p:nvSpPr>
        <p:spPr bwMode="auto">
          <a:xfrm>
            <a:off x="5199063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Line 53"/>
          <p:cNvSpPr>
            <a:spLocks noChangeShapeType="1"/>
          </p:cNvSpPr>
          <p:nvPr/>
        </p:nvSpPr>
        <p:spPr bwMode="auto">
          <a:xfrm>
            <a:off x="5381625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6" name="Line 54"/>
          <p:cNvSpPr>
            <a:spLocks noChangeShapeType="1"/>
          </p:cNvSpPr>
          <p:nvPr/>
        </p:nvSpPr>
        <p:spPr bwMode="auto">
          <a:xfrm>
            <a:off x="5565775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Line 55"/>
          <p:cNvSpPr>
            <a:spLocks noChangeShapeType="1"/>
          </p:cNvSpPr>
          <p:nvPr/>
        </p:nvSpPr>
        <p:spPr bwMode="auto">
          <a:xfrm>
            <a:off x="5749925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8" name="Line 56"/>
          <p:cNvSpPr>
            <a:spLocks noChangeShapeType="1"/>
          </p:cNvSpPr>
          <p:nvPr/>
        </p:nvSpPr>
        <p:spPr bwMode="auto">
          <a:xfrm>
            <a:off x="5934075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Line 57"/>
          <p:cNvSpPr>
            <a:spLocks noChangeShapeType="1"/>
          </p:cNvSpPr>
          <p:nvPr/>
        </p:nvSpPr>
        <p:spPr bwMode="auto">
          <a:xfrm>
            <a:off x="6116638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0" name="Line 58"/>
          <p:cNvSpPr>
            <a:spLocks noChangeShapeType="1"/>
          </p:cNvSpPr>
          <p:nvPr/>
        </p:nvSpPr>
        <p:spPr bwMode="auto">
          <a:xfrm>
            <a:off x="6300788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Line 59"/>
          <p:cNvSpPr>
            <a:spLocks noChangeShapeType="1"/>
          </p:cNvSpPr>
          <p:nvPr/>
        </p:nvSpPr>
        <p:spPr bwMode="auto">
          <a:xfrm>
            <a:off x="6484938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2" name="Line 60"/>
          <p:cNvSpPr>
            <a:spLocks noChangeShapeType="1"/>
          </p:cNvSpPr>
          <p:nvPr/>
        </p:nvSpPr>
        <p:spPr bwMode="auto">
          <a:xfrm>
            <a:off x="6669088" y="1555750"/>
            <a:ext cx="1587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3" name="Line 61"/>
          <p:cNvSpPr>
            <a:spLocks noChangeShapeType="1"/>
          </p:cNvSpPr>
          <p:nvPr/>
        </p:nvSpPr>
        <p:spPr bwMode="auto">
          <a:xfrm>
            <a:off x="6851650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4" name="Line 62"/>
          <p:cNvSpPr>
            <a:spLocks noChangeShapeType="1"/>
          </p:cNvSpPr>
          <p:nvPr/>
        </p:nvSpPr>
        <p:spPr bwMode="auto">
          <a:xfrm>
            <a:off x="7035800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Line 63"/>
          <p:cNvSpPr>
            <a:spLocks noChangeShapeType="1"/>
          </p:cNvSpPr>
          <p:nvPr/>
        </p:nvSpPr>
        <p:spPr bwMode="auto">
          <a:xfrm>
            <a:off x="7219950" y="1555750"/>
            <a:ext cx="1588" cy="4967288"/>
          </a:xfrm>
          <a:prstGeom prst="line">
            <a:avLst/>
          </a:prstGeom>
          <a:noFill/>
          <a:ln w="15875">
            <a:solidFill>
              <a:srgbClr val="B3E3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6" name="Rectangle 64"/>
          <p:cNvSpPr>
            <a:spLocks noChangeArrowheads="1"/>
          </p:cNvSpPr>
          <p:nvPr/>
        </p:nvSpPr>
        <p:spPr bwMode="auto">
          <a:xfrm>
            <a:off x="1706563" y="1555750"/>
            <a:ext cx="5697537" cy="4967288"/>
          </a:xfrm>
          <a:prstGeom prst="rect">
            <a:avLst/>
          </a:prstGeom>
          <a:noFill/>
          <a:ln w="15875">
            <a:solidFill>
              <a:srgbClr val="B3E3E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47" name="Line 65"/>
          <p:cNvSpPr>
            <a:spLocks noChangeShapeType="1"/>
          </p:cNvSpPr>
          <p:nvPr/>
        </p:nvSpPr>
        <p:spPr bwMode="auto">
          <a:xfrm>
            <a:off x="2994025" y="5664200"/>
            <a:ext cx="1588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8" name="Line 66"/>
          <p:cNvSpPr>
            <a:spLocks noChangeShapeType="1"/>
          </p:cNvSpPr>
          <p:nvPr/>
        </p:nvSpPr>
        <p:spPr bwMode="auto">
          <a:xfrm flipH="1">
            <a:off x="2625725" y="4498975"/>
            <a:ext cx="138113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9" name="Line 67"/>
          <p:cNvSpPr>
            <a:spLocks noChangeShapeType="1"/>
          </p:cNvSpPr>
          <p:nvPr/>
        </p:nvSpPr>
        <p:spPr bwMode="auto">
          <a:xfrm flipH="1">
            <a:off x="2641600" y="4130675"/>
            <a:ext cx="12223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0" name="Line 68"/>
          <p:cNvSpPr>
            <a:spLocks noChangeShapeType="1"/>
          </p:cNvSpPr>
          <p:nvPr/>
        </p:nvSpPr>
        <p:spPr bwMode="auto">
          <a:xfrm flipH="1">
            <a:off x="2625725" y="3948113"/>
            <a:ext cx="13811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1" name="Line 69"/>
          <p:cNvSpPr>
            <a:spLocks noChangeShapeType="1"/>
          </p:cNvSpPr>
          <p:nvPr/>
        </p:nvSpPr>
        <p:spPr bwMode="auto">
          <a:xfrm flipH="1">
            <a:off x="2625725" y="3763963"/>
            <a:ext cx="13811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2" name="Line 70"/>
          <p:cNvSpPr>
            <a:spLocks noChangeShapeType="1"/>
          </p:cNvSpPr>
          <p:nvPr/>
        </p:nvSpPr>
        <p:spPr bwMode="auto">
          <a:xfrm flipH="1">
            <a:off x="2641600" y="3579813"/>
            <a:ext cx="122238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3" name="Line 71"/>
          <p:cNvSpPr>
            <a:spLocks noChangeShapeType="1"/>
          </p:cNvSpPr>
          <p:nvPr/>
        </p:nvSpPr>
        <p:spPr bwMode="auto">
          <a:xfrm flipH="1">
            <a:off x="2641600" y="3395663"/>
            <a:ext cx="122238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4" name="Line 72"/>
          <p:cNvSpPr>
            <a:spLocks noChangeShapeType="1"/>
          </p:cNvSpPr>
          <p:nvPr/>
        </p:nvSpPr>
        <p:spPr bwMode="auto">
          <a:xfrm flipH="1">
            <a:off x="2625725" y="3211513"/>
            <a:ext cx="13811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5" name="Line 73"/>
          <p:cNvSpPr>
            <a:spLocks noChangeShapeType="1"/>
          </p:cNvSpPr>
          <p:nvPr/>
        </p:nvSpPr>
        <p:spPr bwMode="auto">
          <a:xfrm flipH="1">
            <a:off x="2625725" y="5235575"/>
            <a:ext cx="138113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6" name="Line 74"/>
          <p:cNvSpPr>
            <a:spLocks noChangeShapeType="1"/>
          </p:cNvSpPr>
          <p:nvPr/>
        </p:nvSpPr>
        <p:spPr bwMode="auto">
          <a:xfrm flipH="1">
            <a:off x="2641600" y="5051425"/>
            <a:ext cx="12223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Line 75"/>
          <p:cNvSpPr>
            <a:spLocks noChangeShapeType="1"/>
          </p:cNvSpPr>
          <p:nvPr/>
        </p:nvSpPr>
        <p:spPr bwMode="auto">
          <a:xfrm flipH="1">
            <a:off x="2641600" y="4867275"/>
            <a:ext cx="12223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8" name="Line 76"/>
          <p:cNvSpPr>
            <a:spLocks noChangeShapeType="1"/>
          </p:cNvSpPr>
          <p:nvPr/>
        </p:nvSpPr>
        <p:spPr bwMode="auto">
          <a:xfrm flipH="1">
            <a:off x="2625725" y="4683125"/>
            <a:ext cx="138113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Line 77"/>
          <p:cNvSpPr>
            <a:spLocks noChangeShapeType="1"/>
          </p:cNvSpPr>
          <p:nvPr/>
        </p:nvSpPr>
        <p:spPr bwMode="auto">
          <a:xfrm flipH="1">
            <a:off x="2625725" y="3027363"/>
            <a:ext cx="13811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0" name="Line 78"/>
          <p:cNvSpPr>
            <a:spLocks noChangeShapeType="1"/>
          </p:cNvSpPr>
          <p:nvPr/>
        </p:nvSpPr>
        <p:spPr bwMode="auto">
          <a:xfrm flipH="1">
            <a:off x="2641600" y="2843213"/>
            <a:ext cx="122238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Line 79"/>
          <p:cNvSpPr>
            <a:spLocks noChangeShapeType="1"/>
          </p:cNvSpPr>
          <p:nvPr/>
        </p:nvSpPr>
        <p:spPr bwMode="auto">
          <a:xfrm flipH="1">
            <a:off x="2641600" y="2660650"/>
            <a:ext cx="12223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Line 80"/>
          <p:cNvSpPr>
            <a:spLocks noChangeShapeType="1"/>
          </p:cNvSpPr>
          <p:nvPr/>
        </p:nvSpPr>
        <p:spPr bwMode="auto">
          <a:xfrm flipH="1">
            <a:off x="2641600" y="2476500"/>
            <a:ext cx="12223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3" name="Line 81"/>
          <p:cNvSpPr>
            <a:spLocks noChangeShapeType="1"/>
          </p:cNvSpPr>
          <p:nvPr/>
        </p:nvSpPr>
        <p:spPr bwMode="auto">
          <a:xfrm flipH="1">
            <a:off x="2641600" y="2292350"/>
            <a:ext cx="12223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4" name="Line 82"/>
          <p:cNvSpPr>
            <a:spLocks noChangeShapeType="1"/>
          </p:cNvSpPr>
          <p:nvPr/>
        </p:nvSpPr>
        <p:spPr bwMode="auto">
          <a:xfrm flipH="1">
            <a:off x="2641600" y="2108200"/>
            <a:ext cx="12223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5" name="Line 83"/>
          <p:cNvSpPr>
            <a:spLocks noChangeShapeType="1"/>
          </p:cNvSpPr>
          <p:nvPr/>
        </p:nvSpPr>
        <p:spPr bwMode="auto">
          <a:xfrm flipH="1">
            <a:off x="2641600" y="1924050"/>
            <a:ext cx="122238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6" name="Line 84"/>
          <p:cNvSpPr>
            <a:spLocks noChangeShapeType="1"/>
          </p:cNvSpPr>
          <p:nvPr/>
        </p:nvSpPr>
        <p:spPr bwMode="auto">
          <a:xfrm>
            <a:off x="3360738" y="5664200"/>
            <a:ext cx="1587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Line 85"/>
          <p:cNvSpPr>
            <a:spLocks noChangeShapeType="1"/>
          </p:cNvSpPr>
          <p:nvPr/>
        </p:nvSpPr>
        <p:spPr bwMode="auto">
          <a:xfrm>
            <a:off x="3729038" y="5664200"/>
            <a:ext cx="1587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8" name="Line 86"/>
          <p:cNvSpPr>
            <a:spLocks noChangeShapeType="1"/>
          </p:cNvSpPr>
          <p:nvPr/>
        </p:nvSpPr>
        <p:spPr bwMode="auto">
          <a:xfrm>
            <a:off x="4095750" y="5664200"/>
            <a:ext cx="1588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Line 87"/>
          <p:cNvSpPr>
            <a:spLocks noChangeShapeType="1"/>
          </p:cNvSpPr>
          <p:nvPr/>
        </p:nvSpPr>
        <p:spPr bwMode="auto">
          <a:xfrm>
            <a:off x="4478338" y="5664200"/>
            <a:ext cx="1587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0" name="Line 88"/>
          <p:cNvSpPr>
            <a:spLocks noChangeShapeType="1"/>
          </p:cNvSpPr>
          <p:nvPr/>
        </p:nvSpPr>
        <p:spPr bwMode="auto">
          <a:xfrm>
            <a:off x="4830763" y="5664200"/>
            <a:ext cx="1587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1" name="Line 89"/>
          <p:cNvSpPr>
            <a:spLocks noChangeShapeType="1"/>
          </p:cNvSpPr>
          <p:nvPr/>
        </p:nvSpPr>
        <p:spPr bwMode="auto">
          <a:xfrm>
            <a:off x="5213350" y="5664200"/>
            <a:ext cx="1588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Line 90"/>
          <p:cNvSpPr>
            <a:spLocks noChangeShapeType="1"/>
          </p:cNvSpPr>
          <p:nvPr/>
        </p:nvSpPr>
        <p:spPr bwMode="auto">
          <a:xfrm>
            <a:off x="5565775" y="5664200"/>
            <a:ext cx="1588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3" name="Line 91"/>
          <p:cNvSpPr>
            <a:spLocks noChangeShapeType="1"/>
          </p:cNvSpPr>
          <p:nvPr/>
        </p:nvSpPr>
        <p:spPr bwMode="auto">
          <a:xfrm>
            <a:off x="5934075" y="5664200"/>
            <a:ext cx="1588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Line 92"/>
          <p:cNvSpPr>
            <a:spLocks noChangeShapeType="1"/>
          </p:cNvSpPr>
          <p:nvPr/>
        </p:nvSpPr>
        <p:spPr bwMode="auto">
          <a:xfrm flipH="1">
            <a:off x="2625725" y="5602288"/>
            <a:ext cx="138113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5" name="Line 93"/>
          <p:cNvSpPr>
            <a:spLocks noChangeShapeType="1"/>
          </p:cNvSpPr>
          <p:nvPr/>
        </p:nvSpPr>
        <p:spPr bwMode="auto">
          <a:xfrm flipH="1">
            <a:off x="2625725" y="5419725"/>
            <a:ext cx="138113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Line 94"/>
          <p:cNvSpPr>
            <a:spLocks noChangeShapeType="1"/>
          </p:cNvSpPr>
          <p:nvPr/>
        </p:nvSpPr>
        <p:spPr bwMode="auto">
          <a:xfrm>
            <a:off x="7219950" y="5786438"/>
            <a:ext cx="1588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7" name="Line 95"/>
          <p:cNvSpPr>
            <a:spLocks noChangeShapeType="1"/>
          </p:cNvSpPr>
          <p:nvPr/>
        </p:nvSpPr>
        <p:spPr bwMode="auto">
          <a:xfrm>
            <a:off x="6300788" y="5664200"/>
            <a:ext cx="1587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8" name="Line 96"/>
          <p:cNvSpPr>
            <a:spLocks noChangeShapeType="1"/>
          </p:cNvSpPr>
          <p:nvPr/>
        </p:nvSpPr>
        <p:spPr bwMode="auto">
          <a:xfrm>
            <a:off x="6669088" y="5664200"/>
            <a:ext cx="1587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9" name="Line 97"/>
          <p:cNvSpPr>
            <a:spLocks noChangeShapeType="1"/>
          </p:cNvSpPr>
          <p:nvPr/>
        </p:nvSpPr>
        <p:spPr bwMode="auto">
          <a:xfrm flipH="1">
            <a:off x="2625725" y="4314825"/>
            <a:ext cx="459422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0" name="Freeform 98"/>
          <p:cNvSpPr>
            <a:spLocks/>
          </p:cNvSpPr>
          <p:nvPr/>
        </p:nvSpPr>
        <p:spPr bwMode="auto">
          <a:xfrm>
            <a:off x="2625725" y="1739900"/>
            <a:ext cx="4594225" cy="4046538"/>
          </a:xfrm>
          <a:custGeom>
            <a:avLst/>
            <a:gdLst>
              <a:gd name="T0" fmla="*/ 2147483647 w 2894"/>
              <a:gd name="T1" fmla="*/ 2147483647 h 2549"/>
              <a:gd name="T2" fmla="*/ 0 w 2894"/>
              <a:gd name="T3" fmla="*/ 2147483647 h 2549"/>
              <a:gd name="T4" fmla="*/ 0 w 2894"/>
              <a:gd name="T5" fmla="*/ 0 h 254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94" h="2549">
                <a:moveTo>
                  <a:pt x="2894" y="2549"/>
                </a:moveTo>
                <a:lnTo>
                  <a:pt x="0" y="2549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Line 99"/>
          <p:cNvSpPr>
            <a:spLocks noChangeShapeType="1"/>
          </p:cNvSpPr>
          <p:nvPr/>
        </p:nvSpPr>
        <p:spPr bwMode="auto">
          <a:xfrm>
            <a:off x="7035800" y="5664200"/>
            <a:ext cx="1588" cy="1222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2" name="Freeform 100"/>
          <p:cNvSpPr>
            <a:spLocks/>
          </p:cNvSpPr>
          <p:nvPr/>
        </p:nvSpPr>
        <p:spPr bwMode="auto">
          <a:xfrm>
            <a:off x="3008313" y="1970088"/>
            <a:ext cx="4059237" cy="3802062"/>
          </a:xfrm>
          <a:custGeom>
            <a:avLst/>
            <a:gdLst>
              <a:gd name="T0" fmla="*/ 0 w 265"/>
              <a:gd name="T1" fmla="*/ 2147483647 h 248"/>
              <a:gd name="T2" fmla="*/ 2147483647 w 265"/>
              <a:gd name="T3" fmla="*/ 2147483647 h 248"/>
              <a:gd name="T4" fmla="*/ 2147483647 w 265"/>
              <a:gd name="T5" fmla="*/ 2147483647 h 248"/>
              <a:gd name="T6" fmla="*/ 2147483647 w 265"/>
              <a:gd name="T7" fmla="*/ 0 h 248"/>
              <a:gd name="T8" fmla="*/ 2147483647 w 265"/>
              <a:gd name="T9" fmla="*/ 2147483647 h 248"/>
              <a:gd name="T10" fmla="*/ 2147483647 w 265"/>
              <a:gd name="T11" fmla="*/ 2147483647 h 248"/>
              <a:gd name="T12" fmla="*/ 2147483647 w 265"/>
              <a:gd name="T13" fmla="*/ 2147483647 h 248"/>
              <a:gd name="T14" fmla="*/ 2147483647 w 265"/>
              <a:gd name="T15" fmla="*/ 2147483647 h 248"/>
              <a:gd name="T16" fmla="*/ 2147483647 w 265"/>
              <a:gd name="T17" fmla="*/ 2147483647 h 248"/>
              <a:gd name="T18" fmla="*/ 2147483647 w 265"/>
              <a:gd name="T19" fmla="*/ 2147483647 h 248"/>
              <a:gd name="T20" fmla="*/ 2147483647 w 265"/>
              <a:gd name="T21" fmla="*/ 2147483647 h 248"/>
              <a:gd name="T22" fmla="*/ 2147483647 w 265"/>
              <a:gd name="T23" fmla="*/ 2147483647 h 24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65" h="248">
                <a:moveTo>
                  <a:pt x="0" y="90"/>
                </a:moveTo>
                <a:cubicBezTo>
                  <a:pt x="24" y="54"/>
                  <a:pt x="24" y="54"/>
                  <a:pt x="24" y="54"/>
                </a:cubicBezTo>
                <a:cubicBezTo>
                  <a:pt x="24" y="54"/>
                  <a:pt x="45" y="21"/>
                  <a:pt x="48" y="18"/>
                </a:cubicBezTo>
                <a:cubicBezTo>
                  <a:pt x="51" y="14"/>
                  <a:pt x="62" y="0"/>
                  <a:pt x="72" y="0"/>
                </a:cubicBezTo>
                <a:cubicBezTo>
                  <a:pt x="79" y="0"/>
                  <a:pt x="96" y="18"/>
                  <a:pt x="96" y="18"/>
                </a:cubicBezTo>
                <a:cubicBezTo>
                  <a:pt x="111" y="33"/>
                  <a:pt x="111" y="33"/>
                  <a:pt x="111" y="33"/>
                </a:cubicBezTo>
                <a:cubicBezTo>
                  <a:pt x="143" y="66"/>
                  <a:pt x="143" y="66"/>
                  <a:pt x="143" y="66"/>
                </a:cubicBezTo>
                <a:cubicBezTo>
                  <a:pt x="171" y="113"/>
                  <a:pt x="171" y="113"/>
                  <a:pt x="171" y="113"/>
                </a:cubicBezTo>
                <a:cubicBezTo>
                  <a:pt x="195" y="146"/>
                  <a:pt x="195" y="146"/>
                  <a:pt x="195" y="146"/>
                </a:cubicBezTo>
                <a:cubicBezTo>
                  <a:pt x="216" y="178"/>
                  <a:pt x="216" y="178"/>
                  <a:pt x="216" y="178"/>
                </a:cubicBezTo>
                <a:cubicBezTo>
                  <a:pt x="240" y="220"/>
                  <a:pt x="240" y="220"/>
                  <a:pt x="240" y="220"/>
                </a:cubicBezTo>
                <a:cubicBezTo>
                  <a:pt x="265" y="248"/>
                  <a:pt x="265" y="248"/>
                  <a:pt x="265" y="248"/>
                </a:cubicBezTo>
              </a:path>
            </a:pathLst>
          </a:custGeom>
          <a:noFill/>
          <a:ln w="46038">
            <a:solidFill>
              <a:srgbClr val="FE1A0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3" name="Line 101"/>
          <p:cNvSpPr>
            <a:spLocks noChangeShapeType="1"/>
          </p:cNvSpPr>
          <p:nvPr/>
        </p:nvSpPr>
        <p:spPr bwMode="auto">
          <a:xfrm>
            <a:off x="4968875" y="3840163"/>
            <a:ext cx="1588" cy="1587"/>
          </a:xfrm>
          <a:prstGeom prst="line">
            <a:avLst/>
          </a:prstGeom>
          <a:noFill/>
          <a:ln w="46038">
            <a:solidFill>
              <a:srgbClr val="FE1A0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Rectangle 102"/>
          <p:cNvSpPr>
            <a:spLocks noChangeArrowheads="1"/>
          </p:cNvSpPr>
          <p:nvPr/>
        </p:nvSpPr>
        <p:spPr bwMode="auto">
          <a:xfrm>
            <a:off x="6969125" y="578008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12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85" name="Rectangle 103"/>
          <p:cNvSpPr>
            <a:spLocks noChangeArrowheads="1"/>
          </p:cNvSpPr>
          <p:nvPr/>
        </p:nvSpPr>
        <p:spPr bwMode="auto">
          <a:xfrm>
            <a:off x="6602413" y="578008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11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8536" name="Group 104"/>
          <p:cNvGrpSpPr>
            <a:grpSpLocks/>
          </p:cNvGrpSpPr>
          <p:nvPr/>
        </p:nvGrpSpPr>
        <p:grpSpPr bwMode="auto">
          <a:xfrm>
            <a:off x="2655888" y="3222625"/>
            <a:ext cx="3027362" cy="2549525"/>
            <a:chOff x="1673" y="2030"/>
            <a:chExt cx="1907" cy="1606"/>
          </a:xfrm>
        </p:grpSpPr>
        <p:sp>
          <p:nvSpPr>
            <p:cNvPr id="16540" name="Freeform 105"/>
            <p:cNvSpPr>
              <a:spLocks noEditPoints="1"/>
            </p:cNvSpPr>
            <p:nvPr/>
          </p:nvSpPr>
          <p:spPr bwMode="auto">
            <a:xfrm>
              <a:off x="1673" y="2139"/>
              <a:ext cx="1756" cy="1497"/>
            </a:xfrm>
            <a:custGeom>
              <a:avLst/>
              <a:gdLst>
                <a:gd name="T0" fmla="*/ 39 w 1756"/>
                <a:gd name="T1" fmla="*/ 0 h 1497"/>
                <a:gd name="T2" fmla="*/ 97 w 1756"/>
                <a:gd name="T3" fmla="*/ 0 h 1497"/>
                <a:gd name="T4" fmla="*/ 164 w 1756"/>
                <a:gd name="T5" fmla="*/ 0 h 1497"/>
                <a:gd name="T6" fmla="*/ 232 w 1756"/>
                <a:gd name="T7" fmla="*/ 0 h 1497"/>
                <a:gd name="T8" fmla="*/ 290 w 1756"/>
                <a:gd name="T9" fmla="*/ 0 h 1497"/>
                <a:gd name="T10" fmla="*/ 357 w 1756"/>
                <a:gd name="T11" fmla="*/ 0 h 1497"/>
                <a:gd name="T12" fmla="*/ 425 w 1756"/>
                <a:gd name="T13" fmla="*/ 0 h 1497"/>
                <a:gd name="T14" fmla="*/ 483 w 1756"/>
                <a:gd name="T15" fmla="*/ 0 h 1497"/>
                <a:gd name="T16" fmla="*/ 550 w 1756"/>
                <a:gd name="T17" fmla="*/ 0 h 1497"/>
                <a:gd name="T18" fmla="*/ 618 w 1756"/>
                <a:gd name="T19" fmla="*/ 0 h 1497"/>
                <a:gd name="T20" fmla="*/ 676 w 1756"/>
                <a:gd name="T21" fmla="*/ 0 h 1497"/>
                <a:gd name="T22" fmla="*/ 743 w 1756"/>
                <a:gd name="T23" fmla="*/ 0 h 1497"/>
                <a:gd name="T24" fmla="*/ 811 w 1756"/>
                <a:gd name="T25" fmla="*/ 0 h 1497"/>
                <a:gd name="T26" fmla="*/ 869 w 1756"/>
                <a:gd name="T27" fmla="*/ 0 h 1497"/>
                <a:gd name="T28" fmla="*/ 936 w 1756"/>
                <a:gd name="T29" fmla="*/ 0 h 1497"/>
                <a:gd name="T30" fmla="*/ 1004 w 1756"/>
                <a:gd name="T31" fmla="*/ 0 h 1497"/>
                <a:gd name="T32" fmla="*/ 1062 w 1756"/>
                <a:gd name="T33" fmla="*/ 0 h 1497"/>
                <a:gd name="T34" fmla="*/ 1129 w 1756"/>
                <a:gd name="T35" fmla="*/ 0 h 1497"/>
                <a:gd name="T36" fmla="*/ 1197 w 1756"/>
                <a:gd name="T37" fmla="*/ 0 h 1497"/>
                <a:gd name="T38" fmla="*/ 1254 w 1756"/>
                <a:gd name="T39" fmla="*/ 0 h 1497"/>
                <a:gd name="T40" fmla="*/ 1322 w 1756"/>
                <a:gd name="T41" fmla="*/ 0 h 1497"/>
                <a:gd name="T42" fmla="*/ 1389 w 1756"/>
                <a:gd name="T43" fmla="*/ 0 h 1497"/>
                <a:gd name="T44" fmla="*/ 1447 w 1756"/>
                <a:gd name="T45" fmla="*/ 0 h 1497"/>
                <a:gd name="T46" fmla="*/ 1515 w 1756"/>
                <a:gd name="T47" fmla="*/ 0 h 1497"/>
                <a:gd name="T48" fmla="*/ 1582 w 1756"/>
                <a:gd name="T49" fmla="*/ 0 h 1497"/>
                <a:gd name="T50" fmla="*/ 1640 w 1756"/>
                <a:gd name="T51" fmla="*/ 0 h 1497"/>
                <a:gd name="T52" fmla="*/ 1708 w 1756"/>
                <a:gd name="T53" fmla="*/ 0 h 1497"/>
                <a:gd name="T54" fmla="*/ 1756 w 1756"/>
                <a:gd name="T55" fmla="*/ 0 h 1497"/>
                <a:gd name="T56" fmla="*/ 1756 w 1756"/>
                <a:gd name="T57" fmla="*/ 39 h 1497"/>
                <a:gd name="T58" fmla="*/ 1756 w 1756"/>
                <a:gd name="T59" fmla="*/ 106 h 1497"/>
                <a:gd name="T60" fmla="*/ 1756 w 1756"/>
                <a:gd name="T61" fmla="*/ 164 h 1497"/>
                <a:gd name="T62" fmla="*/ 1756 w 1756"/>
                <a:gd name="T63" fmla="*/ 232 h 1497"/>
                <a:gd name="T64" fmla="*/ 1756 w 1756"/>
                <a:gd name="T65" fmla="*/ 299 h 1497"/>
                <a:gd name="T66" fmla="*/ 1756 w 1756"/>
                <a:gd name="T67" fmla="*/ 357 h 1497"/>
                <a:gd name="T68" fmla="*/ 1756 w 1756"/>
                <a:gd name="T69" fmla="*/ 425 h 1497"/>
                <a:gd name="T70" fmla="*/ 1756 w 1756"/>
                <a:gd name="T71" fmla="*/ 492 h 1497"/>
                <a:gd name="T72" fmla="*/ 1756 w 1756"/>
                <a:gd name="T73" fmla="*/ 550 h 1497"/>
                <a:gd name="T74" fmla="*/ 1756 w 1756"/>
                <a:gd name="T75" fmla="*/ 618 h 1497"/>
                <a:gd name="T76" fmla="*/ 1756 w 1756"/>
                <a:gd name="T77" fmla="*/ 686 h 1497"/>
                <a:gd name="T78" fmla="*/ 1756 w 1756"/>
                <a:gd name="T79" fmla="*/ 743 h 1497"/>
                <a:gd name="T80" fmla="*/ 1756 w 1756"/>
                <a:gd name="T81" fmla="*/ 811 h 1497"/>
                <a:gd name="T82" fmla="*/ 1756 w 1756"/>
                <a:gd name="T83" fmla="*/ 879 h 1497"/>
                <a:gd name="T84" fmla="*/ 1756 w 1756"/>
                <a:gd name="T85" fmla="*/ 937 h 1497"/>
                <a:gd name="T86" fmla="*/ 1756 w 1756"/>
                <a:gd name="T87" fmla="*/ 1004 h 1497"/>
                <a:gd name="T88" fmla="*/ 1756 w 1756"/>
                <a:gd name="T89" fmla="*/ 1072 h 1497"/>
                <a:gd name="T90" fmla="*/ 1756 w 1756"/>
                <a:gd name="T91" fmla="*/ 1130 h 1497"/>
                <a:gd name="T92" fmla="*/ 1756 w 1756"/>
                <a:gd name="T93" fmla="*/ 1197 h 1497"/>
                <a:gd name="T94" fmla="*/ 1756 w 1756"/>
                <a:gd name="T95" fmla="*/ 1265 h 1497"/>
                <a:gd name="T96" fmla="*/ 1756 w 1756"/>
                <a:gd name="T97" fmla="*/ 1323 h 1497"/>
                <a:gd name="T98" fmla="*/ 1756 w 1756"/>
                <a:gd name="T99" fmla="*/ 1390 h 1497"/>
                <a:gd name="T100" fmla="*/ 1756 w 1756"/>
                <a:gd name="T101" fmla="*/ 1458 h 14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756" h="1497">
                  <a:moveTo>
                    <a:pt x="0" y="0"/>
                  </a:moveTo>
                  <a:lnTo>
                    <a:pt x="39" y="0"/>
                  </a:lnTo>
                  <a:moveTo>
                    <a:pt x="58" y="0"/>
                  </a:moveTo>
                  <a:lnTo>
                    <a:pt x="97" y="0"/>
                  </a:lnTo>
                  <a:moveTo>
                    <a:pt x="126" y="0"/>
                  </a:moveTo>
                  <a:lnTo>
                    <a:pt x="164" y="0"/>
                  </a:lnTo>
                  <a:moveTo>
                    <a:pt x="193" y="0"/>
                  </a:moveTo>
                  <a:lnTo>
                    <a:pt x="232" y="0"/>
                  </a:lnTo>
                  <a:moveTo>
                    <a:pt x="251" y="0"/>
                  </a:moveTo>
                  <a:lnTo>
                    <a:pt x="290" y="0"/>
                  </a:lnTo>
                  <a:moveTo>
                    <a:pt x="319" y="0"/>
                  </a:moveTo>
                  <a:lnTo>
                    <a:pt x="357" y="0"/>
                  </a:lnTo>
                  <a:moveTo>
                    <a:pt x="386" y="0"/>
                  </a:moveTo>
                  <a:lnTo>
                    <a:pt x="425" y="0"/>
                  </a:lnTo>
                  <a:moveTo>
                    <a:pt x="444" y="0"/>
                  </a:moveTo>
                  <a:lnTo>
                    <a:pt x="483" y="0"/>
                  </a:lnTo>
                  <a:moveTo>
                    <a:pt x="512" y="0"/>
                  </a:moveTo>
                  <a:lnTo>
                    <a:pt x="550" y="0"/>
                  </a:lnTo>
                  <a:moveTo>
                    <a:pt x="579" y="0"/>
                  </a:moveTo>
                  <a:lnTo>
                    <a:pt x="618" y="0"/>
                  </a:lnTo>
                  <a:moveTo>
                    <a:pt x="637" y="0"/>
                  </a:moveTo>
                  <a:lnTo>
                    <a:pt x="676" y="0"/>
                  </a:lnTo>
                  <a:moveTo>
                    <a:pt x="705" y="0"/>
                  </a:moveTo>
                  <a:lnTo>
                    <a:pt x="743" y="0"/>
                  </a:lnTo>
                  <a:moveTo>
                    <a:pt x="772" y="0"/>
                  </a:moveTo>
                  <a:lnTo>
                    <a:pt x="811" y="0"/>
                  </a:lnTo>
                  <a:moveTo>
                    <a:pt x="830" y="0"/>
                  </a:moveTo>
                  <a:lnTo>
                    <a:pt x="869" y="0"/>
                  </a:lnTo>
                  <a:moveTo>
                    <a:pt x="898" y="0"/>
                  </a:moveTo>
                  <a:lnTo>
                    <a:pt x="936" y="0"/>
                  </a:lnTo>
                  <a:moveTo>
                    <a:pt x="965" y="0"/>
                  </a:moveTo>
                  <a:lnTo>
                    <a:pt x="1004" y="0"/>
                  </a:lnTo>
                  <a:moveTo>
                    <a:pt x="1023" y="0"/>
                  </a:moveTo>
                  <a:lnTo>
                    <a:pt x="1062" y="0"/>
                  </a:lnTo>
                  <a:moveTo>
                    <a:pt x="1090" y="0"/>
                  </a:moveTo>
                  <a:lnTo>
                    <a:pt x="1129" y="0"/>
                  </a:lnTo>
                  <a:moveTo>
                    <a:pt x="1158" y="0"/>
                  </a:moveTo>
                  <a:lnTo>
                    <a:pt x="1197" y="0"/>
                  </a:lnTo>
                  <a:moveTo>
                    <a:pt x="1216" y="0"/>
                  </a:moveTo>
                  <a:lnTo>
                    <a:pt x="1254" y="0"/>
                  </a:lnTo>
                  <a:moveTo>
                    <a:pt x="1283" y="0"/>
                  </a:moveTo>
                  <a:lnTo>
                    <a:pt x="1322" y="0"/>
                  </a:lnTo>
                  <a:moveTo>
                    <a:pt x="1351" y="0"/>
                  </a:moveTo>
                  <a:lnTo>
                    <a:pt x="1389" y="0"/>
                  </a:lnTo>
                  <a:moveTo>
                    <a:pt x="1409" y="0"/>
                  </a:moveTo>
                  <a:lnTo>
                    <a:pt x="1447" y="0"/>
                  </a:lnTo>
                  <a:moveTo>
                    <a:pt x="1476" y="0"/>
                  </a:moveTo>
                  <a:lnTo>
                    <a:pt x="1515" y="0"/>
                  </a:lnTo>
                  <a:moveTo>
                    <a:pt x="1544" y="0"/>
                  </a:moveTo>
                  <a:lnTo>
                    <a:pt x="1582" y="0"/>
                  </a:lnTo>
                  <a:moveTo>
                    <a:pt x="1602" y="0"/>
                  </a:moveTo>
                  <a:lnTo>
                    <a:pt x="1640" y="0"/>
                  </a:lnTo>
                  <a:moveTo>
                    <a:pt x="1669" y="0"/>
                  </a:moveTo>
                  <a:lnTo>
                    <a:pt x="1708" y="0"/>
                  </a:lnTo>
                  <a:moveTo>
                    <a:pt x="1737" y="0"/>
                  </a:moveTo>
                  <a:lnTo>
                    <a:pt x="1756" y="0"/>
                  </a:lnTo>
                  <a:lnTo>
                    <a:pt x="1756" y="10"/>
                  </a:lnTo>
                  <a:moveTo>
                    <a:pt x="1756" y="39"/>
                  </a:moveTo>
                  <a:lnTo>
                    <a:pt x="1756" y="77"/>
                  </a:lnTo>
                  <a:moveTo>
                    <a:pt x="1756" y="106"/>
                  </a:moveTo>
                  <a:lnTo>
                    <a:pt x="1756" y="145"/>
                  </a:lnTo>
                  <a:moveTo>
                    <a:pt x="1756" y="164"/>
                  </a:moveTo>
                  <a:lnTo>
                    <a:pt x="1756" y="203"/>
                  </a:lnTo>
                  <a:moveTo>
                    <a:pt x="1756" y="232"/>
                  </a:moveTo>
                  <a:lnTo>
                    <a:pt x="1756" y="270"/>
                  </a:lnTo>
                  <a:moveTo>
                    <a:pt x="1756" y="299"/>
                  </a:moveTo>
                  <a:lnTo>
                    <a:pt x="1756" y="338"/>
                  </a:lnTo>
                  <a:moveTo>
                    <a:pt x="1756" y="357"/>
                  </a:moveTo>
                  <a:lnTo>
                    <a:pt x="1756" y="396"/>
                  </a:lnTo>
                  <a:moveTo>
                    <a:pt x="1756" y="425"/>
                  </a:moveTo>
                  <a:lnTo>
                    <a:pt x="1756" y="463"/>
                  </a:lnTo>
                  <a:moveTo>
                    <a:pt x="1756" y="492"/>
                  </a:moveTo>
                  <a:lnTo>
                    <a:pt x="1756" y="531"/>
                  </a:lnTo>
                  <a:moveTo>
                    <a:pt x="1756" y="550"/>
                  </a:moveTo>
                  <a:lnTo>
                    <a:pt x="1756" y="589"/>
                  </a:lnTo>
                  <a:moveTo>
                    <a:pt x="1756" y="618"/>
                  </a:moveTo>
                  <a:lnTo>
                    <a:pt x="1756" y="657"/>
                  </a:lnTo>
                  <a:moveTo>
                    <a:pt x="1756" y="686"/>
                  </a:moveTo>
                  <a:lnTo>
                    <a:pt x="1756" y="724"/>
                  </a:lnTo>
                  <a:moveTo>
                    <a:pt x="1756" y="743"/>
                  </a:moveTo>
                  <a:lnTo>
                    <a:pt x="1756" y="782"/>
                  </a:lnTo>
                  <a:moveTo>
                    <a:pt x="1756" y="811"/>
                  </a:moveTo>
                  <a:lnTo>
                    <a:pt x="1756" y="850"/>
                  </a:lnTo>
                  <a:moveTo>
                    <a:pt x="1756" y="879"/>
                  </a:moveTo>
                  <a:lnTo>
                    <a:pt x="1756" y="917"/>
                  </a:lnTo>
                  <a:moveTo>
                    <a:pt x="1756" y="937"/>
                  </a:moveTo>
                  <a:lnTo>
                    <a:pt x="1756" y="975"/>
                  </a:lnTo>
                  <a:moveTo>
                    <a:pt x="1756" y="1004"/>
                  </a:moveTo>
                  <a:lnTo>
                    <a:pt x="1756" y="1043"/>
                  </a:lnTo>
                  <a:moveTo>
                    <a:pt x="1756" y="1072"/>
                  </a:moveTo>
                  <a:lnTo>
                    <a:pt x="1756" y="1110"/>
                  </a:lnTo>
                  <a:moveTo>
                    <a:pt x="1756" y="1130"/>
                  </a:moveTo>
                  <a:lnTo>
                    <a:pt x="1756" y="1168"/>
                  </a:lnTo>
                  <a:moveTo>
                    <a:pt x="1756" y="1197"/>
                  </a:moveTo>
                  <a:lnTo>
                    <a:pt x="1756" y="1236"/>
                  </a:lnTo>
                  <a:moveTo>
                    <a:pt x="1756" y="1265"/>
                  </a:moveTo>
                  <a:lnTo>
                    <a:pt x="1756" y="1303"/>
                  </a:lnTo>
                  <a:moveTo>
                    <a:pt x="1756" y="1323"/>
                  </a:moveTo>
                  <a:lnTo>
                    <a:pt x="1756" y="1361"/>
                  </a:lnTo>
                  <a:moveTo>
                    <a:pt x="1756" y="1390"/>
                  </a:moveTo>
                  <a:lnTo>
                    <a:pt x="1756" y="1429"/>
                  </a:lnTo>
                  <a:moveTo>
                    <a:pt x="1756" y="1458"/>
                  </a:moveTo>
                  <a:lnTo>
                    <a:pt x="1756" y="149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grpSp>
          <p:nvGrpSpPr>
            <p:cNvPr id="16541" name="Group 106"/>
            <p:cNvGrpSpPr>
              <a:grpSpLocks/>
            </p:cNvGrpSpPr>
            <p:nvPr/>
          </p:nvGrpSpPr>
          <p:grpSpPr bwMode="auto">
            <a:xfrm>
              <a:off x="3400" y="2110"/>
              <a:ext cx="68" cy="58"/>
              <a:chOff x="3400" y="2110"/>
              <a:chExt cx="68" cy="58"/>
            </a:xfrm>
          </p:grpSpPr>
          <p:sp>
            <p:nvSpPr>
              <p:cNvPr id="16543" name="Oval 107"/>
              <p:cNvSpPr>
                <a:spLocks noChangeArrowheads="1"/>
              </p:cNvSpPr>
              <p:nvPr/>
            </p:nvSpPr>
            <p:spPr bwMode="auto">
              <a:xfrm>
                <a:off x="3400" y="2110"/>
                <a:ext cx="68" cy="5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C00000"/>
                  </a:solidFill>
                </a:endParaRPr>
              </a:p>
            </p:txBody>
          </p:sp>
          <p:sp>
            <p:nvSpPr>
              <p:cNvPr id="16544" name="Oval 108"/>
              <p:cNvSpPr>
                <a:spLocks noChangeArrowheads="1"/>
              </p:cNvSpPr>
              <p:nvPr/>
            </p:nvSpPr>
            <p:spPr bwMode="auto">
              <a:xfrm>
                <a:off x="3415" y="2120"/>
                <a:ext cx="38" cy="38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6542" name="Rectangle 109"/>
            <p:cNvSpPr>
              <a:spLocks noChangeArrowheads="1"/>
            </p:cNvSpPr>
            <p:nvPr/>
          </p:nvSpPr>
          <p:spPr bwMode="auto">
            <a:xfrm>
              <a:off x="3476" y="2030"/>
              <a:ext cx="10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00" b="1" i="1">
                  <a:solidFill>
                    <a:srgbClr val="C00000"/>
                  </a:solidFill>
                </a:rPr>
                <a:t>C </a:t>
              </a:r>
              <a:endPara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8542" name="Group 110"/>
          <p:cNvGrpSpPr>
            <a:grpSpLocks/>
          </p:cNvGrpSpPr>
          <p:nvPr/>
        </p:nvGrpSpPr>
        <p:grpSpPr bwMode="auto">
          <a:xfrm>
            <a:off x="2641600" y="2752725"/>
            <a:ext cx="2774950" cy="3033713"/>
            <a:chOff x="1664" y="1734"/>
            <a:chExt cx="1748" cy="1911"/>
          </a:xfrm>
        </p:grpSpPr>
        <p:sp>
          <p:nvSpPr>
            <p:cNvPr id="16535" name="Freeform 111"/>
            <p:cNvSpPr>
              <a:spLocks noEditPoints="1"/>
            </p:cNvSpPr>
            <p:nvPr/>
          </p:nvSpPr>
          <p:spPr bwMode="auto">
            <a:xfrm>
              <a:off x="1664" y="1849"/>
              <a:ext cx="1591" cy="1796"/>
            </a:xfrm>
            <a:custGeom>
              <a:avLst/>
              <a:gdLst>
                <a:gd name="T0" fmla="*/ 38 w 1591"/>
                <a:gd name="T1" fmla="*/ 0 h 1796"/>
                <a:gd name="T2" fmla="*/ 106 w 1591"/>
                <a:gd name="T3" fmla="*/ 0 h 1796"/>
                <a:gd name="T4" fmla="*/ 164 w 1591"/>
                <a:gd name="T5" fmla="*/ 0 h 1796"/>
                <a:gd name="T6" fmla="*/ 231 w 1591"/>
                <a:gd name="T7" fmla="*/ 0 h 1796"/>
                <a:gd name="T8" fmla="*/ 299 w 1591"/>
                <a:gd name="T9" fmla="*/ 0 h 1796"/>
                <a:gd name="T10" fmla="*/ 357 w 1591"/>
                <a:gd name="T11" fmla="*/ 0 h 1796"/>
                <a:gd name="T12" fmla="*/ 424 w 1591"/>
                <a:gd name="T13" fmla="*/ 0 h 1796"/>
                <a:gd name="T14" fmla="*/ 492 w 1591"/>
                <a:gd name="T15" fmla="*/ 0 h 1796"/>
                <a:gd name="T16" fmla="*/ 550 w 1591"/>
                <a:gd name="T17" fmla="*/ 0 h 1796"/>
                <a:gd name="T18" fmla="*/ 617 w 1591"/>
                <a:gd name="T19" fmla="*/ 0 h 1796"/>
                <a:gd name="T20" fmla="*/ 685 w 1591"/>
                <a:gd name="T21" fmla="*/ 0 h 1796"/>
                <a:gd name="T22" fmla="*/ 743 w 1591"/>
                <a:gd name="T23" fmla="*/ 0 h 1796"/>
                <a:gd name="T24" fmla="*/ 810 w 1591"/>
                <a:gd name="T25" fmla="*/ 0 h 1796"/>
                <a:gd name="T26" fmla="*/ 878 w 1591"/>
                <a:gd name="T27" fmla="*/ 0 h 1796"/>
                <a:gd name="T28" fmla="*/ 935 w 1591"/>
                <a:gd name="T29" fmla="*/ 0 h 1796"/>
                <a:gd name="T30" fmla="*/ 1003 w 1591"/>
                <a:gd name="T31" fmla="*/ 0 h 1796"/>
                <a:gd name="T32" fmla="*/ 1071 w 1591"/>
                <a:gd name="T33" fmla="*/ 0 h 1796"/>
                <a:gd name="T34" fmla="*/ 1128 w 1591"/>
                <a:gd name="T35" fmla="*/ 0 h 1796"/>
                <a:gd name="T36" fmla="*/ 1196 w 1591"/>
                <a:gd name="T37" fmla="*/ 0 h 1796"/>
                <a:gd name="T38" fmla="*/ 1263 w 1591"/>
                <a:gd name="T39" fmla="*/ 0 h 1796"/>
                <a:gd name="T40" fmla="*/ 1321 w 1591"/>
                <a:gd name="T41" fmla="*/ 0 h 1796"/>
                <a:gd name="T42" fmla="*/ 1389 w 1591"/>
                <a:gd name="T43" fmla="*/ 0 h 1796"/>
                <a:gd name="T44" fmla="*/ 1456 w 1591"/>
                <a:gd name="T45" fmla="*/ 0 h 1796"/>
                <a:gd name="T46" fmla="*/ 1514 w 1591"/>
                <a:gd name="T47" fmla="*/ 0 h 1796"/>
                <a:gd name="T48" fmla="*/ 1582 w 1591"/>
                <a:gd name="T49" fmla="*/ 0 h 1796"/>
                <a:gd name="T50" fmla="*/ 1591 w 1591"/>
                <a:gd name="T51" fmla="*/ 58 h 1796"/>
                <a:gd name="T52" fmla="*/ 1591 w 1591"/>
                <a:gd name="T53" fmla="*/ 126 h 1796"/>
                <a:gd name="T54" fmla="*/ 1591 w 1591"/>
                <a:gd name="T55" fmla="*/ 184 h 1796"/>
                <a:gd name="T56" fmla="*/ 1591 w 1591"/>
                <a:gd name="T57" fmla="*/ 251 h 1796"/>
                <a:gd name="T58" fmla="*/ 1591 w 1591"/>
                <a:gd name="T59" fmla="*/ 319 h 1796"/>
                <a:gd name="T60" fmla="*/ 1591 w 1591"/>
                <a:gd name="T61" fmla="*/ 377 h 1796"/>
                <a:gd name="T62" fmla="*/ 1591 w 1591"/>
                <a:gd name="T63" fmla="*/ 444 h 1796"/>
                <a:gd name="T64" fmla="*/ 1591 w 1591"/>
                <a:gd name="T65" fmla="*/ 512 h 1796"/>
                <a:gd name="T66" fmla="*/ 1591 w 1591"/>
                <a:gd name="T67" fmla="*/ 570 h 1796"/>
                <a:gd name="T68" fmla="*/ 1591 w 1591"/>
                <a:gd name="T69" fmla="*/ 638 h 1796"/>
                <a:gd name="T70" fmla="*/ 1591 w 1591"/>
                <a:gd name="T71" fmla="*/ 705 h 1796"/>
                <a:gd name="T72" fmla="*/ 1591 w 1591"/>
                <a:gd name="T73" fmla="*/ 763 h 1796"/>
                <a:gd name="T74" fmla="*/ 1591 w 1591"/>
                <a:gd name="T75" fmla="*/ 831 h 1796"/>
                <a:gd name="T76" fmla="*/ 1591 w 1591"/>
                <a:gd name="T77" fmla="*/ 898 h 1796"/>
                <a:gd name="T78" fmla="*/ 1591 w 1591"/>
                <a:gd name="T79" fmla="*/ 956 h 1796"/>
                <a:gd name="T80" fmla="*/ 1591 w 1591"/>
                <a:gd name="T81" fmla="*/ 1024 h 1796"/>
                <a:gd name="T82" fmla="*/ 1591 w 1591"/>
                <a:gd name="T83" fmla="*/ 1091 h 1796"/>
                <a:gd name="T84" fmla="*/ 1591 w 1591"/>
                <a:gd name="T85" fmla="*/ 1149 h 1796"/>
                <a:gd name="T86" fmla="*/ 1591 w 1591"/>
                <a:gd name="T87" fmla="*/ 1217 h 1796"/>
                <a:gd name="T88" fmla="*/ 1591 w 1591"/>
                <a:gd name="T89" fmla="*/ 1285 h 1796"/>
                <a:gd name="T90" fmla="*/ 1591 w 1591"/>
                <a:gd name="T91" fmla="*/ 1342 h 1796"/>
                <a:gd name="T92" fmla="*/ 1591 w 1591"/>
                <a:gd name="T93" fmla="*/ 1410 h 1796"/>
                <a:gd name="T94" fmla="*/ 1591 w 1591"/>
                <a:gd name="T95" fmla="*/ 1478 h 1796"/>
                <a:gd name="T96" fmla="*/ 1591 w 1591"/>
                <a:gd name="T97" fmla="*/ 1536 h 1796"/>
                <a:gd name="T98" fmla="*/ 1591 w 1591"/>
                <a:gd name="T99" fmla="*/ 1603 h 1796"/>
                <a:gd name="T100" fmla="*/ 1591 w 1591"/>
                <a:gd name="T101" fmla="*/ 1671 h 1796"/>
                <a:gd name="T102" fmla="*/ 1591 w 1591"/>
                <a:gd name="T103" fmla="*/ 1729 h 1796"/>
                <a:gd name="T104" fmla="*/ 1591 w 1591"/>
                <a:gd name="T105" fmla="*/ 1796 h 179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591" h="1796">
                  <a:moveTo>
                    <a:pt x="0" y="0"/>
                  </a:moveTo>
                  <a:lnTo>
                    <a:pt x="38" y="0"/>
                  </a:lnTo>
                  <a:moveTo>
                    <a:pt x="67" y="0"/>
                  </a:moveTo>
                  <a:lnTo>
                    <a:pt x="106" y="0"/>
                  </a:lnTo>
                  <a:moveTo>
                    <a:pt x="125" y="0"/>
                  </a:moveTo>
                  <a:lnTo>
                    <a:pt x="164" y="0"/>
                  </a:lnTo>
                  <a:moveTo>
                    <a:pt x="193" y="0"/>
                  </a:moveTo>
                  <a:lnTo>
                    <a:pt x="231" y="0"/>
                  </a:lnTo>
                  <a:moveTo>
                    <a:pt x="260" y="0"/>
                  </a:moveTo>
                  <a:lnTo>
                    <a:pt x="299" y="0"/>
                  </a:lnTo>
                  <a:moveTo>
                    <a:pt x="318" y="0"/>
                  </a:moveTo>
                  <a:lnTo>
                    <a:pt x="357" y="0"/>
                  </a:lnTo>
                  <a:moveTo>
                    <a:pt x="386" y="0"/>
                  </a:moveTo>
                  <a:lnTo>
                    <a:pt x="424" y="0"/>
                  </a:lnTo>
                  <a:moveTo>
                    <a:pt x="453" y="0"/>
                  </a:moveTo>
                  <a:lnTo>
                    <a:pt x="492" y="0"/>
                  </a:lnTo>
                  <a:moveTo>
                    <a:pt x="511" y="0"/>
                  </a:moveTo>
                  <a:lnTo>
                    <a:pt x="550" y="0"/>
                  </a:lnTo>
                  <a:moveTo>
                    <a:pt x="579" y="0"/>
                  </a:moveTo>
                  <a:lnTo>
                    <a:pt x="617" y="0"/>
                  </a:lnTo>
                  <a:moveTo>
                    <a:pt x="646" y="0"/>
                  </a:moveTo>
                  <a:lnTo>
                    <a:pt x="685" y="0"/>
                  </a:lnTo>
                  <a:moveTo>
                    <a:pt x="704" y="0"/>
                  </a:moveTo>
                  <a:lnTo>
                    <a:pt x="743" y="0"/>
                  </a:lnTo>
                  <a:moveTo>
                    <a:pt x="771" y="0"/>
                  </a:moveTo>
                  <a:lnTo>
                    <a:pt x="810" y="0"/>
                  </a:lnTo>
                  <a:moveTo>
                    <a:pt x="839" y="0"/>
                  </a:moveTo>
                  <a:lnTo>
                    <a:pt x="878" y="0"/>
                  </a:lnTo>
                  <a:moveTo>
                    <a:pt x="897" y="0"/>
                  </a:moveTo>
                  <a:lnTo>
                    <a:pt x="935" y="0"/>
                  </a:lnTo>
                  <a:moveTo>
                    <a:pt x="964" y="0"/>
                  </a:moveTo>
                  <a:lnTo>
                    <a:pt x="1003" y="0"/>
                  </a:lnTo>
                  <a:moveTo>
                    <a:pt x="1032" y="0"/>
                  </a:moveTo>
                  <a:lnTo>
                    <a:pt x="1071" y="0"/>
                  </a:lnTo>
                  <a:moveTo>
                    <a:pt x="1090" y="0"/>
                  </a:moveTo>
                  <a:lnTo>
                    <a:pt x="1128" y="0"/>
                  </a:lnTo>
                  <a:moveTo>
                    <a:pt x="1157" y="0"/>
                  </a:moveTo>
                  <a:lnTo>
                    <a:pt x="1196" y="0"/>
                  </a:lnTo>
                  <a:moveTo>
                    <a:pt x="1225" y="0"/>
                  </a:moveTo>
                  <a:lnTo>
                    <a:pt x="1263" y="0"/>
                  </a:lnTo>
                  <a:moveTo>
                    <a:pt x="1283" y="0"/>
                  </a:moveTo>
                  <a:lnTo>
                    <a:pt x="1321" y="0"/>
                  </a:lnTo>
                  <a:moveTo>
                    <a:pt x="1350" y="0"/>
                  </a:moveTo>
                  <a:lnTo>
                    <a:pt x="1389" y="0"/>
                  </a:lnTo>
                  <a:moveTo>
                    <a:pt x="1418" y="0"/>
                  </a:moveTo>
                  <a:lnTo>
                    <a:pt x="1456" y="0"/>
                  </a:lnTo>
                  <a:moveTo>
                    <a:pt x="1476" y="0"/>
                  </a:moveTo>
                  <a:lnTo>
                    <a:pt x="1514" y="0"/>
                  </a:lnTo>
                  <a:moveTo>
                    <a:pt x="1543" y="0"/>
                  </a:moveTo>
                  <a:lnTo>
                    <a:pt x="1582" y="0"/>
                  </a:lnTo>
                  <a:moveTo>
                    <a:pt x="1591" y="20"/>
                  </a:moveTo>
                  <a:lnTo>
                    <a:pt x="1591" y="58"/>
                  </a:lnTo>
                  <a:moveTo>
                    <a:pt x="1591" y="87"/>
                  </a:moveTo>
                  <a:lnTo>
                    <a:pt x="1591" y="126"/>
                  </a:lnTo>
                  <a:moveTo>
                    <a:pt x="1591" y="145"/>
                  </a:moveTo>
                  <a:lnTo>
                    <a:pt x="1591" y="184"/>
                  </a:lnTo>
                  <a:moveTo>
                    <a:pt x="1591" y="213"/>
                  </a:moveTo>
                  <a:lnTo>
                    <a:pt x="1591" y="251"/>
                  </a:lnTo>
                  <a:moveTo>
                    <a:pt x="1591" y="280"/>
                  </a:moveTo>
                  <a:lnTo>
                    <a:pt x="1591" y="319"/>
                  </a:lnTo>
                  <a:moveTo>
                    <a:pt x="1591" y="338"/>
                  </a:moveTo>
                  <a:lnTo>
                    <a:pt x="1591" y="377"/>
                  </a:lnTo>
                  <a:moveTo>
                    <a:pt x="1591" y="406"/>
                  </a:moveTo>
                  <a:lnTo>
                    <a:pt x="1591" y="444"/>
                  </a:lnTo>
                  <a:moveTo>
                    <a:pt x="1591" y="473"/>
                  </a:moveTo>
                  <a:lnTo>
                    <a:pt x="1591" y="512"/>
                  </a:lnTo>
                  <a:moveTo>
                    <a:pt x="1591" y="531"/>
                  </a:moveTo>
                  <a:lnTo>
                    <a:pt x="1591" y="570"/>
                  </a:lnTo>
                  <a:moveTo>
                    <a:pt x="1591" y="599"/>
                  </a:moveTo>
                  <a:lnTo>
                    <a:pt x="1591" y="638"/>
                  </a:lnTo>
                  <a:moveTo>
                    <a:pt x="1591" y="667"/>
                  </a:moveTo>
                  <a:lnTo>
                    <a:pt x="1591" y="705"/>
                  </a:lnTo>
                  <a:moveTo>
                    <a:pt x="1591" y="724"/>
                  </a:moveTo>
                  <a:lnTo>
                    <a:pt x="1591" y="763"/>
                  </a:lnTo>
                  <a:moveTo>
                    <a:pt x="1591" y="792"/>
                  </a:moveTo>
                  <a:lnTo>
                    <a:pt x="1591" y="831"/>
                  </a:lnTo>
                  <a:moveTo>
                    <a:pt x="1591" y="860"/>
                  </a:moveTo>
                  <a:lnTo>
                    <a:pt x="1591" y="898"/>
                  </a:lnTo>
                  <a:moveTo>
                    <a:pt x="1591" y="918"/>
                  </a:moveTo>
                  <a:lnTo>
                    <a:pt x="1591" y="956"/>
                  </a:lnTo>
                  <a:moveTo>
                    <a:pt x="1591" y="985"/>
                  </a:moveTo>
                  <a:lnTo>
                    <a:pt x="1591" y="1024"/>
                  </a:lnTo>
                  <a:moveTo>
                    <a:pt x="1591" y="1053"/>
                  </a:moveTo>
                  <a:lnTo>
                    <a:pt x="1591" y="1091"/>
                  </a:lnTo>
                  <a:moveTo>
                    <a:pt x="1591" y="1111"/>
                  </a:moveTo>
                  <a:lnTo>
                    <a:pt x="1591" y="1149"/>
                  </a:lnTo>
                  <a:moveTo>
                    <a:pt x="1591" y="1178"/>
                  </a:moveTo>
                  <a:lnTo>
                    <a:pt x="1591" y="1217"/>
                  </a:lnTo>
                  <a:moveTo>
                    <a:pt x="1591" y="1246"/>
                  </a:moveTo>
                  <a:lnTo>
                    <a:pt x="1591" y="1285"/>
                  </a:lnTo>
                  <a:moveTo>
                    <a:pt x="1591" y="1304"/>
                  </a:moveTo>
                  <a:lnTo>
                    <a:pt x="1591" y="1342"/>
                  </a:lnTo>
                  <a:moveTo>
                    <a:pt x="1591" y="1371"/>
                  </a:moveTo>
                  <a:lnTo>
                    <a:pt x="1591" y="1410"/>
                  </a:lnTo>
                  <a:moveTo>
                    <a:pt x="1591" y="1439"/>
                  </a:moveTo>
                  <a:lnTo>
                    <a:pt x="1591" y="1478"/>
                  </a:lnTo>
                  <a:moveTo>
                    <a:pt x="1591" y="1497"/>
                  </a:moveTo>
                  <a:lnTo>
                    <a:pt x="1591" y="1536"/>
                  </a:lnTo>
                  <a:moveTo>
                    <a:pt x="1591" y="1565"/>
                  </a:moveTo>
                  <a:lnTo>
                    <a:pt x="1591" y="1603"/>
                  </a:lnTo>
                  <a:moveTo>
                    <a:pt x="1591" y="1632"/>
                  </a:moveTo>
                  <a:lnTo>
                    <a:pt x="1591" y="1671"/>
                  </a:lnTo>
                  <a:moveTo>
                    <a:pt x="1591" y="1690"/>
                  </a:moveTo>
                  <a:lnTo>
                    <a:pt x="1591" y="1729"/>
                  </a:lnTo>
                  <a:moveTo>
                    <a:pt x="1591" y="1758"/>
                  </a:moveTo>
                  <a:lnTo>
                    <a:pt x="1591" y="1796"/>
                  </a:lnTo>
                </a:path>
              </a:pathLst>
            </a:custGeom>
            <a:noFill/>
            <a:ln w="15875">
              <a:solidFill>
                <a:srgbClr val="5268A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grpSp>
          <p:nvGrpSpPr>
            <p:cNvPr id="16536" name="Group 112"/>
            <p:cNvGrpSpPr>
              <a:grpSpLocks/>
            </p:cNvGrpSpPr>
            <p:nvPr/>
          </p:nvGrpSpPr>
          <p:grpSpPr bwMode="auto">
            <a:xfrm>
              <a:off x="3217" y="1820"/>
              <a:ext cx="67" cy="58"/>
              <a:chOff x="3217" y="1820"/>
              <a:chExt cx="67" cy="58"/>
            </a:xfrm>
          </p:grpSpPr>
          <p:sp>
            <p:nvSpPr>
              <p:cNvPr id="16538" name="Oval 113"/>
              <p:cNvSpPr>
                <a:spLocks noChangeArrowheads="1"/>
              </p:cNvSpPr>
              <p:nvPr/>
            </p:nvSpPr>
            <p:spPr bwMode="auto">
              <a:xfrm>
                <a:off x="3217" y="1820"/>
                <a:ext cx="67" cy="5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C00000"/>
                  </a:solidFill>
                </a:endParaRPr>
              </a:p>
            </p:txBody>
          </p:sp>
          <p:sp>
            <p:nvSpPr>
              <p:cNvPr id="16539" name="Oval 114"/>
              <p:cNvSpPr>
                <a:spLocks noChangeArrowheads="1"/>
              </p:cNvSpPr>
              <p:nvPr/>
            </p:nvSpPr>
            <p:spPr bwMode="auto">
              <a:xfrm>
                <a:off x="3231" y="1830"/>
                <a:ext cx="39" cy="39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6537" name="Rectangle 115"/>
            <p:cNvSpPr>
              <a:spLocks noChangeArrowheads="1"/>
            </p:cNvSpPr>
            <p:nvPr/>
          </p:nvSpPr>
          <p:spPr bwMode="auto">
            <a:xfrm>
              <a:off x="3308" y="1734"/>
              <a:ext cx="10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00" b="1" i="1">
                  <a:solidFill>
                    <a:srgbClr val="C00000"/>
                  </a:solidFill>
                </a:rPr>
                <a:t>B </a:t>
              </a:r>
              <a:endPara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8548" name="Group 116"/>
          <p:cNvGrpSpPr>
            <a:grpSpLocks/>
          </p:cNvGrpSpPr>
          <p:nvPr/>
        </p:nvGrpSpPr>
        <p:grpSpPr bwMode="auto">
          <a:xfrm>
            <a:off x="2641600" y="2262188"/>
            <a:ext cx="2305050" cy="3509962"/>
            <a:chOff x="1664" y="1425"/>
            <a:chExt cx="1452" cy="2211"/>
          </a:xfrm>
        </p:grpSpPr>
        <p:sp>
          <p:nvSpPr>
            <p:cNvPr id="16529" name="Freeform 117"/>
            <p:cNvSpPr>
              <a:spLocks noEditPoints="1"/>
            </p:cNvSpPr>
            <p:nvPr/>
          </p:nvSpPr>
          <p:spPr bwMode="auto">
            <a:xfrm>
              <a:off x="1664" y="1560"/>
              <a:ext cx="1302" cy="2076"/>
            </a:xfrm>
            <a:custGeom>
              <a:avLst/>
              <a:gdLst>
                <a:gd name="T0" fmla="*/ 38 w 1302"/>
                <a:gd name="T1" fmla="*/ 0 h 2076"/>
                <a:gd name="T2" fmla="*/ 96 w 1302"/>
                <a:gd name="T3" fmla="*/ 0 h 2076"/>
                <a:gd name="T4" fmla="*/ 164 w 1302"/>
                <a:gd name="T5" fmla="*/ 0 h 2076"/>
                <a:gd name="T6" fmla="*/ 231 w 1302"/>
                <a:gd name="T7" fmla="*/ 0 h 2076"/>
                <a:gd name="T8" fmla="*/ 289 w 1302"/>
                <a:gd name="T9" fmla="*/ 0 h 2076"/>
                <a:gd name="T10" fmla="*/ 357 w 1302"/>
                <a:gd name="T11" fmla="*/ 0 h 2076"/>
                <a:gd name="T12" fmla="*/ 424 w 1302"/>
                <a:gd name="T13" fmla="*/ 0 h 2076"/>
                <a:gd name="T14" fmla="*/ 482 w 1302"/>
                <a:gd name="T15" fmla="*/ 0 h 2076"/>
                <a:gd name="T16" fmla="*/ 550 w 1302"/>
                <a:gd name="T17" fmla="*/ 0 h 2076"/>
                <a:gd name="T18" fmla="*/ 617 w 1302"/>
                <a:gd name="T19" fmla="*/ 0 h 2076"/>
                <a:gd name="T20" fmla="*/ 675 w 1302"/>
                <a:gd name="T21" fmla="*/ 0 h 2076"/>
                <a:gd name="T22" fmla="*/ 743 w 1302"/>
                <a:gd name="T23" fmla="*/ 0 h 2076"/>
                <a:gd name="T24" fmla="*/ 810 w 1302"/>
                <a:gd name="T25" fmla="*/ 0 h 2076"/>
                <a:gd name="T26" fmla="*/ 868 w 1302"/>
                <a:gd name="T27" fmla="*/ 0 h 2076"/>
                <a:gd name="T28" fmla="*/ 935 w 1302"/>
                <a:gd name="T29" fmla="*/ 0 h 2076"/>
                <a:gd name="T30" fmla="*/ 1003 w 1302"/>
                <a:gd name="T31" fmla="*/ 0 h 2076"/>
                <a:gd name="T32" fmla="*/ 1061 w 1302"/>
                <a:gd name="T33" fmla="*/ 0 h 2076"/>
                <a:gd name="T34" fmla="*/ 1128 w 1302"/>
                <a:gd name="T35" fmla="*/ 0 h 2076"/>
                <a:gd name="T36" fmla="*/ 1196 w 1302"/>
                <a:gd name="T37" fmla="*/ 0 h 2076"/>
                <a:gd name="T38" fmla="*/ 1254 w 1302"/>
                <a:gd name="T39" fmla="*/ 0 h 2076"/>
                <a:gd name="T40" fmla="*/ 1302 w 1302"/>
                <a:gd name="T41" fmla="*/ 0 h 2076"/>
                <a:gd name="T42" fmla="*/ 1302 w 1302"/>
                <a:gd name="T43" fmla="*/ 38 h 2076"/>
                <a:gd name="T44" fmla="*/ 1302 w 1302"/>
                <a:gd name="T45" fmla="*/ 106 h 2076"/>
                <a:gd name="T46" fmla="*/ 1302 w 1302"/>
                <a:gd name="T47" fmla="*/ 173 h 2076"/>
                <a:gd name="T48" fmla="*/ 1302 w 1302"/>
                <a:gd name="T49" fmla="*/ 231 h 2076"/>
                <a:gd name="T50" fmla="*/ 1302 w 1302"/>
                <a:gd name="T51" fmla="*/ 299 h 2076"/>
                <a:gd name="T52" fmla="*/ 1302 w 1302"/>
                <a:gd name="T53" fmla="*/ 367 h 2076"/>
                <a:gd name="T54" fmla="*/ 1302 w 1302"/>
                <a:gd name="T55" fmla="*/ 425 h 2076"/>
                <a:gd name="T56" fmla="*/ 1302 w 1302"/>
                <a:gd name="T57" fmla="*/ 492 h 2076"/>
                <a:gd name="T58" fmla="*/ 1302 w 1302"/>
                <a:gd name="T59" fmla="*/ 560 h 2076"/>
                <a:gd name="T60" fmla="*/ 1302 w 1302"/>
                <a:gd name="T61" fmla="*/ 618 h 2076"/>
                <a:gd name="T62" fmla="*/ 1302 w 1302"/>
                <a:gd name="T63" fmla="*/ 685 h 2076"/>
                <a:gd name="T64" fmla="*/ 1302 w 1302"/>
                <a:gd name="T65" fmla="*/ 753 h 2076"/>
                <a:gd name="T66" fmla="*/ 1302 w 1302"/>
                <a:gd name="T67" fmla="*/ 811 h 2076"/>
                <a:gd name="T68" fmla="*/ 1302 w 1302"/>
                <a:gd name="T69" fmla="*/ 878 h 2076"/>
                <a:gd name="T70" fmla="*/ 1302 w 1302"/>
                <a:gd name="T71" fmla="*/ 946 h 2076"/>
                <a:gd name="T72" fmla="*/ 1302 w 1302"/>
                <a:gd name="T73" fmla="*/ 1004 h 2076"/>
                <a:gd name="T74" fmla="*/ 1302 w 1302"/>
                <a:gd name="T75" fmla="*/ 1071 h 2076"/>
                <a:gd name="T76" fmla="*/ 1302 w 1302"/>
                <a:gd name="T77" fmla="*/ 1139 h 2076"/>
                <a:gd name="T78" fmla="*/ 1302 w 1302"/>
                <a:gd name="T79" fmla="*/ 1197 h 2076"/>
                <a:gd name="T80" fmla="*/ 1302 w 1302"/>
                <a:gd name="T81" fmla="*/ 1265 h 2076"/>
                <a:gd name="T82" fmla="*/ 1302 w 1302"/>
                <a:gd name="T83" fmla="*/ 1332 h 2076"/>
                <a:gd name="T84" fmla="*/ 1302 w 1302"/>
                <a:gd name="T85" fmla="*/ 1390 h 2076"/>
                <a:gd name="T86" fmla="*/ 1302 w 1302"/>
                <a:gd name="T87" fmla="*/ 1458 h 2076"/>
                <a:gd name="T88" fmla="*/ 1302 w 1302"/>
                <a:gd name="T89" fmla="*/ 1525 h 2076"/>
                <a:gd name="T90" fmla="*/ 1302 w 1302"/>
                <a:gd name="T91" fmla="*/ 1583 h 2076"/>
                <a:gd name="T92" fmla="*/ 1302 w 1302"/>
                <a:gd name="T93" fmla="*/ 1651 h 2076"/>
                <a:gd name="T94" fmla="*/ 1302 w 1302"/>
                <a:gd name="T95" fmla="*/ 1718 h 2076"/>
                <a:gd name="T96" fmla="*/ 1302 w 1302"/>
                <a:gd name="T97" fmla="*/ 1776 h 2076"/>
                <a:gd name="T98" fmla="*/ 1302 w 1302"/>
                <a:gd name="T99" fmla="*/ 1844 h 2076"/>
                <a:gd name="T100" fmla="*/ 1302 w 1302"/>
                <a:gd name="T101" fmla="*/ 1911 h 2076"/>
                <a:gd name="T102" fmla="*/ 1302 w 1302"/>
                <a:gd name="T103" fmla="*/ 1969 h 2076"/>
                <a:gd name="T104" fmla="*/ 1302 w 1302"/>
                <a:gd name="T105" fmla="*/ 2037 h 20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02" h="2076">
                  <a:moveTo>
                    <a:pt x="0" y="0"/>
                  </a:moveTo>
                  <a:lnTo>
                    <a:pt x="38" y="0"/>
                  </a:lnTo>
                  <a:moveTo>
                    <a:pt x="58" y="0"/>
                  </a:moveTo>
                  <a:lnTo>
                    <a:pt x="96" y="0"/>
                  </a:lnTo>
                  <a:moveTo>
                    <a:pt x="125" y="0"/>
                  </a:moveTo>
                  <a:lnTo>
                    <a:pt x="164" y="0"/>
                  </a:lnTo>
                  <a:moveTo>
                    <a:pt x="193" y="0"/>
                  </a:moveTo>
                  <a:lnTo>
                    <a:pt x="231" y="0"/>
                  </a:lnTo>
                  <a:moveTo>
                    <a:pt x="251" y="0"/>
                  </a:moveTo>
                  <a:lnTo>
                    <a:pt x="289" y="0"/>
                  </a:lnTo>
                  <a:moveTo>
                    <a:pt x="318" y="0"/>
                  </a:moveTo>
                  <a:lnTo>
                    <a:pt x="357" y="0"/>
                  </a:lnTo>
                  <a:moveTo>
                    <a:pt x="386" y="0"/>
                  </a:moveTo>
                  <a:lnTo>
                    <a:pt x="424" y="0"/>
                  </a:lnTo>
                  <a:moveTo>
                    <a:pt x="443" y="0"/>
                  </a:moveTo>
                  <a:lnTo>
                    <a:pt x="482" y="0"/>
                  </a:lnTo>
                  <a:moveTo>
                    <a:pt x="511" y="0"/>
                  </a:moveTo>
                  <a:lnTo>
                    <a:pt x="550" y="0"/>
                  </a:lnTo>
                  <a:moveTo>
                    <a:pt x="579" y="0"/>
                  </a:moveTo>
                  <a:lnTo>
                    <a:pt x="617" y="0"/>
                  </a:lnTo>
                  <a:moveTo>
                    <a:pt x="636" y="0"/>
                  </a:moveTo>
                  <a:lnTo>
                    <a:pt x="675" y="0"/>
                  </a:lnTo>
                  <a:moveTo>
                    <a:pt x="704" y="0"/>
                  </a:moveTo>
                  <a:lnTo>
                    <a:pt x="743" y="0"/>
                  </a:lnTo>
                  <a:moveTo>
                    <a:pt x="771" y="0"/>
                  </a:moveTo>
                  <a:lnTo>
                    <a:pt x="810" y="0"/>
                  </a:lnTo>
                  <a:moveTo>
                    <a:pt x="829" y="0"/>
                  </a:moveTo>
                  <a:lnTo>
                    <a:pt x="868" y="0"/>
                  </a:lnTo>
                  <a:moveTo>
                    <a:pt x="897" y="0"/>
                  </a:moveTo>
                  <a:lnTo>
                    <a:pt x="935" y="0"/>
                  </a:lnTo>
                  <a:moveTo>
                    <a:pt x="964" y="0"/>
                  </a:moveTo>
                  <a:lnTo>
                    <a:pt x="1003" y="0"/>
                  </a:lnTo>
                  <a:moveTo>
                    <a:pt x="1022" y="0"/>
                  </a:moveTo>
                  <a:lnTo>
                    <a:pt x="1061" y="0"/>
                  </a:lnTo>
                  <a:moveTo>
                    <a:pt x="1090" y="0"/>
                  </a:moveTo>
                  <a:lnTo>
                    <a:pt x="1128" y="0"/>
                  </a:lnTo>
                  <a:moveTo>
                    <a:pt x="1157" y="0"/>
                  </a:moveTo>
                  <a:lnTo>
                    <a:pt x="1196" y="0"/>
                  </a:lnTo>
                  <a:moveTo>
                    <a:pt x="1215" y="0"/>
                  </a:moveTo>
                  <a:lnTo>
                    <a:pt x="1254" y="0"/>
                  </a:lnTo>
                  <a:moveTo>
                    <a:pt x="1283" y="0"/>
                  </a:moveTo>
                  <a:lnTo>
                    <a:pt x="1302" y="0"/>
                  </a:lnTo>
                  <a:lnTo>
                    <a:pt x="1302" y="19"/>
                  </a:lnTo>
                  <a:moveTo>
                    <a:pt x="1302" y="38"/>
                  </a:moveTo>
                  <a:lnTo>
                    <a:pt x="1302" y="77"/>
                  </a:lnTo>
                  <a:moveTo>
                    <a:pt x="1302" y="106"/>
                  </a:moveTo>
                  <a:lnTo>
                    <a:pt x="1302" y="144"/>
                  </a:lnTo>
                  <a:moveTo>
                    <a:pt x="1302" y="173"/>
                  </a:moveTo>
                  <a:lnTo>
                    <a:pt x="1302" y="212"/>
                  </a:lnTo>
                  <a:moveTo>
                    <a:pt x="1302" y="231"/>
                  </a:moveTo>
                  <a:lnTo>
                    <a:pt x="1302" y="270"/>
                  </a:lnTo>
                  <a:moveTo>
                    <a:pt x="1302" y="299"/>
                  </a:moveTo>
                  <a:lnTo>
                    <a:pt x="1302" y="338"/>
                  </a:lnTo>
                  <a:moveTo>
                    <a:pt x="1302" y="367"/>
                  </a:moveTo>
                  <a:lnTo>
                    <a:pt x="1302" y="405"/>
                  </a:lnTo>
                  <a:moveTo>
                    <a:pt x="1302" y="425"/>
                  </a:moveTo>
                  <a:lnTo>
                    <a:pt x="1302" y="463"/>
                  </a:lnTo>
                  <a:moveTo>
                    <a:pt x="1302" y="492"/>
                  </a:moveTo>
                  <a:lnTo>
                    <a:pt x="1302" y="531"/>
                  </a:lnTo>
                  <a:moveTo>
                    <a:pt x="1302" y="560"/>
                  </a:moveTo>
                  <a:lnTo>
                    <a:pt x="1302" y="598"/>
                  </a:lnTo>
                  <a:moveTo>
                    <a:pt x="1302" y="618"/>
                  </a:moveTo>
                  <a:lnTo>
                    <a:pt x="1302" y="656"/>
                  </a:lnTo>
                  <a:moveTo>
                    <a:pt x="1302" y="685"/>
                  </a:moveTo>
                  <a:lnTo>
                    <a:pt x="1302" y="724"/>
                  </a:lnTo>
                  <a:moveTo>
                    <a:pt x="1302" y="753"/>
                  </a:moveTo>
                  <a:lnTo>
                    <a:pt x="1302" y="791"/>
                  </a:lnTo>
                  <a:moveTo>
                    <a:pt x="1302" y="811"/>
                  </a:moveTo>
                  <a:lnTo>
                    <a:pt x="1302" y="849"/>
                  </a:lnTo>
                  <a:moveTo>
                    <a:pt x="1302" y="878"/>
                  </a:moveTo>
                  <a:lnTo>
                    <a:pt x="1302" y="917"/>
                  </a:lnTo>
                  <a:moveTo>
                    <a:pt x="1302" y="946"/>
                  </a:moveTo>
                  <a:lnTo>
                    <a:pt x="1302" y="985"/>
                  </a:lnTo>
                  <a:moveTo>
                    <a:pt x="1302" y="1004"/>
                  </a:moveTo>
                  <a:lnTo>
                    <a:pt x="1302" y="1042"/>
                  </a:lnTo>
                  <a:moveTo>
                    <a:pt x="1302" y="1071"/>
                  </a:moveTo>
                  <a:lnTo>
                    <a:pt x="1302" y="1110"/>
                  </a:lnTo>
                  <a:moveTo>
                    <a:pt x="1302" y="1139"/>
                  </a:moveTo>
                  <a:lnTo>
                    <a:pt x="1302" y="1178"/>
                  </a:lnTo>
                  <a:moveTo>
                    <a:pt x="1302" y="1197"/>
                  </a:moveTo>
                  <a:lnTo>
                    <a:pt x="1302" y="1236"/>
                  </a:lnTo>
                  <a:moveTo>
                    <a:pt x="1302" y="1265"/>
                  </a:moveTo>
                  <a:lnTo>
                    <a:pt x="1302" y="1303"/>
                  </a:lnTo>
                  <a:moveTo>
                    <a:pt x="1302" y="1332"/>
                  </a:moveTo>
                  <a:lnTo>
                    <a:pt x="1302" y="1371"/>
                  </a:lnTo>
                  <a:moveTo>
                    <a:pt x="1302" y="1390"/>
                  </a:moveTo>
                  <a:lnTo>
                    <a:pt x="1302" y="1429"/>
                  </a:lnTo>
                  <a:moveTo>
                    <a:pt x="1302" y="1458"/>
                  </a:moveTo>
                  <a:lnTo>
                    <a:pt x="1302" y="1496"/>
                  </a:lnTo>
                  <a:moveTo>
                    <a:pt x="1302" y="1525"/>
                  </a:moveTo>
                  <a:lnTo>
                    <a:pt x="1302" y="1564"/>
                  </a:lnTo>
                  <a:moveTo>
                    <a:pt x="1302" y="1583"/>
                  </a:moveTo>
                  <a:lnTo>
                    <a:pt x="1302" y="1622"/>
                  </a:lnTo>
                  <a:moveTo>
                    <a:pt x="1302" y="1651"/>
                  </a:moveTo>
                  <a:lnTo>
                    <a:pt x="1302" y="1689"/>
                  </a:lnTo>
                  <a:moveTo>
                    <a:pt x="1302" y="1718"/>
                  </a:moveTo>
                  <a:lnTo>
                    <a:pt x="1302" y="1757"/>
                  </a:lnTo>
                  <a:moveTo>
                    <a:pt x="1302" y="1776"/>
                  </a:moveTo>
                  <a:lnTo>
                    <a:pt x="1302" y="1815"/>
                  </a:lnTo>
                  <a:moveTo>
                    <a:pt x="1302" y="1844"/>
                  </a:moveTo>
                  <a:lnTo>
                    <a:pt x="1302" y="1882"/>
                  </a:lnTo>
                  <a:moveTo>
                    <a:pt x="1302" y="1911"/>
                  </a:moveTo>
                  <a:lnTo>
                    <a:pt x="1302" y="1950"/>
                  </a:lnTo>
                  <a:moveTo>
                    <a:pt x="1302" y="1969"/>
                  </a:moveTo>
                  <a:lnTo>
                    <a:pt x="1302" y="2008"/>
                  </a:lnTo>
                  <a:moveTo>
                    <a:pt x="1302" y="2037"/>
                  </a:moveTo>
                  <a:lnTo>
                    <a:pt x="1302" y="2076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grpSp>
          <p:nvGrpSpPr>
            <p:cNvPr id="16530" name="Group 118"/>
            <p:cNvGrpSpPr>
              <a:grpSpLocks/>
            </p:cNvGrpSpPr>
            <p:nvPr/>
          </p:nvGrpSpPr>
          <p:grpSpPr bwMode="auto">
            <a:xfrm>
              <a:off x="2937" y="1425"/>
              <a:ext cx="179" cy="164"/>
              <a:chOff x="2937" y="1425"/>
              <a:chExt cx="179" cy="164"/>
            </a:xfrm>
          </p:grpSpPr>
          <p:grpSp>
            <p:nvGrpSpPr>
              <p:cNvPr id="16531" name="Group 119"/>
              <p:cNvGrpSpPr>
                <a:grpSpLocks/>
              </p:cNvGrpSpPr>
              <p:nvPr/>
            </p:nvGrpSpPr>
            <p:grpSpPr bwMode="auto">
              <a:xfrm>
                <a:off x="2937" y="1531"/>
                <a:ext cx="68" cy="58"/>
                <a:chOff x="2937" y="1531"/>
                <a:chExt cx="68" cy="58"/>
              </a:xfrm>
            </p:grpSpPr>
            <p:sp>
              <p:nvSpPr>
                <p:cNvPr id="16533" name="Oval 120"/>
                <p:cNvSpPr>
                  <a:spLocks noChangeArrowheads="1"/>
                </p:cNvSpPr>
                <p:nvPr/>
              </p:nvSpPr>
              <p:spPr bwMode="auto">
                <a:xfrm>
                  <a:off x="2937" y="1531"/>
                  <a:ext cx="68" cy="58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6534" name="Oval 121"/>
                <p:cNvSpPr>
                  <a:spLocks noChangeArrowheads="1"/>
                </p:cNvSpPr>
                <p:nvPr/>
              </p:nvSpPr>
              <p:spPr bwMode="auto">
                <a:xfrm>
                  <a:off x="2952" y="1540"/>
                  <a:ext cx="38" cy="39"/>
                </a:xfrm>
                <a:prstGeom prst="ellipse">
                  <a:avLst/>
                </a:prstGeom>
                <a:solidFill>
                  <a:srgbClr val="FE1A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rgbClr val="C00000"/>
                    </a:solidFill>
                  </a:endParaRPr>
                </a:p>
              </p:txBody>
            </p:sp>
          </p:grpSp>
          <p:sp>
            <p:nvSpPr>
              <p:cNvPr id="16532" name="Rectangle 122"/>
              <p:cNvSpPr>
                <a:spLocks noChangeArrowheads="1"/>
              </p:cNvSpPr>
              <p:nvPr/>
            </p:nvSpPr>
            <p:spPr bwMode="auto">
              <a:xfrm>
                <a:off x="3012" y="1425"/>
                <a:ext cx="10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300" b="1" i="1" dirty="0">
                    <a:solidFill>
                      <a:srgbClr val="C00000"/>
                    </a:solidFill>
                  </a:rPr>
                  <a:t>A </a:t>
                </a:r>
                <a:endParaRPr lang="en-US" altLang="en-US" sz="2400" b="1" dirty="0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6489" name="Rectangle 123"/>
          <p:cNvSpPr>
            <a:spLocks noChangeArrowheads="1"/>
          </p:cNvSpPr>
          <p:nvPr/>
        </p:nvSpPr>
        <p:spPr bwMode="auto">
          <a:xfrm rot="-5400000">
            <a:off x="1108869" y="3591719"/>
            <a:ext cx="1819275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MRP (per Bag of Flour)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0" name="Rectangle 124"/>
          <p:cNvSpPr>
            <a:spLocks noChangeArrowheads="1"/>
          </p:cNvSpPr>
          <p:nvPr/>
        </p:nvSpPr>
        <p:spPr bwMode="auto">
          <a:xfrm>
            <a:off x="4003675" y="6127750"/>
            <a:ext cx="10795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Bags of Flour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1" name="Rectangle 125"/>
          <p:cNvSpPr>
            <a:spLocks noChangeArrowheads="1"/>
          </p:cNvSpPr>
          <p:nvPr/>
        </p:nvSpPr>
        <p:spPr bwMode="auto">
          <a:xfrm>
            <a:off x="2592388" y="5780088"/>
            <a:ext cx="2047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2" name="Rectangle 126"/>
          <p:cNvSpPr>
            <a:spLocks noChangeArrowheads="1"/>
          </p:cNvSpPr>
          <p:nvPr/>
        </p:nvSpPr>
        <p:spPr bwMode="auto">
          <a:xfrm>
            <a:off x="6234113" y="578008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10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3" name="Rectangle 127"/>
          <p:cNvSpPr>
            <a:spLocks noChangeArrowheads="1"/>
          </p:cNvSpPr>
          <p:nvPr/>
        </p:nvSpPr>
        <p:spPr bwMode="auto">
          <a:xfrm>
            <a:off x="5905500" y="5780088"/>
            <a:ext cx="2047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9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4" name="Rectangle 128"/>
          <p:cNvSpPr>
            <a:spLocks noChangeArrowheads="1"/>
          </p:cNvSpPr>
          <p:nvPr/>
        </p:nvSpPr>
        <p:spPr bwMode="auto">
          <a:xfrm>
            <a:off x="5537200" y="5780088"/>
            <a:ext cx="2047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8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5" name="Rectangle 129"/>
          <p:cNvSpPr>
            <a:spLocks noChangeArrowheads="1"/>
          </p:cNvSpPr>
          <p:nvPr/>
        </p:nvSpPr>
        <p:spPr bwMode="auto">
          <a:xfrm>
            <a:off x="5170488" y="5780088"/>
            <a:ext cx="2047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7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6" name="Rectangle 130"/>
          <p:cNvSpPr>
            <a:spLocks noChangeArrowheads="1"/>
          </p:cNvSpPr>
          <p:nvPr/>
        </p:nvSpPr>
        <p:spPr bwMode="auto">
          <a:xfrm>
            <a:off x="4802188" y="5780088"/>
            <a:ext cx="2047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6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7" name="Rectangle 131"/>
          <p:cNvSpPr>
            <a:spLocks noChangeArrowheads="1"/>
          </p:cNvSpPr>
          <p:nvPr/>
        </p:nvSpPr>
        <p:spPr bwMode="auto">
          <a:xfrm>
            <a:off x="4433888" y="5780088"/>
            <a:ext cx="2047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5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8" name="Rectangle 132"/>
          <p:cNvSpPr>
            <a:spLocks noChangeArrowheads="1"/>
          </p:cNvSpPr>
          <p:nvPr/>
        </p:nvSpPr>
        <p:spPr bwMode="auto">
          <a:xfrm>
            <a:off x="4065588" y="5780088"/>
            <a:ext cx="2047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9" name="Rectangle 133"/>
          <p:cNvSpPr>
            <a:spLocks noChangeArrowheads="1"/>
          </p:cNvSpPr>
          <p:nvPr/>
        </p:nvSpPr>
        <p:spPr bwMode="auto">
          <a:xfrm>
            <a:off x="3697288" y="5780088"/>
            <a:ext cx="2047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3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00" name="Rectangle 134"/>
          <p:cNvSpPr>
            <a:spLocks noChangeArrowheads="1"/>
          </p:cNvSpPr>
          <p:nvPr/>
        </p:nvSpPr>
        <p:spPr bwMode="auto">
          <a:xfrm>
            <a:off x="3328988" y="5780088"/>
            <a:ext cx="2047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01" name="Rectangle 135"/>
          <p:cNvSpPr>
            <a:spLocks noChangeArrowheads="1"/>
          </p:cNvSpPr>
          <p:nvPr/>
        </p:nvSpPr>
        <p:spPr bwMode="auto">
          <a:xfrm>
            <a:off x="2960688" y="5780088"/>
            <a:ext cx="2047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1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02" name="Rectangle 136"/>
          <p:cNvSpPr>
            <a:spLocks noChangeArrowheads="1"/>
          </p:cNvSpPr>
          <p:nvPr/>
        </p:nvSpPr>
        <p:spPr bwMode="auto">
          <a:xfrm>
            <a:off x="2286000" y="5126038"/>
            <a:ext cx="368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–10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03" name="Rectangle 137"/>
          <p:cNvSpPr>
            <a:spLocks noChangeArrowheads="1"/>
          </p:cNvSpPr>
          <p:nvPr/>
        </p:nvSpPr>
        <p:spPr bwMode="auto">
          <a:xfrm>
            <a:off x="2286000" y="5494338"/>
            <a:ext cx="368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–14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04" name="Rectangle 138"/>
          <p:cNvSpPr>
            <a:spLocks noChangeArrowheads="1"/>
          </p:cNvSpPr>
          <p:nvPr/>
        </p:nvSpPr>
        <p:spPr bwMode="auto">
          <a:xfrm>
            <a:off x="2286000" y="5310188"/>
            <a:ext cx="368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–12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05" name="Rectangle 139"/>
          <p:cNvSpPr>
            <a:spLocks noChangeArrowheads="1"/>
          </p:cNvSpPr>
          <p:nvPr/>
        </p:nvSpPr>
        <p:spPr bwMode="auto">
          <a:xfrm>
            <a:off x="2366963" y="494188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–8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06" name="Rectangle 140"/>
          <p:cNvSpPr>
            <a:spLocks noChangeArrowheads="1"/>
          </p:cNvSpPr>
          <p:nvPr/>
        </p:nvSpPr>
        <p:spPr bwMode="auto">
          <a:xfrm>
            <a:off x="2366963" y="475773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–6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07" name="Rectangle 141"/>
          <p:cNvSpPr>
            <a:spLocks noChangeArrowheads="1"/>
          </p:cNvSpPr>
          <p:nvPr/>
        </p:nvSpPr>
        <p:spPr bwMode="auto">
          <a:xfrm>
            <a:off x="2286000" y="5657850"/>
            <a:ext cx="3683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–16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08" name="Rectangle 142"/>
          <p:cNvSpPr>
            <a:spLocks noChangeArrowheads="1"/>
          </p:cNvSpPr>
          <p:nvPr/>
        </p:nvSpPr>
        <p:spPr bwMode="auto">
          <a:xfrm>
            <a:off x="2366963" y="457358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–4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09" name="Rectangle 143"/>
          <p:cNvSpPr>
            <a:spLocks noChangeArrowheads="1"/>
          </p:cNvSpPr>
          <p:nvPr/>
        </p:nvSpPr>
        <p:spPr bwMode="auto">
          <a:xfrm>
            <a:off x="2366963" y="438943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–2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10" name="Rectangle 144"/>
          <p:cNvSpPr>
            <a:spLocks noChangeArrowheads="1"/>
          </p:cNvSpPr>
          <p:nvPr/>
        </p:nvSpPr>
        <p:spPr bwMode="auto">
          <a:xfrm>
            <a:off x="2470150" y="4205288"/>
            <a:ext cx="2047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11" name="Rectangle 145"/>
          <p:cNvSpPr>
            <a:spLocks noChangeArrowheads="1"/>
          </p:cNvSpPr>
          <p:nvPr/>
        </p:nvSpPr>
        <p:spPr bwMode="auto">
          <a:xfrm>
            <a:off x="2470150" y="4021138"/>
            <a:ext cx="2047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12" name="Rectangle 146"/>
          <p:cNvSpPr>
            <a:spLocks noChangeArrowheads="1"/>
          </p:cNvSpPr>
          <p:nvPr/>
        </p:nvSpPr>
        <p:spPr bwMode="auto">
          <a:xfrm>
            <a:off x="2470150" y="3836988"/>
            <a:ext cx="2047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13" name="Rectangle 147"/>
          <p:cNvSpPr>
            <a:spLocks noChangeArrowheads="1"/>
          </p:cNvSpPr>
          <p:nvPr/>
        </p:nvSpPr>
        <p:spPr bwMode="auto">
          <a:xfrm>
            <a:off x="2470150" y="3652838"/>
            <a:ext cx="2047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6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14" name="Rectangle 148"/>
          <p:cNvSpPr>
            <a:spLocks noChangeArrowheads="1"/>
          </p:cNvSpPr>
          <p:nvPr/>
        </p:nvSpPr>
        <p:spPr bwMode="auto">
          <a:xfrm>
            <a:off x="2470150" y="3468688"/>
            <a:ext cx="2047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8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15" name="Rectangle 149"/>
          <p:cNvSpPr>
            <a:spLocks noChangeArrowheads="1"/>
          </p:cNvSpPr>
          <p:nvPr/>
        </p:nvSpPr>
        <p:spPr bwMode="auto">
          <a:xfrm>
            <a:off x="2366963" y="328453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10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16" name="Rectangle 150"/>
          <p:cNvSpPr>
            <a:spLocks noChangeArrowheads="1"/>
          </p:cNvSpPr>
          <p:nvPr/>
        </p:nvSpPr>
        <p:spPr bwMode="auto">
          <a:xfrm>
            <a:off x="2366963" y="310038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12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17" name="Rectangle 151"/>
          <p:cNvSpPr>
            <a:spLocks noChangeArrowheads="1"/>
          </p:cNvSpPr>
          <p:nvPr/>
        </p:nvSpPr>
        <p:spPr bwMode="auto">
          <a:xfrm>
            <a:off x="2366963" y="291623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14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18" name="Rectangle 152"/>
          <p:cNvSpPr>
            <a:spLocks noChangeArrowheads="1"/>
          </p:cNvSpPr>
          <p:nvPr/>
        </p:nvSpPr>
        <p:spPr bwMode="auto">
          <a:xfrm>
            <a:off x="2366963" y="273208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16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19" name="Rectangle 153"/>
          <p:cNvSpPr>
            <a:spLocks noChangeArrowheads="1"/>
          </p:cNvSpPr>
          <p:nvPr/>
        </p:nvSpPr>
        <p:spPr bwMode="auto">
          <a:xfrm>
            <a:off x="2366963" y="254793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18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20" name="Rectangle 154"/>
          <p:cNvSpPr>
            <a:spLocks noChangeArrowheads="1"/>
          </p:cNvSpPr>
          <p:nvPr/>
        </p:nvSpPr>
        <p:spPr bwMode="auto">
          <a:xfrm>
            <a:off x="2366963" y="236378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20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21" name="Rectangle 155"/>
          <p:cNvSpPr>
            <a:spLocks noChangeArrowheads="1"/>
          </p:cNvSpPr>
          <p:nvPr/>
        </p:nvSpPr>
        <p:spPr bwMode="auto">
          <a:xfrm>
            <a:off x="2366963" y="217963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22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22" name="Rectangle 156"/>
          <p:cNvSpPr>
            <a:spLocks noChangeArrowheads="1"/>
          </p:cNvSpPr>
          <p:nvPr/>
        </p:nvSpPr>
        <p:spPr bwMode="auto">
          <a:xfrm>
            <a:off x="2366963" y="1995488"/>
            <a:ext cx="285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24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23" name="Rectangle 157"/>
          <p:cNvSpPr>
            <a:spLocks noChangeArrowheads="1"/>
          </p:cNvSpPr>
          <p:nvPr/>
        </p:nvSpPr>
        <p:spPr bwMode="auto">
          <a:xfrm>
            <a:off x="2286000" y="1811338"/>
            <a:ext cx="368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00" b="1">
                <a:solidFill>
                  <a:srgbClr val="000000"/>
                </a:solidFill>
              </a:rPr>
              <a:t>$26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8590" name="Group 158"/>
          <p:cNvGrpSpPr>
            <a:grpSpLocks/>
          </p:cNvGrpSpPr>
          <p:nvPr/>
        </p:nvGrpSpPr>
        <p:grpSpPr bwMode="auto">
          <a:xfrm>
            <a:off x="3103563" y="2711450"/>
            <a:ext cx="227012" cy="269875"/>
            <a:chOff x="1955" y="1708"/>
            <a:chExt cx="143" cy="170"/>
          </a:xfrm>
        </p:grpSpPr>
        <p:grpSp>
          <p:nvGrpSpPr>
            <p:cNvPr id="16525" name="Group 159"/>
            <p:cNvGrpSpPr>
              <a:grpSpLocks/>
            </p:cNvGrpSpPr>
            <p:nvPr/>
          </p:nvGrpSpPr>
          <p:grpSpPr bwMode="auto">
            <a:xfrm>
              <a:off x="2040" y="1811"/>
              <a:ext cx="58" cy="67"/>
              <a:chOff x="2040" y="1811"/>
              <a:chExt cx="58" cy="67"/>
            </a:xfrm>
          </p:grpSpPr>
          <p:sp>
            <p:nvSpPr>
              <p:cNvPr id="16527" name="Oval 160"/>
              <p:cNvSpPr>
                <a:spLocks noChangeArrowheads="1"/>
              </p:cNvSpPr>
              <p:nvPr/>
            </p:nvSpPr>
            <p:spPr bwMode="auto">
              <a:xfrm>
                <a:off x="2040" y="1811"/>
                <a:ext cx="58" cy="67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C00000"/>
                  </a:solidFill>
                </a:endParaRPr>
              </a:p>
            </p:txBody>
          </p:sp>
          <p:sp>
            <p:nvSpPr>
              <p:cNvPr id="16528" name="Oval 161"/>
              <p:cNvSpPr>
                <a:spLocks noChangeArrowheads="1"/>
              </p:cNvSpPr>
              <p:nvPr/>
            </p:nvSpPr>
            <p:spPr bwMode="auto">
              <a:xfrm>
                <a:off x="2050" y="1825"/>
                <a:ext cx="38" cy="39"/>
              </a:xfrm>
              <a:prstGeom prst="ellipse">
                <a:avLst/>
              </a:prstGeom>
              <a:solidFill>
                <a:srgbClr val="FE1A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6526" name="Rectangle 162"/>
            <p:cNvSpPr>
              <a:spLocks noChangeArrowheads="1"/>
            </p:cNvSpPr>
            <p:nvPr/>
          </p:nvSpPr>
          <p:spPr bwMode="auto">
            <a:xfrm>
              <a:off x="1955" y="1708"/>
              <a:ext cx="10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00" b="1" i="1" dirty="0">
                  <a:solidFill>
                    <a:srgbClr val="C00000"/>
                  </a:solidFill>
                </a:rPr>
                <a:t>D </a:t>
              </a:r>
              <a:endPara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8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4196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demand curve for a resource is the downward-sloping portion of its MRP curve.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Resource demand curves slope downward because of</a:t>
            </a:r>
            <a:r>
              <a:rPr lang="en-US" altLang="en-US" b="1" smtClean="0"/>
              <a:t> diminishing marginal returns.</a:t>
            </a:r>
            <a:endParaRPr lang="en-US" altLang="en-US" smtClean="0">
              <a:sym typeface="Wingdings 3" panose="05040102010807070707" pitchFamily="18" charset="2"/>
            </a:endParaRPr>
          </a:p>
          <a:p>
            <a:pPr eaLnBrk="1" hangingPunct="1">
              <a:buFontTx/>
              <a:buNone/>
            </a:pPr>
            <a:endParaRPr lang="en-US" altLang="en-US" b="1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Inputs and Their Derived Demand Curves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smtClean="0"/>
              <a:t>The demand curve for a resource can shift, based on changes in the following </a:t>
            </a:r>
            <a:r>
              <a:rPr lang="en-US" altLang="en-US" sz="3600" i="1" smtClean="0"/>
              <a:t>determinants:</a:t>
            </a:r>
            <a:endParaRPr lang="en-US" altLang="en-US" sz="36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solidFill>
                  <a:schemeClr val="accent2"/>
                </a:solidFill>
                <a:sym typeface="Wingdings 3" panose="05040102010807070707" pitchFamily="18" charset="2"/>
              </a:rPr>
              <a:t>Demand for the product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solidFill>
                  <a:schemeClr val="accent2"/>
                </a:solidFill>
                <a:sym typeface="Wingdings 3" panose="05040102010807070707" pitchFamily="18" charset="2"/>
              </a:rPr>
              <a:t>Productivity of the resource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solidFill>
                  <a:schemeClr val="accent2"/>
                </a:solidFill>
                <a:sym typeface="Wingdings 3" panose="05040102010807070707" pitchFamily="18" charset="2"/>
              </a:rPr>
              <a:t>Changes in the Prices of Other Resources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66FF"/>
                </a:solidFill>
                <a:sym typeface="Wingdings 3" panose="05040102010807070707" pitchFamily="18" charset="2"/>
              </a:rPr>
              <a:t>Substitute Resources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66FF"/>
                </a:solidFill>
                <a:sym typeface="Wingdings 3" panose="05040102010807070707" pitchFamily="18" charset="2"/>
              </a:rPr>
              <a:t>Complementary Resources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b="1" smtClean="0">
              <a:solidFill>
                <a:srgbClr val="0066FF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Inputs and Their Derived Demand Curves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u="sng" smtClean="0"/>
              <a:t>Optimal Combination of Resources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Profit Maximizing Rule</a:t>
            </a:r>
          </a:p>
          <a:p>
            <a:pPr eaLnBrk="1" hangingPunct="1">
              <a:buFontTx/>
              <a:buNone/>
            </a:pPr>
            <a:r>
              <a:rPr lang="en-US" altLang="en-US" sz="4000" smtClean="0"/>
              <a:t>		 </a:t>
            </a:r>
            <a:r>
              <a:rPr lang="en-US" altLang="en-US" sz="4000" smtClean="0">
                <a:solidFill>
                  <a:schemeClr val="accent2"/>
                </a:solidFill>
              </a:rPr>
              <a:t>MRP</a:t>
            </a:r>
            <a:r>
              <a:rPr lang="en-US" altLang="en-US" sz="4000" baseline="-25000" smtClean="0">
                <a:solidFill>
                  <a:schemeClr val="accent2"/>
                </a:solidFill>
              </a:rPr>
              <a:t>L</a:t>
            </a:r>
            <a:r>
              <a:rPr lang="en-US" altLang="en-US" sz="4000" smtClean="0">
                <a:solidFill>
                  <a:schemeClr val="accent2"/>
                </a:solidFill>
              </a:rPr>
              <a:t> / P</a:t>
            </a:r>
            <a:r>
              <a:rPr lang="en-US" altLang="en-US" sz="4000" baseline="-25000" smtClean="0">
                <a:solidFill>
                  <a:schemeClr val="accent2"/>
                </a:solidFill>
              </a:rPr>
              <a:t>L</a:t>
            </a:r>
            <a:r>
              <a:rPr lang="en-US" altLang="en-US" sz="4000" smtClean="0">
                <a:solidFill>
                  <a:schemeClr val="accent2"/>
                </a:solidFill>
              </a:rPr>
              <a:t> = MRP</a:t>
            </a:r>
            <a:r>
              <a:rPr lang="en-US" altLang="en-US" sz="4000" baseline="-25000" smtClean="0">
                <a:solidFill>
                  <a:schemeClr val="accent2"/>
                </a:solidFill>
              </a:rPr>
              <a:t>C</a:t>
            </a:r>
            <a:r>
              <a:rPr lang="en-US" altLang="en-US" sz="4000" smtClean="0">
                <a:solidFill>
                  <a:schemeClr val="accent2"/>
                </a:solidFill>
              </a:rPr>
              <a:t> / P</a:t>
            </a:r>
            <a:r>
              <a:rPr lang="en-US" altLang="en-US" sz="4000" baseline="-25000" smtClean="0">
                <a:solidFill>
                  <a:schemeClr val="accent2"/>
                </a:solidFill>
              </a:rPr>
              <a:t>C </a:t>
            </a:r>
            <a:r>
              <a:rPr lang="en-US" altLang="en-US" sz="4000" smtClean="0">
                <a:solidFill>
                  <a:schemeClr val="accent2"/>
                </a:solidFill>
              </a:rPr>
              <a:t>= 1</a:t>
            </a:r>
          </a:p>
          <a:p>
            <a:pPr eaLnBrk="1" hangingPunct="1"/>
            <a:endParaRPr lang="en-US" altLang="en-US" sz="400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z="4000" smtClean="0"/>
          </a:p>
          <a:p>
            <a:pPr eaLnBrk="1" hangingPunct="1"/>
            <a:r>
              <a:rPr lang="en-US" altLang="en-US" sz="4000" smtClean="0"/>
              <a:t>Least Cost Rule (minimizing cost)</a:t>
            </a:r>
          </a:p>
          <a:p>
            <a:pPr eaLnBrk="1" hangingPunct="1">
              <a:buFontTx/>
              <a:buNone/>
            </a:pPr>
            <a:r>
              <a:rPr lang="en-US" altLang="en-US" sz="4000" smtClean="0"/>
              <a:t>	</a:t>
            </a:r>
            <a:r>
              <a:rPr lang="en-US" altLang="en-US" sz="4000" smtClean="0">
                <a:solidFill>
                  <a:schemeClr val="accent2"/>
                </a:solidFill>
              </a:rPr>
              <a:t>	MP</a:t>
            </a:r>
            <a:r>
              <a:rPr lang="en-US" altLang="en-US" sz="4000" baseline="-25000" smtClean="0">
                <a:solidFill>
                  <a:schemeClr val="accent2"/>
                </a:solidFill>
              </a:rPr>
              <a:t>L</a:t>
            </a:r>
            <a:r>
              <a:rPr lang="en-US" altLang="en-US" sz="4000" smtClean="0">
                <a:solidFill>
                  <a:schemeClr val="accent2"/>
                </a:solidFill>
              </a:rPr>
              <a:t> / P</a:t>
            </a:r>
            <a:r>
              <a:rPr lang="en-US" altLang="en-US" sz="4000" baseline="-25000" smtClean="0">
                <a:solidFill>
                  <a:schemeClr val="accent2"/>
                </a:solidFill>
              </a:rPr>
              <a:t>L</a:t>
            </a:r>
            <a:r>
              <a:rPr lang="en-US" altLang="en-US" sz="4000" smtClean="0">
                <a:solidFill>
                  <a:schemeClr val="accent2"/>
                </a:solidFill>
              </a:rPr>
              <a:t> = MP</a:t>
            </a:r>
            <a:r>
              <a:rPr lang="en-US" altLang="en-US" sz="4000" baseline="-25000" smtClean="0">
                <a:solidFill>
                  <a:schemeClr val="accent2"/>
                </a:solidFill>
              </a:rPr>
              <a:t>C</a:t>
            </a:r>
            <a:r>
              <a:rPr lang="en-US" altLang="en-US" sz="4000" smtClean="0">
                <a:solidFill>
                  <a:schemeClr val="accent2"/>
                </a:solidFill>
              </a:rPr>
              <a:t> / P</a:t>
            </a:r>
            <a:r>
              <a:rPr lang="en-US" altLang="en-US" sz="4000" baseline="-25000" smtClean="0">
                <a:solidFill>
                  <a:schemeClr val="accent2"/>
                </a:solidFill>
              </a:rPr>
              <a:t>C</a:t>
            </a:r>
          </a:p>
          <a:p>
            <a:pPr eaLnBrk="1" hangingPunct="1">
              <a:buFontTx/>
              <a:buNone/>
            </a:pPr>
            <a:endParaRPr lang="en-US" altLang="en-US" sz="4000" baseline="-250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370" name="Group 2"/>
          <p:cNvGrpSpPr>
            <a:grpSpLocks/>
          </p:cNvGrpSpPr>
          <p:nvPr/>
        </p:nvGrpSpPr>
        <p:grpSpPr bwMode="auto">
          <a:xfrm>
            <a:off x="0" y="0"/>
            <a:ext cx="2911475" cy="3727450"/>
            <a:chOff x="1160" y="1698"/>
            <a:chExt cx="1834" cy="2348"/>
          </a:xfrm>
        </p:grpSpPr>
        <p:grpSp>
          <p:nvGrpSpPr>
            <p:cNvPr id="20485" name="Group 3"/>
            <p:cNvGrpSpPr>
              <a:grpSpLocks/>
            </p:cNvGrpSpPr>
            <p:nvPr/>
          </p:nvGrpSpPr>
          <p:grpSpPr bwMode="auto">
            <a:xfrm>
              <a:off x="1160" y="1698"/>
              <a:ext cx="1834" cy="2348"/>
              <a:chOff x="1160" y="1698"/>
              <a:chExt cx="1834" cy="2348"/>
            </a:xfrm>
          </p:grpSpPr>
          <p:sp>
            <p:nvSpPr>
              <p:cNvPr id="20487" name="Freeform 4"/>
              <p:cNvSpPr>
                <a:spLocks/>
              </p:cNvSpPr>
              <p:nvPr/>
            </p:nvSpPr>
            <p:spPr bwMode="auto">
              <a:xfrm>
                <a:off x="1163" y="1754"/>
                <a:ext cx="1820" cy="1373"/>
              </a:xfrm>
              <a:custGeom>
                <a:avLst/>
                <a:gdLst>
                  <a:gd name="T0" fmla="*/ 0 w 1992"/>
                  <a:gd name="T1" fmla="*/ 191 h 1581"/>
                  <a:gd name="T2" fmla="*/ 157 w 1992"/>
                  <a:gd name="T3" fmla="*/ 1191 h 1581"/>
                  <a:gd name="T4" fmla="*/ 1662 w 1992"/>
                  <a:gd name="T5" fmla="*/ 1000 h 1581"/>
                  <a:gd name="T6" fmla="*/ 1507 w 1992"/>
                  <a:gd name="T7" fmla="*/ 0 h 1581"/>
                  <a:gd name="T8" fmla="*/ 0 w 1992"/>
                  <a:gd name="T9" fmla="*/ 191 h 15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92" h="1581">
                    <a:moveTo>
                      <a:pt x="0" y="253"/>
                    </a:moveTo>
                    <a:lnTo>
                      <a:pt x="188" y="1580"/>
                    </a:lnTo>
                    <a:lnTo>
                      <a:pt x="1991" y="1325"/>
                    </a:lnTo>
                    <a:lnTo>
                      <a:pt x="1805" y="0"/>
                    </a:lnTo>
                    <a:lnTo>
                      <a:pt x="0" y="253"/>
                    </a:lnTo>
                  </a:path>
                </a:pathLst>
              </a:custGeom>
              <a:solidFill>
                <a:srgbClr val="CC0000"/>
              </a:solidFill>
              <a:ln w="12700" cap="rnd" cmpd="sng">
                <a:solidFill>
                  <a:srgbClr val="FF99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8" name="Freeform 5"/>
              <p:cNvSpPr>
                <a:spLocks/>
              </p:cNvSpPr>
              <p:nvPr/>
            </p:nvSpPr>
            <p:spPr bwMode="auto">
              <a:xfrm>
                <a:off x="1200" y="2243"/>
                <a:ext cx="1744" cy="726"/>
              </a:xfrm>
              <a:custGeom>
                <a:avLst/>
                <a:gdLst>
                  <a:gd name="T0" fmla="*/ 0 w 1908"/>
                  <a:gd name="T1" fmla="*/ 0 h 836"/>
                  <a:gd name="T2" fmla="*/ 1593 w 1908"/>
                  <a:gd name="T3" fmla="*/ 583 h 836"/>
                  <a:gd name="T4" fmla="*/ 1231 w 1908"/>
                  <a:gd name="T5" fmla="*/ 630 h 836"/>
                  <a:gd name="T6" fmla="*/ 29 w 1908"/>
                  <a:gd name="T7" fmla="*/ 187 h 836"/>
                  <a:gd name="T8" fmla="*/ 0 w 1908"/>
                  <a:gd name="T9" fmla="*/ 0 h 8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08" h="836">
                    <a:moveTo>
                      <a:pt x="0" y="0"/>
                    </a:moveTo>
                    <a:lnTo>
                      <a:pt x="1907" y="773"/>
                    </a:lnTo>
                    <a:lnTo>
                      <a:pt x="1474" y="835"/>
                    </a:lnTo>
                    <a:lnTo>
                      <a:pt x="35" y="24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98E"/>
              </a:solidFill>
              <a:ln w="12700" cap="rnd" cmpd="sng">
                <a:solidFill>
                  <a:srgbClr val="FFC98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9" name="Freeform 6"/>
              <p:cNvSpPr>
                <a:spLocks/>
              </p:cNvSpPr>
              <p:nvPr/>
            </p:nvSpPr>
            <p:spPr bwMode="auto">
              <a:xfrm>
                <a:off x="1291" y="1867"/>
                <a:ext cx="1570" cy="1145"/>
              </a:xfrm>
              <a:custGeom>
                <a:avLst/>
                <a:gdLst>
                  <a:gd name="T0" fmla="*/ 0 w 1718"/>
                  <a:gd name="T1" fmla="*/ 165 h 1317"/>
                  <a:gd name="T2" fmla="*/ 128 w 1718"/>
                  <a:gd name="T3" fmla="*/ 995 h 1317"/>
                  <a:gd name="T4" fmla="*/ 1434 w 1718"/>
                  <a:gd name="T5" fmla="*/ 829 h 1317"/>
                  <a:gd name="T6" fmla="*/ 1305 w 1718"/>
                  <a:gd name="T7" fmla="*/ 0 h 1317"/>
                  <a:gd name="T8" fmla="*/ 0 w 1718"/>
                  <a:gd name="T9" fmla="*/ 165 h 1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18" h="1317">
                    <a:moveTo>
                      <a:pt x="0" y="219"/>
                    </a:moveTo>
                    <a:lnTo>
                      <a:pt x="153" y="1316"/>
                    </a:lnTo>
                    <a:lnTo>
                      <a:pt x="1717" y="1097"/>
                    </a:lnTo>
                    <a:lnTo>
                      <a:pt x="1563" y="0"/>
                    </a:lnTo>
                    <a:lnTo>
                      <a:pt x="0" y="219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0" name="Freeform 7"/>
              <p:cNvSpPr>
                <a:spLocks/>
              </p:cNvSpPr>
              <p:nvPr/>
            </p:nvSpPr>
            <p:spPr bwMode="auto">
              <a:xfrm>
                <a:off x="1786" y="3695"/>
                <a:ext cx="996" cy="345"/>
              </a:xfrm>
              <a:custGeom>
                <a:avLst/>
                <a:gdLst>
                  <a:gd name="T0" fmla="*/ 34 w 1090"/>
                  <a:gd name="T1" fmla="*/ 120 h 397"/>
                  <a:gd name="T2" fmla="*/ 83 w 1090"/>
                  <a:gd name="T3" fmla="*/ 143 h 397"/>
                  <a:gd name="T4" fmla="*/ 82 w 1090"/>
                  <a:gd name="T5" fmla="*/ 160 h 397"/>
                  <a:gd name="T6" fmla="*/ 52 w 1090"/>
                  <a:gd name="T7" fmla="*/ 174 h 397"/>
                  <a:gd name="T8" fmla="*/ 0 w 1090"/>
                  <a:gd name="T9" fmla="*/ 202 h 397"/>
                  <a:gd name="T10" fmla="*/ 11 w 1090"/>
                  <a:gd name="T11" fmla="*/ 222 h 397"/>
                  <a:gd name="T12" fmla="*/ 54 w 1090"/>
                  <a:gd name="T13" fmla="*/ 217 h 397"/>
                  <a:gd name="T14" fmla="*/ 122 w 1090"/>
                  <a:gd name="T15" fmla="*/ 224 h 397"/>
                  <a:gd name="T16" fmla="*/ 103 w 1090"/>
                  <a:gd name="T17" fmla="*/ 270 h 397"/>
                  <a:gd name="T18" fmla="*/ 154 w 1090"/>
                  <a:gd name="T19" fmla="*/ 234 h 397"/>
                  <a:gd name="T20" fmla="*/ 262 w 1090"/>
                  <a:gd name="T21" fmla="*/ 299 h 397"/>
                  <a:gd name="T22" fmla="*/ 312 w 1090"/>
                  <a:gd name="T23" fmla="*/ 275 h 397"/>
                  <a:gd name="T24" fmla="*/ 363 w 1090"/>
                  <a:gd name="T25" fmla="*/ 244 h 397"/>
                  <a:gd name="T26" fmla="*/ 429 w 1090"/>
                  <a:gd name="T27" fmla="*/ 285 h 397"/>
                  <a:gd name="T28" fmla="*/ 463 w 1090"/>
                  <a:gd name="T29" fmla="*/ 262 h 397"/>
                  <a:gd name="T30" fmla="*/ 495 w 1090"/>
                  <a:gd name="T31" fmla="*/ 274 h 397"/>
                  <a:gd name="T32" fmla="*/ 620 w 1090"/>
                  <a:gd name="T33" fmla="*/ 234 h 397"/>
                  <a:gd name="T34" fmla="*/ 652 w 1090"/>
                  <a:gd name="T35" fmla="*/ 262 h 397"/>
                  <a:gd name="T36" fmla="*/ 667 w 1090"/>
                  <a:gd name="T37" fmla="*/ 234 h 397"/>
                  <a:gd name="T38" fmla="*/ 722 w 1090"/>
                  <a:gd name="T39" fmla="*/ 242 h 397"/>
                  <a:gd name="T40" fmla="*/ 775 w 1090"/>
                  <a:gd name="T41" fmla="*/ 190 h 397"/>
                  <a:gd name="T42" fmla="*/ 802 w 1090"/>
                  <a:gd name="T43" fmla="*/ 158 h 397"/>
                  <a:gd name="T44" fmla="*/ 909 w 1090"/>
                  <a:gd name="T45" fmla="*/ 136 h 397"/>
                  <a:gd name="T46" fmla="*/ 854 w 1090"/>
                  <a:gd name="T47" fmla="*/ 84 h 397"/>
                  <a:gd name="T48" fmla="*/ 801 w 1090"/>
                  <a:gd name="T49" fmla="*/ 116 h 397"/>
                  <a:gd name="T50" fmla="*/ 750 w 1090"/>
                  <a:gd name="T51" fmla="*/ 116 h 397"/>
                  <a:gd name="T52" fmla="*/ 759 w 1090"/>
                  <a:gd name="T53" fmla="*/ 89 h 397"/>
                  <a:gd name="T54" fmla="*/ 798 w 1090"/>
                  <a:gd name="T55" fmla="*/ 36 h 397"/>
                  <a:gd name="T56" fmla="*/ 864 w 1090"/>
                  <a:gd name="T57" fmla="*/ 25 h 397"/>
                  <a:gd name="T58" fmla="*/ 799 w 1090"/>
                  <a:gd name="T59" fmla="*/ 0 h 397"/>
                  <a:gd name="T60" fmla="*/ 689 w 1090"/>
                  <a:gd name="T61" fmla="*/ 124 h 397"/>
                  <a:gd name="T62" fmla="*/ 628 w 1090"/>
                  <a:gd name="T63" fmla="*/ 101 h 397"/>
                  <a:gd name="T64" fmla="*/ 561 w 1090"/>
                  <a:gd name="T65" fmla="*/ 36 h 397"/>
                  <a:gd name="T66" fmla="*/ 505 w 1090"/>
                  <a:gd name="T67" fmla="*/ 56 h 397"/>
                  <a:gd name="T68" fmla="*/ 467 w 1090"/>
                  <a:gd name="T69" fmla="*/ 104 h 397"/>
                  <a:gd name="T70" fmla="*/ 439 w 1090"/>
                  <a:gd name="T71" fmla="*/ 77 h 397"/>
                  <a:gd name="T72" fmla="*/ 399 w 1090"/>
                  <a:gd name="T73" fmla="*/ 72 h 397"/>
                  <a:gd name="T74" fmla="*/ 308 w 1090"/>
                  <a:gd name="T75" fmla="*/ 85 h 397"/>
                  <a:gd name="T76" fmla="*/ 289 w 1090"/>
                  <a:gd name="T77" fmla="*/ 164 h 397"/>
                  <a:gd name="T78" fmla="*/ 266 w 1090"/>
                  <a:gd name="T79" fmla="*/ 116 h 397"/>
                  <a:gd name="T80" fmla="*/ 210 w 1090"/>
                  <a:gd name="T81" fmla="*/ 62 h 397"/>
                  <a:gd name="T82" fmla="*/ 173 w 1090"/>
                  <a:gd name="T83" fmla="*/ 60 h 397"/>
                  <a:gd name="T84" fmla="*/ 204 w 1090"/>
                  <a:gd name="T85" fmla="*/ 94 h 397"/>
                  <a:gd name="T86" fmla="*/ 236 w 1090"/>
                  <a:gd name="T87" fmla="*/ 148 h 397"/>
                  <a:gd name="T88" fmla="*/ 124 w 1090"/>
                  <a:gd name="T89" fmla="*/ 91 h 397"/>
                  <a:gd name="T90" fmla="*/ 105 w 1090"/>
                  <a:gd name="T91" fmla="*/ 110 h 397"/>
                  <a:gd name="T92" fmla="*/ 34 w 1090"/>
                  <a:gd name="T93" fmla="*/ 120 h 39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090" h="397">
                    <a:moveTo>
                      <a:pt x="40" y="159"/>
                    </a:moveTo>
                    <a:lnTo>
                      <a:pt x="100" y="190"/>
                    </a:lnTo>
                    <a:lnTo>
                      <a:pt x="98" y="212"/>
                    </a:lnTo>
                    <a:lnTo>
                      <a:pt x="62" y="230"/>
                    </a:lnTo>
                    <a:lnTo>
                      <a:pt x="0" y="268"/>
                    </a:lnTo>
                    <a:lnTo>
                      <a:pt x="13" y="295"/>
                    </a:lnTo>
                    <a:lnTo>
                      <a:pt x="65" y="288"/>
                    </a:lnTo>
                    <a:lnTo>
                      <a:pt x="147" y="297"/>
                    </a:lnTo>
                    <a:lnTo>
                      <a:pt x="124" y="358"/>
                    </a:lnTo>
                    <a:lnTo>
                      <a:pt x="185" y="309"/>
                    </a:lnTo>
                    <a:lnTo>
                      <a:pt x="314" y="396"/>
                    </a:lnTo>
                    <a:lnTo>
                      <a:pt x="373" y="364"/>
                    </a:lnTo>
                    <a:lnTo>
                      <a:pt x="435" y="323"/>
                    </a:lnTo>
                    <a:lnTo>
                      <a:pt x="514" y="378"/>
                    </a:lnTo>
                    <a:lnTo>
                      <a:pt x="555" y="348"/>
                    </a:lnTo>
                    <a:lnTo>
                      <a:pt x="593" y="362"/>
                    </a:lnTo>
                    <a:lnTo>
                      <a:pt x="742" y="309"/>
                    </a:lnTo>
                    <a:lnTo>
                      <a:pt x="781" y="346"/>
                    </a:lnTo>
                    <a:lnTo>
                      <a:pt x="799" y="310"/>
                    </a:lnTo>
                    <a:lnTo>
                      <a:pt x="865" y="320"/>
                    </a:lnTo>
                    <a:lnTo>
                      <a:pt x="928" y="252"/>
                    </a:lnTo>
                    <a:lnTo>
                      <a:pt x="961" y="209"/>
                    </a:lnTo>
                    <a:lnTo>
                      <a:pt x="1089" y="180"/>
                    </a:lnTo>
                    <a:lnTo>
                      <a:pt x="1023" y="112"/>
                    </a:lnTo>
                    <a:lnTo>
                      <a:pt x="960" y="154"/>
                    </a:lnTo>
                    <a:lnTo>
                      <a:pt x="899" y="154"/>
                    </a:lnTo>
                    <a:lnTo>
                      <a:pt x="909" y="117"/>
                    </a:lnTo>
                    <a:lnTo>
                      <a:pt x="955" y="47"/>
                    </a:lnTo>
                    <a:lnTo>
                      <a:pt x="1034" y="33"/>
                    </a:lnTo>
                    <a:lnTo>
                      <a:pt x="956" y="0"/>
                    </a:lnTo>
                    <a:lnTo>
                      <a:pt x="825" y="165"/>
                    </a:lnTo>
                    <a:lnTo>
                      <a:pt x="752" y="134"/>
                    </a:lnTo>
                    <a:lnTo>
                      <a:pt x="672" y="48"/>
                    </a:lnTo>
                    <a:lnTo>
                      <a:pt x="605" y="74"/>
                    </a:lnTo>
                    <a:lnTo>
                      <a:pt x="559" y="138"/>
                    </a:lnTo>
                    <a:lnTo>
                      <a:pt x="525" y="102"/>
                    </a:lnTo>
                    <a:lnTo>
                      <a:pt x="478" y="95"/>
                    </a:lnTo>
                    <a:lnTo>
                      <a:pt x="369" y="113"/>
                    </a:lnTo>
                    <a:lnTo>
                      <a:pt x="346" y="217"/>
                    </a:lnTo>
                    <a:lnTo>
                      <a:pt x="318" y="153"/>
                    </a:lnTo>
                    <a:lnTo>
                      <a:pt x="252" y="82"/>
                    </a:lnTo>
                    <a:lnTo>
                      <a:pt x="207" y="79"/>
                    </a:lnTo>
                    <a:lnTo>
                      <a:pt x="244" y="124"/>
                    </a:lnTo>
                    <a:lnTo>
                      <a:pt x="282" y="196"/>
                    </a:lnTo>
                    <a:lnTo>
                      <a:pt x="149" y="121"/>
                    </a:lnTo>
                    <a:lnTo>
                      <a:pt x="126" y="146"/>
                    </a:lnTo>
                    <a:lnTo>
                      <a:pt x="40" y="159"/>
                    </a:lnTo>
                  </a:path>
                </a:pathLst>
              </a:custGeom>
              <a:solidFill>
                <a:srgbClr val="0CC10C"/>
              </a:solidFill>
              <a:ln w="12700" cap="rnd" cmpd="sng">
                <a:solidFill>
                  <a:srgbClr val="0CC10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1" name="Freeform 8"/>
              <p:cNvSpPr>
                <a:spLocks/>
              </p:cNvSpPr>
              <p:nvPr/>
            </p:nvSpPr>
            <p:spPr bwMode="auto">
              <a:xfrm>
                <a:off x="1893" y="3837"/>
                <a:ext cx="151" cy="57"/>
              </a:xfrm>
              <a:custGeom>
                <a:avLst/>
                <a:gdLst>
                  <a:gd name="T0" fmla="*/ 0 w 165"/>
                  <a:gd name="T1" fmla="*/ 30 h 66"/>
                  <a:gd name="T2" fmla="*/ 39 w 165"/>
                  <a:gd name="T3" fmla="*/ 46 h 66"/>
                  <a:gd name="T4" fmla="*/ 137 w 165"/>
                  <a:gd name="T5" fmla="*/ 48 h 66"/>
                  <a:gd name="T6" fmla="*/ 62 w 165"/>
                  <a:gd name="T7" fmla="*/ 0 h 66"/>
                  <a:gd name="T8" fmla="*/ 0 w 165"/>
                  <a:gd name="T9" fmla="*/ 30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5" h="66">
                    <a:moveTo>
                      <a:pt x="0" y="41"/>
                    </a:moveTo>
                    <a:lnTo>
                      <a:pt x="47" y="61"/>
                    </a:lnTo>
                    <a:lnTo>
                      <a:pt x="164" y="65"/>
                    </a:lnTo>
                    <a:lnTo>
                      <a:pt x="74" y="0"/>
                    </a:lnTo>
                    <a:lnTo>
                      <a:pt x="0" y="41"/>
                    </a:lnTo>
                  </a:path>
                </a:pathLst>
              </a:custGeom>
              <a:solidFill>
                <a:srgbClr val="00420C"/>
              </a:solidFill>
              <a:ln w="12700" cap="rnd" cmpd="sng">
                <a:solidFill>
                  <a:srgbClr val="00420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2" name="Freeform 9"/>
              <p:cNvSpPr>
                <a:spLocks/>
              </p:cNvSpPr>
              <p:nvPr/>
            </p:nvSpPr>
            <p:spPr bwMode="auto">
              <a:xfrm>
                <a:off x="1965" y="3919"/>
                <a:ext cx="133" cy="101"/>
              </a:xfrm>
              <a:custGeom>
                <a:avLst/>
                <a:gdLst>
                  <a:gd name="T0" fmla="*/ 0 w 145"/>
                  <a:gd name="T1" fmla="*/ 30 h 116"/>
                  <a:gd name="T2" fmla="*/ 57 w 145"/>
                  <a:gd name="T3" fmla="*/ 23 h 116"/>
                  <a:gd name="T4" fmla="*/ 86 w 145"/>
                  <a:gd name="T5" fmla="*/ 42 h 116"/>
                  <a:gd name="T6" fmla="*/ 70 w 145"/>
                  <a:gd name="T7" fmla="*/ 0 h 116"/>
                  <a:gd name="T8" fmla="*/ 121 w 145"/>
                  <a:gd name="T9" fmla="*/ 15 h 116"/>
                  <a:gd name="T10" fmla="*/ 97 w 145"/>
                  <a:gd name="T11" fmla="*/ 87 h 116"/>
                  <a:gd name="T12" fmla="*/ 0 w 145"/>
                  <a:gd name="T13" fmla="*/ 30 h 1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5" h="116">
                    <a:moveTo>
                      <a:pt x="0" y="39"/>
                    </a:moveTo>
                    <a:lnTo>
                      <a:pt x="68" y="30"/>
                    </a:lnTo>
                    <a:lnTo>
                      <a:pt x="103" y="55"/>
                    </a:lnTo>
                    <a:lnTo>
                      <a:pt x="83" y="0"/>
                    </a:lnTo>
                    <a:lnTo>
                      <a:pt x="144" y="19"/>
                    </a:lnTo>
                    <a:lnTo>
                      <a:pt x="116" y="115"/>
                    </a:lnTo>
                    <a:lnTo>
                      <a:pt x="0" y="39"/>
                    </a:lnTo>
                  </a:path>
                </a:pathLst>
              </a:custGeom>
              <a:solidFill>
                <a:srgbClr val="00420C"/>
              </a:solidFill>
              <a:ln w="12700" cap="rnd" cmpd="sng">
                <a:solidFill>
                  <a:srgbClr val="00420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3" name="Freeform 10"/>
              <p:cNvSpPr>
                <a:spLocks/>
              </p:cNvSpPr>
              <p:nvPr/>
            </p:nvSpPr>
            <p:spPr bwMode="auto">
              <a:xfrm>
                <a:off x="2105" y="3797"/>
                <a:ext cx="79" cy="93"/>
              </a:xfrm>
              <a:custGeom>
                <a:avLst/>
                <a:gdLst>
                  <a:gd name="T0" fmla="*/ 0 w 87"/>
                  <a:gd name="T1" fmla="*/ 68 h 107"/>
                  <a:gd name="T2" fmla="*/ 18 w 87"/>
                  <a:gd name="T3" fmla="*/ 0 h 107"/>
                  <a:gd name="T4" fmla="*/ 29 w 87"/>
                  <a:gd name="T5" fmla="*/ 27 h 107"/>
                  <a:gd name="T6" fmla="*/ 71 w 87"/>
                  <a:gd name="T7" fmla="*/ 3 h 107"/>
                  <a:gd name="T8" fmla="*/ 65 w 87"/>
                  <a:gd name="T9" fmla="*/ 43 h 107"/>
                  <a:gd name="T10" fmla="*/ 25 w 87"/>
                  <a:gd name="T11" fmla="*/ 80 h 107"/>
                  <a:gd name="T12" fmla="*/ 0 w 87"/>
                  <a:gd name="T13" fmla="*/ 68 h 10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7" h="107">
                    <a:moveTo>
                      <a:pt x="0" y="90"/>
                    </a:moveTo>
                    <a:lnTo>
                      <a:pt x="22" y="0"/>
                    </a:lnTo>
                    <a:lnTo>
                      <a:pt x="35" y="36"/>
                    </a:lnTo>
                    <a:lnTo>
                      <a:pt x="86" y="3"/>
                    </a:lnTo>
                    <a:lnTo>
                      <a:pt x="79" y="58"/>
                    </a:lnTo>
                    <a:lnTo>
                      <a:pt x="31" y="106"/>
                    </a:lnTo>
                    <a:lnTo>
                      <a:pt x="0" y="90"/>
                    </a:lnTo>
                  </a:path>
                </a:pathLst>
              </a:custGeom>
              <a:solidFill>
                <a:srgbClr val="00420C"/>
              </a:solidFill>
              <a:ln w="12700" cap="rnd" cmpd="sng">
                <a:solidFill>
                  <a:srgbClr val="00420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4" name="Freeform 11"/>
              <p:cNvSpPr>
                <a:spLocks/>
              </p:cNvSpPr>
              <p:nvPr/>
            </p:nvSpPr>
            <p:spPr bwMode="auto">
              <a:xfrm>
                <a:off x="2200" y="3907"/>
                <a:ext cx="78" cy="115"/>
              </a:xfrm>
              <a:custGeom>
                <a:avLst/>
                <a:gdLst>
                  <a:gd name="T0" fmla="*/ 45 w 86"/>
                  <a:gd name="T1" fmla="*/ 99 h 132"/>
                  <a:gd name="T2" fmla="*/ 0 w 86"/>
                  <a:gd name="T3" fmla="*/ 25 h 132"/>
                  <a:gd name="T4" fmla="*/ 39 w 86"/>
                  <a:gd name="T5" fmla="*/ 51 h 132"/>
                  <a:gd name="T6" fmla="*/ 45 w 86"/>
                  <a:gd name="T7" fmla="*/ 0 h 132"/>
                  <a:gd name="T8" fmla="*/ 70 w 86"/>
                  <a:gd name="T9" fmla="*/ 85 h 132"/>
                  <a:gd name="T10" fmla="*/ 45 w 86"/>
                  <a:gd name="T11" fmla="*/ 99 h 1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6" h="132">
                    <a:moveTo>
                      <a:pt x="55" y="131"/>
                    </a:moveTo>
                    <a:lnTo>
                      <a:pt x="0" y="33"/>
                    </a:lnTo>
                    <a:lnTo>
                      <a:pt x="47" y="67"/>
                    </a:lnTo>
                    <a:lnTo>
                      <a:pt x="55" y="0"/>
                    </a:lnTo>
                    <a:lnTo>
                      <a:pt x="85" y="111"/>
                    </a:lnTo>
                    <a:lnTo>
                      <a:pt x="55" y="131"/>
                    </a:lnTo>
                  </a:path>
                </a:pathLst>
              </a:custGeom>
              <a:solidFill>
                <a:srgbClr val="00420C"/>
              </a:solidFill>
              <a:ln w="12700" cap="rnd" cmpd="sng">
                <a:solidFill>
                  <a:srgbClr val="00420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5" name="Freeform 12"/>
              <p:cNvSpPr>
                <a:spLocks/>
              </p:cNvSpPr>
              <p:nvPr/>
            </p:nvSpPr>
            <p:spPr bwMode="auto">
              <a:xfrm>
                <a:off x="2398" y="3785"/>
                <a:ext cx="121" cy="142"/>
              </a:xfrm>
              <a:custGeom>
                <a:avLst/>
                <a:gdLst>
                  <a:gd name="T0" fmla="*/ 43 w 132"/>
                  <a:gd name="T1" fmla="*/ 12 h 163"/>
                  <a:gd name="T2" fmla="*/ 18 w 132"/>
                  <a:gd name="T3" fmla="*/ 0 h 163"/>
                  <a:gd name="T4" fmla="*/ 36 w 132"/>
                  <a:gd name="T5" fmla="*/ 42 h 163"/>
                  <a:gd name="T6" fmla="*/ 0 w 132"/>
                  <a:gd name="T7" fmla="*/ 40 h 163"/>
                  <a:gd name="T8" fmla="*/ 77 w 132"/>
                  <a:gd name="T9" fmla="*/ 94 h 163"/>
                  <a:gd name="T10" fmla="*/ 110 w 132"/>
                  <a:gd name="T11" fmla="*/ 123 h 163"/>
                  <a:gd name="T12" fmla="*/ 88 w 132"/>
                  <a:gd name="T13" fmla="*/ 71 h 163"/>
                  <a:gd name="T14" fmla="*/ 43 w 132"/>
                  <a:gd name="T15" fmla="*/ 12 h 16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2" h="163">
                    <a:moveTo>
                      <a:pt x="51" y="16"/>
                    </a:moveTo>
                    <a:lnTo>
                      <a:pt x="22" y="0"/>
                    </a:lnTo>
                    <a:lnTo>
                      <a:pt x="43" y="55"/>
                    </a:lnTo>
                    <a:lnTo>
                      <a:pt x="0" y="53"/>
                    </a:lnTo>
                    <a:lnTo>
                      <a:pt x="92" y="124"/>
                    </a:lnTo>
                    <a:lnTo>
                      <a:pt x="131" y="162"/>
                    </a:lnTo>
                    <a:lnTo>
                      <a:pt x="105" y="93"/>
                    </a:lnTo>
                    <a:lnTo>
                      <a:pt x="51" y="16"/>
                    </a:lnTo>
                  </a:path>
                </a:pathLst>
              </a:custGeom>
              <a:solidFill>
                <a:srgbClr val="00420C"/>
              </a:solidFill>
              <a:ln w="12700" cap="rnd" cmpd="sng">
                <a:solidFill>
                  <a:srgbClr val="00420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6" name="Freeform 13"/>
              <p:cNvSpPr>
                <a:spLocks/>
              </p:cNvSpPr>
              <p:nvPr/>
            </p:nvSpPr>
            <p:spPr bwMode="auto">
              <a:xfrm>
                <a:off x="2473" y="3910"/>
                <a:ext cx="47" cy="86"/>
              </a:xfrm>
              <a:custGeom>
                <a:avLst/>
                <a:gdLst>
                  <a:gd name="T0" fmla="*/ 0 w 51"/>
                  <a:gd name="T1" fmla="*/ 38 h 99"/>
                  <a:gd name="T2" fmla="*/ 19 w 51"/>
                  <a:gd name="T3" fmla="*/ 0 h 99"/>
                  <a:gd name="T4" fmla="*/ 42 w 51"/>
                  <a:gd name="T5" fmla="*/ 47 h 99"/>
                  <a:gd name="T6" fmla="*/ 29 w 51"/>
                  <a:gd name="T7" fmla="*/ 74 h 99"/>
                  <a:gd name="T8" fmla="*/ 0 w 51"/>
                  <a:gd name="T9" fmla="*/ 38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1" h="99">
                    <a:moveTo>
                      <a:pt x="0" y="51"/>
                    </a:moveTo>
                    <a:lnTo>
                      <a:pt x="23" y="0"/>
                    </a:lnTo>
                    <a:lnTo>
                      <a:pt x="50" y="62"/>
                    </a:lnTo>
                    <a:lnTo>
                      <a:pt x="34" y="98"/>
                    </a:lnTo>
                    <a:lnTo>
                      <a:pt x="0" y="51"/>
                    </a:lnTo>
                  </a:path>
                </a:pathLst>
              </a:custGeom>
              <a:solidFill>
                <a:srgbClr val="00420C"/>
              </a:solidFill>
              <a:ln w="12700" cap="rnd" cmpd="sng">
                <a:solidFill>
                  <a:srgbClr val="00420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7" name="Freeform 14"/>
              <p:cNvSpPr>
                <a:spLocks/>
              </p:cNvSpPr>
              <p:nvPr/>
            </p:nvSpPr>
            <p:spPr bwMode="auto">
              <a:xfrm>
                <a:off x="2533" y="3820"/>
                <a:ext cx="95" cy="174"/>
              </a:xfrm>
              <a:custGeom>
                <a:avLst/>
                <a:gdLst>
                  <a:gd name="T0" fmla="*/ 19 w 104"/>
                  <a:gd name="T1" fmla="*/ 130 h 200"/>
                  <a:gd name="T2" fmla="*/ 0 w 104"/>
                  <a:gd name="T3" fmla="*/ 67 h 200"/>
                  <a:gd name="T4" fmla="*/ 18 w 104"/>
                  <a:gd name="T5" fmla="*/ 77 h 200"/>
                  <a:gd name="T6" fmla="*/ 24 w 104"/>
                  <a:gd name="T7" fmla="*/ 20 h 200"/>
                  <a:gd name="T8" fmla="*/ 73 w 104"/>
                  <a:gd name="T9" fmla="*/ 0 h 200"/>
                  <a:gd name="T10" fmla="*/ 73 w 104"/>
                  <a:gd name="T11" fmla="*/ 57 h 200"/>
                  <a:gd name="T12" fmla="*/ 86 w 104"/>
                  <a:gd name="T13" fmla="*/ 116 h 200"/>
                  <a:gd name="T14" fmla="*/ 47 w 104"/>
                  <a:gd name="T15" fmla="*/ 151 h 200"/>
                  <a:gd name="T16" fmla="*/ 19 w 104"/>
                  <a:gd name="T17" fmla="*/ 130 h 2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4" h="200">
                    <a:moveTo>
                      <a:pt x="23" y="171"/>
                    </a:moveTo>
                    <a:lnTo>
                      <a:pt x="0" y="89"/>
                    </a:lnTo>
                    <a:lnTo>
                      <a:pt x="22" y="102"/>
                    </a:lnTo>
                    <a:lnTo>
                      <a:pt x="28" y="26"/>
                    </a:lnTo>
                    <a:lnTo>
                      <a:pt x="88" y="0"/>
                    </a:lnTo>
                    <a:lnTo>
                      <a:pt x="88" y="75"/>
                    </a:lnTo>
                    <a:lnTo>
                      <a:pt x="103" y="153"/>
                    </a:lnTo>
                    <a:lnTo>
                      <a:pt x="56" y="199"/>
                    </a:lnTo>
                    <a:lnTo>
                      <a:pt x="23" y="171"/>
                    </a:lnTo>
                  </a:path>
                </a:pathLst>
              </a:custGeom>
              <a:solidFill>
                <a:srgbClr val="00420C"/>
              </a:solidFill>
              <a:ln w="12700" cap="rnd" cmpd="sng">
                <a:solidFill>
                  <a:srgbClr val="00420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8" name="Freeform 15"/>
              <p:cNvSpPr>
                <a:spLocks/>
              </p:cNvSpPr>
              <p:nvPr/>
            </p:nvSpPr>
            <p:spPr bwMode="auto">
              <a:xfrm>
                <a:off x="2607" y="3812"/>
                <a:ext cx="150" cy="96"/>
              </a:xfrm>
              <a:custGeom>
                <a:avLst/>
                <a:gdLst>
                  <a:gd name="T0" fmla="*/ 32 w 165"/>
                  <a:gd name="T1" fmla="*/ 83 h 110"/>
                  <a:gd name="T2" fmla="*/ 77 w 165"/>
                  <a:gd name="T3" fmla="*/ 55 h 110"/>
                  <a:gd name="T4" fmla="*/ 135 w 165"/>
                  <a:gd name="T5" fmla="*/ 43 h 110"/>
                  <a:gd name="T6" fmla="*/ 67 w 165"/>
                  <a:gd name="T7" fmla="*/ 33 h 110"/>
                  <a:gd name="T8" fmla="*/ 77 w 165"/>
                  <a:gd name="T9" fmla="*/ 0 h 110"/>
                  <a:gd name="T10" fmla="*/ 14 w 165"/>
                  <a:gd name="T11" fmla="*/ 16 h 110"/>
                  <a:gd name="T12" fmla="*/ 0 w 165"/>
                  <a:gd name="T13" fmla="*/ 72 h 110"/>
                  <a:gd name="T14" fmla="*/ 32 w 165"/>
                  <a:gd name="T15" fmla="*/ 83 h 1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5" h="110">
                    <a:moveTo>
                      <a:pt x="38" y="109"/>
                    </a:moveTo>
                    <a:lnTo>
                      <a:pt x="94" y="72"/>
                    </a:lnTo>
                    <a:lnTo>
                      <a:pt x="164" y="56"/>
                    </a:lnTo>
                    <a:lnTo>
                      <a:pt x="81" y="43"/>
                    </a:lnTo>
                    <a:lnTo>
                      <a:pt x="94" y="0"/>
                    </a:lnTo>
                    <a:lnTo>
                      <a:pt x="16" y="21"/>
                    </a:lnTo>
                    <a:lnTo>
                      <a:pt x="0" y="95"/>
                    </a:lnTo>
                    <a:lnTo>
                      <a:pt x="38" y="109"/>
                    </a:lnTo>
                  </a:path>
                </a:pathLst>
              </a:custGeom>
              <a:solidFill>
                <a:srgbClr val="00420C"/>
              </a:solidFill>
              <a:ln w="12700" cap="rnd" cmpd="sng">
                <a:solidFill>
                  <a:srgbClr val="00420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9" name="Freeform 16"/>
              <p:cNvSpPr>
                <a:spLocks/>
              </p:cNvSpPr>
              <p:nvPr/>
            </p:nvSpPr>
            <p:spPr bwMode="auto">
              <a:xfrm>
                <a:off x="2371" y="3394"/>
                <a:ext cx="99" cy="254"/>
              </a:xfrm>
              <a:custGeom>
                <a:avLst/>
                <a:gdLst>
                  <a:gd name="T0" fmla="*/ 0 w 109"/>
                  <a:gd name="T1" fmla="*/ 0 h 292"/>
                  <a:gd name="T2" fmla="*/ 31 w 109"/>
                  <a:gd name="T3" fmla="*/ 201 h 292"/>
                  <a:gd name="T4" fmla="*/ 89 w 109"/>
                  <a:gd name="T5" fmla="*/ 220 h 292"/>
                  <a:gd name="T6" fmla="*/ 58 w 109"/>
                  <a:gd name="T7" fmla="*/ 23 h 292"/>
                  <a:gd name="T8" fmla="*/ 0 w 109"/>
                  <a:gd name="T9" fmla="*/ 0 h 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9" h="292">
                    <a:moveTo>
                      <a:pt x="0" y="0"/>
                    </a:moveTo>
                    <a:lnTo>
                      <a:pt x="37" y="266"/>
                    </a:lnTo>
                    <a:lnTo>
                      <a:pt x="108" y="291"/>
                    </a:lnTo>
                    <a:lnTo>
                      <a:pt x="71" y="3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5B5B5"/>
              </a:solidFill>
              <a:ln w="12700" cap="rnd" cmpd="sng">
                <a:solidFill>
                  <a:srgbClr val="B5B5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0" name="Freeform 17"/>
              <p:cNvSpPr>
                <a:spLocks/>
              </p:cNvSpPr>
              <p:nvPr/>
            </p:nvSpPr>
            <p:spPr bwMode="auto">
              <a:xfrm>
                <a:off x="1975" y="3245"/>
                <a:ext cx="100" cy="255"/>
              </a:xfrm>
              <a:custGeom>
                <a:avLst/>
                <a:gdLst>
                  <a:gd name="T0" fmla="*/ 0 w 109"/>
                  <a:gd name="T1" fmla="*/ 0 h 294"/>
                  <a:gd name="T2" fmla="*/ 30 w 109"/>
                  <a:gd name="T3" fmla="*/ 189 h 294"/>
                  <a:gd name="T4" fmla="*/ 91 w 109"/>
                  <a:gd name="T5" fmla="*/ 220 h 294"/>
                  <a:gd name="T6" fmla="*/ 61 w 109"/>
                  <a:gd name="T7" fmla="*/ 19 h 294"/>
                  <a:gd name="T8" fmla="*/ 0 w 109"/>
                  <a:gd name="T9" fmla="*/ 0 h 2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9" h="294">
                    <a:moveTo>
                      <a:pt x="0" y="0"/>
                    </a:moveTo>
                    <a:lnTo>
                      <a:pt x="36" y="251"/>
                    </a:lnTo>
                    <a:lnTo>
                      <a:pt x="108" y="293"/>
                    </a:lnTo>
                    <a:lnTo>
                      <a:pt x="72" y="2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B5B5B5"/>
              </a:solidFill>
              <a:ln w="12700" cap="rnd" cmpd="sng">
                <a:solidFill>
                  <a:srgbClr val="B5B5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1" name="Freeform 18"/>
              <p:cNvSpPr>
                <a:spLocks/>
              </p:cNvSpPr>
              <p:nvPr/>
            </p:nvSpPr>
            <p:spPr bwMode="auto">
              <a:xfrm>
                <a:off x="1160" y="1746"/>
                <a:ext cx="1834" cy="1240"/>
              </a:xfrm>
              <a:custGeom>
                <a:avLst/>
                <a:gdLst>
                  <a:gd name="T0" fmla="*/ 67 w 2007"/>
                  <a:gd name="T1" fmla="*/ 623 h 1427"/>
                  <a:gd name="T2" fmla="*/ 74 w 2007"/>
                  <a:gd name="T3" fmla="*/ 621 h 1427"/>
                  <a:gd name="T4" fmla="*/ 45 w 2007"/>
                  <a:gd name="T5" fmla="*/ 430 h 1427"/>
                  <a:gd name="T6" fmla="*/ 86 w 2007"/>
                  <a:gd name="T7" fmla="*/ 448 h 1427"/>
                  <a:gd name="T8" fmla="*/ 117 w 2007"/>
                  <a:gd name="T9" fmla="*/ 653 h 1427"/>
                  <a:gd name="T10" fmla="*/ 124 w 2007"/>
                  <a:gd name="T11" fmla="*/ 651 h 1427"/>
                  <a:gd name="T12" fmla="*/ 58 w 2007"/>
                  <a:gd name="T13" fmla="*/ 230 h 1427"/>
                  <a:gd name="T14" fmla="*/ 1472 w 2007"/>
                  <a:gd name="T15" fmla="*/ 51 h 1427"/>
                  <a:gd name="T16" fmla="*/ 1616 w 2007"/>
                  <a:gd name="T17" fmla="*/ 976 h 1427"/>
                  <a:gd name="T18" fmla="*/ 1168 w 2007"/>
                  <a:gd name="T19" fmla="*/ 1032 h 1427"/>
                  <a:gd name="T20" fmla="*/ 1168 w 2007"/>
                  <a:gd name="T21" fmla="*/ 1035 h 1427"/>
                  <a:gd name="T22" fmla="*/ 1547 w 2007"/>
                  <a:gd name="T23" fmla="*/ 988 h 1427"/>
                  <a:gd name="T24" fmla="*/ 1626 w 2007"/>
                  <a:gd name="T25" fmla="*/ 1016 h 1427"/>
                  <a:gd name="T26" fmla="*/ 1175 w 2007"/>
                  <a:gd name="T27" fmla="*/ 1074 h 1427"/>
                  <a:gd name="T28" fmla="*/ 1176 w 2007"/>
                  <a:gd name="T29" fmla="*/ 1077 h 1427"/>
                  <a:gd name="T30" fmla="*/ 1675 w 2007"/>
                  <a:gd name="T31" fmla="*/ 1012 h 1427"/>
                  <a:gd name="T32" fmla="*/ 1517 w 2007"/>
                  <a:gd name="T33" fmla="*/ 0 h 1427"/>
                  <a:gd name="T34" fmla="*/ 0 w 2007"/>
                  <a:gd name="T35" fmla="*/ 193 h 1427"/>
                  <a:gd name="T36" fmla="*/ 67 w 2007"/>
                  <a:gd name="T37" fmla="*/ 623 h 14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007" h="1427">
                    <a:moveTo>
                      <a:pt x="80" y="825"/>
                    </a:moveTo>
                    <a:lnTo>
                      <a:pt x="89" y="823"/>
                    </a:lnTo>
                    <a:lnTo>
                      <a:pt x="54" y="570"/>
                    </a:lnTo>
                    <a:lnTo>
                      <a:pt x="103" y="593"/>
                    </a:lnTo>
                    <a:lnTo>
                      <a:pt x="140" y="864"/>
                    </a:lnTo>
                    <a:lnTo>
                      <a:pt x="149" y="862"/>
                    </a:lnTo>
                    <a:lnTo>
                      <a:pt x="70" y="305"/>
                    </a:lnTo>
                    <a:lnTo>
                      <a:pt x="1763" y="68"/>
                    </a:lnTo>
                    <a:lnTo>
                      <a:pt x="1935" y="1292"/>
                    </a:lnTo>
                    <a:lnTo>
                      <a:pt x="1399" y="1367"/>
                    </a:lnTo>
                    <a:lnTo>
                      <a:pt x="1399" y="1371"/>
                    </a:lnTo>
                    <a:lnTo>
                      <a:pt x="1853" y="1308"/>
                    </a:lnTo>
                    <a:lnTo>
                      <a:pt x="1947" y="1345"/>
                    </a:lnTo>
                    <a:lnTo>
                      <a:pt x="1407" y="1422"/>
                    </a:lnTo>
                    <a:lnTo>
                      <a:pt x="1408" y="1426"/>
                    </a:lnTo>
                    <a:lnTo>
                      <a:pt x="2006" y="1341"/>
                    </a:lnTo>
                    <a:lnTo>
                      <a:pt x="1817" y="0"/>
                    </a:lnTo>
                    <a:lnTo>
                      <a:pt x="0" y="255"/>
                    </a:lnTo>
                    <a:lnTo>
                      <a:pt x="80" y="82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2" name="Freeform 19"/>
              <p:cNvSpPr>
                <a:spLocks/>
              </p:cNvSpPr>
              <p:nvPr/>
            </p:nvSpPr>
            <p:spPr bwMode="auto">
              <a:xfrm>
                <a:off x="1232" y="2452"/>
                <a:ext cx="1324" cy="683"/>
              </a:xfrm>
              <a:custGeom>
                <a:avLst/>
                <a:gdLst>
                  <a:gd name="T0" fmla="*/ 0 w 1449"/>
                  <a:gd name="T1" fmla="*/ 0 h 786"/>
                  <a:gd name="T2" fmla="*/ 55 w 1449"/>
                  <a:gd name="T3" fmla="*/ 23 h 786"/>
                  <a:gd name="T4" fmla="*/ 137 w 1449"/>
                  <a:gd name="T5" fmla="*/ 542 h 786"/>
                  <a:gd name="T6" fmla="*/ 1118 w 1449"/>
                  <a:gd name="T7" fmla="*/ 417 h 786"/>
                  <a:gd name="T8" fmla="*/ 1209 w 1449"/>
                  <a:gd name="T9" fmla="*/ 450 h 786"/>
                  <a:gd name="T10" fmla="*/ 92 w 1449"/>
                  <a:gd name="T11" fmla="*/ 593 h 786"/>
                  <a:gd name="T12" fmla="*/ 0 w 1449"/>
                  <a:gd name="T13" fmla="*/ 0 h 7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49" h="786">
                    <a:moveTo>
                      <a:pt x="0" y="0"/>
                    </a:moveTo>
                    <a:lnTo>
                      <a:pt x="66" y="31"/>
                    </a:lnTo>
                    <a:lnTo>
                      <a:pt x="164" y="718"/>
                    </a:lnTo>
                    <a:lnTo>
                      <a:pt x="1340" y="552"/>
                    </a:lnTo>
                    <a:lnTo>
                      <a:pt x="1448" y="596"/>
                    </a:lnTo>
                    <a:lnTo>
                      <a:pt x="110" y="78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3" name="Freeform 20"/>
              <p:cNvSpPr>
                <a:spLocks/>
              </p:cNvSpPr>
              <p:nvPr/>
            </p:nvSpPr>
            <p:spPr bwMode="auto">
              <a:xfrm>
                <a:off x="1292" y="1867"/>
                <a:ext cx="1572" cy="972"/>
              </a:xfrm>
              <a:custGeom>
                <a:avLst/>
                <a:gdLst>
                  <a:gd name="T0" fmla="*/ 29 w 1721"/>
                  <a:gd name="T1" fmla="*/ 364 h 1119"/>
                  <a:gd name="T2" fmla="*/ 49 w 1721"/>
                  <a:gd name="T3" fmla="*/ 370 h 1119"/>
                  <a:gd name="T4" fmla="*/ 18 w 1721"/>
                  <a:gd name="T5" fmla="*/ 175 h 1119"/>
                  <a:gd name="T6" fmla="*/ 1290 w 1721"/>
                  <a:gd name="T7" fmla="*/ 15 h 1119"/>
                  <a:gd name="T8" fmla="*/ 1416 w 1721"/>
                  <a:gd name="T9" fmla="*/ 820 h 1119"/>
                  <a:gd name="T10" fmla="*/ 1299 w 1721"/>
                  <a:gd name="T11" fmla="*/ 836 h 1119"/>
                  <a:gd name="T12" fmla="*/ 1324 w 1721"/>
                  <a:gd name="T13" fmla="*/ 843 h 1119"/>
                  <a:gd name="T14" fmla="*/ 1435 w 1721"/>
                  <a:gd name="T15" fmla="*/ 830 h 1119"/>
                  <a:gd name="T16" fmla="*/ 1306 w 1721"/>
                  <a:gd name="T17" fmla="*/ 0 h 1119"/>
                  <a:gd name="T18" fmla="*/ 0 w 1721"/>
                  <a:gd name="T19" fmla="*/ 166 h 1119"/>
                  <a:gd name="T20" fmla="*/ 29 w 1721"/>
                  <a:gd name="T21" fmla="*/ 364 h 11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21" h="1119">
                    <a:moveTo>
                      <a:pt x="35" y="482"/>
                    </a:moveTo>
                    <a:lnTo>
                      <a:pt x="59" y="490"/>
                    </a:lnTo>
                    <a:lnTo>
                      <a:pt x="22" y="233"/>
                    </a:lnTo>
                    <a:lnTo>
                      <a:pt x="1546" y="20"/>
                    </a:lnTo>
                    <a:lnTo>
                      <a:pt x="1697" y="1087"/>
                    </a:lnTo>
                    <a:lnTo>
                      <a:pt x="1557" y="1107"/>
                    </a:lnTo>
                    <a:lnTo>
                      <a:pt x="1587" y="1118"/>
                    </a:lnTo>
                    <a:lnTo>
                      <a:pt x="1720" y="1100"/>
                    </a:lnTo>
                    <a:lnTo>
                      <a:pt x="1566" y="0"/>
                    </a:lnTo>
                    <a:lnTo>
                      <a:pt x="0" y="220"/>
                    </a:lnTo>
                    <a:lnTo>
                      <a:pt x="35" y="48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4" name="Freeform 21"/>
              <p:cNvSpPr>
                <a:spLocks/>
              </p:cNvSpPr>
              <p:nvPr/>
            </p:nvSpPr>
            <p:spPr bwMode="auto">
              <a:xfrm>
                <a:off x="1356" y="2501"/>
                <a:ext cx="997" cy="514"/>
              </a:xfrm>
              <a:custGeom>
                <a:avLst/>
                <a:gdLst>
                  <a:gd name="T0" fmla="*/ 0 w 1090"/>
                  <a:gd name="T1" fmla="*/ 0 h 591"/>
                  <a:gd name="T2" fmla="*/ 19 w 1090"/>
                  <a:gd name="T3" fmla="*/ 8 h 591"/>
                  <a:gd name="T4" fmla="*/ 84 w 1090"/>
                  <a:gd name="T5" fmla="*/ 432 h 591"/>
                  <a:gd name="T6" fmla="*/ 884 w 1090"/>
                  <a:gd name="T7" fmla="*/ 330 h 591"/>
                  <a:gd name="T8" fmla="*/ 911 w 1090"/>
                  <a:gd name="T9" fmla="*/ 339 h 591"/>
                  <a:gd name="T10" fmla="*/ 70 w 1090"/>
                  <a:gd name="T11" fmla="*/ 446 h 591"/>
                  <a:gd name="T12" fmla="*/ 0 w 1090"/>
                  <a:gd name="T13" fmla="*/ 0 h 59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90" h="591">
                    <a:moveTo>
                      <a:pt x="0" y="0"/>
                    </a:moveTo>
                    <a:lnTo>
                      <a:pt x="23" y="10"/>
                    </a:lnTo>
                    <a:lnTo>
                      <a:pt x="101" y="571"/>
                    </a:lnTo>
                    <a:lnTo>
                      <a:pt x="1056" y="436"/>
                    </a:lnTo>
                    <a:lnTo>
                      <a:pt x="1089" y="448"/>
                    </a:lnTo>
                    <a:lnTo>
                      <a:pt x="83" y="59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5" name="Freeform 22"/>
              <p:cNvSpPr>
                <a:spLocks/>
              </p:cNvSpPr>
              <p:nvPr/>
            </p:nvSpPr>
            <p:spPr bwMode="auto">
              <a:xfrm>
                <a:off x="1943" y="3043"/>
                <a:ext cx="185" cy="843"/>
              </a:xfrm>
              <a:custGeom>
                <a:avLst/>
                <a:gdLst>
                  <a:gd name="T0" fmla="*/ 102 w 202"/>
                  <a:gd name="T1" fmla="*/ 660 h 970"/>
                  <a:gd name="T2" fmla="*/ 0 w 202"/>
                  <a:gd name="T3" fmla="*/ 3 h 970"/>
                  <a:gd name="T4" fmla="*/ 10 w 202"/>
                  <a:gd name="T5" fmla="*/ 3 h 970"/>
                  <a:gd name="T6" fmla="*/ 67 w 202"/>
                  <a:gd name="T7" fmla="*/ 361 h 970"/>
                  <a:gd name="T8" fmla="*/ 117 w 202"/>
                  <a:gd name="T9" fmla="*/ 382 h 970"/>
                  <a:gd name="T10" fmla="*/ 59 w 202"/>
                  <a:gd name="T11" fmla="*/ 2 h 970"/>
                  <a:gd name="T12" fmla="*/ 68 w 202"/>
                  <a:gd name="T13" fmla="*/ 0 h 970"/>
                  <a:gd name="T14" fmla="*/ 169 w 202"/>
                  <a:gd name="T15" fmla="*/ 651 h 970"/>
                  <a:gd name="T16" fmla="*/ 152 w 202"/>
                  <a:gd name="T17" fmla="*/ 732 h 970"/>
                  <a:gd name="T18" fmla="*/ 123 w 202"/>
                  <a:gd name="T19" fmla="*/ 680 h 970"/>
                  <a:gd name="T20" fmla="*/ 102 w 202"/>
                  <a:gd name="T21" fmla="*/ 660 h 97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2" h="970">
                    <a:moveTo>
                      <a:pt x="121" y="873"/>
                    </a:moveTo>
                    <a:lnTo>
                      <a:pt x="0" y="5"/>
                    </a:lnTo>
                    <a:lnTo>
                      <a:pt x="12" y="4"/>
                    </a:lnTo>
                    <a:lnTo>
                      <a:pt x="80" y="477"/>
                    </a:lnTo>
                    <a:lnTo>
                      <a:pt x="140" y="505"/>
                    </a:lnTo>
                    <a:lnTo>
                      <a:pt x="70" y="2"/>
                    </a:lnTo>
                    <a:lnTo>
                      <a:pt x="81" y="0"/>
                    </a:lnTo>
                    <a:lnTo>
                      <a:pt x="201" y="862"/>
                    </a:lnTo>
                    <a:lnTo>
                      <a:pt x="181" y="969"/>
                    </a:lnTo>
                    <a:lnTo>
                      <a:pt x="146" y="900"/>
                    </a:lnTo>
                    <a:lnTo>
                      <a:pt x="121" y="873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6" name="Freeform 23"/>
              <p:cNvSpPr>
                <a:spLocks/>
              </p:cNvSpPr>
              <p:nvPr/>
            </p:nvSpPr>
            <p:spPr bwMode="auto">
              <a:xfrm>
                <a:off x="1949" y="3033"/>
                <a:ext cx="97" cy="243"/>
              </a:xfrm>
              <a:custGeom>
                <a:avLst/>
                <a:gdLst>
                  <a:gd name="T0" fmla="*/ 0 w 107"/>
                  <a:gd name="T1" fmla="*/ 8 h 280"/>
                  <a:gd name="T2" fmla="*/ 27 w 107"/>
                  <a:gd name="T3" fmla="*/ 185 h 280"/>
                  <a:gd name="T4" fmla="*/ 87 w 107"/>
                  <a:gd name="T5" fmla="*/ 210 h 280"/>
                  <a:gd name="T6" fmla="*/ 54 w 107"/>
                  <a:gd name="T7" fmla="*/ 0 h 280"/>
                  <a:gd name="T8" fmla="*/ 0 w 107"/>
                  <a:gd name="T9" fmla="*/ 8 h 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7" h="280">
                    <a:moveTo>
                      <a:pt x="0" y="10"/>
                    </a:moveTo>
                    <a:lnTo>
                      <a:pt x="33" y="245"/>
                    </a:lnTo>
                    <a:lnTo>
                      <a:pt x="106" y="279"/>
                    </a:lnTo>
                    <a:lnTo>
                      <a:pt x="66" y="0"/>
                    </a:lnTo>
                    <a:lnTo>
                      <a:pt x="0" y="1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Freeform 24"/>
              <p:cNvSpPr>
                <a:spLocks/>
              </p:cNvSpPr>
              <p:nvPr/>
            </p:nvSpPr>
            <p:spPr bwMode="auto">
              <a:xfrm>
                <a:off x="2312" y="2984"/>
                <a:ext cx="195" cy="883"/>
              </a:xfrm>
              <a:custGeom>
                <a:avLst/>
                <a:gdLst>
                  <a:gd name="T0" fmla="*/ 64 w 213"/>
                  <a:gd name="T1" fmla="*/ 0 h 1016"/>
                  <a:gd name="T2" fmla="*/ 178 w 213"/>
                  <a:gd name="T3" fmla="*/ 724 h 1016"/>
                  <a:gd name="T4" fmla="*/ 168 w 213"/>
                  <a:gd name="T5" fmla="*/ 767 h 1016"/>
                  <a:gd name="T6" fmla="*/ 100 w 213"/>
                  <a:gd name="T7" fmla="*/ 668 h 1016"/>
                  <a:gd name="T8" fmla="*/ 0 w 213"/>
                  <a:gd name="T9" fmla="*/ 17 h 1016"/>
                  <a:gd name="T10" fmla="*/ 10 w 213"/>
                  <a:gd name="T11" fmla="*/ 16 h 1016"/>
                  <a:gd name="T12" fmla="*/ 92 w 213"/>
                  <a:gd name="T13" fmla="*/ 547 h 1016"/>
                  <a:gd name="T14" fmla="*/ 142 w 213"/>
                  <a:gd name="T15" fmla="*/ 565 h 1016"/>
                  <a:gd name="T16" fmla="*/ 57 w 213"/>
                  <a:gd name="T17" fmla="*/ 10 h 1016"/>
                  <a:gd name="T18" fmla="*/ 64 w 213"/>
                  <a:gd name="T19" fmla="*/ 0 h 10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1016">
                    <a:moveTo>
                      <a:pt x="76" y="0"/>
                    </a:moveTo>
                    <a:lnTo>
                      <a:pt x="212" y="958"/>
                    </a:lnTo>
                    <a:lnTo>
                      <a:pt x="200" y="1015"/>
                    </a:lnTo>
                    <a:lnTo>
                      <a:pt x="119" y="885"/>
                    </a:lnTo>
                    <a:lnTo>
                      <a:pt x="0" y="23"/>
                    </a:lnTo>
                    <a:lnTo>
                      <a:pt x="12" y="21"/>
                    </a:lnTo>
                    <a:lnTo>
                      <a:pt x="110" y="724"/>
                    </a:lnTo>
                    <a:lnTo>
                      <a:pt x="169" y="748"/>
                    </a:lnTo>
                    <a:lnTo>
                      <a:pt x="68" y="14"/>
                    </a:lnTo>
                    <a:lnTo>
                      <a:pt x="76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8" name="Freeform 25"/>
              <p:cNvSpPr>
                <a:spLocks/>
              </p:cNvSpPr>
              <p:nvPr/>
            </p:nvSpPr>
            <p:spPr bwMode="auto">
              <a:xfrm>
                <a:off x="2315" y="2990"/>
                <a:ext cx="128" cy="438"/>
              </a:xfrm>
              <a:custGeom>
                <a:avLst/>
                <a:gdLst>
                  <a:gd name="T0" fmla="*/ 54 w 140"/>
                  <a:gd name="T1" fmla="*/ 355 h 504"/>
                  <a:gd name="T2" fmla="*/ 116 w 140"/>
                  <a:gd name="T3" fmla="*/ 380 h 504"/>
                  <a:gd name="T4" fmla="*/ 58 w 140"/>
                  <a:gd name="T5" fmla="*/ 0 h 504"/>
                  <a:gd name="T6" fmla="*/ 0 w 140"/>
                  <a:gd name="T7" fmla="*/ 8 h 504"/>
                  <a:gd name="T8" fmla="*/ 54 w 140"/>
                  <a:gd name="T9" fmla="*/ 355 h 5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0" h="504">
                    <a:moveTo>
                      <a:pt x="64" y="470"/>
                    </a:moveTo>
                    <a:lnTo>
                      <a:pt x="139" y="503"/>
                    </a:lnTo>
                    <a:lnTo>
                      <a:pt x="69" y="0"/>
                    </a:lnTo>
                    <a:lnTo>
                      <a:pt x="0" y="10"/>
                    </a:lnTo>
                    <a:lnTo>
                      <a:pt x="64" y="47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9" name="Freeform 26"/>
              <p:cNvSpPr>
                <a:spLocks/>
              </p:cNvSpPr>
              <p:nvPr/>
            </p:nvSpPr>
            <p:spPr bwMode="auto">
              <a:xfrm>
                <a:off x="2013" y="3086"/>
                <a:ext cx="338" cy="103"/>
              </a:xfrm>
              <a:custGeom>
                <a:avLst/>
                <a:gdLst>
                  <a:gd name="T0" fmla="*/ 0 w 369"/>
                  <a:gd name="T1" fmla="*/ 38 h 119"/>
                  <a:gd name="T2" fmla="*/ 301 w 369"/>
                  <a:gd name="T3" fmla="*/ 0 h 119"/>
                  <a:gd name="T4" fmla="*/ 309 w 369"/>
                  <a:gd name="T5" fmla="*/ 51 h 119"/>
                  <a:gd name="T6" fmla="*/ 7 w 369"/>
                  <a:gd name="T7" fmla="*/ 88 h 119"/>
                  <a:gd name="T8" fmla="*/ 0 w 369"/>
                  <a:gd name="T9" fmla="*/ 38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9" h="119">
                    <a:moveTo>
                      <a:pt x="0" y="51"/>
                    </a:moveTo>
                    <a:lnTo>
                      <a:pt x="359" y="0"/>
                    </a:lnTo>
                    <a:lnTo>
                      <a:pt x="368" y="68"/>
                    </a:lnTo>
                    <a:lnTo>
                      <a:pt x="9" y="118"/>
                    </a:lnTo>
                    <a:lnTo>
                      <a:pt x="0" y="5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0" name="Freeform 27"/>
              <p:cNvSpPr>
                <a:spLocks/>
              </p:cNvSpPr>
              <p:nvPr/>
            </p:nvSpPr>
            <p:spPr bwMode="auto">
              <a:xfrm>
                <a:off x="1759" y="1698"/>
                <a:ext cx="456" cy="206"/>
              </a:xfrm>
              <a:custGeom>
                <a:avLst/>
                <a:gdLst>
                  <a:gd name="T0" fmla="*/ 417 w 498"/>
                  <a:gd name="T1" fmla="*/ 128 h 237"/>
                  <a:gd name="T2" fmla="*/ 402 w 498"/>
                  <a:gd name="T3" fmla="*/ 32 h 237"/>
                  <a:gd name="T4" fmla="*/ 393 w 498"/>
                  <a:gd name="T5" fmla="*/ 14 h 237"/>
                  <a:gd name="T6" fmla="*/ 371 w 498"/>
                  <a:gd name="T7" fmla="*/ 3 h 237"/>
                  <a:gd name="T8" fmla="*/ 350 w 498"/>
                  <a:gd name="T9" fmla="*/ 0 h 237"/>
                  <a:gd name="T10" fmla="*/ 33 w 498"/>
                  <a:gd name="T11" fmla="*/ 41 h 237"/>
                  <a:gd name="T12" fmla="*/ 15 w 498"/>
                  <a:gd name="T13" fmla="*/ 49 h 237"/>
                  <a:gd name="T14" fmla="*/ 4 w 498"/>
                  <a:gd name="T15" fmla="*/ 68 h 237"/>
                  <a:gd name="T16" fmla="*/ 0 w 498"/>
                  <a:gd name="T17" fmla="*/ 86 h 237"/>
                  <a:gd name="T18" fmla="*/ 14 w 498"/>
                  <a:gd name="T19" fmla="*/ 178 h 237"/>
                  <a:gd name="T20" fmla="*/ 79 w 498"/>
                  <a:gd name="T21" fmla="*/ 170 h 237"/>
                  <a:gd name="T22" fmla="*/ 68 w 498"/>
                  <a:gd name="T23" fmla="*/ 96 h 237"/>
                  <a:gd name="T24" fmla="*/ 339 w 498"/>
                  <a:gd name="T25" fmla="*/ 63 h 237"/>
                  <a:gd name="T26" fmla="*/ 351 w 498"/>
                  <a:gd name="T27" fmla="*/ 136 h 237"/>
                  <a:gd name="T28" fmla="*/ 417 w 498"/>
                  <a:gd name="T29" fmla="*/ 128 h 2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98" h="237">
                    <a:moveTo>
                      <a:pt x="497" y="169"/>
                    </a:moveTo>
                    <a:lnTo>
                      <a:pt x="479" y="42"/>
                    </a:lnTo>
                    <a:lnTo>
                      <a:pt x="469" y="18"/>
                    </a:lnTo>
                    <a:lnTo>
                      <a:pt x="442" y="4"/>
                    </a:lnTo>
                    <a:lnTo>
                      <a:pt x="417" y="0"/>
                    </a:lnTo>
                    <a:lnTo>
                      <a:pt x="39" y="54"/>
                    </a:lnTo>
                    <a:lnTo>
                      <a:pt x="17" y="65"/>
                    </a:lnTo>
                    <a:lnTo>
                      <a:pt x="4" y="90"/>
                    </a:lnTo>
                    <a:lnTo>
                      <a:pt x="0" y="114"/>
                    </a:lnTo>
                    <a:lnTo>
                      <a:pt x="16" y="236"/>
                    </a:lnTo>
                    <a:lnTo>
                      <a:pt x="94" y="225"/>
                    </a:lnTo>
                    <a:lnTo>
                      <a:pt x="81" y="128"/>
                    </a:lnTo>
                    <a:lnTo>
                      <a:pt x="404" y="84"/>
                    </a:lnTo>
                    <a:lnTo>
                      <a:pt x="418" y="180"/>
                    </a:lnTo>
                    <a:lnTo>
                      <a:pt x="497" y="169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1" name="Freeform 28"/>
              <p:cNvSpPr>
                <a:spLocks/>
              </p:cNvSpPr>
              <p:nvPr/>
            </p:nvSpPr>
            <p:spPr bwMode="auto">
              <a:xfrm>
                <a:off x="2269" y="3791"/>
                <a:ext cx="284" cy="220"/>
              </a:xfrm>
              <a:custGeom>
                <a:avLst/>
                <a:gdLst>
                  <a:gd name="T0" fmla="*/ 185 w 310"/>
                  <a:gd name="T1" fmla="*/ 160 h 254"/>
                  <a:gd name="T2" fmla="*/ 49 w 310"/>
                  <a:gd name="T3" fmla="*/ 190 h 254"/>
                  <a:gd name="T4" fmla="*/ 54 w 310"/>
                  <a:gd name="T5" fmla="*/ 146 h 254"/>
                  <a:gd name="T6" fmla="*/ 74 w 310"/>
                  <a:gd name="T7" fmla="*/ 77 h 254"/>
                  <a:gd name="T8" fmla="*/ 19 w 310"/>
                  <a:gd name="T9" fmla="*/ 118 h 254"/>
                  <a:gd name="T10" fmla="*/ 0 w 310"/>
                  <a:gd name="T11" fmla="*/ 143 h 254"/>
                  <a:gd name="T12" fmla="*/ 15 w 310"/>
                  <a:gd name="T13" fmla="*/ 67 h 254"/>
                  <a:gd name="T14" fmla="*/ 58 w 310"/>
                  <a:gd name="T15" fmla="*/ 41 h 254"/>
                  <a:gd name="T16" fmla="*/ 15 w 310"/>
                  <a:gd name="T17" fmla="*/ 34 h 254"/>
                  <a:gd name="T18" fmla="*/ 99 w 310"/>
                  <a:gd name="T19" fmla="*/ 0 h 254"/>
                  <a:gd name="T20" fmla="*/ 130 w 310"/>
                  <a:gd name="T21" fmla="*/ 14 h 254"/>
                  <a:gd name="T22" fmla="*/ 115 w 310"/>
                  <a:gd name="T23" fmla="*/ 27 h 254"/>
                  <a:gd name="T24" fmla="*/ 177 w 310"/>
                  <a:gd name="T25" fmla="*/ 62 h 254"/>
                  <a:gd name="T26" fmla="*/ 202 w 310"/>
                  <a:gd name="T27" fmla="*/ 90 h 254"/>
                  <a:gd name="T28" fmla="*/ 147 w 310"/>
                  <a:gd name="T29" fmla="*/ 84 h 254"/>
                  <a:gd name="T30" fmla="*/ 93 w 310"/>
                  <a:gd name="T31" fmla="*/ 113 h 254"/>
                  <a:gd name="T32" fmla="*/ 160 w 310"/>
                  <a:gd name="T33" fmla="*/ 116 h 254"/>
                  <a:gd name="T34" fmla="*/ 215 w 310"/>
                  <a:gd name="T35" fmla="*/ 171 h 254"/>
                  <a:gd name="T36" fmla="*/ 224 w 310"/>
                  <a:gd name="T37" fmla="*/ 140 h 254"/>
                  <a:gd name="T38" fmla="*/ 259 w 310"/>
                  <a:gd name="T39" fmla="*/ 157 h 254"/>
                  <a:gd name="T40" fmla="*/ 235 w 310"/>
                  <a:gd name="T41" fmla="*/ 159 h 254"/>
                  <a:gd name="T42" fmla="*/ 218 w 310"/>
                  <a:gd name="T43" fmla="*/ 183 h 254"/>
                  <a:gd name="T44" fmla="*/ 185 w 310"/>
                  <a:gd name="T45" fmla="*/ 160 h 25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10" h="254">
                    <a:moveTo>
                      <a:pt x="221" y="214"/>
                    </a:moveTo>
                    <a:lnTo>
                      <a:pt x="58" y="253"/>
                    </a:lnTo>
                    <a:lnTo>
                      <a:pt x="64" y="195"/>
                    </a:lnTo>
                    <a:lnTo>
                      <a:pt x="88" y="103"/>
                    </a:lnTo>
                    <a:lnTo>
                      <a:pt x="23" y="157"/>
                    </a:lnTo>
                    <a:lnTo>
                      <a:pt x="0" y="191"/>
                    </a:lnTo>
                    <a:lnTo>
                      <a:pt x="18" y="89"/>
                    </a:lnTo>
                    <a:lnTo>
                      <a:pt x="69" y="54"/>
                    </a:lnTo>
                    <a:lnTo>
                      <a:pt x="18" y="45"/>
                    </a:lnTo>
                    <a:lnTo>
                      <a:pt x="118" y="0"/>
                    </a:lnTo>
                    <a:lnTo>
                      <a:pt x="155" y="19"/>
                    </a:lnTo>
                    <a:lnTo>
                      <a:pt x="136" y="36"/>
                    </a:lnTo>
                    <a:lnTo>
                      <a:pt x="211" y="83"/>
                    </a:lnTo>
                    <a:lnTo>
                      <a:pt x="240" y="120"/>
                    </a:lnTo>
                    <a:lnTo>
                      <a:pt x="175" y="112"/>
                    </a:lnTo>
                    <a:lnTo>
                      <a:pt x="111" y="151"/>
                    </a:lnTo>
                    <a:lnTo>
                      <a:pt x="191" y="155"/>
                    </a:lnTo>
                    <a:lnTo>
                      <a:pt x="257" y="227"/>
                    </a:lnTo>
                    <a:lnTo>
                      <a:pt x="266" y="187"/>
                    </a:lnTo>
                    <a:lnTo>
                      <a:pt x="309" y="209"/>
                    </a:lnTo>
                    <a:lnTo>
                      <a:pt x="281" y="212"/>
                    </a:lnTo>
                    <a:lnTo>
                      <a:pt x="260" y="244"/>
                    </a:lnTo>
                    <a:lnTo>
                      <a:pt x="221" y="21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2" name="Freeform 29"/>
              <p:cNvSpPr>
                <a:spLocks/>
              </p:cNvSpPr>
              <p:nvPr/>
            </p:nvSpPr>
            <p:spPr bwMode="auto">
              <a:xfrm>
                <a:off x="2496" y="3662"/>
                <a:ext cx="101" cy="258"/>
              </a:xfrm>
              <a:custGeom>
                <a:avLst/>
                <a:gdLst>
                  <a:gd name="T0" fmla="*/ 21 w 111"/>
                  <a:gd name="T1" fmla="*/ 223 h 297"/>
                  <a:gd name="T2" fmla="*/ 38 w 111"/>
                  <a:gd name="T3" fmla="*/ 145 h 297"/>
                  <a:gd name="T4" fmla="*/ 91 w 111"/>
                  <a:gd name="T5" fmla="*/ 23 h 297"/>
                  <a:gd name="T6" fmla="*/ 34 w 111"/>
                  <a:gd name="T7" fmla="*/ 78 h 297"/>
                  <a:gd name="T8" fmla="*/ 27 w 111"/>
                  <a:gd name="T9" fmla="*/ 0 h 297"/>
                  <a:gd name="T10" fmla="*/ 0 w 111"/>
                  <a:gd name="T11" fmla="*/ 176 h 297"/>
                  <a:gd name="T12" fmla="*/ 21 w 111"/>
                  <a:gd name="T13" fmla="*/ 223 h 2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1" h="297">
                    <a:moveTo>
                      <a:pt x="25" y="296"/>
                    </a:moveTo>
                    <a:lnTo>
                      <a:pt x="46" y="192"/>
                    </a:lnTo>
                    <a:lnTo>
                      <a:pt x="110" y="30"/>
                    </a:lnTo>
                    <a:lnTo>
                      <a:pt x="41" y="104"/>
                    </a:lnTo>
                    <a:lnTo>
                      <a:pt x="33" y="0"/>
                    </a:lnTo>
                    <a:lnTo>
                      <a:pt x="0" y="234"/>
                    </a:lnTo>
                    <a:lnTo>
                      <a:pt x="25" y="296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3" name="Freeform 30"/>
              <p:cNvSpPr>
                <a:spLocks/>
              </p:cNvSpPr>
              <p:nvPr/>
            </p:nvSpPr>
            <p:spPr bwMode="auto">
              <a:xfrm>
                <a:off x="2532" y="3685"/>
                <a:ext cx="224" cy="229"/>
              </a:xfrm>
              <a:custGeom>
                <a:avLst/>
                <a:gdLst>
                  <a:gd name="T0" fmla="*/ 24 w 246"/>
                  <a:gd name="T1" fmla="*/ 151 h 264"/>
                  <a:gd name="T2" fmla="*/ 123 w 246"/>
                  <a:gd name="T3" fmla="*/ 16 h 264"/>
                  <a:gd name="T4" fmla="*/ 203 w 246"/>
                  <a:gd name="T5" fmla="*/ 39 h 264"/>
                  <a:gd name="T6" fmla="*/ 143 w 246"/>
                  <a:gd name="T7" fmla="*/ 9 h 264"/>
                  <a:gd name="T8" fmla="*/ 95 w 246"/>
                  <a:gd name="T9" fmla="*/ 0 h 264"/>
                  <a:gd name="T10" fmla="*/ 0 w 246"/>
                  <a:gd name="T11" fmla="*/ 134 h 264"/>
                  <a:gd name="T12" fmla="*/ 26 w 246"/>
                  <a:gd name="T13" fmla="*/ 198 h 264"/>
                  <a:gd name="T14" fmla="*/ 24 w 246"/>
                  <a:gd name="T15" fmla="*/ 151 h 2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6" h="264">
                    <a:moveTo>
                      <a:pt x="29" y="201"/>
                    </a:moveTo>
                    <a:lnTo>
                      <a:pt x="148" y="21"/>
                    </a:lnTo>
                    <a:lnTo>
                      <a:pt x="245" y="52"/>
                    </a:lnTo>
                    <a:lnTo>
                      <a:pt x="172" y="12"/>
                    </a:lnTo>
                    <a:lnTo>
                      <a:pt x="114" y="0"/>
                    </a:lnTo>
                    <a:lnTo>
                      <a:pt x="0" y="177"/>
                    </a:lnTo>
                    <a:lnTo>
                      <a:pt x="32" y="263"/>
                    </a:lnTo>
                    <a:lnTo>
                      <a:pt x="29" y="20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4" name="Freeform 31"/>
              <p:cNvSpPr>
                <a:spLocks/>
              </p:cNvSpPr>
              <p:nvPr/>
            </p:nvSpPr>
            <p:spPr bwMode="auto">
              <a:xfrm>
                <a:off x="2586" y="3724"/>
                <a:ext cx="205" cy="268"/>
              </a:xfrm>
              <a:custGeom>
                <a:avLst/>
                <a:gdLst>
                  <a:gd name="T0" fmla="*/ 151 w 225"/>
                  <a:gd name="T1" fmla="*/ 0 h 308"/>
                  <a:gd name="T2" fmla="*/ 71 w 225"/>
                  <a:gd name="T3" fmla="*/ 16 h 308"/>
                  <a:gd name="T4" fmla="*/ 33 w 225"/>
                  <a:gd name="T5" fmla="*/ 82 h 308"/>
                  <a:gd name="T6" fmla="*/ 99 w 225"/>
                  <a:gd name="T7" fmla="*/ 73 h 308"/>
                  <a:gd name="T8" fmla="*/ 33 w 225"/>
                  <a:gd name="T9" fmla="*/ 97 h 308"/>
                  <a:gd name="T10" fmla="*/ 38 w 225"/>
                  <a:gd name="T11" fmla="*/ 131 h 308"/>
                  <a:gd name="T12" fmla="*/ 88 w 225"/>
                  <a:gd name="T13" fmla="*/ 95 h 308"/>
                  <a:gd name="T14" fmla="*/ 149 w 225"/>
                  <a:gd name="T15" fmla="*/ 95 h 308"/>
                  <a:gd name="T16" fmla="*/ 97 w 225"/>
                  <a:gd name="T17" fmla="*/ 104 h 308"/>
                  <a:gd name="T18" fmla="*/ 46 w 225"/>
                  <a:gd name="T19" fmla="*/ 144 h 308"/>
                  <a:gd name="T20" fmla="*/ 135 w 225"/>
                  <a:gd name="T21" fmla="*/ 154 h 308"/>
                  <a:gd name="T22" fmla="*/ 186 w 225"/>
                  <a:gd name="T23" fmla="*/ 179 h 308"/>
                  <a:gd name="T24" fmla="*/ 94 w 225"/>
                  <a:gd name="T25" fmla="*/ 178 h 308"/>
                  <a:gd name="T26" fmla="*/ 42 w 225"/>
                  <a:gd name="T27" fmla="*/ 213 h 308"/>
                  <a:gd name="T28" fmla="*/ 0 w 225"/>
                  <a:gd name="T29" fmla="*/ 232 h 308"/>
                  <a:gd name="T30" fmla="*/ 29 w 225"/>
                  <a:gd name="T31" fmla="*/ 196 h 308"/>
                  <a:gd name="T32" fmla="*/ 18 w 225"/>
                  <a:gd name="T33" fmla="*/ 123 h 308"/>
                  <a:gd name="T34" fmla="*/ 29 w 225"/>
                  <a:gd name="T35" fmla="*/ 72 h 308"/>
                  <a:gd name="T36" fmla="*/ 70 w 225"/>
                  <a:gd name="T37" fmla="*/ 0 h 308"/>
                  <a:gd name="T38" fmla="*/ 151 w 225"/>
                  <a:gd name="T39" fmla="*/ 0 h 30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25" h="308">
                    <a:moveTo>
                      <a:pt x="182" y="0"/>
                    </a:moveTo>
                    <a:lnTo>
                      <a:pt x="86" y="21"/>
                    </a:lnTo>
                    <a:lnTo>
                      <a:pt x="39" y="108"/>
                    </a:lnTo>
                    <a:lnTo>
                      <a:pt x="120" y="97"/>
                    </a:lnTo>
                    <a:lnTo>
                      <a:pt x="39" y="127"/>
                    </a:lnTo>
                    <a:lnTo>
                      <a:pt x="46" y="172"/>
                    </a:lnTo>
                    <a:lnTo>
                      <a:pt x="107" y="125"/>
                    </a:lnTo>
                    <a:lnTo>
                      <a:pt x="179" y="125"/>
                    </a:lnTo>
                    <a:lnTo>
                      <a:pt x="116" y="138"/>
                    </a:lnTo>
                    <a:lnTo>
                      <a:pt x="55" y="190"/>
                    </a:lnTo>
                    <a:lnTo>
                      <a:pt x="162" y="203"/>
                    </a:lnTo>
                    <a:lnTo>
                      <a:pt x="224" y="237"/>
                    </a:lnTo>
                    <a:lnTo>
                      <a:pt x="113" y="236"/>
                    </a:lnTo>
                    <a:lnTo>
                      <a:pt x="50" y="282"/>
                    </a:lnTo>
                    <a:lnTo>
                      <a:pt x="0" y="307"/>
                    </a:lnTo>
                    <a:lnTo>
                      <a:pt x="35" y="259"/>
                    </a:lnTo>
                    <a:lnTo>
                      <a:pt x="22" y="162"/>
                    </a:lnTo>
                    <a:lnTo>
                      <a:pt x="35" y="95"/>
                    </a:lnTo>
                    <a:lnTo>
                      <a:pt x="84" y="0"/>
                    </a:lnTo>
                    <a:lnTo>
                      <a:pt x="182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5" name="Freeform 32"/>
              <p:cNvSpPr>
                <a:spLocks/>
              </p:cNvSpPr>
              <p:nvPr/>
            </p:nvSpPr>
            <p:spPr bwMode="auto">
              <a:xfrm>
                <a:off x="2636" y="3691"/>
                <a:ext cx="289" cy="205"/>
              </a:xfrm>
              <a:custGeom>
                <a:avLst/>
                <a:gdLst>
                  <a:gd name="T0" fmla="*/ 44 w 316"/>
                  <a:gd name="T1" fmla="*/ 110 h 235"/>
                  <a:gd name="T2" fmla="*/ 102 w 316"/>
                  <a:gd name="T3" fmla="*/ 49 h 235"/>
                  <a:gd name="T4" fmla="*/ 196 w 316"/>
                  <a:gd name="T5" fmla="*/ 0 h 235"/>
                  <a:gd name="T6" fmla="*/ 127 w 316"/>
                  <a:gd name="T7" fmla="*/ 44 h 235"/>
                  <a:gd name="T8" fmla="*/ 102 w 316"/>
                  <a:gd name="T9" fmla="*/ 104 h 235"/>
                  <a:gd name="T10" fmla="*/ 171 w 316"/>
                  <a:gd name="T11" fmla="*/ 39 h 235"/>
                  <a:gd name="T12" fmla="*/ 225 w 316"/>
                  <a:gd name="T13" fmla="*/ 23 h 235"/>
                  <a:gd name="T14" fmla="*/ 167 w 316"/>
                  <a:gd name="T15" fmla="*/ 57 h 235"/>
                  <a:gd name="T16" fmla="*/ 147 w 316"/>
                  <a:gd name="T17" fmla="*/ 98 h 235"/>
                  <a:gd name="T18" fmla="*/ 211 w 316"/>
                  <a:gd name="T19" fmla="*/ 68 h 235"/>
                  <a:gd name="T20" fmla="*/ 263 w 316"/>
                  <a:gd name="T21" fmla="*/ 69 h 235"/>
                  <a:gd name="T22" fmla="*/ 163 w 316"/>
                  <a:gd name="T23" fmla="*/ 108 h 235"/>
                  <a:gd name="T24" fmla="*/ 139 w 316"/>
                  <a:gd name="T25" fmla="*/ 134 h 235"/>
                  <a:gd name="T26" fmla="*/ 209 w 316"/>
                  <a:gd name="T27" fmla="*/ 147 h 235"/>
                  <a:gd name="T28" fmla="*/ 230 w 316"/>
                  <a:gd name="T29" fmla="*/ 167 h 235"/>
                  <a:gd name="T30" fmla="*/ 149 w 316"/>
                  <a:gd name="T31" fmla="*/ 170 h 235"/>
                  <a:gd name="T32" fmla="*/ 91 w 316"/>
                  <a:gd name="T33" fmla="*/ 171 h 235"/>
                  <a:gd name="T34" fmla="*/ 45 w 316"/>
                  <a:gd name="T35" fmla="*/ 170 h 235"/>
                  <a:gd name="T36" fmla="*/ 0 w 316"/>
                  <a:gd name="T37" fmla="*/ 178 h 235"/>
                  <a:gd name="T38" fmla="*/ 64 w 316"/>
                  <a:gd name="T39" fmla="*/ 147 h 235"/>
                  <a:gd name="T40" fmla="*/ 123 w 316"/>
                  <a:gd name="T41" fmla="*/ 140 h 235"/>
                  <a:gd name="T42" fmla="*/ 87 w 316"/>
                  <a:gd name="T43" fmla="*/ 112 h 235"/>
                  <a:gd name="T44" fmla="*/ 22 w 316"/>
                  <a:gd name="T45" fmla="*/ 133 h 235"/>
                  <a:gd name="T46" fmla="*/ 44 w 316"/>
                  <a:gd name="T47" fmla="*/ 110 h 23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316" h="235">
                    <a:moveTo>
                      <a:pt x="53" y="145"/>
                    </a:moveTo>
                    <a:lnTo>
                      <a:pt x="122" y="64"/>
                    </a:lnTo>
                    <a:lnTo>
                      <a:pt x="234" y="0"/>
                    </a:lnTo>
                    <a:lnTo>
                      <a:pt x="152" y="59"/>
                    </a:lnTo>
                    <a:lnTo>
                      <a:pt x="122" y="136"/>
                    </a:lnTo>
                    <a:lnTo>
                      <a:pt x="204" y="52"/>
                    </a:lnTo>
                    <a:lnTo>
                      <a:pt x="269" y="30"/>
                    </a:lnTo>
                    <a:lnTo>
                      <a:pt x="200" y="75"/>
                    </a:lnTo>
                    <a:lnTo>
                      <a:pt x="176" y="128"/>
                    </a:lnTo>
                    <a:lnTo>
                      <a:pt x="253" y="89"/>
                    </a:lnTo>
                    <a:lnTo>
                      <a:pt x="315" y="91"/>
                    </a:lnTo>
                    <a:lnTo>
                      <a:pt x="195" y="142"/>
                    </a:lnTo>
                    <a:lnTo>
                      <a:pt x="166" y="177"/>
                    </a:lnTo>
                    <a:lnTo>
                      <a:pt x="250" y="193"/>
                    </a:lnTo>
                    <a:lnTo>
                      <a:pt x="276" y="220"/>
                    </a:lnTo>
                    <a:lnTo>
                      <a:pt x="178" y="224"/>
                    </a:lnTo>
                    <a:lnTo>
                      <a:pt x="109" y="225"/>
                    </a:lnTo>
                    <a:lnTo>
                      <a:pt x="54" y="223"/>
                    </a:lnTo>
                    <a:lnTo>
                      <a:pt x="0" y="234"/>
                    </a:lnTo>
                    <a:lnTo>
                      <a:pt x="76" y="194"/>
                    </a:lnTo>
                    <a:lnTo>
                      <a:pt x="147" y="183"/>
                    </a:lnTo>
                    <a:lnTo>
                      <a:pt x="104" y="147"/>
                    </a:lnTo>
                    <a:lnTo>
                      <a:pt x="26" y="175"/>
                    </a:lnTo>
                    <a:lnTo>
                      <a:pt x="53" y="145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6" name="Freeform 33"/>
              <p:cNvSpPr>
                <a:spLocks/>
              </p:cNvSpPr>
              <p:nvPr/>
            </p:nvSpPr>
            <p:spPr bwMode="auto">
              <a:xfrm>
                <a:off x="2127" y="3681"/>
                <a:ext cx="272" cy="286"/>
              </a:xfrm>
              <a:custGeom>
                <a:avLst/>
                <a:gdLst>
                  <a:gd name="T0" fmla="*/ 158 w 298"/>
                  <a:gd name="T1" fmla="*/ 109 h 329"/>
                  <a:gd name="T2" fmla="*/ 136 w 298"/>
                  <a:gd name="T3" fmla="*/ 66 h 329"/>
                  <a:gd name="T4" fmla="*/ 43 w 298"/>
                  <a:gd name="T5" fmla="*/ 0 h 329"/>
                  <a:gd name="T6" fmla="*/ 79 w 298"/>
                  <a:gd name="T7" fmla="*/ 78 h 329"/>
                  <a:gd name="T8" fmla="*/ 0 w 298"/>
                  <a:gd name="T9" fmla="*/ 96 h 329"/>
                  <a:gd name="T10" fmla="*/ 94 w 298"/>
                  <a:gd name="T11" fmla="*/ 86 h 329"/>
                  <a:gd name="T12" fmla="*/ 129 w 298"/>
                  <a:gd name="T13" fmla="*/ 93 h 329"/>
                  <a:gd name="T14" fmla="*/ 70 w 298"/>
                  <a:gd name="T15" fmla="*/ 118 h 329"/>
                  <a:gd name="T16" fmla="*/ 5 w 298"/>
                  <a:gd name="T17" fmla="*/ 177 h 329"/>
                  <a:gd name="T18" fmla="*/ 72 w 298"/>
                  <a:gd name="T19" fmla="*/ 198 h 329"/>
                  <a:gd name="T20" fmla="*/ 108 w 298"/>
                  <a:gd name="T21" fmla="*/ 248 h 329"/>
                  <a:gd name="T22" fmla="*/ 100 w 298"/>
                  <a:gd name="T23" fmla="*/ 177 h 329"/>
                  <a:gd name="T24" fmla="*/ 88 w 298"/>
                  <a:gd name="T25" fmla="*/ 139 h 329"/>
                  <a:gd name="T26" fmla="*/ 127 w 298"/>
                  <a:gd name="T27" fmla="*/ 180 h 329"/>
                  <a:gd name="T28" fmla="*/ 148 w 298"/>
                  <a:gd name="T29" fmla="*/ 216 h 329"/>
                  <a:gd name="T30" fmla="*/ 133 w 298"/>
                  <a:gd name="T31" fmla="*/ 150 h 329"/>
                  <a:gd name="T32" fmla="*/ 152 w 298"/>
                  <a:gd name="T33" fmla="*/ 140 h 329"/>
                  <a:gd name="T34" fmla="*/ 197 w 298"/>
                  <a:gd name="T35" fmla="*/ 65 h 329"/>
                  <a:gd name="T36" fmla="*/ 247 w 298"/>
                  <a:gd name="T37" fmla="*/ 50 h 329"/>
                  <a:gd name="T38" fmla="*/ 192 w 298"/>
                  <a:gd name="T39" fmla="*/ 61 h 329"/>
                  <a:gd name="T40" fmla="*/ 158 w 298"/>
                  <a:gd name="T41" fmla="*/ 109 h 3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98" h="329">
                    <a:moveTo>
                      <a:pt x="189" y="144"/>
                    </a:moveTo>
                    <a:lnTo>
                      <a:pt x="163" y="88"/>
                    </a:lnTo>
                    <a:lnTo>
                      <a:pt x="52" y="0"/>
                    </a:lnTo>
                    <a:lnTo>
                      <a:pt x="95" y="104"/>
                    </a:lnTo>
                    <a:lnTo>
                      <a:pt x="0" y="126"/>
                    </a:lnTo>
                    <a:lnTo>
                      <a:pt x="113" y="114"/>
                    </a:lnTo>
                    <a:lnTo>
                      <a:pt x="155" y="123"/>
                    </a:lnTo>
                    <a:lnTo>
                      <a:pt x="84" y="156"/>
                    </a:lnTo>
                    <a:lnTo>
                      <a:pt x="6" y="235"/>
                    </a:lnTo>
                    <a:lnTo>
                      <a:pt x="87" y="262"/>
                    </a:lnTo>
                    <a:lnTo>
                      <a:pt x="129" y="328"/>
                    </a:lnTo>
                    <a:lnTo>
                      <a:pt x="120" y="235"/>
                    </a:lnTo>
                    <a:lnTo>
                      <a:pt x="105" y="184"/>
                    </a:lnTo>
                    <a:lnTo>
                      <a:pt x="152" y="238"/>
                    </a:lnTo>
                    <a:lnTo>
                      <a:pt x="178" y="286"/>
                    </a:lnTo>
                    <a:lnTo>
                      <a:pt x="160" y="199"/>
                    </a:lnTo>
                    <a:lnTo>
                      <a:pt x="183" y="185"/>
                    </a:lnTo>
                    <a:lnTo>
                      <a:pt x="237" y="86"/>
                    </a:lnTo>
                    <a:lnTo>
                      <a:pt x="297" y="66"/>
                    </a:lnTo>
                    <a:lnTo>
                      <a:pt x="230" y="81"/>
                    </a:lnTo>
                    <a:lnTo>
                      <a:pt x="189" y="14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7" name="Freeform 34"/>
              <p:cNvSpPr>
                <a:spLocks/>
              </p:cNvSpPr>
              <p:nvPr/>
            </p:nvSpPr>
            <p:spPr bwMode="auto">
              <a:xfrm>
                <a:off x="1887" y="3765"/>
                <a:ext cx="189" cy="138"/>
              </a:xfrm>
              <a:custGeom>
                <a:avLst/>
                <a:gdLst>
                  <a:gd name="T0" fmla="*/ 87 w 206"/>
                  <a:gd name="T1" fmla="*/ 0 h 158"/>
                  <a:gd name="T2" fmla="*/ 66 w 206"/>
                  <a:gd name="T3" fmla="*/ 26 h 158"/>
                  <a:gd name="T4" fmla="*/ 106 w 206"/>
                  <a:gd name="T5" fmla="*/ 27 h 158"/>
                  <a:gd name="T6" fmla="*/ 137 w 206"/>
                  <a:gd name="T7" fmla="*/ 75 h 158"/>
                  <a:gd name="T8" fmla="*/ 35 w 206"/>
                  <a:gd name="T9" fmla="*/ 25 h 158"/>
                  <a:gd name="T10" fmla="*/ 0 w 206"/>
                  <a:gd name="T11" fmla="*/ 73 h 158"/>
                  <a:gd name="T12" fmla="*/ 35 w 206"/>
                  <a:gd name="T13" fmla="*/ 35 h 158"/>
                  <a:gd name="T14" fmla="*/ 66 w 206"/>
                  <a:gd name="T15" fmla="*/ 49 h 158"/>
                  <a:gd name="T16" fmla="*/ 1 w 206"/>
                  <a:gd name="T17" fmla="*/ 95 h 158"/>
                  <a:gd name="T18" fmla="*/ 72 w 206"/>
                  <a:gd name="T19" fmla="*/ 67 h 158"/>
                  <a:gd name="T20" fmla="*/ 125 w 206"/>
                  <a:gd name="T21" fmla="*/ 111 h 158"/>
                  <a:gd name="T22" fmla="*/ 172 w 206"/>
                  <a:gd name="T23" fmla="*/ 120 h 158"/>
                  <a:gd name="T24" fmla="*/ 109 w 206"/>
                  <a:gd name="T25" fmla="*/ 22 h 158"/>
                  <a:gd name="T26" fmla="*/ 87 w 206"/>
                  <a:gd name="T27" fmla="*/ 0 h 15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06" h="158">
                    <a:moveTo>
                      <a:pt x="104" y="0"/>
                    </a:moveTo>
                    <a:lnTo>
                      <a:pt x="79" y="34"/>
                    </a:lnTo>
                    <a:lnTo>
                      <a:pt x="125" y="36"/>
                    </a:lnTo>
                    <a:lnTo>
                      <a:pt x="162" y="99"/>
                    </a:lnTo>
                    <a:lnTo>
                      <a:pt x="41" y="33"/>
                    </a:lnTo>
                    <a:lnTo>
                      <a:pt x="0" y="96"/>
                    </a:lnTo>
                    <a:lnTo>
                      <a:pt x="41" y="46"/>
                    </a:lnTo>
                    <a:lnTo>
                      <a:pt x="79" y="64"/>
                    </a:lnTo>
                    <a:lnTo>
                      <a:pt x="1" y="125"/>
                    </a:lnTo>
                    <a:lnTo>
                      <a:pt x="85" y="88"/>
                    </a:lnTo>
                    <a:lnTo>
                      <a:pt x="148" y="145"/>
                    </a:lnTo>
                    <a:lnTo>
                      <a:pt x="205" y="157"/>
                    </a:lnTo>
                    <a:lnTo>
                      <a:pt x="130" y="29"/>
                    </a:lnTo>
                    <a:lnTo>
                      <a:pt x="104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8" name="Freeform 35"/>
              <p:cNvSpPr>
                <a:spLocks/>
              </p:cNvSpPr>
              <p:nvPr/>
            </p:nvSpPr>
            <p:spPr bwMode="auto">
              <a:xfrm>
                <a:off x="1806" y="3820"/>
                <a:ext cx="99" cy="49"/>
              </a:xfrm>
              <a:custGeom>
                <a:avLst/>
                <a:gdLst>
                  <a:gd name="T0" fmla="*/ 90 w 108"/>
                  <a:gd name="T1" fmla="*/ 0 h 56"/>
                  <a:gd name="T2" fmla="*/ 0 w 108"/>
                  <a:gd name="T3" fmla="*/ 4 h 56"/>
                  <a:gd name="T4" fmla="*/ 67 w 108"/>
                  <a:gd name="T5" fmla="*/ 42 h 56"/>
                  <a:gd name="T6" fmla="*/ 74 w 108"/>
                  <a:gd name="T7" fmla="*/ 29 h 56"/>
                  <a:gd name="T8" fmla="*/ 25 w 108"/>
                  <a:gd name="T9" fmla="*/ 9 h 56"/>
                  <a:gd name="T10" fmla="*/ 90 w 108"/>
                  <a:gd name="T11" fmla="*/ 0 h 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8" h="56">
                    <a:moveTo>
                      <a:pt x="107" y="0"/>
                    </a:moveTo>
                    <a:lnTo>
                      <a:pt x="0" y="6"/>
                    </a:lnTo>
                    <a:lnTo>
                      <a:pt x="80" y="55"/>
                    </a:lnTo>
                    <a:lnTo>
                      <a:pt x="88" y="38"/>
                    </a:lnTo>
                    <a:lnTo>
                      <a:pt x="29" y="11"/>
                    </a:lnTo>
                    <a:lnTo>
                      <a:pt x="107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9" name="Freeform 36"/>
              <p:cNvSpPr>
                <a:spLocks/>
              </p:cNvSpPr>
              <p:nvPr/>
            </p:nvSpPr>
            <p:spPr bwMode="auto">
              <a:xfrm>
                <a:off x="2111" y="3914"/>
                <a:ext cx="177" cy="119"/>
              </a:xfrm>
              <a:custGeom>
                <a:avLst/>
                <a:gdLst>
                  <a:gd name="T0" fmla="*/ 161 w 193"/>
                  <a:gd name="T1" fmla="*/ 69 h 137"/>
                  <a:gd name="T2" fmla="*/ 137 w 193"/>
                  <a:gd name="T3" fmla="*/ 94 h 137"/>
                  <a:gd name="T4" fmla="*/ 109 w 193"/>
                  <a:gd name="T5" fmla="*/ 69 h 137"/>
                  <a:gd name="T6" fmla="*/ 48 w 193"/>
                  <a:gd name="T7" fmla="*/ 0 h 137"/>
                  <a:gd name="T8" fmla="*/ 17 w 193"/>
                  <a:gd name="T9" fmla="*/ 32 h 137"/>
                  <a:gd name="T10" fmla="*/ 0 w 193"/>
                  <a:gd name="T11" fmla="*/ 93 h 137"/>
                  <a:gd name="T12" fmla="*/ 71 w 193"/>
                  <a:gd name="T13" fmla="*/ 59 h 137"/>
                  <a:gd name="T14" fmla="*/ 54 w 193"/>
                  <a:gd name="T15" fmla="*/ 92 h 137"/>
                  <a:gd name="T16" fmla="*/ 102 w 193"/>
                  <a:gd name="T17" fmla="*/ 83 h 137"/>
                  <a:gd name="T18" fmla="*/ 140 w 193"/>
                  <a:gd name="T19" fmla="*/ 102 h 137"/>
                  <a:gd name="T20" fmla="*/ 161 w 193"/>
                  <a:gd name="T21" fmla="*/ 69 h 13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137">
                    <a:moveTo>
                      <a:pt x="192" y="92"/>
                    </a:moveTo>
                    <a:lnTo>
                      <a:pt x="162" y="124"/>
                    </a:lnTo>
                    <a:lnTo>
                      <a:pt x="130" y="91"/>
                    </a:lnTo>
                    <a:lnTo>
                      <a:pt x="57" y="0"/>
                    </a:lnTo>
                    <a:lnTo>
                      <a:pt x="21" y="43"/>
                    </a:lnTo>
                    <a:lnTo>
                      <a:pt x="0" y="123"/>
                    </a:lnTo>
                    <a:lnTo>
                      <a:pt x="84" y="78"/>
                    </a:lnTo>
                    <a:lnTo>
                      <a:pt x="64" y="122"/>
                    </a:lnTo>
                    <a:lnTo>
                      <a:pt x="121" y="111"/>
                    </a:lnTo>
                    <a:lnTo>
                      <a:pt x="167" y="136"/>
                    </a:lnTo>
                    <a:lnTo>
                      <a:pt x="192" y="92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0" name="Freeform 37"/>
              <p:cNvSpPr>
                <a:spLocks/>
              </p:cNvSpPr>
              <p:nvPr/>
            </p:nvSpPr>
            <p:spPr bwMode="auto">
              <a:xfrm>
                <a:off x="1766" y="3879"/>
                <a:ext cx="254" cy="150"/>
              </a:xfrm>
              <a:custGeom>
                <a:avLst/>
                <a:gdLst>
                  <a:gd name="T0" fmla="*/ 202 w 278"/>
                  <a:gd name="T1" fmla="*/ 15 h 172"/>
                  <a:gd name="T2" fmla="*/ 97 w 278"/>
                  <a:gd name="T3" fmla="*/ 0 h 172"/>
                  <a:gd name="T4" fmla="*/ 19 w 278"/>
                  <a:gd name="T5" fmla="*/ 31 h 172"/>
                  <a:gd name="T6" fmla="*/ 0 w 278"/>
                  <a:gd name="T7" fmla="*/ 65 h 172"/>
                  <a:gd name="T8" fmla="*/ 24 w 278"/>
                  <a:gd name="T9" fmla="*/ 57 h 172"/>
                  <a:gd name="T10" fmla="*/ 8 w 278"/>
                  <a:gd name="T11" fmla="*/ 96 h 172"/>
                  <a:gd name="T12" fmla="*/ 65 w 278"/>
                  <a:gd name="T13" fmla="*/ 73 h 172"/>
                  <a:gd name="T14" fmla="*/ 140 w 278"/>
                  <a:gd name="T15" fmla="*/ 74 h 172"/>
                  <a:gd name="T16" fmla="*/ 95 w 278"/>
                  <a:gd name="T17" fmla="*/ 130 h 172"/>
                  <a:gd name="T18" fmla="*/ 160 w 278"/>
                  <a:gd name="T19" fmla="*/ 64 h 172"/>
                  <a:gd name="T20" fmla="*/ 231 w 278"/>
                  <a:gd name="T21" fmla="*/ 21 h 172"/>
                  <a:gd name="T22" fmla="*/ 145 w 278"/>
                  <a:gd name="T23" fmla="*/ 54 h 172"/>
                  <a:gd name="T24" fmla="*/ 53 w 278"/>
                  <a:gd name="T25" fmla="*/ 40 h 172"/>
                  <a:gd name="T26" fmla="*/ 22 w 278"/>
                  <a:gd name="T27" fmla="*/ 44 h 172"/>
                  <a:gd name="T28" fmla="*/ 97 w 278"/>
                  <a:gd name="T29" fmla="*/ 14 h 172"/>
                  <a:gd name="T30" fmla="*/ 202 w 278"/>
                  <a:gd name="T31" fmla="*/ 15 h 17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78" h="172">
                    <a:moveTo>
                      <a:pt x="242" y="20"/>
                    </a:moveTo>
                    <a:lnTo>
                      <a:pt x="116" y="0"/>
                    </a:lnTo>
                    <a:lnTo>
                      <a:pt x="23" y="41"/>
                    </a:lnTo>
                    <a:lnTo>
                      <a:pt x="0" y="86"/>
                    </a:lnTo>
                    <a:lnTo>
                      <a:pt x="28" y="74"/>
                    </a:lnTo>
                    <a:lnTo>
                      <a:pt x="10" y="126"/>
                    </a:lnTo>
                    <a:lnTo>
                      <a:pt x="78" y="96"/>
                    </a:lnTo>
                    <a:lnTo>
                      <a:pt x="168" y="97"/>
                    </a:lnTo>
                    <a:lnTo>
                      <a:pt x="114" y="171"/>
                    </a:lnTo>
                    <a:lnTo>
                      <a:pt x="191" y="84"/>
                    </a:lnTo>
                    <a:lnTo>
                      <a:pt x="277" y="27"/>
                    </a:lnTo>
                    <a:lnTo>
                      <a:pt x="174" y="71"/>
                    </a:lnTo>
                    <a:lnTo>
                      <a:pt x="63" y="53"/>
                    </a:lnTo>
                    <a:lnTo>
                      <a:pt x="26" y="58"/>
                    </a:lnTo>
                    <a:lnTo>
                      <a:pt x="116" y="18"/>
                    </a:lnTo>
                    <a:lnTo>
                      <a:pt x="242" y="2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1" name="Freeform 38"/>
              <p:cNvSpPr>
                <a:spLocks/>
              </p:cNvSpPr>
              <p:nvPr/>
            </p:nvSpPr>
            <p:spPr bwMode="auto">
              <a:xfrm>
                <a:off x="2020" y="3891"/>
                <a:ext cx="152" cy="114"/>
              </a:xfrm>
              <a:custGeom>
                <a:avLst/>
                <a:gdLst>
                  <a:gd name="T0" fmla="*/ 0 w 167"/>
                  <a:gd name="T1" fmla="*/ 15 h 131"/>
                  <a:gd name="T2" fmla="*/ 50 w 167"/>
                  <a:gd name="T3" fmla="*/ 44 h 131"/>
                  <a:gd name="T4" fmla="*/ 47 w 167"/>
                  <a:gd name="T5" fmla="*/ 98 h 131"/>
                  <a:gd name="T6" fmla="*/ 94 w 167"/>
                  <a:gd name="T7" fmla="*/ 36 h 131"/>
                  <a:gd name="T8" fmla="*/ 137 w 167"/>
                  <a:gd name="T9" fmla="*/ 0 h 131"/>
                  <a:gd name="T10" fmla="*/ 63 w 167"/>
                  <a:gd name="T11" fmla="*/ 26 h 131"/>
                  <a:gd name="T12" fmla="*/ 0 w 167"/>
                  <a:gd name="T13" fmla="*/ 15 h 1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7" h="131">
                    <a:moveTo>
                      <a:pt x="0" y="19"/>
                    </a:moveTo>
                    <a:lnTo>
                      <a:pt x="60" y="59"/>
                    </a:lnTo>
                    <a:lnTo>
                      <a:pt x="57" y="130"/>
                    </a:lnTo>
                    <a:lnTo>
                      <a:pt x="113" y="47"/>
                    </a:lnTo>
                    <a:lnTo>
                      <a:pt x="166" y="0"/>
                    </a:lnTo>
                    <a:lnTo>
                      <a:pt x="76" y="34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2" name="Freeform 39"/>
              <p:cNvSpPr>
                <a:spLocks/>
              </p:cNvSpPr>
              <p:nvPr/>
            </p:nvSpPr>
            <p:spPr bwMode="auto">
              <a:xfrm>
                <a:off x="1862" y="3949"/>
                <a:ext cx="216" cy="97"/>
              </a:xfrm>
              <a:custGeom>
                <a:avLst/>
                <a:gdLst>
                  <a:gd name="T0" fmla="*/ 196 w 237"/>
                  <a:gd name="T1" fmla="*/ 55 h 112"/>
                  <a:gd name="T2" fmla="*/ 155 w 237"/>
                  <a:gd name="T3" fmla="*/ 40 h 112"/>
                  <a:gd name="T4" fmla="*/ 135 w 237"/>
                  <a:gd name="T5" fmla="*/ 3 h 112"/>
                  <a:gd name="T6" fmla="*/ 99 w 237"/>
                  <a:gd name="T7" fmla="*/ 0 h 112"/>
                  <a:gd name="T8" fmla="*/ 35 w 237"/>
                  <a:gd name="T9" fmla="*/ 38 h 112"/>
                  <a:gd name="T10" fmla="*/ 0 w 237"/>
                  <a:gd name="T11" fmla="*/ 83 h 112"/>
                  <a:gd name="T12" fmla="*/ 64 w 237"/>
                  <a:gd name="T13" fmla="*/ 64 h 112"/>
                  <a:gd name="T14" fmla="*/ 81 w 237"/>
                  <a:gd name="T15" fmla="*/ 29 h 112"/>
                  <a:gd name="T16" fmla="*/ 127 w 237"/>
                  <a:gd name="T17" fmla="*/ 56 h 112"/>
                  <a:gd name="T18" fmla="*/ 159 w 237"/>
                  <a:gd name="T19" fmla="*/ 55 h 112"/>
                  <a:gd name="T20" fmla="*/ 190 w 237"/>
                  <a:gd name="T21" fmla="*/ 82 h 112"/>
                  <a:gd name="T22" fmla="*/ 196 w 237"/>
                  <a:gd name="T23" fmla="*/ 55 h 1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37" h="112">
                    <a:moveTo>
                      <a:pt x="236" y="74"/>
                    </a:moveTo>
                    <a:lnTo>
                      <a:pt x="187" y="53"/>
                    </a:lnTo>
                    <a:lnTo>
                      <a:pt x="162" y="3"/>
                    </a:lnTo>
                    <a:lnTo>
                      <a:pt x="120" y="0"/>
                    </a:lnTo>
                    <a:lnTo>
                      <a:pt x="42" y="51"/>
                    </a:lnTo>
                    <a:lnTo>
                      <a:pt x="0" y="111"/>
                    </a:lnTo>
                    <a:lnTo>
                      <a:pt x="77" y="86"/>
                    </a:lnTo>
                    <a:lnTo>
                      <a:pt x="98" y="38"/>
                    </a:lnTo>
                    <a:lnTo>
                      <a:pt x="152" y="75"/>
                    </a:lnTo>
                    <a:lnTo>
                      <a:pt x="192" y="74"/>
                    </a:lnTo>
                    <a:lnTo>
                      <a:pt x="229" y="110"/>
                    </a:lnTo>
                    <a:lnTo>
                      <a:pt x="236" y="7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86" name="Rectangle 40"/>
            <p:cNvSpPr>
              <a:spLocks noChangeArrowheads="1"/>
            </p:cNvSpPr>
            <p:nvPr/>
          </p:nvSpPr>
          <p:spPr bwMode="auto">
            <a:xfrm rot="-480000">
              <a:off x="1333" y="2078"/>
              <a:ext cx="1517" cy="8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chemeClr val="tx2"/>
                  </a:solidFill>
                </a:rPr>
                <a:t>HELP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chemeClr val="tx2"/>
                  </a:solidFill>
                </a:rPr>
                <a:t>WANTED</a:t>
              </a:r>
            </a:p>
          </p:txBody>
        </p:sp>
      </p:grpSp>
      <p:graphicFrame>
        <p:nvGraphicFramePr>
          <p:cNvPr id="186409" name="Object 41" descr="image" title="imag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7066382"/>
              </p:ext>
            </p:extLst>
          </p:nvPr>
        </p:nvGraphicFramePr>
        <p:xfrm>
          <a:off x="6378575" y="0"/>
          <a:ext cx="2765425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Lotus SmartPics Image" r:id="rId4" imgW="3933840" imgH="4553204" progId="LotusSmartPicsImage">
                  <p:embed/>
                </p:oleObj>
              </mc:Choice>
              <mc:Fallback>
                <p:oleObj name="Lotus SmartPics Image" r:id="rId4" imgW="3933840" imgH="4553204" progId="LotusSmartPicsImage">
                  <p:embed/>
                  <p:pic>
                    <p:nvPicPr>
                      <p:cNvPr id="0" name="Object 4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8575" y="0"/>
                        <a:ext cx="2765425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-304800" y="37338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Part II: Labor Issues and Wage Determination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840162"/>
          </a:xfrm>
        </p:spPr>
        <p:txBody>
          <a:bodyPr/>
          <a:lstStyle/>
          <a:p>
            <a:pPr eaLnBrk="1" hangingPunct="1"/>
            <a:r>
              <a:rPr lang="en-US" altLang="en-US" smtClean="0"/>
              <a:t>Everything comes back to….</a:t>
            </a:r>
            <a:br>
              <a:rPr lang="en-US" altLang="en-US" smtClean="0"/>
            </a:br>
            <a:r>
              <a:rPr lang="en-US" altLang="en-US" smtClean="0"/>
              <a:t>     The Circular Flow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1797050" y="663575"/>
            <a:ext cx="5514975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000" b="1" i="1">
                <a:solidFill>
                  <a:srgbClr val="CC0000"/>
                </a:solidFill>
                <a:latin typeface="Times New Roman" panose="02020603050405020304" pitchFamily="18" charset="0"/>
              </a:rPr>
              <a:t>Wages Defined...</a:t>
            </a: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1865313" y="1701800"/>
            <a:ext cx="707231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  <a:latin typeface="Times New Roman" panose="02020603050405020304" pitchFamily="18" charset="0"/>
              </a:rPr>
              <a:t>Wages - - Salary - - Earnings</a:t>
            </a:r>
          </a:p>
        </p:txBody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1858963" y="2381250"/>
            <a:ext cx="5838825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600" b="1">
                <a:solidFill>
                  <a:srgbClr val="CC0000"/>
                </a:solidFill>
                <a:latin typeface="Times New Roman" panose="02020603050405020304" pitchFamily="18" charset="0"/>
              </a:rPr>
              <a:t>Wage Rate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600" b="1">
                <a:solidFill>
                  <a:srgbClr val="CC0000"/>
                </a:solidFill>
                <a:latin typeface="Times New Roman" panose="02020603050405020304" pitchFamily="18" charset="0"/>
              </a:rPr>
              <a:t>Nominal Wages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600" b="1">
                <a:solidFill>
                  <a:srgbClr val="CC0000"/>
                </a:solidFill>
                <a:latin typeface="Times New Roman" panose="02020603050405020304" pitchFamily="18" charset="0"/>
              </a:rPr>
              <a:t>Real Wages</a:t>
            </a: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1674813" y="69850"/>
            <a:ext cx="7486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LABOR, WAGES, AND EARNINGS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7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7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7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7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utoUpdateAnimBg="0"/>
      <p:bldP spid="187395" grpId="0" autoUpdateAnimBg="0"/>
      <p:bldP spid="187396" grpId="0" build="p"/>
      <p:bldP spid="18739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1708150" y="82550"/>
            <a:ext cx="7386638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</a:rPr>
              <a:t>GENERAL LEVEL OF WAGES</a:t>
            </a:r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1804988" y="700088"/>
            <a:ext cx="7339012" cy="590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397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800" b="1">
                <a:solidFill>
                  <a:srgbClr val="CC0000"/>
                </a:solidFill>
                <a:latin typeface="Times New Roman" panose="02020603050405020304" pitchFamily="18" charset="0"/>
              </a:rPr>
              <a:t>Role of Productivity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Plentiful Capital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Access to Abundant Natural Resources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Advanced Technology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Labor Quality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Other Factors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autoUpdateAnimBg="0"/>
      <p:bldP spid="188419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676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i="1" u="sng" smtClean="0">
                <a:solidFill>
                  <a:srgbClr val="C00000"/>
                </a:solidFill>
              </a:rPr>
              <a:t>Competitive Labor Markets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1846263" y="73025"/>
            <a:ext cx="6945312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rgbClr val="000099"/>
                </a:solidFill>
                <a:latin typeface="Times New Roman" panose="02020603050405020304" pitchFamily="18" charset="0"/>
              </a:rPr>
              <a:t>PURELY COMPETITIVE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rgbClr val="000099"/>
                </a:solidFill>
                <a:latin typeface="Times New Roman" panose="02020603050405020304" pitchFamily="18" charset="0"/>
              </a:rPr>
              <a:t>LABOR MARKET</a:t>
            </a:r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1747838" y="1514475"/>
            <a:ext cx="70548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i="1">
                <a:latin typeface="Times New Roman" panose="02020603050405020304" pitchFamily="18" charset="0"/>
              </a:rPr>
              <a:t>Purely competitive labor market:</a:t>
            </a:r>
          </a:p>
        </p:txBody>
      </p:sp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1785938" y="1997075"/>
            <a:ext cx="7289800" cy="444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Many Firms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Numerous Qualified Workers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4400" b="1" i="1">
                <a:solidFill>
                  <a:srgbClr val="CC0000"/>
                </a:solidFill>
                <a:latin typeface="Times New Roman" panose="02020603050405020304" pitchFamily="18" charset="0"/>
              </a:rPr>
              <a:t>“Wage Taker” </a:t>
            </a: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Behavior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Market Demand for Labor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Market Supply of Labor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1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1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1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1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1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1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1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1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1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autoUpdateAnimBg="0"/>
      <p:bldP spid="191491" grpId="0" autoUpdateAnimBg="0"/>
      <p:bldP spid="19149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3"/>
          <p:cNvSpPr>
            <a:spLocks noChangeArrowheads="1"/>
          </p:cNvSpPr>
          <p:nvPr/>
        </p:nvSpPr>
        <p:spPr bwMode="auto">
          <a:xfrm>
            <a:off x="5930900" y="2076450"/>
            <a:ext cx="1135063" cy="1562100"/>
          </a:xfrm>
          <a:prstGeom prst="rtTriangle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5918200" y="3632200"/>
            <a:ext cx="1135063" cy="1722438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Labor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Costs</a:t>
            </a:r>
          </a:p>
        </p:txBody>
      </p:sp>
      <p:sp>
        <p:nvSpPr>
          <p:cNvPr id="192518" name="Rectangle 6"/>
          <p:cNvSpPr>
            <a:spLocks noChangeArrowheads="1"/>
          </p:cNvSpPr>
          <p:nvPr/>
        </p:nvSpPr>
        <p:spPr bwMode="auto">
          <a:xfrm>
            <a:off x="1774825" y="66675"/>
            <a:ext cx="72167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PURELY COMPETITIVE LABOR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MARKET EQUILIBRIUM</a:t>
            </a:r>
          </a:p>
        </p:txBody>
      </p:sp>
      <p:sp>
        <p:nvSpPr>
          <p:cNvPr id="192519" name="Line 7"/>
          <p:cNvSpPr>
            <a:spLocks noChangeShapeType="1"/>
          </p:cNvSpPr>
          <p:nvPr/>
        </p:nvSpPr>
        <p:spPr bwMode="auto">
          <a:xfrm flipH="1">
            <a:off x="2433638" y="3662363"/>
            <a:ext cx="1651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520" name="Line 8"/>
          <p:cNvSpPr>
            <a:spLocks noChangeShapeType="1"/>
          </p:cNvSpPr>
          <p:nvPr/>
        </p:nvSpPr>
        <p:spPr bwMode="auto">
          <a:xfrm>
            <a:off x="4094163" y="3695700"/>
            <a:ext cx="0" cy="16256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2733675" y="6111875"/>
            <a:ext cx="24177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</a:rPr>
              <a:t>Labor Market</a:t>
            </a:r>
          </a:p>
        </p:txBody>
      </p:sp>
      <p:sp>
        <p:nvSpPr>
          <p:cNvPr id="192522" name="Freeform 10"/>
          <p:cNvSpPr>
            <a:spLocks/>
          </p:cNvSpPr>
          <p:nvPr/>
        </p:nvSpPr>
        <p:spPr bwMode="auto">
          <a:xfrm>
            <a:off x="2671763" y="1704975"/>
            <a:ext cx="2511425" cy="2757488"/>
          </a:xfrm>
          <a:custGeom>
            <a:avLst/>
            <a:gdLst>
              <a:gd name="T0" fmla="*/ 0 w 1582"/>
              <a:gd name="T1" fmla="*/ 2147483647 h 1737"/>
              <a:gd name="T2" fmla="*/ 766127500 w 1582"/>
              <a:gd name="T3" fmla="*/ 2147483647 h 1737"/>
              <a:gd name="T4" fmla="*/ 1474292200 w 1582"/>
              <a:gd name="T5" fmla="*/ 2147483647 h 1737"/>
              <a:gd name="T6" fmla="*/ 2111890938 w 1582"/>
              <a:gd name="T7" fmla="*/ 2147483647 h 1737"/>
              <a:gd name="T8" fmla="*/ 2147483647 w 1582"/>
              <a:gd name="T9" fmla="*/ 2147483647 h 1737"/>
              <a:gd name="T10" fmla="*/ 2147483647 w 1582"/>
              <a:gd name="T11" fmla="*/ 2091730067 h 1737"/>
              <a:gd name="T12" fmla="*/ 2147483647 w 1582"/>
              <a:gd name="T13" fmla="*/ 1439010273 h 1737"/>
              <a:gd name="T14" fmla="*/ 2147483647 w 1582"/>
              <a:gd name="T15" fmla="*/ 738406709 h 1737"/>
              <a:gd name="T16" fmla="*/ 2147483647 w 1582"/>
              <a:gd name="T17" fmla="*/ 0 h 173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82" h="1737">
                <a:moveTo>
                  <a:pt x="0" y="1736"/>
                </a:moveTo>
                <a:lnTo>
                  <a:pt x="304" y="1618"/>
                </a:lnTo>
                <a:lnTo>
                  <a:pt x="585" y="1464"/>
                </a:lnTo>
                <a:lnTo>
                  <a:pt x="838" y="1281"/>
                </a:lnTo>
                <a:lnTo>
                  <a:pt x="1060" y="1067"/>
                </a:lnTo>
                <a:lnTo>
                  <a:pt x="1247" y="830"/>
                </a:lnTo>
                <a:lnTo>
                  <a:pt x="1399" y="571"/>
                </a:lnTo>
                <a:lnTo>
                  <a:pt x="1511" y="293"/>
                </a:lnTo>
                <a:lnTo>
                  <a:pt x="1581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5086350" y="1293813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192524" name="Rectangle 12"/>
          <p:cNvSpPr>
            <a:spLocks noChangeArrowheads="1"/>
          </p:cNvSpPr>
          <p:nvPr/>
        </p:nvSpPr>
        <p:spPr bwMode="auto">
          <a:xfrm>
            <a:off x="4378325" y="4322763"/>
            <a:ext cx="1114425" cy="60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D = MRP</a:t>
            </a:r>
            <a:endParaRPr lang="en-US" altLang="en-US" sz="16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/>
              <a:t>(</a:t>
            </a:r>
            <a:r>
              <a:rPr lang="en-US" altLang="en-US" sz="1600" b="1">
                <a:latin typeface="Symbol" panose="05050102010706020507" pitchFamily="18" charset="2"/>
              </a:rPr>
              <a:t></a:t>
            </a:r>
            <a:r>
              <a:rPr lang="en-US" altLang="en-US" sz="1600" b="1"/>
              <a:t> mrp’s)</a:t>
            </a:r>
          </a:p>
        </p:txBody>
      </p:sp>
      <p:sp>
        <p:nvSpPr>
          <p:cNvPr id="192525" name="Rectangle 13"/>
          <p:cNvSpPr>
            <a:spLocks noChangeArrowheads="1"/>
          </p:cNvSpPr>
          <p:nvPr/>
        </p:nvSpPr>
        <p:spPr bwMode="auto">
          <a:xfrm>
            <a:off x="1952625" y="3476625"/>
            <a:ext cx="481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W</a:t>
            </a:r>
            <a:r>
              <a:rPr lang="en-US" altLang="en-US" sz="1800" b="1" baseline="-25000"/>
              <a:t>c</a:t>
            </a:r>
          </a:p>
        </p:txBody>
      </p:sp>
      <p:sp>
        <p:nvSpPr>
          <p:cNvPr id="192526" name="Rectangle 14"/>
          <p:cNvSpPr>
            <a:spLocks noChangeArrowheads="1"/>
          </p:cNvSpPr>
          <p:nvPr/>
        </p:nvSpPr>
        <p:spPr bwMode="auto">
          <a:xfrm>
            <a:off x="3641725" y="5464175"/>
            <a:ext cx="841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</a:rPr>
              <a:t>(1000)</a:t>
            </a:r>
          </a:p>
        </p:txBody>
      </p:sp>
      <p:sp>
        <p:nvSpPr>
          <p:cNvPr id="192527" name="Line 15"/>
          <p:cNvSpPr>
            <a:spLocks noChangeShapeType="1"/>
          </p:cNvSpPr>
          <p:nvPr/>
        </p:nvSpPr>
        <p:spPr bwMode="auto">
          <a:xfrm>
            <a:off x="5938838" y="3649663"/>
            <a:ext cx="25908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528" name="Freeform 16"/>
          <p:cNvSpPr>
            <a:spLocks/>
          </p:cNvSpPr>
          <p:nvPr/>
        </p:nvSpPr>
        <p:spPr bwMode="auto">
          <a:xfrm>
            <a:off x="5935663" y="2063750"/>
            <a:ext cx="2716212" cy="3108325"/>
          </a:xfrm>
          <a:custGeom>
            <a:avLst/>
            <a:gdLst>
              <a:gd name="T0" fmla="*/ 0 w 1711"/>
              <a:gd name="T1" fmla="*/ 0 h 1958"/>
              <a:gd name="T2" fmla="*/ 1282758501 w 1711"/>
              <a:gd name="T3" fmla="*/ 1817033450 h 1958"/>
              <a:gd name="T4" fmla="*/ 2147483647 w 1711"/>
              <a:gd name="T5" fmla="*/ 2147483647 h 1958"/>
              <a:gd name="T6" fmla="*/ 2147483647 w 1711"/>
              <a:gd name="T7" fmla="*/ 2147483647 h 1958"/>
              <a:gd name="T8" fmla="*/ 2147483647 w 1711"/>
              <a:gd name="T9" fmla="*/ 2147483647 h 1958"/>
              <a:gd name="T10" fmla="*/ 2147483647 w 1711"/>
              <a:gd name="T11" fmla="*/ 2147483647 h 1958"/>
              <a:gd name="T12" fmla="*/ 2147483647 w 1711"/>
              <a:gd name="T13" fmla="*/ 2147483647 h 19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711" h="1958">
                <a:moveTo>
                  <a:pt x="0" y="0"/>
                </a:moveTo>
                <a:lnTo>
                  <a:pt x="509" y="721"/>
                </a:lnTo>
                <a:lnTo>
                  <a:pt x="947" y="1296"/>
                </a:lnTo>
                <a:lnTo>
                  <a:pt x="1154" y="1542"/>
                </a:lnTo>
                <a:lnTo>
                  <a:pt x="1332" y="1723"/>
                </a:lnTo>
                <a:lnTo>
                  <a:pt x="1550" y="1866"/>
                </a:lnTo>
                <a:lnTo>
                  <a:pt x="1710" y="1957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9" name="Rectangle 17"/>
          <p:cNvSpPr>
            <a:spLocks noChangeArrowheads="1"/>
          </p:cNvSpPr>
          <p:nvPr/>
        </p:nvSpPr>
        <p:spPr bwMode="auto">
          <a:xfrm>
            <a:off x="6064250" y="6099175"/>
            <a:ext cx="27098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</a:rPr>
              <a:t>Individual Firm</a:t>
            </a:r>
          </a:p>
        </p:txBody>
      </p:sp>
      <p:sp>
        <p:nvSpPr>
          <p:cNvPr id="192530" name="Rectangle 18"/>
          <p:cNvSpPr>
            <a:spLocks noChangeArrowheads="1"/>
          </p:cNvSpPr>
          <p:nvPr/>
        </p:nvSpPr>
        <p:spPr bwMode="auto">
          <a:xfrm>
            <a:off x="7458075" y="3260725"/>
            <a:ext cx="12176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i="1"/>
              <a:t>S </a:t>
            </a:r>
            <a:r>
              <a:rPr lang="en-US" altLang="en-US" sz="2000" b="1"/>
              <a:t>= MRC</a:t>
            </a:r>
          </a:p>
        </p:txBody>
      </p:sp>
      <p:sp>
        <p:nvSpPr>
          <p:cNvPr id="192531" name="Rectangle 19"/>
          <p:cNvSpPr>
            <a:spLocks noChangeArrowheads="1"/>
          </p:cNvSpPr>
          <p:nvPr/>
        </p:nvSpPr>
        <p:spPr bwMode="auto">
          <a:xfrm>
            <a:off x="7346950" y="4992688"/>
            <a:ext cx="11033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i="1"/>
              <a:t>d </a:t>
            </a:r>
            <a:r>
              <a:rPr lang="en-US" altLang="en-US" sz="2000" b="1"/>
              <a:t>= </a:t>
            </a:r>
            <a:r>
              <a:rPr lang="en-US" altLang="en-US" sz="2000" b="1" i="1"/>
              <a:t>mrp</a:t>
            </a:r>
          </a:p>
        </p:txBody>
      </p:sp>
      <p:sp>
        <p:nvSpPr>
          <p:cNvPr id="192532" name="Rectangle 20"/>
          <p:cNvSpPr>
            <a:spLocks noChangeArrowheads="1"/>
          </p:cNvSpPr>
          <p:nvPr/>
        </p:nvSpPr>
        <p:spPr bwMode="auto">
          <a:xfrm>
            <a:off x="5451475" y="3443288"/>
            <a:ext cx="48101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W</a:t>
            </a:r>
            <a:r>
              <a:rPr lang="en-US" altLang="en-US" sz="1800" b="1" baseline="-25000"/>
              <a:t>c</a:t>
            </a:r>
          </a:p>
        </p:txBody>
      </p:sp>
      <p:grpSp>
        <p:nvGrpSpPr>
          <p:cNvPr id="192533" name="Group 21"/>
          <p:cNvGrpSpPr>
            <a:grpSpLocks/>
          </p:cNvGrpSpPr>
          <p:nvPr/>
        </p:nvGrpSpPr>
        <p:grpSpPr bwMode="auto">
          <a:xfrm>
            <a:off x="1701800" y="1554163"/>
            <a:ext cx="7134225" cy="4684712"/>
            <a:chOff x="1072" y="979"/>
            <a:chExt cx="4494" cy="2951"/>
          </a:xfrm>
        </p:grpSpPr>
        <p:sp>
          <p:nvSpPr>
            <p:cNvPr id="25631" name="Rectangle 22"/>
            <p:cNvSpPr>
              <a:spLocks noChangeArrowheads="1"/>
            </p:cNvSpPr>
            <p:nvPr/>
          </p:nvSpPr>
          <p:spPr bwMode="auto">
            <a:xfrm>
              <a:off x="1611" y="3644"/>
              <a:ext cx="171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Quantity of Labor</a:t>
              </a:r>
            </a:p>
          </p:txBody>
        </p:sp>
        <p:grpSp>
          <p:nvGrpSpPr>
            <p:cNvPr id="25632" name="Group 23"/>
            <p:cNvGrpSpPr>
              <a:grpSpLocks/>
            </p:cNvGrpSpPr>
            <p:nvPr/>
          </p:nvGrpSpPr>
          <p:grpSpPr bwMode="auto">
            <a:xfrm>
              <a:off x="1506" y="980"/>
              <a:ext cx="1913" cy="2432"/>
              <a:chOff x="3666" y="980"/>
              <a:chExt cx="1913" cy="2432"/>
            </a:xfrm>
          </p:grpSpPr>
          <p:sp>
            <p:nvSpPr>
              <p:cNvPr id="25638" name="Line 24"/>
              <p:cNvSpPr>
                <a:spLocks noChangeShapeType="1"/>
              </p:cNvSpPr>
              <p:nvPr/>
            </p:nvSpPr>
            <p:spPr bwMode="auto">
              <a:xfrm>
                <a:off x="3686" y="980"/>
                <a:ext cx="0" cy="2432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9" name="Line 25"/>
              <p:cNvSpPr>
                <a:spLocks noChangeShapeType="1"/>
              </p:cNvSpPr>
              <p:nvPr/>
            </p:nvSpPr>
            <p:spPr bwMode="auto">
              <a:xfrm>
                <a:off x="3666" y="3393"/>
                <a:ext cx="1913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633" name="Rectangle 26"/>
            <p:cNvSpPr>
              <a:spLocks noChangeArrowheads="1"/>
            </p:cNvSpPr>
            <p:nvPr/>
          </p:nvSpPr>
          <p:spPr bwMode="auto">
            <a:xfrm rot="-5400000">
              <a:off x="393" y="2176"/>
              <a:ext cx="160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Wage Rate (dollars)</a:t>
              </a:r>
            </a:p>
          </p:txBody>
        </p:sp>
        <p:sp>
          <p:nvSpPr>
            <p:cNvPr id="25634" name="Rectangle 27"/>
            <p:cNvSpPr>
              <a:spLocks noChangeArrowheads="1"/>
            </p:cNvSpPr>
            <p:nvPr/>
          </p:nvSpPr>
          <p:spPr bwMode="auto">
            <a:xfrm>
              <a:off x="3816" y="3636"/>
              <a:ext cx="171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Quantity of Labor</a:t>
              </a:r>
            </a:p>
          </p:txBody>
        </p:sp>
        <p:grpSp>
          <p:nvGrpSpPr>
            <p:cNvPr id="25635" name="Group 28"/>
            <p:cNvGrpSpPr>
              <a:grpSpLocks/>
            </p:cNvGrpSpPr>
            <p:nvPr/>
          </p:nvGrpSpPr>
          <p:grpSpPr bwMode="auto">
            <a:xfrm>
              <a:off x="3711" y="979"/>
              <a:ext cx="1855" cy="2432"/>
              <a:chOff x="3711" y="979"/>
              <a:chExt cx="1855" cy="2432"/>
            </a:xfrm>
          </p:grpSpPr>
          <p:sp>
            <p:nvSpPr>
              <p:cNvPr id="25636" name="Line 29"/>
              <p:cNvSpPr>
                <a:spLocks noChangeShapeType="1"/>
              </p:cNvSpPr>
              <p:nvPr/>
            </p:nvSpPr>
            <p:spPr bwMode="auto">
              <a:xfrm>
                <a:off x="3733" y="979"/>
                <a:ext cx="0" cy="2432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7" name="Line 30"/>
              <p:cNvSpPr>
                <a:spLocks noChangeShapeType="1"/>
              </p:cNvSpPr>
              <p:nvPr/>
            </p:nvSpPr>
            <p:spPr bwMode="auto">
              <a:xfrm>
                <a:off x="3711" y="3392"/>
                <a:ext cx="1855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2543" name="Text Box 31"/>
          <p:cNvSpPr txBox="1">
            <a:spLocks noChangeArrowheads="1"/>
          </p:cNvSpPr>
          <p:nvPr/>
        </p:nvSpPr>
        <p:spPr bwMode="auto">
          <a:xfrm>
            <a:off x="8432800" y="3451225"/>
            <a:ext cx="622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  <a:latin typeface="Arial Narrow" panose="020B0606020202030204" pitchFamily="34" charset="0"/>
              </a:rPr>
              <a:t>($10)</a:t>
            </a:r>
          </a:p>
        </p:txBody>
      </p:sp>
      <p:sp>
        <p:nvSpPr>
          <p:cNvPr id="192544" name="Rectangle 32"/>
          <p:cNvSpPr>
            <a:spLocks noChangeArrowheads="1"/>
          </p:cNvSpPr>
          <p:nvPr/>
        </p:nvSpPr>
        <p:spPr bwMode="auto">
          <a:xfrm>
            <a:off x="6829425" y="5464175"/>
            <a:ext cx="460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</a:rPr>
              <a:t>(5)</a:t>
            </a:r>
          </a:p>
        </p:txBody>
      </p:sp>
      <p:sp>
        <p:nvSpPr>
          <p:cNvPr id="192545" name="Line 33"/>
          <p:cNvSpPr>
            <a:spLocks noChangeShapeType="1"/>
          </p:cNvSpPr>
          <p:nvPr/>
        </p:nvSpPr>
        <p:spPr bwMode="auto">
          <a:xfrm>
            <a:off x="7053263" y="3657600"/>
            <a:ext cx="0" cy="1663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546" name="Freeform 34"/>
          <p:cNvSpPr>
            <a:spLocks/>
          </p:cNvSpPr>
          <p:nvPr/>
        </p:nvSpPr>
        <p:spPr bwMode="auto">
          <a:xfrm>
            <a:off x="2649538" y="2343150"/>
            <a:ext cx="2744787" cy="1976438"/>
          </a:xfrm>
          <a:custGeom>
            <a:avLst/>
            <a:gdLst>
              <a:gd name="T0" fmla="*/ 0 w 1729"/>
              <a:gd name="T1" fmla="*/ 0 h 1245"/>
              <a:gd name="T2" fmla="*/ 438507108 w 1729"/>
              <a:gd name="T3" fmla="*/ 514112005 h 1245"/>
              <a:gd name="T4" fmla="*/ 914815758 w 1729"/>
              <a:gd name="T5" fmla="*/ 997982127 h 1245"/>
              <a:gd name="T6" fmla="*/ 1421367866 w 1729"/>
              <a:gd name="T7" fmla="*/ 1446570053 h 1245"/>
              <a:gd name="T8" fmla="*/ 1958160256 w 1729"/>
              <a:gd name="T9" fmla="*/ 1862396734 h 1245"/>
              <a:gd name="T10" fmla="*/ 2147483647 w 1729"/>
              <a:gd name="T11" fmla="*/ 2147483647 h 1245"/>
              <a:gd name="T12" fmla="*/ 2147483647 w 1729"/>
              <a:gd name="T13" fmla="*/ 2147483647 h 1245"/>
              <a:gd name="T14" fmla="*/ 2147483647 w 1729"/>
              <a:gd name="T15" fmla="*/ 2147483647 h 1245"/>
              <a:gd name="T16" fmla="*/ 2147483647 w 1729"/>
              <a:gd name="T17" fmla="*/ 2147483647 h 12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29" h="1245">
                <a:moveTo>
                  <a:pt x="0" y="0"/>
                </a:moveTo>
                <a:lnTo>
                  <a:pt x="174" y="204"/>
                </a:lnTo>
                <a:lnTo>
                  <a:pt x="363" y="396"/>
                </a:lnTo>
                <a:lnTo>
                  <a:pt x="564" y="574"/>
                </a:lnTo>
                <a:lnTo>
                  <a:pt x="777" y="739"/>
                </a:lnTo>
                <a:lnTo>
                  <a:pt x="1000" y="888"/>
                </a:lnTo>
                <a:lnTo>
                  <a:pt x="1234" y="1023"/>
                </a:lnTo>
                <a:lnTo>
                  <a:pt x="1477" y="1141"/>
                </a:lnTo>
                <a:lnTo>
                  <a:pt x="1728" y="1244"/>
                </a:lnTo>
              </a:path>
            </a:pathLst>
          </a:custGeom>
          <a:noFill/>
          <a:ln w="762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47" name="AutoShape 35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sp>
        <p:nvSpPr>
          <p:cNvPr id="192548" name="AutoShape 36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sp>
        <p:nvSpPr>
          <p:cNvPr id="192549" name="AutoShape 37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sp>
        <p:nvSpPr>
          <p:cNvPr id="192550" name="AutoShape 38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sp>
        <p:nvSpPr>
          <p:cNvPr id="192551" name="AutoShape 39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sp>
        <p:nvSpPr>
          <p:cNvPr id="192552" name="AutoShape 40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pic>
        <p:nvPicPr>
          <p:cNvPr id="192555" name="Picture 43" descr="Button_Curve copy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088" y="1244600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25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19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25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1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25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2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1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25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0"/>
                                            </p:cond>
                                          </p:stCondLst>
                                        </p:cTn>
                                        <p:tgtEl>
                                          <p:spTgt spid="1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9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9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9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9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9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9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9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19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9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92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92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7" grpId="0" animBg="1" autoUpdateAnimBg="0"/>
      <p:bldP spid="192518" grpId="0" autoUpdateAnimBg="0"/>
      <p:bldP spid="192521" grpId="0" autoUpdateAnimBg="0"/>
      <p:bldP spid="192523" grpId="0" autoUpdateAnimBg="0"/>
      <p:bldP spid="192524" grpId="0" autoUpdateAnimBg="0"/>
      <p:bldP spid="192525" grpId="0" autoUpdateAnimBg="0"/>
      <p:bldP spid="192526" grpId="0" autoUpdateAnimBg="0"/>
      <p:bldP spid="192529" grpId="0" autoUpdateAnimBg="0"/>
      <p:bldP spid="192530" grpId="0" autoUpdateAnimBg="0"/>
      <p:bldP spid="192531" grpId="0" autoUpdateAnimBg="0"/>
      <p:bldP spid="192532" grpId="0" autoUpdateAnimBg="0"/>
      <p:bldP spid="192543" grpId="0" autoUpdateAnimBg="0"/>
      <p:bldP spid="192544" grpId="0" autoUpdateAnimBg="0"/>
      <p:bldP spid="192547" grpId="0" animBg="1" autoUpdateAnimBg="0"/>
      <p:bldP spid="192548" grpId="0" animBg="1" autoUpdateAnimBg="0"/>
      <p:bldP spid="192549" grpId="0" animBg="1" autoUpdateAnimBg="0"/>
      <p:bldP spid="192550" grpId="0" animBg="1" autoUpdateAnimBg="0"/>
      <p:bldP spid="192551" grpId="0" animBg="1" autoUpdateAnimBg="0"/>
      <p:bldP spid="192552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5899150" y="2076450"/>
            <a:ext cx="1166813" cy="1585913"/>
            <a:chOff x="3716" y="1308"/>
            <a:chExt cx="735" cy="999"/>
          </a:xfrm>
        </p:grpSpPr>
        <p:sp>
          <p:nvSpPr>
            <p:cNvPr id="26668" name="AutoShape 3"/>
            <p:cNvSpPr>
              <a:spLocks noChangeArrowheads="1"/>
            </p:cNvSpPr>
            <p:nvPr/>
          </p:nvSpPr>
          <p:spPr bwMode="auto">
            <a:xfrm>
              <a:off x="3736" y="1308"/>
              <a:ext cx="715" cy="984"/>
            </a:xfrm>
            <a:prstGeom prst="rtTriangle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6669" name="Text Box 4"/>
            <p:cNvSpPr txBox="1">
              <a:spLocks noChangeArrowheads="1"/>
            </p:cNvSpPr>
            <p:nvPr/>
          </p:nvSpPr>
          <p:spPr bwMode="auto">
            <a:xfrm>
              <a:off x="3716" y="1730"/>
              <a:ext cx="476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i="1">
                  <a:latin typeface="Times New Roman" panose="02020603050405020304" pitchFamily="18" charset="0"/>
                </a:rPr>
                <a:t>Non-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i="1">
                  <a:latin typeface="Times New Roman" panose="02020603050405020304" pitchFamily="18" charset="0"/>
                </a:rPr>
                <a:t>Labor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i="1">
                  <a:latin typeface="Times New Roman" panose="02020603050405020304" pitchFamily="18" charset="0"/>
                </a:rPr>
                <a:t>Costs</a:t>
              </a:r>
            </a:p>
          </p:txBody>
        </p:sp>
      </p:grp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5918200" y="3632200"/>
            <a:ext cx="1135063" cy="1722438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Labor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Costs</a:t>
            </a:r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6826250" y="1674813"/>
            <a:ext cx="12684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Includes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Normal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Profit</a:t>
            </a:r>
          </a:p>
        </p:txBody>
      </p:sp>
      <p:sp>
        <p:nvSpPr>
          <p:cNvPr id="26629" name="Line 7"/>
          <p:cNvSpPr>
            <a:spLocks noChangeShapeType="1"/>
          </p:cNvSpPr>
          <p:nvPr/>
        </p:nvSpPr>
        <p:spPr bwMode="auto">
          <a:xfrm flipH="1">
            <a:off x="6597650" y="2886075"/>
            <a:ext cx="534988" cy="5365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8"/>
          <p:cNvSpPr>
            <a:spLocks noChangeShapeType="1"/>
          </p:cNvSpPr>
          <p:nvPr/>
        </p:nvSpPr>
        <p:spPr bwMode="auto">
          <a:xfrm flipH="1">
            <a:off x="2433638" y="3662363"/>
            <a:ext cx="1651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Line 9"/>
          <p:cNvSpPr>
            <a:spLocks noChangeShapeType="1"/>
          </p:cNvSpPr>
          <p:nvPr/>
        </p:nvSpPr>
        <p:spPr bwMode="auto">
          <a:xfrm>
            <a:off x="4094163" y="3695700"/>
            <a:ext cx="0" cy="16256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2733675" y="6111875"/>
            <a:ext cx="24177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</a:rPr>
              <a:t>Labor Market</a:t>
            </a:r>
          </a:p>
        </p:txBody>
      </p:sp>
      <p:sp>
        <p:nvSpPr>
          <p:cNvPr id="26633" name="Freeform 11"/>
          <p:cNvSpPr>
            <a:spLocks/>
          </p:cNvSpPr>
          <p:nvPr/>
        </p:nvSpPr>
        <p:spPr bwMode="auto">
          <a:xfrm>
            <a:off x="2671763" y="1704975"/>
            <a:ext cx="2511425" cy="2757488"/>
          </a:xfrm>
          <a:custGeom>
            <a:avLst/>
            <a:gdLst>
              <a:gd name="T0" fmla="*/ 0 w 1582"/>
              <a:gd name="T1" fmla="*/ 2147483647 h 1737"/>
              <a:gd name="T2" fmla="*/ 766127500 w 1582"/>
              <a:gd name="T3" fmla="*/ 2147483647 h 1737"/>
              <a:gd name="T4" fmla="*/ 1474292200 w 1582"/>
              <a:gd name="T5" fmla="*/ 2147483647 h 1737"/>
              <a:gd name="T6" fmla="*/ 2111890938 w 1582"/>
              <a:gd name="T7" fmla="*/ 2147483647 h 1737"/>
              <a:gd name="T8" fmla="*/ 2147483647 w 1582"/>
              <a:gd name="T9" fmla="*/ 2147483647 h 1737"/>
              <a:gd name="T10" fmla="*/ 2147483647 w 1582"/>
              <a:gd name="T11" fmla="*/ 2091730067 h 1737"/>
              <a:gd name="T12" fmla="*/ 2147483647 w 1582"/>
              <a:gd name="T13" fmla="*/ 1439010273 h 1737"/>
              <a:gd name="T14" fmla="*/ 2147483647 w 1582"/>
              <a:gd name="T15" fmla="*/ 738406709 h 1737"/>
              <a:gd name="T16" fmla="*/ 2147483647 w 1582"/>
              <a:gd name="T17" fmla="*/ 0 h 173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82" h="1737">
                <a:moveTo>
                  <a:pt x="0" y="1736"/>
                </a:moveTo>
                <a:lnTo>
                  <a:pt x="304" y="1618"/>
                </a:lnTo>
                <a:lnTo>
                  <a:pt x="585" y="1464"/>
                </a:lnTo>
                <a:lnTo>
                  <a:pt x="838" y="1281"/>
                </a:lnTo>
                <a:lnTo>
                  <a:pt x="1060" y="1067"/>
                </a:lnTo>
                <a:lnTo>
                  <a:pt x="1247" y="830"/>
                </a:lnTo>
                <a:lnTo>
                  <a:pt x="1399" y="571"/>
                </a:lnTo>
                <a:lnTo>
                  <a:pt x="1511" y="293"/>
                </a:lnTo>
                <a:lnTo>
                  <a:pt x="1581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Rectangle 12"/>
          <p:cNvSpPr>
            <a:spLocks noChangeArrowheads="1"/>
          </p:cNvSpPr>
          <p:nvPr/>
        </p:nvSpPr>
        <p:spPr bwMode="auto">
          <a:xfrm>
            <a:off x="5086350" y="1293813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26635" name="Rectangle 13"/>
          <p:cNvSpPr>
            <a:spLocks noChangeArrowheads="1"/>
          </p:cNvSpPr>
          <p:nvPr/>
        </p:nvSpPr>
        <p:spPr bwMode="auto">
          <a:xfrm>
            <a:off x="4378325" y="4322763"/>
            <a:ext cx="1114425" cy="60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D = MRP</a:t>
            </a:r>
            <a:endParaRPr lang="en-US" altLang="en-US" sz="16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/>
              <a:t>(</a:t>
            </a:r>
            <a:r>
              <a:rPr lang="en-US" altLang="en-US" sz="1600" b="1">
                <a:latin typeface="Symbol" panose="05050102010706020507" pitchFamily="18" charset="2"/>
              </a:rPr>
              <a:t></a:t>
            </a:r>
            <a:r>
              <a:rPr lang="en-US" altLang="en-US" sz="1600" b="1"/>
              <a:t> mrp’s)</a:t>
            </a:r>
          </a:p>
        </p:txBody>
      </p:sp>
      <p:sp>
        <p:nvSpPr>
          <p:cNvPr id="26636" name="Rectangle 14"/>
          <p:cNvSpPr>
            <a:spLocks noChangeArrowheads="1"/>
          </p:cNvSpPr>
          <p:nvPr/>
        </p:nvSpPr>
        <p:spPr bwMode="auto">
          <a:xfrm>
            <a:off x="1952625" y="3476625"/>
            <a:ext cx="481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W</a:t>
            </a:r>
            <a:r>
              <a:rPr lang="en-US" altLang="en-US" sz="1800" b="1" baseline="-25000"/>
              <a:t>c</a:t>
            </a:r>
          </a:p>
        </p:txBody>
      </p:sp>
      <p:sp>
        <p:nvSpPr>
          <p:cNvPr id="26637" name="Rectangle 15"/>
          <p:cNvSpPr>
            <a:spLocks noChangeArrowheads="1"/>
          </p:cNvSpPr>
          <p:nvPr/>
        </p:nvSpPr>
        <p:spPr bwMode="auto">
          <a:xfrm>
            <a:off x="3641725" y="5464175"/>
            <a:ext cx="841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</a:rPr>
              <a:t>(1000)</a:t>
            </a:r>
          </a:p>
        </p:txBody>
      </p:sp>
      <p:sp>
        <p:nvSpPr>
          <p:cNvPr id="26638" name="Line 16"/>
          <p:cNvSpPr>
            <a:spLocks noChangeShapeType="1"/>
          </p:cNvSpPr>
          <p:nvPr/>
        </p:nvSpPr>
        <p:spPr bwMode="auto">
          <a:xfrm>
            <a:off x="5938838" y="3649663"/>
            <a:ext cx="25908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Freeform 17"/>
          <p:cNvSpPr>
            <a:spLocks/>
          </p:cNvSpPr>
          <p:nvPr/>
        </p:nvSpPr>
        <p:spPr bwMode="auto">
          <a:xfrm>
            <a:off x="5935663" y="2063750"/>
            <a:ext cx="2716212" cy="3108325"/>
          </a:xfrm>
          <a:custGeom>
            <a:avLst/>
            <a:gdLst>
              <a:gd name="T0" fmla="*/ 0 w 1711"/>
              <a:gd name="T1" fmla="*/ 0 h 1958"/>
              <a:gd name="T2" fmla="*/ 1282758501 w 1711"/>
              <a:gd name="T3" fmla="*/ 1817033450 h 1958"/>
              <a:gd name="T4" fmla="*/ 2147483647 w 1711"/>
              <a:gd name="T5" fmla="*/ 2147483647 h 1958"/>
              <a:gd name="T6" fmla="*/ 2147483647 w 1711"/>
              <a:gd name="T7" fmla="*/ 2147483647 h 1958"/>
              <a:gd name="T8" fmla="*/ 2147483647 w 1711"/>
              <a:gd name="T9" fmla="*/ 2147483647 h 1958"/>
              <a:gd name="T10" fmla="*/ 2147483647 w 1711"/>
              <a:gd name="T11" fmla="*/ 2147483647 h 1958"/>
              <a:gd name="T12" fmla="*/ 2147483647 w 1711"/>
              <a:gd name="T13" fmla="*/ 2147483647 h 19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711" h="1958">
                <a:moveTo>
                  <a:pt x="0" y="0"/>
                </a:moveTo>
                <a:lnTo>
                  <a:pt x="509" y="721"/>
                </a:lnTo>
                <a:lnTo>
                  <a:pt x="947" y="1296"/>
                </a:lnTo>
                <a:lnTo>
                  <a:pt x="1154" y="1542"/>
                </a:lnTo>
                <a:lnTo>
                  <a:pt x="1332" y="1723"/>
                </a:lnTo>
                <a:lnTo>
                  <a:pt x="1550" y="1866"/>
                </a:lnTo>
                <a:lnTo>
                  <a:pt x="1710" y="1957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Rectangle 18"/>
          <p:cNvSpPr>
            <a:spLocks noChangeArrowheads="1"/>
          </p:cNvSpPr>
          <p:nvPr/>
        </p:nvSpPr>
        <p:spPr bwMode="auto">
          <a:xfrm>
            <a:off x="6064250" y="6099175"/>
            <a:ext cx="27098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</a:rPr>
              <a:t>Individual Firm</a:t>
            </a:r>
          </a:p>
        </p:txBody>
      </p:sp>
      <p:sp>
        <p:nvSpPr>
          <p:cNvPr id="26641" name="Rectangle 19"/>
          <p:cNvSpPr>
            <a:spLocks noChangeArrowheads="1"/>
          </p:cNvSpPr>
          <p:nvPr/>
        </p:nvSpPr>
        <p:spPr bwMode="auto">
          <a:xfrm>
            <a:off x="7458075" y="3260725"/>
            <a:ext cx="12176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i="1"/>
              <a:t>S </a:t>
            </a:r>
            <a:r>
              <a:rPr lang="en-US" altLang="en-US" sz="2000" b="1"/>
              <a:t>= MRC</a:t>
            </a:r>
          </a:p>
        </p:txBody>
      </p:sp>
      <p:sp>
        <p:nvSpPr>
          <p:cNvPr id="26642" name="Rectangle 20"/>
          <p:cNvSpPr>
            <a:spLocks noChangeArrowheads="1"/>
          </p:cNvSpPr>
          <p:nvPr/>
        </p:nvSpPr>
        <p:spPr bwMode="auto">
          <a:xfrm>
            <a:off x="7346950" y="4992688"/>
            <a:ext cx="11033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i="1"/>
              <a:t>d </a:t>
            </a:r>
            <a:r>
              <a:rPr lang="en-US" altLang="en-US" sz="2000" b="1"/>
              <a:t>= </a:t>
            </a:r>
            <a:r>
              <a:rPr lang="en-US" altLang="en-US" sz="2000" b="1" i="1"/>
              <a:t>mrp</a:t>
            </a:r>
          </a:p>
        </p:txBody>
      </p:sp>
      <p:sp>
        <p:nvSpPr>
          <p:cNvPr id="26643" name="Rectangle 21"/>
          <p:cNvSpPr>
            <a:spLocks noChangeArrowheads="1"/>
          </p:cNvSpPr>
          <p:nvPr/>
        </p:nvSpPr>
        <p:spPr bwMode="auto">
          <a:xfrm>
            <a:off x="5451475" y="3443288"/>
            <a:ext cx="48101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W</a:t>
            </a:r>
            <a:r>
              <a:rPr lang="en-US" altLang="en-US" sz="1800" b="1" baseline="-25000"/>
              <a:t>c</a:t>
            </a:r>
          </a:p>
        </p:txBody>
      </p:sp>
      <p:grpSp>
        <p:nvGrpSpPr>
          <p:cNvPr id="26644" name="Group 22"/>
          <p:cNvGrpSpPr>
            <a:grpSpLocks/>
          </p:cNvGrpSpPr>
          <p:nvPr/>
        </p:nvGrpSpPr>
        <p:grpSpPr bwMode="auto">
          <a:xfrm>
            <a:off x="1701800" y="1554163"/>
            <a:ext cx="7134225" cy="4684712"/>
            <a:chOff x="1072" y="979"/>
            <a:chExt cx="4494" cy="2951"/>
          </a:xfrm>
        </p:grpSpPr>
        <p:sp>
          <p:nvSpPr>
            <p:cNvPr id="26659" name="Rectangle 23"/>
            <p:cNvSpPr>
              <a:spLocks noChangeArrowheads="1"/>
            </p:cNvSpPr>
            <p:nvPr/>
          </p:nvSpPr>
          <p:spPr bwMode="auto">
            <a:xfrm>
              <a:off x="1611" y="3644"/>
              <a:ext cx="171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Quantity of Labor</a:t>
              </a:r>
            </a:p>
          </p:txBody>
        </p:sp>
        <p:grpSp>
          <p:nvGrpSpPr>
            <p:cNvPr id="26660" name="Group 24"/>
            <p:cNvGrpSpPr>
              <a:grpSpLocks/>
            </p:cNvGrpSpPr>
            <p:nvPr/>
          </p:nvGrpSpPr>
          <p:grpSpPr bwMode="auto">
            <a:xfrm>
              <a:off x="1506" y="980"/>
              <a:ext cx="1913" cy="2432"/>
              <a:chOff x="3666" y="980"/>
              <a:chExt cx="1913" cy="2432"/>
            </a:xfrm>
          </p:grpSpPr>
          <p:sp>
            <p:nvSpPr>
              <p:cNvPr id="26666" name="Line 25"/>
              <p:cNvSpPr>
                <a:spLocks noChangeShapeType="1"/>
              </p:cNvSpPr>
              <p:nvPr/>
            </p:nvSpPr>
            <p:spPr bwMode="auto">
              <a:xfrm>
                <a:off x="3686" y="980"/>
                <a:ext cx="0" cy="2432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7" name="Line 26"/>
              <p:cNvSpPr>
                <a:spLocks noChangeShapeType="1"/>
              </p:cNvSpPr>
              <p:nvPr/>
            </p:nvSpPr>
            <p:spPr bwMode="auto">
              <a:xfrm>
                <a:off x="3666" y="3393"/>
                <a:ext cx="1913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61" name="Rectangle 27"/>
            <p:cNvSpPr>
              <a:spLocks noChangeArrowheads="1"/>
            </p:cNvSpPr>
            <p:nvPr/>
          </p:nvSpPr>
          <p:spPr bwMode="auto">
            <a:xfrm rot="-5400000">
              <a:off x="393" y="2176"/>
              <a:ext cx="160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Wage Rate (dollars)</a:t>
              </a:r>
            </a:p>
          </p:txBody>
        </p:sp>
        <p:sp>
          <p:nvSpPr>
            <p:cNvPr id="26662" name="Rectangle 28"/>
            <p:cNvSpPr>
              <a:spLocks noChangeArrowheads="1"/>
            </p:cNvSpPr>
            <p:nvPr/>
          </p:nvSpPr>
          <p:spPr bwMode="auto">
            <a:xfrm>
              <a:off x="3816" y="3636"/>
              <a:ext cx="171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Quantity of Labor</a:t>
              </a:r>
            </a:p>
          </p:txBody>
        </p:sp>
        <p:grpSp>
          <p:nvGrpSpPr>
            <p:cNvPr id="26663" name="Group 29"/>
            <p:cNvGrpSpPr>
              <a:grpSpLocks/>
            </p:cNvGrpSpPr>
            <p:nvPr/>
          </p:nvGrpSpPr>
          <p:grpSpPr bwMode="auto">
            <a:xfrm>
              <a:off x="3711" y="979"/>
              <a:ext cx="1855" cy="2432"/>
              <a:chOff x="3711" y="979"/>
              <a:chExt cx="1855" cy="2432"/>
            </a:xfrm>
          </p:grpSpPr>
          <p:sp>
            <p:nvSpPr>
              <p:cNvPr id="26664" name="Line 30"/>
              <p:cNvSpPr>
                <a:spLocks noChangeShapeType="1"/>
              </p:cNvSpPr>
              <p:nvPr/>
            </p:nvSpPr>
            <p:spPr bwMode="auto">
              <a:xfrm>
                <a:off x="3733" y="979"/>
                <a:ext cx="0" cy="2432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5" name="Line 31"/>
              <p:cNvSpPr>
                <a:spLocks noChangeShapeType="1"/>
              </p:cNvSpPr>
              <p:nvPr/>
            </p:nvSpPr>
            <p:spPr bwMode="auto">
              <a:xfrm>
                <a:off x="3711" y="3392"/>
                <a:ext cx="1855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645" name="Text Box 32"/>
          <p:cNvSpPr txBox="1">
            <a:spLocks noChangeArrowheads="1"/>
          </p:cNvSpPr>
          <p:nvPr/>
        </p:nvSpPr>
        <p:spPr bwMode="auto">
          <a:xfrm>
            <a:off x="8432800" y="3451225"/>
            <a:ext cx="622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  <a:latin typeface="Arial Narrow" panose="020B0606020202030204" pitchFamily="34" charset="0"/>
              </a:rPr>
              <a:t>($10)</a:t>
            </a:r>
          </a:p>
        </p:txBody>
      </p:sp>
      <p:sp>
        <p:nvSpPr>
          <p:cNvPr id="26646" name="Rectangle 33"/>
          <p:cNvSpPr>
            <a:spLocks noChangeArrowheads="1"/>
          </p:cNvSpPr>
          <p:nvPr/>
        </p:nvSpPr>
        <p:spPr bwMode="auto">
          <a:xfrm>
            <a:off x="6829425" y="5464175"/>
            <a:ext cx="460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</a:rPr>
              <a:t>(5)</a:t>
            </a:r>
          </a:p>
        </p:txBody>
      </p:sp>
      <p:sp>
        <p:nvSpPr>
          <p:cNvPr id="26647" name="Line 34"/>
          <p:cNvSpPr>
            <a:spLocks noChangeShapeType="1"/>
          </p:cNvSpPr>
          <p:nvPr/>
        </p:nvSpPr>
        <p:spPr bwMode="auto">
          <a:xfrm>
            <a:off x="7053263" y="3657600"/>
            <a:ext cx="0" cy="1663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Freeform 35"/>
          <p:cNvSpPr>
            <a:spLocks/>
          </p:cNvSpPr>
          <p:nvPr/>
        </p:nvSpPr>
        <p:spPr bwMode="auto">
          <a:xfrm>
            <a:off x="2649538" y="2343150"/>
            <a:ext cx="2744787" cy="1976438"/>
          </a:xfrm>
          <a:custGeom>
            <a:avLst/>
            <a:gdLst>
              <a:gd name="T0" fmla="*/ 0 w 1729"/>
              <a:gd name="T1" fmla="*/ 0 h 1245"/>
              <a:gd name="T2" fmla="*/ 438507108 w 1729"/>
              <a:gd name="T3" fmla="*/ 514112005 h 1245"/>
              <a:gd name="T4" fmla="*/ 914815758 w 1729"/>
              <a:gd name="T5" fmla="*/ 997982127 h 1245"/>
              <a:gd name="T6" fmla="*/ 1421367866 w 1729"/>
              <a:gd name="T7" fmla="*/ 1446570053 h 1245"/>
              <a:gd name="T8" fmla="*/ 1958160256 w 1729"/>
              <a:gd name="T9" fmla="*/ 1862396734 h 1245"/>
              <a:gd name="T10" fmla="*/ 2147483647 w 1729"/>
              <a:gd name="T11" fmla="*/ 2147483647 h 1245"/>
              <a:gd name="T12" fmla="*/ 2147483647 w 1729"/>
              <a:gd name="T13" fmla="*/ 2147483647 h 1245"/>
              <a:gd name="T14" fmla="*/ 2147483647 w 1729"/>
              <a:gd name="T15" fmla="*/ 2147483647 h 1245"/>
              <a:gd name="T16" fmla="*/ 2147483647 w 1729"/>
              <a:gd name="T17" fmla="*/ 2147483647 h 12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29" h="1245">
                <a:moveTo>
                  <a:pt x="0" y="0"/>
                </a:moveTo>
                <a:lnTo>
                  <a:pt x="174" y="204"/>
                </a:lnTo>
                <a:lnTo>
                  <a:pt x="363" y="396"/>
                </a:lnTo>
                <a:lnTo>
                  <a:pt x="564" y="574"/>
                </a:lnTo>
                <a:lnTo>
                  <a:pt x="777" y="739"/>
                </a:lnTo>
                <a:lnTo>
                  <a:pt x="1000" y="888"/>
                </a:lnTo>
                <a:lnTo>
                  <a:pt x="1234" y="1023"/>
                </a:lnTo>
                <a:lnTo>
                  <a:pt x="1477" y="1141"/>
                </a:lnTo>
                <a:lnTo>
                  <a:pt x="1728" y="1244"/>
                </a:lnTo>
              </a:path>
            </a:pathLst>
          </a:custGeom>
          <a:noFill/>
          <a:ln w="762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AutoShape 36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sp>
        <p:nvSpPr>
          <p:cNvPr id="26650" name="AutoShape 37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sp>
        <p:nvSpPr>
          <p:cNvPr id="26651" name="AutoShape 38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sp>
        <p:nvSpPr>
          <p:cNvPr id="26652" name="AutoShape 39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sp>
        <p:nvSpPr>
          <p:cNvPr id="26653" name="AutoShape 40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sp>
        <p:nvSpPr>
          <p:cNvPr id="26654" name="AutoShape 41"/>
          <p:cNvSpPr>
            <a:spLocks noChangeArrowheads="1"/>
          </p:cNvSpPr>
          <p:nvPr/>
        </p:nvSpPr>
        <p:spPr bwMode="auto">
          <a:xfrm>
            <a:off x="4402138" y="3462338"/>
            <a:ext cx="1123950" cy="312737"/>
          </a:xfrm>
          <a:prstGeom prst="homePlate">
            <a:avLst>
              <a:gd name="adj" fmla="val 89848"/>
            </a:avLst>
          </a:prstGeom>
          <a:gradFill rotWithShape="0">
            <a:gsLst>
              <a:gs pos="0">
                <a:srgbClr val="FFFF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$10</a:t>
            </a:r>
          </a:p>
        </p:txBody>
      </p:sp>
      <p:grpSp>
        <p:nvGrpSpPr>
          <p:cNvPr id="193578" name="Group 42"/>
          <p:cNvGrpSpPr>
            <a:grpSpLocks/>
          </p:cNvGrpSpPr>
          <p:nvPr/>
        </p:nvGrpSpPr>
        <p:grpSpPr bwMode="auto">
          <a:xfrm>
            <a:off x="1474788" y="1163638"/>
            <a:ext cx="7121525" cy="4506912"/>
            <a:chOff x="636" y="741"/>
            <a:chExt cx="4486" cy="2839"/>
          </a:xfrm>
        </p:grpSpPr>
        <p:sp>
          <p:nvSpPr>
            <p:cNvPr id="26657" name="AutoShape 43"/>
            <p:cNvSpPr>
              <a:spLocks noChangeArrowheads="1"/>
            </p:cNvSpPr>
            <p:nvPr/>
          </p:nvSpPr>
          <p:spPr bwMode="auto">
            <a:xfrm>
              <a:off x="636" y="741"/>
              <a:ext cx="4486" cy="2839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6658" name="Rectangle 44"/>
            <p:cNvSpPr>
              <a:spLocks noChangeArrowheads="1"/>
            </p:cNvSpPr>
            <p:nvPr/>
          </p:nvSpPr>
          <p:spPr bwMode="auto">
            <a:xfrm>
              <a:off x="1503" y="1365"/>
              <a:ext cx="2753" cy="1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b="1" i="1"/>
                <a:t>Marginal Resource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b="1" i="1"/>
                <a:t>Cost </a:t>
              </a:r>
              <a:r>
                <a:rPr lang="en-US" altLang="en-US" b="1" i="1">
                  <a:solidFill>
                    <a:srgbClr val="CC0000"/>
                  </a:solidFill>
                </a:rPr>
                <a:t>(MRC)</a:t>
              </a:r>
              <a:r>
                <a:rPr lang="en-US" altLang="en-US" b="1" i="1">
                  <a:solidFill>
                    <a:srgbClr val="FC0128"/>
                  </a:solidFill>
                </a:rPr>
                <a:t> </a:t>
              </a:r>
              <a:r>
                <a:rPr lang="en-US" altLang="en-US" b="1" i="1"/>
                <a:t>will be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b="1" i="1"/>
                <a:t>constant and equal to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b="1" i="1"/>
                <a:t>resource price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b="1" i="1"/>
                <a:t>(the wage rate).</a:t>
              </a:r>
            </a:p>
          </p:txBody>
        </p:sp>
      </p:grpSp>
      <p:sp>
        <p:nvSpPr>
          <p:cNvPr id="26656" name="Rectangle 45"/>
          <p:cNvSpPr>
            <a:spLocks noChangeArrowheads="1"/>
          </p:cNvSpPr>
          <p:nvPr/>
        </p:nvSpPr>
        <p:spPr bwMode="auto">
          <a:xfrm>
            <a:off x="1774825" y="66675"/>
            <a:ext cx="72167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PURELY COMPETITIVE LABOR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</a:rPr>
              <a:t>MARKET EQUILIBRIUM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3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365B98"/>
                </a:solidFill>
              </a:rPr>
              <a:t>Influences on MRP</a:t>
            </a:r>
            <a:r>
              <a:rPr lang="en-US" altLang="en-US" baseline="-25000" smtClean="0">
                <a:solidFill>
                  <a:srgbClr val="365B98"/>
                </a:solidFill>
              </a:rPr>
              <a:t>L</a:t>
            </a:r>
            <a:r>
              <a:rPr lang="en-US" altLang="en-US" smtClean="0">
                <a:solidFill>
                  <a:srgbClr val="365B98"/>
                </a:solidFill>
              </a:rPr>
              <a:t>: Shifts in the Demand for Labor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Investment in human capital  </a:t>
            </a:r>
            <a:r>
              <a:rPr lang="en-US" altLang="en-US" smtClean="0">
                <a:sym typeface="Symbol" panose="05050102010706020507" pitchFamily="18" charset="2"/>
              </a:rPr>
              <a:t></a:t>
            </a:r>
            <a:r>
              <a:rPr lang="en-US" altLang="en-US" smtClean="0">
                <a:sym typeface="WP IconicSymbolsB" pitchFamily="2" charset="2"/>
              </a:rPr>
              <a:t>  </a:t>
            </a:r>
            <a:r>
              <a:rPr lang="en-US" altLang="en-US" smtClean="0">
                <a:sym typeface="Symbol" panose="05050102010706020507" pitchFamily="18" charset="2"/>
              </a:rPr>
              <a:t></a:t>
            </a:r>
            <a:r>
              <a:rPr lang="en-US" altLang="en-US" smtClean="0"/>
              <a:t> MRP</a:t>
            </a:r>
            <a:r>
              <a:rPr lang="en-US" altLang="en-US" baseline="-25000" smtClean="0"/>
              <a:t>L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Since the demand for labor is a derived demand, increasing demand for the goods and services that labor produces increases MRP</a:t>
            </a:r>
            <a:r>
              <a:rPr lang="en-US" altLang="en-US" baseline="-25000" smtClean="0"/>
              <a:t>L</a:t>
            </a:r>
            <a:r>
              <a:rPr lang="en-US" altLang="en-US" smtClean="0"/>
              <a:t> (the labor demand curve shifts right).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Wage Determination in Competitive Labor Markets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365B98"/>
                </a:solidFill>
              </a:rPr>
              <a:t>An Important Labor Supply Puzzle</a:t>
            </a:r>
          </a:p>
          <a:p>
            <a:pPr lvl="1" eaLnBrk="1" hangingPunct="1"/>
            <a:r>
              <a:rPr lang="en-US" altLang="en-US" smtClean="0"/>
              <a:t>Supply of labor  =  demand for leisure</a:t>
            </a:r>
          </a:p>
          <a:p>
            <a:pPr lvl="1" eaLnBrk="1" hangingPunct="1"/>
            <a:r>
              <a:rPr lang="en-US" altLang="en-US" smtClean="0"/>
              <a:t>Effects of wage increase</a:t>
            </a:r>
          </a:p>
          <a:p>
            <a:pPr lvl="2" eaLnBrk="1" hangingPunct="1"/>
            <a:r>
              <a:rPr lang="en-US" altLang="en-US" smtClean="0"/>
              <a:t>Substitution effect:  </a:t>
            </a:r>
            <a:r>
              <a:rPr lang="en-US" altLang="en-US" smtClean="0">
                <a:sym typeface="Symbol" panose="05050102010706020507" pitchFamily="18" charset="2"/>
              </a:rPr>
              <a:t></a:t>
            </a:r>
            <a:r>
              <a:rPr lang="en-US" altLang="en-US" smtClean="0"/>
              <a:t>cost of leisure  </a:t>
            </a:r>
            <a:r>
              <a:rPr lang="en-US" altLang="en-US" smtClean="0">
                <a:sym typeface="Symbol" panose="05050102010706020507" pitchFamily="18" charset="2"/>
              </a:rPr>
              <a:t>  </a:t>
            </a:r>
            <a:r>
              <a:rPr lang="en-US" altLang="en-US" smtClean="0"/>
              <a:t> positively sloped supply curve (more hours worked)</a:t>
            </a:r>
          </a:p>
          <a:p>
            <a:pPr lvl="2" eaLnBrk="1" hangingPunct="1"/>
            <a:r>
              <a:rPr lang="en-US" altLang="en-US" smtClean="0"/>
              <a:t>Income effect: </a:t>
            </a:r>
            <a:r>
              <a:rPr lang="en-US" altLang="en-US" smtClean="0">
                <a:sym typeface="Symbol" panose="05050102010706020507" pitchFamily="18" charset="2"/>
              </a:rPr>
              <a:t></a:t>
            </a:r>
            <a:r>
              <a:rPr lang="en-US" altLang="en-US" smtClean="0"/>
              <a:t> wealth  </a:t>
            </a:r>
            <a:r>
              <a:rPr lang="en-US" altLang="en-US" smtClean="0">
                <a:sym typeface="Symbol" panose="05050102010706020507" pitchFamily="18" charset="2"/>
              </a:rPr>
              <a:t>  </a:t>
            </a:r>
            <a:r>
              <a:rPr lang="en-US" altLang="en-US" smtClean="0"/>
              <a:t> negatively sloped curve (fewer hours worked)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Supply of Labor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 eaLnBrk="1" hangingPunct="1"/>
            <a:r>
              <a:rPr lang="en-US" altLang="en-US" smtClean="0">
                <a:solidFill>
                  <a:srgbClr val="010000"/>
                </a:solidFill>
              </a:rPr>
              <a:t>A Typical Labor Supply Schedule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090738" y="1631950"/>
            <a:ext cx="4948237" cy="4965700"/>
          </a:xfrm>
          <a:prstGeom prst="rect">
            <a:avLst/>
          </a:prstGeom>
          <a:solidFill>
            <a:srgbClr val="F2F2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2" name="Freeform 6"/>
          <p:cNvSpPr>
            <a:spLocks/>
          </p:cNvSpPr>
          <p:nvPr/>
        </p:nvSpPr>
        <p:spPr bwMode="auto">
          <a:xfrm>
            <a:off x="2663825" y="1839913"/>
            <a:ext cx="4200525" cy="4184650"/>
          </a:xfrm>
          <a:custGeom>
            <a:avLst/>
            <a:gdLst>
              <a:gd name="T0" fmla="*/ 0 w 2646"/>
              <a:gd name="T1" fmla="*/ 0 h 2636"/>
              <a:gd name="T2" fmla="*/ 0 w 2646"/>
              <a:gd name="T3" fmla="*/ 2147483647 h 2636"/>
              <a:gd name="T4" fmla="*/ 2147483647 w 2646"/>
              <a:gd name="T5" fmla="*/ 2147483647 h 26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46" h="2636">
                <a:moveTo>
                  <a:pt x="0" y="0"/>
                </a:moveTo>
                <a:lnTo>
                  <a:pt x="0" y="2636"/>
                </a:lnTo>
                <a:lnTo>
                  <a:pt x="2646" y="263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673475" y="6273800"/>
            <a:ext cx="23209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Quantity of Labor Supplied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 rot="-5400000">
            <a:off x="1871663" y="3779838"/>
            <a:ext cx="9556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Wage Rate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198665" name="Group 9"/>
          <p:cNvGrpSpPr>
            <a:grpSpLocks/>
          </p:cNvGrpSpPr>
          <p:nvPr/>
        </p:nvGrpSpPr>
        <p:grpSpPr bwMode="auto">
          <a:xfrm>
            <a:off x="3570288" y="3940175"/>
            <a:ext cx="3062287" cy="1592263"/>
            <a:chOff x="2249" y="2482"/>
            <a:chExt cx="1929" cy="1003"/>
          </a:xfrm>
        </p:grpSpPr>
        <p:sp>
          <p:nvSpPr>
            <p:cNvPr id="29726" name="Freeform 10"/>
            <p:cNvSpPr>
              <a:spLocks/>
            </p:cNvSpPr>
            <p:nvPr/>
          </p:nvSpPr>
          <p:spPr bwMode="auto">
            <a:xfrm>
              <a:off x="2249" y="2482"/>
              <a:ext cx="732" cy="1003"/>
            </a:xfrm>
            <a:custGeom>
              <a:avLst/>
              <a:gdLst>
                <a:gd name="T0" fmla="*/ 7340 w 73"/>
                <a:gd name="T1" fmla="*/ 0 h 100"/>
                <a:gd name="T2" fmla="*/ 7240 w 73"/>
                <a:gd name="T3" fmla="*/ 802 h 100"/>
                <a:gd name="T4" fmla="*/ 0 w 73"/>
                <a:gd name="T5" fmla="*/ 10060 h 1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3" h="100">
                  <a:moveTo>
                    <a:pt x="73" y="0"/>
                  </a:moveTo>
                  <a:cubicBezTo>
                    <a:pt x="72" y="4"/>
                    <a:pt x="72" y="6"/>
                    <a:pt x="72" y="8"/>
                  </a:cubicBezTo>
                  <a:cubicBezTo>
                    <a:pt x="69" y="49"/>
                    <a:pt x="36" y="87"/>
                    <a:pt x="0" y="100"/>
                  </a:cubicBezTo>
                </a:path>
              </a:pathLst>
            </a:custGeom>
            <a:noFill/>
            <a:ln w="47625">
              <a:solidFill>
                <a:srgbClr val="0E319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27" name="Group 11"/>
            <p:cNvGrpSpPr>
              <a:grpSpLocks/>
            </p:cNvGrpSpPr>
            <p:nvPr/>
          </p:nvGrpSpPr>
          <p:grpSpPr bwMode="auto">
            <a:xfrm>
              <a:off x="2846" y="3066"/>
              <a:ext cx="1332" cy="257"/>
              <a:chOff x="2846" y="3066"/>
              <a:chExt cx="1332" cy="257"/>
            </a:xfrm>
          </p:grpSpPr>
          <p:sp>
            <p:nvSpPr>
              <p:cNvPr id="29728" name="Rectangle 12"/>
              <p:cNvSpPr>
                <a:spLocks noChangeArrowheads="1"/>
              </p:cNvSpPr>
              <p:nvPr/>
            </p:nvSpPr>
            <p:spPr bwMode="auto">
              <a:xfrm>
                <a:off x="2846" y="3066"/>
                <a:ext cx="107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4CFF"/>
                    </a:solidFill>
                  </a:rPr>
                  <a:t>Substitution effects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29" name="Rectangle 13"/>
              <p:cNvSpPr>
                <a:spLocks noChangeArrowheads="1"/>
              </p:cNvSpPr>
              <p:nvPr/>
            </p:nvSpPr>
            <p:spPr bwMode="auto">
              <a:xfrm>
                <a:off x="2846" y="3189"/>
                <a:ext cx="133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4CFF"/>
                    </a:solidFill>
                  </a:rPr>
                  <a:t>outweigh income effects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98670" name="Group 14"/>
          <p:cNvGrpSpPr>
            <a:grpSpLocks/>
          </p:cNvGrpSpPr>
          <p:nvPr/>
        </p:nvGrpSpPr>
        <p:grpSpPr bwMode="auto">
          <a:xfrm>
            <a:off x="4716463" y="2778125"/>
            <a:ext cx="2165350" cy="1162050"/>
            <a:chOff x="2971" y="1750"/>
            <a:chExt cx="1364" cy="732"/>
          </a:xfrm>
        </p:grpSpPr>
        <p:sp>
          <p:nvSpPr>
            <p:cNvPr id="29722" name="Freeform 15"/>
            <p:cNvSpPr>
              <a:spLocks/>
            </p:cNvSpPr>
            <p:nvPr/>
          </p:nvSpPr>
          <p:spPr bwMode="auto">
            <a:xfrm>
              <a:off x="2971" y="1750"/>
              <a:ext cx="10" cy="732"/>
            </a:xfrm>
            <a:custGeom>
              <a:avLst/>
              <a:gdLst>
                <a:gd name="T0" fmla="*/ 0 w 1"/>
                <a:gd name="T1" fmla="*/ 0 h 73"/>
                <a:gd name="T2" fmla="*/ 0 w 1"/>
                <a:gd name="T3" fmla="*/ 902 h 73"/>
                <a:gd name="T4" fmla="*/ 100 w 1"/>
                <a:gd name="T5" fmla="*/ 7340 h 7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73">
                  <a:moveTo>
                    <a:pt x="0" y="0"/>
                  </a:moveTo>
                  <a:cubicBezTo>
                    <a:pt x="0" y="4"/>
                    <a:pt x="0" y="6"/>
                    <a:pt x="0" y="9"/>
                  </a:cubicBezTo>
                  <a:cubicBezTo>
                    <a:pt x="0" y="25"/>
                    <a:pt x="1" y="57"/>
                    <a:pt x="1" y="73"/>
                  </a:cubicBezTo>
                </a:path>
              </a:pathLst>
            </a:custGeom>
            <a:noFill/>
            <a:ln w="47625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23" name="Group 16"/>
            <p:cNvGrpSpPr>
              <a:grpSpLocks/>
            </p:cNvGrpSpPr>
            <p:nvPr/>
          </p:nvGrpSpPr>
          <p:grpSpPr bwMode="auto">
            <a:xfrm>
              <a:off x="3065" y="2139"/>
              <a:ext cx="1270" cy="259"/>
              <a:chOff x="3065" y="2139"/>
              <a:chExt cx="1270" cy="259"/>
            </a:xfrm>
          </p:grpSpPr>
          <p:sp>
            <p:nvSpPr>
              <p:cNvPr id="29724" name="Rectangle 17"/>
              <p:cNvSpPr>
                <a:spLocks noChangeArrowheads="1"/>
              </p:cNvSpPr>
              <p:nvPr/>
            </p:nvSpPr>
            <p:spPr bwMode="auto">
              <a:xfrm>
                <a:off x="3065" y="2139"/>
                <a:ext cx="1270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C00000"/>
                    </a:solidFill>
                  </a:rPr>
                  <a:t>Income effects balance 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25" name="Rectangle 18"/>
              <p:cNvSpPr>
                <a:spLocks noChangeArrowheads="1"/>
              </p:cNvSpPr>
              <p:nvPr/>
            </p:nvSpPr>
            <p:spPr bwMode="auto">
              <a:xfrm>
                <a:off x="3065" y="2262"/>
                <a:ext cx="106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rgbClr val="C00000"/>
                    </a:solidFill>
                  </a:rPr>
                  <a:t>substitution effects </a:t>
                </a:r>
                <a:endParaRPr lang="en-US" altLang="en-US" sz="2400" b="1" dirty="0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98675" name="Group 19"/>
          <p:cNvGrpSpPr>
            <a:grpSpLocks/>
          </p:cNvGrpSpPr>
          <p:nvPr/>
        </p:nvGrpSpPr>
        <p:grpSpPr bwMode="auto">
          <a:xfrm>
            <a:off x="4668838" y="3829050"/>
            <a:ext cx="352425" cy="212725"/>
            <a:chOff x="2941" y="2412"/>
            <a:chExt cx="222" cy="134"/>
          </a:xfrm>
        </p:grpSpPr>
        <p:grpSp>
          <p:nvGrpSpPr>
            <p:cNvPr id="29718" name="Group 20"/>
            <p:cNvGrpSpPr>
              <a:grpSpLocks/>
            </p:cNvGrpSpPr>
            <p:nvPr/>
          </p:nvGrpSpPr>
          <p:grpSpPr bwMode="auto">
            <a:xfrm>
              <a:off x="2941" y="2442"/>
              <a:ext cx="70" cy="70"/>
              <a:chOff x="2941" y="2442"/>
              <a:chExt cx="70" cy="70"/>
            </a:xfrm>
          </p:grpSpPr>
          <p:sp>
            <p:nvSpPr>
              <p:cNvPr id="29720" name="Oval 21"/>
              <p:cNvSpPr>
                <a:spLocks noChangeArrowheads="1"/>
              </p:cNvSpPr>
              <p:nvPr/>
            </p:nvSpPr>
            <p:spPr bwMode="auto">
              <a:xfrm>
                <a:off x="2941" y="2442"/>
                <a:ext cx="70" cy="7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9721" name="Oval 22"/>
              <p:cNvSpPr>
                <a:spLocks noChangeArrowheads="1"/>
              </p:cNvSpPr>
              <p:nvPr/>
            </p:nvSpPr>
            <p:spPr bwMode="auto">
              <a:xfrm>
                <a:off x="2956" y="2457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3051" y="2412"/>
              <a:ext cx="11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i="1">
                  <a:solidFill>
                    <a:srgbClr val="000000"/>
                  </a:solidFill>
                </a:rPr>
                <a:t>A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8680" name="Group 24"/>
          <p:cNvGrpSpPr>
            <a:grpSpLocks/>
          </p:cNvGrpSpPr>
          <p:nvPr/>
        </p:nvGrpSpPr>
        <p:grpSpPr bwMode="auto">
          <a:xfrm>
            <a:off x="4352925" y="1993900"/>
            <a:ext cx="2627313" cy="774700"/>
            <a:chOff x="2742" y="1256"/>
            <a:chExt cx="1655" cy="488"/>
          </a:xfrm>
        </p:grpSpPr>
        <p:grpSp>
          <p:nvGrpSpPr>
            <p:cNvPr id="29714" name="Group 25"/>
            <p:cNvGrpSpPr>
              <a:grpSpLocks/>
            </p:cNvGrpSpPr>
            <p:nvPr/>
          </p:nvGrpSpPr>
          <p:grpSpPr bwMode="auto">
            <a:xfrm>
              <a:off x="3065" y="1362"/>
              <a:ext cx="1332" cy="257"/>
              <a:chOff x="3065" y="1362"/>
              <a:chExt cx="1332" cy="257"/>
            </a:xfrm>
          </p:grpSpPr>
          <p:sp>
            <p:nvSpPr>
              <p:cNvPr id="29716" name="Rectangle 26"/>
              <p:cNvSpPr>
                <a:spLocks noChangeArrowheads="1"/>
              </p:cNvSpPr>
              <p:nvPr/>
            </p:nvSpPr>
            <p:spPr bwMode="auto">
              <a:xfrm>
                <a:off x="3065" y="1362"/>
                <a:ext cx="133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Income effects outweigh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17" name="Rectangle 27"/>
              <p:cNvSpPr>
                <a:spLocks noChangeArrowheads="1"/>
              </p:cNvSpPr>
              <p:nvPr/>
            </p:nvSpPr>
            <p:spPr bwMode="auto">
              <a:xfrm>
                <a:off x="3065" y="1485"/>
                <a:ext cx="105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substitution effects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9715" name="Freeform 28"/>
            <p:cNvSpPr>
              <a:spLocks/>
            </p:cNvSpPr>
            <p:nvPr/>
          </p:nvSpPr>
          <p:spPr bwMode="auto">
            <a:xfrm>
              <a:off x="2742" y="1256"/>
              <a:ext cx="230" cy="488"/>
            </a:xfrm>
            <a:custGeom>
              <a:avLst/>
              <a:gdLst>
                <a:gd name="T0" fmla="*/ 230 w 230"/>
                <a:gd name="T1" fmla="*/ 488 h 488"/>
                <a:gd name="T2" fmla="*/ 0 w 230"/>
                <a:gd name="T3" fmla="*/ 0 h 4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0" h="488">
                  <a:moveTo>
                    <a:pt x="230" y="488"/>
                  </a:moveTo>
                  <a:cubicBezTo>
                    <a:pt x="222" y="314"/>
                    <a:pt x="182" y="178"/>
                    <a:pt x="0" y="0"/>
                  </a:cubicBez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8685" name="Group 29"/>
          <p:cNvGrpSpPr>
            <a:grpSpLocks/>
          </p:cNvGrpSpPr>
          <p:nvPr/>
        </p:nvGrpSpPr>
        <p:grpSpPr bwMode="auto">
          <a:xfrm>
            <a:off x="4668838" y="2659063"/>
            <a:ext cx="330200" cy="212725"/>
            <a:chOff x="2941" y="1675"/>
            <a:chExt cx="208" cy="134"/>
          </a:xfrm>
        </p:grpSpPr>
        <p:grpSp>
          <p:nvGrpSpPr>
            <p:cNvPr id="29710" name="Group 30"/>
            <p:cNvGrpSpPr>
              <a:grpSpLocks/>
            </p:cNvGrpSpPr>
            <p:nvPr/>
          </p:nvGrpSpPr>
          <p:grpSpPr bwMode="auto">
            <a:xfrm>
              <a:off x="2941" y="1710"/>
              <a:ext cx="60" cy="70"/>
              <a:chOff x="2941" y="1710"/>
              <a:chExt cx="60" cy="70"/>
            </a:xfrm>
          </p:grpSpPr>
          <p:sp>
            <p:nvSpPr>
              <p:cNvPr id="29712" name="Oval 31"/>
              <p:cNvSpPr>
                <a:spLocks noChangeArrowheads="1"/>
              </p:cNvSpPr>
              <p:nvPr/>
            </p:nvSpPr>
            <p:spPr bwMode="auto">
              <a:xfrm>
                <a:off x="2941" y="1710"/>
                <a:ext cx="60" cy="7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9713" name="Oval 32"/>
              <p:cNvSpPr>
                <a:spLocks noChangeArrowheads="1"/>
              </p:cNvSpPr>
              <p:nvPr/>
            </p:nvSpPr>
            <p:spPr bwMode="auto">
              <a:xfrm>
                <a:off x="2951" y="1725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9711" name="Rectangle 33"/>
            <p:cNvSpPr>
              <a:spLocks noChangeArrowheads="1"/>
            </p:cNvSpPr>
            <p:nvPr/>
          </p:nvSpPr>
          <p:spPr bwMode="auto">
            <a:xfrm>
              <a:off x="3037" y="1675"/>
              <a:ext cx="11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i="1">
                  <a:solidFill>
                    <a:srgbClr val="000000"/>
                  </a:solidFill>
                </a:rPr>
                <a:t>B </a:t>
              </a:r>
              <a:endParaRPr lang="en-US" altLang="en-US" sz="24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explanation of wage differences is the fact that there is not one labor market but many.</a:t>
            </a:r>
          </a:p>
          <a:p>
            <a:pPr lvl="1" eaLnBrk="1" hangingPunct="1"/>
            <a:r>
              <a:rPr lang="en-US" altLang="en-US" smtClean="0"/>
              <a:t>Each has its own supply and demand curves.</a:t>
            </a:r>
          </a:p>
          <a:p>
            <a:pPr lvl="1" eaLnBrk="1" hangingPunct="1"/>
            <a:r>
              <a:rPr lang="en-US" altLang="en-US" smtClean="0"/>
              <a:t>Each has its own equilibrium wage.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Do Wages Differ?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700213" y="93663"/>
            <a:ext cx="74215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CIRCULAR FLOW MODEL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500563" y="1374775"/>
            <a:ext cx="1525587" cy="1106488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858963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216775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900238" y="3706813"/>
            <a:ext cx="1485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BUSINESSES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162800" y="3717925"/>
            <a:ext cx="16113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HOUSEHOLDS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4611688" y="1627188"/>
            <a:ext cx="132873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RESOURCE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500563" y="5338763"/>
            <a:ext cx="1525587" cy="1104900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660900" y="5602288"/>
            <a:ext cx="11826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PRODUCT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nimBg="1"/>
      <p:bldP spid="4100" grpId="0" animBg="1"/>
      <p:bldP spid="4101" grpId="0" animBg="1"/>
      <p:bldP spid="4102" grpId="0" autoUpdateAnimBg="0"/>
      <p:bldP spid="4103" grpId="0" autoUpdateAnimBg="0"/>
      <p:bldP spid="4104" grpId="0" autoUpdateAnimBg="0"/>
      <p:bldP spid="4105" grpId="0" animBg="1"/>
      <p:bldP spid="410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3838"/>
            <a:ext cx="8763000" cy="1143000"/>
          </a:xfrm>
        </p:spPr>
        <p:txBody>
          <a:bodyPr/>
          <a:lstStyle/>
          <a:p>
            <a:pPr indent="457200" eaLnBrk="1" hangingPunct="1"/>
            <a:r>
              <a:rPr lang="en-US" altLang="en-US" smtClean="0">
                <a:solidFill>
                  <a:srgbClr val="010000"/>
                </a:solidFill>
              </a:rPr>
              <a:t>Wage Differentials</a:t>
            </a:r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5138738" y="40211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07988" y="1855788"/>
            <a:ext cx="8151812" cy="4249737"/>
          </a:xfrm>
          <a:prstGeom prst="rect">
            <a:avLst/>
          </a:prstGeom>
          <a:solidFill>
            <a:srgbClr val="F2F2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0" name="Freeform 6"/>
          <p:cNvSpPr>
            <a:spLocks/>
          </p:cNvSpPr>
          <p:nvPr/>
        </p:nvSpPr>
        <p:spPr bwMode="auto">
          <a:xfrm>
            <a:off x="1087438" y="2025650"/>
            <a:ext cx="3227387" cy="3400425"/>
          </a:xfrm>
          <a:custGeom>
            <a:avLst/>
            <a:gdLst>
              <a:gd name="T0" fmla="*/ 0 w 2033"/>
              <a:gd name="T1" fmla="*/ 0 h 2142"/>
              <a:gd name="T2" fmla="*/ 0 w 2033"/>
              <a:gd name="T3" fmla="*/ 2147483647 h 2142"/>
              <a:gd name="T4" fmla="*/ 2147483647 w 2033"/>
              <a:gd name="T5" fmla="*/ 2147483647 h 21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33" h="2142">
                <a:moveTo>
                  <a:pt x="0" y="0"/>
                </a:moveTo>
                <a:lnTo>
                  <a:pt x="0" y="2142"/>
                </a:lnTo>
                <a:lnTo>
                  <a:pt x="2033" y="2142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Freeform 7"/>
          <p:cNvSpPr>
            <a:spLocks/>
          </p:cNvSpPr>
          <p:nvPr/>
        </p:nvSpPr>
        <p:spPr bwMode="auto">
          <a:xfrm>
            <a:off x="5162550" y="2025650"/>
            <a:ext cx="3227388" cy="3400425"/>
          </a:xfrm>
          <a:custGeom>
            <a:avLst/>
            <a:gdLst>
              <a:gd name="T0" fmla="*/ 0 w 2033"/>
              <a:gd name="T1" fmla="*/ 0 h 2142"/>
              <a:gd name="T2" fmla="*/ 0 w 2033"/>
              <a:gd name="T3" fmla="*/ 2147483647 h 2142"/>
              <a:gd name="T4" fmla="*/ 2147483647 w 2033"/>
              <a:gd name="T5" fmla="*/ 2147483647 h 21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33" h="2142">
                <a:moveTo>
                  <a:pt x="0" y="0"/>
                </a:moveTo>
                <a:lnTo>
                  <a:pt x="0" y="2142"/>
                </a:lnTo>
                <a:lnTo>
                  <a:pt x="2033" y="2142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 rot="-5400000">
            <a:off x="4522788" y="3605213"/>
            <a:ext cx="4492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Wage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6689725" y="5730875"/>
            <a:ext cx="2381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(b)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6088063" y="5503863"/>
            <a:ext cx="145573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Number of Workers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 rot="-5400000">
            <a:off x="461963" y="3605213"/>
            <a:ext cx="4492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Wage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647950" y="5730875"/>
            <a:ext cx="2286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(a)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2027238" y="5503863"/>
            <a:ext cx="145573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Number of Workers 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202766" name="Group 14"/>
          <p:cNvGrpSpPr>
            <a:grpSpLocks/>
          </p:cNvGrpSpPr>
          <p:nvPr/>
        </p:nvGrpSpPr>
        <p:grpSpPr bwMode="auto">
          <a:xfrm>
            <a:off x="5711825" y="2589213"/>
            <a:ext cx="2593975" cy="2741613"/>
            <a:chOff x="3598" y="1631"/>
            <a:chExt cx="1634" cy="1727"/>
          </a:xfrm>
        </p:grpSpPr>
        <p:sp>
          <p:nvSpPr>
            <p:cNvPr id="31801" name="Freeform 15"/>
            <p:cNvSpPr>
              <a:spLocks/>
            </p:cNvSpPr>
            <p:nvPr/>
          </p:nvSpPr>
          <p:spPr bwMode="auto">
            <a:xfrm>
              <a:off x="3698" y="1767"/>
              <a:ext cx="1462" cy="1499"/>
            </a:xfrm>
            <a:custGeom>
              <a:avLst/>
              <a:gdLst>
                <a:gd name="T0" fmla="*/ 0 w 164"/>
                <a:gd name="T1" fmla="*/ 13375 h 168"/>
                <a:gd name="T2" fmla="*/ 13033 w 164"/>
                <a:gd name="T3" fmla="*/ 0 h 16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4" h="168">
                  <a:moveTo>
                    <a:pt x="0" y="168"/>
                  </a:moveTo>
                  <a:cubicBezTo>
                    <a:pt x="45" y="136"/>
                    <a:pt x="148" y="26"/>
                    <a:pt x="164" y="0"/>
                  </a:cubicBezTo>
                </a:path>
              </a:pathLst>
            </a:custGeom>
            <a:noFill/>
            <a:ln w="42863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grpSp>
          <p:nvGrpSpPr>
            <p:cNvPr id="31802" name="Group 16"/>
            <p:cNvGrpSpPr>
              <a:grpSpLocks/>
            </p:cNvGrpSpPr>
            <p:nvPr/>
          </p:nvGrpSpPr>
          <p:grpSpPr bwMode="auto">
            <a:xfrm>
              <a:off x="5126" y="1631"/>
              <a:ext cx="106" cy="116"/>
              <a:chOff x="5126" y="1631"/>
              <a:chExt cx="106" cy="116"/>
            </a:xfrm>
          </p:grpSpPr>
          <p:sp>
            <p:nvSpPr>
              <p:cNvPr id="31806" name="Rectangle 17"/>
              <p:cNvSpPr>
                <a:spLocks noChangeArrowheads="1"/>
              </p:cNvSpPr>
              <p:nvPr/>
            </p:nvSpPr>
            <p:spPr bwMode="auto">
              <a:xfrm>
                <a:off x="5126" y="1631"/>
                <a:ext cx="6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i="1">
                    <a:solidFill>
                      <a:srgbClr val="C00000"/>
                    </a:solidFill>
                  </a:rPr>
                  <a:t>S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807" name="Rectangle 18"/>
              <p:cNvSpPr>
                <a:spLocks noChangeArrowheads="1"/>
              </p:cNvSpPr>
              <p:nvPr/>
            </p:nvSpPr>
            <p:spPr bwMode="auto">
              <a:xfrm>
                <a:off x="5185" y="1667"/>
                <a:ext cx="4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C00000"/>
                    </a:solidFill>
                  </a:rPr>
                  <a:t>2 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803" name="Group 19"/>
            <p:cNvGrpSpPr>
              <a:grpSpLocks/>
            </p:cNvGrpSpPr>
            <p:nvPr/>
          </p:nvGrpSpPr>
          <p:grpSpPr bwMode="auto">
            <a:xfrm>
              <a:off x="3598" y="3242"/>
              <a:ext cx="106" cy="116"/>
              <a:chOff x="3598" y="3242"/>
              <a:chExt cx="106" cy="116"/>
            </a:xfrm>
          </p:grpSpPr>
          <p:sp>
            <p:nvSpPr>
              <p:cNvPr id="31804" name="Rectangle 20"/>
              <p:cNvSpPr>
                <a:spLocks noChangeArrowheads="1"/>
              </p:cNvSpPr>
              <p:nvPr/>
            </p:nvSpPr>
            <p:spPr bwMode="auto">
              <a:xfrm>
                <a:off x="3598" y="3242"/>
                <a:ext cx="6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i="1">
                    <a:solidFill>
                      <a:srgbClr val="C00000"/>
                    </a:solidFill>
                  </a:rPr>
                  <a:t>S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805" name="Rectangle 21"/>
              <p:cNvSpPr>
                <a:spLocks noChangeArrowheads="1"/>
              </p:cNvSpPr>
              <p:nvPr/>
            </p:nvSpPr>
            <p:spPr bwMode="auto">
              <a:xfrm>
                <a:off x="3657" y="3278"/>
                <a:ext cx="4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C00000"/>
                    </a:solidFill>
                  </a:rPr>
                  <a:t>2 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02774" name="Group 22"/>
          <p:cNvGrpSpPr>
            <a:grpSpLocks/>
          </p:cNvGrpSpPr>
          <p:nvPr/>
        </p:nvGrpSpPr>
        <p:grpSpPr bwMode="auto">
          <a:xfrm>
            <a:off x="5354638" y="2551113"/>
            <a:ext cx="2536825" cy="2759075"/>
            <a:chOff x="3373" y="1607"/>
            <a:chExt cx="1598" cy="1738"/>
          </a:xfrm>
        </p:grpSpPr>
        <p:sp>
          <p:nvSpPr>
            <p:cNvPr id="31794" name="Freeform 23"/>
            <p:cNvSpPr>
              <a:spLocks/>
            </p:cNvSpPr>
            <p:nvPr/>
          </p:nvSpPr>
          <p:spPr bwMode="auto">
            <a:xfrm>
              <a:off x="3448" y="1767"/>
              <a:ext cx="1400" cy="1508"/>
            </a:xfrm>
            <a:custGeom>
              <a:avLst/>
              <a:gdLst>
                <a:gd name="T0" fmla="*/ 0 w 157"/>
                <a:gd name="T1" fmla="*/ 0 h 169"/>
                <a:gd name="T2" fmla="*/ 12484 w 157"/>
                <a:gd name="T3" fmla="*/ 13456 h 1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7" h="169">
                  <a:moveTo>
                    <a:pt x="0" y="0"/>
                  </a:moveTo>
                  <a:cubicBezTo>
                    <a:pt x="42" y="57"/>
                    <a:pt x="146" y="157"/>
                    <a:pt x="157" y="169"/>
                  </a:cubicBezTo>
                </a:path>
              </a:pathLst>
            </a:custGeom>
            <a:noFill/>
            <a:ln w="42863">
              <a:solidFill>
                <a:srgbClr val="0E319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95" name="Group 24"/>
            <p:cNvGrpSpPr>
              <a:grpSpLocks/>
            </p:cNvGrpSpPr>
            <p:nvPr/>
          </p:nvGrpSpPr>
          <p:grpSpPr bwMode="auto">
            <a:xfrm>
              <a:off x="4853" y="3230"/>
              <a:ext cx="118" cy="115"/>
              <a:chOff x="4853" y="3230"/>
              <a:chExt cx="118" cy="115"/>
            </a:xfrm>
          </p:grpSpPr>
          <p:sp>
            <p:nvSpPr>
              <p:cNvPr id="31799" name="Rectangle 25"/>
              <p:cNvSpPr>
                <a:spLocks noChangeArrowheads="1"/>
              </p:cNvSpPr>
              <p:nvPr/>
            </p:nvSpPr>
            <p:spPr bwMode="auto">
              <a:xfrm>
                <a:off x="4853" y="3230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i="1">
                    <a:solidFill>
                      <a:srgbClr val="004CFF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800" name="Rectangle 26"/>
              <p:cNvSpPr>
                <a:spLocks noChangeArrowheads="1"/>
              </p:cNvSpPr>
              <p:nvPr/>
            </p:nvSpPr>
            <p:spPr bwMode="auto">
              <a:xfrm>
                <a:off x="4924" y="3266"/>
                <a:ext cx="47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004CFF"/>
                    </a:solidFill>
                  </a:rPr>
                  <a:t>2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796" name="Group 27"/>
            <p:cNvGrpSpPr>
              <a:grpSpLocks/>
            </p:cNvGrpSpPr>
            <p:nvPr/>
          </p:nvGrpSpPr>
          <p:grpSpPr bwMode="auto">
            <a:xfrm>
              <a:off x="3373" y="1607"/>
              <a:ext cx="118" cy="115"/>
              <a:chOff x="3373" y="1607"/>
              <a:chExt cx="118" cy="115"/>
            </a:xfrm>
          </p:grpSpPr>
          <p:sp>
            <p:nvSpPr>
              <p:cNvPr id="31797" name="Rectangle 28"/>
              <p:cNvSpPr>
                <a:spLocks noChangeArrowheads="1"/>
              </p:cNvSpPr>
              <p:nvPr/>
            </p:nvSpPr>
            <p:spPr bwMode="auto">
              <a:xfrm>
                <a:off x="3373" y="1607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i="1">
                    <a:solidFill>
                      <a:srgbClr val="004CFF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98" name="Rectangle 29"/>
              <p:cNvSpPr>
                <a:spLocks noChangeArrowheads="1"/>
              </p:cNvSpPr>
              <p:nvPr/>
            </p:nvSpPr>
            <p:spPr bwMode="auto">
              <a:xfrm>
                <a:off x="3444" y="1643"/>
                <a:ext cx="47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004CFF"/>
                    </a:solidFill>
                  </a:rPr>
                  <a:t>2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02782" name="Group 30"/>
          <p:cNvGrpSpPr>
            <a:grpSpLocks/>
          </p:cNvGrpSpPr>
          <p:nvPr/>
        </p:nvGrpSpPr>
        <p:grpSpPr bwMode="auto">
          <a:xfrm>
            <a:off x="1200150" y="2100263"/>
            <a:ext cx="2536825" cy="2516188"/>
            <a:chOff x="756" y="1323"/>
            <a:chExt cx="1598" cy="1585"/>
          </a:xfrm>
        </p:grpSpPr>
        <p:sp>
          <p:nvSpPr>
            <p:cNvPr id="31787" name="Freeform 31"/>
            <p:cNvSpPr>
              <a:spLocks/>
            </p:cNvSpPr>
            <p:nvPr/>
          </p:nvSpPr>
          <p:spPr bwMode="auto">
            <a:xfrm>
              <a:off x="846" y="1446"/>
              <a:ext cx="1399" cy="1374"/>
            </a:xfrm>
            <a:custGeom>
              <a:avLst/>
              <a:gdLst>
                <a:gd name="T0" fmla="*/ 0 w 157"/>
                <a:gd name="T1" fmla="*/ 12259 h 154"/>
                <a:gd name="T2" fmla="*/ 12466 w 157"/>
                <a:gd name="T3" fmla="*/ 0 h 1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7" h="154">
                  <a:moveTo>
                    <a:pt x="0" y="154"/>
                  </a:moveTo>
                  <a:cubicBezTo>
                    <a:pt x="45" y="122"/>
                    <a:pt x="145" y="17"/>
                    <a:pt x="157" y="0"/>
                  </a:cubicBezTo>
                </a:path>
              </a:pathLst>
            </a:custGeom>
            <a:noFill/>
            <a:ln w="42863">
              <a:solidFill>
                <a:srgbClr val="FE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grpSp>
          <p:nvGrpSpPr>
            <p:cNvPr id="31788" name="Group 32"/>
            <p:cNvGrpSpPr>
              <a:grpSpLocks/>
            </p:cNvGrpSpPr>
            <p:nvPr/>
          </p:nvGrpSpPr>
          <p:grpSpPr bwMode="auto">
            <a:xfrm>
              <a:off x="2248" y="1323"/>
              <a:ext cx="106" cy="116"/>
              <a:chOff x="2248" y="1323"/>
              <a:chExt cx="106" cy="116"/>
            </a:xfrm>
          </p:grpSpPr>
          <p:sp>
            <p:nvSpPr>
              <p:cNvPr id="31792" name="Rectangle 33"/>
              <p:cNvSpPr>
                <a:spLocks noChangeArrowheads="1"/>
              </p:cNvSpPr>
              <p:nvPr/>
            </p:nvSpPr>
            <p:spPr bwMode="auto">
              <a:xfrm>
                <a:off x="2248" y="1323"/>
                <a:ext cx="6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i="1" dirty="0">
                    <a:solidFill>
                      <a:srgbClr val="C00000"/>
                    </a:solidFill>
                  </a:rPr>
                  <a:t>S</a:t>
                </a:r>
                <a:endParaRPr lang="en-US" altLang="en-US" sz="2400" b="1" dirty="0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93" name="Rectangle 34"/>
              <p:cNvSpPr>
                <a:spLocks noChangeArrowheads="1"/>
              </p:cNvSpPr>
              <p:nvPr/>
            </p:nvSpPr>
            <p:spPr bwMode="auto">
              <a:xfrm>
                <a:off x="2307" y="1359"/>
                <a:ext cx="4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C00000"/>
                    </a:solidFill>
                  </a:rPr>
                  <a:t>1 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789" name="Group 35"/>
            <p:cNvGrpSpPr>
              <a:grpSpLocks/>
            </p:cNvGrpSpPr>
            <p:nvPr/>
          </p:nvGrpSpPr>
          <p:grpSpPr bwMode="auto">
            <a:xfrm>
              <a:off x="756" y="2792"/>
              <a:ext cx="106" cy="116"/>
              <a:chOff x="756" y="2792"/>
              <a:chExt cx="106" cy="116"/>
            </a:xfrm>
          </p:grpSpPr>
          <p:sp>
            <p:nvSpPr>
              <p:cNvPr id="31790" name="Rectangle 36"/>
              <p:cNvSpPr>
                <a:spLocks noChangeArrowheads="1"/>
              </p:cNvSpPr>
              <p:nvPr/>
            </p:nvSpPr>
            <p:spPr bwMode="auto">
              <a:xfrm>
                <a:off x="756" y="2792"/>
                <a:ext cx="6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i="1">
                    <a:solidFill>
                      <a:srgbClr val="C00000"/>
                    </a:solidFill>
                  </a:rPr>
                  <a:t>S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91" name="Rectangle 37"/>
              <p:cNvSpPr>
                <a:spLocks noChangeArrowheads="1"/>
              </p:cNvSpPr>
              <p:nvPr/>
            </p:nvSpPr>
            <p:spPr bwMode="auto">
              <a:xfrm>
                <a:off x="815" y="2828"/>
                <a:ext cx="4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C00000"/>
                    </a:solidFill>
                  </a:rPr>
                  <a:t>1 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02790" name="Group 38"/>
          <p:cNvGrpSpPr>
            <a:grpSpLocks/>
          </p:cNvGrpSpPr>
          <p:nvPr/>
        </p:nvGrpSpPr>
        <p:grpSpPr bwMode="auto">
          <a:xfrm>
            <a:off x="1801813" y="2024063"/>
            <a:ext cx="2517775" cy="2533650"/>
            <a:chOff x="1135" y="1275"/>
            <a:chExt cx="1586" cy="1596"/>
          </a:xfrm>
        </p:grpSpPr>
        <p:sp>
          <p:nvSpPr>
            <p:cNvPr id="31780" name="Freeform 39"/>
            <p:cNvSpPr>
              <a:spLocks/>
            </p:cNvSpPr>
            <p:nvPr/>
          </p:nvSpPr>
          <p:spPr bwMode="auto">
            <a:xfrm>
              <a:off x="1193" y="1437"/>
              <a:ext cx="1391" cy="1383"/>
            </a:xfrm>
            <a:custGeom>
              <a:avLst/>
              <a:gdLst>
                <a:gd name="T0" fmla="*/ 0 w 156"/>
                <a:gd name="T1" fmla="*/ 0 h 155"/>
                <a:gd name="T2" fmla="*/ 12403 w 156"/>
                <a:gd name="T3" fmla="*/ 12340 h 1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6" h="155">
                  <a:moveTo>
                    <a:pt x="0" y="0"/>
                  </a:moveTo>
                  <a:cubicBezTo>
                    <a:pt x="42" y="57"/>
                    <a:pt x="146" y="143"/>
                    <a:pt x="156" y="155"/>
                  </a:cubicBezTo>
                </a:path>
              </a:pathLst>
            </a:custGeom>
            <a:noFill/>
            <a:ln w="42863">
              <a:solidFill>
                <a:srgbClr val="0E319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81" name="Group 40"/>
            <p:cNvGrpSpPr>
              <a:grpSpLocks/>
            </p:cNvGrpSpPr>
            <p:nvPr/>
          </p:nvGrpSpPr>
          <p:grpSpPr bwMode="auto">
            <a:xfrm>
              <a:off x="2603" y="2756"/>
              <a:ext cx="118" cy="115"/>
              <a:chOff x="2603" y="2756"/>
              <a:chExt cx="118" cy="115"/>
            </a:xfrm>
          </p:grpSpPr>
          <p:sp>
            <p:nvSpPr>
              <p:cNvPr id="31785" name="Rectangle 41"/>
              <p:cNvSpPr>
                <a:spLocks noChangeArrowheads="1"/>
              </p:cNvSpPr>
              <p:nvPr/>
            </p:nvSpPr>
            <p:spPr bwMode="auto">
              <a:xfrm>
                <a:off x="2603" y="2756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i="1">
                    <a:solidFill>
                      <a:srgbClr val="004CFF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86" name="Rectangle 42"/>
              <p:cNvSpPr>
                <a:spLocks noChangeArrowheads="1"/>
              </p:cNvSpPr>
              <p:nvPr/>
            </p:nvSpPr>
            <p:spPr bwMode="auto">
              <a:xfrm>
                <a:off x="2674" y="2792"/>
                <a:ext cx="47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004CFF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1782" name="Group 43"/>
            <p:cNvGrpSpPr>
              <a:grpSpLocks/>
            </p:cNvGrpSpPr>
            <p:nvPr/>
          </p:nvGrpSpPr>
          <p:grpSpPr bwMode="auto">
            <a:xfrm>
              <a:off x="1135" y="1275"/>
              <a:ext cx="118" cy="115"/>
              <a:chOff x="1135" y="1275"/>
              <a:chExt cx="118" cy="115"/>
            </a:xfrm>
          </p:grpSpPr>
          <p:sp>
            <p:nvSpPr>
              <p:cNvPr id="31783" name="Rectangle 44"/>
              <p:cNvSpPr>
                <a:spLocks noChangeArrowheads="1"/>
              </p:cNvSpPr>
              <p:nvPr/>
            </p:nvSpPr>
            <p:spPr bwMode="auto">
              <a:xfrm>
                <a:off x="1135" y="1275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i="1">
                    <a:solidFill>
                      <a:srgbClr val="004CFF"/>
                    </a:solidFill>
                  </a:rPr>
                  <a:t>D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84" name="Rectangle 45"/>
              <p:cNvSpPr>
                <a:spLocks noChangeArrowheads="1"/>
              </p:cNvSpPr>
              <p:nvPr/>
            </p:nvSpPr>
            <p:spPr bwMode="auto">
              <a:xfrm>
                <a:off x="1206" y="1311"/>
                <a:ext cx="47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004CFF"/>
                    </a:solidFill>
                  </a:rPr>
                  <a:t>1 </a:t>
                </a:r>
                <a:endParaRPr lang="en-US" altLang="en-US" sz="2400" b="1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02798" name="Group 46"/>
          <p:cNvGrpSpPr>
            <a:grpSpLocks/>
          </p:cNvGrpSpPr>
          <p:nvPr/>
        </p:nvGrpSpPr>
        <p:grpSpPr bwMode="auto">
          <a:xfrm>
            <a:off x="4940300" y="4206886"/>
            <a:ext cx="1935163" cy="184151"/>
            <a:chOff x="3112" y="2650"/>
            <a:chExt cx="1219" cy="116"/>
          </a:xfrm>
        </p:grpSpPr>
        <p:grpSp>
          <p:nvGrpSpPr>
            <p:cNvPr id="31772" name="Group 47"/>
            <p:cNvGrpSpPr>
              <a:grpSpLocks/>
            </p:cNvGrpSpPr>
            <p:nvPr/>
          </p:nvGrpSpPr>
          <p:grpSpPr bwMode="auto">
            <a:xfrm>
              <a:off x="3261" y="2686"/>
              <a:ext cx="1070" cy="62"/>
              <a:chOff x="3261" y="2686"/>
              <a:chExt cx="1070" cy="62"/>
            </a:xfrm>
          </p:grpSpPr>
          <p:sp>
            <p:nvSpPr>
              <p:cNvPr id="31776" name="Freeform 48"/>
              <p:cNvSpPr>
                <a:spLocks noEditPoints="1"/>
              </p:cNvSpPr>
              <p:nvPr/>
            </p:nvSpPr>
            <p:spPr bwMode="auto">
              <a:xfrm>
                <a:off x="3261" y="2722"/>
                <a:ext cx="1052" cy="1"/>
              </a:xfrm>
              <a:custGeom>
                <a:avLst/>
                <a:gdLst>
                  <a:gd name="T0" fmla="*/ 1052 w 1052"/>
                  <a:gd name="T1" fmla="*/ 0 h 1"/>
                  <a:gd name="T2" fmla="*/ 1016 w 1052"/>
                  <a:gd name="T3" fmla="*/ 0 h 1"/>
                  <a:gd name="T4" fmla="*/ 990 w 1052"/>
                  <a:gd name="T5" fmla="*/ 0 h 1"/>
                  <a:gd name="T6" fmla="*/ 954 w 1052"/>
                  <a:gd name="T7" fmla="*/ 0 h 1"/>
                  <a:gd name="T8" fmla="*/ 927 w 1052"/>
                  <a:gd name="T9" fmla="*/ 0 h 1"/>
                  <a:gd name="T10" fmla="*/ 892 w 1052"/>
                  <a:gd name="T11" fmla="*/ 0 h 1"/>
                  <a:gd name="T12" fmla="*/ 874 w 1052"/>
                  <a:gd name="T13" fmla="*/ 0 h 1"/>
                  <a:gd name="T14" fmla="*/ 838 w 1052"/>
                  <a:gd name="T15" fmla="*/ 0 h 1"/>
                  <a:gd name="T16" fmla="*/ 811 w 1052"/>
                  <a:gd name="T17" fmla="*/ 0 h 1"/>
                  <a:gd name="T18" fmla="*/ 776 w 1052"/>
                  <a:gd name="T19" fmla="*/ 0 h 1"/>
                  <a:gd name="T20" fmla="*/ 749 w 1052"/>
                  <a:gd name="T21" fmla="*/ 0 h 1"/>
                  <a:gd name="T22" fmla="*/ 713 w 1052"/>
                  <a:gd name="T23" fmla="*/ 0 h 1"/>
                  <a:gd name="T24" fmla="*/ 696 w 1052"/>
                  <a:gd name="T25" fmla="*/ 0 h 1"/>
                  <a:gd name="T26" fmla="*/ 660 w 1052"/>
                  <a:gd name="T27" fmla="*/ 0 h 1"/>
                  <a:gd name="T28" fmla="*/ 633 w 1052"/>
                  <a:gd name="T29" fmla="*/ 0 h 1"/>
                  <a:gd name="T30" fmla="*/ 598 w 1052"/>
                  <a:gd name="T31" fmla="*/ 0 h 1"/>
                  <a:gd name="T32" fmla="*/ 571 w 1052"/>
                  <a:gd name="T33" fmla="*/ 0 h 1"/>
                  <a:gd name="T34" fmla="*/ 535 w 1052"/>
                  <a:gd name="T35" fmla="*/ 0 h 1"/>
                  <a:gd name="T36" fmla="*/ 517 w 1052"/>
                  <a:gd name="T37" fmla="*/ 0 h 1"/>
                  <a:gd name="T38" fmla="*/ 482 w 1052"/>
                  <a:gd name="T39" fmla="*/ 0 h 1"/>
                  <a:gd name="T40" fmla="*/ 455 w 1052"/>
                  <a:gd name="T41" fmla="*/ 0 h 1"/>
                  <a:gd name="T42" fmla="*/ 419 w 1052"/>
                  <a:gd name="T43" fmla="*/ 0 h 1"/>
                  <a:gd name="T44" fmla="*/ 393 w 1052"/>
                  <a:gd name="T45" fmla="*/ 0 h 1"/>
                  <a:gd name="T46" fmla="*/ 357 w 1052"/>
                  <a:gd name="T47" fmla="*/ 0 h 1"/>
                  <a:gd name="T48" fmla="*/ 339 w 1052"/>
                  <a:gd name="T49" fmla="*/ 0 h 1"/>
                  <a:gd name="T50" fmla="*/ 303 w 1052"/>
                  <a:gd name="T51" fmla="*/ 0 h 1"/>
                  <a:gd name="T52" fmla="*/ 277 w 1052"/>
                  <a:gd name="T53" fmla="*/ 0 h 1"/>
                  <a:gd name="T54" fmla="*/ 241 w 1052"/>
                  <a:gd name="T55" fmla="*/ 0 h 1"/>
                  <a:gd name="T56" fmla="*/ 214 w 1052"/>
                  <a:gd name="T57" fmla="*/ 0 h 1"/>
                  <a:gd name="T58" fmla="*/ 179 w 1052"/>
                  <a:gd name="T59" fmla="*/ 0 h 1"/>
                  <a:gd name="T60" fmla="*/ 161 w 1052"/>
                  <a:gd name="T61" fmla="*/ 0 h 1"/>
                  <a:gd name="T62" fmla="*/ 125 w 1052"/>
                  <a:gd name="T63" fmla="*/ 0 h 1"/>
                  <a:gd name="T64" fmla="*/ 98 w 1052"/>
                  <a:gd name="T65" fmla="*/ 0 h 1"/>
                  <a:gd name="T66" fmla="*/ 63 w 1052"/>
                  <a:gd name="T67" fmla="*/ 0 h 1"/>
                  <a:gd name="T68" fmla="*/ 36 w 1052"/>
                  <a:gd name="T69" fmla="*/ 0 h 1"/>
                  <a:gd name="T70" fmla="*/ 0 w 1052"/>
                  <a:gd name="T71" fmla="*/ 0 h 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52" h="1">
                    <a:moveTo>
                      <a:pt x="1052" y="0"/>
                    </a:moveTo>
                    <a:lnTo>
                      <a:pt x="1016" y="0"/>
                    </a:lnTo>
                    <a:moveTo>
                      <a:pt x="990" y="0"/>
                    </a:moveTo>
                    <a:lnTo>
                      <a:pt x="954" y="0"/>
                    </a:lnTo>
                    <a:moveTo>
                      <a:pt x="927" y="0"/>
                    </a:moveTo>
                    <a:lnTo>
                      <a:pt x="892" y="0"/>
                    </a:lnTo>
                    <a:moveTo>
                      <a:pt x="874" y="0"/>
                    </a:moveTo>
                    <a:lnTo>
                      <a:pt x="838" y="0"/>
                    </a:lnTo>
                    <a:moveTo>
                      <a:pt x="811" y="0"/>
                    </a:moveTo>
                    <a:lnTo>
                      <a:pt x="776" y="0"/>
                    </a:lnTo>
                    <a:moveTo>
                      <a:pt x="749" y="0"/>
                    </a:moveTo>
                    <a:lnTo>
                      <a:pt x="713" y="0"/>
                    </a:lnTo>
                    <a:moveTo>
                      <a:pt x="696" y="0"/>
                    </a:moveTo>
                    <a:lnTo>
                      <a:pt x="660" y="0"/>
                    </a:lnTo>
                    <a:moveTo>
                      <a:pt x="633" y="0"/>
                    </a:moveTo>
                    <a:lnTo>
                      <a:pt x="598" y="0"/>
                    </a:lnTo>
                    <a:moveTo>
                      <a:pt x="571" y="0"/>
                    </a:moveTo>
                    <a:lnTo>
                      <a:pt x="535" y="0"/>
                    </a:lnTo>
                    <a:moveTo>
                      <a:pt x="517" y="0"/>
                    </a:moveTo>
                    <a:lnTo>
                      <a:pt x="482" y="0"/>
                    </a:lnTo>
                    <a:moveTo>
                      <a:pt x="455" y="0"/>
                    </a:moveTo>
                    <a:lnTo>
                      <a:pt x="419" y="0"/>
                    </a:lnTo>
                    <a:moveTo>
                      <a:pt x="393" y="0"/>
                    </a:moveTo>
                    <a:lnTo>
                      <a:pt x="357" y="0"/>
                    </a:lnTo>
                    <a:moveTo>
                      <a:pt x="339" y="0"/>
                    </a:moveTo>
                    <a:lnTo>
                      <a:pt x="303" y="0"/>
                    </a:lnTo>
                    <a:moveTo>
                      <a:pt x="277" y="0"/>
                    </a:moveTo>
                    <a:lnTo>
                      <a:pt x="241" y="0"/>
                    </a:lnTo>
                    <a:moveTo>
                      <a:pt x="214" y="0"/>
                    </a:moveTo>
                    <a:lnTo>
                      <a:pt x="179" y="0"/>
                    </a:lnTo>
                    <a:moveTo>
                      <a:pt x="161" y="0"/>
                    </a:moveTo>
                    <a:lnTo>
                      <a:pt x="125" y="0"/>
                    </a:lnTo>
                    <a:moveTo>
                      <a:pt x="98" y="0"/>
                    </a:moveTo>
                    <a:lnTo>
                      <a:pt x="63" y="0"/>
                    </a:lnTo>
                    <a:moveTo>
                      <a:pt x="36" y="0"/>
                    </a:moveTo>
                    <a:lnTo>
                      <a:pt x="0" y="0"/>
                    </a:lnTo>
                  </a:path>
                </a:pathLst>
              </a:custGeom>
              <a:noFill/>
              <a:ln w="14288">
                <a:solidFill>
                  <a:srgbClr val="FE1A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31777" name="Group 49"/>
              <p:cNvGrpSpPr>
                <a:grpSpLocks/>
              </p:cNvGrpSpPr>
              <p:nvPr/>
            </p:nvGrpSpPr>
            <p:grpSpPr bwMode="auto">
              <a:xfrm>
                <a:off x="4269" y="2686"/>
                <a:ext cx="62" cy="62"/>
                <a:chOff x="4269" y="2686"/>
                <a:chExt cx="62" cy="62"/>
              </a:xfrm>
            </p:grpSpPr>
            <p:sp>
              <p:nvSpPr>
                <p:cNvPr id="31778" name="Oval 50"/>
                <p:cNvSpPr>
                  <a:spLocks noChangeArrowheads="1"/>
                </p:cNvSpPr>
                <p:nvPr/>
              </p:nvSpPr>
              <p:spPr bwMode="auto">
                <a:xfrm>
                  <a:off x="4269" y="2686"/>
                  <a:ext cx="62" cy="62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31779" name="Oval 51"/>
                <p:cNvSpPr>
                  <a:spLocks noChangeArrowheads="1"/>
                </p:cNvSpPr>
                <p:nvPr/>
              </p:nvSpPr>
              <p:spPr bwMode="auto">
                <a:xfrm>
                  <a:off x="4282" y="2699"/>
                  <a:ext cx="36" cy="36"/>
                </a:xfrm>
                <a:prstGeom prst="ellipse">
                  <a:avLst/>
                </a:prstGeom>
                <a:solidFill>
                  <a:srgbClr val="FE1A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rgbClr val="C00000"/>
                    </a:solidFill>
                  </a:endParaRPr>
                </a:p>
              </p:txBody>
            </p:sp>
          </p:grpSp>
        </p:grpSp>
        <p:grpSp>
          <p:nvGrpSpPr>
            <p:cNvPr id="31773" name="Group 52"/>
            <p:cNvGrpSpPr>
              <a:grpSpLocks/>
            </p:cNvGrpSpPr>
            <p:nvPr/>
          </p:nvGrpSpPr>
          <p:grpSpPr bwMode="auto">
            <a:xfrm>
              <a:off x="3112" y="2650"/>
              <a:ext cx="118" cy="116"/>
              <a:chOff x="3112" y="2650"/>
              <a:chExt cx="118" cy="116"/>
            </a:xfrm>
          </p:grpSpPr>
          <p:sp>
            <p:nvSpPr>
              <p:cNvPr id="31774" name="Rectangle 53"/>
              <p:cNvSpPr>
                <a:spLocks noChangeArrowheads="1"/>
              </p:cNvSpPr>
              <p:nvPr/>
            </p:nvSpPr>
            <p:spPr bwMode="auto">
              <a:xfrm>
                <a:off x="3112" y="2650"/>
                <a:ext cx="76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i="1">
                    <a:solidFill>
                      <a:srgbClr val="C00000"/>
                    </a:solidFill>
                  </a:rPr>
                  <a:t>w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75" name="Rectangle 54"/>
              <p:cNvSpPr>
                <a:spLocks noChangeArrowheads="1"/>
              </p:cNvSpPr>
              <p:nvPr/>
            </p:nvSpPr>
            <p:spPr bwMode="auto">
              <a:xfrm>
                <a:off x="3183" y="2686"/>
                <a:ext cx="4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C00000"/>
                    </a:solidFill>
                  </a:rPr>
                  <a:t>2 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02807" name="Group 55"/>
          <p:cNvGrpSpPr>
            <a:grpSpLocks/>
          </p:cNvGrpSpPr>
          <p:nvPr/>
        </p:nvGrpSpPr>
        <p:grpSpPr bwMode="auto">
          <a:xfrm>
            <a:off x="898525" y="3097205"/>
            <a:ext cx="1873250" cy="184149"/>
            <a:chOff x="566" y="1951"/>
            <a:chExt cx="1180" cy="116"/>
          </a:xfrm>
        </p:grpSpPr>
        <p:grpSp>
          <p:nvGrpSpPr>
            <p:cNvPr id="31764" name="Group 56"/>
            <p:cNvGrpSpPr>
              <a:grpSpLocks/>
            </p:cNvGrpSpPr>
            <p:nvPr/>
          </p:nvGrpSpPr>
          <p:grpSpPr bwMode="auto">
            <a:xfrm>
              <a:off x="685" y="1990"/>
              <a:ext cx="1061" cy="54"/>
              <a:chOff x="685" y="1990"/>
              <a:chExt cx="1061" cy="54"/>
            </a:xfrm>
          </p:grpSpPr>
          <p:sp>
            <p:nvSpPr>
              <p:cNvPr id="31768" name="Freeform 57"/>
              <p:cNvSpPr>
                <a:spLocks noEditPoints="1"/>
              </p:cNvSpPr>
              <p:nvPr/>
            </p:nvSpPr>
            <p:spPr bwMode="auto">
              <a:xfrm>
                <a:off x="685" y="2017"/>
                <a:ext cx="1034" cy="1"/>
              </a:xfrm>
              <a:custGeom>
                <a:avLst/>
                <a:gdLst>
                  <a:gd name="T0" fmla="*/ 1034 w 1034"/>
                  <a:gd name="T1" fmla="*/ 0 h 1"/>
                  <a:gd name="T2" fmla="*/ 999 w 1034"/>
                  <a:gd name="T3" fmla="*/ 0 h 1"/>
                  <a:gd name="T4" fmla="*/ 972 w 1034"/>
                  <a:gd name="T5" fmla="*/ 0 h 1"/>
                  <a:gd name="T6" fmla="*/ 936 w 1034"/>
                  <a:gd name="T7" fmla="*/ 0 h 1"/>
                  <a:gd name="T8" fmla="*/ 918 w 1034"/>
                  <a:gd name="T9" fmla="*/ 0 h 1"/>
                  <a:gd name="T10" fmla="*/ 883 w 1034"/>
                  <a:gd name="T11" fmla="*/ 0 h 1"/>
                  <a:gd name="T12" fmla="*/ 856 w 1034"/>
                  <a:gd name="T13" fmla="*/ 0 h 1"/>
                  <a:gd name="T14" fmla="*/ 820 w 1034"/>
                  <a:gd name="T15" fmla="*/ 0 h 1"/>
                  <a:gd name="T16" fmla="*/ 794 w 1034"/>
                  <a:gd name="T17" fmla="*/ 0 h 1"/>
                  <a:gd name="T18" fmla="*/ 758 w 1034"/>
                  <a:gd name="T19" fmla="*/ 0 h 1"/>
                  <a:gd name="T20" fmla="*/ 740 w 1034"/>
                  <a:gd name="T21" fmla="*/ 0 h 1"/>
                  <a:gd name="T22" fmla="*/ 704 w 1034"/>
                  <a:gd name="T23" fmla="*/ 0 h 1"/>
                  <a:gd name="T24" fmla="*/ 678 w 1034"/>
                  <a:gd name="T25" fmla="*/ 0 h 1"/>
                  <a:gd name="T26" fmla="*/ 642 w 1034"/>
                  <a:gd name="T27" fmla="*/ 0 h 1"/>
                  <a:gd name="T28" fmla="*/ 615 w 1034"/>
                  <a:gd name="T29" fmla="*/ 0 h 1"/>
                  <a:gd name="T30" fmla="*/ 580 w 1034"/>
                  <a:gd name="T31" fmla="*/ 0 h 1"/>
                  <a:gd name="T32" fmla="*/ 562 w 1034"/>
                  <a:gd name="T33" fmla="*/ 0 h 1"/>
                  <a:gd name="T34" fmla="*/ 526 w 1034"/>
                  <a:gd name="T35" fmla="*/ 0 h 1"/>
                  <a:gd name="T36" fmla="*/ 499 w 1034"/>
                  <a:gd name="T37" fmla="*/ 0 h 1"/>
                  <a:gd name="T38" fmla="*/ 464 w 1034"/>
                  <a:gd name="T39" fmla="*/ 0 h 1"/>
                  <a:gd name="T40" fmla="*/ 437 w 1034"/>
                  <a:gd name="T41" fmla="*/ 0 h 1"/>
                  <a:gd name="T42" fmla="*/ 401 w 1034"/>
                  <a:gd name="T43" fmla="*/ 0 h 1"/>
                  <a:gd name="T44" fmla="*/ 383 w 1034"/>
                  <a:gd name="T45" fmla="*/ 0 h 1"/>
                  <a:gd name="T46" fmla="*/ 348 w 1034"/>
                  <a:gd name="T47" fmla="*/ 0 h 1"/>
                  <a:gd name="T48" fmla="*/ 321 w 1034"/>
                  <a:gd name="T49" fmla="*/ 0 h 1"/>
                  <a:gd name="T50" fmla="*/ 285 w 1034"/>
                  <a:gd name="T51" fmla="*/ 0 h 1"/>
                  <a:gd name="T52" fmla="*/ 259 w 1034"/>
                  <a:gd name="T53" fmla="*/ 0 h 1"/>
                  <a:gd name="T54" fmla="*/ 223 w 1034"/>
                  <a:gd name="T55" fmla="*/ 0 h 1"/>
                  <a:gd name="T56" fmla="*/ 205 w 1034"/>
                  <a:gd name="T57" fmla="*/ 0 h 1"/>
                  <a:gd name="T58" fmla="*/ 170 w 1034"/>
                  <a:gd name="T59" fmla="*/ 0 h 1"/>
                  <a:gd name="T60" fmla="*/ 143 w 1034"/>
                  <a:gd name="T61" fmla="*/ 0 h 1"/>
                  <a:gd name="T62" fmla="*/ 107 w 1034"/>
                  <a:gd name="T63" fmla="*/ 0 h 1"/>
                  <a:gd name="T64" fmla="*/ 80 w 1034"/>
                  <a:gd name="T65" fmla="*/ 0 h 1"/>
                  <a:gd name="T66" fmla="*/ 45 w 1034"/>
                  <a:gd name="T67" fmla="*/ 0 h 1"/>
                  <a:gd name="T68" fmla="*/ 27 w 1034"/>
                  <a:gd name="T69" fmla="*/ 0 h 1"/>
                  <a:gd name="T70" fmla="*/ 0 w 1034"/>
                  <a:gd name="T71" fmla="*/ 0 h 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34" h="1">
                    <a:moveTo>
                      <a:pt x="1034" y="0"/>
                    </a:moveTo>
                    <a:lnTo>
                      <a:pt x="999" y="0"/>
                    </a:lnTo>
                    <a:moveTo>
                      <a:pt x="972" y="0"/>
                    </a:moveTo>
                    <a:lnTo>
                      <a:pt x="936" y="0"/>
                    </a:lnTo>
                    <a:moveTo>
                      <a:pt x="918" y="0"/>
                    </a:moveTo>
                    <a:lnTo>
                      <a:pt x="883" y="0"/>
                    </a:lnTo>
                    <a:moveTo>
                      <a:pt x="856" y="0"/>
                    </a:moveTo>
                    <a:lnTo>
                      <a:pt x="820" y="0"/>
                    </a:lnTo>
                    <a:moveTo>
                      <a:pt x="794" y="0"/>
                    </a:moveTo>
                    <a:lnTo>
                      <a:pt x="758" y="0"/>
                    </a:lnTo>
                    <a:moveTo>
                      <a:pt x="740" y="0"/>
                    </a:moveTo>
                    <a:lnTo>
                      <a:pt x="704" y="0"/>
                    </a:lnTo>
                    <a:moveTo>
                      <a:pt x="678" y="0"/>
                    </a:moveTo>
                    <a:lnTo>
                      <a:pt x="642" y="0"/>
                    </a:lnTo>
                    <a:moveTo>
                      <a:pt x="615" y="0"/>
                    </a:moveTo>
                    <a:lnTo>
                      <a:pt x="580" y="0"/>
                    </a:lnTo>
                    <a:moveTo>
                      <a:pt x="562" y="0"/>
                    </a:moveTo>
                    <a:lnTo>
                      <a:pt x="526" y="0"/>
                    </a:lnTo>
                    <a:moveTo>
                      <a:pt x="499" y="0"/>
                    </a:moveTo>
                    <a:lnTo>
                      <a:pt x="464" y="0"/>
                    </a:lnTo>
                    <a:moveTo>
                      <a:pt x="437" y="0"/>
                    </a:moveTo>
                    <a:lnTo>
                      <a:pt x="401" y="0"/>
                    </a:lnTo>
                    <a:moveTo>
                      <a:pt x="383" y="0"/>
                    </a:moveTo>
                    <a:lnTo>
                      <a:pt x="348" y="0"/>
                    </a:lnTo>
                    <a:moveTo>
                      <a:pt x="321" y="0"/>
                    </a:moveTo>
                    <a:lnTo>
                      <a:pt x="285" y="0"/>
                    </a:lnTo>
                    <a:moveTo>
                      <a:pt x="259" y="0"/>
                    </a:moveTo>
                    <a:lnTo>
                      <a:pt x="223" y="0"/>
                    </a:lnTo>
                    <a:moveTo>
                      <a:pt x="205" y="0"/>
                    </a:moveTo>
                    <a:lnTo>
                      <a:pt x="170" y="0"/>
                    </a:lnTo>
                    <a:moveTo>
                      <a:pt x="143" y="0"/>
                    </a:moveTo>
                    <a:lnTo>
                      <a:pt x="107" y="0"/>
                    </a:lnTo>
                    <a:moveTo>
                      <a:pt x="80" y="0"/>
                    </a:moveTo>
                    <a:lnTo>
                      <a:pt x="45" y="0"/>
                    </a:lnTo>
                    <a:moveTo>
                      <a:pt x="27" y="0"/>
                    </a:moveTo>
                    <a:lnTo>
                      <a:pt x="0" y="0"/>
                    </a:lnTo>
                  </a:path>
                </a:pathLst>
              </a:custGeom>
              <a:noFill/>
              <a:ln w="14288">
                <a:solidFill>
                  <a:srgbClr val="FE1A0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31769" name="Group 58"/>
              <p:cNvGrpSpPr>
                <a:grpSpLocks/>
              </p:cNvGrpSpPr>
              <p:nvPr/>
            </p:nvGrpSpPr>
            <p:grpSpPr bwMode="auto">
              <a:xfrm>
                <a:off x="1692" y="1990"/>
                <a:ext cx="54" cy="54"/>
                <a:chOff x="1692" y="1990"/>
                <a:chExt cx="54" cy="54"/>
              </a:xfrm>
            </p:grpSpPr>
            <p:sp>
              <p:nvSpPr>
                <p:cNvPr id="31770" name="Oval 59"/>
                <p:cNvSpPr>
                  <a:spLocks noChangeArrowheads="1"/>
                </p:cNvSpPr>
                <p:nvPr/>
              </p:nvSpPr>
              <p:spPr bwMode="auto">
                <a:xfrm>
                  <a:off x="1692" y="1990"/>
                  <a:ext cx="54" cy="5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31771" name="Oval 60"/>
                <p:cNvSpPr>
                  <a:spLocks noChangeArrowheads="1"/>
                </p:cNvSpPr>
                <p:nvPr/>
              </p:nvSpPr>
              <p:spPr bwMode="auto">
                <a:xfrm>
                  <a:off x="1701" y="1999"/>
                  <a:ext cx="36" cy="36"/>
                </a:xfrm>
                <a:prstGeom prst="ellipse">
                  <a:avLst/>
                </a:prstGeom>
                <a:solidFill>
                  <a:srgbClr val="FE1A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rgbClr val="C00000"/>
                    </a:solidFill>
                  </a:endParaRPr>
                </a:p>
              </p:txBody>
            </p:sp>
          </p:grpSp>
        </p:grpSp>
        <p:grpSp>
          <p:nvGrpSpPr>
            <p:cNvPr id="31765" name="Group 61"/>
            <p:cNvGrpSpPr>
              <a:grpSpLocks/>
            </p:cNvGrpSpPr>
            <p:nvPr/>
          </p:nvGrpSpPr>
          <p:grpSpPr bwMode="auto">
            <a:xfrm>
              <a:off x="566" y="1951"/>
              <a:ext cx="118" cy="116"/>
              <a:chOff x="566" y="1951"/>
              <a:chExt cx="118" cy="116"/>
            </a:xfrm>
          </p:grpSpPr>
          <p:sp>
            <p:nvSpPr>
              <p:cNvPr id="31766" name="Rectangle 62"/>
              <p:cNvSpPr>
                <a:spLocks noChangeArrowheads="1"/>
              </p:cNvSpPr>
              <p:nvPr/>
            </p:nvSpPr>
            <p:spPr bwMode="auto">
              <a:xfrm>
                <a:off x="566" y="1951"/>
                <a:ext cx="76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1" i="1">
                    <a:solidFill>
                      <a:srgbClr val="C00000"/>
                    </a:solidFill>
                  </a:rPr>
                  <a:t>w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67" name="Rectangle 63"/>
              <p:cNvSpPr>
                <a:spLocks noChangeArrowheads="1"/>
              </p:cNvSpPr>
              <p:nvPr/>
            </p:nvSpPr>
            <p:spPr bwMode="auto">
              <a:xfrm>
                <a:off x="637" y="1987"/>
                <a:ext cx="4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C00000"/>
                    </a:solidFill>
                  </a:rPr>
                  <a:t>1 </a:t>
                </a:r>
                <a:endParaRPr lang="en-US" altLang="en-US" sz="2400" b="1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Do Wages Differ?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365B98"/>
                </a:solidFill>
              </a:rPr>
              <a:t>Labor Demand in General</a:t>
            </a:r>
          </a:p>
          <a:p>
            <a:pPr lvl="1" eaLnBrk="1" hangingPunct="1"/>
            <a:r>
              <a:rPr lang="en-US" altLang="en-US" smtClean="0"/>
              <a:t>Different workers have different productivities.</a:t>
            </a:r>
          </a:p>
          <a:p>
            <a:pPr lvl="1" eaLnBrk="1" hangingPunct="1"/>
            <a:r>
              <a:rPr lang="en-US" altLang="en-US" smtClean="0"/>
              <a:t>Each worker’s marginal physical product depends on:</a:t>
            </a:r>
          </a:p>
          <a:p>
            <a:pPr lvl="2" eaLnBrk="1" hangingPunct="1"/>
            <a:r>
              <a:rPr lang="en-US" altLang="en-US" smtClean="0"/>
              <a:t>His or her own abilities</a:t>
            </a:r>
          </a:p>
          <a:p>
            <a:pPr lvl="2" eaLnBrk="1" hangingPunct="1"/>
            <a:r>
              <a:rPr lang="en-US" altLang="en-US" smtClean="0"/>
              <a:t>His or her degree of effort</a:t>
            </a:r>
          </a:p>
          <a:p>
            <a:pPr lvl="2" eaLnBrk="1" hangingPunct="1"/>
            <a:r>
              <a:rPr lang="en-US" altLang="en-US" smtClean="0"/>
              <a:t>The other factors of productions with which he or she has to work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296863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/>
              <a:t> </a:t>
            </a:r>
            <a:endParaRPr lang="en-US" altLang="en-US" sz="2400" b="1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Do Wages Differ?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365B98"/>
                </a:solidFill>
              </a:rPr>
              <a:t>Labor Supply in General</a:t>
            </a:r>
          </a:p>
          <a:p>
            <a:pPr lvl="1" eaLnBrk="1" hangingPunct="1"/>
            <a:r>
              <a:rPr lang="en-US" altLang="en-US" smtClean="0"/>
              <a:t>Factors that influence the supply side:</a:t>
            </a:r>
          </a:p>
          <a:p>
            <a:pPr lvl="2" eaLnBrk="1" hangingPunct="1"/>
            <a:r>
              <a:rPr lang="en-US" altLang="en-US" smtClean="0"/>
              <a:t>The size of the available working population</a:t>
            </a:r>
          </a:p>
          <a:p>
            <a:pPr lvl="2" eaLnBrk="1" hangingPunct="1"/>
            <a:r>
              <a:rPr lang="en-US" altLang="en-US" smtClean="0"/>
              <a:t>The non-monetary attractiveness of a job</a:t>
            </a:r>
          </a:p>
          <a:p>
            <a:pPr lvl="2" eaLnBrk="1" hangingPunct="1"/>
            <a:r>
              <a:rPr lang="en-US" altLang="en-US" smtClean="0"/>
              <a:t>The abilities needed</a:t>
            </a:r>
          </a:p>
          <a:p>
            <a:pPr lvl="2" eaLnBrk="1" hangingPunct="1"/>
            <a:r>
              <a:rPr lang="en-US" altLang="en-US" smtClean="0"/>
              <a:t>The amount and expense of the necessary training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04800" y="1854200"/>
            <a:ext cx="18415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en-US" altLang="en-US" sz="2400" b="1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Do Wages Differ?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365B98"/>
                </a:solidFill>
              </a:rPr>
              <a:t>Investment in Human Capital</a:t>
            </a:r>
          </a:p>
          <a:p>
            <a:pPr lvl="1" eaLnBrk="1" hangingPunct="1"/>
            <a:r>
              <a:rPr lang="en-US" altLang="en-US" smtClean="0"/>
              <a:t>Human capital theory sees education and training as investments, leading to a later payoff of higher earnings.</a:t>
            </a:r>
          </a:p>
          <a:p>
            <a:pPr lvl="1" eaLnBrk="1" hangingPunct="1"/>
            <a:r>
              <a:rPr lang="en-US" altLang="en-US" smtClean="0"/>
              <a:t>The higher earnings are necessary to induce the sacrifices needed in terms of education and training.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b="1" i="1" u="sng" smtClean="0">
                <a:solidFill>
                  <a:srgbClr val="C00000"/>
                </a:solidFill>
              </a:rPr>
              <a:t>Imperfect Labor Markets and the Impact of Unions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1836738" y="73025"/>
            <a:ext cx="7205662" cy="88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200" b="1">
                <a:solidFill>
                  <a:srgbClr val="000099"/>
                </a:solidFill>
                <a:latin typeface="Times New Roman" panose="02020603050405020304" pitchFamily="18" charset="0"/>
              </a:rPr>
              <a:t>MONOPSONY MODEL</a:t>
            </a: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1747838" y="1120775"/>
            <a:ext cx="7027862" cy="374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87338" indent="-2873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Single Buyer of a type of labor</a:t>
            </a:r>
          </a:p>
          <a:p>
            <a:pPr>
              <a:spcBef>
                <a:spcPct val="0"/>
              </a:spcBef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The type of labor is relatively immobile</a:t>
            </a:r>
          </a:p>
          <a:p>
            <a:pPr>
              <a:spcBef>
                <a:spcPct val="0"/>
              </a:spcBef>
            </a:pPr>
            <a:r>
              <a:rPr lang="en-US" altLang="en-US" sz="4800" b="1">
                <a:solidFill>
                  <a:srgbClr val="CC0000"/>
                </a:solidFill>
                <a:latin typeface="Times New Roman" panose="02020603050405020304" pitchFamily="18" charset="0"/>
              </a:rPr>
              <a:t>“Wage Maker” Behavior</a:t>
            </a:r>
            <a:endParaRPr lang="en-US" altLang="en-US" sz="4800" b="1" i="1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2209800" y="4984750"/>
            <a:ext cx="609282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600" b="1" i="1">
                <a:solidFill>
                  <a:srgbClr val="000099"/>
                </a:solidFill>
                <a:latin typeface="Times New Roman" panose="02020603050405020304" pitchFamily="18" charset="0"/>
              </a:rPr>
              <a:t> Upward-Sloping Supply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600" b="1" i="1">
                <a:solidFill>
                  <a:srgbClr val="000099"/>
                </a:solidFill>
                <a:latin typeface="Times New Roman" panose="02020603050405020304" pitchFamily="18" charset="0"/>
              </a:rPr>
              <a:t>Curve to Firm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8" grpId="0" autoUpdateAnimBg="0"/>
      <p:bldP spid="208899" grpId="0" build="p"/>
      <p:bldP spid="208900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2870200" y="1646238"/>
            <a:ext cx="4278313" cy="4025900"/>
            <a:chOff x="1808" y="1037"/>
            <a:chExt cx="2695" cy="2536"/>
          </a:xfrm>
        </p:grpSpPr>
        <p:sp>
          <p:nvSpPr>
            <p:cNvPr id="37898" name="Line 3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Line 4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925" name="Rectangle 5"/>
          <p:cNvSpPr>
            <a:spLocks noChangeArrowheads="1"/>
          </p:cNvSpPr>
          <p:nvPr/>
        </p:nvSpPr>
        <p:spPr bwMode="auto">
          <a:xfrm rot="-5400000">
            <a:off x="685800" y="3352801"/>
            <a:ext cx="2549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Wage Rate (dollars)</a:t>
            </a:r>
          </a:p>
        </p:txBody>
      </p:sp>
      <p:sp>
        <p:nvSpPr>
          <p:cNvPr id="209926" name="Freeform 6"/>
          <p:cNvSpPr>
            <a:spLocks/>
          </p:cNvSpPr>
          <p:nvPr/>
        </p:nvSpPr>
        <p:spPr bwMode="auto">
          <a:xfrm>
            <a:off x="3314700" y="1735138"/>
            <a:ext cx="3248025" cy="2951162"/>
          </a:xfrm>
          <a:custGeom>
            <a:avLst/>
            <a:gdLst>
              <a:gd name="T0" fmla="*/ 0 w 2046"/>
              <a:gd name="T1" fmla="*/ 2147483647 h 1859"/>
              <a:gd name="T2" fmla="*/ 990422200 w 2046"/>
              <a:gd name="T3" fmla="*/ 2147483647 h 1859"/>
              <a:gd name="T4" fmla="*/ 1907759075 w 2046"/>
              <a:gd name="T5" fmla="*/ 2147483647 h 1859"/>
              <a:gd name="T6" fmla="*/ 2147483647 w 2046"/>
              <a:gd name="T7" fmla="*/ 2147483647 h 1859"/>
              <a:gd name="T8" fmla="*/ 2147483647 w 2046"/>
              <a:gd name="T9" fmla="*/ 2147483647 h 1859"/>
              <a:gd name="T10" fmla="*/ 2147483647 w 2046"/>
              <a:gd name="T11" fmla="*/ 2147483647 h 1859"/>
              <a:gd name="T12" fmla="*/ 2147483647 w 2046"/>
              <a:gd name="T13" fmla="*/ 1539814414 h 1859"/>
              <a:gd name="T14" fmla="*/ 2147483647 w 2046"/>
              <a:gd name="T15" fmla="*/ 791328928 h 1859"/>
              <a:gd name="T16" fmla="*/ 2147483647 w 2046"/>
              <a:gd name="T17" fmla="*/ 0 h 18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46" h="1859">
                <a:moveTo>
                  <a:pt x="0" y="1858"/>
                </a:moveTo>
                <a:lnTo>
                  <a:pt x="393" y="1732"/>
                </a:lnTo>
                <a:lnTo>
                  <a:pt x="757" y="1567"/>
                </a:lnTo>
                <a:lnTo>
                  <a:pt x="1084" y="1371"/>
                </a:lnTo>
                <a:lnTo>
                  <a:pt x="1371" y="1142"/>
                </a:lnTo>
                <a:lnTo>
                  <a:pt x="1613" y="888"/>
                </a:lnTo>
                <a:lnTo>
                  <a:pt x="1810" y="611"/>
                </a:lnTo>
                <a:lnTo>
                  <a:pt x="1954" y="314"/>
                </a:lnTo>
                <a:lnTo>
                  <a:pt x="20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27" name="Rectangle 7"/>
          <p:cNvSpPr>
            <a:spLocks noChangeArrowheads="1"/>
          </p:cNvSpPr>
          <p:nvPr/>
        </p:nvSpPr>
        <p:spPr bwMode="auto">
          <a:xfrm>
            <a:off x="6640513" y="1436688"/>
            <a:ext cx="350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209928" name="Rectangle 8"/>
          <p:cNvSpPr>
            <a:spLocks noChangeArrowheads="1"/>
          </p:cNvSpPr>
          <p:nvPr/>
        </p:nvSpPr>
        <p:spPr bwMode="auto">
          <a:xfrm>
            <a:off x="3668713" y="60531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209929" name="Rectangle 9"/>
          <p:cNvSpPr>
            <a:spLocks noChangeArrowheads="1"/>
          </p:cNvSpPr>
          <p:nvPr/>
        </p:nvSpPr>
        <p:spPr bwMode="auto">
          <a:xfrm>
            <a:off x="2843213" y="73025"/>
            <a:ext cx="49942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MONOPSONISTIC</a:t>
            </a:r>
            <a:b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</a:b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LABOR MARKET</a:t>
            </a:r>
          </a:p>
        </p:txBody>
      </p:sp>
      <p:sp>
        <p:nvSpPr>
          <p:cNvPr id="209930" name="Rectangle 10"/>
          <p:cNvSpPr>
            <a:spLocks noChangeArrowheads="1"/>
          </p:cNvSpPr>
          <p:nvPr/>
        </p:nvSpPr>
        <p:spPr bwMode="auto">
          <a:xfrm>
            <a:off x="5849938" y="3236913"/>
            <a:ext cx="3016250" cy="155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>
                <a:latin typeface="Times New Roman" panose="02020603050405020304" pitchFamily="18" charset="0"/>
              </a:rPr>
              <a:t>In monopsony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>
                <a:latin typeface="Times New Roman" panose="02020603050405020304" pitchFamily="18" charset="0"/>
              </a:rPr>
              <a:t>MRC lies above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>
                <a:latin typeface="Times New Roman" panose="02020603050405020304" pitchFamily="18" charset="0"/>
              </a:rPr>
              <a:t>the supply curve.</a:t>
            </a:r>
          </a:p>
        </p:txBody>
      </p:sp>
      <p:sp>
        <p:nvSpPr>
          <p:cNvPr id="209931" name="Line 11"/>
          <p:cNvSpPr>
            <a:spLocks noChangeShapeType="1"/>
          </p:cNvSpPr>
          <p:nvPr/>
        </p:nvSpPr>
        <p:spPr bwMode="auto">
          <a:xfrm flipH="1" flipV="1">
            <a:off x="5138738" y="2430463"/>
            <a:ext cx="1638300" cy="7905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0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5" grpId="0" autoUpdateAnimBg="0"/>
      <p:bldP spid="209927" grpId="0" autoUpdateAnimBg="0"/>
      <p:bldP spid="209928" grpId="0" autoUpdateAnimBg="0"/>
      <p:bldP spid="209929" grpId="0" autoUpdateAnimBg="0"/>
      <p:bldP spid="20993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Line 2"/>
          <p:cNvSpPr>
            <a:spLocks noChangeShapeType="1"/>
          </p:cNvSpPr>
          <p:nvPr/>
        </p:nvSpPr>
        <p:spPr bwMode="auto">
          <a:xfrm flipH="1">
            <a:off x="2886075" y="4071938"/>
            <a:ext cx="18462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71" name="Line 3"/>
          <p:cNvSpPr>
            <a:spLocks noChangeShapeType="1"/>
          </p:cNvSpPr>
          <p:nvPr/>
        </p:nvSpPr>
        <p:spPr bwMode="auto">
          <a:xfrm>
            <a:off x="4721225" y="3441700"/>
            <a:ext cx="0" cy="21034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 rot="-5400000">
            <a:off x="685800" y="3352801"/>
            <a:ext cx="2549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Wage Rate (dollars)</a:t>
            </a:r>
          </a:p>
        </p:txBody>
      </p:sp>
      <p:sp>
        <p:nvSpPr>
          <p:cNvPr id="38917" name="Freeform 5"/>
          <p:cNvSpPr>
            <a:spLocks/>
          </p:cNvSpPr>
          <p:nvPr/>
        </p:nvSpPr>
        <p:spPr bwMode="auto">
          <a:xfrm>
            <a:off x="3314700" y="1735138"/>
            <a:ext cx="3248025" cy="2951162"/>
          </a:xfrm>
          <a:custGeom>
            <a:avLst/>
            <a:gdLst>
              <a:gd name="T0" fmla="*/ 0 w 2046"/>
              <a:gd name="T1" fmla="*/ 2147483647 h 1859"/>
              <a:gd name="T2" fmla="*/ 990422200 w 2046"/>
              <a:gd name="T3" fmla="*/ 2147483647 h 1859"/>
              <a:gd name="T4" fmla="*/ 1907759075 w 2046"/>
              <a:gd name="T5" fmla="*/ 2147483647 h 1859"/>
              <a:gd name="T6" fmla="*/ 2147483647 w 2046"/>
              <a:gd name="T7" fmla="*/ 2147483647 h 1859"/>
              <a:gd name="T8" fmla="*/ 2147483647 w 2046"/>
              <a:gd name="T9" fmla="*/ 2147483647 h 1859"/>
              <a:gd name="T10" fmla="*/ 2147483647 w 2046"/>
              <a:gd name="T11" fmla="*/ 2147483647 h 1859"/>
              <a:gd name="T12" fmla="*/ 2147483647 w 2046"/>
              <a:gd name="T13" fmla="*/ 1539814414 h 1859"/>
              <a:gd name="T14" fmla="*/ 2147483647 w 2046"/>
              <a:gd name="T15" fmla="*/ 791328928 h 1859"/>
              <a:gd name="T16" fmla="*/ 2147483647 w 2046"/>
              <a:gd name="T17" fmla="*/ 0 h 18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46" h="1859">
                <a:moveTo>
                  <a:pt x="0" y="1858"/>
                </a:moveTo>
                <a:lnTo>
                  <a:pt x="393" y="1732"/>
                </a:lnTo>
                <a:lnTo>
                  <a:pt x="757" y="1567"/>
                </a:lnTo>
                <a:lnTo>
                  <a:pt x="1084" y="1371"/>
                </a:lnTo>
                <a:lnTo>
                  <a:pt x="1371" y="1142"/>
                </a:lnTo>
                <a:lnTo>
                  <a:pt x="1613" y="888"/>
                </a:lnTo>
                <a:lnTo>
                  <a:pt x="1810" y="611"/>
                </a:lnTo>
                <a:lnTo>
                  <a:pt x="1954" y="314"/>
                </a:lnTo>
                <a:lnTo>
                  <a:pt x="20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74" name="Rectangle 6"/>
          <p:cNvSpPr>
            <a:spLocks noChangeArrowheads="1"/>
          </p:cNvSpPr>
          <p:nvPr/>
        </p:nvSpPr>
        <p:spPr bwMode="auto">
          <a:xfrm>
            <a:off x="6705600" y="4327525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MRP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6640513" y="1436688"/>
            <a:ext cx="350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211976" name="Rectangle 8"/>
          <p:cNvSpPr>
            <a:spLocks noChangeArrowheads="1"/>
          </p:cNvSpPr>
          <p:nvPr/>
        </p:nvSpPr>
        <p:spPr bwMode="auto">
          <a:xfrm>
            <a:off x="2251075" y="3827463"/>
            <a:ext cx="6572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W</a:t>
            </a:r>
            <a:r>
              <a:rPr lang="en-US" altLang="en-US" b="1" baseline="-25000"/>
              <a:t>m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3668713" y="60531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211978" name="Freeform 10"/>
          <p:cNvSpPr>
            <a:spLocks/>
          </p:cNvSpPr>
          <p:nvPr/>
        </p:nvSpPr>
        <p:spPr bwMode="auto">
          <a:xfrm>
            <a:off x="3467100" y="1651000"/>
            <a:ext cx="1906588" cy="2671763"/>
          </a:xfrm>
          <a:custGeom>
            <a:avLst/>
            <a:gdLst>
              <a:gd name="T0" fmla="*/ 0 w 1201"/>
              <a:gd name="T1" fmla="*/ 2147483647 h 1683"/>
              <a:gd name="T2" fmla="*/ 582157040 w 1201"/>
              <a:gd name="T3" fmla="*/ 2147483647 h 1683"/>
              <a:gd name="T4" fmla="*/ 1118949668 w 1201"/>
              <a:gd name="T5" fmla="*/ 2147483647 h 1683"/>
              <a:gd name="T6" fmla="*/ 1602819795 w 1201"/>
              <a:gd name="T7" fmla="*/ 2147483647 h 1683"/>
              <a:gd name="T8" fmla="*/ 2028727107 w 1201"/>
              <a:gd name="T9" fmla="*/ 2147483647 h 1683"/>
              <a:gd name="T10" fmla="*/ 2147483647 w 1201"/>
              <a:gd name="T11" fmla="*/ 2026206004 h 1683"/>
              <a:gd name="T12" fmla="*/ 2147483647 w 1201"/>
              <a:gd name="T13" fmla="*/ 1393647461 h 1683"/>
              <a:gd name="T14" fmla="*/ 2147483647 w 1201"/>
              <a:gd name="T15" fmla="*/ 715724509 h 1683"/>
              <a:gd name="T16" fmla="*/ 2147483647 w 1201"/>
              <a:gd name="T17" fmla="*/ 0 h 16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01" h="1683">
                <a:moveTo>
                  <a:pt x="0" y="1682"/>
                </a:moveTo>
                <a:lnTo>
                  <a:pt x="231" y="1568"/>
                </a:lnTo>
                <a:lnTo>
                  <a:pt x="444" y="1418"/>
                </a:lnTo>
                <a:lnTo>
                  <a:pt x="636" y="1241"/>
                </a:lnTo>
                <a:lnTo>
                  <a:pt x="805" y="1034"/>
                </a:lnTo>
                <a:lnTo>
                  <a:pt x="946" y="804"/>
                </a:lnTo>
                <a:lnTo>
                  <a:pt x="1062" y="553"/>
                </a:lnTo>
                <a:lnTo>
                  <a:pt x="1147" y="284"/>
                </a:lnTo>
                <a:lnTo>
                  <a:pt x="1200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79" name="Freeform 11"/>
          <p:cNvSpPr>
            <a:spLocks/>
          </p:cNvSpPr>
          <p:nvPr/>
        </p:nvSpPr>
        <p:spPr bwMode="auto">
          <a:xfrm>
            <a:off x="3405188" y="1905000"/>
            <a:ext cx="3221037" cy="2562225"/>
          </a:xfrm>
          <a:custGeom>
            <a:avLst/>
            <a:gdLst>
              <a:gd name="T0" fmla="*/ 0 w 2029"/>
              <a:gd name="T1" fmla="*/ 0 h 1614"/>
              <a:gd name="T2" fmla="*/ 514111795 w 2029"/>
              <a:gd name="T3" fmla="*/ 667842200 h 1614"/>
              <a:gd name="T4" fmla="*/ 1073586396 w 2029"/>
              <a:gd name="T5" fmla="*/ 1292840950 h 1614"/>
              <a:gd name="T6" fmla="*/ 1668343179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80" name="Rectangle 12"/>
          <p:cNvSpPr>
            <a:spLocks noChangeArrowheads="1"/>
          </p:cNvSpPr>
          <p:nvPr/>
        </p:nvSpPr>
        <p:spPr bwMode="auto">
          <a:xfrm>
            <a:off x="4959350" y="1219200"/>
            <a:ext cx="7604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MRC</a:t>
            </a:r>
          </a:p>
        </p:txBody>
      </p:sp>
      <p:sp>
        <p:nvSpPr>
          <p:cNvPr id="211981" name="Rectangle 13"/>
          <p:cNvSpPr>
            <a:spLocks noChangeArrowheads="1"/>
          </p:cNvSpPr>
          <p:nvPr/>
        </p:nvSpPr>
        <p:spPr bwMode="auto">
          <a:xfrm>
            <a:off x="4413250" y="5654675"/>
            <a:ext cx="61436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Q</a:t>
            </a:r>
            <a:r>
              <a:rPr lang="en-US" altLang="en-US" b="1" baseline="-25000"/>
              <a:t>m</a:t>
            </a: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2843213" y="73025"/>
            <a:ext cx="49942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MONOPSONISTIC</a:t>
            </a:r>
            <a:b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</a:b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LABOR MARKET</a:t>
            </a:r>
          </a:p>
        </p:txBody>
      </p:sp>
      <p:grpSp>
        <p:nvGrpSpPr>
          <p:cNvPr id="38927" name="Group 15"/>
          <p:cNvGrpSpPr>
            <a:grpSpLocks/>
          </p:cNvGrpSpPr>
          <p:nvPr/>
        </p:nvGrpSpPr>
        <p:grpSpPr bwMode="auto">
          <a:xfrm>
            <a:off x="2870200" y="1646238"/>
            <a:ext cx="4278313" cy="4025900"/>
            <a:chOff x="1808" y="1037"/>
            <a:chExt cx="2695" cy="2536"/>
          </a:xfrm>
        </p:grpSpPr>
        <p:sp>
          <p:nvSpPr>
            <p:cNvPr id="38932" name="Line 16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Line 17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986" name="Rectangle 18"/>
          <p:cNvSpPr>
            <a:spLocks noChangeArrowheads="1"/>
          </p:cNvSpPr>
          <p:nvPr/>
        </p:nvSpPr>
        <p:spPr bwMode="auto">
          <a:xfrm>
            <a:off x="6686550" y="2532063"/>
            <a:ext cx="24733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CC0000"/>
                </a:solidFill>
              </a:rPr>
              <a:t>MRP = MRC</a:t>
            </a:r>
          </a:p>
        </p:txBody>
      </p:sp>
      <p:sp>
        <p:nvSpPr>
          <p:cNvPr id="211987" name="Line 19"/>
          <p:cNvSpPr>
            <a:spLocks noChangeShapeType="1"/>
          </p:cNvSpPr>
          <p:nvPr/>
        </p:nvSpPr>
        <p:spPr bwMode="auto">
          <a:xfrm flipH="1">
            <a:off x="4783138" y="2819400"/>
            <a:ext cx="1955800" cy="4778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88" name="Rectangle 20"/>
          <p:cNvSpPr>
            <a:spLocks noChangeArrowheads="1"/>
          </p:cNvSpPr>
          <p:nvPr/>
        </p:nvSpPr>
        <p:spPr bwMode="auto">
          <a:xfrm>
            <a:off x="6572250" y="4598988"/>
            <a:ext cx="2278063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CC0000"/>
                </a:solidFill>
              </a:rPr>
              <a:t>Q</a:t>
            </a:r>
            <a:r>
              <a:rPr lang="en-US" altLang="en-US" b="1" i="1" baseline="-25000">
                <a:solidFill>
                  <a:srgbClr val="CC0000"/>
                </a:solidFill>
              </a:rPr>
              <a:t>m </a:t>
            </a:r>
            <a:r>
              <a:rPr lang="en-US" altLang="en-US" b="1" i="1">
                <a:solidFill>
                  <a:srgbClr val="CC0000"/>
                </a:solidFill>
              </a:rPr>
              <a:t>units of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CC0000"/>
                </a:solidFill>
              </a:rPr>
              <a:t>labor hired</a:t>
            </a:r>
          </a:p>
        </p:txBody>
      </p:sp>
      <p:sp>
        <p:nvSpPr>
          <p:cNvPr id="211989" name="Line 21"/>
          <p:cNvSpPr>
            <a:spLocks noChangeShapeType="1"/>
          </p:cNvSpPr>
          <p:nvPr/>
        </p:nvSpPr>
        <p:spPr bwMode="auto">
          <a:xfrm flipH="1">
            <a:off x="4741863" y="4983163"/>
            <a:ext cx="1785937" cy="5413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21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1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4" grpId="0" autoUpdateAnimBg="0"/>
      <p:bldP spid="211976" grpId="0" autoUpdateAnimBg="0"/>
      <p:bldP spid="211980" grpId="0" autoUpdateAnimBg="0"/>
      <p:bldP spid="211981" grpId="0" autoUpdateAnimBg="0"/>
      <p:bldP spid="211986" grpId="0" autoUpdateAnimBg="0"/>
      <p:bldP spid="211988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Line 2"/>
          <p:cNvSpPr>
            <a:spLocks noChangeShapeType="1"/>
          </p:cNvSpPr>
          <p:nvPr/>
        </p:nvSpPr>
        <p:spPr bwMode="auto">
          <a:xfrm>
            <a:off x="5245100" y="3759200"/>
            <a:ext cx="0" cy="1793875"/>
          </a:xfrm>
          <a:prstGeom prst="line">
            <a:avLst/>
          </a:prstGeom>
          <a:noFill/>
          <a:ln w="381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 flipH="1">
            <a:off x="2894013" y="3729038"/>
            <a:ext cx="2368550" cy="0"/>
          </a:xfrm>
          <a:prstGeom prst="line">
            <a:avLst/>
          </a:prstGeom>
          <a:noFill/>
          <a:ln w="381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2886075" y="4071938"/>
            <a:ext cx="18462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>
            <a:off x="4721225" y="3441700"/>
            <a:ext cx="0" cy="21034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 rot="-5400000">
            <a:off x="685800" y="3352801"/>
            <a:ext cx="2549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Wage Rate (dollars)</a:t>
            </a:r>
          </a:p>
        </p:txBody>
      </p:sp>
      <p:sp>
        <p:nvSpPr>
          <p:cNvPr id="39943" name="Freeform 7"/>
          <p:cNvSpPr>
            <a:spLocks/>
          </p:cNvSpPr>
          <p:nvPr/>
        </p:nvSpPr>
        <p:spPr bwMode="auto">
          <a:xfrm>
            <a:off x="3314700" y="1735138"/>
            <a:ext cx="3248025" cy="2951162"/>
          </a:xfrm>
          <a:custGeom>
            <a:avLst/>
            <a:gdLst>
              <a:gd name="T0" fmla="*/ 0 w 2046"/>
              <a:gd name="T1" fmla="*/ 2147483647 h 1859"/>
              <a:gd name="T2" fmla="*/ 990422200 w 2046"/>
              <a:gd name="T3" fmla="*/ 2147483647 h 1859"/>
              <a:gd name="T4" fmla="*/ 1907759075 w 2046"/>
              <a:gd name="T5" fmla="*/ 2147483647 h 1859"/>
              <a:gd name="T6" fmla="*/ 2147483647 w 2046"/>
              <a:gd name="T7" fmla="*/ 2147483647 h 1859"/>
              <a:gd name="T8" fmla="*/ 2147483647 w 2046"/>
              <a:gd name="T9" fmla="*/ 2147483647 h 1859"/>
              <a:gd name="T10" fmla="*/ 2147483647 w 2046"/>
              <a:gd name="T11" fmla="*/ 2147483647 h 1859"/>
              <a:gd name="T12" fmla="*/ 2147483647 w 2046"/>
              <a:gd name="T13" fmla="*/ 1539814414 h 1859"/>
              <a:gd name="T14" fmla="*/ 2147483647 w 2046"/>
              <a:gd name="T15" fmla="*/ 791328928 h 1859"/>
              <a:gd name="T16" fmla="*/ 2147483647 w 2046"/>
              <a:gd name="T17" fmla="*/ 0 h 18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46" h="1859">
                <a:moveTo>
                  <a:pt x="0" y="1858"/>
                </a:moveTo>
                <a:lnTo>
                  <a:pt x="393" y="1732"/>
                </a:lnTo>
                <a:lnTo>
                  <a:pt x="757" y="1567"/>
                </a:lnTo>
                <a:lnTo>
                  <a:pt x="1084" y="1371"/>
                </a:lnTo>
                <a:lnTo>
                  <a:pt x="1371" y="1142"/>
                </a:lnTo>
                <a:lnTo>
                  <a:pt x="1613" y="888"/>
                </a:lnTo>
                <a:lnTo>
                  <a:pt x="1810" y="611"/>
                </a:lnTo>
                <a:lnTo>
                  <a:pt x="1954" y="314"/>
                </a:lnTo>
                <a:lnTo>
                  <a:pt x="20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6705600" y="4327525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MRP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6640513" y="1436688"/>
            <a:ext cx="350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2251075" y="3827463"/>
            <a:ext cx="6572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W</a:t>
            </a:r>
            <a:r>
              <a:rPr lang="en-US" altLang="en-US" b="1" baseline="-25000"/>
              <a:t>m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3668713" y="60531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39948" name="Freeform 12"/>
          <p:cNvSpPr>
            <a:spLocks/>
          </p:cNvSpPr>
          <p:nvPr/>
        </p:nvSpPr>
        <p:spPr bwMode="auto">
          <a:xfrm>
            <a:off x="3467100" y="1651000"/>
            <a:ext cx="1906588" cy="2671763"/>
          </a:xfrm>
          <a:custGeom>
            <a:avLst/>
            <a:gdLst>
              <a:gd name="T0" fmla="*/ 0 w 1201"/>
              <a:gd name="T1" fmla="*/ 2147483647 h 1683"/>
              <a:gd name="T2" fmla="*/ 582157040 w 1201"/>
              <a:gd name="T3" fmla="*/ 2147483647 h 1683"/>
              <a:gd name="T4" fmla="*/ 1118949668 w 1201"/>
              <a:gd name="T5" fmla="*/ 2147483647 h 1683"/>
              <a:gd name="T6" fmla="*/ 1602819795 w 1201"/>
              <a:gd name="T7" fmla="*/ 2147483647 h 1683"/>
              <a:gd name="T8" fmla="*/ 2028727107 w 1201"/>
              <a:gd name="T9" fmla="*/ 2147483647 h 1683"/>
              <a:gd name="T10" fmla="*/ 2147483647 w 1201"/>
              <a:gd name="T11" fmla="*/ 2026206004 h 1683"/>
              <a:gd name="T12" fmla="*/ 2147483647 w 1201"/>
              <a:gd name="T13" fmla="*/ 1393647461 h 1683"/>
              <a:gd name="T14" fmla="*/ 2147483647 w 1201"/>
              <a:gd name="T15" fmla="*/ 715724509 h 1683"/>
              <a:gd name="T16" fmla="*/ 2147483647 w 1201"/>
              <a:gd name="T17" fmla="*/ 0 h 16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01" h="1683">
                <a:moveTo>
                  <a:pt x="0" y="1682"/>
                </a:moveTo>
                <a:lnTo>
                  <a:pt x="231" y="1568"/>
                </a:lnTo>
                <a:lnTo>
                  <a:pt x="444" y="1418"/>
                </a:lnTo>
                <a:lnTo>
                  <a:pt x="636" y="1241"/>
                </a:lnTo>
                <a:lnTo>
                  <a:pt x="805" y="1034"/>
                </a:lnTo>
                <a:lnTo>
                  <a:pt x="946" y="804"/>
                </a:lnTo>
                <a:lnTo>
                  <a:pt x="1062" y="553"/>
                </a:lnTo>
                <a:lnTo>
                  <a:pt x="1147" y="284"/>
                </a:lnTo>
                <a:lnTo>
                  <a:pt x="1200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Freeform 13"/>
          <p:cNvSpPr>
            <a:spLocks/>
          </p:cNvSpPr>
          <p:nvPr/>
        </p:nvSpPr>
        <p:spPr bwMode="auto">
          <a:xfrm>
            <a:off x="3405188" y="1905000"/>
            <a:ext cx="3221037" cy="2562225"/>
          </a:xfrm>
          <a:custGeom>
            <a:avLst/>
            <a:gdLst>
              <a:gd name="T0" fmla="*/ 0 w 2029"/>
              <a:gd name="T1" fmla="*/ 0 h 1614"/>
              <a:gd name="T2" fmla="*/ 514111795 w 2029"/>
              <a:gd name="T3" fmla="*/ 667842200 h 1614"/>
              <a:gd name="T4" fmla="*/ 1073586396 w 2029"/>
              <a:gd name="T5" fmla="*/ 1292840950 h 1614"/>
              <a:gd name="T6" fmla="*/ 1668343179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4959350" y="1219200"/>
            <a:ext cx="7604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MRC</a:t>
            </a:r>
          </a:p>
        </p:txBody>
      </p:sp>
      <p:sp>
        <p:nvSpPr>
          <p:cNvPr id="214031" name="Rectangle 15"/>
          <p:cNvSpPr>
            <a:spLocks noChangeArrowheads="1"/>
          </p:cNvSpPr>
          <p:nvPr/>
        </p:nvSpPr>
        <p:spPr bwMode="auto">
          <a:xfrm>
            <a:off x="2279650" y="3463925"/>
            <a:ext cx="5683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W</a:t>
            </a:r>
            <a:r>
              <a:rPr lang="en-US" altLang="en-US" b="1" baseline="-25000"/>
              <a:t>c</a:t>
            </a:r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4413250" y="5654675"/>
            <a:ext cx="61436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Q</a:t>
            </a:r>
            <a:r>
              <a:rPr lang="en-US" altLang="en-US" b="1" baseline="-25000"/>
              <a:t>m</a:t>
            </a:r>
          </a:p>
        </p:txBody>
      </p:sp>
      <p:sp>
        <p:nvSpPr>
          <p:cNvPr id="214033" name="Rectangle 17"/>
          <p:cNvSpPr>
            <a:spLocks noChangeArrowheads="1"/>
          </p:cNvSpPr>
          <p:nvPr/>
        </p:nvSpPr>
        <p:spPr bwMode="auto">
          <a:xfrm>
            <a:off x="4992688" y="5662613"/>
            <a:ext cx="52546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Q</a:t>
            </a:r>
            <a:r>
              <a:rPr lang="en-US" altLang="en-US" b="1" baseline="-25000"/>
              <a:t>c</a:t>
            </a:r>
          </a:p>
        </p:txBody>
      </p:sp>
      <p:sp>
        <p:nvSpPr>
          <p:cNvPr id="214034" name="Rectangle 18"/>
          <p:cNvSpPr>
            <a:spLocks noChangeArrowheads="1"/>
          </p:cNvSpPr>
          <p:nvPr/>
        </p:nvSpPr>
        <p:spPr bwMode="auto">
          <a:xfrm>
            <a:off x="6265863" y="2124075"/>
            <a:ext cx="2719387" cy="222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The competitive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solution would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result in a higher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wage and greater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Employment.</a:t>
            </a:r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2843213" y="73025"/>
            <a:ext cx="49942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MONOPSONISTIC</a:t>
            </a:r>
            <a:b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</a:b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LABOR MARKET</a:t>
            </a:r>
          </a:p>
        </p:txBody>
      </p:sp>
      <p:grpSp>
        <p:nvGrpSpPr>
          <p:cNvPr id="39956" name="Group 20"/>
          <p:cNvGrpSpPr>
            <a:grpSpLocks/>
          </p:cNvGrpSpPr>
          <p:nvPr/>
        </p:nvGrpSpPr>
        <p:grpSpPr bwMode="auto">
          <a:xfrm>
            <a:off x="2870200" y="1646238"/>
            <a:ext cx="4278313" cy="4025900"/>
            <a:chOff x="1808" y="1037"/>
            <a:chExt cx="2695" cy="2536"/>
          </a:xfrm>
        </p:grpSpPr>
        <p:sp>
          <p:nvSpPr>
            <p:cNvPr id="39958" name="Line 21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22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14039" name="Picture 23" descr="Button_Curve cop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088" y="1244600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14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4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31" grpId="0" autoUpdateAnimBg="0"/>
      <p:bldP spid="214033" grpId="0" autoUpdateAnimBg="0"/>
      <p:bldP spid="214034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5245100" y="3759200"/>
            <a:ext cx="0" cy="1793875"/>
          </a:xfrm>
          <a:prstGeom prst="line">
            <a:avLst/>
          </a:prstGeom>
          <a:noFill/>
          <a:ln w="381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 flipH="1">
            <a:off x="2894013" y="3729038"/>
            <a:ext cx="2368550" cy="0"/>
          </a:xfrm>
          <a:prstGeom prst="line">
            <a:avLst/>
          </a:prstGeom>
          <a:noFill/>
          <a:ln w="381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 flipH="1">
            <a:off x="2886075" y="4071938"/>
            <a:ext cx="18462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4721225" y="3441700"/>
            <a:ext cx="0" cy="21034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 rot="-5400000">
            <a:off x="685800" y="3352801"/>
            <a:ext cx="2549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Wage Rate (dollars)</a:t>
            </a:r>
          </a:p>
        </p:txBody>
      </p:sp>
      <p:sp>
        <p:nvSpPr>
          <p:cNvPr id="40967" name="Freeform 7"/>
          <p:cNvSpPr>
            <a:spLocks/>
          </p:cNvSpPr>
          <p:nvPr/>
        </p:nvSpPr>
        <p:spPr bwMode="auto">
          <a:xfrm>
            <a:off x="3314700" y="1735138"/>
            <a:ext cx="3248025" cy="2951162"/>
          </a:xfrm>
          <a:custGeom>
            <a:avLst/>
            <a:gdLst>
              <a:gd name="T0" fmla="*/ 0 w 2046"/>
              <a:gd name="T1" fmla="*/ 2147483647 h 1859"/>
              <a:gd name="T2" fmla="*/ 990422200 w 2046"/>
              <a:gd name="T3" fmla="*/ 2147483647 h 1859"/>
              <a:gd name="T4" fmla="*/ 1907759075 w 2046"/>
              <a:gd name="T5" fmla="*/ 2147483647 h 1859"/>
              <a:gd name="T6" fmla="*/ 2147483647 w 2046"/>
              <a:gd name="T7" fmla="*/ 2147483647 h 1859"/>
              <a:gd name="T8" fmla="*/ 2147483647 w 2046"/>
              <a:gd name="T9" fmla="*/ 2147483647 h 1859"/>
              <a:gd name="T10" fmla="*/ 2147483647 w 2046"/>
              <a:gd name="T11" fmla="*/ 2147483647 h 1859"/>
              <a:gd name="T12" fmla="*/ 2147483647 w 2046"/>
              <a:gd name="T13" fmla="*/ 1539814414 h 1859"/>
              <a:gd name="T14" fmla="*/ 2147483647 w 2046"/>
              <a:gd name="T15" fmla="*/ 791328928 h 1859"/>
              <a:gd name="T16" fmla="*/ 2147483647 w 2046"/>
              <a:gd name="T17" fmla="*/ 0 h 18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46" h="1859">
                <a:moveTo>
                  <a:pt x="0" y="1858"/>
                </a:moveTo>
                <a:lnTo>
                  <a:pt x="393" y="1732"/>
                </a:lnTo>
                <a:lnTo>
                  <a:pt x="757" y="1567"/>
                </a:lnTo>
                <a:lnTo>
                  <a:pt x="1084" y="1371"/>
                </a:lnTo>
                <a:lnTo>
                  <a:pt x="1371" y="1142"/>
                </a:lnTo>
                <a:lnTo>
                  <a:pt x="1613" y="888"/>
                </a:lnTo>
                <a:lnTo>
                  <a:pt x="1810" y="611"/>
                </a:lnTo>
                <a:lnTo>
                  <a:pt x="1954" y="314"/>
                </a:lnTo>
                <a:lnTo>
                  <a:pt x="20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6705600" y="4327525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MRP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6640513" y="1436688"/>
            <a:ext cx="350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2251075" y="3827463"/>
            <a:ext cx="6572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W</a:t>
            </a:r>
            <a:r>
              <a:rPr lang="en-US" altLang="en-US" b="1" baseline="-25000"/>
              <a:t>m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3668713" y="60531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40972" name="Freeform 12"/>
          <p:cNvSpPr>
            <a:spLocks/>
          </p:cNvSpPr>
          <p:nvPr/>
        </p:nvSpPr>
        <p:spPr bwMode="auto">
          <a:xfrm>
            <a:off x="3467100" y="1651000"/>
            <a:ext cx="1906588" cy="2671763"/>
          </a:xfrm>
          <a:custGeom>
            <a:avLst/>
            <a:gdLst>
              <a:gd name="T0" fmla="*/ 0 w 1201"/>
              <a:gd name="T1" fmla="*/ 2147483647 h 1683"/>
              <a:gd name="T2" fmla="*/ 582157040 w 1201"/>
              <a:gd name="T3" fmla="*/ 2147483647 h 1683"/>
              <a:gd name="T4" fmla="*/ 1118949668 w 1201"/>
              <a:gd name="T5" fmla="*/ 2147483647 h 1683"/>
              <a:gd name="T6" fmla="*/ 1602819795 w 1201"/>
              <a:gd name="T7" fmla="*/ 2147483647 h 1683"/>
              <a:gd name="T8" fmla="*/ 2028727107 w 1201"/>
              <a:gd name="T9" fmla="*/ 2147483647 h 1683"/>
              <a:gd name="T10" fmla="*/ 2147483647 w 1201"/>
              <a:gd name="T11" fmla="*/ 2026206004 h 1683"/>
              <a:gd name="T12" fmla="*/ 2147483647 w 1201"/>
              <a:gd name="T13" fmla="*/ 1393647461 h 1683"/>
              <a:gd name="T14" fmla="*/ 2147483647 w 1201"/>
              <a:gd name="T15" fmla="*/ 715724509 h 1683"/>
              <a:gd name="T16" fmla="*/ 2147483647 w 1201"/>
              <a:gd name="T17" fmla="*/ 0 h 16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01" h="1683">
                <a:moveTo>
                  <a:pt x="0" y="1682"/>
                </a:moveTo>
                <a:lnTo>
                  <a:pt x="231" y="1568"/>
                </a:lnTo>
                <a:lnTo>
                  <a:pt x="444" y="1418"/>
                </a:lnTo>
                <a:lnTo>
                  <a:pt x="636" y="1241"/>
                </a:lnTo>
                <a:lnTo>
                  <a:pt x="805" y="1034"/>
                </a:lnTo>
                <a:lnTo>
                  <a:pt x="946" y="804"/>
                </a:lnTo>
                <a:lnTo>
                  <a:pt x="1062" y="553"/>
                </a:lnTo>
                <a:lnTo>
                  <a:pt x="1147" y="284"/>
                </a:lnTo>
                <a:lnTo>
                  <a:pt x="1200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Freeform 13"/>
          <p:cNvSpPr>
            <a:spLocks/>
          </p:cNvSpPr>
          <p:nvPr/>
        </p:nvSpPr>
        <p:spPr bwMode="auto">
          <a:xfrm>
            <a:off x="3405188" y="1905000"/>
            <a:ext cx="3221037" cy="2562225"/>
          </a:xfrm>
          <a:custGeom>
            <a:avLst/>
            <a:gdLst>
              <a:gd name="T0" fmla="*/ 0 w 2029"/>
              <a:gd name="T1" fmla="*/ 0 h 1614"/>
              <a:gd name="T2" fmla="*/ 514111795 w 2029"/>
              <a:gd name="T3" fmla="*/ 667842200 h 1614"/>
              <a:gd name="T4" fmla="*/ 1073586396 w 2029"/>
              <a:gd name="T5" fmla="*/ 1292840950 h 1614"/>
              <a:gd name="T6" fmla="*/ 1668343179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4959350" y="1219200"/>
            <a:ext cx="7604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MRC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2279650" y="3463925"/>
            <a:ext cx="5683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W</a:t>
            </a:r>
            <a:r>
              <a:rPr lang="en-US" altLang="en-US" b="1" baseline="-25000"/>
              <a:t>c</a:t>
            </a: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4413250" y="5654675"/>
            <a:ext cx="61436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Q</a:t>
            </a:r>
            <a:r>
              <a:rPr lang="en-US" altLang="en-US" b="1" baseline="-25000"/>
              <a:t>m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4992688" y="5662613"/>
            <a:ext cx="52546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Q</a:t>
            </a:r>
            <a:r>
              <a:rPr lang="en-US" altLang="en-US" b="1" baseline="-25000"/>
              <a:t>c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6265863" y="2124075"/>
            <a:ext cx="2719387" cy="222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The competitive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solution would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result in a higher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wage and greater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employment</a:t>
            </a: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2843213" y="73025"/>
            <a:ext cx="49942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MONOPSONISTIC</a:t>
            </a:r>
            <a:b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</a:b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LABOR MARKET</a:t>
            </a:r>
          </a:p>
        </p:txBody>
      </p:sp>
      <p:grpSp>
        <p:nvGrpSpPr>
          <p:cNvPr id="40980" name="Group 20"/>
          <p:cNvGrpSpPr>
            <a:grpSpLocks/>
          </p:cNvGrpSpPr>
          <p:nvPr/>
        </p:nvGrpSpPr>
        <p:grpSpPr bwMode="auto">
          <a:xfrm>
            <a:off x="2870200" y="1646238"/>
            <a:ext cx="4278313" cy="4025900"/>
            <a:chOff x="1808" y="1037"/>
            <a:chExt cx="2695" cy="2536"/>
          </a:xfrm>
        </p:grpSpPr>
        <p:sp>
          <p:nvSpPr>
            <p:cNvPr id="40984" name="Line 21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5" name="Line 22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6087" name="Group 23"/>
          <p:cNvGrpSpPr>
            <a:grpSpLocks/>
          </p:cNvGrpSpPr>
          <p:nvPr/>
        </p:nvGrpSpPr>
        <p:grpSpPr bwMode="auto">
          <a:xfrm>
            <a:off x="1233488" y="798513"/>
            <a:ext cx="7881937" cy="4813300"/>
            <a:chOff x="352" y="512"/>
            <a:chExt cx="4965" cy="3032"/>
          </a:xfrm>
        </p:grpSpPr>
        <p:sp>
          <p:nvSpPr>
            <p:cNvPr id="40982" name="AutoShape 24"/>
            <p:cNvSpPr>
              <a:spLocks noChangeArrowheads="1"/>
            </p:cNvSpPr>
            <p:nvPr/>
          </p:nvSpPr>
          <p:spPr bwMode="auto">
            <a:xfrm>
              <a:off x="352" y="512"/>
              <a:ext cx="4965" cy="3032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983" name="Rectangle 25"/>
            <p:cNvSpPr>
              <a:spLocks noChangeArrowheads="1"/>
            </p:cNvSpPr>
            <p:nvPr/>
          </p:nvSpPr>
          <p:spPr bwMode="auto">
            <a:xfrm>
              <a:off x="1170" y="1167"/>
              <a:ext cx="3322" cy="21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3600" b="1" i="1">
                  <a:latin typeface="Times New Roman" panose="02020603050405020304" pitchFamily="18" charset="0"/>
                </a:rPr>
                <a:t>Monopsonists maximize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3600" b="1" i="1">
                  <a:latin typeface="Times New Roman" panose="02020603050405020304" pitchFamily="18" charset="0"/>
                </a:rPr>
                <a:t>profits by hiring a smaller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3600" b="1" i="1">
                  <a:latin typeface="Times New Roman" panose="02020603050405020304" pitchFamily="18" charset="0"/>
                </a:rPr>
                <a:t>number of workers and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3600" b="1" i="1">
                  <a:latin typeface="Times New Roman" panose="02020603050405020304" pitchFamily="18" charset="0"/>
                </a:rPr>
                <a:t>thereby paying a less-than-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3600" b="1" i="1">
                  <a:latin typeface="Times New Roman" panose="02020603050405020304" pitchFamily="18" charset="0"/>
                </a:rPr>
                <a:t>competitive wage rate.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3600" b="1" i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2921000" y="2192338"/>
            <a:ext cx="4675188" cy="3484562"/>
          </a:xfrm>
          <a:prstGeom prst="roundRect">
            <a:avLst>
              <a:gd name="adj" fmla="val 12495"/>
            </a:avLst>
          </a:prstGeom>
          <a:noFill/>
          <a:ln w="1270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4500563" y="1374775"/>
            <a:ext cx="1525587" cy="1106488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858963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7216775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 rot="10800000">
            <a:off x="2662238" y="3016250"/>
            <a:ext cx="522287" cy="3746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7" name="AutoShape 8"/>
          <p:cNvSpPr>
            <a:spLocks noChangeArrowheads="1"/>
          </p:cNvSpPr>
          <p:nvPr/>
        </p:nvSpPr>
        <p:spPr bwMode="auto">
          <a:xfrm rot="-5400000">
            <a:off x="5829300" y="2036763"/>
            <a:ext cx="628650" cy="3111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1900238" y="3706813"/>
            <a:ext cx="1485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BUSINESSES</a:t>
            </a:r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7156450" y="3717925"/>
            <a:ext cx="16113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HOUSEHOLDS</a:t>
            </a:r>
          </a:p>
        </p:txBody>
      </p:sp>
      <p:sp>
        <p:nvSpPr>
          <p:cNvPr id="5130" name="Rectangle 11"/>
          <p:cNvSpPr>
            <a:spLocks noChangeArrowheads="1"/>
          </p:cNvSpPr>
          <p:nvPr/>
        </p:nvSpPr>
        <p:spPr bwMode="auto">
          <a:xfrm>
            <a:off x="4611688" y="1627188"/>
            <a:ext cx="132873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RESOURCE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3005138" y="2498725"/>
            <a:ext cx="17938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RESOURCES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494463" y="2498725"/>
            <a:ext cx="11144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INPUTS</a:t>
            </a:r>
          </a:p>
        </p:txBody>
      </p:sp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4500563" y="5338763"/>
            <a:ext cx="1525587" cy="1104900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4" name="Rectangle 15"/>
          <p:cNvSpPr>
            <a:spLocks noChangeArrowheads="1"/>
          </p:cNvSpPr>
          <p:nvPr/>
        </p:nvSpPr>
        <p:spPr bwMode="auto">
          <a:xfrm>
            <a:off x="4660900" y="5602288"/>
            <a:ext cx="11826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PRODUCT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5135" name="Rectangle 17"/>
          <p:cNvSpPr>
            <a:spLocks noChangeArrowheads="1"/>
          </p:cNvSpPr>
          <p:nvPr/>
        </p:nvSpPr>
        <p:spPr bwMode="auto">
          <a:xfrm>
            <a:off x="1700213" y="93663"/>
            <a:ext cx="74215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CIRCULAR FLOW MODEL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 autoUpdateAnimBg="0"/>
      <p:bldP spid="5133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Unions attempt to monopolize the sale of labor, so the competitive model breaks down in this case.</a:t>
            </a:r>
          </a:p>
          <a:p>
            <a:pPr eaLnBrk="1" hangingPunct="1"/>
            <a:r>
              <a:rPr lang="en-US" altLang="en-US" smtClean="0"/>
              <a:t>Union membership is only a small and declining portion of the American labor force, however.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Unions and Collective Bargaining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Unions and Collective Bargaining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Why has unionism been declining?</a:t>
            </a:r>
            <a:endParaRPr lang="en-US" altLang="en-US" sz="4000" i="1" u="sng" smtClean="0"/>
          </a:p>
          <a:p>
            <a:pPr lvl="1" eaLnBrk="1" hangingPunct="1"/>
            <a:r>
              <a:rPr lang="en-US" altLang="en-US" smtClean="0"/>
              <a:t>The shift of the U.S. labor force into service industries and out of manufacturing</a:t>
            </a:r>
          </a:p>
          <a:p>
            <a:pPr lvl="1" eaLnBrk="1" hangingPunct="1"/>
            <a:r>
              <a:rPr lang="en-US" altLang="en-US" smtClean="0"/>
              <a:t>Deregulation forced some industries to compete more intensely, and it may, thus, have influenced the firms to hire less-expensive, non-union labor.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Unionization is much less prevalent in America than it is in most other industrialized countries.</a:t>
            </a:r>
          </a:p>
          <a:p>
            <a:pPr eaLnBrk="1" hangingPunct="1"/>
            <a:r>
              <a:rPr lang="en-US" altLang="en-US" smtClean="0"/>
              <a:t>The main sector of the U.S. economy in which the unions are still fairly healthy is government employment.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Unions and Collective Bargaining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Unions as a Labor Monopolies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Unions can monopolize the supply of labor, but they are not all powerful.</a:t>
            </a:r>
          </a:p>
          <a:p>
            <a:pPr eaLnBrk="1" hangingPunct="1"/>
            <a:r>
              <a:rPr lang="en-US" altLang="en-US" smtClean="0"/>
              <a:t>Unions must choose among competing goals, and they need to weigh alternative strategies.</a:t>
            </a:r>
          </a:p>
          <a:p>
            <a:pPr lvl="1" eaLnBrk="1" hangingPunct="1"/>
            <a:r>
              <a:rPr lang="en-US" altLang="en-US" smtClean="0"/>
              <a:t>Attaining the highest wage possible for current union members</a:t>
            </a:r>
          </a:p>
          <a:p>
            <a:pPr lvl="1" eaLnBrk="1" hangingPunct="1"/>
            <a:r>
              <a:rPr lang="en-US" altLang="en-US" smtClean="0"/>
              <a:t>Increasing the size of the union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Unions also try to </a:t>
            </a:r>
            <a:r>
              <a:rPr lang="en-US" altLang="en-US" smtClean="0">
                <a:sym typeface="Symbol" panose="05050102010706020507" pitchFamily="18" charset="2"/>
              </a:rPr>
              <a:t> the demand for labor: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Featherbedding:  forcing management to employ more workers than they really need</a:t>
            </a:r>
          </a:p>
          <a:p>
            <a:pPr lvl="1" eaLnBrk="1" hangingPunct="1"/>
            <a:r>
              <a:rPr lang="en-US" altLang="en-US" smtClean="0"/>
              <a:t>Institute a campaign to raise worker productivity</a:t>
            </a:r>
          </a:p>
          <a:p>
            <a:pPr lvl="1" eaLnBrk="1" hangingPunct="1"/>
            <a:r>
              <a:rPr lang="en-US" altLang="en-US" smtClean="0"/>
              <a:t>Raise the demand for the company’s product </a:t>
            </a:r>
          </a:p>
          <a:p>
            <a:pPr lvl="2" eaLnBrk="1" hangingPunct="1"/>
            <a:r>
              <a:rPr lang="en-US" altLang="en-US" smtClean="0"/>
              <a:t>Flex political muscle (for example, by obtaining legislation to reduce foreign competition)</a:t>
            </a:r>
          </a:p>
          <a:p>
            <a:pPr lvl="2" eaLnBrk="1" hangingPunct="1"/>
            <a:r>
              <a:rPr lang="en-US" altLang="en-US" smtClean="0"/>
              <a:t>Appeal to the public to buy union products.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Line 2"/>
          <p:cNvSpPr>
            <a:spLocks noChangeShapeType="1"/>
          </p:cNvSpPr>
          <p:nvPr/>
        </p:nvSpPr>
        <p:spPr bwMode="auto">
          <a:xfrm>
            <a:off x="5341938" y="4160838"/>
            <a:ext cx="0" cy="141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235" name="Line 3"/>
          <p:cNvSpPr>
            <a:spLocks noChangeShapeType="1"/>
          </p:cNvSpPr>
          <p:nvPr/>
        </p:nvSpPr>
        <p:spPr bwMode="auto">
          <a:xfrm flipH="1">
            <a:off x="29591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223237" name="Freeform 5"/>
          <p:cNvSpPr>
            <a:spLocks/>
          </p:cNvSpPr>
          <p:nvPr/>
        </p:nvSpPr>
        <p:spPr bwMode="auto">
          <a:xfrm>
            <a:off x="3408363" y="2147888"/>
            <a:ext cx="3248025" cy="2951162"/>
          </a:xfrm>
          <a:custGeom>
            <a:avLst/>
            <a:gdLst>
              <a:gd name="T0" fmla="*/ 0 w 2046"/>
              <a:gd name="T1" fmla="*/ 2147483647 h 1859"/>
              <a:gd name="T2" fmla="*/ 990422200 w 2046"/>
              <a:gd name="T3" fmla="*/ 2147483647 h 1859"/>
              <a:gd name="T4" fmla="*/ 1907759075 w 2046"/>
              <a:gd name="T5" fmla="*/ 2147483647 h 1859"/>
              <a:gd name="T6" fmla="*/ 2147483647 w 2046"/>
              <a:gd name="T7" fmla="*/ 2147483647 h 1859"/>
              <a:gd name="T8" fmla="*/ 2147483647 w 2046"/>
              <a:gd name="T9" fmla="*/ 2147483647 h 1859"/>
              <a:gd name="T10" fmla="*/ 2147483647 w 2046"/>
              <a:gd name="T11" fmla="*/ 2147483647 h 1859"/>
              <a:gd name="T12" fmla="*/ 2147483647 w 2046"/>
              <a:gd name="T13" fmla="*/ 1539814414 h 1859"/>
              <a:gd name="T14" fmla="*/ 2147483647 w 2046"/>
              <a:gd name="T15" fmla="*/ 791328928 h 1859"/>
              <a:gd name="T16" fmla="*/ 2147483647 w 2046"/>
              <a:gd name="T17" fmla="*/ 0 h 18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46" h="1859">
                <a:moveTo>
                  <a:pt x="0" y="1858"/>
                </a:moveTo>
                <a:lnTo>
                  <a:pt x="393" y="1732"/>
                </a:lnTo>
                <a:lnTo>
                  <a:pt x="757" y="1567"/>
                </a:lnTo>
                <a:lnTo>
                  <a:pt x="1084" y="1371"/>
                </a:lnTo>
                <a:lnTo>
                  <a:pt x="1371" y="1142"/>
                </a:lnTo>
                <a:lnTo>
                  <a:pt x="1613" y="888"/>
                </a:lnTo>
                <a:lnTo>
                  <a:pt x="1810" y="611"/>
                </a:lnTo>
                <a:lnTo>
                  <a:pt x="1954" y="314"/>
                </a:lnTo>
                <a:lnTo>
                  <a:pt x="20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6821488" y="4797425"/>
            <a:ext cx="5000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r>
              <a:rPr lang="en-US" altLang="en-US" sz="2800" b="1" baseline="-25000"/>
              <a:t>1</a:t>
            </a: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 bwMode="auto">
          <a:xfrm>
            <a:off x="6416675" y="1606550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223241" name="Freeform 9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242" name="Rectangle 10"/>
          <p:cNvSpPr>
            <a:spLocks noChangeArrowheads="1"/>
          </p:cNvSpPr>
          <p:nvPr/>
        </p:nvSpPr>
        <p:spPr bwMode="auto">
          <a:xfrm>
            <a:off x="2401888" y="39497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223243" name="Rectangle 11"/>
          <p:cNvSpPr>
            <a:spLocks noChangeArrowheads="1"/>
          </p:cNvSpPr>
          <p:nvPr/>
        </p:nvSpPr>
        <p:spPr bwMode="auto">
          <a:xfrm>
            <a:off x="50942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223244" name="Rectangle 12"/>
          <p:cNvSpPr>
            <a:spLocks noChangeArrowheads="1"/>
          </p:cNvSpPr>
          <p:nvPr/>
        </p:nvSpPr>
        <p:spPr bwMode="auto">
          <a:xfrm>
            <a:off x="1787525" y="31750"/>
            <a:ext cx="72913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THREE UNION MODELS</a:t>
            </a:r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1809750" y="777875"/>
            <a:ext cx="50292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i="1">
                <a:latin typeface="Times New Roman" panose="02020603050405020304" pitchFamily="18" charset="0"/>
              </a:rPr>
              <a:t>Demand-Enhancement Model </a:t>
            </a:r>
          </a:p>
        </p:txBody>
      </p:sp>
      <p:grpSp>
        <p:nvGrpSpPr>
          <p:cNvPr id="223246" name="Group 14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47119" name="Line 15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0" name="Line 16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3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 autoUpdateAnimBg="0"/>
      <p:bldP spid="223238" grpId="0" autoUpdateAnimBg="0"/>
      <p:bldP spid="223239" grpId="0" autoUpdateAnimBg="0"/>
      <p:bldP spid="223240" grpId="0" autoUpdateAnimBg="0"/>
      <p:bldP spid="223242" grpId="0" autoUpdateAnimBg="0"/>
      <p:bldP spid="223243" grpId="0" autoUpdateAnimBg="0"/>
      <p:bldP spid="223244" grpId="0" autoUpdateAnimBg="0"/>
      <p:bldP spid="223245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Line 2"/>
          <p:cNvSpPr>
            <a:spLocks noChangeShapeType="1"/>
          </p:cNvSpPr>
          <p:nvPr/>
        </p:nvSpPr>
        <p:spPr bwMode="auto">
          <a:xfrm>
            <a:off x="5948363" y="3632200"/>
            <a:ext cx="0" cy="19510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59" name="Line 3"/>
          <p:cNvSpPr>
            <a:spLocks noChangeShapeType="1"/>
          </p:cNvSpPr>
          <p:nvPr/>
        </p:nvSpPr>
        <p:spPr bwMode="auto">
          <a:xfrm flipH="1">
            <a:off x="2967038" y="3579813"/>
            <a:ext cx="300196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2409825" y="3379788"/>
            <a:ext cx="5826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5694363" y="5543550"/>
            <a:ext cx="52546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5341938" y="4160838"/>
            <a:ext cx="0" cy="141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H="1">
            <a:off x="29591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48137" name="Freeform 9"/>
          <p:cNvSpPr>
            <a:spLocks/>
          </p:cNvSpPr>
          <p:nvPr/>
        </p:nvSpPr>
        <p:spPr bwMode="auto">
          <a:xfrm>
            <a:off x="3408363" y="2147888"/>
            <a:ext cx="3248025" cy="2951162"/>
          </a:xfrm>
          <a:custGeom>
            <a:avLst/>
            <a:gdLst>
              <a:gd name="T0" fmla="*/ 0 w 2046"/>
              <a:gd name="T1" fmla="*/ 2147483647 h 1859"/>
              <a:gd name="T2" fmla="*/ 990422200 w 2046"/>
              <a:gd name="T3" fmla="*/ 2147483647 h 1859"/>
              <a:gd name="T4" fmla="*/ 1907759075 w 2046"/>
              <a:gd name="T5" fmla="*/ 2147483647 h 1859"/>
              <a:gd name="T6" fmla="*/ 2147483647 w 2046"/>
              <a:gd name="T7" fmla="*/ 2147483647 h 1859"/>
              <a:gd name="T8" fmla="*/ 2147483647 w 2046"/>
              <a:gd name="T9" fmla="*/ 2147483647 h 1859"/>
              <a:gd name="T10" fmla="*/ 2147483647 w 2046"/>
              <a:gd name="T11" fmla="*/ 2147483647 h 1859"/>
              <a:gd name="T12" fmla="*/ 2147483647 w 2046"/>
              <a:gd name="T13" fmla="*/ 1539814414 h 1859"/>
              <a:gd name="T14" fmla="*/ 2147483647 w 2046"/>
              <a:gd name="T15" fmla="*/ 791328928 h 1859"/>
              <a:gd name="T16" fmla="*/ 2147483647 w 2046"/>
              <a:gd name="T17" fmla="*/ 0 h 18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46" h="1859">
                <a:moveTo>
                  <a:pt x="0" y="1858"/>
                </a:moveTo>
                <a:lnTo>
                  <a:pt x="393" y="1732"/>
                </a:lnTo>
                <a:lnTo>
                  <a:pt x="757" y="1567"/>
                </a:lnTo>
                <a:lnTo>
                  <a:pt x="1084" y="1371"/>
                </a:lnTo>
                <a:lnTo>
                  <a:pt x="1371" y="1142"/>
                </a:lnTo>
                <a:lnTo>
                  <a:pt x="1613" y="888"/>
                </a:lnTo>
                <a:lnTo>
                  <a:pt x="1810" y="611"/>
                </a:lnTo>
                <a:lnTo>
                  <a:pt x="1954" y="314"/>
                </a:lnTo>
                <a:lnTo>
                  <a:pt x="20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6821488" y="4797425"/>
            <a:ext cx="5000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r>
              <a:rPr lang="en-US" altLang="en-US" sz="2800" b="1" baseline="-25000"/>
              <a:t>1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6416675" y="1606550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48141" name="Freeform 13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rgbClr val="77777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2401888" y="39497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50942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224272" name="Freeform 16"/>
          <p:cNvSpPr>
            <a:spLocks/>
          </p:cNvSpPr>
          <p:nvPr/>
        </p:nvSpPr>
        <p:spPr bwMode="auto">
          <a:xfrm>
            <a:off x="4270375" y="1851025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4273" name="Group 17"/>
          <p:cNvGrpSpPr>
            <a:grpSpLocks/>
          </p:cNvGrpSpPr>
          <p:nvPr/>
        </p:nvGrpSpPr>
        <p:grpSpPr bwMode="auto">
          <a:xfrm>
            <a:off x="3973513" y="2355850"/>
            <a:ext cx="2838450" cy="2171700"/>
            <a:chOff x="2503" y="1484"/>
            <a:chExt cx="1788" cy="1368"/>
          </a:xfrm>
        </p:grpSpPr>
        <p:sp>
          <p:nvSpPr>
            <p:cNvPr id="48155" name="AutoShape 18"/>
            <p:cNvSpPr>
              <a:spLocks noChangeArrowheads="1"/>
            </p:cNvSpPr>
            <p:nvPr/>
          </p:nvSpPr>
          <p:spPr bwMode="auto">
            <a:xfrm>
              <a:off x="2503" y="1484"/>
              <a:ext cx="431" cy="245"/>
            </a:xfrm>
            <a:prstGeom prst="rightArrow">
              <a:avLst>
                <a:gd name="adj1" fmla="val 50000"/>
                <a:gd name="adj2" fmla="val 87967"/>
              </a:avLst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8156" name="AutoShape 19"/>
            <p:cNvSpPr>
              <a:spLocks noChangeArrowheads="1"/>
            </p:cNvSpPr>
            <p:nvPr/>
          </p:nvSpPr>
          <p:spPr bwMode="auto">
            <a:xfrm>
              <a:off x="3860" y="2607"/>
              <a:ext cx="431" cy="245"/>
            </a:xfrm>
            <a:prstGeom prst="rightArrow">
              <a:avLst>
                <a:gd name="adj1" fmla="val 50000"/>
                <a:gd name="adj2" fmla="val 87967"/>
              </a:avLst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24276" name="Rectangle 20"/>
          <p:cNvSpPr>
            <a:spLocks noChangeArrowheads="1"/>
          </p:cNvSpPr>
          <p:nvPr/>
        </p:nvSpPr>
        <p:spPr bwMode="auto">
          <a:xfrm>
            <a:off x="7675563" y="4268788"/>
            <a:ext cx="5000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r>
              <a:rPr lang="en-US" altLang="en-US" sz="2800" b="1" baseline="-25000"/>
              <a:t>2</a:t>
            </a:r>
          </a:p>
        </p:txBody>
      </p:sp>
      <p:sp>
        <p:nvSpPr>
          <p:cNvPr id="48147" name="Rectangle 21"/>
          <p:cNvSpPr>
            <a:spLocks noChangeArrowheads="1"/>
          </p:cNvSpPr>
          <p:nvPr/>
        </p:nvSpPr>
        <p:spPr bwMode="auto">
          <a:xfrm>
            <a:off x="6826250" y="779463"/>
            <a:ext cx="222091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...by increasing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product demand</a:t>
            </a:r>
          </a:p>
        </p:txBody>
      </p:sp>
      <p:sp>
        <p:nvSpPr>
          <p:cNvPr id="48148" name="Rectangle 22"/>
          <p:cNvSpPr>
            <a:spLocks noChangeArrowheads="1"/>
          </p:cNvSpPr>
          <p:nvPr/>
        </p:nvSpPr>
        <p:spPr bwMode="auto">
          <a:xfrm>
            <a:off x="1787525" y="31750"/>
            <a:ext cx="72913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THREE UNION MODELS</a:t>
            </a:r>
          </a:p>
        </p:txBody>
      </p:sp>
      <p:sp>
        <p:nvSpPr>
          <p:cNvPr id="48149" name="Rectangle 23"/>
          <p:cNvSpPr>
            <a:spLocks noChangeArrowheads="1"/>
          </p:cNvSpPr>
          <p:nvPr/>
        </p:nvSpPr>
        <p:spPr bwMode="auto">
          <a:xfrm>
            <a:off x="1809750" y="777875"/>
            <a:ext cx="50292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i="1">
                <a:latin typeface="Times New Roman" panose="02020603050405020304" pitchFamily="18" charset="0"/>
              </a:rPr>
              <a:t>Demand-Enhancement Model </a:t>
            </a:r>
          </a:p>
        </p:txBody>
      </p:sp>
      <p:grpSp>
        <p:nvGrpSpPr>
          <p:cNvPr id="48150" name="Group 24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48153" name="Line 25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4" name="Line 26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4283" name="AutoShape 27"/>
          <p:cNvSpPr>
            <a:spLocks noChangeArrowheads="1"/>
          </p:cNvSpPr>
          <p:nvPr/>
        </p:nvSpPr>
        <p:spPr bwMode="auto">
          <a:xfrm>
            <a:off x="2130425" y="3540125"/>
            <a:ext cx="366713" cy="666750"/>
          </a:xfrm>
          <a:prstGeom prst="upArrow">
            <a:avLst>
              <a:gd name="adj1" fmla="val 50000"/>
              <a:gd name="adj2" fmla="val 45454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4284" name="AutoShape 28"/>
          <p:cNvSpPr>
            <a:spLocks noChangeArrowheads="1"/>
          </p:cNvSpPr>
          <p:nvPr/>
        </p:nvSpPr>
        <p:spPr bwMode="auto">
          <a:xfrm rot="5400000">
            <a:off x="5509419" y="5769769"/>
            <a:ext cx="366712" cy="666750"/>
          </a:xfrm>
          <a:prstGeom prst="upArrow">
            <a:avLst>
              <a:gd name="adj1" fmla="val 50000"/>
              <a:gd name="adj2" fmla="val 45455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4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2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autoUpdateAnimBg="0"/>
      <p:bldP spid="224261" grpId="0" autoUpdateAnimBg="0"/>
      <p:bldP spid="224276" grpId="0" autoUpdateAnimBg="0"/>
      <p:bldP spid="224283" grpId="0" animBg="1"/>
      <p:bldP spid="22428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Line 2"/>
          <p:cNvSpPr>
            <a:spLocks noChangeShapeType="1"/>
          </p:cNvSpPr>
          <p:nvPr/>
        </p:nvSpPr>
        <p:spPr bwMode="auto">
          <a:xfrm>
            <a:off x="5948363" y="3632200"/>
            <a:ext cx="0" cy="19510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H="1">
            <a:off x="2967038" y="3579813"/>
            <a:ext cx="300196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409825" y="3379788"/>
            <a:ext cx="5826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5694363" y="5543550"/>
            <a:ext cx="52546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5341938" y="4160838"/>
            <a:ext cx="0" cy="141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>
            <a:off x="29591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>
            <a:off x="3408363" y="2147888"/>
            <a:ext cx="3248025" cy="2951162"/>
          </a:xfrm>
          <a:custGeom>
            <a:avLst/>
            <a:gdLst>
              <a:gd name="T0" fmla="*/ 0 w 2046"/>
              <a:gd name="T1" fmla="*/ 2147483647 h 1859"/>
              <a:gd name="T2" fmla="*/ 990422200 w 2046"/>
              <a:gd name="T3" fmla="*/ 2147483647 h 1859"/>
              <a:gd name="T4" fmla="*/ 1907759075 w 2046"/>
              <a:gd name="T5" fmla="*/ 2147483647 h 1859"/>
              <a:gd name="T6" fmla="*/ 2147483647 w 2046"/>
              <a:gd name="T7" fmla="*/ 2147483647 h 1859"/>
              <a:gd name="T8" fmla="*/ 2147483647 w 2046"/>
              <a:gd name="T9" fmla="*/ 2147483647 h 1859"/>
              <a:gd name="T10" fmla="*/ 2147483647 w 2046"/>
              <a:gd name="T11" fmla="*/ 2147483647 h 1859"/>
              <a:gd name="T12" fmla="*/ 2147483647 w 2046"/>
              <a:gd name="T13" fmla="*/ 1539814414 h 1859"/>
              <a:gd name="T14" fmla="*/ 2147483647 w 2046"/>
              <a:gd name="T15" fmla="*/ 791328928 h 1859"/>
              <a:gd name="T16" fmla="*/ 2147483647 w 2046"/>
              <a:gd name="T17" fmla="*/ 0 h 18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46" h="1859">
                <a:moveTo>
                  <a:pt x="0" y="1858"/>
                </a:moveTo>
                <a:lnTo>
                  <a:pt x="393" y="1732"/>
                </a:lnTo>
                <a:lnTo>
                  <a:pt x="757" y="1567"/>
                </a:lnTo>
                <a:lnTo>
                  <a:pt x="1084" y="1371"/>
                </a:lnTo>
                <a:lnTo>
                  <a:pt x="1371" y="1142"/>
                </a:lnTo>
                <a:lnTo>
                  <a:pt x="1613" y="888"/>
                </a:lnTo>
                <a:lnTo>
                  <a:pt x="1810" y="611"/>
                </a:lnTo>
                <a:lnTo>
                  <a:pt x="1954" y="314"/>
                </a:lnTo>
                <a:lnTo>
                  <a:pt x="20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6821488" y="4797425"/>
            <a:ext cx="5000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r>
              <a:rPr lang="en-US" altLang="en-US" sz="2800" b="1" baseline="-25000"/>
              <a:t>1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6416675" y="1606550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49165" name="Freeform 13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rgbClr val="77777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2401888" y="39497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50942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9168" name="Freeform 16"/>
          <p:cNvSpPr>
            <a:spLocks/>
          </p:cNvSpPr>
          <p:nvPr/>
        </p:nvSpPr>
        <p:spPr bwMode="auto">
          <a:xfrm>
            <a:off x="4270375" y="1851025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9" name="AutoShape 17"/>
          <p:cNvSpPr>
            <a:spLocks noChangeArrowheads="1"/>
          </p:cNvSpPr>
          <p:nvPr/>
        </p:nvSpPr>
        <p:spPr bwMode="auto">
          <a:xfrm>
            <a:off x="3973513" y="2355850"/>
            <a:ext cx="684212" cy="388938"/>
          </a:xfrm>
          <a:prstGeom prst="rightArrow">
            <a:avLst>
              <a:gd name="adj1" fmla="val 50000"/>
              <a:gd name="adj2" fmla="val 87967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9170" name="AutoShape 18"/>
          <p:cNvSpPr>
            <a:spLocks noChangeArrowheads="1"/>
          </p:cNvSpPr>
          <p:nvPr/>
        </p:nvSpPr>
        <p:spPr bwMode="auto">
          <a:xfrm>
            <a:off x="6127750" y="4138613"/>
            <a:ext cx="684213" cy="388937"/>
          </a:xfrm>
          <a:prstGeom prst="rightArrow">
            <a:avLst>
              <a:gd name="adj1" fmla="val 50000"/>
              <a:gd name="adj2" fmla="val 87968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9171" name="Rectangle 19"/>
          <p:cNvSpPr>
            <a:spLocks noChangeArrowheads="1"/>
          </p:cNvSpPr>
          <p:nvPr/>
        </p:nvSpPr>
        <p:spPr bwMode="auto">
          <a:xfrm>
            <a:off x="7675563" y="4268788"/>
            <a:ext cx="5000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r>
              <a:rPr lang="en-US" altLang="en-US" sz="2800" b="1" baseline="-25000"/>
              <a:t>2</a:t>
            </a: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6826250" y="779463"/>
            <a:ext cx="2220913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...by increasing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product demand</a:t>
            </a:r>
            <a:endParaRPr lang="en-US" altLang="en-US" sz="2400" b="1" i="1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...by increasing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productivity</a:t>
            </a:r>
          </a:p>
        </p:txBody>
      </p:sp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1787525" y="31750"/>
            <a:ext cx="72913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THREE UNION MODELS</a:t>
            </a:r>
          </a:p>
        </p:txBody>
      </p:sp>
      <p:sp>
        <p:nvSpPr>
          <p:cNvPr id="49174" name="Rectangle 22"/>
          <p:cNvSpPr>
            <a:spLocks noChangeArrowheads="1"/>
          </p:cNvSpPr>
          <p:nvPr/>
        </p:nvSpPr>
        <p:spPr bwMode="auto">
          <a:xfrm>
            <a:off x="1809750" y="777875"/>
            <a:ext cx="50292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i="1">
                <a:latin typeface="Times New Roman" panose="02020603050405020304" pitchFamily="18" charset="0"/>
              </a:rPr>
              <a:t>Demand-Enhancement Model </a:t>
            </a:r>
          </a:p>
        </p:txBody>
      </p:sp>
      <p:grpSp>
        <p:nvGrpSpPr>
          <p:cNvPr id="49175" name="Group 23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49178" name="Line 24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9" name="Line 25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6" name="AutoShape 26"/>
          <p:cNvSpPr>
            <a:spLocks noChangeArrowheads="1"/>
          </p:cNvSpPr>
          <p:nvPr/>
        </p:nvSpPr>
        <p:spPr bwMode="auto">
          <a:xfrm>
            <a:off x="2130425" y="3540125"/>
            <a:ext cx="366713" cy="666750"/>
          </a:xfrm>
          <a:prstGeom prst="upArrow">
            <a:avLst>
              <a:gd name="adj1" fmla="val 50000"/>
              <a:gd name="adj2" fmla="val 45454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9177" name="AutoShape 27"/>
          <p:cNvSpPr>
            <a:spLocks noChangeArrowheads="1"/>
          </p:cNvSpPr>
          <p:nvPr/>
        </p:nvSpPr>
        <p:spPr bwMode="auto">
          <a:xfrm rot="5400000">
            <a:off x="5509419" y="5769769"/>
            <a:ext cx="366712" cy="666750"/>
          </a:xfrm>
          <a:prstGeom prst="upArrow">
            <a:avLst>
              <a:gd name="adj1" fmla="val 50000"/>
              <a:gd name="adj2" fmla="val 45455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 spd="slow">
    <p:wipe dir="d"/>
    <p:sndAc>
      <p:stSnd>
        <p:snd r:embed="rId2" name="DING.WAV"/>
      </p:stSnd>
    </p:sndAc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2"/>
          <p:cNvSpPr>
            <a:spLocks noChangeShapeType="1"/>
          </p:cNvSpPr>
          <p:nvPr/>
        </p:nvSpPr>
        <p:spPr bwMode="auto">
          <a:xfrm>
            <a:off x="5948363" y="3632200"/>
            <a:ext cx="0" cy="19510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 flipH="1">
            <a:off x="2967038" y="3579813"/>
            <a:ext cx="300196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409825" y="3379788"/>
            <a:ext cx="5826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5694363" y="5543550"/>
            <a:ext cx="52546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5341938" y="4160838"/>
            <a:ext cx="0" cy="141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H="1">
            <a:off x="29591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50185" name="Freeform 9"/>
          <p:cNvSpPr>
            <a:spLocks/>
          </p:cNvSpPr>
          <p:nvPr/>
        </p:nvSpPr>
        <p:spPr bwMode="auto">
          <a:xfrm>
            <a:off x="3408363" y="2147888"/>
            <a:ext cx="3248025" cy="2951162"/>
          </a:xfrm>
          <a:custGeom>
            <a:avLst/>
            <a:gdLst>
              <a:gd name="T0" fmla="*/ 0 w 2046"/>
              <a:gd name="T1" fmla="*/ 2147483647 h 1859"/>
              <a:gd name="T2" fmla="*/ 990422200 w 2046"/>
              <a:gd name="T3" fmla="*/ 2147483647 h 1859"/>
              <a:gd name="T4" fmla="*/ 1907759075 w 2046"/>
              <a:gd name="T5" fmla="*/ 2147483647 h 1859"/>
              <a:gd name="T6" fmla="*/ 2147483647 w 2046"/>
              <a:gd name="T7" fmla="*/ 2147483647 h 1859"/>
              <a:gd name="T8" fmla="*/ 2147483647 w 2046"/>
              <a:gd name="T9" fmla="*/ 2147483647 h 1859"/>
              <a:gd name="T10" fmla="*/ 2147483647 w 2046"/>
              <a:gd name="T11" fmla="*/ 2147483647 h 1859"/>
              <a:gd name="T12" fmla="*/ 2147483647 w 2046"/>
              <a:gd name="T13" fmla="*/ 1539814414 h 1859"/>
              <a:gd name="T14" fmla="*/ 2147483647 w 2046"/>
              <a:gd name="T15" fmla="*/ 791328928 h 1859"/>
              <a:gd name="T16" fmla="*/ 2147483647 w 2046"/>
              <a:gd name="T17" fmla="*/ 0 h 18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46" h="1859">
                <a:moveTo>
                  <a:pt x="0" y="1858"/>
                </a:moveTo>
                <a:lnTo>
                  <a:pt x="393" y="1732"/>
                </a:lnTo>
                <a:lnTo>
                  <a:pt x="757" y="1567"/>
                </a:lnTo>
                <a:lnTo>
                  <a:pt x="1084" y="1371"/>
                </a:lnTo>
                <a:lnTo>
                  <a:pt x="1371" y="1142"/>
                </a:lnTo>
                <a:lnTo>
                  <a:pt x="1613" y="888"/>
                </a:lnTo>
                <a:lnTo>
                  <a:pt x="1810" y="611"/>
                </a:lnTo>
                <a:lnTo>
                  <a:pt x="1954" y="314"/>
                </a:lnTo>
                <a:lnTo>
                  <a:pt x="20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6821488" y="4797425"/>
            <a:ext cx="5000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r>
              <a:rPr lang="en-US" altLang="en-US" sz="2800" b="1" baseline="-25000"/>
              <a:t>1</a:t>
            </a: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6416675" y="1606550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50189" name="Freeform 13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rgbClr val="77777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2401888" y="39497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50942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0192" name="Freeform 16"/>
          <p:cNvSpPr>
            <a:spLocks/>
          </p:cNvSpPr>
          <p:nvPr/>
        </p:nvSpPr>
        <p:spPr bwMode="auto">
          <a:xfrm>
            <a:off x="4270375" y="1851025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3" name="AutoShape 17"/>
          <p:cNvSpPr>
            <a:spLocks noChangeArrowheads="1"/>
          </p:cNvSpPr>
          <p:nvPr/>
        </p:nvSpPr>
        <p:spPr bwMode="auto">
          <a:xfrm>
            <a:off x="3973513" y="2355850"/>
            <a:ext cx="684212" cy="388938"/>
          </a:xfrm>
          <a:prstGeom prst="rightArrow">
            <a:avLst>
              <a:gd name="adj1" fmla="val 50000"/>
              <a:gd name="adj2" fmla="val 87967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94" name="AutoShape 18"/>
          <p:cNvSpPr>
            <a:spLocks noChangeArrowheads="1"/>
          </p:cNvSpPr>
          <p:nvPr/>
        </p:nvSpPr>
        <p:spPr bwMode="auto">
          <a:xfrm>
            <a:off x="6127750" y="4138613"/>
            <a:ext cx="684213" cy="388937"/>
          </a:xfrm>
          <a:prstGeom prst="rightArrow">
            <a:avLst>
              <a:gd name="adj1" fmla="val 50000"/>
              <a:gd name="adj2" fmla="val 87968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7675563" y="4268788"/>
            <a:ext cx="5000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r>
              <a:rPr lang="en-US" altLang="en-US" sz="2800" b="1" baseline="-25000"/>
              <a:t>2</a:t>
            </a:r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6826250" y="779463"/>
            <a:ext cx="2220913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...by increasing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product demand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...by increasing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productivity</a:t>
            </a:r>
            <a:endParaRPr lang="en-US" altLang="en-US" sz="2400" b="1" i="1">
              <a:solidFill>
                <a:srgbClr val="FF66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...by increasing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the price of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substitutes</a:t>
            </a: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1787525" y="31750"/>
            <a:ext cx="72913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THREE UNION MODELS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1809750" y="777875"/>
            <a:ext cx="50292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i="1">
                <a:latin typeface="Times New Roman" panose="02020603050405020304" pitchFamily="18" charset="0"/>
              </a:rPr>
              <a:t>Demand-Enhancement Model </a:t>
            </a:r>
          </a:p>
        </p:txBody>
      </p:sp>
      <p:grpSp>
        <p:nvGrpSpPr>
          <p:cNvPr id="50199" name="Group 23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50202" name="Line 24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3" name="Line 25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200" name="AutoShape 26"/>
          <p:cNvSpPr>
            <a:spLocks noChangeArrowheads="1"/>
          </p:cNvSpPr>
          <p:nvPr/>
        </p:nvSpPr>
        <p:spPr bwMode="auto">
          <a:xfrm>
            <a:off x="2130425" y="3540125"/>
            <a:ext cx="366713" cy="666750"/>
          </a:xfrm>
          <a:prstGeom prst="upArrow">
            <a:avLst>
              <a:gd name="adj1" fmla="val 50000"/>
              <a:gd name="adj2" fmla="val 45454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201" name="AutoShape 27"/>
          <p:cNvSpPr>
            <a:spLocks noChangeArrowheads="1"/>
          </p:cNvSpPr>
          <p:nvPr/>
        </p:nvSpPr>
        <p:spPr bwMode="auto">
          <a:xfrm rot="5400000">
            <a:off x="5509419" y="5769769"/>
            <a:ext cx="366712" cy="666750"/>
          </a:xfrm>
          <a:prstGeom prst="upArrow">
            <a:avLst>
              <a:gd name="adj1" fmla="val 50000"/>
              <a:gd name="adj2" fmla="val 45455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 spd="slow">
    <p:wipe dir="d"/>
    <p:sndAc>
      <p:stSnd>
        <p:snd r:embed="rId2" name="DING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6821488" y="4797425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endParaRPr lang="en-US" altLang="en-US" sz="2800" b="1" baseline="-2500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227333" name="Freeform 5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2401888" y="39497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50942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1787525" y="31750"/>
            <a:ext cx="72913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THREE UNION MODELS</a:t>
            </a:r>
          </a:p>
        </p:txBody>
      </p: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1809750" y="777875"/>
            <a:ext cx="4246563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i="1">
                <a:latin typeface="Times New Roman" panose="02020603050405020304" pitchFamily="18" charset="0"/>
              </a:rPr>
              <a:t>Exclusive or Craft Model </a:t>
            </a:r>
          </a:p>
        </p:txBody>
      </p:sp>
      <p:grpSp>
        <p:nvGrpSpPr>
          <p:cNvPr id="51210" name="Group 10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51215" name="Line 11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6" name="Line 12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341" name="Line 13"/>
          <p:cNvSpPr>
            <a:spLocks noChangeShapeType="1"/>
          </p:cNvSpPr>
          <p:nvPr/>
        </p:nvSpPr>
        <p:spPr bwMode="auto">
          <a:xfrm>
            <a:off x="5367338" y="4160838"/>
            <a:ext cx="0" cy="141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42" name="Line 14"/>
          <p:cNvSpPr>
            <a:spLocks noChangeShapeType="1"/>
          </p:cNvSpPr>
          <p:nvPr/>
        </p:nvSpPr>
        <p:spPr bwMode="auto">
          <a:xfrm flipH="1">
            <a:off x="29845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43" name="Freeform 15"/>
          <p:cNvSpPr>
            <a:spLocks/>
          </p:cNvSpPr>
          <p:nvPr/>
        </p:nvSpPr>
        <p:spPr bwMode="auto">
          <a:xfrm>
            <a:off x="3433763" y="2116138"/>
            <a:ext cx="3332162" cy="2919412"/>
          </a:xfrm>
          <a:custGeom>
            <a:avLst/>
            <a:gdLst>
              <a:gd name="T0" fmla="*/ 0 w 2099"/>
              <a:gd name="T1" fmla="*/ 2147483647 h 1839"/>
              <a:gd name="T2" fmla="*/ 1015622023 w 2099"/>
              <a:gd name="T3" fmla="*/ 2147483647 h 1839"/>
              <a:gd name="T4" fmla="*/ 1955640957 w 2099"/>
              <a:gd name="T5" fmla="*/ 2147483647 h 1839"/>
              <a:gd name="T6" fmla="*/ 2147483647 w 2099"/>
              <a:gd name="T7" fmla="*/ 2147483647 h 1839"/>
              <a:gd name="T8" fmla="*/ 2147483647 w 2099"/>
              <a:gd name="T9" fmla="*/ 2147483647 h 1839"/>
              <a:gd name="T10" fmla="*/ 2147483647 w 2099"/>
              <a:gd name="T11" fmla="*/ 2147483647 h 1839"/>
              <a:gd name="T12" fmla="*/ 2147483647 w 2099"/>
              <a:gd name="T13" fmla="*/ 1524693476 h 1839"/>
              <a:gd name="T14" fmla="*/ 2147483647 w 2099"/>
              <a:gd name="T15" fmla="*/ 781248304 h 1839"/>
              <a:gd name="T16" fmla="*/ 2147483647 w 2099"/>
              <a:gd name="T17" fmla="*/ 0 h 18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99" h="1839">
                <a:moveTo>
                  <a:pt x="0" y="1838"/>
                </a:moveTo>
                <a:lnTo>
                  <a:pt x="403" y="1713"/>
                </a:lnTo>
                <a:lnTo>
                  <a:pt x="776" y="1550"/>
                </a:lnTo>
                <a:lnTo>
                  <a:pt x="1112" y="1356"/>
                </a:lnTo>
                <a:lnTo>
                  <a:pt x="1407" y="1130"/>
                </a:lnTo>
                <a:lnTo>
                  <a:pt x="1655" y="879"/>
                </a:lnTo>
                <a:lnTo>
                  <a:pt x="1856" y="605"/>
                </a:lnTo>
                <a:lnTo>
                  <a:pt x="2005" y="310"/>
                </a:lnTo>
                <a:lnTo>
                  <a:pt x="2098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344" name="Rectangle 16"/>
          <p:cNvSpPr>
            <a:spLocks noChangeArrowheads="1"/>
          </p:cNvSpPr>
          <p:nvPr/>
        </p:nvSpPr>
        <p:spPr bwMode="auto">
          <a:xfrm>
            <a:off x="6442075" y="1606550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  <a:r>
              <a:rPr lang="en-US" altLang="en-US" sz="2800" b="1" baseline="-25000"/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27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7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  <p:bldP spid="227334" grpId="0" autoUpdateAnimBg="0"/>
      <p:bldP spid="227335" grpId="0" autoUpdateAnimBg="0"/>
      <p:bldP spid="227337" grpId="0" autoUpdateAnimBg="0"/>
      <p:bldP spid="22734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2227263" y="1597025"/>
            <a:ext cx="6145212" cy="4600575"/>
          </a:xfrm>
          <a:prstGeom prst="roundRect">
            <a:avLst>
              <a:gd name="adj" fmla="val 12495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2921000" y="2192338"/>
            <a:ext cx="4675188" cy="3484562"/>
          </a:xfrm>
          <a:prstGeom prst="roundRect">
            <a:avLst>
              <a:gd name="adj" fmla="val 12495"/>
            </a:avLst>
          </a:prstGeom>
          <a:noFill/>
          <a:ln w="1270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00563" y="1374775"/>
            <a:ext cx="1525587" cy="1106488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858963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216775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 rot="10800000">
            <a:off x="2662238" y="3016250"/>
            <a:ext cx="522287" cy="3746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 rot="-5400000">
            <a:off x="5829300" y="2036763"/>
            <a:ext cx="628650" cy="3111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900238" y="3706813"/>
            <a:ext cx="1485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BUSINESSES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7156450" y="3717925"/>
            <a:ext cx="16113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HOUSEHOLDS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611688" y="1627188"/>
            <a:ext cx="132873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RESOURCE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3005138" y="2498725"/>
            <a:ext cx="17938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RESOURCES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6494463" y="2498725"/>
            <a:ext cx="11144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INPUTS</a:t>
            </a: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 rot="5400000">
            <a:off x="4071144" y="1426369"/>
            <a:ext cx="630238" cy="3111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 rot="10800000">
            <a:off x="8110538" y="3003550"/>
            <a:ext cx="523875" cy="3746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1928813" y="1173163"/>
            <a:ext cx="1268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COSTS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7475538" y="1173163"/>
            <a:ext cx="157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INCOMES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2938463" y="4640263"/>
            <a:ext cx="14684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altLang="en-US" sz="20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GOODS &amp;</a:t>
            </a:r>
          </a:p>
          <a:p>
            <a:pPr algn="ctr" eaLnBrk="0" hangingPunct="0">
              <a:defRPr/>
            </a:pPr>
            <a:r>
              <a:rPr lang="en-US" altLang="en-US" sz="20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SERVICES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5956300" y="4640263"/>
            <a:ext cx="1468438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altLang="en-US" sz="20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GOODS &amp;</a:t>
            </a:r>
          </a:p>
          <a:p>
            <a:pPr algn="ctr" eaLnBrk="0" hangingPunct="0">
              <a:defRPr/>
            </a:pPr>
            <a:r>
              <a:rPr lang="en-US" altLang="en-US" sz="20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SERVICES</a:t>
            </a: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 rot="5400000">
            <a:off x="4071938" y="5522912"/>
            <a:ext cx="630238" cy="309563"/>
          </a:xfrm>
          <a:prstGeom prst="triangle">
            <a:avLst>
              <a:gd name="adj" fmla="val 49995"/>
            </a:avLst>
          </a:prstGeom>
          <a:solidFill>
            <a:srgbClr val="FF1515"/>
          </a:solidFill>
          <a:ln w="12700">
            <a:solidFill>
              <a:srgbClr val="FF151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>
            <a:off x="1962150" y="4411663"/>
            <a:ext cx="523875" cy="3746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 rot="-5400000">
            <a:off x="5837238" y="6037262"/>
            <a:ext cx="630238" cy="309563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67" name="Rectangle 24"/>
          <p:cNvSpPr>
            <a:spLocks noChangeArrowheads="1"/>
          </p:cNvSpPr>
          <p:nvPr/>
        </p:nvSpPr>
        <p:spPr bwMode="auto">
          <a:xfrm>
            <a:off x="4500563" y="5338763"/>
            <a:ext cx="1525587" cy="1104900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68" name="Rectangle 25"/>
          <p:cNvSpPr>
            <a:spLocks noChangeArrowheads="1"/>
          </p:cNvSpPr>
          <p:nvPr/>
        </p:nvSpPr>
        <p:spPr bwMode="auto">
          <a:xfrm>
            <a:off x="4660900" y="5602288"/>
            <a:ext cx="11826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PRODUCT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6169" name="Rectangle 27"/>
          <p:cNvSpPr>
            <a:spLocks noChangeArrowheads="1"/>
          </p:cNvSpPr>
          <p:nvPr/>
        </p:nvSpPr>
        <p:spPr bwMode="auto">
          <a:xfrm>
            <a:off x="1700213" y="93663"/>
            <a:ext cx="74215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CIRCULAR FLOW MODEL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autoUpdateAnimBg="0"/>
      <p:bldP spid="6161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2409825" y="3379788"/>
            <a:ext cx="5826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821488" y="4797425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endParaRPr lang="en-US" altLang="en-US" sz="2800" b="1" baseline="-25000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52230" name="Freeform 6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2401888" y="39497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50942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1787525" y="31750"/>
            <a:ext cx="72913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THREE UNION MODELS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1809750" y="777875"/>
            <a:ext cx="4246563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i="1">
                <a:latin typeface="Times New Roman" panose="02020603050405020304" pitchFamily="18" charset="0"/>
              </a:rPr>
              <a:t>Exclusive or Craft Model </a:t>
            </a:r>
          </a:p>
        </p:txBody>
      </p:sp>
      <p:grpSp>
        <p:nvGrpSpPr>
          <p:cNvPr id="52235" name="Group 11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52251" name="Line 12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Line 13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8366" name="AutoShape 14"/>
          <p:cNvSpPr>
            <a:spLocks noChangeArrowheads="1"/>
          </p:cNvSpPr>
          <p:nvPr/>
        </p:nvSpPr>
        <p:spPr bwMode="auto">
          <a:xfrm>
            <a:off x="2130425" y="3540125"/>
            <a:ext cx="366713" cy="666750"/>
          </a:xfrm>
          <a:prstGeom prst="upArrow">
            <a:avLst>
              <a:gd name="adj1" fmla="val 50000"/>
              <a:gd name="adj2" fmla="val 45454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8367" name="AutoShape 15"/>
          <p:cNvSpPr>
            <a:spLocks noChangeArrowheads="1"/>
          </p:cNvSpPr>
          <p:nvPr/>
        </p:nvSpPr>
        <p:spPr bwMode="auto">
          <a:xfrm rot="16200000" flipH="1">
            <a:off x="4887119" y="5769769"/>
            <a:ext cx="366712" cy="666750"/>
          </a:xfrm>
          <a:prstGeom prst="upArrow">
            <a:avLst>
              <a:gd name="adj1" fmla="val 50000"/>
              <a:gd name="adj2" fmla="val 45455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94238" y="3632200"/>
            <a:ext cx="0" cy="19510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 flipH="1">
            <a:off x="2992438" y="3621088"/>
            <a:ext cx="17097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70" name="Rectangle 18"/>
          <p:cNvSpPr>
            <a:spLocks noChangeArrowheads="1"/>
          </p:cNvSpPr>
          <p:nvPr/>
        </p:nvSpPr>
        <p:spPr bwMode="auto">
          <a:xfrm>
            <a:off x="4437063" y="5543550"/>
            <a:ext cx="52546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52241" name="Line 19"/>
          <p:cNvSpPr>
            <a:spLocks noChangeShapeType="1"/>
          </p:cNvSpPr>
          <p:nvPr/>
        </p:nvSpPr>
        <p:spPr bwMode="auto">
          <a:xfrm>
            <a:off x="5367338" y="4160838"/>
            <a:ext cx="0" cy="141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20"/>
          <p:cNvSpPr>
            <a:spLocks noChangeShapeType="1"/>
          </p:cNvSpPr>
          <p:nvPr/>
        </p:nvSpPr>
        <p:spPr bwMode="auto">
          <a:xfrm flipH="1">
            <a:off x="29845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Freeform 21"/>
          <p:cNvSpPr>
            <a:spLocks/>
          </p:cNvSpPr>
          <p:nvPr/>
        </p:nvSpPr>
        <p:spPr bwMode="auto">
          <a:xfrm>
            <a:off x="3433763" y="2116138"/>
            <a:ext cx="3332162" cy="2919412"/>
          </a:xfrm>
          <a:custGeom>
            <a:avLst/>
            <a:gdLst>
              <a:gd name="T0" fmla="*/ 0 w 2099"/>
              <a:gd name="T1" fmla="*/ 2147483647 h 1839"/>
              <a:gd name="T2" fmla="*/ 1015622023 w 2099"/>
              <a:gd name="T3" fmla="*/ 2147483647 h 1839"/>
              <a:gd name="T4" fmla="*/ 1955640957 w 2099"/>
              <a:gd name="T5" fmla="*/ 2147483647 h 1839"/>
              <a:gd name="T6" fmla="*/ 2147483647 w 2099"/>
              <a:gd name="T7" fmla="*/ 2147483647 h 1839"/>
              <a:gd name="T8" fmla="*/ 2147483647 w 2099"/>
              <a:gd name="T9" fmla="*/ 2147483647 h 1839"/>
              <a:gd name="T10" fmla="*/ 2147483647 w 2099"/>
              <a:gd name="T11" fmla="*/ 2147483647 h 1839"/>
              <a:gd name="T12" fmla="*/ 2147483647 w 2099"/>
              <a:gd name="T13" fmla="*/ 1524693476 h 1839"/>
              <a:gd name="T14" fmla="*/ 2147483647 w 2099"/>
              <a:gd name="T15" fmla="*/ 781248304 h 1839"/>
              <a:gd name="T16" fmla="*/ 2147483647 w 2099"/>
              <a:gd name="T17" fmla="*/ 0 h 18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99" h="1839">
                <a:moveTo>
                  <a:pt x="0" y="1838"/>
                </a:moveTo>
                <a:lnTo>
                  <a:pt x="403" y="1713"/>
                </a:lnTo>
                <a:lnTo>
                  <a:pt x="776" y="1550"/>
                </a:lnTo>
                <a:lnTo>
                  <a:pt x="1112" y="1356"/>
                </a:lnTo>
                <a:lnTo>
                  <a:pt x="1407" y="1130"/>
                </a:lnTo>
                <a:lnTo>
                  <a:pt x="1655" y="879"/>
                </a:lnTo>
                <a:lnTo>
                  <a:pt x="1856" y="605"/>
                </a:lnTo>
                <a:lnTo>
                  <a:pt x="2005" y="310"/>
                </a:lnTo>
                <a:lnTo>
                  <a:pt x="2098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4" name="Rectangle 22"/>
          <p:cNvSpPr>
            <a:spLocks noChangeArrowheads="1"/>
          </p:cNvSpPr>
          <p:nvPr/>
        </p:nvSpPr>
        <p:spPr bwMode="auto">
          <a:xfrm>
            <a:off x="6442075" y="1606550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  <a:r>
              <a:rPr lang="en-US" altLang="en-US" sz="2800" b="1" baseline="-25000"/>
              <a:t>1</a:t>
            </a:r>
          </a:p>
        </p:txBody>
      </p:sp>
      <p:sp>
        <p:nvSpPr>
          <p:cNvPr id="52245" name="Rectangle 23"/>
          <p:cNvSpPr>
            <a:spLocks noChangeArrowheads="1"/>
          </p:cNvSpPr>
          <p:nvPr/>
        </p:nvSpPr>
        <p:spPr bwMode="auto">
          <a:xfrm>
            <a:off x="6777038" y="825500"/>
            <a:ext cx="1949450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...restrictive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membership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policies</a:t>
            </a:r>
          </a:p>
        </p:txBody>
      </p:sp>
      <p:sp>
        <p:nvSpPr>
          <p:cNvPr id="228376" name="Freeform 24"/>
          <p:cNvSpPr>
            <a:spLocks/>
          </p:cNvSpPr>
          <p:nvPr/>
        </p:nvSpPr>
        <p:spPr bwMode="auto">
          <a:xfrm>
            <a:off x="3505200" y="1408113"/>
            <a:ext cx="2771775" cy="2759075"/>
          </a:xfrm>
          <a:custGeom>
            <a:avLst/>
            <a:gdLst>
              <a:gd name="T0" fmla="*/ 0 w 1746"/>
              <a:gd name="T1" fmla="*/ 2147483647 h 1738"/>
              <a:gd name="T2" fmla="*/ 846772500 w 1746"/>
              <a:gd name="T3" fmla="*/ 2147483647 h 1738"/>
              <a:gd name="T4" fmla="*/ 1628020938 w 1746"/>
              <a:gd name="T5" fmla="*/ 2147483647 h 1738"/>
              <a:gd name="T6" fmla="*/ 2147483647 w 1746"/>
              <a:gd name="T7" fmla="*/ 2147483647 h 1738"/>
              <a:gd name="T8" fmla="*/ 2147483647 w 1746"/>
              <a:gd name="T9" fmla="*/ 2147483647 h 1738"/>
              <a:gd name="T10" fmla="*/ 2147483647 w 1746"/>
              <a:gd name="T11" fmla="*/ 2091729688 h 1738"/>
              <a:gd name="T12" fmla="*/ 2147483647 w 1746"/>
              <a:gd name="T13" fmla="*/ 1439010013 h 1738"/>
              <a:gd name="T14" fmla="*/ 2147483647 w 1746"/>
              <a:gd name="T15" fmla="*/ 738406575 h 1738"/>
              <a:gd name="T16" fmla="*/ 2147483647 w 1746"/>
              <a:gd name="T17" fmla="*/ 0 h 173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46" h="1738">
                <a:moveTo>
                  <a:pt x="0" y="1737"/>
                </a:moveTo>
                <a:lnTo>
                  <a:pt x="336" y="1619"/>
                </a:lnTo>
                <a:lnTo>
                  <a:pt x="646" y="1465"/>
                </a:lnTo>
                <a:lnTo>
                  <a:pt x="925" y="1282"/>
                </a:lnTo>
                <a:lnTo>
                  <a:pt x="1170" y="1068"/>
                </a:lnTo>
                <a:lnTo>
                  <a:pt x="1376" y="830"/>
                </a:lnTo>
                <a:lnTo>
                  <a:pt x="1544" y="571"/>
                </a:lnTo>
                <a:lnTo>
                  <a:pt x="1668" y="293"/>
                </a:lnTo>
                <a:lnTo>
                  <a:pt x="17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377" name="Rectangle 25"/>
          <p:cNvSpPr>
            <a:spLocks noChangeArrowheads="1"/>
          </p:cNvSpPr>
          <p:nvPr/>
        </p:nvSpPr>
        <p:spPr bwMode="auto">
          <a:xfrm>
            <a:off x="6264275" y="1139825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  <a:r>
              <a:rPr lang="en-US" altLang="en-US" sz="2800" b="1" baseline="-25000"/>
              <a:t>2</a:t>
            </a:r>
          </a:p>
        </p:txBody>
      </p:sp>
      <p:grpSp>
        <p:nvGrpSpPr>
          <p:cNvPr id="228378" name="Group 26"/>
          <p:cNvGrpSpPr>
            <a:grpSpLocks/>
          </p:cNvGrpSpPr>
          <p:nvPr/>
        </p:nvGrpSpPr>
        <p:grpSpPr bwMode="auto">
          <a:xfrm>
            <a:off x="3941763" y="2271713"/>
            <a:ext cx="2560637" cy="2281237"/>
            <a:chOff x="2483" y="1431"/>
            <a:chExt cx="1613" cy="1437"/>
          </a:xfrm>
        </p:grpSpPr>
        <p:sp>
          <p:nvSpPr>
            <p:cNvPr id="52249" name="AutoShape 27"/>
            <p:cNvSpPr>
              <a:spLocks noChangeArrowheads="1"/>
            </p:cNvSpPr>
            <p:nvPr/>
          </p:nvSpPr>
          <p:spPr bwMode="auto">
            <a:xfrm flipH="1">
              <a:off x="3762" y="1431"/>
              <a:ext cx="334" cy="247"/>
            </a:xfrm>
            <a:prstGeom prst="rightArrow">
              <a:avLst>
                <a:gd name="adj1" fmla="val 50000"/>
                <a:gd name="adj2" fmla="val 67618"/>
              </a:avLst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50" name="AutoShape 28"/>
            <p:cNvSpPr>
              <a:spLocks noChangeArrowheads="1"/>
            </p:cNvSpPr>
            <p:nvPr/>
          </p:nvSpPr>
          <p:spPr bwMode="auto">
            <a:xfrm flipH="1">
              <a:off x="2483" y="2621"/>
              <a:ext cx="334" cy="247"/>
            </a:xfrm>
            <a:prstGeom prst="rightArrow">
              <a:avLst>
                <a:gd name="adj1" fmla="val 50000"/>
                <a:gd name="adj2" fmla="val 67618"/>
              </a:avLst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2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2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2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4" grpId="0" autoUpdateAnimBg="0"/>
      <p:bldP spid="228366" grpId="0" animBg="1"/>
      <p:bldP spid="228367" grpId="0" animBg="1"/>
      <p:bldP spid="228370" grpId="0" autoUpdateAnimBg="0"/>
      <p:bldP spid="228377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409825" y="3379788"/>
            <a:ext cx="5826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6821488" y="4797425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endParaRPr lang="en-US" altLang="en-US" sz="2800" b="1" baseline="-2500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53254" name="Freeform 6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2401888" y="39497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50942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1787525" y="31750"/>
            <a:ext cx="72913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THREE UNION MODELS</a:t>
            </a: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1809750" y="777875"/>
            <a:ext cx="4246563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i="1">
                <a:latin typeface="Times New Roman" panose="02020603050405020304" pitchFamily="18" charset="0"/>
              </a:rPr>
              <a:t>Exclusive or Craft Model </a:t>
            </a:r>
          </a:p>
        </p:txBody>
      </p:sp>
      <p:grpSp>
        <p:nvGrpSpPr>
          <p:cNvPr id="53259" name="Group 11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53275" name="Line 12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6" name="Line 13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60" name="AutoShape 14"/>
          <p:cNvSpPr>
            <a:spLocks noChangeArrowheads="1"/>
          </p:cNvSpPr>
          <p:nvPr/>
        </p:nvSpPr>
        <p:spPr bwMode="auto">
          <a:xfrm>
            <a:off x="2130425" y="3540125"/>
            <a:ext cx="366713" cy="666750"/>
          </a:xfrm>
          <a:prstGeom prst="upArrow">
            <a:avLst>
              <a:gd name="adj1" fmla="val 50000"/>
              <a:gd name="adj2" fmla="val 45454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3261" name="AutoShape 15"/>
          <p:cNvSpPr>
            <a:spLocks noChangeArrowheads="1"/>
          </p:cNvSpPr>
          <p:nvPr/>
        </p:nvSpPr>
        <p:spPr bwMode="auto">
          <a:xfrm rot="16200000" flipH="1">
            <a:off x="4887119" y="5769769"/>
            <a:ext cx="366712" cy="666750"/>
          </a:xfrm>
          <a:prstGeom prst="upArrow">
            <a:avLst>
              <a:gd name="adj1" fmla="val 50000"/>
              <a:gd name="adj2" fmla="val 45455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3262" name="Line 16"/>
          <p:cNvSpPr>
            <a:spLocks noChangeShapeType="1"/>
          </p:cNvSpPr>
          <p:nvPr/>
        </p:nvSpPr>
        <p:spPr bwMode="auto">
          <a:xfrm>
            <a:off x="4694238" y="3632200"/>
            <a:ext cx="0" cy="19510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7"/>
          <p:cNvSpPr>
            <a:spLocks noChangeShapeType="1"/>
          </p:cNvSpPr>
          <p:nvPr/>
        </p:nvSpPr>
        <p:spPr bwMode="auto">
          <a:xfrm flipH="1">
            <a:off x="2992438" y="3621088"/>
            <a:ext cx="17097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Rectangle 18"/>
          <p:cNvSpPr>
            <a:spLocks noChangeArrowheads="1"/>
          </p:cNvSpPr>
          <p:nvPr/>
        </p:nvSpPr>
        <p:spPr bwMode="auto">
          <a:xfrm>
            <a:off x="4437063" y="5543550"/>
            <a:ext cx="52546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53265" name="Line 19"/>
          <p:cNvSpPr>
            <a:spLocks noChangeShapeType="1"/>
          </p:cNvSpPr>
          <p:nvPr/>
        </p:nvSpPr>
        <p:spPr bwMode="auto">
          <a:xfrm>
            <a:off x="5367338" y="4160838"/>
            <a:ext cx="0" cy="141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20"/>
          <p:cNvSpPr>
            <a:spLocks noChangeShapeType="1"/>
          </p:cNvSpPr>
          <p:nvPr/>
        </p:nvSpPr>
        <p:spPr bwMode="auto">
          <a:xfrm flipH="1">
            <a:off x="29845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Freeform 21"/>
          <p:cNvSpPr>
            <a:spLocks/>
          </p:cNvSpPr>
          <p:nvPr/>
        </p:nvSpPr>
        <p:spPr bwMode="auto">
          <a:xfrm>
            <a:off x="3433763" y="2116138"/>
            <a:ext cx="3332162" cy="2919412"/>
          </a:xfrm>
          <a:custGeom>
            <a:avLst/>
            <a:gdLst>
              <a:gd name="T0" fmla="*/ 0 w 2099"/>
              <a:gd name="T1" fmla="*/ 2147483647 h 1839"/>
              <a:gd name="T2" fmla="*/ 1015622023 w 2099"/>
              <a:gd name="T3" fmla="*/ 2147483647 h 1839"/>
              <a:gd name="T4" fmla="*/ 1955640957 w 2099"/>
              <a:gd name="T5" fmla="*/ 2147483647 h 1839"/>
              <a:gd name="T6" fmla="*/ 2147483647 w 2099"/>
              <a:gd name="T7" fmla="*/ 2147483647 h 1839"/>
              <a:gd name="T8" fmla="*/ 2147483647 w 2099"/>
              <a:gd name="T9" fmla="*/ 2147483647 h 1839"/>
              <a:gd name="T10" fmla="*/ 2147483647 w 2099"/>
              <a:gd name="T11" fmla="*/ 2147483647 h 1839"/>
              <a:gd name="T12" fmla="*/ 2147483647 w 2099"/>
              <a:gd name="T13" fmla="*/ 1524693476 h 1839"/>
              <a:gd name="T14" fmla="*/ 2147483647 w 2099"/>
              <a:gd name="T15" fmla="*/ 781248304 h 1839"/>
              <a:gd name="T16" fmla="*/ 2147483647 w 2099"/>
              <a:gd name="T17" fmla="*/ 0 h 18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99" h="1839">
                <a:moveTo>
                  <a:pt x="0" y="1838"/>
                </a:moveTo>
                <a:lnTo>
                  <a:pt x="403" y="1713"/>
                </a:lnTo>
                <a:lnTo>
                  <a:pt x="776" y="1550"/>
                </a:lnTo>
                <a:lnTo>
                  <a:pt x="1112" y="1356"/>
                </a:lnTo>
                <a:lnTo>
                  <a:pt x="1407" y="1130"/>
                </a:lnTo>
                <a:lnTo>
                  <a:pt x="1655" y="879"/>
                </a:lnTo>
                <a:lnTo>
                  <a:pt x="1856" y="605"/>
                </a:lnTo>
                <a:lnTo>
                  <a:pt x="2005" y="310"/>
                </a:lnTo>
                <a:lnTo>
                  <a:pt x="2098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8" name="Rectangle 22"/>
          <p:cNvSpPr>
            <a:spLocks noChangeArrowheads="1"/>
          </p:cNvSpPr>
          <p:nvPr/>
        </p:nvSpPr>
        <p:spPr bwMode="auto">
          <a:xfrm>
            <a:off x="6442075" y="1606550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  <a:r>
              <a:rPr lang="en-US" altLang="en-US" sz="2800" b="1" baseline="-25000"/>
              <a:t>1</a:t>
            </a:r>
          </a:p>
        </p:txBody>
      </p:sp>
      <p:sp>
        <p:nvSpPr>
          <p:cNvPr id="53269" name="Rectangle 23"/>
          <p:cNvSpPr>
            <a:spLocks noChangeArrowheads="1"/>
          </p:cNvSpPr>
          <p:nvPr/>
        </p:nvSpPr>
        <p:spPr bwMode="auto">
          <a:xfrm>
            <a:off x="6777038" y="825500"/>
            <a:ext cx="2338387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...restrictive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   membership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   policies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...restricting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labor supply of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the economy 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a whole</a:t>
            </a:r>
          </a:p>
        </p:txBody>
      </p:sp>
      <p:sp>
        <p:nvSpPr>
          <p:cNvPr id="53270" name="Freeform 24"/>
          <p:cNvSpPr>
            <a:spLocks/>
          </p:cNvSpPr>
          <p:nvPr/>
        </p:nvSpPr>
        <p:spPr bwMode="auto">
          <a:xfrm>
            <a:off x="3505200" y="1408113"/>
            <a:ext cx="2771775" cy="2759075"/>
          </a:xfrm>
          <a:custGeom>
            <a:avLst/>
            <a:gdLst>
              <a:gd name="T0" fmla="*/ 0 w 1746"/>
              <a:gd name="T1" fmla="*/ 2147483647 h 1738"/>
              <a:gd name="T2" fmla="*/ 846772500 w 1746"/>
              <a:gd name="T3" fmla="*/ 2147483647 h 1738"/>
              <a:gd name="T4" fmla="*/ 1628020938 w 1746"/>
              <a:gd name="T5" fmla="*/ 2147483647 h 1738"/>
              <a:gd name="T6" fmla="*/ 2147483647 w 1746"/>
              <a:gd name="T7" fmla="*/ 2147483647 h 1738"/>
              <a:gd name="T8" fmla="*/ 2147483647 w 1746"/>
              <a:gd name="T9" fmla="*/ 2147483647 h 1738"/>
              <a:gd name="T10" fmla="*/ 2147483647 w 1746"/>
              <a:gd name="T11" fmla="*/ 2091729688 h 1738"/>
              <a:gd name="T12" fmla="*/ 2147483647 w 1746"/>
              <a:gd name="T13" fmla="*/ 1439010013 h 1738"/>
              <a:gd name="T14" fmla="*/ 2147483647 w 1746"/>
              <a:gd name="T15" fmla="*/ 738406575 h 1738"/>
              <a:gd name="T16" fmla="*/ 2147483647 w 1746"/>
              <a:gd name="T17" fmla="*/ 0 h 173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46" h="1738">
                <a:moveTo>
                  <a:pt x="0" y="1737"/>
                </a:moveTo>
                <a:lnTo>
                  <a:pt x="336" y="1619"/>
                </a:lnTo>
                <a:lnTo>
                  <a:pt x="646" y="1465"/>
                </a:lnTo>
                <a:lnTo>
                  <a:pt x="925" y="1282"/>
                </a:lnTo>
                <a:lnTo>
                  <a:pt x="1170" y="1068"/>
                </a:lnTo>
                <a:lnTo>
                  <a:pt x="1376" y="830"/>
                </a:lnTo>
                <a:lnTo>
                  <a:pt x="1544" y="571"/>
                </a:lnTo>
                <a:lnTo>
                  <a:pt x="1668" y="293"/>
                </a:lnTo>
                <a:lnTo>
                  <a:pt x="17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1" name="Rectangle 25"/>
          <p:cNvSpPr>
            <a:spLocks noChangeArrowheads="1"/>
          </p:cNvSpPr>
          <p:nvPr/>
        </p:nvSpPr>
        <p:spPr bwMode="auto">
          <a:xfrm>
            <a:off x="6264275" y="1139825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  <a:r>
              <a:rPr lang="en-US" altLang="en-US" sz="2800" b="1" baseline="-25000"/>
              <a:t>2</a:t>
            </a:r>
          </a:p>
        </p:txBody>
      </p:sp>
      <p:grpSp>
        <p:nvGrpSpPr>
          <p:cNvPr id="53272" name="Group 26"/>
          <p:cNvGrpSpPr>
            <a:grpSpLocks/>
          </p:cNvGrpSpPr>
          <p:nvPr/>
        </p:nvGrpSpPr>
        <p:grpSpPr bwMode="auto">
          <a:xfrm>
            <a:off x="3941763" y="2271713"/>
            <a:ext cx="2560637" cy="2281237"/>
            <a:chOff x="2483" y="1431"/>
            <a:chExt cx="1613" cy="1437"/>
          </a:xfrm>
        </p:grpSpPr>
        <p:sp>
          <p:nvSpPr>
            <p:cNvPr id="53273" name="AutoShape 27"/>
            <p:cNvSpPr>
              <a:spLocks noChangeArrowheads="1"/>
            </p:cNvSpPr>
            <p:nvPr/>
          </p:nvSpPr>
          <p:spPr bwMode="auto">
            <a:xfrm flipH="1">
              <a:off x="3762" y="1431"/>
              <a:ext cx="334" cy="247"/>
            </a:xfrm>
            <a:prstGeom prst="rightArrow">
              <a:avLst>
                <a:gd name="adj1" fmla="val 50000"/>
                <a:gd name="adj2" fmla="val 67618"/>
              </a:avLst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3274" name="AutoShape 28"/>
            <p:cNvSpPr>
              <a:spLocks noChangeArrowheads="1"/>
            </p:cNvSpPr>
            <p:nvPr/>
          </p:nvSpPr>
          <p:spPr bwMode="auto">
            <a:xfrm flipH="1">
              <a:off x="2483" y="2621"/>
              <a:ext cx="334" cy="247"/>
            </a:xfrm>
            <a:prstGeom prst="rightArrow">
              <a:avLst>
                <a:gd name="adj1" fmla="val 50000"/>
                <a:gd name="adj2" fmla="val 67618"/>
              </a:avLst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 spd="slow">
    <p:wipe dir="d"/>
    <p:sndAc>
      <p:stSnd>
        <p:snd r:embed="rId2" name="DING.WAV"/>
      </p:stSnd>
    </p:sndAc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409825" y="3379788"/>
            <a:ext cx="5826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6821488" y="4797425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endParaRPr lang="en-US" altLang="en-US" sz="2800" b="1" baseline="-25000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54278" name="Freeform 6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401888" y="39497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50942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1787525" y="31750"/>
            <a:ext cx="72913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THREE UNION MODELS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1809750" y="777875"/>
            <a:ext cx="4246563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i="1">
                <a:latin typeface="Times New Roman" panose="02020603050405020304" pitchFamily="18" charset="0"/>
              </a:rPr>
              <a:t>Exclusive or Craft Model </a:t>
            </a:r>
          </a:p>
        </p:txBody>
      </p:sp>
      <p:grpSp>
        <p:nvGrpSpPr>
          <p:cNvPr id="54283" name="Group 11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54299" name="Line 12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0" name="Line 13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84" name="AutoShape 14"/>
          <p:cNvSpPr>
            <a:spLocks noChangeArrowheads="1"/>
          </p:cNvSpPr>
          <p:nvPr/>
        </p:nvSpPr>
        <p:spPr bwMode="auto">
          <a:xfrm>
            <a:off x="2130425" y="3540125"/>
            <a:ext cx="366713" cy="666750"/>
          </a:xfrm>
          <a:prstGeom prst="upArrow">
            <a:avLst>
              <a:gd name="adj1" fmla="val 50000"/>
              <a:gd name="adj2" fmla="val 45454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85" name="AutoShape 15"/>
          <p:cNvSpPr>
            <a:spLocks noChangeArrowheads="1"/>
          </p:cNvSpPr>
          <p:nvPr/>
        </p:nvSpPr>
        <p:spPr bwMode="auto">
          <a:xfrm rot="16200000" flipH="1">
            <a:off x="4887119" y="5769769"/>
            <a:ext cx="366712" cy="666750"/>
          </a:xfrm>
          <a:prstGeom prst="upArrow">
            <a:avLst>
              <a:gd name="adj1" fmla="val 50000"/>
              <a:gd name="adj2" fmla="val 45455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86" name="Line 16"/>
          <p:cNvSpPr>
            <a:spLocks noChangeShapeType="1"/>
          </p:cNvSpPr>
          <p:nvPr/>
        </p:nvSpPr>
        <p:spPr bwMode="auto">
          <a:xfrm>
            <a:off x="4694238" y="3632200"/>
            <a:ext cx="0" cy="19510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7"/>
          <p:cNvSpPr>
            <a:spLocks noChangeShapeType="1"/>
          </p:cNvSpPr>
          <p:nvPr/>
        </p:nvSpPr>
        <p:spPr bwMode="auto">
          <a:xfrm flipH="1">
            <a:off x="2992438" y="3621088"/>
            <a:ext cx="17097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Rectangle 18"/>
          <p:cNvSpPr>
            <a:spLocks noChangeArrowheads="1"/>
          </p:cNvSpPr>
          <p:nvPr/>
        </p:nvSpPr>
        <p:spPr bwMode="auto">
          <a:xfrm>
            <a:off x="4437063" y="5543550"/>
            <a:ext cx="52546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54289" name="Line 19"/>
          <p:cNvSpPr>
            <a:spLocks noChangeShapeType="1"/>
          </p:cNvSpPr>
          <p:nvPr/>
        </p:nvSpPr>
        <p:spPr bwMode="auto">
          <a:xfrm>
            <a:off x="5367338" y="4160838"/>
            <a:ext cx="0" cy="141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20"/>
          <p:cNvSpPr>
            <a:spLocks noChangeShapeType="1"/>
          </p:cNvSpPr>
          <p:nvPr/>
        </p:nvSpPr>
        <p:spPr bwMode="auto">
          <a:xfrm flipH="1">
            <a:off x="29845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Freeform 21"/>
          <p:cNvSpPr>
            <a:spLocks/>
          </p:cNvSpPr>
          <p:nvPr/>
        </p:nvSpPr>
        <p:spPr bwMode="auto">
          <a:xfrm>
            <a:off x="3433763" y="2116138"/>
            <a:ext cx="3332162" cy="2919412"/>
          </a:xfrm>
          <a:custGeom>
            <a:avLst/>
            <a:gdLst>
              <a:gd name="T0" fmla="*/ 0 w 2099"/>
              <a:gd name="T1" fmla="*/ 2147483647 h 1839"/>
              <a:gd name="T2" fmla="*/ 1015622023 w 2099"/>
              <a:gd name="T3" fmla="*/ 2147483647 h 1839"/>
              <a:gd name="T4" fmla="*/ 1955640957 w 2099"/>
              <a:gd name="T5" fmla="*/ 2147483647 h 1839"/>
              <a:gd name="T6" fmla="*/ 2147483647 w 2099"/>
              <a:gd name="T7" fmla="*/ 2147483647 h 1839"/>
              <a:gd name="T8" fmla="*/ 2147483647 w 2099"/>
              <a:gd name="T9" fmla="*/ 2147483647 h 1839"/>
              <a:gd name="T10" fmla="*/ 2147483647 w 2099"/>
              <a:gd name="T11" fmla="*/ 2147483647 h 1839"/>
              <a:gd name="T12" fmla="*/ 2147483647 w 2099"/>
              <a:gd name="T13" fmla="*/ 1524693476 h 1839"/>
              <a:gd name="T14" fmla="*/ 2147483647 w 2099"/>
              <a:gd name="T15" fmla="*/ 781248304 h 1839"/>
              <a:gd name="T16" fmla="*/ 2147483647 w 2099"/>
              <a:gd name="T17" fmla="*/ 0 h 18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99" h="1839">
                <a:moveTo>
                  <a:pt x="0" y="1838"/>
                </a:moveTo>
                <a:lnTo>
                  <a:pt x="403" y="1713"/>
                </a:lnTo>
                <a:lnTo>
                  <a:pt x="776" y="1550"/>
                </a:lnTo>
                <a:lnTo>
                  <a:pt x="1112" y="1356"/>
                </a:lnTo>
                <a:lnTo>
                  <a:pt x="1407" y="1130"/>
                </a:lnTo>
                <a:lnTo>
                  <a:pt x="1655" y="879"/>
                </a:lnTo>
                <a:lnTo>
                  <a:pt x="1856" y="605"/>
                </a:lnTo>
                <a:lnTo>
                  <a:pt x="2005" y="310"/>
                </a:lnTo>
                <a:lnTo>
                  <a:pt x="2098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2" name="Rectangle 22"/>
          <p:cNvSpPr>
            <a:spLocks noChangeArrowheads="1"/>
          </p:cNvSpPr>
          <p:nvPr/>
        </p:nvSpPr>
        <p:spPr bwMode="auto">
          <a:xfrm>
            <a:off x="6442075" y="1606550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  <a:r>
              <a:rPr lang="en-US" altLang="en-US" sz="2800" b="1" baseline="-25000"/>
              <a:t>1</a:t>
            </a:r>
          </a:p>
        </p:txBody>
      </p:sp>
      <p:sp>
        <p:nvSpPr>
          <p:cNvPr id="54293" name="Rectangle 23"/>
          <p:cNvSpPr>
            <a:spLocks noChangeArrowheads="1"/>
          </p:cNvSpPr>
          <p:nvPr/>
        </p:nvSpPr>
        <p:spPr bwMode="auto">
          <a:xfrm>
            <a:off x="6777038" y="825500"/>
            <a:ext cx="2338387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...restrictive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   membership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   policies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...restricting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   labor supply of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   the economy 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</a:rPr>
              <a:t>   a whole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…occupational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 licensing</a:t>
            </a:r>
          </a:p>
        </p:txBody>
      </p:sp>
      <p:sp>
        <p:nvSpPr>
          <p:cNvPr id="54294" name="Freeform 24"/>
          <p:cNvSpPr>
            <a:spLocks/>
          </p:cNvSpPr>
          <p:nvPr/>
        </p:nvSpPr>
        <p:spPr bwMode="auto">
          <a:xfrm>
            <a:off x="3505200" y="1408113"/>
            <a:ext cx="2771775" cy="2759075"/>
          </a:xfrm>
          <a:custGeom>
            <a:avLst/>
            <a:gdLst>
              <a:gd name="T0" fmla="*/ 0 w 1746"/>
              <a:gd name="T1" fmla="*/ 2147483647 h 1738"/>
              <a:gd name="T2" fmla="*/ 846772500 w 1746"/>
              <a:gd name="T3" fmla="*/ 2147483647 h 1738"/>
              <a:gd name="T4" fmla="*/ 1628020938 w 1746"/>
              <a:gd name="T5" fmla="*/ 2147483647 h 1738"/>
              <a:gd name="T6" fmla="*/ 2147483647 w 1746"/>
              <a:gd name="T7" fmla="*/ 2147483647 h 1738"/>
              <a:gd name="T8" fmla="*/ 2147483647 w 1746"/>
              <a:gd name="T9" fmla="*/ 2147483647 h 1738"/>
              <a:gd name="T10" fmla="*/ 2147483647 w 1746"/>
              <a:gd name="T11" fmla="*/ 2091729688 h 1738"/>
              <a:gd name="T12" fmla="*/ 2147483647 w 1746"/>
              <a:gd name="T13" fmla="*/ 1439010013 h 1738"/>
              <a:gd name="T14" fmla="*/ 2147483647 w 1746"/>
              <a:gd name="T15" fmla="*/ 738406575 h 1738"/>
              <a:gd name="T16" fmla="*/ 2147483647 w 1746"/>
              <a:gd name="T17" fmla="*/ 0 h 173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46" h="1738">
                <a:moveTo>
                  <a:pt x="0" y="1737"/>
                </a:moveTo>
                <a:lnTo>
                  <a:pt x="336" y="1619"/>
                </a:lnTo>
                <a:lnTo>
                  <a:pt x="646" y="1465"/>
                </a:lnTo>
                <a:lnTo>
                  <a:pt x="925" y="1282"/>
                </a:lnTo>
                <a:lnTo>
                  <a:pt x="1170" y="1068"/>
                </a:lnTo>
                <a:lnTo>
                  <a:pt x="1376" y="830"/>
                </a:lnTo>
                <a:lnTo>
                  <a:pt x="1544" y="571"/>
                </a:lnTo>
                <a:lnTo>
                  <a:pt x="1668" y="293"/>
                </a:lnTo>
                <a:lnTo>
                  <a:pt x="1745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5" name="Rectangle 25"/>
          <p:cNvSpPr>
            <a:spLocks noChangeArrowheads="1"/>
          </p:cNvSpPr>
          <p:nvPr/>
        </p:nvSpPr>
        <p:spPr bwMode="auto">
          <a:xfrm>
            <a:off x="6264275" y="1139825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  <a:r>
              <a:rPr lang="en-US" altLang="en-US" sz="2800" b="1" baseline="-25000"/>
              <a:t>2</a:t>
            </a:r>
          </a:p>
        </p:txBody>
      </p:sp>
      <p:grpSp>
        <p:nvGrpSpPr>
          <p:cNvPr id="54296" name="Group 26"/>
          <p:cNvGrpSpPr>
            <a:grpSpLocks/>
          </p:cNvGrpSpPr>
          <p:nvPr/>
        </p:nvGrpSpPr>
        <p:grpSpPr bwMode="auto">
          <a:xfrm>
            <a:off x="3941763" y="2271713"/>
            <a:ext cx="2560637" cy="2281237"/>
            <a:chOff x="2483" y="1431"/>
            <a:chExt cx="1613" cy="1437"/>
          </a:xfrm>
        </p:grpSpPr>
        <p:sp>
          <p:nvSpPr>
            <p:cNvPr id="54297" name="AutoShape 27"/>
            <p:cNvSpPr>
              <a:spLocks noChangeArrowheads="1"/>
            </p:cNvSpPr>
            <p:nvPr/>
          </p:nvSpPr>
          <p:spPr bwMode="auto">
            <a:xfrm flipH="1">
              <a:off x="3762" y="1431"/>
              <a:ext cx="334" cy="247"/>
            </a:xfrm>
            <a:prstGeom prst="rightArrow">
              <a:avLst>
                <a:gd name="adj1" fmla="val 50000"/>
                <a:gd name="adj2" fmla="val 67618"/>
              </a:avLst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4298" name="AutoShape 28"/>
            <p:cNvSpPr>
              <a:spLocks noChangeArrowheads="1"/>
            </p:cNvSpPr>
            <p:nvPr/>
          </p:nvSpPr>
          <p:spPr bwMode="auto">
            <a:xfrm flipH="1">
              <a:off x="2483" y="2621"/>
              <a:ext cx="334" cy="247"/>
            </a:xfrm>
            <a:prstGeom prst="rightArrow">
              <a:avLst>
                <a:gd name="adj1" fmla="val 50000"/>
                <a:gd name="adj2" fmla="val 67618"/>
              </a:avLst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 spd="slow">
    <p:wipe dir="d"/>
    <p:sndAc>
      <p:stSnd>
        <p:snd r:embed="rId2" name="DING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Line 2"/>
          <p:cNvSpPr>
            <a:spLocks noChangeShapeType="1"/>
          </p:cNvSpPr>
          <p:nvPr/>
        </p:nvSpPr>
        <p:spPr bwMode="auto">
          <a:xfrm>
            <a:off x="5365750" y="4160838"/>
            <a:ext cx="0" cy="141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27" name="Line 3"/>
          <p:cNvSpPr>
            <a:spLocks noChangeShapeType="1"/>
          </p:cNvSpPr>
          <p:nvPr/>
        </p:nvSpPr>
        <p:spPr bwMode="auto">
          <a:xfrm flipH="1">
            <a:off x="29718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231430" name="Freeform 6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431" name="Rectangle 7"/>
          <p:cNvSpPr>
            <a:spLocks noChangeArrowheads="1"/>
          </p:cNvSpPr>
          <p:nvPr/>
        </p:nvSpPr>
        <p:spPr bwMode="auto">
          <a:xfrm>
            <a:off x="2401888" y="39497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51323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1787525" y="31750"/>
            <a:ext cx="72913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THREE UNION MODELS</a:t>
            </a:r>
          </a:p>
        </p:txBody>
      </p:sp>
      <p:sp>
        <p:nvSpPr>
          <p:cNvPr id="231434" name="Rectangle 10"/>
          <p:cNvSpPr>
            <a:spLocks noChangeArrowheads="1"/>
          </p:cNvSpPr>
          <p:nvPr/>
        </p:nvSpPr>
        <p:spPr bwMode="auto">
          <a:xfrm>
            <a:off x="1809750" y="777875"/>
            <a:ext cx="4900613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i="1">
                <a:latin typeface="Times New Roman" panose="02020603050405020304" pitchFamily="18" charset="0"/>
              </a:rPr>
              <a:t>Inclusive or Industrial Model </a:t>
            </a:r>
          </a:p>
        </p:txBody>
      </p:sp>
      <p:sp>
        <p:nvSpPr>
          <p:cNvPr id="231435" name="Freeform 11"/>
          <p:cNvSpPr>
            <a:spLocks/>
          </p:cNvSpPr>
          <p:nvPr/>
        </p:nvSpPr>
        <p:spPr bwMode="auto">
          <a:xfrm>
            <a:off x="3421063" y="2116138"/>
            <a:ext cx="3344862" cy="2919412"/>
          </a:xfrm>
          <a:custGeom>
            <a:avLst/>
            <a:gdLst>
              <a:gd name="T0" fmla="*/ 0 w 2099"/>
              <a:gd name="T1" fmla="*/ 2147483647 h 1839"/>
              <a:gd name="T2" fmla="*/ 1023379572 w 2099"/>
              <a:gd name="T3" fmla="*/ 2147483647 h 1839"/>
              <a:gd name="T4" fmla="*/ 1970576286 w 2099"/>
              <a:gd name="T5" fmla="*/ 2147483647 h 1839"/>
              <a:gd name="T6" fmla="*/ 2147483647 w 2099"/>
              <a:gd name="T7" fmla="*/ 2147483647 h 1839"/>
              <a:gd name="T8" fmla="*/ 2147483647 w 2099"/>
              <a:gd name="T9" fmla="*/ 2147483647 h 1839"/>
              <a:gd name="T10" fmla="*/ 2147483647 w 2099"/>
              <a:gd name="T11" fmla="*/ 2147483647 h 1839"/>
              <a:gd name="T12" fmla="*/ 2147483647 w 2099"/>
              <a:gd name="T13" fmla="*/ 1524693476 h 1839"/>
              <a:gd name="T14" fmla="*/ 2147483647 w 2099"/>
              <a:gd name="T15" fmla="*/ 781248304 h 1839"/>
              <a:gd name="T16" fmla="*/ 2147483647 w 2099"/>
              <a:gd name="T17" fmla="*/ 0 h 18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99" h="1839">
                <a:moveTo>
                  <a:pt x="0" y="1838"/>
                </a:moveTo>
                <a:lnTo>
                  <a:pt x="403" y="1713"/>
                </a:lnTo>
                <a:lnTo>
                  <a:pt x="776" y="1550"/>
                </a:lnTo>
                <a:lnTo>
                  <a:pt x="1112" y="1356"/>
                </a:lnTo>
                <a:lnTo>
                  <a:pt x="1407" y="1130"/>
                </a:lnTo>
                <a:lnTo>
                  <a:pt x="1655" y="879"/>
                </a:lnTo>
                <a:lnTo>
                  <a:pt x="1856" y="605"/>
                </a:lnTo>
                <a:lnTo>
                  <a:pt x="2005" y="310"/>
                </a:lnTo>
                <a:lnTo>
                  <a:pt x="2098" y="0"/>
                </a:lnTo>
              </a:path>
            </a:pathLst>
          </a:custGeom>
          <a:noFill/>
          <a:ln w="889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436" name="Rectangle 12"/>
          <p:cNvSpPr>
            <a:spLocks noChangeArrowheads="1"/>
          </p:cNvSpPr>
          <p:nvPr/>
        </p:nvSpPr>
        <p:spPr bwMode="auto">
          <a:xfrm>
            <a:off x="6834188" y="4797425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</a:p>
        </p:txBody>
      </p:sp>
      <p:sp>
        <p:nvSpPr>
          <p:cNvPr id="231437" name="Rectangle 13"/>
          <p:cNvSpPr>
            <a:spLocks noChangeArrowheads="1"/>
          </p:cNvSpPr>
          <p:nvPr/>
        </p:nvSpPr>
        <p:spPr bwMode="auto">
          <a:xfrm>
            <a:off x="6619875" y="1628775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grpSp>
        <p:nvGrpSpPr>
          <p:cNvPr id="55310" name="Group 14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55312" name="Line 15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3" name="Line 16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1441" name="Rectangle 17"/>
          <p:cNvSpPr>
            <a:spLocks noChangeArrowheads="1"/>
          </p:cNvSpPr>
          <p:nvPr/>
        </p:nvSpPr>
        <p:spPr bwMode="auto">
          <a:xfrm>
            <a:off x="6726238" y="1143000"/>
            <a:ext cx="2312987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...by organizing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virtually all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workers 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thereby control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of the supply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curve for labor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causing…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1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3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3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1" grpId="0" autoUpdateAnimBg="0"/>
      <p:bldP spid="231432" grpId="0" autoUpdateAnimBg="0"/>
      <p:bldP spid="231434" grpId="0" autoUpdateAnimBg="0"/>
      <p:bldP spid="231436" grpId="0" autoUpdateAnimBg="0"/>
      <p:bldP spid="231437" grpId="0" autoUpdateAnimBg="0"/>
      <p:bldP spid="231441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Line 2"/>
          <p:cNvSpPr>
            <a:spLocks noChangeShapeType="1"/>
          </p:cNvSpPr>
          <p:nvPr/>
        </p:nvSpPr>
        <p:spPr bwMode="auto">
          <a:xfrm>
            <a:off x="5984875" y="3540125"/>
            <a:ext cx="0" cy="20431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5365750" y="4168775"/>
            <a:ext cx="0" cy="14144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29718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2409825" y="3328988"/>
            <a:ext cx="5826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6821488" y="4797425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endParaRPr lang="en-US" altLang="en-US" sz="2800" b="1" baseline="-25000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56329" name="Freeform 9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2401888" y="39497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51323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1787525" y="31750"/>
            <a:ext cx="72913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99"/>
                </a:solidFill>
                <a:latin typeface="Times New Roman" panose="02020603050405020304" pitchFamily="18" charset="0"/>
              </a:rPr>
              <a:t>THREE UNION MODELS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1809750" y="777875"/>
            <a:ext cx="4900613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i="1">
                <a:latin typeface="Times New Roman" panose="02020603050405020304" pitchFamily="18" charset="0"/>
              </a:rPr>
              <a:t>Inclusive or Industrial Model </a:t>
            </a:r>
          </a:p>
        </p:txBody>
      </p:sp>
      <p:sp>
        <p:nvSpPr>
          <p:cNvPr id="232462" name="AutoShape 14"/>
          <p:cNvSpPr>
            <a:spLocks noChangeArrowheads="1"/>
          </p:cNvSpPr>
          <p:nvPr/>
        </p:nvSpPr>
        <p:spPr bwMode="auto">
          <a:xfrm>
            <a:off x="2130425" y="3540125"/>
            <a:ext cx="366713" cy="666750"/>
          </a:xfrm>
          <a:prstGeom prst="upArrow">
            <a:avLst>
              <a:gd name="adj1" fmla="val 50000"/>
              <a:gd name="adj2" fmla="val 45454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2463" name="AutoShape 15"/>
          <p:cNvSpPr>
            <a:spLocks noChangeArrowheads="1"/>
          </p:cNvSpPr>
          <p:nvPr/>
        </p:nvSpPr>
        <p:spPr bwMode="auto">
          <a:xfrm rot="16200000" flipH="1">
            <a:off x="4887119" y="5769769"/>
            <a:ext cx="366712" cy="666750"/>
          </a:xfrm>
          <a:prstGeom prst="upArrow">
            <a:avLst>
              <a:gd name="adj1" fmla="val 50000"/>
              <a:gd name="adj2" fmla="val 45455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2464" name="Rectangle 16"/>
          <p:cNvSpPr>
            <a:spLocks noChangeArrowheads="1"/>
          </p:cNvSpPr>
          <p:nvPr/>
        </p:nvSpPr>
        <p:spPr bwMode="auto">
          <a:xfrm>
            <a:off x="4373563" y="5543550"/>
            <a:ext cx="52546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232465" name="Line 17"/>
          <p:cNvSpPr>
            <a:spLocks noChangeShapeType="1"/>
          </p:cNvSpPr>
          <p:nvPr/>
        </p:nvSpPr>
        <p:spPr bwMode="auto">
          <a:xfrm>
            <a:off x="4618038" y="3540125"/>
            <a:ext cx="0" cy="20431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38" name="Group 18"/>
          <p:cNvGrpSpPr>
            <a:grpSpLocks/>
          </p:cNvGrpSpPr>
          <p:nvPr/>
        </p:nvGrpSpPr>
        <p:grpSpPr bwMode="auto">
          <a:xfrm>
            <a:off x="2954338" y="2128838"/>
            <a:ext cx="3786187" cy="2919412"/>
            <a:chOff x="1861" y="1341"/>
            <a:chExt cx="2385" cy="1839"/>
          </a:xfrm>
        </p:grpSpPr>
        <p:sp>
          <p:nvSpPr>
            <p:cNvPr id="56347" name="Freeform 19"/>
            <p:cNvSpPr>
              <a:spLocks/>
            </p:cNvSpPr>
            <p:nvPr/>
          </p:nvSpPr>
          <p:spPr bwMode="auto">
            <a:xfrm>
              <a:off x="2154" y="1341"/>
              <a:ext cx="2092" cy="1839"/>
            </a:xfrm>
            <a:custGeom>
              <a:avLst/>
              <a:gdLst>
                <a:gd name="T0" fmla="*/ 0 w 2099"/>
                <a:gd name="T1" fmla="*/ 1838 h 1839"/>
                <a:gd name="T2" fmla="*/ 401 w 2099"/>
                <a:gd name="T3" fmla="*/ 1713 h 1839"/>
                <a:gd name="T4" fmla="*/ 770 w 2099"/>
                <a:gd name="T5" fmla="*/ 1550 h 1839"/>
                <a:gd name="T6" fmla="*/ 1104 w 2099"/>
                <a:gd name="T7" fmla="*/ 1356 h 1839"/>
                <a:gd name="T8" fmla="*/ 1397 w 2099"/>
                <a:gd name="T9" fmla="*/ 1130 h 1839"/>
                <a:gd name="T10" fmla="*/ 1644 w 2099"/>
                <a:gd name="T11" fmla="*/ 879 h 1839"/>
                <a:gd name="T12" fmla="*/ 1844 w 2099"/>
                <a:gd name="T13" fmla="*/ 605 h 1839"/>
                <a:gd name="T14" fmla="*/ 1991 w 2099"/>
                <a:gd name="T15" fmla="*/ 310 h 1839"/>
                <a:gd name="T16" fmla="*/ 2084 w 2099"/>
                <a:gd name="T17" fmla="*/ 0 h 18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99" h="1839">
                  <a:moveTo>
                    <a:pt x="0" y="1838"/>
                  </a:moveTo>
                  <a:lnTo>
                    <a:pt x="403" y="1713"/>
                  </a:lnTo>
                  <a:lnTo>
                    <a:pt x="776" y="1550"/>
                  </a:lnTo>
                  <a:lnTo>
                    <a:pt x="1112" y="1356"/>
                  </a:lnTo>
                  <a:lnTo>
                    <a:pt x="1407" y="1130"/>
                  </a:lnTo>
                  <a:lnTo>
                    <a:pt x="1655" y="879"/>
                  </a:lnTo>
                  <a:lnTo>
                    <a:pt x="1856" y="605"/>
                  </a:lnTo>
                  <a:lnTo>
                    <a:pt x="2005" y="310"/>
                  </a:lnTo>
                  <a:lnTo>
                    <a:pt x="2098" y="0"/>
                  </a:lnTo>
                </a:path>
              </a:pathLst>
            </a:custGeom>
            <a:noFill/>
            <a:ln w="508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8" name="Line 20"/>
            <p:cNvSpPr>
              <a:spLocks noChangeShapeType="1"/>
            </p:cNvSpPr>
            <p:nvPr/>
          </p:nvSpPr>
          <p:spPr bwMode="auto">
            <a:xfrm flipH="1">
              <a:off x="1861" y="2249"/>
              <a:ext cx="1930" cy="0"/>
            </a:xfrm>
            <a:prstGeom prst="line">
              <a:avLst/>
            </a:prstGeom>
            <a:noFill/>
            <a:ln w="889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339" name="Rectangle 21"/>
          <p:cNvSpPr>
            <a:spLocks noChangeArrowheads="1"/>
          </p:cNvSpPr>
          <p:nvPr/>
        </p:nvSpPr>
        <p:spPr bwMode="auto">
          <a:xfrm>
            <a:off x="6834188" y="4797425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</a:p>
        </p:txBody>
      </p:sp>
      <p:sp>
        <p:nvSpPr>
          <p:cNvPr id="56340" name="Rectangle 22"/>
          <p:cNvSpPr>
            <a:spLocks noChangeArrowheads="1"/>
          </p:cNvSpPr>
          <p:nvPr/>
        </p:nvSpPr>
        <p:spPr bwMode="auto">
          <a:xfrm>
            <a:off x="6726238" y="1143000"/>
            <a:ext cx="2312987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...by organizing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virtually all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workers and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thereby control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of the supply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curve for labor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   causing…</a:t>
            </a:r>
          </a:p>
        </p:txBody>
      </p:sp>
      <p:sp>
        <p:nvSpPr>
          <p:cNvPr id="56341" name="Freeform 23"/>
          <p:cNvSpPr>
            <a:spLocks/>
          </p:cNvSpPr>
          <p:nvPr/>
        </p:nvSpPr>
        <p:spPr bwMode="auto">
          <a:xfrm>
            <a:off x="5969000" y="2112963"/>
            <a:ext cx="798513" cy="1466850"/>
          </a:xfrm>
          <a:custGeom>
            <a:avLst/>
            <a:gdLst>
              <a:gd name="T0" fmla="*/ 0 w 504"/>
              <a:gd name="T1" fmla="*/ 2147483647 h 916"/>
              <a:gd name="T2" fmla="*/ 466890868 w 504"/>
              <a:gd name="T3" fmla="*/ 1823265725 h 916"/>
              <a:gd name="T4" fmla="*/ 803253379 w 504"/>
              <a:gd name="T5" fmla="*/ 1266797922 h 916"/>
              <a:gd name="T6" fmla="*/ 1069332486 w 504"/>
              <a:gd name="T7" fmla="*/ 651350259 h 916"/>
              <a:gd name="T8" fmla="*/ 1262615410 w 504"/>
              <a:gd name="T9" fmla="*/ 0 h 9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4" h="916">
                <a:moveTo>
                  <a:pt x="0" y="915"/>
                </a:moveTo>
                <a:lnTo>
                  <a:pt x="186" y="711"/>
                </a:lnTo>
                <a:lnTo>
                  <a:pt x="320" y="494"/>
                </a:lnTo>
                <a:lnTo>
                  <a:pt x="426" y="254"/>
                </a:lnTo>
                <a:lnTo>
                  <a:pt x="503" y="0"/>
                </a:lnTo>
              </a:path>
            </a:pathLst>
          </a:custGeom>
          <a:noFill/>
          <a:ln w="889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2" name="Rectangle 24"/>
          <p:cNvSpPr>
            <a:spLocks noChangeArrowheads="1"/>
          </p:cNvSpPr>
          <p:nvPr/>
        </p:nvSpPr>
        <p:spPr bwMode="auto">
          <a:xfrm>
            <a:off x="6619875" y="1628775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grpSp>
        <p:nvGrpSpPr>
          <p:cNvPr id="56343" name="Group 25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56345" name="Line 26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6" name="Line 27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2476" name="Rectangle 28"/>
          <p:cNvSpPr>
            <a:spLocks noChangeArrowheads="1"/>
          </p:cNvSpPr>
          <p:nvPr/>
        </p:nvSpPr>
        <p:spPr bwMode="auto">
          <a:xfrm>
            <a:off x="5727700" y="5545138"/>
            <a:ext cx="496888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e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3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2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2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2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32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3" grpId="0" autoUpdateAnimBg="0"/>
      <p:bldP spid="232462" grpId="0" animBg="1"/>
      <p:bldP spid="232463" grpId="0" animBg="1"/>
      <p:bldP spid="232464" grpId="0" autoUpdateAnimBg="0"/>
      <p:bldP spid="23247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ChangeArrowheads="1"/>
          </p:cNvSpPr>
          <p:nvPr/>
        </p:nvSpPr>
        <p:spPr bwMode="auto">
          <a:xfrm>
            <a:off x="2105025" y="82550"/>
            <a:ext cx="6465888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WAGE INCREASES</a:t>
            </a:r>
          </a:p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AND UNEMPLOYMENT</a:t>
            </a: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1816100" y="1106488"/>
            <a:ext cx="7164388" cy="328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87338" indent="-2873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4200" b="1">
                <a:solidFill>
                  <a:srgbClr val="CC0000"/>
                </a:solidFill>
                <a:latin typeface="Times New Roman" panose="02020603050405020304" pitchFamily="18" charset="0"/>
              </a:rPr>
              <a:t>Union members receive about 15% - 20% higher wages</a:t>
            </a:r>
          </a:p>
          <a:p>
            <a:pPr>
              <a:spcBef>
                <a:spcPct val="0"/>
              </a:spcBef>
            </a:pPr>
            <a:r>
              <a:rPr lang="en-US" altLang="en-US" sz="4200" b="1">
                <a:solidFill>
                  <a:srgbClr val="CC0000"/>
                </a:solidFill>
                <a:latin typeface="Times New Roman" panose="02020603050405020304" pitchFamily="18" charset="0"/>
              </a:rPr>
              <a:t>Negative impact on level of employment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 autoUpdateAnimBg="0"/>
      <p:bldP spid="233475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498" name="Group 2"/>
          <p:cNvGrpSpPr>
            <a:grpSpLocks/>
          </p:cNvGrpSpPr>
          <p:nvPr/>
        </p:nvGrpSpPr>
        <p:grpSpPr bwMode="auto">
          <a:xfrm>
            <a:off x="2363788" y="3344863"/>
            <a:ext cx="719137" cy="1474787"/>
            <a:chOff x="1489" y="2107"/>
            <a:chExt cx="453" cy="929"/>
          </a:xfrm>
        </p:grpSpPr>
        <p:sp>
          <p:nvSpPr>
            <p:cNvPr id="58400" name="Oval 3"/>
            <p:cNvSpPr>
              <a:spLocks noChangeArrowheads="1"/>
            </p:cNvSpPr>
            <p:nvPr/>
          </p:nvSpPr>
          <p:spPr bwMode="auto">
            <a:xfrm>
              <a:off x="1489" y="2107"/>
              <a:ext cx="453" cy="313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8401" name="Oval 4"/>
            <p:cNvSpPr>
              <a:spLocks noChangeArrowheads="1"/>
            </p:cNvSpPr>
            <p:nvPr/>
          </p:nvSpPr>
          <p:spPr bwMode="auto">
            <a:xfrm>
              <a:off x="1489" y="2723"/>
              <a:ext cx="453" cy="313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1863725" y="31750"/>
            <a:ext cx="715645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BILATERAL MONOPOLY MODEL</a:t>
            </a: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2698750" y="511175"/>
            <a:ext cx="4821238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CC0000"/>
                </a:solidFill>
                <a:latin typeface="Times New Roman" panose="02020603050405020304" pitchFamily="18" charset="0"/>
              </a:rPr>
              <a:t>Monopsonist &amp; Union Seek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CC0000"/>
                </a:solidFill>
                <a:latin typeface="Times New Roman" panose="02020603050405020304" pitchFamily="18" charset="0"/>
              </a:rPr>
              <a:t>Different Wage Rates...</a:t>
            </a: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6872288" y="2032000"/>
            <a:ext cx="2020887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…economic theory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cannot determine the actual outcome.</a:t>
            </a:r>
          </a:p>
        </p:txBody>
      </p:sp>
      <p:grpSp>
        <p:nvGrpSpPr>
          <p:cNvPr id="234504" name="Group 8"/>
          <p:cNvGrpSpPr>
            <a:grpSpLocks/>
          </p:cNvGrpSpPr>
          <p:nvPr/>
        </p:nvGrpSpPr>
        <p:grpSpPr bwMode="auto">
          <a:xfrm>
            <a:off x="1717675" y="1419225"/>
            <a:ext cx="6194425" cy="5240338"/>
            <a:chOff x="1082" y="894"/>
            <a:chExt cx="3902" cy="3301"/>
          </a:xfrm>
        </p:grpSpPr>
        <p:sp>
          <p:nvSpPr>
            <p:cNvPr id="58375" name="Freeform 9"/>
            <p:cNvSpPr>
              <a:spLocks/>
            </p:cNvSpPr>
            <p:nvPr/>
          </p:nvSpPr>
          <p:spPr bwMode="auto">
            <a:xfrm>
              <a:off x="2184" y="1121"/>
              <a:ext cx="1201" cy="1683"/>
            </a:xfrm>
            <a:custGeom>
              <a:avLst/>
              <a:gdLst>
                <a:gd name="T0" fmla="*/ 0 w 1201"/>
                <a:gd name="T1" fmla="*/ 1682 h 1683"/>
                <a:gd name="T2" fmla="*/ 231 w 1201"/>
                <a:gd name="T3" fmla="*/ 1568 h 1683"/>
                <a:gd name="T4" fmla="*/ 444 w 1201"/>
                <a:gd name="T5" fmla="*/ 1418 h 1683"/>
                <a:gd name="T6" fmla="*/ 636 w 1201"/>
                <a:gd name="T7" fmla="*/ 1241 h 1683"/>
                <a:gd name="T8" fmla="*/ 805 w 1201"/>
                <a:gd name="T9" fmla="*/ 1034 h 1683"/>
                <a:gd name="T10" fmla="*/ 946 w 1201"/>
                <a:gd name="T11" fmla="*/ 804 h 1683"/>
                <a:gd name="T12" fmla="*/ 1062 w 1201"/>
                <a:gd name="T13" fmla="*/ 553 h 1683"/>
                <a:gd name="T14" fmla="*/ 1147 w 1201"/>
                <a:gd name="T15" fmla="*/ 284 h 1683"/>
                <a:gd name="T16" fmla="*/ 1200 w 1201"/>
                <a:gd name="T17" fmla="*/ 0 h 16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01" h="1683">
                  <a:moveTo>
                    <a:pt x="0" y="1682"/>
                  </a:moveTo>
                  <a:lnTo>
                    <a:pt x="231" y="1568"/>
                  </a:lnTo>
                  <a:lnTo>
                    <a:pt x="444" y="1418"/>
                  </a:lnTo>
                  <a:lnTo>
                    <a:pt x="636" y="1241"/>
                  </a:lnTo>
                  <a:lnTo>
                    <a:pt x="805" y="1034"/>
                  </a:lnTo>
                  <a:lnTo>
                    <a:pt x="946" y="804"/>
                  </a:lnTo>
                  <a:lnTo>
                    <a:pt x="1062" y="553"/>
                  </a:lnTo>
                  <a:lnTo>
                    <a:pt x="1147" y="284"/>
                  </a:lnTo>
                  <a:lnTo>
                    <a:pt x="1200" y="0"/>
                  </a:lnTo>
                </a:path>
              </a:pathLst>
            </a:custGeom>
            <a:noFill/>
            <a:ln w="762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76" name="Rectangle 10"/>
            <p:cNvSpPr>
              <a:spLocks noChangeArrowheads="1"/>
            </p:cNvSpPr>
            <p:nvPr/>
          </p:nvSpPr>
          <p:spPr bwMode="auto">
            <a:xfrm>
              <a:off x="3151" y="894"/>
              <a:ext cx="47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MRC</a:t>
              </a:r>
            </a:p>
          </p:txBody>
        </p:sp>
        <p:grpSp>
          <p:nvGrpSpPr>
            <p:cNvPr id="58377" name="Group 11"/>
            <p:cNvGrpSpPr>
              <a:grpSpLocks/>
            </p:cNvGrpSpPr>
            <p:nvPr/>
          </p:nvGrpSpPr>
          <p:grpSpPr bwMode="auto">
            <a:xfrm>
              <a:off x="1082" y="1026"/>
              <a:ext cx="3902" cy="3169"/>
              <a:chOff x="1082" y="1026"/>
              <a:chExt cx="3902" cy="3169"/>
            </a:xfrm>
          </p:grpSpPr>
          <p:sp>
            <p:nvSpPr>
              <p:cNvPr id="58378" name="Line 12"/>
              <p:cNvSpPr>
                <a:spLocks noChangeShapeType="1"/>
              </p:cNvSpPr>
              <p:nvPr/>
            </p:nvSpPr>
            <p:spPr bwMode="auto">
              <a:xfrm flipH="1">
                <a:off x="1880" y="2897"/>
                <a:ext cx="10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79" name="Line 13"/>
              <p:cNvSpPr>
                <a:spLocks noChangeShapeType="1"/>
              </p:cNvSpPr>
              <p:nvPr/>
            </p:nvSpPr>
            <p:spPr bwMode="auto">
              <a:xfrm>
                <a:off x="3389" y="2621"/>
                <a:ext cx="0" cy="8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0" name="Line 14"/>
              <p:cNvSpPr>
                <a:spLocks noChangeShapeType="1"/>
              </p:cNvSpPr>
              <p:nvPr/>
            </p:nvSpPr>
            <p:spPr bwMode="auto">
              <a:xfrm flipH="1">
                <a:off x="1872" y="2601"/>
                <a:ext cx="150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1" name="Rectangle 15"/>
              <p:cNvSpPr>
                <a:spLocks noChangeArrowheads="1"/>
              </p:cNvSpPr>
              <p:nvPr/>
            </p:nvSpPr>
            <p:spPr bwMode="auto">
              <a:xfrm>
                <a:off x="1518" y="2097"/>
                <a:ext cx="367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b="1">
                    <a:latin typeface="Times New Roman" panose="02020603050405020304" pitchFamily="18" charset="0"/>
                  </a:rPr>
                  <a:t>W</a:t>
                </a:r>
                <a:r>
                  <a:rPr lang="en-US" altLang="en-US" b="1" baseline="-25000">
                    <a:latin typeface="Times New Roman" panose="02020603050405020304" pitchFamily="18" charset="0"/>
                  </a:rPr>
                  <a:t>u</a:t>
                </a:r>
              </a:p>
            </p:txBody>
          </p:sp>
          <p:sp>
            <p:nvSpPr>
              <p:cNvPr id="58382" name="Rectangle 16"/>
              <p:cNvSpPr>
                <a:spLocks noChangeArrowheads="1"/>
              </p:cNvSpPr>
              <p:nvPr/>
            </p:nvSpPr>
            <p:spPr bwMode="auto">
              <a:xfrm rot="-5400000">
                <a:off x="272" y="2016"/>
                <a:ext cx="1906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/>
                  <a:t>Wage Rate (dollars)</a:t>
                </a:r>
              </a:p>
            </p:txBody>
          </p:sp>
          <p:sp>
            <p:nvSpPr>
              <p:cNvPr id="58383" name="Rectangle 17"/>
              <p:cNvSpPr>
                <a:spLocks noChangeArrowheads="1"/>
              </p:cNvSpPr>
              <p:nvPr/>
            </p:nvSpPr>
            <p:spPr bwMode="auto">
              <a:xfrm>
                <a:off x="4297" y="3022"/>
                <a:ext cx="230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b="1"/>
                  <a:t>D</a:t>
                </a:r>
                <a:endParaRPr lang="en-US" altLang="en-US" sz="2800" b="1" baseline="-25000"/>
              </a:p>
            </p:txBody>
          </p:sp>
          <p:sp>
            <p:nvSpPr>
              <p:cNvPr id="58384" name="Rectangle 18"/>
              <p:cNvSpPr>
                <a:spLocks noChangeArrowheads="1"/>
              </p:cNvSpPr>
              <p:nvPr/>
            </p:nvSpPr>
            <p:spPr bwMode="auto">
              <a:xfrm>
                <a:off x="2378" y="3909"/>
                <a:ext cx="1712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/>
                  <a:t>Quantity of Labor</a:t>
                </a:r>
              </a:p>
            </p:txBody>
          </p:sp>
          <p:sp>
            <p:nvSpPr>
              <p:cNvPr id="58385" name="Freeform 19"/>
              <p:cNvSpPr>
                <a:spLocks/>
              </p:cNvSpPr>
              <p:nvPr/>
            </p:nvSpPr>
            <p:spPr bwMode="auto">
              <a:xfrm>
                <a:off x="2204" y="1460"/>
                <a:ext cx="2029" cy="1614"/>
              </a:xfrm>
              <a:custGeom>
                <a:avLst/>
                <a:gdLst>
                  <a:gd name="T0" fmla="*/ 0 w 2029"/>
                  <a:gd name="T1" fmla="*/ 0 h 1614"/>
                  <a:gd name="T2" fmla="*/ 204 w 2029"/>
                  <a:gd name="T3" fmla="*/ 265 h 1614"/>
                  <a:gd name="T4" fmla="*/ 426 w 2029"/>
                  <a:gd name="T5" fmla="*/ 513 h 1614"/>
                  <a:gd name="T6" fmla="*/ 662 w 2029"/>
                  <a:gd name="T7" fmla="*/ 744 h 1614"/>
                  <a:gd name="T8" fmla="*/ 912 w 2029"/>
                  <a:gd name="T9" fmla="*/ 958 h 1614"/>
                  <a:gd name="T10" fmla="*/ 1174 w 2029"/>
                  <a:gd name="T11" fmla="*/ 1151 h 1614"/>
                  <a:gd name="T12" fmla="*/ 1448 w 2029"/>
                  <a:gd name="T13" fmla="*/ 1326 h 1614"/>
                  <a:gd name="T14" fmla="*/ 1733 w 2029"/>
                  <a:gd name="T15" fmla="*/ 1479 h 1614"/>
                  <a:gd name="T16" fmla="*/ 2028 w 2029"/>
                  <a:gd name="T17" fmla="*/ 1613 h 16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029" h="1614">
                    <a:moveTo>
                      <a:pt x="0" y="0"/>
                    </a:moveTo>
                    <a:lnTo>
                      <a:pt x="204" y="265"/>
                    </a:lnTo>
                    <a:lnTo>
                      <a:pt x="426" y="513"/>
                    </a:lnTo>
                    <a:lnTo>
                      <a:pt x="662" y="744"/>
                    </a:lnTo>
                    <a:lnTo>
                      <a:pt x="912" y="958"/>
                    </a:lnTo>
                    <a:lnTo>
                      <a:pt x="1174" y="1151"/>
                    </a:lnTo>
                    <a:lnTo>
                      <a:pt x="1448" y="1326"/>
                    </a:lnTo>
                    <a:lnTo>
                      <a:pt x="1733" y="1479"/>
                    </a:lnTo>
                    <a:lnTo>
                      <a:pt x="2028" y="1613"/>
                    </a:lnTo>
                  </a:path>
                </a:pathLst>
              </a:custGeom>
              <a:noFill/>
              <a:ln w="762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86" name="Rectangle 20"/>
              <p:cNvSpPr>
                <a:spLocks noChangeArrowheads="1"/>
              </p:cNvSpPr>
              <p:nvPr/>
            </p:nvSpPr>
            <p:spPr bwMode="auto">
              <a:xfrm>
                <a:off x="1513" y="2472"/>
                <a:ext cx="349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b="1">
                    <a:latin typeface="Times New Roman" panose="02020603050405020304" pitchFamily="18" charset="0"/>
                  </a:rPr>
                  <a:t>W</a:t>
                </a:r>
                <a:r>
                  <a:rPr lang="en-US" altLang="en-US" b="1" baseline="-25000"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58387" name="Rectangle 21"/>
              <p:cNvSpPr>
                <a:spLocks noChangeArrowheads="1"/>
              </p:cNvSpPr>
              <p:nvPr/>
            </p:nvSpPr>
            <p:spPr bwMode="auto">
              <a:xfrm>
                <a:off x="3233" y="3487"/>
                <a:ext cx="313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b="1">
                    <a:latin typeface="Times New Roman" panose="02020603050405020304" pitchFamily="18" charset="0"/>
                  </a:rPr>
                  <a:t>Q</a:t>
                </a:r>
                <a:r>
                  <a:rPr lang="en-US" altLang="en-US" b="1" baseline="-25000"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58388" name="Line 22"/>
              <p:cNvSpPr>
                <a:spLocks noChangeShapeType="1"/>
              </p:cNvSpPr>
              <p:nvPr/>
            </p:nvSpPr>
            <p:spPr bwMode="auto">
              <a:xfrm>
                <a:off x="2909" y="2230"/>
                <a:ext cx="0" cy="128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8389" name="Group 23"/>
              <p:cNvGrpSpPr>
                <a:grpSpLocks/>
              </p:cNvGrpSpPr>
              <p:nvPr/>
            </p:nvGrpSpPr>
            <p:grpSpPr bwMode="auto">
              <a:xfrm>
                <a:off x="1861" y="1341"/>
                <a:ext cx="2385" cy="1839"/>
                <a:chOff x="1861" y="1341"/>
                <a:chExt cx="2385" cy="1839"/>
              </a:xfrm>
            </p:grpSpPr>
            <p:sp>
              <p:nvSpPr>
                <p:cNvPr id="58398" name="Freeform 24"/>
                <p:cNvSpPr>
                  <a:spLocks/>
                </p:cNvSpPr>
                <p:nvPr/>
              </p:nvSpPr>
              <p:spPr bwMode="auto">
                <a:xfrm>
                  <a:off x="2154" y="1341"/>
                  <a:ext cx="2092" cy="1839"/>
                </a:xfrm>
                <a:custGeom>
                  <a:avLst/>
                  <a:gdLst>
                    <a:gd name="T0" fmla="*/ 0 w 2099"/>
                    <a:gd name="T1" fmla="*/ 1838 h 1839"/>
                    <a:gd name="T2" fmla="*/ 401 w 2099"/>
                    <a:gd name="T3" fmla="*/ 1713 h 1839"/>
                    <a:gd name="T4" fmla="*/ 770 w 2099"/>
                    <a:gd name="T5" fmla="*/ 1550 h 1839"/>
                    <a:gd name="T6" fmla="*/ 1104 w 2099"/>
                    <a:gd name="T7" fmla="*/ 1356 h 1839"/>
                    <a:gd name="T8" fmla="*/ 1397 w 2099"/>
                    <a:gd name="T9" fmla="*/ 1130 h 1839"/>
                    <a:gd name="T10" fmla="*/ 1644 w 2099"/>
                    <a:gd name="T11" fmla="*/ 879 h 1839"/>
                    <a:gd name="T12" fmla="*/ 1844 w 2099"/>
                    <a:gd name="T13" fmla="*/ 605 h 1839"/>
                    <a:gd name="T14" fmla="*/ 1991 w 2099"/>
                    <a:gd name="T15" fmla="*/ 310 h 1839"/>
                    <a:gd name="T16" fmla="*/ 2084 w 2099"/>
                    <a:gd name="T17" fmla="*/ 0 h 183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099" h="1839">
                      <a:moveTo>
                        <a:pt x="0" y="1838"/>
                      </a:moveTo>
                      <a:lnTo>
                        <a:pt x="403" y="1713"/>
                      </a:lnTo>
                      <a:lnTo>
                        <a:pt x="776" y="1550"/>
                      </a:lnTo>
                      <a:lnTo>
                        <a:pt x="1112" y="1356"/>
                      </a:lnTo>
                      <a:lnTo>
                        <a:pt x="1407" y="1130"/>
                      </a:lnTo>
                      <a:lnTo>
                        <a:pt x="1655" y="879"/>
                      </a:lnTo>
                      <a:lnTo>
                        <a:pt x="1856" y="605"/>
                      </a:lnTo>
                      <a:lnTo>
                        <a:pt x="2005" y="310"/>
                      </a:lnTo>
                      <a:lnTo>
                        <a:pt x="2098" y="0"/>
                      </a:lnTo>
                    </a:path>
                  </a:pathLst>
                </a:custGeom>
                <a:noFill/>
                <a:ln w="508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99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1861" y="2249"/>
                  <a:ext cx="1930" cy="0"/>
                </a:xfrm>
                <a:prstGeom prst="line">
                  <a:avLst/>
                </a:prstGeom>
                <a:noFill/>
                <a:ln w="88900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390" name="Rectangle 26"/>
              <p:cNvSpPr>
                <a:spLocks noChangeArrowheads="1"/>
              </p:cNvSpPr>
              <p:nvPr/>
            </p:nvSpPr>
            <p:spPr bwMode="auto">
              <a:xfrm>
                <a:off x="4305" y="3022"/>
                <a:ext cx="679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b="1"/>
                  <a:t>D=MRP</a:t>
                </a:r>
              </a:p>
            </p:txBody>
          </p:sp>
          <p:sp>
            <p:nvSpPr>
              <p:cNvPr id="58391" name="Freeform 27"/>
              <p:cNvSpPr>
                <a:spLocks/>
              </p:cNvSpPr>
              <p:nvPr/>
            </p:nvSpPr>
            <p:spPr bwMode="auto">
              <a:xfrm>
                <a:off x="3760" y="1331"/>
                <a:ext cx="503" cy="924"/>
              </a:xfrm>
              <a:custGeom>
                <a:avLst/>
                <a:gdLst>
                  <a:gd name="T0" fmla="*/ 0 w 504"/>
                  <a:gd name="T1" fmla="*/ 931 h 916"/>
                  <a:gd name="T2" fmla="*/ 186 w 504"/>
                  <a:gd name="T3" fmla="*/ 723 h 916"/>
                  <a:gd name="T4" fmla="*/ 318 w 504"/>
                  <a:gd name="T5" fmla="*/ 502 h 916"/>
                  <a:gd name="T6" fmla="*/ 424 w 504"/>
                  <a:gd name="T7" fmla="*/ 258 h 916"/>
                  <a:gd name="T8" fmla="*/ 501 w 504"/>
                  <a:gd name="T9" fmla="*/ 0 h 9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04" h="916">
                    <a:moveTo>
                      <a:pt x="0" y="915"/>
                    </a:moveTo>
                    <a:lnTo>
                      <a:pt x="186" y="711"/>
                    </a:lnTo>
                    <a:lnTo>
                      <a:pt x="320" y="494"/>
                    </a:lnTo>
                    <a:lnTo>
                      <a:pt x="426" y="254"/>
                    </a:lnTo>
                    <a:lnTo>
                      <a:pt x="503" y="0"/>
                    </a:lnTo>
                  </a:path>
                </a:pathLst>
              </a:custGeom>
              <a:noFill/>
              <a:ln w="88900" cap="rnd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2" name="Rectangle 28"/>
              <p:cNvSpPr>
                <a:spLocks noChangeArrowheads="1"/>
              </p:cNvSpPr>
              <p:nvPr/>
            </p:nvSpPr>
            <p:spPr bwMode="auto">
              <a:xfrm>
                <a:off x="4170" y="1026"/>
                <a:ext cx="221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b="1"/>
                  <a:t>S</a:t>
                </a:r>
              </a:p>
            </p:txBody>
          </p:sp>
          <p:grpSp>
            <p:nvGrpSpPr>
              <p:cNvPr id="58393" name="Group 29"/>
              <p:cNvGrpSpPr>
                <a:grpSpLocks/>
              </p:cNvGrpSpPr>
              <p:nvPr/>
            </p:nvGrpSpPr>
            <p:grpSpPr bwMode="auto">
              <a:xfrm>
                <a:off x="1856" y="1029"/>
                <a:ext cx="2695" cy="2536"/>
                <a:chOff x="1808" y="1037"/>
                <a:chExt cx="2695" cy="2536"/>
              </a:xfrm>
            </p:grpSpPr>
            <p:sp>
              <p:nvSpPr>
                <p:cNvPr id="58396" name="Line 30"/>
                <p:cNvSpPr>
                  <a:spLocks noChangeShapeType="1"/>
                </p:cNvSpPr>
                <p:nvPr/>
              </p:nvSpPr>
              <p:spPr bwMode="auto">
                <a:xfrm>
                  <a:off x="1808" y="1037"/>
                  <a:ext cx="0" cy="253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397" name="Line 31"/>
                <p:cNvSpPr>
                  <a:spLocks noChangeShapeType="1"/>
                </p:cNvSpPr>
                <p:nvPr/>
              </p:nvSpPr>
              <p:spPr bwMode="auto">
                <a:xfrm>
                  <a:off x="1815" y="3545"/>
                  <a:ext cx="2688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394" name="Rectangle 32"/>
              <p:cNvSpPr>
                <a:spLocks noChangeArrowheads="1"/>
              </p:cNvSpPr>
              <p:nvPr/>
            </p:nvSpPr>
            <p:spPr bwMode="auto">
              <a:xfrm>
                <a:off x="2567" y="3492"/>
                <a:ext cx="686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b="1">
                    <a:latin typeface="Times New Roman" panose="02020603050405020304" pitchFamily="18" charset="0"/>
                  </a:rPr>
                  <a:t>Q</a:t>
                </a:r>
                <a:r>
                  <a:rPr lang="en-US" altLang="en-US" b="1" baseline="-25000"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2000" b="1">
                    <a:latin typeface="Times New Roman" panose="02020603050405020304" pitchFamily="18" charset="0"/>
                  </a:rPr>
                  <a:t>=Q</a:t>
                </a:r>
                <a:r>
                  <a:rPr lang="en-US" altLang="en-US" b="1" baseline="-25000">
                    <a:latin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58395" name="Rectangle 33"/>
              <p:cNvSpPr>
                <a:spLocks noChangeArrowheads="1"/>
              </p:cNvSpPr>
              <p:nvPr/>
            </p:nvSpPr>
            <p:spPr bwMode="auto">
              <a:xfrm>
                <a:off x="1481" y="2728"/>
                <a:ext cx="414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b="1">
                    <a:latin typeface="Times New Roman" panose="02020603050405020304" pitchFamily="18" charset="0"/>
                  </a:rPr>
                  <a:t>W</a:t>
                </a:r>
                <a:r>
                  <a:rPr lang="en-US" altLang="en-US" b="1" baseline="-25000">
                    <a:latin typeface="Times New Roman" panose="02020603050405020304" pitchFamily="18" charset="0"/>
                  </a:rPr>
                  <a:t>m</a:t>
                </a: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45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1" grpId="0" autoUpdateAnimBg="0"/>
      <p:bldP spid="234502" grpId="0" autoUpdateAnimBg="0"/>
      <p:bldP spid="234503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reeform 2"/>
          <p:cNvSpPr>
            <a:spLocks/>
          </p:cNvSpPr>
          <p:nvPr/>
        </p:nvSpPr>
        <p:spPr bwMode="auto">
          <a:xfrm>
            <a:off x="3467100" y="1779588"/>
            <a:ext cx="1906588" cy="2671762"/>
          </a:xfrm>
          <a:custGeom>
            <a:avLst/>
            <a:gdLst>
              <a:gd name="T0" fmla="*/ 0 w 1201"/>
              <a:gd name="T1" fmla="*/ 2147483647 h 1683"/>
              <a:gd name="T2" fmla="*/ 582157040 w 1201"/>
              <a:gd name="T3" fmla="*/ 2147483647 h 1683"/>
              <a:gd name="T4" fmla="*/ 1118949668 w 1201"/>
              <a:gd name="T5" fmla="*/ 2147483647 h 1683"/>
              <a:gd name="T6" fmla="*/ 1602819795 w 1201"/>
              <a:gd name="T7" fmla="*/ 2147483647 h 1683"/>
              <a:gd name="T8" fmla="*/ 2028727107 w 1201"/>
              <a:gd name="T9" fmla="*/ 2147483647 h 1683"/>
              <a:gd name="T10" fmla="*/ 2147483647 w 1201"/>
              <a:gd name="T11" fmla="*/ 2026205246 h 1683"/>
              <a:gd name="T12" fmla="*/ 2147483647 w 1201"/>
              <a:gd name="T13" fmla="*/ 1393645352 h 1683"/>
              <a:gd name="T14" fmla="*/ 2147483647 w 1201"/>
              <a:gd name="T15" fmla="*/ 715724241 h 1683"/>
              <a:gd name="T16" fmla="*/ 2147483647 w 1201"/>
              <a:gd name="T17" fmla="*/ 0 h 16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01" h="1683">
                <a:moveTo>
                  <a:pt x="0" y="1682"/>
                </a:moveTo>
                <a:lnTo>
                  <a:pt x="231" y="1568"/>
                </a:lnTo>
                <a:lnTo>
                  <a:pt x="444" y="1418"/>
                </a:lnTo>
                <a:lnTo>
                  <a:pt x="636" y="1241"/>
                </a:lnTo>
                <a:lnTo>
                  <a:pt x="805" y="1034"/>
                </a:lnTo>
                <a:lnTo>
                  <a:pt x="946" y="804"/>
                </a:lnTo>
                <a:lnTo>
                  <a:pt x="1062" y="553"/>
                </a:lnTo>
                <a:lnTo>
                  <a:pt x="1147" y="284"/>
                </a:lnTo>
                <a:lnTo>
                  <a:pt x="1200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002213" y="1419225"/>
            <a:ext cx="760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MRC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2984500" y="4598988"/>
            <a:ext cx="16383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>
            <a:off x="5380038" y="4160838"/>
            <a:ext cx="0" cy="1414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 flipH="1">
            <a:off x="2971800" y="4129088"/>
            <a:ext cx="239553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9399" name="Group 7"/>
          <p:cNvGrpSpPr>
            <a:grpSpLocks/>
          </p:cNvGrpSpPr>
          <p:nvPr/>
        </p:nvGrpSpPr>
        <p:grpSpPr bwMode="auto">
          <a:xfrm>
            <a:off x="2363788" y="3344863"/>
            <a:ext cx="719137" cy="1474787"/>
            <a:chOff x="1489" y="2107"/>
            <a:chExt cx="453" cy="929"/>
          </a:xfrm>
        </p:grpSpPr>
        <p:sp>
          <p:nvSpPr>
            <p:cNvPr id="59423" name="Oval 8"/>
            <p:cNvSpPr>
              <a:spLocks noChangeArrowheads="1"/>
            </p:cNvSpPr>
            <p:nvPr/>
          </p:nvSpPr>
          <p:spPr bwMode="auto">
            <a:xfrm>
              <a:off x="1489" y="2107"/>
              <a:ext cx="453" cy="313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9424" name="Oval 9"/>
            <p:cNvSpPr>
              <a:spLocks noChangeArrowheads="1"/>
            </p:cNvSpPr>
            <p:nvPr/>
          </p:nvSpPr>
          <p:spPr bwMode="auto">
            <a:xfrm>
              <a:off x="1489" y="2723"/>
              <a:ext cx="453" cy="313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9400" name="Rectangle 10"/>
          <p:cNvSpPr>
            <a:spLocks noChangeArrowheads="1"/>
          </p:cNvSpPr>
          <p:nvPr/>
        </p:nvSpPr>
        <p:spPr bwMode="auto">
          <a:xfrm>
            <a:off x="2409825" y="3328988"/>
            <a:ext cx="58261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</a:p>
        </p:txBody>
      </p:sp>
      <p:sp>
        <p:nvSpPr>
          <p:cNvPr id="59401" name="Rectangle 11"/>
          <p:cNvSpPr>
            <a:spLocks noChangeArrowheads="1"/>
          </p:cNvSpPr>
          <p:nvPr/>
        </p:nvSpPr>
        <p:spPr bwMode="auto">
          <a:xfrm rot="-5400000">
            <a:off x="431800" y="3200400"/>
            <a:ext cx="302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Wage Rate (dollars)</a:t>
            </a:r>
          </a:p>
        </p:txBody>
      </p:sp>
      <p:sp>
        <p:nvSpPr>
          <p:cNvPr id="59402" name="Rectangle 12"/>
          <p:cNvSpPr>
            <a:spLocks noChangeArrowheads="1"/>
          </p:cNvSpPr>
          <p:nvPr/>
        </p:nvSpPr>
        <p:spPr bwMode="auto">
          <a:xfrm>
            <a:off x="6821488" y="4797425"/>
            <a:ext cx="365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</a:t>
            </a:r>
            <a:endParaRPr lang="en-US" altLang="en-US" sz="2800" b="1" baseline="-25000"/>
          </a:p>
        </p:txBody>
      </p:sp>
      <p:sp>
        <p:nvSpPr>
          <p:cNvPr id="59403" name="Rectangle 13"/>
          <p:cNvSpPr>
            <a:spLocks noChangeArrowheads="1"/>
          </p:cNvSpPr>
          <p:nvPr/>
        </p:nvSpPr>
        <p:spPr bwMode="auto">
          <a:xfrm>
            <a:off x="3775075" y="6205538"/>
            <a:ext cx="2717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Quantity of Labor</a:t>
            </a:r>
          </a:p>
        </p:txBody>
      </p:sp>
      <p:sp>
        <p:nvSpPr>
          <p:cNvPr id="59404" name="Freeform 14"/>
          <p:cNvSpPr>
            <a:spLocks/>
          </p:cNvSpPr>
          <p:nvPr/>
        </p:nvSpPr>
        <p:spPr bwMode="auto">
          <a:xfrm>
            <a:off x="3498850" y="2317750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Rectangle 15"/>
          <p:cNvSpPr>
            <a:spLocks noChangeArrowheads="1"/>
          </p:cNvSpPr>
          <p:nvPr/>
        </p:nvSpPr>
        <p:spPr bwMode="auto">
          <a:xfrm>
            <a:off x="2401888" y="3924300"/>
            <a:ext cx="5540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9406" name="Rectangle 16"/>
          <p:cNvSpPr>
            <a:spLocks noChangeArrowheads="1"/>
          </p:cNvSpPr>
          <p:nvPr/>
        </p:nvSpPr>
        <p:spPr bwMode="auto">
          <a:xfrm>
            <a:off x="5132388" y="5535613"/>
            <a:ext cx="49688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9407" name="Rectangle 17"/>
          <p:cNvSpPr>
            <a:spLocks noChangeArrowheads="1"/>
          </p:cNvSpPr>
          <p:nvPr/>
        </p:nvSpPr>
        <p:spPr bwMode="auto">
          <a:xfrm>
            <a:off x="1863725" y="31750"/>
            <a:ext cx="715645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BILATERAL MONOPOLY MODEL</a:t>
            </a:r>
          </a:p>
        </p:txBody>
      </p:sp>
      <p:sp>
        <p:nvSpPr>
          <p:cNvPr id="59408" name="Rectangle 18"/>
          <p:cNvSpPr>
            <a:spLocks noChangeArrowheads="1"/>
          </p:cNvSpPr>
          <p:nvPr/>
        </p:nvSpPr>
        <p:spPr bwMode="auto">
          <a:xfrm>
            <a:off x="2698750" y="511175"/>
            <a:ext cx="4821238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CC0000"/>
                </a:solidFill>
                <a:latin typeface="Times New Roman" panose="02020603050405020304" pitchFamily="18" charset="0"/>
              </a:rPr>
              <a:t>Monopsonist &amp; Union Seek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CC0000"/>
                </a:solidFill>
                <a:latin typeface="Times New Roman" panose="02020603050405020304" pitchFamily="18" charset="0"/>
              </a:rPr>
              <a:t>Different Wage Rates...</a:t>
            </a:r>
          </a:p>
        </p:txBody>
      </p:sp>
      <p:sp>
        <p:nvSpPr>
          <p:cNvPr id="59409" name="Line 19"/>
          <p:cNvSpPr>
            <a:spLocks noChangeShapeType="1"/>
          </p:cNvSpPr>
          <p:nvPr/>
        </p:nvSpPr>
        <p:spPr bwMode="auto">
          <a:xfrm>
            <a:off x="4618038" y="3540125"/>
            <a:ext cx="0" cy="20431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9410" name="Group 20"/>
          <p:cNvGrpSpPr>
            <a:grpSpLocks/>
          </p:cNvGrpSpPr>
          <p:nvPr/>
        </p:nvGrpSpPr>
        <p:grpSpPr bwMode="auto">
          <a:xfrm>
            <a:off x="2954338" y="2128838"/>
            <a:ext cx="3786187" cy="2919412"/>
            <a:chOff x="1861" y="1341"/>
            <a:chExt cx="2385" cy="1839"/>
          </a:xfrm>
        </p:grpSpPr>
        <p:sp>
          <p:nvSpPr>
            <p:cNvPr id="59421" name="Freeform 21"/>
            <p:cNvSpPr>
              <a:spLocks/>
            </p:cNvSpPr>
            <p:nvPr/>
          </p:nvSpPr>
          <p:spPr bwMode="auto">
            <a:xfrm>
              <a:off x="2154" y="1341"/>
              <a:ext cx="2092" cy="1839"/>
            </a:xfrm>
            <a:custGeom>
              <a:avLst/>
              <a:gdLst>
                <a:gd name="T0" fmla="*/ 0 w 2099"/>
                <a:gd name="T1" fmla="*/ 1838 h 1839"/>
                <a:gd name="T2" fmla="*/ 401 w 2099"/>
                <a:gd name="T3" fmla="*/ 1713 h 1839"/>
                <a:gd name="T4" fmla="*/ 770 w 2099"/>
                <a:gd name="T5" fmla="*/ 1550 h 1839"/>
                <a:gd name="T6" fmla="*/ 1104 w 2099"/>
                <a:gd name="T7" fmla="*/ 1356 h 1839"/>
                <a:gd name="T8" fmla="*/ 1397 w 2099"/>
                <a:gd name="T9" fmla="*/ 1130 h 1839"/>
                <a:gd name="T10" fmla="*/ 1644 w 2099"/>
                <a:gd name="T11" fmla="*/ 879 h 1839"/>
                <a:gd name="T12" fmla="*/ 1844 w 2099"/>
                <a:gd name="T13" fmla="*/ 605 h 1839"/>
                <a:gd name="T14" fmla="*/ 1991 w 2099"/>
                <a:gd name="T15" fmla="*/ 310 h 1839"/>
                <a:gd name="T16" fmla="*/ 2084 w 2099"/>
                <a:gd name="T17" fmla="*/ 0 h 18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99" h="1839">
                  <a:moveTo>
                    <a:pt x="0" y="1838"/>
                  </a:moveTo>
                  <a:lnTo>
                    <a:pt x="403" y="1713"/>
                  </a:lnTo>
                  <a:lnTo>
                    <a:pt x="776" y="1550"/>
                  </a:lnTo>
                  <a:lnTo>
                    <a:pt x="1112" y="1356"/>
                  </a:lnTo>
                  <a:lnTo>
                    <a:pt x="1407" y="1130"/>
                  </a:lnTo>
                  <a:lnTo>
                    <a:pt x="1655" y="879"/>
                  </a:lnTo>
                  <a:lnTo>
                    <a:pt x="1856" y="605"/>
                  </a:lnTo>
                  <a:lnTo>
                    <a:pt x="2005" y="310"/>
                  </a:lnTo>
                  <a:lnTo>
                    <a:pt x="2098" y="0"/>
                  </a:lnTo>
                </a:path>
              </a:pathLst>
            </a:custGeom>
            <a:noFill/>
            <a:ln w="508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2" name="Line 22"/>
            <p:cNvSpPr>
              <a:spLocks noChangeShapeType="1"/>
            </p:cNvSpPr>
            <p:nvPr/>
          </p:nvSpPr>
          <p:spPr bwMode="auto">
            <a:xfrm flipH="1">
              <a:off x="1861" y="2249"/>
              <a:ext cx="1930" cy="0"/>
            </a:xfrm>
            <a:prstGeom prst="line">
              <a:avLst/>
            </a:prstGeom>
            <a:noFill/>
            <a:ln w="889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11" name="Rectangle 23"/>
          <p:cNvSpPr>
            <a:spLocks noChangeArrowheads="1"/>
          </p:cNvSpPr>
          <p:nvPr/>
        </p:nvSpPr>
        <p:spPr bwMode="auto">
          <a:xfrm>
            <a:off x="6834188" y="4797425"/>
            <a:ext cx="10779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D=MRP</a:t>
            </a:r>
          </a:p>
        </p:txBody>
      </p:sp>
      <p:sp>
        <p:nvSpPr>
          <p:cNvPr id="59412" name="Freeform 24"/>
          <p:cNvSpPr>
            <a:spLocks/>
          </p:cNvSpPr>
          <p:nvPr/>
        </p:nvSpPr>
        <p:spPr bwMode="auto">
          <a:xfrm>
            <a:off x="5969000" y="2112963"/>
            <a:ext cx="798513" cy="1466850"/>
          </a:xfrm>
          <a:custGeom>
            <a:avLst/>
            <a:gdLst>
              <a:gd name="T0" fmla="*/ 0 w 504"/>
              <a:gd name="T1" fmla="*/ 2147483647 h 916"/>
              <a:gd name="T2" fmla="*/ 466890868 w 504"/>
              <a:gd name="T3" fmla="*/ 1823265725 h 916"/>
              <a:gd name="T4" fmla="*/ 803253379 w 504"/>
              <a:gd name="T5" fmla="*/ 1266797922 h 916"/>
              <a:gd name="T6" fmla="*/ 1069332486 w 504"/>
              <a:gd name="T7" fmla="*/ 651350259 h 916"/>
              <a:gd name="T8" fmla="*/ 1262615410 w 504"/>
              <a:gd name="T9" fmla="*/ 0 h 9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4" h="916">
                <a:moveTo>
                  <a:pt x="0" y="915"/>
                </a:moveTo>
                <a:lnTo>
                  <a:pt x="186" y="711"/>
                </a:lnTo>
                <a:lnTo>
                  <a:pt x="320" y="494"/>
                </a:lnTo>
                <a:lnTo>
                  <a:pt x="426" y="254"/>
                </a:lnTo>
                <a:lnTo>
                  <a:pt x="503" y="0"/>
                </a:lnTo>
              </a:path>
            </a:pathLst>
          </a:custGeom>
          <a:noFill/>
          <a:ln w="889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3" name="Rectangle 25"/>
          <p:cNvSpPr>
            <a:spLocks noChangeArrowheads="1"/>
          </p:cNvSpPr>
          <p:nvPr/>
        </p:nvSpPr>
        <p:spPr bwMode="auto">
          <a:xfrm>
            <a:off x="6619875" y="1628775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grpSp>
        <p:nvGrpSpPr>
          <p:cNvPr id="59414" name="Group 26"/>
          <p:cNvGrpSpPr>
            <a:grpSpLocks/>
          </p:cNvGrpSpPr>
          <p:nvPr/>
        </p:nvGrpSpPr>
        <p:grpSpPr bwMode="auto">
          <a:xfrm>
            <a:off x="2946400" y="1633538"/>
            <a:ext cx="4278313" cy="4025900"/>
            <a:chOff x="1808" y="1037"/>
            <a:chExt cx="2695" cy="2536"/>
          </a:xfrm>
        </p:grpSpPr>
        <p:sp>
          <p:nvSpPr>
            <p:cNvPr id="59419" name="Line 27"/>
            <p:cNvSpPr>
              <a:spLocks noChangeShapeType="1"/>
            </p:cNvSpPr>
            <p:nvPr/>
          </p:nvSpPr>
          <p:spPr bwMode="auto">
            <a:xfrm>
              <a:off x="1808" y="1037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0" name="Line 28"/>
            <p:cNvSpPr>
              <a:spLocks noChangeShapeType="1"/>
            </p:cNvSpPr>
            <p:nvPr/>
          </p:nvSpPr>
          <p:spPr bwMode="auto">
            <a:xfrm>
              <a:off x="1815" y="3545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15" name="Rectangle 29"/>
          <p:cNvSpPr>
            <a:spLocks noChangeArrowheads="1"/>
          </p:cNvSpPr>
          <p:nvPr/>
        </p:nvSpPr>
        <p:spPr bwMode="auto">
          <a:xfrm>
            <a:off x="6872288" y="2032000"/>
            <a:ext cx="2020887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…economic theory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cannot determine the actual outcome.</a:t>
            </a:r>
          </a:p>
        </p:txBody>
      </p:sp>
      <p:sp>
        <p:nvSpPr>
          <p:cNvPr id="59416" name="Rectangle 30"/>
          <p:cNvSpPr>
            <a:spLocks noChangeArrowheads="1"/>
          </p:cNvSpPr>
          <p:nvPr/>
        </p:nvSpPr>
        <p:spPr bwMode="auto">
          <a:xfrm>
            <a:off x="4075113" y="5543550"/>
            <a:ext cx="10890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Q</a:t>
            </a:r>
            <a:r>
              <a:rPr lang="en-US" altLang="en-US" b="1" baseline="-25000">
                <a:latin typeface="Times New Roman" panose="02020603050405020304" pitchFamily="18" charset="0"/>
              </a:rPr>
              <a:t>u</a:t>
            </a:r>
            <a:r>
              <a:rPr lang="en-US" altLang="en-US" sz="2000" b="1">
                <a:latin typeface="Times New Roman" panose="02020603050405020304" pitchFamily="18" charset="0"/>
              </a:rPr>
              <a:t>=Q</a:t>
            </a:r>
            <a:r>
              <a:rPr lang="en-US" altLang="en-US" b="1" baseline="-25000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59417" name="Rectangle 31"/>
          <p:cNvSpPr>
            <a:spLocks noChangeArrowheads="1"/>
          </p:cNvSpPr>
          <p:nvPr/>
        </p:nvSpPr>
        <p:spPr bwMode="auto">
          <a:xfrm>
            <a:off x="2351088" y="4330700"/>
            <a:ext cx="6572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W</a:t>
            </a:r>
            <a:r>
              <a:rPr lang="en-US" altLang="en-US" b="1" baseline="-25000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35552" name="Text Box 32"/>
          <p:cNvSpPr txBox="1">
            <a:spLocks noChangeArrowheads="1"/>
          </p:cNvSpPr>
          <p:nvPr/>
        </p:nvSpPr>
        <p:spPr bwMode="auto">
          <a:xfrm>
            <a:off x="1919288" y="5183188"/>
            <a:ext cx="6686550" cy="6794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i="1">
                <a:latin typeface="Times New Roman" panose="02020603050405020304" pitchFamily="18" charset="0"/>
              </a:rPr>
              <a:t>Desirability of Bilateral Monopoly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2" grpId="0" animBg="1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i="1" u="sng" smtClean="0">
                <a:solidFill>
                  <a:srgbClr val="FF0000"/>
                </a:solidFill>
              </a:rPr>
              <a:t>Minimum Wage Controversy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2333625" y="50800"/>
            <a:ext cx="59912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5400" b="1">
                <a:solidFill>
                  <a:srgbClr val="000099"/>
                </a:solidFill>
                <a:latin typeface="Times New Roman" panose="02020603050405020304" pitchFamily="18" charset="0"/>
              </a:rPr>
              <a:t>MINIMUM WAGE</a:t>
            </a:r>
          </a:p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5400" b="1">
                <a:solidFill>
                  <a:srgbClr val="000099"/>
                </a:solidFill>
                <a:latin typeface="Times New Roman" panose="02020603050405020304" pitchFamily="18" charset="0"/>
              </a:rPr>
              <a:t>CONTROVERSY</a:t>
            </a: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1766888" y="1181100"/>
            <a:ext cx="7085012" cy="53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10000"/>
              </a:spcBef>
            </a:pPr>
            <a:r>
              <a:rPr lang="en-US" altLang="en-US" sz="5600" b="1">
                <a:solidFill>
                  <a:srgbClr val="CC0000"/>
                </a:solidFill>
              </a:rPr>
              <a:t>Case </a:t>
            </a:r>
            <a:r>
              <a:rPr lang="en-US" altLang="en-US" sz="5600" b="1" u="sng">
                <a:solidFill>
                  <a:srgbClr val="CC0000"/>
                </a:solidFill>
              </a:rPr>
              <a:t>A</a:t>
            </a:r>
            <a:r>
              <a:rPr lang="en-US" altLang="en-US" sz="5600" b="1" i="1" u="sng">
                <a:solidFill>
                  <a:srgbClr val="CC0000"/>
                </a:solidFill>
              </a:rPr>
              <a:t>gainst</a:t>
            </a:r>
            <a:r>
              <a:rPr lang="en-US" altLang="en-US" sz="5600" b="1">
                <a:solidFill>
                  <a:srgbClr val="CC0000"/>
                </a:solidFill>
              </a:rPr>
              <a:t> 		Minimum Wage</a:t>
            </a:r>
          </a:p>
          <a:p>
            <a:pPr>
              <a:spcBef>
                <a:spcPct val="10000"/>
              </a:spcBef>
            </a:pPr>
            <a:r>
              <a:rPr lang="en-US" altLang="en-US" sz="5600" b="1">
                <a:solidFill>
                  <a:srgbClr val="CC0000"/>
                </a:solidFill>
              </a:rPr>
              <a:t>Case </a:t>
            </a:r>
            <a:r>
              <a:rPr lang="en-US" altLang="en-US" sz="5600" b="1" i="1" u="sng">
                <a:solidFill>
                  <a:srgbClr val="CC0000"/>
                </a:solidFill>
              </a:rPr>
              <a:t>For</a:t>
            </a:r>
            <a:r>
              <a:rPr lang="en-US" altLang="en-US" sz="5600" b="1">
                <a:solidFill>
                  <a:srgbClr val="CC0000"/>
                </a:solidFill>
              </a:rPr>
              <a:t> Minimum 	Wage</a:t>
            </a:r>
          </a:p>
          <a:p>
            <a:pPr>
              <a:spcBef>
                <a:spcPct val="10000"/>
              </a:spcBef>
            </a:pPr>
            <a:r>
              <a:rPr lang="en-US" altLang="en-US" sz="5600" b="1">
                <a:solidFill>
                  <a:srgbClr val="CC0000"/>
                </a:solidFill>
              </a:rPr>
              <a:t>Evidence and 	Conclusions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 autoUpdateAnimBg="0"/>
      <p:bldP spid="2416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2227263" y="1597025"/>
            <a:ext cx="6145212" cy="4600575"/>
          </a:xfrm>
          <a:prstGeom prst="roundRect">
            <a:avLst>
              <a:gd name="adj" fmla="val 12495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auto">
          <a:xfrm>
            <a:off x="2921000" y="2192338"/>
            <a:ext cx="4675188" cy="3484562"/>
          </a:xfrm>
          <a:prstGeom prst="roundRect">
            <a:avLst>
              <a:gd name="adj" fmla="val 12495"/>
            </a:avLst>
          </a:prstGeom>
          <a:noFill/>
          <a:ln w="1270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00563" y="1374775"/>
            <a:ext cx="1525587" cy="1106488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1858963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7216775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AutoShape 8"/>
          <p:cNvSpPr>
            <a:spLocks noChangeArrowheads="1"/>
          </p:cNvSpPr>
          <p:nvPr/>
        </p:nvSpPr>
        <p:spPr bwMode="auto">
          <a:xfrm rot="10800000">
            <a:off x="2662238" y="3016250"/>
            <a:ext cx="522287" cy="3746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AutoShape 9"/>
          <p:cNvSpPr>
            <a:spLocks noChangeArrowheads="1"/>
          </p:cNvSpPr>
          <p:nvPr/>
        </p:nvSpPr>
        <p:spPr bwMode="auto">
          <a:xfrm rot="-5400000">
            <a:off x="5829300" y="2036763"/>
            <a:ext cx="628650" cy="3111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1900238" y="3706813"/>
            <a:ext cx="1485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BUSINESSES</a:t>
            </a:r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7156450" y="3717925"/>
            <a:ext cx="16113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HOUSEHOLDS</a:t>
            </a: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4611688" y="1627188"/>
            <a:ext cx="132873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RESOURCE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3005138" y="2498725"/>
            <a:ext cx="17938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RESOURCES</a:t>
            </a: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6494463" y="2498725"/>
            <a:ext cx="11144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INPUTS</a:t>
            </a:r>
          </a:p>
        </p:txBody>
      </p:sp>
      <p:sp>
        <p:nvSpPr>
          <p:cNvPr id="7182" name="AutoShape 15"/>
          <p:cNvSpPr>
            <a:spLocks noChangeArrowheads="1"/>
          </p:cNvSpPr>
          <p:nvPr/>
        </p:nvSpPr>
        <p:spPr bwMode="auto">
          <a:xfrm rot="5400000">
            <a:off x="4071144" y="1426369"/>
            <a:ext cx="630238" cy="3111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3" name="AutoShape 16"/>
          <p:cNvSpPr>
            <a:spLocks noChangeArrowheads="1"/>
          </p:cNvSpPr>
          <p:nvPr/>
        </p:nvSpPr>
        <p:spPr bwMode="auto">
          <a:xfrm rot="10800000">
            <a:off x="8110538" y="3003550"/>
            <a:ext cx="523875" cy="3746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4" name="Rectangle 17"/>
          <p:cNvSpPr>
            <a:spLocks noChangeArrowheads="1"/>
          </p:cNvSpPr>
          <p:nvPr/>
        </p:nvSpPr>
        <p:spPr bwMode="auto">
          <a:xfrm>
            <a:off x="1928813" y="1173163"/>
            <a:ext cx="1268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COSTS</a:t>
            </a:r>
          </a:p>
        </p:txBody>
      </p:sp>
      <p:sp>
        <p:nvSpPr>
          <p:cNvPr id="7185" name="Rectangle 18"/>
          <p:cNvSpPr>
            <a:spLocks noChangeArrowheads="1"/>
          </p:cNvSpPr>
          <p:nvPr/>
        </p:nvSpPr>
        <p:spPr bwMode="auto">
          <a:xfrm>
            <a:off x="7475538" y="1173163"/>
            <a:ext cx="157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INCOMES</a:t>
            </a:r>
          </a:p>
        </p:txBody>
      </p:sp>
      <p:sp>
        <p:nvSpPr>
          <p:cNvPr id="7186" name="Rectangle 19"/>
          <p:cNvSpPr>
            <a:spLocks noChangeArrowheads="1"/>
          </p:cNvSpPr>
          <p:nvPr/>
        </p:nvSpPr>
        <p:spPr bwMode="auto">
          <a:xfrm>
            <a:off x="4500563" y="5338763"/>
            <a:ext cx="1525587" cy="1104900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7" name="Rectangle 20"/>
          <p:cNvSpPr>
            <a:spLocks noChangeArrowheads="1"/>
          </p:cNvSpPr>
          <p:nvPr/>
        </p:nvSpPr>
        <p:spPr bwMode="auto">
          <a:xfrm>
            <a:off x="4660900" y="5602288"/>
            <a:ext cx="11826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PRODUCT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2938463" y="4640263"/>
            <a:ext cx="14684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GOODS &amp;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SERVICES</a:t>
            </a: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5956300" y="4640263"/>
            <a:ext cx="1468438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GOODS &amp;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SERVICES</a:t>
            </a:r>
          </a:p>
        </p:txBody>
      </p:sp>
      <p:sp>
        <p:nvSpPr>
          <p:cNvPr id="2" name="AutoShape 23"/>
          <p:cNvSpPr>
            <a:spLocks noChangeArrowheads="1"/>
          </p:cNvSpPr>
          <p:nvPr/>
        </p:nvSpPr>
        <p:spPr bwMode="auto">
          <a:xfrm rot="5400000">
            <a:off x="4071938" y="5522912"/>
            <a:ext cx="630238" cy="309563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91" name="AutoShape 24"/>
          <p:cNvSpPr>
            <a:spLocks noChangeArrowheads="1"/>
          </p:cNvSpPr>
          <p:nvPr/>
        </p:nvSpPr>
        <p:spPr bwMode="auto">
          <a:xfrm flipH="1">
            <a:off x="7324725" y="4378325"/>
            <a:ext cx="523875" cy="3746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92" name="Rectangle 26"/>
          <p:cNvSpPr>
            <a:spLocks noChangeArrowheads="1"/>
          </p:cNvSpPr>
          <p:nvPr/>
        </p:nvSpPr>
        <p:spPr bwMode="auto">
          <a:xfrm>
            <a:off x="1700213" y="93663"/>
            <a:ext cx="74215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CIRCULAR FLOW MODEL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" grpId="0" autoUpdateAnimBg="0"/>
      <p:bldP spid="7190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Line 2"/>
          <p:cNvSpPr>
            <a:spLocks noChangeShapeType="1"/>
          </p:cNvSpPr>
          <p:nvPr/>
        </p:nvSpPr>
        <p:spPr bwMode="auto">
          <a:xfrm>
            <a:off x="2133600" y="1676400"/>
            <a:ext cx="4419600" cy="30480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6629400" y="3962400"/>
            <a:ext cx="83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chemeClr val="tx2"/>
                </a:solidFill>
                <a:latin typeface="Times New Roman" panose="02020603050405020304" pitchFamily="18" charset="0"/>
              </a:rPr>
              <a:t>D</a:t>
            </a:r>
            <a:endParaRPr lang="en-US" altLang="en-US" sz="88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2209800" y="1600200"/>
            <a:ext cx="4343400" cy="32004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1447800" y="990600"/>
            <a:ext cx="0" cy="44196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6629400" y="1066800"/>
            <a:ext cx="685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</p:txBody>
      </p:sp>
      <p:grpSp>
        <p:nvGrpSpPr>
          <p:cNvPr id="242695" name="Group 7"/>
          <p:cNvGrpSpPr>
            <a:grpSpLocks/>
          </p:cNvGrpSpPr>
          <p:nvPr/>
        </p:nvGrpSpPr>
        <p:grpSpPr bwMode="auto">
          <a:xfrm>
            <a:off x="463550" y="1787525"/>
            <a:ext cx="6205538" cy="641350"/>
            <a:chOff x="292" y="1126"/>
            <a:chExt cx="3909" cy="404"/>
          </a:xfrm>
        </p:grpSpPr>
        <p:sp>
          <p:nvSpPr>
            <p:cNvPr id="62488" name="Rectangle 8"/>
            <p:cNvSpPr>
              <a:spLocks noChangeArrowheads="1"/>
            </p:cNvSpPr>
            <p:nvPr/>
          </p:nvSpPr>
          <p:spPr bwMode="auto">
            <a:xfrm>
              <a:off x="292" y="1126"/>
              <a:ext cx="5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3600">
                  <a:latin typeface="Times New Roman" panose="02020603050405020304" pitchFamily="18" charset="0"/>
                </a:rPr>
                <a:t>w</a:t>
              </a:r>
              <a:r>
                <a:rPr lang="en-US" altLang="en-US" sz="3600" baseline="-25000">
                  <a:latin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62489" name="Line 9"/>
            <p:cNvSpPr>
              <a:spLocks noChangeShapeType="1"/>
            </p:cNvSpPr>
            <p:nvPr/>
          </p:nvSpPr>
          <p:spPr bwMode="auto">
            <a:xfrm>
              <a:off x="912" y="1488"/>
              <a:ext cx="328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dash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2698" name="Rectangle 10"/>
          <p:cNvSpPr>
            <a:spLocks noChangeArrowheads="1"/>
          </p:cNvSpPr>
          <p:nvPr/>
        </p:nvSpPr>
        <p:spPr bwMode="auto">
          <a:xfrm>
            <a:off x="2895600" y="13716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Labor Surplus</a:t>
            </a:r>
          </a:p>
        </p:txBody>
      </p:sp>
      <p:sp>
        <p:nvSpPr>
          <p:cNvPr id="242699" name="Rectangle 11"/>
          <p:cNvSpPr>
            <a:spLocks noChangeArrowheads="1"/>
          </p:cNvSpPr>
          <p:nvPr/>
        </p:nvSpPr>
        <p:spPr bwMode="auto">
          <a:xfrm>
            <a:off x="1371600" y="457200"/>
            <a:ext cx="6019800" cy="8239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sz="4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Minimum Wage</a:t>
            </a:r>
          </a:p>
        </p:txBody>
      </p:sp>
      <p:sp>
        <p:nvSpPr>
          <p:cNvPr id="62474" name="Line 12"/>
          <p:cNvSpPr>
            <a:spLocks noChangeShapeType="1"/>
          </p:cNvSpPr>
          <p:nvPr/>
        </p:nvSpPr>
        <p:spPr bwMode="auto">
          <a:xfrm>
            <a:off x="1447800" y="5410200"/>
            <a:ext cx="66294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2701" name="Group 13"/>
          <p:cNvGrpSpPr>
            <a:grpSpLocks/>
          </p:cNvGrpSpPr>
          <p:nvPr/>
        </p:nvGrpSpPr>
        <p:grpSpPr bwMode="auto">
          <a:xfrm>
            <a:off x="2771775" y="2362200"/>
            <a:ext cx="730250" cy="3721100"/>
            <a:chOff x="1746" y="1488"/>
            <a:chExt cx="460" cy="2344"/>
          </a:xfrm>
        </p:grpSpPr>
        <p:sp>
          <p:nvSpPr>
            <p:cNvPr id="62486" name="Line 14"/>
            <p:cNvSpPr>
              <a:spLocks noChangeShapeType="1"/>
            </p:cNvSpPr>
            <p:nvPr/>
          </p:nvSpPr>
          <p:spPr bwMode="auto">
            <a:xfrm>
              <a:off x="1968" y="1488"/>
              <a:ext cx="0" cy="19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7" name="Text Box 15"/>
            <p:cNvSpPr txBox="1">
              <a:spLocks noChangeArrowheads="1"/>
            </p:cNvSpPr>
            <p:nvPr/>
          </p:nvSpPr>
          <p:spPr bwMode="auto">
            <a:xfrm>
              <a:off x="1746" y="3467"/>
              <a:ext cx="4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6600"/>
                      </a:gs>
                      <a:gs pos="100000">
                        <a:srgbClr val="004700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Q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D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42704" name="Group 16"/>
          <p:cNvGrpSpPr>
            <a:grpSpLocks/>
          </p:cNvGrpSpPr>
          <p:nvPr/>
        </p:nvGrpSpPr>
        <p:grpSpPr bwMode="auto">
          <a:xfrm>
            <a:off x="5224463" y="2362200"/>
            <a:ext cx="650875" cy="3722688"/>
            <a:chOff x="3291" y="1488"/>
            <a:chExt cx="410" cy="2345"/>
          </a:xfrm>
        </p:grpSpPr>
        <p:sp>
          <p:nvSpPr>
            <p:cNvPr id="62484" name="Line 17"/>
            <p:cNvSpPr>
              <a:spLocks noChangeShapeType="1"/>
            </p:cNvSpPr>
            <p:nvPr/>
          </p:nvSpPr>
          <p:spPr bwMode="auto">
            <a:xfrm>
              <a:off x="3456" y="1488"/>
              <a:ext cx="0" cy="19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5" name="Text Box 18"/>
            <p:cNvSpPr txBox="1">
              <a:spLocks noChangeArrowheads="1"/>
            </p:cNvSpPr>
            <p:nvPr/>
          </p:nvSpPr>
          <p:spPr bwMode="auto">
            <a:xfrm>
              <a:off x="3291" y="3468"/>
              <a:ext cx="41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6600"/>
                      </a:gs>
                      <a:gs pos="100000">
                        <a:srgbClr val="004700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imes New Roman" panose="02020603050405020304" pitchFamily="18" charset="0"/>
                </a:rPr>
                <a:t>Q</a:t>
              </a:r>
              <a:r>
                <a:rPr lang="en-US" altLang="en-US" baseline="-25000">
                  <a:latin typeface="Times New Roman" panose="02020603050405020304" pitchFamily="18" charset="0"/>
                </a:rPr>
                <a:t>S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  <p:sp>
        <p:nvSpPr>
          <p:cNvPr id="62477" name="Line 19"/>
          <p:cNvSpPr>
            <a:spLocks noChangeShapeType="1"/>
          </p:cNvSpPr>
          <p:nvPr/>
        </p:nvSpPr>
        <p:spPr bwMode="auto">
          <a:xfrm flipH="1">
            <a:off x="1563688" y="3200400"/>
            <a:ext cx="2819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20"/>
          <p:cNvSpPr>
            <a:spLocks noChangeShapeType="1"/>
          </p:cNvSpPr>
          <p:nvPr/>
        </p:nvSpPr>
        <p:spPr bwMode="auto">
          <a:xfrm>
            <a:off x="4392613" y="3154363"/>
            <a:ext cx="0" cy="22844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Rectangle 21"/>
          <p:cNvSpPr>
            <a:spLocks noChangeArrowheads="1"/>
          </p:cNvSpPr>
          <p:nvPr/>
        </p:nvSpPr>
        <p:spPr bwMode="auto">
          <a:xfrm>
            <a:off x="504825" y="2620963"/>
            <a:ext cx="9794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W</a:t>
            </a:r>
            <a:r>
              <a:rPr lang="en-US" altLang="en-US" sz="3600" baseline="-25000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62480" name="Text Box 22"/>
          <p:cNvSpPr txBox="1">
            <a:spLocks noChangeArrowheads="1"/>
          </p:cNvSpPr>
          <p:nvPr/>
        </p:nvSpPr>
        <p:spPr bwMode="auto">
          <a:xfrm>
            <a:off x="4048125" y="5549900"/>
            <a:ext cx="696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6600"/>
                    </a:gs>
                    <a:gs pos="100000">
                      <a:srgbClr val="0047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Q</a:t>
            </a:r>
            <a:r>
              <a:rPr lang="en-US" altLang="en-US" baseline="-25000">
                <a:latin typeface="Times New Roman" panose="02020603050405020304" pitchFamily="18" charset="0"/>
              </a:rPr>
              <a:t>e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42711" name="Line 23"/>
          <p:cNvSpPr>
            <a:spLocks noChangeShapeType="1"/>
          </p:cNvSpPr>
          <p:nvPr/>
        </p:nvSpPr>
        <p:spPr bwMode="auto">
          <a:xfrm>
            <a:off x="2068513" y="2411413"/>
            <a:ext cx="0" cy="709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Text Box 24"/>
          <p:cNvSpPr txBox="1">
            <a:spLocks noChangeArrowheads="1"/>
          </p:cNvSpPr>
          <p:nvPr/>
        </p:nvSpPr>
        <p:spPr bwMode="auto">
          <a:xfrm>
            <a:off x="762000" y="747713"/>
            <a:ext cx="407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6600"/>
                    </a:gs>
                    <a:gs pos="100000">
                      <a:srgbClr val="0047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62483" name="Text Box 25"/>
          <p:cNvSpPr txBox="1">
            <a:spLocks noChangeArrowheads="1"/>
          </p:cNvSpPr>
          <p:nvPr/>
        </p:nvSpPr>
        <p:spPr bwMode="auto">
          <a:xfrm>
            <a:off x="7920038" y="5459413"/>
            <a:ext cx="614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6600"/>
                    </a:gs>
                    <a:gs pos="100000">
                      <a:srgbClr val="0047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Q</a:t>
            </a:r>
            <a:r>
              <a:rPr lang="en-US" altLang="en-US" sz="2400" baseline="-25000">
                <a:latin typeface="Times New Roman" panose="02020603050405020304" pitchFamily="18" charset="0"/>
              </a:rPr>
              <a:t>L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29384" presetClass="entr" presetSubtype="717735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7169018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7176440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entr" presetSubtype="717674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8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Part III: Additional Factor Market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Economic Rent</a:t>
            </a:r>
          </a:p>
        </p:txBody>
      </p:sp>
      <p:sp>
        <p:nvSpPr>
          <p:cNvPr id="6451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resources (like land) are in fixed Supply  </a:t>
            </a:r>
            <a:r>
              <a:rPr lang="en-US" altLang="en-US" smtClean="0">
                <a:sym typeface="Symbol" panose="05050102010706020507" pitchFamily="18" charset="2"/>
              </a:rPr>
              <a:t></a:t>
            </a:r>
            <a:r>
              <a:rPr lang="en-US" altLang="en-US" smtClean="0">
                <a:sym typeface="WP IconicSymbolsB" pitchFamily="2" charset="2"/>
              </a:rPr>
              <a:t> </a:t>
            </a:r>
            <a:r>
              <a:rPr lang="en-US" altLang="en-US" smtClean="0"/>
              <a:t> Demand is the only active determinant of land rent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b="1" i="1" u="sng" smtClean="0">
                <a:solidFill>
                  <a:srgbClr val="FF0000"/>
                </a:solidFill>
              </a:rPr>
              <a:t>Economic rent</a:t>
            </a:r>
            <a:r>
              <a:rPr lang="en-US" altLang="en-US" smtClean="0"/>
              <a:t>  =  an "extra" payment for a factor of production (such as land) that does not change the amount of the factor that is supplied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Determination of Rent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 rot="-5400000">
            <a:off x="635000" y="3276600"/>
            <a:ext cx="29559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Land Rent (dollars)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4084638" y="6294438"/>
            <a:ext cx="2212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Acres of Land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5048250" y="1349375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5207000" y="1789113"/>
            <a:ext cx="0" cy="38957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2566988" y="5567363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803400" y="69850"/>
            <a:ext cx="73406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DETERMINATION OF LAND RENT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1841500" y="561975"/>
            <a:ext cx="6607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i="1">
                <a:latin typeface="Times New Roman" panose="02020603050405020304" pitchFamily="18" charset="0"/>
              </a:rPr>
              <a:t>Changes in the demand for land...</a:t>
            </a:r>
          </a:p>
        </p:txBody>
      </p:sp>
      <p:grpSp>
        <p:nvGrpSpPr>
          <p:cNvPr id="53257" name="Group 9"/>
          <p:cNvGrpSpPr>
            <a:grpSpLocks/>
          </p:cNvGrpSpPr>
          <p:nvPr/>
        </p:nvGrpSpPr>
        <p:grpSpPr bwMode="auto">
          <a:xfrm>
            <a:off x="3114675" y="1697038"/>
            <a:ext cx="4267200" cy="4025900"/>
            <a:chOff x="1962" y="1069"/>
            <a:chExt cx="2688" cy="2536"/>
          </a:xfrm>
        </p:grpSpPr>
        <p:sp>
          <p:nvSpPr>
            <p:cNvPr id="66571" name="Line 10"/>
            <p:cNvSpPr>
              <a:spLocks noChangeShapeType="1"/>
            </p:cNvSpPr>
            <p:nvPr/>
          </p:nvSpPr>
          <p:spPr bwMode="auto">
            <a:xfrm>
              <a:off x="1979" y="1069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2" name="Line 11"/>
            <p:cNvSpPr>
              <a:spLocks noChangeShapeType="1"/>
            </p:cNvSpPr>
            <p:nvPr/>
          </p:nvSpPr>
          <p:spPr bwMode="auto">
            <a:xfrm>
              <a:off x="1962" y="3577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5857875" y="1390650"/>
            <a:ext cx="31861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</a:rPr>
              <a:t>Inelastic Supply...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  <p:bldP spid="53251" grpId="0" autoUpdateAnimBg="0"/>
      <p:bldP spid="53252" grpId="0" autoUpdateAnimBg="0"/>
      <p:bldP spid="53254" grpId="0" autoUpdateAnimBg="0"/>
      <p:bldP spid="53255" grpId="0" autoUpdateAnimBg="0"/>
      <p:bldP spid="53256" grpId="0" autoUpdateAnimBg="0"/>
      <p:bldP spid="53260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reeform 2"/>
          <p:cNvSpPr>
            <a:spLocks/>
          </p:cNvSpPr>
          <p:nvPr/>
        </p:nvSpPr>
        <p:spPr bwMode="auto">
          <a:xfrm>
            <a:off x="4184650" y="1506538"/>
            <a:ext cx="2995613" cy="2278062"/>
          </a:xfrm>
          <a:custGeom>
            <a:avLst/>
            <a:gdLst>
              <a:gd name="T0" fmla="*/ 0 w 1887"/>
              <a:gd name="T1" fmla="*/ 0 h 1435"/>
              <a:gd name="T2" fmla="*/ 478829767 w 1887"/>
              <a:gd name="T3" fmla="*/ 592235795 h 1435"/>
              <a:gd name="T4" fmla="*/ 997982042 w 1887"/>
              <a:gd name="T5" fmla="*/ 1149190998 h 1435"/>
              <a:gd name="T6" fmla="*/ 1552416509 w 1887"/>
              <a:gd name="T7" fmla="*/ 1668343071 h 1435"/>
              <a:gd name="T8" fmla="*/ 2137092857 w 1887"/>
              <a:gd name="T9" fmla="*/ 2147172654 h 1435"/>
              <a:gd name="T10" fmla="*/ 2147483647 w 1887"/>
              <a:gd name="T11" fmla="*/ 2147483647 h 1435"/>
              <a:gd name="T12" fmla="*/ 2147483647 w 1887"/>
              <a:gd name="T13" fmla="*/ 2147483647 h 1435"/>
              <a:gd name="T14" fmla="*/ 2147483647 w 1887"/>
              <a:gd name="T15" fmla="*/ 2147483647 h 1435"/>
              <a:gd name="T16" fmla="*/ 2147483647 w 1887"/>
              <a:gd name="T17" fmla="*/ 2147483647 h 143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87" h="1435">
                <a:moveTo>
                  <a:pt x="0" y="0"/>
                </a:moveTo>
                <a:lnTo>
                  <a:pt x="190" y="235"/>
                </a:lnTo>
                <a:lnTo>
                  <a:pt x="396" y="456"/>
                </a:lnTo>
                <a:lnTo>
                  <a:pt x="616" y="662"/>
                </a:lnTo>
                <a:lnTo>
                  <a:pt x="848" y="852"/>
                </a:lnTo>
                <a:lnTo>
                  <a:pt x="1091" y="1024"/>
                </a:lnTo>
                <a:lnTo>
                  <a:pt x="1347" y="1179"/>
                </a:lnTo>
                <a:lnTo>
                  <a:pt x="1612" y="1315"/>
                </a:lnTo>
                <a:lnTo>
                  <a:pt x="1886" y="1434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 rot="-5400000">
            <a:off x="635000" y="3276600"/>
            <a:ext cx="29559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Land Rent (dollars)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4084638" y="6294438"/>
            <a:ext cx="2212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Acres of Land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5048250" y="1349375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>
            <a:off x="5207000" y="1789113"/>
            <a:ext cx="0" cy="38957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2566988" y="5567363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1803400" y="69850"/>
            <a:ext cx="73406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DETERMINATION OF LAND RENT</a:t>
            </a: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841500" y="561975"/>
            <a:ext cx="6607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i="1">
                <a:latin typeface="Times New Roman" panose="02020603050405020304" pitchFamily="18" charset="0"/>
              </a:rPr>
              <a:t>Changes in the demand for land...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5857875" y="1390650"/>
            <a:ext cx="3186113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/>
              <a:t>Inelastic Supply...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</a:rPr>
              <a:t>combines with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</a:rPr>
              <a:t>demand...</a:t>
            </a:r>
          </a:p>
        </p:txBody>
      </p:sp>
      <p:grpSp>
        <p:nvGrpSpPr>
          <p:cNvPr id="67595" name="Group 11"/>
          <p:cNvGrpSpPr>
            <a:grpSpLocks/>
          </p:cNvGrpSpPr>
          <p:nvPr/>
        </p:nvGrpSpPr>
        <p:grpSpPr bwMode="auto">
          <a:xfrm>
            <a:off x="3114675" y="1697038"/>
            <a:ext cx="4267200" cy="4025900"/>
            <a:chOff x="1962" y="1069"/>
            <a:chExt cx="2688" cy="2536"/>
          </a:xfrm>
        </p:grpSpPr>
        <p:sp>
          <p:nvSpPr>
            <p:cNvPr id="67597" name="Line 12"/>
            <p:cNvSpPr>
              <a:spLocks noChangeShapeType="1"/>
            </p:cNvSpPr>
            <p:nvPr/>
          </p:nvSpPr>
          <p:spPr bwMode="auto">
            <a:xfrm>
              <a:off x="1979" y="1069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8" name="Line 13"/>
            <p:cNvSpPr>
              <a:spLocks noChangeShapeType="1"/>
            </p:cNvSpPr>
            <p:nvPr/>
          </p:nvSpPr>
          <p:spPr bwMode="auto">
            <a:xfrm>
              <a:off x="1962" y="3577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7248525" y="3506788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1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6" grpId="0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Line 2"/>
          <p:cNvSpPr>
            <a:spLocks noChangeShapeType="1"/>
          </p:cNvSpPr>
          <p:nvPr/>
        </p:nvSpPr>
        <p:spPr bwMode="auto">
          <a:xfrm flipH="1">
            <a:off x="3162300" y="2609850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2490788" y="2443163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 rot="-5400000">
            <a:off x="635000" y="3276600"/>
            <a:ext cx="29559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Land Rent (dollars)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4084638" y="6294438"/>
            <a:ext cx="2212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Acres of Land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5048250" y="1349375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2566988" y="5567363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1803400" y="69850"/>
            <a:ext cx="73406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DETERMINATION OF LAND RENT</a:t>
            </a: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1841500" y="561975"/>
            <a:ext cx="6607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i="1">
                <a:latin typeface="Times New Roman" panose="02020603050405020304" pitchFamily="18" charset="0"/>
              </a:rPr>
              <a:t>Changes in the demand for land...</a:t>
            </a: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5857875" y="1390650"/>
            <a:ext cx="3186113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/>
              <a:t>Inelastic Supply...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/>
              <a:t>combines with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/>
              <a:t>demand...</a:t>
            </a:r>
          </a:p>
        </p:txBody>
      </p:sp>
      <p:sp>
        <p:nvSpPr>
          <p:cNvPr id="68619" name="Freeform 11"/>
          <p:cNvSpPr>
            <a:spLocks/>
          </p:cNvSpPr>
          <p:nvPr/>
        </p:nvSpPr>
        <p:spPr bwMode="auto">
          <a:xfrm>
            <a:off x="4184650" y="1506538"/>
            <a:ext cx="2995613" cy="2278062"/>
          </a:xfrm>
          <a:custGeom>
            <a:avLst/>
            <a:gdLst>
              <a:gd name="T0" fmla="*/ 0 w 1887"/>
              <a:gd name="T1" fmla="*/ 0 h 1435"/>
              <a:gd name="T2" fmla="*/ 478829767 w 1887"/>
              <a:gd name="T3" fmla="*/ 592235795 h 1435"/>
              <a:gd name="T4" fmla="*/ 997982042 w 1887"/>
              <a:gd name="T5" fmla="*/ 1149190998 h 1435"/>
              <a:gd name="T6" fmla="*/ 1552416509 w 1887"/>
              <a:gd name="T7" fmla="*/ 1668343071 h 1435"/>
              <a:gd name="T8" fmla="*/ 2137092857 w 1887"/>
              <a:gd name="T9" fmla="*/ 2147172654 h 1435"/>
              <a:gd name="T10" fmla="*/ 2147483647 w 1887"/>
              <a:gd name="T11" fmla="*/ 2147483647 h 1435"/>
              <a:gd name="T12" fmla="*/ 2147483647 w 1887"/>
              <a:gd name="T13" fmla="*/ 2147483647 h 1435"/>
              <a:gd name="T14" fmla="*/ 2147483647 w 1887"/>
              <a:gd name="T15" fmla="*/ 2147483647 h 1435"/>
              <a:gd name="T16" fmla="*/ 2147483647 w 1887"/>
              <a:gd name="T17" fmla="*/ 2147483647 h 143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87" h="1435">
                <a:moveTo>
                  <a:pt x="0" y="0"/>
                </a:moveTo>
                <a:lnTo>
                  <a:pt x="190" y="235"/>
                </a:lnTo>
                <a:lnTo>
                  <a:pt x="396" y="456"/>
                </a:lnTo>
                <a:lnTo>
                  <a:pt x="616" y="662"/>
                </a:lnTo>
                <a:lnTo>
                  <a:pt x="848" y="852"/>
                </a:lnTo>
                <a:lnTo>
                  <a:pt x="1091" y="1024"/>
                </a:lnTo>
                <a:lnTo>
                  <a:pt x="1347" y="1179"/>
                </a:lnTo>
                <a:lnTo>
                  <a:pt x="1612" y="1315"/>
                </a:lnTo>
                <a:lnTo>
                  <a:pt x="1886" y="1434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7248525" y="3506788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5853113" y="2235200"/>
            <a:ext cx="27559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                      </a:t>
            </a:r>
            <a:r>
              <a:rPr lang="en-US" altLang="en-US" sz="2800" b="1" i="1">
                <a:solidFill>
                  <a:srgbClr val="CC0000"/>
                </a:solidFill>
              </a:rPr>
              <a:t>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CC0000"/>
                </a:solidFill>
              </a:rPr>
              <a:t>determine rent</a:t>
            </a:r>
            <a:r>
              <a:rPr lang="en-US" altLang="en-US" sz="2800" b="1" i="1">
                <a:solidFill>
                  <a:srgbClr val="FF9933"/>
                </a:solidFill>
              </a:rPr>
              <a:t> </a:t>
            </a: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>
            <a:off x="5207000" y="1789113"/>
            <a:ext cx="0" cy="38957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23" name="Group 15"/>
          <p:cNvGrpSpPr>
            <a:grpSpLocks/>
          </p:cNvGrpSpPr>
          <p:nvPr/>
        </p:nvGrpSpPr>
        <p:grpSpPr bwMode="auto">
          <a:xfrm>
            <a:off x="3114675" y="1697038"/>
            <a:ext cx="4267200" cy="4025900"/>
            <a:chOff x="1962" y="1069"/>
            <a:chExt cx="2688" cy="2536"/>
          </a:xfrm>
        </p:grpSpPr>
        <p:sp>
          <p:nvSpPr>
            <p:cNvPr id="68624" name="Line 16"/>
            <p:cNvSpPr>
              <a:spLocks noChangeShapeType="1"/>
            </p:cNvSpPr>
            <p:nvPr/>
          </p:nvSpPr>
          <p:spPr bwMode="auto">
            <a:xfrm>
              <a:off x="1979" y="1069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5" name="Line 17"/>
            <p:cNvSpPr>
              <a:spLocks noChangeShapeType="1"/>
            </p:cNvSpPr>
            <p:nvPr/>
          </p:nvSpPr>
          <p:spPr bwMode="auto">
            <a:xfrm>
              <a:off x="1962" y="3577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Line 2"/>
          <p:cNvSpPr>
            <a:spLocks noChangeShapeType="1"/>
          </p:cNvSpPr>
          <p:nvPr/>
        </p:nvSpPr>
        <p:spPr bwMode="auto">
          <a:xfrm flipH="1">
            <a:off x="3162300" y="2609850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Line 3"/>
          <p:cNvSpPr>
            <a:spLocks noChangeShapeType="1"/>
          </p:cNvSpPr>
          <p:nvPr/>
        </p:nvSpPr>
        <p:spPr bwMode="auto">
          <a:xfrm flipH="1">
            <a:off x="3162300" y="3548063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Freeform 4"/>
          <p:cNvSpPr>
            <a:spLocks/>
          </p:cNvSpPr>
          <p:nvPr/>
        </p:nvSpPr>
        <p:spPr bwMode="auto">
          <a:xfrm>
            <a:off x="3929063" y="2163763"/>
            <a:ext cx="3122612" cy="2444750"/>
          </a:xfrm>
          <a:custGeom>
            <a:avLst/>
            <a:gdLst>
              <a:gd name="T0" fmla="*/ 0 w 1967"/>
              <a:gd name="T1" fmla="*/ 0 h 1540"/>
              <a:gd name="T2" fmla="*/ 498990858 w 1967"/>
              <a:gd name="T3" fmla="*/ 635079375 h 1540"/>
              <a:gd name="T4" fmla="*/ 1040823571 w 1967"/>
              <a:gd name="T5" fmla="*/ 1234876563 h 1540"/>
              <a:gd name="T6" fmla="*/ 1617940053 w 1967"/>
              <a:gd name="T7" fmla="*/ 1789310938 h 1540"/>
              <a:gd name="T8" fmla="*/ 2147483647 w 1967"/>
              <a:gd name="T9" fmla="*/ 2147483647 h 1540"/>
              <a:gd name="T10" fmla="*/ 2147483647 w 1967"/>
              <a:gd name="T11" fmla="*/ 2147483647 h 1540"/>
              <a:gd name="T12" fmla="*/ 2147483647 w 1967"/>
              <a:gd name="T13" fmla="*/ 2147483647 h 1540"/>
              <a:gd name="T14" fmla="*/ 2147483647 w 1967"/>
              <a:gd name="T15" fmla="*/ 2147483647 h 1540"/>
              <a:gd name="T16" fmla="*/ 2147483647 w 1967"/>
              <a:gd name="T17" fmla="*/ 2147483647 h 15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7" h="1540">
                <a:moveTo>
                  <a:pt x="0" y="0"/>
                </a:moveTo>
                <a:lnTo>
                  <a:pt x="198" y="252"/>
                </a:lnTo>
                <a:lnTo>
                  <a:pt x="413" y="490"/>
                </a:lnTo>
                <a:lnTo>
                  <a:pt x="642" y="710"/>
                </a:lnTo>
                <a:lnTo>
                  <a:pt x="884" y="914"/>
                </a:lnTo>
                <a:lnTo>
                  <a:pt x="1138" y="1099"/>
                </a:lnTo>
                <a:lnTo>
                  <a:pt x="1404" y="1266"/>
                </a:lnTo>
                <a:lnTo>
                  <a:pt x="1680" y="1412"/>
                </a:lnTo>
                <a:lnTo>
                  <a:pt x="1966" y="1539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7" name="Freeform 5"/>
          <p:cNvSpPr>
            <a:spLocks/>
          </p:cNvSpPr>
          <p:nvPr/>
        </p:nvSpPr>
        <p:spPr bwMode="auto">
          <a:xfrm>
            <a:off x="4184650" y="1506538"/>
            <a:ext cx="2995613" cy="2278062"/>
          </a:xfrm>
          <a:custGeom>
            <a:avLst/>
            <a:gdLst>
              <a:gd name="T0" fmla="*/ 0 w 1887"/>
              <a:gd name="T1" fmla="*/ 0 h 1435"/>
              <a:gd name="T2" fmla="*/ 478829767 w 1887"/>
              <a:gd name="T3" fmla="*/ 592235795 h 1435"/>
              <a:gd name="T4" fmla="*/ 997982042 w 1887"/>
              <a:gd name="T5" fmla="*/ 1149190998 h 1435"/>
              <a:gd name="T6" fmla="*/ 1552416509 w 1887"/>
              <a:gd name="T7" fmla="*/ 1668343071 h 1435"/>
              <a:gd name="T8" fmla="*/ 2137092857 w 1887"/>
              <a:gd name="T9" fmla="*/ 2147172654 h 1435"/>
              <a:gd name="T10" fmla="*/ 2147483647 w 1887"/>
              <a:gd name="T11" fmla="*/ 2147483647 h 1435"/>
              <a:gd name="T12" fmla="*/ 2147483647 w 1887"/>
              <a:gd name="T13" fmla="*/ 2147483647 h 1435"/>
              <a:gd name="T14" fmla="*/ 2147483647 w 1887"/>
              <a:gd name="T15" fmla="*/ 2147483647 h 1435"/>
              <a:gd name="T16" fmla="*/ 2147483647 w 1887"/>
              <a:gd name="T17" fmla="*/ 2147483647 h 143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87" h="1435">
                <a:moveTo>
                  <a:pt x="0" y="0"/>
                </a:moveTo>
                <a:lnTo>
                  <a:pt x="190" y="235"/>
                </a:lnTo>
                <a:lnTo>
                  <a:pt x="396" y="456"/>
                </a:lnTo>
                <a:lnTo>
                  <a:pt x="616" y="662"/>
                </a:lnTo>
                <a:lnTo>
                  <a:pt x="848" y="852"/>
                </a:lnTo>
                <a:lnTo>
                  <a:pt x="1091" y="1024"/>
                </a:lnTo>
                <a:lnTo>
                  <a:pt x="1347" y="1179"/>
                </a:lnTo>
                <a:lnTo>
                  <a:pt x="1612" y="1315"/>
                </a:lnTo>
                <a:lnTo>
                  <a:pt x="1886" y="1434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 rot="-5400000">
            <a:off x="635000" y="3276600"/>
            <a:ext cx="29559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Land Rent (dollars)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4084638" y="6294438"/>
            <a:ext cx="2212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Acres of Land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2490788" y="2443163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5048250" y="1349375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>
            <a:off x="5207000" y="1789113"/>
            <a:ext cx="0" cy="38957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7073900" y="4389438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7248525" y="3506788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2500313" y="3309938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2566988" y="5567363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5595938" y="1466850"/>
            <a:ext cx="3449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</a:rPr>
              <a:t>If demand decreases...</a:t>
            </a:r>
          </a:p>
        </p:txBody>
      </p:sp>
      <p:sp>
        <p:nvSpPr>
          <p:cNvPr id="56336" name="AutoShape 16"/>
          <p:cNvSpPr>
            <a:spLocks noChangeArrowheads="1"/>
          </p:cNvSpPr>
          <p:nvPr/>
        </p:nvSpPr>
        <p:spPr bwMode="auto">
          <a:xfrm flipH="1">
            <a:off x="5514975" y="3397250"/>
            <a:ext cx="731838" cy="358775"/>
          </a:xfrm>
          <a:prstGeom prst="rightArrow">
            <a:avLst>
              <a:gd name="adj1" fmla="val 50000"/>
              <a:gd name="adj2" fmla="val 102001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1803400" y="69850"/>
            <a:ext cx="73406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DETERMINATION OF LAND RENT</a:t>
            </a:r>
          </a:p>
        </p:txBody>
      </p:sp>
      <p:sp>
        <p:nvSpPr>
          <p:cNvPr id="69650" name="Rectangle 18"/>
          <p:cNvSpPr>
            <a:spLocks noChangeArrowheads="1"/>
          </p:cNvSpPr>
          <p:nvPr/>
        </p:nvSpPr>
        <p:spPr bwMode="auto">
          <a:xfrm>
            <a:off x="1841500" y="561975"/>
            <a:ext cx="6607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i="1">
                <a:latin typeface="Times New Roman" panose="02020603050405020304" pitchFamily="18" charset="0"/>
              </a:rPr>
              <a:t>Changes in the demand for land...</a:t>
            </a:r>
          </a:p>
        </p:txBody>
      </p:sp>
      <p:grpSp>
        <p:nvGrpSpPr>
          <p:cNvPr id="69651" name="Group 19"/>
          <p:cNvGrpSpPr>
            <a:grpSpLocks/>
          </p:cNvGrpSpPr>
          <p:nvPr/>
        </p:nvGrpSpPr>
        <p:grpSpPr bwMode="auto">
          <a:xfrm>
            <a:off x="3114675" y="1697038"/>
            <a:ext cx="4267200" cy="4025900"/>
            <a:chOff x="1962" y="1069"/>
            <a:chExt cx="2688" cy="2536"/>
          </a:xfrm>
        </p:grpSpPr>
        <p:sp>
          <p:nvSpPr>
            <p:cNvPr id="69653" name="Line 20"/>
            <p:cNvSpPr>
              <a:spLocks noChangeShapeType="1"/>
            </p:cNvSpPr>
            <p:nvPr/>
          </p:nvSpPr>
          <p:spPr bwMode="auto">
            <a:xfrm>
              <a:off x="1979" y="1069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4" name="Line 21"/>
            <p:cNvSpPr>
              <a:spLocks noChangeShapeType="1"/>
            </p:cNvSpPr>
            <p:nvPr/>
          </p:nvSpPr>
          <p:spPr bwMode="auto">
            <a:xfrm>
              <a:off x="1962" y="3577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5595938" y="1466850"/>
            <a:ext cx="250348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="1" i="1">
              <a:solidFill>
                <a:srgbClr val="CC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</a:rPr>
              <a:t>rent decreases.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1" grpId="0" autoUpdateAnimBg="0"/>
      <p:bldP spid="56333" grpId="0" autoUpdateAnimBg="0"/>
      <p:bldP spid="56335" grpId="0" autoUpdateAnimBg="0"/>
      <p:bldP spid="56336" grpId="0" animBg="1"/>
      <p:bldP spid="56342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Line 2"/>
          <p:cNvSpPr>
            <a:spLocks noChangeShapeType="1"/>
          </p:cNvSpPr>
          <p:nvPr/>
        </p:nvSpPr>
        <p:spPr bwMode="auto">
          <a:xfrm flipH="1">
            <a:off x="3162300" y="2609850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9" name="Line 3"/>
          <p:cNvSpPr>
            <a:spLocks noChangeShapeType="1"/>
          </p:cNvSpPr>
          <p:nvPr/>
        </p:nvSpPr>
        <p:spPr bwMode="auto">
          <a:xfrm flipH="1">
            <a:off x="3162300" y="3548063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 flipH="1">
            <a:off x="3162300" y="4438650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1" name="Freeform 5"/>
          <p:cNvSpPr>
            <a:spLocks/>
          </p:cNvSpPr>
          <p:nvPr/>
        </p:nvSpPr>
        <p:spPr bwMode="auto">
          <a:xfrm>
            <a:off x="3929063" y="2163763"/>
            <a:ext cx="3122612" cy="2444750"/>
          </a:xfrm>
          <a:custGeom>
            <a:avLst/>
            <a:gdLst>
              <a:gd name="T0" fmla="*/ 0 w 1967"/>
              <a:gd name="T1" fmla="*/ 0 h 1540"/>
              <a:gd name="T2" fmla="*/ 498990858 w 1967"/>
              <a:gd name="T3" fmla="*/ 635079375 h 1540"/>
              <a:gd name="T4" fmla="*/ 1040823571 w 1967"/>
              <a:gd name="T5" fmla="*/ 1234876563 h 1540"/>
              <a:gd name="T6" fmla="*/ 1617940053 w 1967"/>
              <a:gd name="T7" fmla="*/ 1789310938 h 1540"/>
              <a:gd name="T8" fmla="*/ 2147483647 w 1967"/>
              <a:gd name="T9" fmla="*/ 2147483647 h 1540"/>
              <a:gd name="T10" fmla="*/ 2147483647 w 1967"/>
              <a:gd name="T11" fmla="*/ 2147483647 h 1540"/>
              <a:gd name="T12" fmla="*/ 2147483647 w 1967"/>
              <a:gd name="T13" fmla="*/ 2147483647 h 1540"/>
              <a:gd name="T14" fmla="*/ 2147483647 w 1967"/>
              <a:gd name="T15" fmla="*/ 2147483647 h 1540"/>
              <a:gd name="T16" fmla="*/ 2147483647 w 1967"/>
              <a:gd name="T17" fmla="*/ 2147483647 h 15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7" h="1540">
                <a:moveTo>
                  <a:pt x="0" y="0"/>
                </a:moveTo>
                <a:lnTo>
                  <a:pt x="198" y="252"/>
                </a:lnTo>
                <a:lnTo>
                  <a:pt x="413" y="490"/>
                </a:lnTo>
                <a:lnTo>
                  <a:pt x="642" y="710"/>
                </a:lnTo>
                <a:lnTo>
                  <a:pt x="884" y="914"/>
                </a:lnTo>
                <a:lnTo>
                  <a:pt x="1138" y="1099"/>
                </a:lnTo>
                <a:lnTo>
                  <a:pt x="1404" y="1266"/>
                </a:lnTo>
                <a:lnTo>
                  <a:pt x="1680" y="1412"/>
                </a:lnTo>
                <a:lnTo>
                  <a:pt x="1966" y="1539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2" name="Freeform 6"/>
          <p:cNvSpPr>
            <a:spLocks/>
          </p:cNvSpPr>
          <p:nvPr/>
        </p:nvSpPr>
        <p:spPr bwMode="auto">
          <a:xfrm>
            <a:off x="4184650" y="1506538"/>
            <a:ext cx="2995613" cy="2278062"/>
          </a:xfrm>
          <a:custGeom>
            <a:avLst/>
            <a:gdLst>
              <a:gd name="T0" fmla="*/ 0 w 1887"/>
              <a:gd name="T1" fmla="*/ 0 h 1435"/>
              <a:gd name="T2" fmla="*/ 478829767 w 1887"/>
              <a:gd name="T3" fmla="*/ 592235795 h 1435"/>
              <a:gd name="T4" fmla="*/ 997982042 w 1887"/>
              <a:gd name="T5" fmla="*/ 1149190998 h 1435"/>
              <a:gd name="T6" fmla="*/ 1552416509 w 1887"/>
              <a:gd name="T7" fmla="*/ 1668343071 h 1435"/>
              <a:gd name="T8" fmla="*/ 2137092857 w 1887"/>
              <a:gd name="T9" fmla="*/ 2147172654 h 1435"/>
              <a:gd name="T10" fmla="*/ 2147483647 w 1887"/>
              <a:gd name="T11" fmla="*/ 2147483647 h 1435"/>
              <a:gd name="T12" fmla="*/ 2147483647 w 1887"/>
              <a:gd name="T13" fmla="*/ 2147483647 h 1435"/>
              <a:gd name="T14" fmla="*/ 2147483647 w 1887"/>
              <a:gd name="T15" fmla="*/ 2147483647 h 1435"/>
              <a:gd name="T16" fmla="*/ 2147483647 w 1887"/>
              <a:gd name="T17" fmla="*/ 2147483647 h 143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87" h="1435">
                <a:moveTo>
                  <a:pt x="0" y="0"/>
                </a:moveTo>
                <a:lnTo>
                  <a:pt x="190" y="235"/>
                </a:lnTo>
                <a:lnTo>
                  <a:pt x="396" y="456"/>
                </a:lnTo>
                <a:lnTo>
                  <a:pt x="616" y="662"/>
                </a:lnTo>
                <a:lnTo>
                  <a:pt x="848" y="852"/>
                </a:lnTo>
                <a:lnTo>
                  <a:pt x="1091" y="1024"/>
                </a:lnTo>
                <a:lnTo>
                  <a:pt x="1347" y="1179"/>
                </a:lnTo>
                <a:lnTo>
                  <a:pt x="1612" y="1315"/>
                </a:lnTo>
                <a:lnTo>
                  <a:pt x="1886" y="1434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 rot="-5400000">
            <a:off x="635000" y="3276600"/>
            <a:ext cx="29559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Land Rent (dollars)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000875" y="5187950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3</a:t>
            </a: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4084638" y="6294438"/>
            <a:ext cx="2212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Acres of Land</a:t>
            </a:r>
          </a:p>
        </p:txBody>
      </p:sp>
      <p:sp>
        <p:nvSpPr>
          <p:cNvPr id="57354" name="Freeform 10"/>
          <p:cNvSpPr>
            <a:spLocks/>
          </p:cNvSpPr>
          <p:nvPr/>
        </p:nvSpPr>
        <p:spPr bwMode="auto">
          <a:xfrm>
            <a:off x="3702050" y="2846388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2490788" y="2443163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5048250" y="1349375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>
            <a:off x="5207000" y="1789113"/>
            <a:ext cx="0" cy="38957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7073900" y="4389438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7248525" y="3506788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2500313" y="3309938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2509838" y="4176713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0674" name="Rectangle 18"/>
          <p:cNvSpPr>
            <a:spLocks noChangeArrowheads="1"/>
          </p:cNvSpPr>
          <p:nvPr/>
        </p:nvSpPr>
        <p:spPr bwMode="auto">
          <a:xfrm>
            <a:off x="2566988" y="5567363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5595938" y="1466850"/>
            <a:ext cx="3449637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/>
              <a:t>If demand decreases...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/>
              <a:t>rent decreases.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FF9933"/>
                </a:solidFill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</a:rPr>
              <a:t>...and decreases</a:t>
            </a:r>
          </a:p>
        </p:txBody>
      </p:sp>
      <p:sp>
        <p:nvSpPr>
          <p:cNvPr id="70676" name="AutoShape 20"/>
          <p:cNvSpPr>
            <a:spLocks noChangeArrowheads="1"/>
          </p:cNvSpPr>
          <p:nvPr/>
        </p:nvSpPr>
        <p:spPr bwMode="auto">
          <a:xfrm flipH="1">
            <a:off x="5514975" y="3397250"/>
            <a:ext cx="731838" cy="358775"/>
          </a:xfrm>
          <a:prstGeom prst="rightArrow">
            <a:avLst>
              <a:gd name="adj1" fmla="val 50000"/>
              <a:gd name="adj2" fmla="val 102001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7365" name="AutoShape 21"/>
          <p:cNvSpPr>
            <a:spLocks noChangeArrowheads="1"/>
          </p:cNvSpPr>
          <p:nvPr/>
        </p:nvSpPr>
        <p:spPr bwMode="auto">
          <a:xfrm flipH="1">
            <a:off x="5500688" y="4264025"/>
            <a:ext cx="731837" cy="358775"/>
          </a:xfrm>
          <a:prstGeom prst="rightArrow">
            <a:avLst>
              <a:gd name="adj1" fmla="val 50000"/>
              <a:gd name="adj2" fmla="val 102001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0678" name="Rectangle 22"/>
          <p:cNvSpPr>
            <a:spLocks noChangeArrowheads="1"/>
          </p:cNvSpPr>
          <p:nvPr/>
        </p:nvSpPr>
        <p:spPr bwMode="auto">
          <a:xfrm>
            <a:off x="1803400" y="69850"/>
            <a:ext cx="73406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DETERMINATION OF LAND RENT</a:t>
            </a:r>
          </a:p>
        </p:txBody>
      </p:sp>
      <p:sp>
        <p:nvSpPr>
          <p:cNvPr id="70679" name="Rectangle 23"/>
          <p:cNvSpPr>
            <a:spLocks noChangeArrowheads="1"/>
          </p:cNvSpPr>
          <p:nvPr/>
        </p:nvSpPr>
        <p:spPr bwMode="auto">
          <a:xfrm>
            <a:off x="1841500" y="561975"/>
            <a:ext cx="6607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i="1">
                <a:latin typeface="Times New Roman" panose="02020603050405020304" pitchFamily="18" charset="0"/>
              </a:rPr>
              <a:t>Changes in the demand for land...</a:t>
            </a:r>
          </a:p>
        </p:txBody>
      </p:sp>
      <p:grpSp>
        <p:nvGrpSpPr>
          <p:cNvPr id="70680" name="Group 24"/>
          <p:cNvGrpSpPr>
            <a:grpSpLocks/>
          </p:cNvGrpSpPr>
          <p:nvPr/>
        </p:nvGrpSpPr>
        <p:grpSpPr bwMode="auto">
          <a:xfrm>
            <a:off x="3114675" y="1697038"/>
            <a:ext cx="4267200" cy="4025900"/>
            <a:chOff x="1962" y="1069"/>
            <a:chExt cx="2688" cy="2536"/>
          </a:xfrm>
        </p:grpSpPr>
        <p:sp>
          <p:nvSpPr>
            <p:cNvPr id="70681" name="Line 25"/>
            <p:cNvSpPr>
              <a:spLocks noChangeShapeType="1"/>
            </p:cNvSpPr>
            <p:nvPr/>
          </p:nvSpPr>
          <p:spPr bwMode="auto">
            <a:xfrm>
              <a:off x="1979" y="1069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2" name="Line 26"/>
            <p:cNvSpPr>
              <a:spLocks noChangeShapeType="1"/>
            </p:cNvSpPr>
            <p:nvPr/>
          </p:nvSpPr>
          <p:spPr bwMode="auto">
            <a:xfrm>
              <a:off x="1962" y="3577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 autoUpdateAnimBg="0"/>
      <p:bldP spid="57361" grpId="0" autoUpdateAnimBg="0"/>
      <p:bldP spid="57365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Line 2"/>
          <p:cNvSpPr>
            <a:spLocks noChangeShapeType="1"/>
          </p:cNvSpPr>
          <p:nvPr/>
        </p:nvSpPr>
        <p:spPr bwMode="auto">
          <a:xfrm flipH="1">
            <a:off x="3162300" y="2609850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3" name="Line 3"/>
          <p:cNvSpPr>
            <a:spLocks noChangeShapeType="1"/>
          </p:cNvSpPr>
          <p:nvPr/>
        </p:nvSpPr>
        <p:spPr bwMode="auto">
          <a:xfrm flipH="1">
            <a:off x="3162300" y="3548063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 flipH="1">
            <a:off x="3162300" y="4438650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5" name="Freeform 5"/>
          <p:cNvSpPr>
            <a:spLocks/>
          </p:cNvSpPr>
          <p:nvPr/>
        </p:nvSpPr>
        <p:spPr bwMode="auto">
          <a:xfrm>
            <a:off x="3929063" y="2163763"/>
            <a:ext cx="3122612" cy="2444750"/>
          </a:xfrm>
          <a:custGeom>
            <a:avLst/>
            <a:gdLst>
              <a:gd name="T0" fmla="*/ 0 w 1967"/>
              <a:gd name="T1" fmla="*/ 0 h 1540"/>
              <a:gd name="T2" fmla="*/ 498990858 w 1967"/>
              <a:gd name="T3" fmla="*/ 635079375 h 1540"/>
              <a:gd name="T4" fmla="*/ 1040823571 w 1967"/>
              <a:gd name="T5" fmla="*/ 1234876563 h 1540"/>
              <a:gd name="T6" fmla="*/ 1617940053 w 1967"/>
              <a:gd name="T7" fmla="*/ 1789310938 h 1540"/>
              <a:gd name="T8" fmla="*/ 2147483647 w 1967"/>
              <a:gd name="T9" fmla="*/ 2147483647 h 1540"/>
              <a:gd name="T10" fmla="*/ 2147483647 w 1967"/>
              <a:gd name="T11" fmla="*/ 2147483647 h 1540"/>
              <a:gd name="T12" fmla="*/ 2147483647 w 1967"/>
              <a:gd name="T13" fmla="*/ 2147483647 h 1540"/>
              <a:gd name="T14" fmla="*/ 2147483647 w 1967"/>
              <a:gd name="T15" fmla="*/ 2147483647 h 1540"/>
              <a:gd name="T16" fmla="*/ 2147483647 w 1967"/>
              <a:gd name="T17" fmla="*/ 2147483647 h 15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7" h="1540">
                <a:moveTo>
                  <a:pt x="0" y="0"/>
                </a:moveTo>
                <a:lnTo>
                  <a:pt x="198" y="252"/>
                </a:lnTo>
                <a:lnTo>
                  <a:pt x="413" y="490"/>
                </a:lnTo>
                <a:lnTo>
                  <a:pt x="642" y="710"/>
                </a:lnTo>
                <a:lnTo>
                  <a:pt x="884" y="914"/>
                </a:lnTo>
                <a:lnTo>
                  <a:pt x="1138" y="1099"/>
                </a:lnTo>
                <a:lnTo>
                  <a:pt x="1404" y="1266"/>
                </a:lnTo>
                <a:lnTo>
                  <a:pt x="1680" y="1412"/>
                </a:lnTo>
                <a:lnTo>
                  <a:pt x="1966" y="1539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6" name="Freeform 6"/>
          <p:cNvSpPr>
            <a:spLocks/>
          </p:cNvSpPr>
          <p:nvPr/>
        </p:nvSpPr>
        <p:spPr bwMode="auto">
          <a:xfrm>
            <a:off x="4184650" y="1506538"/>
            <a:ext cx="2995613" cy="2278062"/>
          </a:xfrm>
          <a:custGeom>
            <a:avLst/>
            <a:gdLst>
              <a:gd name="T0" fmla="*/ 0 w 1887"/>
              <a:gd name="T1" fmla="*/ 0 h 1435"/>
              <a:gd name="T2" fmla="*/ 478829767 w 1887"/>
              <a:gd name="T3" fmla="*/ 592235795 h 1435"/>
              <a:gd name="T4" fmla="*/ 997982042 w 1887"/>
              <a:gd name="T5" fmla="*/ 1149190998 h 1435"/>
              <a:gd name="T6" fmla="*/ 1552416509 w 1887"/>
              <a:gd name="T7" fmla="*/ 1668343071 h 1435"/>
              <a:gd name="T8" fmla="*/ 2137092857 w 1887"/>
              <a:gd name="T9" fmla="*/ 2147172654 h 1435"/>
              <a:gd name="T10" fmla="*/ 2147483647 w 1887"/>
              <a:gd name="T11" fmla="*/ 2147483647 h 1435"/>
              <a:gd name="T12" fmla="*/ 2147483647 w 1887"/>
              <a:gd name="T13" fmla="*/ 2147483647 h 1435"/>
              <a:gd name="T14" fmla="*/ 2147483647 w 1887"/>
              <a:gd name="T15" fmla="*/ 2147483647 h 1435"/>
              <a:gd name="T16" fmla="*/ 2147483647 w 1887"/>
              <a:gd name="T17" fmla="*/ 2147483647 h 143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87" h="1435">
                <a:moveTo>
                  <a:pt x="0" y="0"/>
                </a:moveTo>
                <a:lnTo>
                  <a:pt x="190" y="235"/>
                </a:lnTo>
                <a:lnTo>
                  <a:pt x="396" y="456"/>
                </a:lnTo>
                <a:lnTo>
                  <a:pt x="616" y="662"/>
                </a:lnTo>
                <a:lnTo>
                  <a:pt x="848" y="852"/>
                </a:lnTo>
                <a:lnTo>
                  <a:pt x="1091" y="1024"/>
                </a:lnTo>
                <a:lnTo>
                  <a:pt x="1347" y="1179"/>
                </a:lnTo>
                <a:lnTo>
                  <a:pt x="1612" y="1315"/>
                </a:lnTo>
                <a:lnTo>
                  <a:pt x="1886" y="1434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 rot="-5400000">
            <a:off x="635000" y="3276600"/>
            <a:ext cx="29559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Land Rent (dollars)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7000875" y="5187950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3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4084638" y="6294438"/>
            <a:ext cx="2212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Acres of Land</a:t>
            </a:r>
          </a:p>
        </p:txBody>
      </p:sp>
      <p:sp>
        <p:nvSpPr>
          <p:cNvPr id="71690" name="Freeform 10"/>
          <p:cNvSpPr>
            <a:spLocks/>
          </p:cNvSpPr>
          <p:nvPr/>
        </p:nvSpPr>
        <p:spPr bwMode="auto">
          <a:xfrm>
            <a:off x="3702050" y="2846388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2490788" y="2443163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1692" name="Rectangle 12"/>
          <p:cNvSpPr>
            <a:spLocks noChangeArrowheads="1"/>
          </p:cNvSpPr>
          <p:nvPr/>
        </p:nvSpPr>
        <p:spPr bwMode="auto">
          <a:xfrm>
            <a:off x="5048250" y="1349375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>
            <a:off x="5207000" y="1789113"/>
            <a:ext cx="0" cy="38957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5108575" y="5967413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4</a:t>
            </a:r>
          </a:p>
        </p:txBody>
      </p:sp>
      <p:sp>
        <p:nvSpPr>
          <p:cNvPr id="71695" name="Rectangle 15"/>
          <p:cNvSpPr>
            <a:spLocks noChangeArrowheads="1"/>
          </p:cNvSpPr>
          <p:nvPr/>
        </p:nvSpPr>
        <p:spPr bwMode="auto">
          <a:xfrm>
            <a:off x="7073900" y="4389438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71696" name="Rectangle 16"/>
          <p:cNvSpPr>
            <a:spLocks noChangeArrowheads="1"/>
          </p:cNvSpPr>
          <p:nvPr/>
        </p:nvSpPr>
        <p:spPr bwMode="auto">
          <a:xfrm>
            <a:off x="7248525" y="3506788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1697" name="Rectangle 17"/>
          <p:cNvSpPr>
            <a:spLocks noChangeArrowheads="1"/>
          </p:cNvSpPr>
          <p:nvPr/>
        </p:nvSpPr>
        <p:spPr bwMode="auto">
          <a:xfrm>
            <a:off x="2500313" y="3309938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698" name="Rectangle 18"/>
          <p:cNvSpPr>
            <a:spLocks noChangeArrowheads="1"/>
          </p:cNvSpPr>
          <p:nvPr/>
        </p:nvSpPr>
        <p:spPr bwMode="auto">
          <a:xfrm>
            <a:off x="2509838" y="4176713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699" name="Rectangle 19"/>
          <p:cNvSpPr>
            <a:spLocks noChangeArrowheads="1"/>
          </p:cNvSpPr>
          <p:nvPr/>
        </p:nvSpPr>
        <p:spPr bwMode="auto">
          <a:xfrm>
            <a:off x="2566988" y="5567363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1700" name="Rectangle 20"/>
          <p:cNvSpPr>
            <a:spLocks noChangeArrowheads="1"/>
          </p:cNvSpPr>
          <p:nvPr/>
        </p:nvSpPr>
        <p:spPr bwMode="auto">
          <a:xfrm>
            <a:off x="5595938" y="1466850"/>
            <a:ext cx="3449637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/>
              <a:t>If demand decreases...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/>
              <a:t>rent decreases.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FF6600"/>
                </a:solidFill>
              </a:rPr>
              <a:t> ...and decreases</a:t>
            </a:r>
          </a:p>
        </p:txBody>
      </p:sp>
      <p:sp>
        <p:nvSpPr>
          <p:cNvPr id="71701" name="AutoShape 21"/>
          <p:cNvSpPr>
            <a:spLocks noChangeArrowheads="1"/>
          </p:cNvSpPr>
          <p:nvPr/>
        </p:nvSpPr>
        <p:spPr bwMode="auto">
          <a:xfrm flipH="1">
            <a:off x="5514975" y="3397250"/>
            <a:ext cx="731838" cy="358775"/>
          </a:xfrm>
          <a:prstGeom prst="rightArrow">
            <a:avLst>
              <a:gd name="adj1" fmla="val 50000"/>
              <a:gd name="adj2" fmla="val 102001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02" name="AutoShape 22"/>
          <p:cNvSpPr>
            <a:spLocks noChangeArrowheads="1"/>
          </p:cNvSpPr>
          <p:nvPr/>
        </p:nvSpPr>
        <p:spPr bwMode="auto">
          <a:xfrm flipH="1">
            <a:off x="5500688" y="4264025"/>
            <a:ext cx="731837" cy="358775"/>
          </a:xfrm>
          <a:prstGeom prst="rightArrow">
            <a:avLst>
              <a:gd name="adj1" fmla="val 50000"/>
              <a:gd name="adj2" fmla="val 102001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91" name="AutoShape 23"/>
          <p:cNvSpPr>
            <a:spLocks noChangeArrowheads="1"/>
          </p:cNvSpPr>
          <p:nvPr/>
        </p:nvSpPr>
        <p:spPr bwMode="auto">
          <a:xfrm flipH="1">
            <a:off x="5486400" y="5130800"/>
            <a:ext cx="731838" cy="358775"/>
          </a:xfrm>
          <a:prstGeom prst="rightArrow">
            <a:avLst>
              <a:gd name="adj1" fmla="val 50000"/>
              <a:gd name="adj2" fmla="val 102001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04" name="Rectangle 24"/>
          <p:cNvSpPr>
            <a:spLocks noChangeArrowheads="1"/>
          </p:cNvSpPr>
          <p:nvPr/>
        </p:nvSpPr>
        <p:spPr bwMode="auto">
          <a:xfrm>
            <a:off x="1803400" y="69850"/>
            <a:ext cx="73406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DETERMINATION OF LAND RENT</a:t>
            </a:r>
          </a:p>
        </p:txBody>
      </p:sp>
      <p:sp>
        <p:nvSpPr>
          <p:cNvPr id="71705" name="Rectangle 25"/>
          <p:cNvSpPr>
            <a:spLocks noChangeArrowheads="1"/>
          </p:cNvSpPr>
          <p:nvPr/>
        </p:nvSpPr>
        <p:spPr bwMode="auto">
          <a:xfrm>
            <a:off x="1841500" y="561975"/>
            <a:ext cx="6607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i="1">
                <a:latin typeface="Times New Roman" panose="02020603050405020304" pitchFamily="18" charset="0"/>
              </a:rPr>
              <a:t>Changes in the demand for land...</a:t>
            </a:r>
          </a:p>
        </p:txBody>
      </p:sp>
      <p:sp>
        <p:nvSpPr>
          <p:cNvPr id="58394" name="Freeform 26"/>
          <p:cNvSpPr>
            <a:spLocks/>
          </p:cNvSpPr>
          <p:nvPr/>
        </p:nvSpPr>
        <p:spPr bwMode="auto">
          <a:xfrm>
            <a:off x="3544888" y="4622800"/>
            <a:ext cx="1544637" cy="1492250"/>
          </a:xfrm>
          <a:custGeom>
            <a:avLst/>
            <a:gdLst>
              <a:gd name="T0" fmla="*/ 0 w 973"/>
              <a:gd name="T1" fmla="*/ 0 h 940"/>
              <a:gd name="T2" fmla="*/ 246975233 w 973"/>
              <a:gd name="T3" fmla="*/ 388104063 h 940"/>
              <a:gd name="T4" fmla="*/ 514111709 w 973"/>
              <a:gd name="T5" fmla="*/ 753527513 h 940"/>
              <a:gd name="T6" fmla="*/ 798888479 w 973"/>
              <a:gd name="T7" fmla="*/ 1091228450 h 940"/>
              <a:gd name="T8" fmla="*/ 1101307131 w 973"/>
              <a:gd name="T9" fmla="*/ 1406247188 h 940"/>
              <a:gd name="T10" fmla="*/ 1418846716 w 973"/>
              <a:gd name="T11" fmla="*/ 1688504688 h 940"/>
              <a:gd name="T12" fmla="*/ 1748987871 w 973"/>
              <a:gd name="T13" fmla="*/ 1945560625 h 940"/>
              <a:gd name="T14" fmla="*/ 2094248372 w 973"/>
              <a:gd name="T15" fmla="*/ 2147483647 h 940"/>
              <a:gd name="T16" fmla="*/ 2147483647 w 973"/>
              <a:gd name="T17" fmla="*/ 2147483647 h 9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73" h="940">
                <a:moveTo>
                  <a:pt x="0" y="0"/>
                </a:moveTo>
                <a:lnTo>
                  <a:pt x="98" y="154"/>
                </a:lnTo>
                <a:lnTo>
                  <a:pt x="204" y="299"/>
                </a:lnTo>
                <a:lnTo>
                  <a:pt x="317" y="433"/>
                </a:lnTo>
                <a:lnTo>
                  <a:pt x="437" y="558"/>
                </a:lnTo>
                <a:lnTo>
                  <a:pt x="563" y="670"/>
                </a:lnTo>
                <a:lnTo>
                  <a:pt x="694" y="772"/>
                </a:lnTo>
                <a:lnTo>
                  <a:pt x="831" y="861"/>
                </a:lnTo>
                <a:lnTo>
                  <a:pt x="972" y="939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07" name="Group 27"/>
          <p:cNvGrpSpPr>
            <a:grpSpLocks/>
          </p:cNvGrpSpPr>
          <p:nvPr/>
        </p:nvGrpSpPr>
        <p:grpSpPr bwMode="auto">
          <a:xfrm>
            <a:off x="3114675" y="1697038"/>
            <a:ext cx="4267200" cy="4025900"/>
            <a:chOff x="1962" y="1069"/>
            <a:chExt cx="2688" cy="2536"/>
          </a:xfrm>
        </p:grpSpPr>
        <p:sp>
          <p:nvSpPr>
            <p:cNvPr id="71709" name="Line 28"/>
            <p:cNvSpPr>
              <a:spLocks noChangeShapeType="1"/>
            </p:cNvSpPr>
            <p:nvPr/>
          </p:nvSpPr>
          <p:spPr bwMode="auto">
            <a:xfrm>
              <a:off x="1979" y="1069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0" name="Line 29"/>
            <p:cNvSpPr>
              <a:spLocks noChangeShapeType="1"/>
            </p:cNvSpPr>
            <p:nvPr/>
          </p:nvSpPr>
          <p:spPr bwMode="auto">
            <a:xfrm>
              <a:off x="1962" y="3577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08" name="Rectangle 30"/>
          <p:cNvSpPr>
            <a:spLocks noChangeArrowheads="1"/>
          </p:cNvSpPr>
          <p:nvPr/>
        </p:nvSpPr>
        <p:spPr bwMode="auto">
          <a:xfrm>
            <a:off x="5595938" y="1466850"/>
            <a:ext cx="3057525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="1" i="1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accent2"/>
                </a:solidFill>
              </a:rPr>
              <a:t> </a:t>
            </a:r>
            <a:endParaRPr lang="en-US" altLang="en-US" sz="2400" b="1" i="1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chemeClr val="accent2"/>
                </a:solidFill>
              </a:rPr>
              <a:t> </a:t>
            </a:r>
            <a:r>
              <a:rPr lang="en-US" altLang="en-US" sz="2400" b="1" i="1"/>
              <a:t>...and decreases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</a:rPr>
              <a:t>      ...and decreases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2" grpId="0" autoUpdateAnimBg="0"/>
      <p:bldP spid="583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2227263" y="1597025"/>
            <a:ext cx="6145212" cy="4600575"/>
          </a:xfrm>
          <a:prstGeom prst="roundRect">
            <a:avLst>
              <a:gd name="adj" fmla="val 12495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5" name="AutoShape 4"/>
          <p:cNvSpPr>
            <a:spLocks noChangeArrowheads="1"/>
          </p:cNvSpPr>
          <p:nvPr/>
        </p:nvSpPr>
        <p:spPr bwMode="auto">
          <a:xfrm>
            <a:off x="2921000" y="2192338"/>
            <a:ext cx="4675188" cy="3484562"/>
          </a:xfrm>
          <a:prstGeom prst="roundRect">
            <a:avLst>
              <a:gd name="adj" fmla="val 12495"/>
            </a:avLst>
          </a:prstGeom>
          <a:noFill/>
          <a:ln w="1270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00563" y="1374775"/>
            <a:ext cx="1525587" cy="1106488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1858963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7216775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AutoShape 8"/>
          <p:cNvSpPr>
            <a:spLocks noChangeArrowheads="1"/>
          </p:cNvSpPr>
          <p:nvPr/>
        </p:nvSpPr>
        <p:spPr bwMode="auto">
          <a:xfrm rot="10800000">
            <a:off x="2662238" y="3016250"/>
            <a:ext cx="522287" cy="3746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AutoShape 9"/>
          <p:cNvSpPr>
            <a:spLocks noChangeArrowheads="1"/>
          </p:cNvSpPr>
          <p:nvPr/>
        </p:nvSpPr>
        <p:spPr bwMode="auto">
          <a:xfrm rot="-5400000">
            <a:off x="5829300" y="2036763"/>
            <a:ext cx="628650" cy="3111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1900238" y="3706813"/>
            <a:ext cx="1485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BUSINESSES</a:t>
            </a:r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7156450" y="3717925"/>
            <a:ext cx="16113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HOUSEHOLDS</a:t>
            </a:r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4611688" y="1627188"/>
            <a:ext cx="132873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RESOURCE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8204" name="Rectangle 13"/>
          <p:cNvSpPr>
            <a:spLocks noChangeArrowheads="1"/>
          </p:cNvSpPr>
          <p:nvPr/>
        </p:nvSpPr>
        <p:spPr bwMode="auto">
          <a:xfrm>
            <a:off x="3005138" y="2498725"/>
            <a:ext cx="17938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RESOURCES</a:t>
            </a:r>
          </a:p>
        </p:txBody>
      </p:sp>
      <p:sp>
        <p:nvSpPr>
          <p:cNvPr id="8205" name="Rectangle 14"/>
          <p:cNvSpPr>
            <a:spLocks noChangeArrowheads="1"/>
          </p:cNvSpPr>
          <p:nvPr/>
        </p:nvSpPr>
        <p:spPr bwMode="auto">
          <a:xfrm>
            <a:off x="6494463" y="2498725"/>
            <a:ext cx="11144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INPUTS</a:t>
            </a:r>
          </a:p>
        </p:txBody>
      </p:sp>
      <p:sp>
        <p:nvSpPr>
          <p:cNvPr id="8206" name="AutoShape 15"/>
          <p:cNvSpPr>
            <a:spLocks noChangeArrowheads="1"/>
          </p:cNvSpPr>
          <p:nvPr/>
        </p:nvSpPr>
        <p:spPr bwMode="auto">
          <a:xfrm rot="5400000">
            <a:off x="4071144" y="1426369"/>
            <a:ext cx="630238" cy="3111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7" name="AutoShape 16"/>
          <p:cNvSpPr>
            <a:spLocks noChangeArrowheads="1"/>
          </p:cNvSpPr>
          <p:nvPr/>
        </p:nvSpPr>
        <p:spPr bwMode="auto">
          <a:xfrm rot="10800000">
            <a:off x="8110538" y="3003550"/>
            <a:ext cx="523875" cy="3746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8" name="Rectangle 17"/>
          <p:cNvSpPr>
            <a:spLocks noChangeArrowheads="1"/>
          </p:cNvSpPr>
          <p:nvPr/>
        </p:nvSpPr>
        <p:spPr bwMode="auto">
          <a:xfrm>
            <a:off x="1928813" y="1173163"/>
            <a:ext cx="1268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COSTS</a:t>
            </a:r>
          </a:p>
        </p:txBody>
      </p:sp>
      <p:sp>
        <p:nvSpPr>
          <p:cNvPr id="8209" name="Rectangle 18"/>
          <p:cNvSpPr>
            <a:spLocks noChangeArrowheads="1"/>
          </p:cNvSpPr>
          <p:nvPr/>
        </p:nvSpPr>
        <p:spPr bwMode="auto">
          <a:xfrm>
            <a:off x="7475538" y="1173163"/>
            <a:ext cx="157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INCOMES</a:t>
            </a:r>
          </a:p>
        </p:txBody>
      </p:sp>
      <p:sp>
        <p:nvSpPr>
          <p:cNvPr id="8210" name="Rectangle 19"/>
          <p:cNvSpPr>
            <a:spLocks noChangeArrowheads="1"/>
          </p:cNvSpPr>
          <p:nvPr/>
        </p:nvSpPr>
        <p:spPr bwMode="auto">
          <a:xfrm>
            <a:off x="4500563" y="5338763"/>
            <a:ext cx="1525587" cy="1104900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1" name="Rectangle 20"/>
          <p:cNvSpPr>
            <a:spLocks noChangeArrowheads="1"/>
          </p:cNvSpPr>
          <p:nvPr/>
        </p:nvSpPr>
        <p:spPr bwMode="auto">
          <a:xfrm>
            <a:off x="4660900" y="5602288"/>
            <a:ext cx="11826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PRODUCT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8212" name="Rectangle 21"/>
          <p:cNvSpPr>
            <a:spLocks noChangeArrowheads="1"/>
          </p:cNvSpPr>
          <p:nvPr/>
        </p:nvSpPr>
        <p:spPr bwMode="auto">
          <a:xfrm>
            <a:off x="2938463" y="4640263"/>
            <a:ext cx="14684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GOODS &amp;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SERVICES</a:t>
            </a:r>
          </a:p>
        </p:txBody>
      </p:sp>
      <p:sp>
        <p:nvSpPr>
          <p:cNvPr id="8213" name="Rectangle 22"/>
          <p:cNvSpPr>
            <a:spLocks noChangeArrowheads="1"/>
          </p:cNvSpPr>
          <p:nvPr/>
        </p:nvSpPr>
        <p:spPr bwMode="auto">
          <a:xfrm>
            <a:off x="5956300" y="4640263"/>
            <a:ext cx="1468438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GOODS &amp;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SERVICES</a:t>
            </a:r>
          </a:p>
        </p:txBody>
      </p:sp>
      <p:sp>
        <p:nvSpPr>
          <p:cNvPr id="8214" name="AutoShape 23"/>
          <p:cNvSpPr>
            <a:spLocks noChangeArrowheads="1"/>
          </p:cNvSpPr>
          <p:nvPr/>
        </p:nvSpPr>
        <p:spPr bwMode="auto">
          <a:xfrm rot="5400000">
            <a:off x="4071938" y="5522912"/>
            <a:ext cx="630238" cy="309563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5" name="AutoShape 24"/>
          <p:cNvSpPr>
            <a:spLocks noChangeArrowheads="1"/>
          </p:cNvSpPr>
          <p:nvPr/>
        </p:nvSpPr>
        <p:spPr bwMode="auto">
          <a:xfrm flipH="1">
            <a:off x="7324725" y="4378325"/>
            <a:ext cx="523875" cy="3746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6" name="AutoShape 25"/>
          <p:cNvSpPr>
            <a:spLocks noChangeArrowheads="1"/>
          </p:cNvSpPr>
          <p:nvPr/>
        </p:nvSpPr>
        <p:spPr bwMode="auto">
          <a:xfrm>
            <a:off x="1962150" y="4411663"/>
            <a:ext cx="523875" cy="3746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7" name="AutoShape 26"/>
          <p:cNvSpPr>
            <a:spLocks noChangeArrowheads="1"/>
          </p:cNvSpPr>
          <p:nvPr/>
        </p:nvSpPr>
        <p:spPr bwMode="auto">
          <a:xfrm rot="-5400000">
            <a:off x="5837238" y="6037262"/>
            <a:ext cx="630238" cy="309563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6659563" y="6196013"/>
            <a:ext cx="22987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CONSUMPTION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1852613" y="6196013"/>
            <a:ext cx="16240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REVENUE</a:t>
            </a:r>
          </a:p>
        </p:txBody>
      </p:sp>
      <p:sp>
        <p:nvSpPr>
          <p:cNvPr id="2" name="Rectangle 30"/>
          <p:cNvSpPr>
            <a:spLocks noChangeArrowheads="1"/>
          </p:cNvSpPr>
          <p:nvPr/>
        </p:nvSpPr>
        <p:spPr bwMode="auto">
          <a:xfrm>
            <a:off x="1700213" y="93663"/>
            <a:ext cx="74215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CIRCULAR FLOW MODEL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" grpId="0" autoUpdateAnimBg="0"/>
      <p:bldP spid="8220" grpId="0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2"/>
          <p:cNvSpPr>
            <a:spLocks noChangeShapeType="1"/>
          </p:cNvSpPr>
          <p:nvPr/>
        </p:nvSpPr>
        <p:spPr bwMode="auto">
          <a:xfrm flipH="1">
            <a:off x="3162300" y="2609850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7" name="Line 3"/>
          <p:cNvSpPr>
            <a:spLocks noChangeShapeType="1"/>
          </p:cNvSpPr>
          <p:nvPr/>
        </p:nvSpPr>
        <p:spPr bwMode="auto">
          <a:xfrm flipH="1">
            <a:off x="3162300" y="3548063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 flipH="1">
            <a:off x="3162300" y="4438650"/>
            <a:ext cx="20113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9" name="Freeform 5"/>
          <p:cNvSpPr>
            <a:spLocks/>
          </p:cNvSpPr>
          <p:nvPr/>
        </p:nvSpPr>
        <p:spPr bwMode="auto">
          <a:xfrm>
            <a:off x="3929063" y="2163763"/>
            <a:ext cx="3122612" cy="2444750"/>
          </a:xfrm>
          <a:custGeom>
            <a:avLst/>
            <a:gdLst>
              <a:gd name="T0" fmla="*/ 0 w 1967"/>
              <a:gd name="T1" fmla="*/ 0 h 1540"/>
              <a:gd name="T2" fmla="*/ 498990858 w 1967"/>
              <a:gd name="T3" fmla="*/ 635079375 h 1540"/>
              <a:gd name="T4" fmla="*/ 1040823571 w 1967"/>
              <a:gd name="T5" fmla="*/ 1234876563 h 1540"/>
              <a:gd name="T6" fmla="*/ 1617940053 w 1967"/>
              <a:gd name="T7" fmla="*/ 1789310938 h 1540"/>
              <a:gd name="T8" fmla="*/ 2147483647 w 1967"/>
              <a:gd name="T9" fmla="*/ 2147483647 h 1540"/>
              <a:gd name="T10" fmla="*/ 2147483647 w 1967"/>
              <a:gd name="T11" fmla="*/ 2147483647 h 1540"/>
              <a:gd name="T12" fmla="*/ 2147483647 w 1967"/>
              <a:gd name="T13" fmla="*/ 2147483647 h 1540"/>
              <a:gd name="T14" fmla="*/ 2147483647 w 1967"/>
              <a:gd name="T15" fmla="*/ 2147483647 h 1540"/>
              <a:gd name="T16" fmla="*/ 2147483647 w 1967"/>
              <a:gd name="T17" fmla="*/ 2147483647 h 15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67" h="1540">
                <a:moveTo>
                  <a:pt x="0" y="0"/>
                </a:moveTo>
                <a:lnTo>
                  <a:pt x="198" y="252"/>
                </a:lnTo>
                <a:lnTo>
                  <a:pt x="413" y="490"/>
                </a:lnTo>
                <a:lnTo>
                  <a:pt x="642" y="710"/>
                </a:lnTo>
                <a:lnTo>
                  <a:pt x="884" y="914"/>
                </a:lnTo>
                <a:lnTo>
                  <a:pt x="1138" y="1099"/>
                </a:lnTo>
                <a:lnTo>
                  <a:pt x="1404" y="1266"/>
                </a:lnTo>
                <a:lnTo>
                  <a:pt x="1680" y="1412"/>
                </a:lnTo>
                <a:lnTo>
                  <a:pt x="1966" y="1539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0" name="Freeform 6"/>
          <p:cNvSpPr>
            <a:spLocks/>
          </p:cNvSpPr>
          <p:nvPr/>
        </p:nvSpPr>
        <p:spPr bwMode="auto">
          <a:xfrm>
            <a:off x="4184650" y="1506538"/>
            <a:ext cx="2995613" cy="2278062"/>
          </a:xfrm>
          <a:custGeom>
            <a:avLst/>
            <a:gdLst>
              <a:gd name="T0" fmla="*/ 0 w 1887"/>
              <a:gd name="T1" fmla="*/ 0 h 1435"/>
              <a:gd name="T2" fmla="*/ 478829767 w 1887"/>
              <a:gd name="T3" fmla="*/ 592235795 h 1435"/>
              <a:gd name="T4" fmla="*/ 997982042 w 1887"/>
              <a:gd name="T5" fmla="*/ 1149190998 h 1435"/>
              <a:gd name="T6" fmla="*/ 1552416509 w 1887"/>
              <a:gd name="T7" fmla="*/ 1668343071 h 1435"/>
              <a:gd name="T8" fmla="*/ 2137092857 w 1887"/>
              <a:gd name="T9" fmla="*/ 2147172654 h 1435"/>
              <a:gd name="T10" fmla="*/ 2147483647 w 1887"/>
              <a:gd name="T11" fmla="*/ 2147483647 h 1435"/>
              <a:gd name="T12" fmla="*/ 2147483647 w 1887"/>
              <a:gd name="T13" fmla="*/ 2147483647 h 1435"/>
              <a:gd name="T14" fmla="*/ 2147483647 w 1887"/>
              <a:gd name="T15" fmla="*/ 2147483647 h 1435"/>
              <a:gd name="T16" fmla="*/ 2147483647 w 1887"/>
              <a:gd name="T17" fmla="*/ 2147483647 h 143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87" h="1435">
                <a:moveTo>
                  <a:pt x="0" y="0"/>
                </a:moveTo>
                <a:lnTo>
                  <a:pt x="190" y="235"/>
                </a:lnTo>
                <a:lnTo>
                  <a:pt x="396" y="456"/>
                </a:lnTo>
                <a:lnTo>
                  <a:pt x="616" y="662"/>
                </a:lnTo>
                <a:lnTo>
                  <a:pt x="848" y="852"/>
                </a:lnTo>
                <a:lnTo>
                  <a:pt x="1091" y="1024"/>
                </a:lnTo>
                <a:lnTo>
                  <a:pt x="1347" y="1179"/>
                </a:lnTo>
                <a:lnTo>
                  <a:pt x="1612" y="1315"/>
                </a:lnTo>
                <a:lnTo>
                  <a:pt x="1886" y="1434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 rot="-5400000">
            <a:off x="635000" y="3276600"/>
            <a:ext cx="29559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Land Rent (dollars)</a:t>
            </a: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7000875" y="5187950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3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4084638" y="6294438"/>
            <a:ext cx="2212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Acres of Land</a:t>
            </a:r>
          </a:p>
        </p:txBody>
      </p:sp>
      <p:sp>
        <p:nvSpPr>
          <p:cNvPr id="72714" name="Freeform 10"/>
          <p:cNvSpPr>
            <a:spLocks/>
          </p:cNvSpPr>
          <p:nvPr/>
        </p:nvSpPr>
        <p:spPr bwMode="auto">
          <a:xfrm>
            <a:off x="3702050" y="2846388"/>
            <a:ext cx="3221038" cy="2562225"/>
          </a:xfrm>
          <a:custGeom>
            <a:avLst/>
            <a:gdLst>
              <a:gd name="T0" fmla="*/ 0 w 2029"/>
              <a:gd name="T1" fmla="*/ 0 h 1614"/>
              <a:gd name="T2" fmla="*/ 514111955 w 2029"/>
              <a:gd name="T3" fmla="*/ 667842200 h 1614"/>
              <a:gd name="T4" fmla="*/ 1073586729 w 2029"/>
              <a:gd name="T5" fmla="*/ 1292840950 h 1614"/>
              <a:gd name="T6" fmla="*/ 1668343696 w 2029"/>
              <a:gd name="T7" fmla="*/ 1874996250 h 1614"/>
              <a:gd name="T8" fmla="*/ 2147483647 w 2029"/>
              <a:gd name="T9" fmla="*/ 2147483647 h 1614"/>
              <a:gd name="T10" fmla="*/ 2147483647 w 2029"/>
              <a:gd name="T11" fmla="*/ 2147483647 h 1614"/>
              <a:gd name="T12" fmla="*/ 2147483647 w 2029"/>
              <a:gd name="T13" fmla="*/ 2147483647 h 1614"/>
              <a:gd name="T14" fmla="*/ 2147483647 w 2029"/>
              <a:gd name="T15" fmla="*/ 2147483647 h 1614"/>
              <a:gd name="T16" fmla="*/ 2147483647 w 2029"/>
              <a:gd name="T17" fmla="*/ 2147483647 h 16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29" h="1614">
                <a:moveTo>
                  <a:pt x="0" y="0"/>
                </a:moveTo>
                <a:lnTo>
                  <a:pt x="204" y="265"/>
                </a:lnTo>
                <a:lnTo>
                  <a:pt x="426" y="513"/>
                </a:lnTo>
                <a:lnTo>
                  <a:pt x="662" y="744"/>
                </a:lnTo>
                <a:lnTo>
                  <a:pt x="912" y="958"/>
                </a:lnTo>
                <a:lnTo>
                  <a:pt x="1174" y="1151"/>
                </a:lnTo>
                <a:lnTo>
                  <a:pt x="1448" y="1326"/>
                </a:lnTo>
                <a:lnTo>
                  <a:pt x="1733" y="1479"/>
                </a:lnTo>
                <a:lnTo>
                  <a:pt x="2028" y="1613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2490788" y="2443163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2716" name="Rectangle 12"/>
          <p:cNvSpPr>
            <a:spLocks noChangeArrowheads="1"/>
          </p:cNvSpPr>
          <p:nvPr/>
        </p:nvSpPr>
        <p:spPr bwMode="auto">
          <a:xfrm>
            <a:off x="5048250" y="1349375"/>
            <a:ext cx="3508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72717" name="Line 13"/>
          <p:cNvSpPr>
            <a:spLocks noChangeShapeType="1"/>
          </p:cNvSpPr>
          <p:nvPr/>
        </p:nvSpPr>
        <p:spPr bwMode="auto">
          <a:xfrm>
            <a:off x="5207000" y="1789113"/>
            <a:ext cx="0" cy="38957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Rectangle 14"/>
          <p:cNvSpPr>
            <a:spLocks noChangeArrowheads="1"/>
          </p:cNvSpPr>
          <p:nvPr/>
        </p:nvSpPr>
        <p:spPr bwMode="auto">
          <a:xfrm>
            <a:off x="5108575" y="5967413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4</a:t>
            </a:r>
          </a:p>
        </p:txBody>
      </p:sp>
      <p:sp>
        <p:nvSpPr>
          <p:cNvPr id="72719" name="Rectangle 15"/>
          <p:cNvSpPr>
            <a:spLocks noChangeArrowheads="1"/>
          </p:cNvSpPr>
          <p:nvPr/>
        </p:nvSpPr>
        <p:spPr bwMode="auto">
          <a:xfrm>
            <a:off x="7073900" y="4389438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2</a:t>
            </a:r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7248525" y="3506788"/>
            <a:ext cx="51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="1" baseline="-25000"/>
              <a:t>1</a:t>
            </a: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2500313" y="3309938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2722" name="Rectangle 18"/>
          <p:cNvSpPr>
            <a:spLocks noChangeArrowheads="1"/>
          </p:cNvSpPr>
          <p:nvPr/>
        </p:nvSpPr>
        <p:spPr bwMode="auto">
          <a:xfrm>
            <a:off x="2509838" y="4176713"/>
            <a:ext cx="485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R</a:t>
            </a:r>
            <a:r>
              <a:rPr lang="en-US" altLang="en-US" sz="2800" b="1" baseline="-250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2566988" y="5567363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2724" name="AutoShape 20"/>
          <p:cNvSpPr>
            <a:spLocks noChangeArrowheads="1"/>
          </p:cNvSpPr>
          <p:nvPr/>
        </p:nvSpPr>
        <p:spPr bwMode="auto">
          <a:xfrm flipH="1">
            <a:off x="5514975" y="3397250"/>
            <a:ext cx="731838" cy="358775"/>
          </a:xfrm>
          <a:prstGeom prst="rightArrow">
            <a:avLst>
              <a:gd name="adj1" fmla="val 50000"/>
              <a:gd name="adj2" fmla="val 102001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25" name="AutoShape 21"/>
          <p:cNvSpPr>
            <a:spLocks noChangeArrowheads="1"/>
          </p:cNvSpPr>
          <p:nvPr/>
        </p:nvSpPr>
        <p:spPr bwMode="auto">
          <a:xfrm flipH="1">
            <a:off x="5500688" y="4264025"/>
            <a:ext cx="731837" cy="358775"/>
          </a:xfrm>
          <a:prstGeom prst="rightArrow">
            <a:avLst>
              <a:gd name="adj1" fmla="val 50000"/>
              <a:gd name="adj2" fmla="val 102001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26" name="AutoShape 22"/>
          <p:cNvSpPr>
            <a:spLocks noChangeArrowheads="1"/>
          </p:cNvSpPr>
          <p:nvPr/>
        </p:nvSpPr>
        <p:spPr bwMode="auto">
          <a:xfrm flipH="1">
            <a:off x="5486400" y="5130800"/>
            <a:ext cx="731838" cy="358775"/>
          </a:xfrm>
          <a:prstGeom prst="rightArrow">
            <a:avLst>
              <a:gd name="adj1" fmla="val 50000"/>
              <a:gd name="adj2" fmla="val 102001"/>
            </a:avLst>
          </a:prstGeom>
          <a:gradFill rotWithShape="0">
            <a:gsLst>
              <a:gs pos="0">
                <a:srgbClr val="FF9933"/>
              </a:gs>
              <a:gs pos="100000">
                <a:srgbClr val="FAFD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27" name="Rectangle 23"/>
          <p:cNvSpPr>
            <a:spLocks noChangeArrowheads="1"/>
          </p:cNvSpPr>
          <p:nvPr/>
        </p:nvSpPr>
        <p:spPr bwMode="auto">
          <a:xfrm>
            <a:off x="1803400" y="69850"/>
            <a:ext cx="73406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99"/>
                </a:solidFill>
                <a:latin typeface="Times New Roman" panose="02020603050405020304" pitchFamily="18" charset="0"/>
              </a:rPr>
              <a:t>DETERMINATION OF LAND RENT</a:t>
            </a:r>
          </a:p>
        </p:txBody>
      </p:sp>
      <p:sp>
        <p:nvSpPr>
          <p:cNvPr id="72728" name="Rectangle 24"/>
          <p:cNvSpPr>
            <a:spLocks noChangeArrowheads="1"/>
          </p:cNvSpPr>
          <p:nvPr/>
        </p:nvSpPr>
        <p:spPr bwMode="auto">
          <a:xfrm>
            <a:off x="1841500" y="561975"/>
            <a:ext cx="6607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i="1">
                <a:latin typeface="Times New Roman" panose="02020603050405020304" pitchFamily="18" charset="0"/>
              </a:rPr>
              <a:t>Changes in the demand for land...</a:t>
            </a:r>
          </a:p>
        </p:txBody>
      </p:sp>
      <p:sp>
        <p:nvSpPr>
          <p:cNvPr id="72729" name="Freeform 25"/>
          <p:cNvSpPr>
            <a:spLocks/>
          </p:cNvSpPr>
          <p:nvPr/>
        </p:nvSpPr>
        <p:spPr bwMode="auto">
          <a:xfrm>
            <a:off x="3544888" y="4622800"/>
            <a:ext cx="1544637" cy="1492250"/>
          </a:xfrm>
          <a:custGeom>
            <a:avLst/>
            <a:gdLst>
              <a:gd name="T0" fmla="*/ 0 w 973"/>
              <a:gd name="T1" fmla="*/ 0 h 940"/>
              <a:gd name="T2" fmla="*/ 246975233 w 973"/>
              <a:gd name="T3" fmla="*/ 388104063 h 940"/>
              <a:gd name="T4" fmla="*/ 514111709 w 973"/>
              <a:gd name="T5" fmla="*/ 753527513 h 940"/>
              <a:gd name="T6" fmla="*/ 798888479 w 973"/>
              <a:gd name="T7" fmla="*/ 1091228450 h 940"/>
              <a:gd name="T8" fmla="*/ 1101307131 w 973"/>
              <a:gd name="T9" fmla="*/ 1406247188 h 940"/>
              <a:gd name="T10" fmla="*/ 1418846716 w 973"/>
              <a:gd name="T11" fmla="*/ 1688504688 h 940"/>
              <a:gd name="T12" fmla="*/ 1748987871 w 973"/>
              <a:gd name="T13" fmla="*/ 1945560625 h 940"/>
              <a:gd name="T14" fmla="*/ 2094248372 w 973"/>
              <a:gd name="T15" fmla="*/ 2147483647 h 940"/>
              <a:gd name="T16" fmla="*/ 2147483647 w 973"/>
              <a:gd name="T17" fmla="*/ 2147483647 h 9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73" h="940">
                <a:moveTo>
                  <a:pt x="0" y="0"/>
                </a:moveTo>
                <a:lnTo>
                  <a:pt x="98" y="154"/>
                </a:lnTo>
                <a:lnTo>
                  <a:pt x="204" y="299"/>
                </a:lnTo>
                <a:lnTo>
                  <a:pt x="317" y="433"/>
                </a:lnTo>
                <a:lnTo>
                  <a:pt x="437" y="558"/>
                </a:lnTo>
                <a:lnTo>
                  <a:pt x="563" y="670"/>
                </a:lnTo>
                <a:lnTo>
                  <a:pt x="694" y="772"/>
                </a:lnTo>
                <a:lnTo>
                  <a:pt x="831" y="861"/>
                </a:lnTo>
                <a:lnTo>
                  <a:pt x="972" y="939"/>
                </a:lnTo>
              </a:path>
            </a:pathLst>
          </a:custGeom>
          <a:noFill/>
          <a:ln w="762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730" name="Group 26"/>
          <p:cNvGrpSpPr>
            <a:grpSpLocks/>
          </p:cNvGrpSpPr>
          <p:nvPr/>
        </p:nvGrpSpPr>
        <p:grpSpPr bwMode="auto">
          <a:xfrm>
            <a:off x="3114675" y="1697038"/>
            <a:ext cx="4267200" cy="4025900"/>
            <a:chOff x="1962" y="1069"/>
            <a:chExt cx="2688" cy="2536"/>
          </a:xfrm>
        </p:grpSpPr>
        <p:sp>
          <p:nvSpPr>
            <p:cNvPr id="72733" name="Line 27"/>
            <p:cNvSpPr>
              <a:spLocks noChangeShapeType="1"/>
            </p:cNvSpPr>
            <p:nvPr/>
          </p:nvSpPr>
          <p:spPr bwMode="auto">
            <a:xfrm>
              <a:off x="1979" y="1069"/>
              <a:ext cx="0" cy="2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4" name="Line 28"/>
            <p:cNvSpPr>
              <a:spLocks noChangeShapeType="1"/>
            </p:cNvSpPr>
            <p:nvPr/>
          </p:nvSpPr>
          <p:spPr bwMode="auto">
            <a:xfrm>
              <a:off x="1962" y="3577"/>
              <a:ext cx="26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21" name="Rectangle 29"/>
          <p:cNvSpPr>
            <a:spLocks noChangeArrowheads="1"/>
          </p:cNvSpPr>
          <p:nvPr/>
        </p:nvSpPr>
        <p:spPr bwMode="auto">
          <a:xfrm>
            <a:off x="5638800" y="1090613"/>
            <a:ext cx="3411538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</a:rPr>
              <a:t>If demand is so low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</a:rPr>
              <a:t>that there is no rent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</a:rPr>
              <a:t>determined, land 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</a:rPr>
              <a:t>said to be a </a:t>
            </a:r>
            <a:r>
              <a:rPr lang="en-US" altLang="en-US" sz="2400" b="1" i="1" u="sng">
                <a:solidFill>
                  <a:srgbClr val="000099"/>
                </a:solidFill>
              </a:rPr>
              <a:t>free good</a:t>
            </a:r>
            <a:r>
              <a:rPr lang="en-US" altLang="en-US" sz="2400" b="1" i="1">
                <a:solidFill>
                  <a:srgbClr val="CC0000"/>
                </a:solidFill>
              </a:rPr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CC0000"/>
                </a:solidFill>
              </a:rPr>
              <a:t>commanding no rent.</a:t>
            </a:r>
          </a:p>
        </p:txBody>
      </p:sp>
      <p:sp>
        <p:nvSpPr>
          <p:cNvPr id="59422" name="Oval 30"/>
          <p:cNvSpPr>
            <a:spLocks noChangeArrowheads="1"/>
          </p:cNvSpPr>
          <p:nvPr/>
        </p:nvSpPr>
        <p:spPr bwMode="auto">
          <a:xfrm>
            <a:off x="3294063" y="5299075"/>
            <a:ext cx="2354262" cy="925513"/>
          </a:xfrm>
          <a:prstGeom prst="ellips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1" grpId="0" autoUpdateAnimBg="0"/>
      <p:bldP spid="59422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Determination of Rent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Salaries of Professional Athletes</a:t>
            </a:r>
            <a:endParaRPr lang="en-US" altLang="en-US" b="1" smtClean="0"/>
          </a:p>
          <a:p>
            <a:pPr lvl="1" eaLnBrk="1" hangingPunct="1"/>
            <a:r>
              <a:rPr lang="en-US" altLang="en-US" smtClean="0"/>
              <a:t>When athletes would be willing to play for quite a bit less than their salary, the “excess” salary is economic rent.</a:t>
            </a:r>
          </a:p>
          <a:p>
            <a:pPr lvl="1" eaLnBrk="1" hangingPunct="1"/>
            <a:r>
              <a:rPr lang="en-US" altLang="en-US" smtClean="0"/>
              <a:t>This same analysis applies to any factor of production whose supply curve is not horizontal.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Economic Rent and Wages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365B98"/>
                </a:solidFill>
              </a:rPr>
              <a:t>The Rent Component of Wages</a:t>
            </a:r>
          </a:p>
          <a:p>
            <a:pPr lvl="1" eaLnBrk="1" hangingPunct="1"/>
            <a:r>
              <a:rPr lang="en-US" altLang="en-US" smtClean="0"/>
              <a:t>The concept of economic rent can explain at least part of the earnings of people whose abilities cannot (or at least not easily) be duplicated.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Entrepreneurship &amp; Profit</a:t>
            </a:r>
          </a:p>
        </p:txBody>
      </p:sp>
      <p:sp>
        <p:nvSpPr>
          <p:cNvPr id="757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Payments to Entrepreneurship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economists calculate profits, they consider both </a:t>
            </a:r>
            <a:r>
              <a:rPr lang="en-US" altLang="en-US" i="1" smtClean="0"/>
              <a:t>explicit</a:t>
            </a:r>
            <a:r>
              <a:rPr lang="en-US" altLang="en-US" smtClean="0"/>
              <a:t> and </a:t>
            </a:r>
            <a:r>
              <a:rPr lang="en-US" altLang="en-US" i="1" smtClean="0"/>
              <a:t>implicit</a:t>
            </a:r>
            <a:r>
              <a:rPr lang="en-US" altLang="en-US" smtClean="0"/>
              <a:t> costs.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Essentially, profits are what remains from revenue after all other factors have been paid.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1600200" y="93663"/>
            <a:ext cx="467677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 b="1">
                <a:solidFill>
                  <a:srgbClr val="000099"/>
                </a:solidFill>
                <a:latin typeface="Times New Roman" panose="02020603050405020304" pitchFamily="18" charset="0"/>
              </a:rPr>
              <a:t>Risk and Profit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914400" y="838200"/>
            <a:ext cx="7115175" cy="524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2349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600" b="1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Insurable Risks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Uninsurable Risks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altLang="en-US" sz="4600" b="1">
                <a:solidFill>
                  <a:srgbClr val="CC0000"/>
                </a:solidFill>
                <a:latin typeface="Times New Roman" panose="02020603050405020304" pitchFamily="18" charset="0"/>
              </a:rPr>
              <a:t>Changes in Economy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altLang="en-US" sz="4600" b="1">
                <a:solidFill>
                  <a:srgbClr val="CC0000"/>
                </a:solidFill>
                <a:latin typeface="Times New Roman" panose="02020603050405020304" pitchFamily="18" charset="0"/>
              </a:rPr>
              <a:t>Structural Changes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altLang="en-US" sz="4600" b="1">
                <a:solidFill>
                  <a:srgbClr val="CC0000"/>
                </a:solidFill>
                <a:latin typeface="Times New Roman" panose="02020603050405020304" pitchFamily="18" charset="0"/>
              </a:rPr>
              <a:t>Government Policy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altLang="en-US" sz="4600" b="1">
                <a:solidFill>
                  <a:srgbClr val="CC0000"/>
                </a:solidFill>
                <a:latin typeface="Times New Roman" panose="02020603050405020304" pitchFamily="18" charset="0"/>
              </a:rPr>
              <a:t>Rival Producers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4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0" y="0"/>
            <a:ext cx="914400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 b="1">
                <a:solidFill>
                  <a:srgbClr val="000099"/>
                </a:solidFill>
                <a:latin typeface="Times New Roman" panose="02020603050405020304" pitchFamily="18" charset="0"/>
              </a:rPr>
              <a:t>SOURCES OF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5400" b="1">
                <a:solidFill>
                  <a:srgbClr val="000099"/>
                </a:solidFill>
                <a:latin typeface="Times New Roman" panose="02020603050405020304" pitchFamily="18" charset="0"/>
              </a:rPr>
              <a:t>ECONOMIC PROFIT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447800" y="1704975"/>
            <a:ext cx="7115175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arenR"/>
            </a:pPr>
            <a:r>
              <a:rPr lang="en-US" altLang="en-US" sz="4600" b="1">
                <a:solidFill>
                  <a:srgbClr val="CC0000"/>
                </a:solidFill>
                <a:latin typeface="Times New Roman" panose="02020603050405020304" pitchFamily="18" charset="0"/>
              </a:rPr>
              <a:t>Popular new products</a:t>
            </a:r>
          </a:p>
          <a:p>
            <a:pPr>
              <a:spcBef>
                <a:spcPct val="0"/>
              </a:spcBef>
              <a:buFontTx/>
              <a:buAutoNum type="arabicParenR"/>
            </a:pPr>
            <a:endParaRPr lang="en-US" altLang="en-US" sz="4600" b="1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arenR"/>
            </a:pPr>
            <a:r>
              <a:rPr lang="en-US" altLang="en-US" sz="4600" b="1">
                <a:solidFill>
                  <a:srgbClr val="CC0000"/>
                </a:solidFill>
                <a:latin typeface="Times New Roman" panose="02020603050405020304" pitchFamily="18" charset="0"/>
              </a:rPr>
              <a:t>Reduce production costs below rivals</a:t>
            </a:r>
          </a:p>
          <a:p>
            <a:pPr>
              <a:spcBef>
                <a:spcPct val="0"/>
              </a:spcBef>
              <a:buFontTx/>
              <a:buAutoNum type="arabicParenR"/>
            </a:pPr>
            <a:endParaRPr lang="en-US" altLang="en-US" sz="4600" b="1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arenR"/>
            </a:pPr>
            <a:r>
              <a:rPr lang="en-US" altLang="en-US" sz="4600" b="1">
                <a:solidFill>
                  <a:srgbClr val="CC0000"/>
                </a:solidFill>
                <a:latin typeface="Times New Roman" panose="02020603050405020304" pitchFamily="18" charset="0"/>
              </a:rPr>
              <a:t>Create a profitable monopoly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2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b="1" smtClean="0">
                <a:solidFill>
                  <a:srgbClr val="000099"/>
                </a:solidFill>
                <a:latin typeface="Times New Roman" panose="02020603050405020304" pitchFamily="18" charset="0"/>
              </a:rPr>
              <a:t>Normal Profit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Entrepreneurs will compare their current </a:t>
            </a:r>
            <a:r>
              <a:rPr lang="en-US" altLang="en-US" i="1" smtClean="0"/>
              <a:t>accounting </a:t>
            </a:r>
            <a:r>
              <a:rPr lang="en-US" altLang="en-US" smtClean="0"/>
              <a:t>profit to the </a:t>
            </a:r>
            <a:r>
              <a:rPr lang="en-US" altLang="en-US" b="1" smtClean="0"/>
              <a:t>normal profit</a:t>
            </a:r>
            <a:r>
              <a:rPr lang="en-US" altLang="en-US" smtClean="0"/>
              <a:t> that they could be making in another line of business.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their </a:t>
            </a:r>
            <a:r>
              <a:rPr lang="en-US" altLang="en-US" i="1" smtClean="0"/>
              <a:t>accounting </a:t>
            </a:r>
            <a:r>
              <a:rPr lang="en-US" altLang="en-US" smtClean="0"/>
              <a:t>profit is less than their normal profit, the entrepreneurs would be incurring an economic loss </a:t>
            </a:r>
            <a:r>
              <a:rPr lang="en-US" altLang="en-US" i="1" smtClean="0"/>
              <a:t>(and should employ their entrepreneurial ability elsewhere)</a:t>
            </a:r>
          </a:p>
          <a:p>
            <a:pPr eaLnBrk="1" hangingPunct="1">
              <a:lnSpc>
                <a:spcPct val="90000"/>
              </a:lnSpc>
            </a:pPr>
            <a:endParaRPr lang="en-US" altLang="en-US" i="1" smtClean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A final clarification on resources…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4000" smtClean="0">
                <a:solidFill>
                  <a:srgbClr val="FF0000"/>
                </a:solidFill>
              </a:rPr>
              <a:t>Money is </a:t>
            </a:r>
            <a:r>
              <a:rPr lang="en-US" altLang="en-US" sz="4000" u="sng" smtClean="0">
                <a:solidFill>
                  <a:srgbClr val="FF0000"/>
                </a:solidFill>
              </a:rPr>
              <a:t>NOT</a:t>
            </a:r>
            <a:r>
              <a:rPr lang="en-US" altLang="en-US" sz="4000" smtClean="0">
                <a:solidFill>
                  <a:srgbClr val="FF0000"/>
                </a:solidFill>
              </a:rPr>
              <a:t> a resource!!!  You cannot directly produce any goods or services with it.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40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4000" smtClean="0">
                <a:solidFill>
                  <a:srgbClr val="009900"/>
                </a:solidFill>
              </a:rPr>
              <a:t>Money can, however, be used to fund the acquisition of productive resources!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00213" y="93663"/>
            <a:ext cx="74215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CIRCULAR FLOW MODEL</a:t>
            </a:r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2227263" y="1597025"/>
            <a:ext cx="6145212" cy="4600575"/>
          </a:xfrm>
          <a:prstGeom prst="roundRect">
            <a:avLst>
              <a:gd name="adj" fmla="val 12495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2921000" y="2192338"/>
            <a:ext cx="4675188" cy="3484562"/>
          </a:xfrm>
          <a:prstGeom prst="roundRect">
            <a:avLst>
              <a:gd name="adj" fmla="val 12495"/>
            </a:avLst>
          </a:prstGeom>
          <a:noFill/>
          <a:ln w="1270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4500563" y="1374775"/>
            <a:ext cx="1525587" cy="1106488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1858963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7216775" y="3340100"/>
            <a:ext cx="1524000" cy="1106488"/>
          </a:xfrm>
          <a:prstGeom prst="rect">
            <a:avLst/>
          </a:prstGeom>
          <a:solidFill>
            <a:srgbClr val="FFFF99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AutoShape 9"/>
          <p:cNvSpPr>
            <a:spLocks noChangeArrowheads="1"/>
          </p:cNvSpPr>
          <p:nvPr/>
        </p:nvSpPr>
        <p:spPr bwMode="auto">
          <a:xfrm rot="10800000">
            <a:off x="2662238" y="3016250"/>
            <a:ext cx="522287" cy="3746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AutoShape 10"/>
          <p:cNvSpPr>
            <a:spLocks noChangeArrowheads="1"/>
          </p:cNvSpPr>
          <p:nvPr/>
        </p:nvSpPr>
        <p:spPr bwMode="auto">
          <a:xfrm rot="-5400000">
            <a:off x="5829300" y="2036763"/>
            <a:ext cx="628650" cy="3111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1"/>
          <p:cNvSpPr>
            <a:spLocks noChangeArrowheads="1"/>
          </p:cNvSpPr>
          <p:nvPr/>
        </p:nvSpPr>
        <p:spPr bwMode="auto">
          <a:xfrm>
            <a:off x="1900238" y="3706813"/>
            <a:ext cx="1485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BUSINESSES</a:t>
            </a:r>
          </a:p>
        </p:txBody>
      </p:sp>
      <p:sp>
        <p:nvSpPr>
          <p:cNvPr id="9227" name="Rectangle 12"/>
          <p:cNvSpPr>
            <a:spLocks noChangeArrowheads="1"/>
          </p:cNvSpPr>
          <p:nvPr/>
        </p:nvSpPr>
        <p:spPr bwMode="auto">
          <a:xfrm>
            <a:off x="7156450" y="3717925"/>
            <a:ext cx="16113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CC0000"/>
                </a:solidFill>
              </a:rPr>
              <a:t>HOUSEHOLDS</a:t>
            </a:r>
          </a:p>
        </p:txBody>
      </p:sp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4611688" y="1627188"/>
            <a:ext cx="132873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RESOURCE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9229" name="Rectangle 14"/>
          <p:cNvSpPr>
            <a:spLocks noChangeArrowheads="1"/>
          </p:cNvSpPr>
          <p:nvPr/>
        </p:nvSpPr>
        <p:spPr bwMode="auto">
          <a:xfrm>
            <a:off x="3005138" y="2498725"/>
            <a:ext cx="17938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RESOURCES</a:t>
            </a:r>
          </a:p>
        </p:txBody>
      </p:sp>
      <p:sp>
        <p:nvSpPr>
          <p:cNvPr id="9230" name="Rectangle 15"/>
          <p:cNvSpPr>
            <a:spLocks noChangeArrowheads="1"/>
          </p:cNvSpPr>
          <p:nvPr/>
        </p:nvSpPr>
        <p:spPr bwMode="auto">
          <a:xfrm>
            <a:off x="6494463" y="2498725"/>
            <a:ext cx="11144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INPUTS</a:t>
            </a:r>
          </a:p>
        </p:txBody>
      </p:sp>
      <p:sp>
        <p:nvSpPr>
          <p:cNvPr id="9231" name="AutoShape 16"/>
          <p:cNvSpPr>
            <a:spLocks noChangeArrowheads="1"/>
          </p:cNvSpPr>
          <p:nvPr/>
        </p:nvSpPr>
        <p:spPr bwMode="auto">
          <a:xfrm rot="5400000">
            <a:off x="4071144" y="1426369"/>
            <a:ext cx="630238" cy="3111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2" name="AutoShape 17"/>
          <p:cNvSpPr>
            <a:spLocks noChangeArrowheads="1"/>
          </p:cNvSpPr>
          <p:nvPr/>
        </p:nvSpPr>
        <p:spPr bwMode="auto">
          <a:xfrm rot="10800000">
            <a:off x="8110538" y="3003550"/>
            <a:ext cx="523875" cy="3746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3" name="Rectangle 18"/>
          <p:cNvSpPr>
            <a:spLocks noChangeArrowheads="1"/>
          </p:cNvSpPr>
          <p:nvPr/>
        </p:nvSpPr>
        <p:spPr bwMode="auto">
          <a:xfrm>
            <a:off x="1928813" y="1173163"/>
            <a:ext cx="1268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COSTS</a:t>
            </a:r>
          </a:p>
        </p:txBody>
      </p:sp>
      <p:sp>
        <p:nvSpPr>
          <p:cNvPr id="9234" name="Rectangle 19"/>
          <p:cNvSpPr>
            <a:spLocks noChangeArrowheads="1"/>
          </p:cNvSpPr>
          <p:nvPr/>
        </p:nvSpPr>
        <p:spPr bwMode="auto">
          <a:xfrm>
            <a:off x="7475538" y="1173163"/>
            <a:ext cx="157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INCOMES</a:t>
            </a:r>
          </a:p>
        </p:txBody>
      </p:sp>
      <p:sp>
        <p:nvSpPr>
          <p:cNvPr id="9235" name="Rectangle 20"/>
          <p:cNvSpPr>
            <a:spLocks noChangeArrowheads="1"/>
          </p:cNvSpPr>
          <p:nvPr/>
        </p:nvSpPr>
        <p:spPr bwMode="auto">
          <a:xfrm>
            <a:off x="4500563" y="5338763"/>
            <a:ext cx="1525587" cy="1104900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4660900" y="5602288"/>
            <a:ext cx="118268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PRODUCT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99"/>
                </a:solidFill>
              </a:rPr>
              <a:t>MARKET</a:t>
            </a:r>
          </a:p>
        </p:txBody>
      </p:sp>
      <p:sp>
        <p:nvSpPr>
          <p:cNvPr id="9237" name="Rectangle 22"/>
          <p:cNvSpPr>
            <a:spLocks noChangeArrowheads="1"/>
          </p:cNvSpPr>
          <p:nvPr/>
        </p:nvSpPr>
        <p:spPr bwMode="auto">
          <a:xfrm>
            <a:off x="2938463" y="4640263"/>
            <a:ext cx="14684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GOODS &amp;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SERVICES</a:t>
            </a:r>
          </a:p>
        </p:txBody>
      </p:sp>
      <p:sp>
        <p:nvSpPr>
          <p:cNvPr id="9238" name="Rectangle 23"/>
          <p:cNvSpPr>
            <a:spLocks noChangeArrowheads="1"/>
          </p:cNvSpPr>
          <p:nvPr/>
        </p:nvSpPr>
        <p:spPr bwMode="auto">
          <a:xfrm>
            <a:off x="5956300" y="4640263"/>
            <a:ext cx="1468438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GOODS &amp;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0000"/>
                </a:solidFill>
              </a:rPr>
              <a:t>SERVICES</a:t>
            </a:r>
          </a:p>
        </p:txBody>
      </p:sp>
      <p:sp>
        <p:nvSpPr>
          <p:cNvPr id="9239" name="AutoShape 24"/>
          <p:cNvSpPr>
            <a:spLocks noChangeArrowheads="1"/>
          </p:cNvSpPr>
          <p:nvPr/>
        </p:nvSpPr>
        <p:spPr bwMode="auto">
          <a:xfrm rot="5400000">
            <a:off x="4071938" y="5522912"/>
            <a:ext cx="630238" cy="309563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40" name="AutoShape 25"/>
          <p:cNvSpPr>
            <a:spLocks noChangeArrowheads="1"/>
          </p:cNvSpPr>
          <p:nvPr/>
        </p:nvSpPr>
        <p:spPr bwMode="auto">
          <a:xfrm flipH="1">
            <a:off x="7324725" y="4378325"/>
            <a:ext cx="523875" cy="374650"/>
          </a:xfrm>
          <a:prstGeom prst="triangle">
            <a:avLst>
              <a:gd name="adj" fmla="val 49995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41" name="AutoShape 26"/>
          <p:cNvSpPr>
            <a:spLocks noChangeArrowheads="1"/>
          </p:cNvSpPr>
          <p:nvPr/>
        </p:nvSpPr>
        <p:spPr bwMode="auto">
          <a:xfrm>
            <a:off x="1962150" y="4411663"/>
            <a:ext cx="523875" cy="374650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42" name="AutoShape 27"/>
          <p:cNvSpPr>
            <a:spLocks noChangeArrowheads="1"/>
          </p:cNvSpPr>
          <p:nvPr/>
        </p:nvSpPr>
        <p:spPr bwMode="auto">
          <a:xfrm rot="-5400000">
            <a:off x="5837238" y="6037262"/>
            <a:ext cx="630238" cy="309563"/>
          </a:xfrm>
          <a:prstGeom prst="triangle">
            <a:avLst>
              <a:gd name="adj" fmla="val 49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43" name="Rectangle 28"/>
          <p:cNvSpPr>
            <a:spLocks noChangeArrowheads="1"/>
          </p:cNvSpPr>
          <p:nvPr/>
        </p:nvSpPr>
        <p:spPr bwMode="auto">
          <a:xfrm>
            <a:off x="6659563" y="6196013"/>
            <a:ext cx="22987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CONSUMPTION</a:t>
            </a:r>
          </a:p>
        </p:txBody>
      </p:sp>
      <p:sp>
        <p:nvSpPr>
          <p:cNvPr id="9244" name="Rectangle 29"/>
          <p:cNvSpPr>
            <a:spLocks noChangeArrowheads="1"/>
          </p:cNvSpPr>
          <p:nvPr/>
        </p:nvSpPr>
        <p:spPr bwMode="auto">
          <a:xfrm>
            <a:off x="1852613" y="6196013"/>
            <a:ext cx="16240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$ REVENUE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6" name="Object 6" descr="image" title="imag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346056"/>
              </p:ext>
            </p:extLst>
          </p:nvPr>
        </p:nvGraphicFramePr>
        <p:xfrm>
          <a:off x="4267200" y="0"/>
          <a:ext cx="4464050" cy="382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Clip" r:id="rId4" imgW="3695472" imgH="3334004" progId="MS_ClipArt_Gallery.5">
                  <p:embed/>
                </p:oleObj>
              </mc:Choice>
              <mc:Fallback>
                <p:oleObj name="Clip" r:id="rId4" imgW="3695472" imgH="3334004" progId="MS_ClipArt_Gallery.5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0"/>
                        <a:ext cx="4464050" cy="382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4419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Part I: Pricing the Factors of 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2622</Words>
  <Application>Microsoft Office PowerPoint</Application>
  <PresentationFormat>On-screen Show (4:3)</PresentationFormat>
  <Paragraphs>823</Paragraphs>
  <Slides>78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78</vt:i4>
      </vt:variant>
    </vt:vector>
  </HeadingPairs>
  <TitlesOfParts>
    <vt:vector size="87" baseType="lpstr">
      <vt:lpstr>Arial</vt:lpstr>
      <vt:lpstr>Times New Roman</vt:lpstr>
      <vt:lpstr>Wingdings 3</vt:lpstr>
      <vt:lpstr>Symbol</vt:lpstr>
      <vt:lpstr>Arial Narrow</vt:lpstr>
      <vt:lpstr>WP IconicSymbolsB</vt:lpstr>
      <vt:lpstr>Default Design</vt:lpstr>
      <vt:lpstr>Microsoft Clip Gallery</vt:lpstr>
      <vt:lpstr>Lotus SmartPics Image</vt:lpstr>
      <vt:lpstr>Unit III: Factor Markets</vt:lpstr>
      <vt:lpstr>Everything comes back to….      The Circular Flow 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 I: Pricing the Factors of Production</vt:lpstr>
      <vt:lpstr>Resource Demand as a Derived Demand</vt:lpstr>
      <vt:lpstr>Marginal Revenue Product</vt:lpstr>
      <vt:lpstr>Profit Maximizing Hiring Decision</vt:lpstr>
      <vt:lpstr>Profit Maximizing Hiring Decision</vt:lpstr>
      <vt:lpstr> As seen in…SupPie &amp; Demand!</vt:lpstr>
      <vt:lpstr>MRP Schedule for Flour at SupPie &amp; Demand</vt:lpstr>
      <vt:lpstr>Inputs and Their Derived Demand Curves</vt:lpstr>
      <vt:lpstr>Inputs and Their Derived Demand Curves</vt:lpstr>
      <vt:lpstr>Optimal Combination of Resources</vt:lpstr>
      <vt:lpstr>Part II: Labor Issues and Wage Determination</vt:lpstr>
      <vt:lpstr>PowerPoint Presentation</vt:lpstr>
      <vt:lpstr>PowerPoint Presentation</vt:lpstr>
      <vt:lpstr>Competitive Labor Markets</vt:lpstr>
      <vt:lpstr>PowerPoint Presentation</vt:lpstr>
      <vt:lpstr>PowerPoint Presentation</vt:lpstr>
      <vt:lpstr>PowerPoint Presentation</vt:lpstr>
      <vt:lpstr>Wage Determination in Competitive Labor Markets</vt:lpstr>
      <vt:lpstr>The Supply of Labor</vt:lpstr>
      <vt:lpstr>A Typical Labor Supply Schedule</vt:lpstr>
      <vt:lpstr>Why Do Wages Differ?</vt:lpstr>
      <vt:lpstr>Wage Differentials</vt:lpstr>
      <vt:lpstr>Why Do Wages Differ?</vt:lpstr>
      <vt:lpstr>Why Do Wages Differ?</vt:lpstr>
      <vt:lpstr>Why Do Wages Differ?</vt:lpstr>
      <vt:lpstr>Imperfect Labor Markets and the Impact of Unions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Unions and Collective Bargaining</vt:lpstr>
      <vt:lpstr>Unions and Collective Bargaining</vt:lpstr>
      <vt:lpstr>Unions and Collective Bargaining</vt:lpstr>
      <vt:lpstr>Unions as a Labor Monopolies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Minimum Wage Controversy</vt:lpstr>
      <vt:lpstr>PowerPoint Presentation</vt:lpstr>
      <vt:lpstr>PowerPoint Presentation</vt:lpstr>
      <vt:lpstr>Part III: Additional Factor Market Concepts</vt:lpstr>
      <vt:lpstr>Economic Rent</vt:lpstr>
      <vt:lpstr>The Determination of Rent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Determination of Rent</vt:lpstr>
      <vt:lpstr>Economic Rent and Wages</vt:lpstr>
      <vt:lpstr>Entrepreneurship &amp; Profit</vt:lpstr>
      <vt:lpstr>Payments to Entrepreneurship</vt:lpstr>
      <vt:lpstr>PowerPoint Presentation</vt:lpstr>
      <vt:lpstr>PowerPoint Presentation</vt:lpstr>
      <vt:lpstr>Normal Profit</vt:lpstr>
      <vt:lpstr>A final clarification on resources…</vt:lpstr>
    </vt:vector>
  </TitlesOfParts>
  <Company>mtsd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Unit III</dc:title>
  <dc:creator>teacher</dc:creator>
  <cp:lastModifiedBy>Swerdlow, Greg</cp:lastModifiedBy>
  <cp:revision>66</cp:revision>
  <dcterms:created xsi:type="dcterms:W3CDTF">2007-12-16T19:54:38Z</dcterms:created>
  <dcterms:modified xsi:type="dcterms:W3CDTF">2023-06-01T15:49:23Z</dcterms:modified>
</cp:coreProperties>
</file>