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handoutMasterIdLst>
    <p:handoutMasterId r:id="rId101"/>
  </p:handoutMasterIdLst>
  <p:sldIdLst>
    <p:sldId id="256" r:id="rId2"/>
    <p:sldId id="326" r:id="rId3"/>
    <p:sldId id="442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260" r:id="rId15"/>
    <p:sldId id="261" r:id="rId16"/>
    <p:sldId id="351" r:id="rId17"/>
    <p:sldId id="262" r:id="rId18"/>
    <p:sldId id="337" r:id="rId19"/>
    <p:sldId id="266" r:id="rId20"/>
    <p:sldId id="267" r:id="rId21"/>
    <p:sldId id="348" r:id="rId22"/>
    <p:sldId id="349" r:id="rId23"/>
    <p:sldId id="343" r:id="rId24"/>
    <p:sldId id="346" r:id="rId25"/>
    <p:sldId id="344" r:id="rId26"/>
    <p:sldId id="338" r:id="rId27"/>
    <p:sldId id="268" r:id="rId28"/>
    <p:sldId id="269" r:id="rId29"/>
    <p:sldId id="270" r:id="rId30"/>
    <p:sldId id="272" r:id="rId31"/>
    <p:sldId id="345" r:id="rId32"/>
    <p:sldId id="352" r:id="rId33"/>
    <p:sldId id="353" r:id="rId34"/>
    <p:sldId id="354" r:id="rId35"/>
    <p:sldId id="273" r:id="rId36"/>
    <p:sldId id="274" r:id="rId37"/>
    <p:sldId id="275" r:id="rId38"/>
    <p:sldId id="355" r:id="rId39"/>
    <p:sldId id="356" r:id="rId40"/>
    <p:sldId id="357" r:id="rId41"/>
    <p:sldId id="410" r:id="rId42"/>
    <p:sldId id="359" r:id="rId43"/>
    <p:sldId id="276" r:id="rId44"/>
    <p:sldId id="418" r:id="rId45"/>
    <p:sldId id="419" r:id="rId46"/>
    <p:sldId id="420" r:id="rId47"/>
    <p:sldId id="421" r:id="rId48"/>
    <p:sldId id="423" r:id="rId49"/>
    <p:sldId id="422" r:id="rId50"/>
    <p:sldId id="426" r:id="rId51"/>
    <p:sldId id="427" r:id="rId52"/>
    <p:sldId id="428" r:id="rId53"/>
    <p:sldId id="429" r:id="rId54"/>
    <p:sldId id="432" r:id="rId55"/>
    <p:sldId id="431" r:id="rId56"/>
    <p:sldId id="302" r:id="rId57"/>
    <p:sldId id="303" r:id="rId58"/>
    <p:sldId id="304" r:id="rId59"/>
    <p:sldId id="305" r:id="rId60"/>
    <p:sldId id="306" r:id="rId61"/>
    <p:sldId id="307" r:id="rId62"/>
    <p:sldId id="308" r:id="rId63"/>
    <p:sldId id="309" r:id="rId64"/>
    <p:sldId id="310" r:id="rId65"/>
    <p:sldId id="311" r:id="rId66"/>
    <p:sldId id="312" r:id="rId67"/>
    <p:sldId id="313" r:id="rId68"/>
    <p:sldId id="314" r:id="rId69"/>
    <p:sldId id="399" r:id="rId70"/>
    <p:sldId id="316" r:id="rId71"/>
    <p:sldId id="317" r:id="rId72"/>
    <p:sldId id="318" r:id="rId73"/>
    <p:sldId id="319" r:id="rId74"/>
    <p:sldId id="320" r:id="rId75"/>
    <p:sldId id="437" r:id="rId76"/>
    <p:sldId id="402" r:id="rId77"/>
    <p:sldId id="403" r:id="rId78"/>
    <p:sldId id="439" r:id="rId79"/>
    <p:sldId id="405" r:id="rId80"/>
    <p:sldId id="406" r:id="rId81"/>
    <p:sldId id="407" r:id="rId82"/>
    <p:sldId id="441" r:id="rId83"/>
    <p:sldId id="369" r:id="rId84"/>
    <p:sldId id="370" r:id="rId85"/>
    <p:sldId id="371" r:id="rId86"/>
    <p:sldId id="372" r:id="rId87"/>
    <p:sldId id="373" r:id="rId88"/>
    <p:sldId id="374" r:id="rId89"/>
    <p:sldId id="375" r:id="rId90"/>
    <p:sldId id="376" r:id="rId91"/>
    <p:sldId id="378" r:id="rId92"/>
    <p:sldId id="379" r:id="rId93"/>
    <p:sldId id="380" r:id="rId94"/>
    <p:sldId id="381" r:id="rId95"/>
    <p:sldId id="382" r:id="rId96"/>
    <p:sldId id="384" r:id="rId97"/>
    <p:sldId id="385" r:id="rId98"/>
    <p:sldId id="400" r:id="rId99"/>
    <p:sldId id="401" r:id="rId10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FFFF6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B23AB02-15C5-42AE-99FE-06F04D64DB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4B3A2CBA-BD2E-4F77-8B92-21DB631BC72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E0EF1-D7B1-4269-8518-08E6AA4E62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55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4D171-74A5-407E-AC14-433662B33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13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92FAE-5787-48DB-A253-5B1D03E18D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57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55AFD-BF7C-4919-AE2D-D647835511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857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AAB22-28B1-47EE-B0BF-96D1A13A9F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83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55D69-BDA4-4B1D-8C3E-981ECF0113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85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43D57-6363-4F5F-8BF3-721C13807A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474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932F-8986-4DF9-89AF-FFC8BB3113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44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DDB2E-F33B-4CD5-99F4-02B0BA3BDF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097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A8872-23A6-469F-9107-A29D8BEACA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27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 alt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7F77A2A9-37AA-4AB2-8EB5-BA13EF5B5E7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anose="05000000000000000000" pitchFamily="2" charset="2"/>
        <a:buChar char="¢"/>
        <a:defRPr sz="30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en/e/ee/Circular_flow_of_income.JPG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.mcgraw-hill.com/sites/0072819359/student_view0/chapter11/origin_of_the_idea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.mcgraw-hill.com/sites/0072819359/student_view0/chapter11/interactive_graphs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.mcgraw-hill.com/sites/0072819359/student_view0/chapter11/origin_of_the_idea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800">
                <a:solidFill>
                  <a:schemeClr val="accent1"/>
                </a:solidFill>
              </a:rPr>
              <a:t>UNIT III </a:t>
            </a:r>
            <a:br>
              <a:rPr lang="en-US" altLang="en-US" sz="4800">
                <a:solidFill>
                  <a:schemeClr val="accent1"/>
                </a:solidFill>
              </a:rPr>
            </a:br>
            <a:r>
              <a:rPr lang="en-US" altLang="en-US" sz="4800" b="1">
                <a:solidFill>
                  <a:schemeClr val="accent1"/>
                </a:solidFill>
              </a:rPr>
              <a:t>National Income and Price Determination</a:t>
            </a:r>
            <a:r>
              <a:rPr lang="en-US" altLang="en-US" sz="480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6">
                    <a:lumMod val="50000"/>
                  </a:schemeClr>
                </a:solidFill>
              </a:rPr>
              <a:t>Mr. Griffin</a:t>
            </a:r>
          </a:p>
          <a:p>
            <a:r>
              <a:rPr lang="en-US" altLang="en-US" dirty="0">
                <a:solidFill>
                  <a:schemeClr val="accent6">
                    <a:lumMod val="50000"/>
                  </a:schemeClr>
                </a:solidFill>
              </a:rPr>
              <a:t>AP MACROECONOMICS</a:t>
            </a:r>
          </a:p>
          <a:p>
            <a:r>
              <a:rPr lang="en-US" altLang="en-US" dirty="0">
                <a:solidFill>
                  <a:schemeClr val="accent6">
                    <a:lumMod val="50000"/>
                  </a:schemeClr>
                </a:solidFill>
              </a:rPr>
              <a:t>Montgomery High 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3838"/>
            <a:ext cx="7391400" cy="1143000"/>
          </a:xfrm>
        </p:spPr>
        <p:txBody>
          <a:bodyPr/>
          <a:lstStyle/>
          <a:p>
            <a:pPr indent="457200" algn="ctr"/>
            <a:r>
              <a:rPr lang="en-US" altLang="en-US" sz="3200">
                <a:solidFill>
                  <a:srgbClr val="010000"/>
                </a:solidFill>
              </a:rPr>
              <a:t>Consumer Spending </a:t>
            </a:r>
            <a:br>
              <a:rPr lang="en-US" altLang="en-US" sz="3200">
                <a:solidFill>
                  <a:srgbClr val="010000"/>
                </a:solidFill>
              </a:rPr>
            </a:br>
            <a:r>
              <a:rPr lang="en-US" altLang="en-US" sz="3200">
                <a:solidFill>
                  <a:srgbClr val="010000"/>
                </a:solidFill>
              </a:rPr>
              <a:t>and Disposable Income</a:t>
            </a:r>
            <a:endParaRPr lang="en-US" altLang="en-US" sz="3200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1736725" y="1546225"/>
            <a:ext cx="5508625" cy="5029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048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62" name="AutoShape 6"/>
          <p:cNvSpPr>
            <a:spLocks noChangeAspect="1" noChangeArrowheads="1" noTextEdit="1"/>
          </p:cNvSpPr>
          <p:nvPr/>
        </p:nvSpPr>
        <p:spPr bwMode="auto">
          <a:xfrm>
            <a:off x="1711325" y="1520825"/>
            <a:ext cx="5559425" cy="509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3" name="Line 7"/>
          <p:cNvSpPr>
            <a:spLocks noChangeShapeType="1"/>
          </p:cNvSpPr>
          <p:nvPr/>
        </p:nvSpPr>
        <p:spPr bwMode="auto">
          <a:xfrm>
            <a:off x="1728788" y="6440488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4" name="Line 8"/>
          <p:cNvSpPr>
            <a:spLocks noChangeShapeType="1"/>
          </p:cNvSpPr>
          <p:nvPr/>
        </p:nvSpPr>
        <p:spPr bwMode="auto">
          <a:xfrm>
            <a:off x="1728788" y="6297613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5" name="Line 9"/>
          <p:cNvSpPr>
            <a:spLocks noChangeShapeType="1"/>
          </p:cNvSpPr>
          <p:nvPr/>
        </p:nvSpPr>
        <p:spPr bwMode="auto">
          <a:xfrm>
            <a:off x="1728788" y="6154738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6" name="Line 10"/>
          <p:cNvSpPr>
            <a:spLocks noChangeShapeType="1"/>
          </p:cNvSpPr>
          <p:nvPr/>
        </p:nvSpPr>
        <p:spPr bwMode="auto">
          <a:xfrm>
            <a:off x="1728788" y="6011863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7" name="Line 11"/>
          <p:cNvSpPr>
            <a:spLocks noChangeShapeType="1"/>
          </p:cNvSpPr>
          <p:nvPr/>
        </p:nvSpPr>
        <p:spPr bwMode="auto">
          <a:xfrm>
            <a:off x="1728788" y="5868988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8" name="Line 12"/>
          <p:cNvSpPr>
            <a:spLocks noChangeShapeType="1"/>
          </p:cNvSpPr>
          <p:nvPr/>
        </p:nvSpPr>
        <p:spPr bwMode="auto">
          <a:xfrm>
            <a:off x="1728788" y="5727700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9" name="Line 13"/>
          <p:cNvSpPr>
            <a:spLocks noChangeShapeType="1"/>
          </p:cNvSpPr>
          <p:nvPr/>
        </p:nvSpPr>
        <p:spPr bwMode="auto">
          <a:xfrm>
            <a:off x="1728788" y="5584825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0" name="Line 14"/>
          <p:cNvSpPr>
            <a:spLocks noChangeShapeType="1"/>
          </p:cNvSpPr>
          <p:nvPr/>
        </p:nvSpPr>
        <p:spPr bwMode="auto">
          <a:xfrm>
            <a:off x="1728788" y="5424488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1" name="Line 15"/>
          <p:cNvSpPr>
            <a:spLocks noChangeShapeType="1"/>
          </p:cNvSpPr>
          <p:nvPr/>
        </p:nvSpPr>
        <p:spPr bwMode="auto">
          <a:xfrm>
            <a:off x="1728788" y="5281613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2" name="Line 16"/>
          <p:cNvSpPr>
            <a:spLocks noChangeShapeType="1"/>
          </p:cNvSpPr>
          <p:nvPr/>
        </p:nvSpPr>
        <p:spPr bwMode="auto">
          <a:xfrm>
            <a:off x="1728788" y="5138738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3" name="Line 17"/>
          <p:cNvSpPr>
            <a:spLocks noChangeShapeType="1"/>
          </p:cNvSpPr>
          <p:nvPr/>
        </p:nvSpPr>
        <p:spPr bwMode="auto">
          <a:xfrm>
            <a:off x="1728788" y="4995863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4" name="Line 18"/>
          <p:cNvSpPr>
            <a:spLocks noChangeShapeType="1"/>
          </p:cNvSpPr>
          <p:nvPr/>
        </p:nvSpPr>
        <p:spPr bwMode="auto">
          <a:xfrm>
            <a:off x="1728788" y="4854575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5" name="Line 19"/>
          <p:cNvSpPr>
            <a:spLocks noChangeShapeType="1"/>
          </p:cNvSpPr>
          <p:nvPr/>
        </p:nvSpPr>
        <p:spPr bwMode="auto">
          <a:xfrm>
            <a:off x="1728788" y="4711700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6" name="Line 20"/>
          <p:cNvSpPr>
            <a:spLocks noChangeShapeType="1"/>
          </p:cNvSpPr>
          <p:nvPr/>
        </p:nvSpPr>
        <p:spPr bwMode="auto">
          <a:xfrm>
            <a:off x="1728788" y="4568825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7" name="Line 21"/>
          <p:cNvSpPr>
            <a:spLocks noChangeShapeType="1"/>
          </p:cNvSpPr>
          <p:nvPr/>
        </p:nvSpPr>
        <p:spPr bwMode="auto">
          <a:xfrm>
            <a:off x="1728788" y="4425950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8" name="Line 22"/>
          <p:cNvSpPr>
            <a:spLocks noChangeShapeType="1"/>
          </p:cNvSpPr>
          <p:nvPr/>
        </p:nvSpPr>
        <p:spPr bwMode="auto">
          <a:xfrm>
            <a:off x="1728788" y="4283075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9" name="Line 23"/>
          <p:cNvSpPr>
            <a:spLocks noChangeShapeType="1"/>
          </p:cNvSpPr>
          <p:nvPr/>
        </p:nvSpPr>
        <p:spPr bwMode="auto">
          <a:xfrm>
            <a:off x="1728788" y="4140200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0" name="Line 24"/>
          <p:cNvSpPr>
            <a:spLocks noChangeShapeType="1"/>
          </p:cNvSpPr>
          <p:nvPr/>
        </p:nvSpPr>
        <p:spPr bwMode="auto">
          <a:xfrm>
            <a:off x="1728788" y="3979863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1" name="Line 25"/>
          <p:cNvSpPr>
            <a:spLocks noChangeShapeType="1"/>
          </p:cNvSpPr>
          <p:nvPr/>
        </p:nvSpPr>
        <p:spPr bwMode="auto">
          <a:xfrm>
            <a:off x="1728788" y="3838575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2" name="Line 26"/>
          <p:cNvSpPr>
            <a:spLocks noChangeShapeType="1"/>
          </p:cNvSpPr>
          <p:nvPr/>
        </p:nvSpPr>
        <p:spPr bwMode="auto">
          <a:xfrm>
            <a:off x="1728788" y="3695700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3" name="Line 27"/>
          <p:cNvSpPr>
            <a:spLocks noChangeShapeType="1"/>
          </p:cNvSpPr>
          <p:nvPr/>
        </p:nvSpPr>
        <p:spPr bwMode="auto">
          <a:xfrm>
            <a:off x="1728788" y="3552825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4" name="Line 28"/>
          <p:cNvSpPr>
            <a:spLocks noChangeShapeType="1"/>
          </p:cNvSpPr>
          <p:nvPr/>
        </p:nvSpPr>
        <p:spPr bwMode="auto">
          <a:xfrm>
            <a:off x="1728788" y="3409950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5" name="Line 29"/>
          <p:cNvSpPr>
            <a:spLocks noChangeShapeType="1"/>
          </p:cNvSpPr>
          <p:nvPr/>
        </p:nvSpPr>
        <p:spPr bwMode="auto">
          <a:xfrm>
            <a:off x="1728788" y="3267075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6" name="Line 30"/>
          <p:cNvSpPr>
            <a:spLocks noChangeShapeType="1"/>
          </p:cNvSpPr>
          <p:nvPr/>
        </p:nvSpPr>
        <p:spPr bwMode="auto">
          <a:xfrm>
            <a:off x="1728788" y="3124200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7" name="Line 31"/>
          <p:cNvSpPr>
            <a:spLocks noChangeShapeType="1"/>
          </p:cNvSpPr>
          <p:nvPr/>
        </p:nvSpPr>
        <p:spPr bwMode="auto">
          <a:xfrm>
            <a:off x="1889125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8" name="Line 32"/>
          <p:cNvSpPr>
            <a:spLocks noChangeShapeType="1"/>
          </p:cNvSpPr>
          <p:nvPr/>
        </p:nvSpPr>
        <p:spPr bwMode="auto">
          <a:xfrm>
            <a:off x="2032000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9" name="Line 33"/>
          <p:cNvSpPr>
            <a:spLocks noChangeShapeType="1"/>
          </p:cNvSpPr>
          <p:nvPr/>
        </p:nvSpPr>
        <p:spPr bwMode="auto">
          <a:xfrm>
            <a:off x="2174875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0" name="Line 34"/>
          <p:cNvSpPr>
            <a:spLocks noChangeShapeType="1"/>
          </p:cNvSpPr>
          <p:nvPr/>
        </p:nvSpPr>
        <p:spPr bwMode="auto">
          <a:xfrm>
            <a:off x="2335213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1" name="Line 35"/>
          <p:cNvSpPr>
            <a:spLocks noChangeShapeType="1"/>
          </p:cNvSpPr>
          <p:nvPr/>
        </p:nvSpPr>
        <p:spPr bwMode="auto">
          <a:xfrm>
            <a:off x="2478088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2" name="Line 36"/>
          <p:cNvSpPr>
            <a:spLocks noChangeShapeType="1"/>
          </p:cNvSpPr>
          <p:nvPr/>
        </p:nvSpPr>
        <p:spPr bwMode="auto">
          <a:xfrm>
            <a:off x="2638425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3" name="Line 37"/>
          <p:cNvSpPr>
            <a:spLocks noChangeShapeType="1"/>
          </p:cNvSpPr>
          <p:nvPr/>
        </p:nvSpPr>
        <p:spPr bwMode="auto">
          <a:xfrm>
            <a:off x="2779713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4" name="Line 38"/>
          <p:cNvSpPr>
            <a:spLocks noChangeShapeType="1"/>
          </p:cNvSpPr>
          <p:nvPr/>
        </p:nvSpPr>
        <p:spPr bwMode="auto">
          <a:xfrm>
            <a:off x="2922588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5" name="Line 39"/>
          <p:cNvSpPr>
            <a:spLocks noChangeShapeType="1"/>
          </p:cNvSpPr>
          <p:nvPr/>
        </p:nvSpPr>
        <p:spPr bwMode="auto">
          <a:xfrm>
            <a:off x="3082925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6" name="Line 40"/>
          <p:cNvSpPr>
            <a:spLocks noChangeShapeType="1"/>
          </p:cNvSpPr>
          <p:nvPr/>
        </p:nvSpPr>
        <p:spPr bwMode="auto">
          <a:xfrm>
            <a:off x="3225800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7" name="Line 41"/>
          <p:cNvSpPr>
            <a:spLocks noChangeShapeType="1"/>
          </p:cNvSpPr>
          <p:nvPr/>
        </p:nvSpPr>
        <p:spPr bwMode="auto">
          <a:xfrm>
            <a:off x="3368675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8" name="Line 42"/>
          <p:cNvSpPr>
            <a:spLocks noChangeShapeType="1"/>
          </p:cNvSpPr>
          <p:nvPr/>
        </p:nvSpPr>
        <p:spPr bwMode="auto">
          <a:xfrm>
            <a:off x="3529013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9" name="Line 43"/>
          <p:cNvSpPr>
            <a:spLocks noChangeShapeType="1"/>
          </p:cNvSpPr>
          <p:nvPr/>
        </p:nvSpPr>
        <p:spPr bwMode="auto">
          <a:xfrm>
            <a:off x="3671888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00" name="Line 44"/>
          <p:cNvSpPr>
            <a:spLocks noChangeShapeType="1"/>
          </p:cNvSpPr>
          <p:nvPr/>
        </p:nvSpPr>
        <p:spPr bwMode="auto">
          <a:xfrm>
            <a:off x="3832225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01" name="Line 45"/>
          <p:cNvSpPr>
            <a:spLocks noChangeShapeType="1"/>
          </p:cNvSpPr>
          <p:nvPr/>
        </p:nvSpPr>
        <p:spPr bwMode="auto">
          <a:xfrm>
            <a:off x="3973513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02" name="Line 46"/>
          <p:cNvSpPr>
            <a:spLocks noChangeShapeType="1"/>
          </p:cNvSpPr>
          <p:nvPr/>
        </p:nvSpPr>
        <p:spPr bwMode="auto">
          <a:xfrm>
            <a:off x="4116388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03" name="Line 47"/>
          <p:cNvSpPr>
            <a:spLocks noChangeShapeType="1"/>
          </p:cNvSpPr>
          <p:nvPr/>
        </p:nvSpPr>
        <p:spPr bwMode="auto">
          <a:xfrm>
            <a:off x="4276725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04" name="Line 48"/>
          <p:cNvSpPr>
            <a:spLocks noChangeShapeType="1"/>
          </p:cNvSpPr>
          <p:nvPr/>
        </p:nvSpPr>
        <p:spPr bwMode="auto">
          <a:xfrm>
            <a:off x="4419600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05" name="Line 49"/>
          <p:cNvSpPr>
            <a:spLocks noChangeShapeType="1"/>
          </p:cNvSpPr>
          <p:nvPr/>
        </p:nvSpPr>
        <p:spPr bwMode="auto">
          <a:xfrm>
            <a:off x="4562475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06" name="Line 50"/>
          <p:cNvSpPr>
            <a:spLocks noChangeShapeType="1"/>
          </p:cNvSpPr>
          <p:nvPr/>
        </p:nvSpPr>
        <p:spPr bwMode="auto">
          <a:xfrm>
            <a:off x="4722813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07" name="Line 51"/>
          <p:cNvSpPr>
            <a:spLocks noChangeShapeType="1"/>
          </p:cNvSpPr>
          <p:nvPr/>
        </p:nvSpPr>
        <p:spPr bwMode="auto">
          <a:xfrm>
            <a:off x="4865688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08" name="Line 52"/>
          <p:cNvSpPr>
            <a:spLocks noChangeShapeType="1"/>
          </p:cNvSpPr>
          <p:nvPr/>
        </p:nvSpPr>
        <p:spPr bwMode="auto">
          <a:xfrm>
            <a:off x="5026025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09" name="Line 53"/>
          <p:cNvSpPr>
            <a:spLocks noChangeShapeType="1"/>
          </p:cNvSpPr>
          <p:nvPr/>
        </p:nvSpPr>
        <p:spPr bwMode="auto">
          <a:xfrm>
            <a:off x="5168900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10" name="Line 54"/>
          <p:cNvSpPr>
            <a:spLocks noChangeShapeType="1"/>
          </p:cNvSpPr>
          <p:nvPr/>
        </p:nvSpPr>
        <p:spPr bwMode="auto">
          <a:xfrm>
            <a:off x="5310188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11" name="Line 55"/>
          <p:cNvSpPr>
            <a:spLocks noChangeShapeType="1"/>
          </p:cNvSpPr>
          <p:nvPr/>
        </p:nvSpPr>
        <p:spPr bwMode="auto">
          <a:xfrm>
            <a:off x="5470525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12" name="Line 56"/>
          <p:cNvSpPr>
            <a:spLocks noChangeShapeType="1"/>
          </p:cNvSpPr>
          <p:nvPr/>
        </p:nvSpPr>
        <p:spPr bwMode="auto">
          <a:xfrm>
            <a:off x="5613400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13" name="Line 57"/>
          <p:cNvSpPr>
            <a:spLocks noChangeShapeType="1"/>
          </p:cNvSpPr>
          <p:nvPr/>
        </p:nvSpPr>
        <p:spPr bwMode="auto">
          <a:xfrm>
            <a:off x="5756275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14" name="Line 58"/>
          <p:cNvSpPr>
            <a:spLocks noChangeShapeType="1"/>
          </p:cNvSpPr>
          <p:nvPr/>
        </p:nvSpPr>
        <p:spPr bwMode="auto">
          <a:xfrm>
            <a:off x="5916613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15" name="Line 59"/>
          <p:cNvSpPr>
            <a:spLocks noChangeShapeType="1"/>
          </p:cNvSpPr>
          <p:nvPr/>
        </p:nvSpPr>
        <p:spPr bwMode="auto">
          <a:xfrm>
            <a:off x="6059488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16" name="Line 60"/>
          <p:cNvSpPr>
            <a:spLocks noChangeShapeType="1"/>
          </p:cNvSpPr>
          <p:nvPr/>
        </p:nvSpPr>
        <p:spPr bwMode="auto">
          <a:xfrm>
            <a:off x="6202363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17" name="Line 61"/>
          <p:cNvSpPr>
            <a:spLocks noChangeShapeType="1"/>
          </p:cNvSpPr>
          <p:nvPr/>
        </p:nvSpPr>
        <p:spPr bwMode="auto">
          <a:xfrm>
            <a:off x="6362700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18" name="Line 62"/>
          <p:cNvSpPr>
            <a:spLocks noChangeShapeType="1"/>
          </p:cNvSpPr>
          <p:nvPr/>
        </p:nvSpPr>
        <p:spPr bwMode="auto">
          <a:xfrm>
            <a:off x="6503988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19" name="Line 63"/>
          <p:cNvSpPr>
            <a:spLocks noChangeShapeType="1"/>
          </p:cNvSpPr>
          <p:nvPr/>
        </p:nvSpPr>
        <p:spPr bwMode="auto">
          <a:xfrm>
            <a:off x="6664325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20" name="Line 64"/>
          <p:cNvSpPr>
            <a:spLocks noChangeShapeType="1"/>
          </p:cNvSpPr>
          <p:nvPr/>
        </p:nvSpPr>
        <p:spPr bwMode="auto">
          <a:xfrm>
            <a:off x="6807200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21" name="Line 65"/>
          <p:cNvSpPr>
            <a:spLocks noChangeShapeType="1"/>
          </p:cNvSpPr>
          <p:nvPr/>
        </p:nvSpPr>
        <p:spPr bwMode="auto">
          <a:xfrm>
            <a:off x="6950075" y="1538288"/>
            <a:ext cx="1588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22" name="Line 66"/>
          <p:cNvSpPr>
            <a:spLocks noChangeShapeType="1"/>
          </p:cNvSpPr>
          <p:nvPr/>
        </p:nvSpPr>
        <p:spPr bwMode="auto">
          <a:xfrm>
            <a:off x="7110413" y="1538288"/>
            <a:ext cx="1587" cy="5045075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23" name="Rectangle 67"/>
          <p:cNvSpPr>
            <a:spLocks noChangeArrowheads="1"/>
          </p:cNvSpPr>
          <p:nvPr/>
        </p:nvSpPr>
        <p:spPr bwMode="auto">
          <a:xfrm>
            <a:off x="1736725" y="1546225"/>
            <a:ext cx="5508625" cy="5029200"/>
          </a:xfrm>
          <a:prstGeom prst="rect">
            <a:avLst/>
          </a:prstGeom>
          <a:noFill/>
          <a:ln w="17463">
            <a:solidFill>
              <a:srgbClr val="B2E2E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24" name="Line 68"/>
          <p:cNvSpPr>
            <a:spLocks noChangeShapeType="1"/>
          </p:cNvSpPr>
          <p:nvPr/>
        </p:nvSpPr>
        <p:spPr bwMode="auto">
          <a:xfrm>
            <a:off x="1728788" y="2982913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25" name="Line 69"/>
          <p:cNvSpPr>
            <a:spLocks noChangeShapeType="1"/>
          </p:cNvSpPr>
          <p:nvPr/>
        </p:nvSpPr>
        <p:spPr bwMode="auto">
          <a:xfrm>
            <a:off x="1728788" y="2840038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26" name="Line 70"/>
          <p:cNvSpPr>
            <a:spLocks noChangeShapeType="1"/>
          </p:cNvSpPr>
          <p:nvPr/>
        </p:nvSpPr>
        <p:spPr bwMode="auto">
          <a:xfrm>
            <a:off x="1728788" y="2697163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27" name="Line 71"/>
          <p:cNvSpPr>
            <a:spLocks noChangeShapeType="1"/>
          </p:cNvSpPr>
          <p:nvPr/>
        </p:nvSpPr>
        <p:spPr bwMode="auto">
          <a:xfrm>
            <a:off x="1728788" y="2554288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28" name="Line 72"/>
          <p:cNvSpPr>
            <a:spLocks noChangeShapeType="1"/>
          </p:cNvSpPr>
          <p:nvPr/>
        </p:nvSpPr>
        <p:spPr bwMode="auto">
          <a:xfrm>
            <a:off x="1728788" y="2393950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29" name="Line 73"/>
          <p:cNvSpPr>
            <a:spLocks noChangeShapeType="1"/>
          </p:cNvSpPr>
          <p:nvPr/>
        </p:nvSpPr>
        <p:spPr bwMode="auto">
          <a:xfrm>
            <a:off x="1728788" y="2109788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30" name="Line 74"/>
          <p:cNvSpPr>
            <a:spLocks noChangeShapeType="1"/>
          </p:cNvSpPr>
          <p:nvPr/>
        </p:nvSpPr>
        <p:spPr bwMode="auto">
          <a:xfrm>
            <a:off x="1728788" y="1966913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31" name="Line 75"/>
          <p:cNvSpPr>
            <a:spLocks noChangeShapeType="1"/>
          </p:cNvSpPr>
          <p:nvPr/>
        </p:nvSpPr>
        <p:spPr bwMode="auto">
          <a:xfrm>
            <a:off x="1728788" y="1824038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32" name="Line 76"/>
          <p:cNvSpPr>
            <a:spLocks noChangeShapeType="1"/>
          </p:cNvSpPr>
          <p:nvPr/>
        </p:nvSpPr>
        <p:spPr bwMode="auto">
          <a:xfrm>
            <a:off x="1728788" y="1681163"/>
            <a:ext cx="5524500" cy="1587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33" name="Line 77"/>
          <p:cNvSpPr>
            <a:spLocks noChangeShapeType="1"/>
          </p:cNvSpPr>
          <p:nvPr/>
        </p:nvSpPr>
        <p:spPr bwMode="auto">
          <a:xfrm>
            <a:off x="1728788" y="2251075"/>
            <a:ext cx="5524500" cy="1588"/>
          </a:xfrm>
          <a:prstGeom prst="line">
            <a:avLst/>
          </a:prstGeom>
          <a:noFill/>
          <a:ln w="17463">
            <a:solidFill>
              <a:srgbClr val="B2E2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34" name="Freeform 78"/>
          <p:cNvSpPr>
            <a:spLocks/>
          </p:cNvSpPr>
          <p:nvPr/>
        </p:nvSpPr>
        <p:spPr bwMode="auto">
          <a:xfrm>
            <a:off x="2478088" y="1698625"/>
            <a:ext cx="4614862" cy="4598988"/>
          </a:xfrm>
          <a:custGeom>
            <a:avLst/>
            <a:gdLst>
              <a:gd name="T0" fmla="*/ 0 w 2907"/>
              <a:gd name="T1" fmla="*/ 0 h 2897"/>
              <a:gd name="T2" fmla="*/ 0 w 2907"/>
              <a:gd name="T3" fmla="*/ 2897 h 2897"/>
              <a:gd name="T4" fmla="*/ 2907 w 2907"/>
              <a:gd name="T5" fmla="*/ 2897 h 2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07" h="2897">
                <a:moveTo>
                  <a:pt x="0" y="0"/>
                </a:moveTo>
                <a:lnTo>
                  <a:pt x="0" y="2897"/>
                </a:lnTo>
                <a:lnTo>
                  <a:pt x="2907" y="2897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35" name="Line 79"/>
          <p:cNvSpPr>
            <a:spLocks noChangeShapeType="1"/>
          </p:cNvSpPr>
          <p:nvPr/>
        </p:nvSpPr>
        <p:spPr bwMode="auto">
          <a:xfrm>
            <a:off x="6807200" y="6208713"/>
            <a:ext cx="1588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36" name="Line 80"/>
          <p:cNvSpPr>
            <a:spLocks noChangeShapeType="1"/>
          </p:cNvSpPr>
          <p:nvPr/>
        </p:nvSpPr>
        <p:spPr bwMode="auto">
          <a:xfrm>
            <a:off x="7040563" y="6208713"/>
            <a:ext cx="1587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37" name="Line 81"/>
          <p:cNvSpPr>
            <a:spLocks noChangeShapeType="1"/>
          </p:cNvSpPr>
          <p:nvPr/>
        </p:nvSpPr>
        <p:spPr bwMode="auto">
          <a:xfrm>
            <a:off x="6219825" y="6208713"/>
            <a:ext cx="1588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38" name="Line 82"/>
          <p:cNvSpPr>
            <a:spLocks noChangeShapeType="1"/>
          </p:cNvSpPr>
          <p:nvPr/>
        </p:nvSpPr>
        <p:spPr bwMode="auto">
          <a:xfrm>
            <a:off x="5916613" y="6208713"/>
            <a:ext cx="1587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39" name="Line 83"/>
          <p:cNvSpPr>
            <a:spLocks noChangeShapeType="1"/>
          </p:cNvSpPr>
          <p:nvPr/>
        </p:nvSpPr>
        <p:spPr bwMode="auto">
          <a:xfrm>
            <a:off x="5613400" y="6208713"/>
            <a:ext cx="1588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40" name="Line 84"/>
          <p:cNvSpPr>
            <a:spLocks noChangeShapeType="1"/>
          </p:cNvSpPr>
          <p:nvPr/>
        </p:nvSpPr>
        <p:spPr bwMode="auto">
          <a:xfrm>
            <a:off x="6503988" y="6208713"/>
            <a:ext cx="1587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41" name="Line 85"/>
          <p:cNvSpPr>
            <a:spLocks noChangeShapeType="1"/>
          </p:cNvSpPr>
          <p:nvPr/>
        </p:nvSpPr>
        <p:spPr bwMode="auto">
          <a:xfrm>
            <a:off x="5310188" y="6208713"/>
            <a:ext cx="1587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42" name="Line 86"/>
          <p:cNvSpPr>
            <a:spLocks noChangeShapeType="1"/>
          </p:cNvSpPr>
          <p:nvPr/>
        </p:nvSpPr>
        <p:spPr bwMode="auto">
          <a:xfrm>
            <a:off x="5008563" y="6208713"/>
            <a:ext cx="1587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43" name="Line 87"/>
          <p:cNvSpPr>
            <a:spLocks noChangeShapeType="1"/>
          </p:cNvSpPr>
          <p:nvPr/>
        </p:nvSpPr>
        <p:spPr bwMode="auto">
          <a:xfrm>
            <a:off x="4722813" y="6208713"/>
            <a:ext cx="1587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44" name="Line 88"/>
          <p:cNvSpPr>
            <a:spLocks noChangeShapeType="1"/>
          </p:cNvSpPr>
          <p:nvPr/>
        </p:nvSpPr>
        <p:spPr bwMode="auto">
          <a:xfrm>
            <a:off x="4419600" y="6208713"/>
            <a:ext cx="1588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45" name="Line 89"/>
          <p:cNvSpPr>
            <a:spLocks noChangeShapeType="1"/>
          </p:cNvSpPr>
          <p:nvPr/>
        </p:nvSpPr>
        <p:spPr bwMode="auto">
          <a:xfrm>
            <a:off x="4116388" y="6208713"/>
            <a:ext cx="1587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46" name="Line 90"/>
          <p:cNvSpPr>
            <a:spLocks noChangeShapeType="1"/>
          </p:cNvSpPr>
          <p:nvPr/>
        </p:nvSpPr>
        <p:spPr bwMode="auto">
          <a:xfrm>
            <a:off x="3832225" y="6208713"/>
            <a:ext cx="1588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47" name="Line 91"/>
          <p:cNvSpPr>
            <a:spLocks noChangeShapeType="1"/>
          </p:cNvSpPr>
          <p:nvPr/>
        </p:nvSpPr>
        <p:spPr bwMode="auto">
          <a:xfrm>
            <a:off x="3529013" y="6208713"/>
            <a:ext cx="1587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48" name="Line 92"/>
          <p:cNvSpPr>
            <a:spLocks noChangeShapeType="1"/>
          </p:cNvSpPr>
          <p:nvPr/>
        </p:nvSpPr>
        <p:spPr bwMode="auto">
          <a:xfrm>
            <a:off x="3225800" y="6208713"/>
            <a:ext cx="1588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49" name="Line 93"/>
          <p:cNvSpPr>
            <a:spLocks noChangeShapeType="1"/>
          </p:cNvSpPr>
          <p:nvPr/>
        </p:nvSpPr>
        <p:spPr bwMode="auto">
          <a:xfrm>
            <a:off x="2922588" y="6208713"/>
            <a:ext cx="1587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50" name="Line 94"/>
          <p:cNvSpPr>
            <a:spLocks noChangeShapeType="1"/>
          </p:cNvSpPr>
          <p:nvPr/>
        </p:nvSpPr>
        <p:spPr bwMode="auto">
          <a:xfrm>
            <a:off x="2638425" y="6208713"/>
            <a:ext cx="1588" cy="889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51" name="Line 95"/>
          <p:cNvSpPr>
            <a:spLocks noChangeShapeType="1"/>
          </p:cNvSpPr>
          <p:nvPr/>
        </p:nvSpPr>
        <p:spPr bwMode="auto">
          <a:xfrm flipH="1">
            <a:off x="2478088" y="3695700"/>
            <a:ext cx="1063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52" name="Line 96"/>
          <p:cNvSpPr>
            <a:spLocks noChangeShapeType="1"/>
          </p:cNvSpPr>
          <p:nvPr/>
        </p:nvSpPr>
        <p:spPr bwMode="auto">
          <a:xfrm flipH="1">
            <a:off x="2478088" y="3979863"/>
            <a:ext cx="106362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53" name="Line 97"/>
          <p:cNvSpPr>
            <a:spLocks noChangeShapeType="1"/>
          </p:cNvSpPr>
          <p:nvPr/>
        </p:nvSpPr>
        <p:spPr bwMode="auto">
          <a:xfrm flipH="1">
            <a:off x="2478088" y="4283075"/>
            <a:ext cx="1063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54" name="Line 98"/>
          <p:cNvSpPr>
            <a:spLocks noChangeShapeType="1"/>
          </p:cNvSpPr>
          <p:nvPr/>
        </p:nvSpPr>
        <p:spPr bwMode="auto">
          <a:xfrm flipH="1">
            <a:off x="2478088" y="4568825"/>
            <a:ext cx="1063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55" name="Line 99"/>
          <p:cNvSpPr>
            <a:spLocks noChangeShapeType="1"/>
          </p:cNvSpPr>
          <p:nvPr/>
        </p:nvSpPr>
        <p:spPr bwMode="auto">
          <a:xfrm flipH="1">
            <a:off x="2478088" y="3124200"/>
            <a:ext cx="1063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56" name="Line 100"/>
          <p:cNvSpPr>
            <a:spLocks noChangeShapeType="1"/>
          </p:cNvSpPr>
          <p:nvPr/>
        </p:nvSpPr>
        <p:spPr bwMode="auto">
          <a:xfrm flipH="1">
            <a:off x="2478088" y="2840038"/>
            <a:ext cx="106362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57" name="Line 101"/>
          <p:cNvSpPr>
            <a:spLocks noChangeShapeType="1"/>
          </p:cNvSpPr>
          <p:nvPr/>
        </p:nvSpPr>
        <p:spPr bwMode="auto">
          <a:xfrm flipH="1">
            <a:off x="2478088" y="2554288"/>
            <a:ext cx="106362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58" name="Line 102"/>
          <p:cNvSpPr>
            <a:spLocks noChangeShapeType="1"/>
          </p:cNvSpPr>
          <p:nvPr/>
        </p:nvSpPr>
        <p:spPr bwMode="auto">
          <a:xfrm flipH="1">
            <a:off x="2478088" y="3409950"/>
            <a:ext cx="1063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59" name="Line 103"/>
          <p:cNvSpPr>
            <a:spLocks noChangeShapeType="1"/>
          </p:cNvSpPr>
          <p:nvPr/>
        </p:nvSpPr>
        <p:spPr bwMode="auto">
          <a:xfrm flipH="1">
            <a:off x="2478088" y="2270125"/>
            <a:ext cx="1063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60" name="Line 104"/>
          <p:cNvSpPr>
            <a:spLocks noChangeShapeType="1"/>
          </p:cNvSpPr>
          <p:nvPr/>
        </p:nvSpPr>
        <p:spPr bwMode="auto">
          <a:xfrm flipH="1">
            <a:off x="2478088" y="1984375"/>
            <a:ext cx="1063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61" name="Line 105"/>
          <p:cNvSpPr>
            <a:spLocks noChangeShapeType="1"/>
          </p:cNvSpPr>
          <p:nvPr/>
        </p:nvSpPr>
        <p:spPr bwMode="auto">
          <a:xfrm flipH="1">
            <a:off x="2478088" y="1698625"/>
            <a:ext cx="1063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62" name="Line 106"/>
          <p:cNvSpPr>
            <a:spLocks noChangeShapeType="1"/>
          </p:cNvSpPr>
          <p:nvPr/>
        </p:nvSpPr>
        <p:spPr bwMode="auto">
          <a:xfrm flipH="1">
            <a:off x="2478088" y="4854575"/>
            <a:ext cx="1063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63" name="Line 107"/>
          <p:cNvSpPr>
            <a:spLocks noChangeShapeType="1"/>
          </p:cNvSpPr>
          <p:nvPr/>
        </p:nvSpPr>
        <p:spPr bwMode="auto">
          <a:xfrm flipH="1">
            <a:off x="2478088" y="5138738"/>
            <a:ext cx="106362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64" name="Line 108"/>
          <p:cNvSpPr>
            <a:spLocks noChangeShapeType="1"/>
          </p:cNvSpPr>
          <p:nvPr/>
        </p:nvSpPr>
        <p:spPr bwMode="auto">
          <a:xfrm flipH="1">
            <a:off x="2478088" y="5424488"/>
            <a:ext cx="106362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65" name="Line 109"/>
          <p:cNvSpPr>
            <a:spLocks noChangeShapeType="1"/>
          </p:cNvSpPr>
          <p:nvPr/>
        </p:nvSpPr>
        <p:spPr bwMode="auto">
          <a:xfrm flipH="1">
            <a:off x="2478088" y="5727700"/>
            <a:ext cx="106362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66" name="Line 110"/>
          <p:cNvSpPr>
            <a:spLocks noChangeShapeType="1"/>
          </p:cNvSpPr>
          <p:nvPr/>
        </p:nvSpPr>
        <p:spPr bwMode="auto">
          <a:xfrm flipH="1">
            <a:off x="2478088" y="6011863"/>
            <a:ext cx="106362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67" name="Rectangle 111"/>
          <p:cNvSpPr>
            <a:spLocks noChangeArrowheads="1"/>
          </p:cNvSpPr>
          <p:nvPr/>
        </p:nvSpPr>
        <p:spPr bwMode="auto">
          <a:xfrm>
            <a:off x="4849813" y="5129213"/>
            <a:ext cx="187391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 dirty="0">
                <a:solidFill>
                  <a:srgbClr val="C00000"/>
                </a:solidFill>
              </a:rPr>
              <a:t>Real consumer spending </a:t>
            </a: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368" name="Rectangle 112"/>
          <p:cNvSpPr>
            <a:spLocks noChangeArrowheads="1"/>
          </p:cNvSpPr>
          <p:nvPr/>
        </p:nvSpPr>
        <p:spPr bwMode="auto">
          <a:xfrm>
            <a:off x="3640138" y="4111625"/>
            <a:ext cx="17795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Real disposable income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69" name="Rectangle 113"/>
          <p:cNvSpPr>
            <a:spLocks noChangeArrowheads="1"/>
          </p:cNvSpPr>
          <p:nvPr/>
        </p:nvSpPr>
        <p:spPr bwMode="auto">
          <a:xfrm rot="16200000">
            <a:off x="1000919" y="4336257"/>
            <a:ext cx="17208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Billions of 2000 Dollars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70" name="Rectangle 114"/>
          <p:cNvSpPr>
            <a:spLocks noChangeArrowheads="1"/>
          </p:cNvSpPr>
          <p:nvPr/>
        </p:nvSpPr>
        <p:spPr bwMode="auto">
          <a:xfrm>
            <a:off x="6619875" y="6350000"/>
            <a:ext cx="379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2000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71" name="Rectangle 115"/>
          <p:cNvSpPr>
            <a:spLocks noChangeArrowheads="1"/>
          </p:cNvSpPr>
          <p:nvPr/>
        </p:nvSpPr>
        <p:spPr bwMode="auto">
          <a:xfrm>
            <a:off x="6022975" y="6350000"/>
            <a:ext cx="379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1990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72" name="Rectangle 116"/>
          <p:cNvSpPr>
            <a:spLocks noChangeArrowheads="1"/>
          </p:cNvSpPr>
          <p:nvPr/>
        </p:nvSpPr>
        <p:spPr bwMode="auto">
          <a:xfrm>
            <a:off x="5427663" y="6350000"/>
            <a:ext cx="37941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1980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73" name="Rectangle 117"/>
          <p:cNvSpPr>
            <a:spLocks noChangeArrowheads="1"/>
          </p:cNvSpPr>
          <p:nvPr/>
        </p:nvSpPr>
        <p:spPr bwMode="auto">
          <a:xfrm>
            <a:off x="4832350" y="6350000"/>
            <a:ext cx="379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1970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74" name="Rectangle 118"/>
          <p:cNvSpPr>
            <a:spLocks noChangeArrowheads="1"/>
          </p:cNvSpPr>
          <p:nvPr/>
        </p:nvSpPr>
        <p:spPr bwMode="auto">
          <a:xfrm>
            <a:off x="4235450" y="6350000"/>
            <a:ext cx="379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1960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75" name="Rectangle 119"/>
          <p:cNvSpPr>
            <a:spLocks noChangeArrowheads="1"/>
          </p:cNvSpPr>
          <p:nvPr/>
        </p:nvSpPr>
        <p:spPr bwMode="auto">
          <a:xfrm>
            <a:off x="3640138" y="6350000"/>
            <a:ext cx="37941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1950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76" name="Rectangle 120"/>
          <p:cNvSpPr>
            <a:spLocks noChangeArrowheads="1"/>
          </p:cNvSpPr>
          <p:nvPr/>
        </p:nvSpPr>
        <p:spPr bwMode="auto">
          <a:xfrm>
            <a:off x="3044825" y="6350000"/>
            <a:ext cx="379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1940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77" name="Rectangle 121"/>
          <p:cNvSpPr>
            <a:spLocks noChangeArrowheads="1"/>
          </p:cNvSpPr>
          <p:nvPr/>
        </p:nvSpPr>
        <p:spPr bwMode="auto">
          <a:xfrm>
            <a:off x="2449513" y="6350000"/>
            <a:ext cx="37941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1930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78" name="Rectangle 122"/>
          <p:cNvSpPr>
            <a:spLocks noChangeArrowheads="1"/>
          </p:cNvSpPr>
          <p:nvPr/>
        </p:nvSpPr>
        <p:spPr bwMode="auto">
          <a:xfrm>
            <a:off x="2278063" y="6202363"/>
            <a:ext cx="12858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79" name="Rectangle 123"/>
          <p:cNvSpPr>
            <a:spLocks noChangeArrowheads="1"/>
          </p:cNvSpPr>
          <p:nvPr/>
        </p:nvSpPr>
        <p:spPr bwMode="auto">
          <a:xfrm>
            <a:off x="2111375" y="5911850"/>
            <a:ext cx="295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500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80" name="Rectangle 124"/>
          <p:cNvSpPr>
            <a:spLocks noChangeArrowheads="1"/>
          </p:cNvSpPr>
          <p:nvPr/>
        </p:nvSpPr>
        <p:spPr bwMode="auto">
          <a:xfrm>
            <a:off x="1984375" y="5622925"/>
            <a:ext cx="422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1,000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81" name="Rectangle 125"/>
          <p:cNvSpPr>
            <a:spLocks noChangeArrowheads="1"/>
          </p:cNvSpPr>
          <p:nvPr/>
        </p:nvSpPr>
        <p:spPr bwMode="auto">
          <a:xfrm>
            <a:off x="1984375" y="5334000"/>
            <a:ext cx="422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1,500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82" name="Rectangle 126"/>
          <p:cNvSpPr>
            <a:spLocks noChangeArrowheads="1"/>
          </p:cNvSpPr>
          <p:nvPr/>
        </p:nvSpPr>
        <p:spPr bwMode="auto">
          <a:xfrm>
            <a:off x="1984375" y="5045075"/>
            <a:ext cx="422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2,000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83" name="Rectangle 127"/>
          <p:cNvSpPr>
            <a:spLocks noChangeArrowheads="1"/>
          </p:cNvSpPr>
          <p:nvPr/>
        </p:nvSpPr>
        <p:spPr bwMode="auto">
          <a:xfrm>
            <a:off x="1984375" y="4756150"/>
            <a:ext cx="422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2,500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84" name="Rectangle 128"/>
          <p:cNvSpPr>
            <a:spLocks noChangeArrowheads="1"/>
          </p:cNvSpPr>
          <p:nvPr/>
        </p:nvSpPr>
        <p:spPr bwMode="auto">
          <a:xfrm>
            <a:off x="1984375" y="4467225"/>
            <a:ext cx="422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3,000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85" name="Rectangle 129"/>
          <p:cNvSpPr>
            <a:spLocks noChangeArrowheads="1"/>
          </p:cNvSpPr>
          <p:nvPr/>
        </p:nvSpPr>
        <p:spPr bwMode="auto">
          <a:xfrm>
            <a:off x="1984375" y="4178300"/>
            <a:ext cx="422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3,500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86" name="Rectangle 130"/>
          <p:cNvSpPr>
            <a:spLocks noChangeArrowheads="1"/>
          </p:cNvSpPr>
          <p:nvPr/>
        </p:nvSpPr>
        <p:spPr bwMode="auto">
          <a:xfrm>
            <a:off x="1984375" y="3600450"/>
            <a:ext cx="422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4,500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87" name="Rectangle 131"/>
          <p:cNvSpPr>
            <a:spLocks noChangeArrowheads="1"/>
          </p:cNvSpPr>
          <p:nvPr/>
        </p:nvSpPr>
        <p:spPr bwMode="auto">
          <a:xfrm>
            <a:off x="1984375" y="3889375"/>
            <a:ext cx="422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4,000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88" name="Rectangle 132"/>
          <p:cNvSpPr>
            <a:spLocks noChangeArrowheads="1"/>
          </p:cNvSpPr>
          <p:nvPr/>
        </p:nvSpPr>
        <p:spPr bwMode="auto">
          <a:xfrm>
            <a:off x="1900238" y="2444750"/>
            <a:ext cx="50641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$6,500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89" name="Rectangle 133"/>
          <p:cNvSpPr>
            <a:spLocks noChangeArrowheads="1"/>
          </p:cNvSpPr>
          <p:nvPr/>
        </p:nvSpPr>
        <p:spPr bwMode="auto">
          <a:xfrm>
            <a:off x="1984375" y="2733675"/>
            <a:ext cx="422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6,000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90" name="Rectangle 134"/>
          <p:cNvSpPr>
            <a:spLocks noChangeArrowheads="1"/>
          </p:cNvSpPr>
          <p:nvPr/>
        </p:nvSpPr>
        <p:spPr bwMode="auto">
          <a:xfrm>
            <a:off x="1984375" y="3022600"/>
            <a:ext cx="422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5,500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91" name="Rectangle 135"/>
          <p:cNvSpPr>
            <a:spLocks noChangeArrowheads="1"/>
          </p:cNvSpPr>
          <p:nvPr/>
        </p:nvSpPr>
        <p:spPr bwMode="auto">
          <a:xfrm>
            <a:off x="1984375" y="3311525"/>
            <a:ext cx="422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5,000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92" name="Rectangle 136"/>
          <p:cNvSpPr>
            <a:spLocks noChangeArrowheads="1"/>
          </p:cNvSpPr>
          <p:nvPr/>
        </p:nvSpPr>
        <p:spPr bwMode="auto">
          <a:xfrm>
            <a:off x="6848475" y="5973763"/>
            <a:ext cx="3794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2004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93" name="Rectangle 137"/>
          <p:cNvSpPr>
            <a:spLocks noChangeArrowheads="1"/>
          </p:cNvSpPr>
          <p:nvPr/>
        </p:nvSpPr>
        <p:spPr bwMode="auto">
          <a:xfrm>
            <a:off x="1900238" y="2160588"/>
            <a:ext cx="5064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$7,000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94" name="Rectangle 138"/>
          <p:cNvSpPr>
            <a:spLocks noChangeArrowheads="1"/>
          </p:cNvSpPr>
          <p:nvPr/>
        </p:nvSpPr>
        <p:spPr bwMode="auto">
          <a:xfrm>
            <a:off x="1889125" y="1608138"/>
            <a:ext cx="5064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$8,000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6395" name="Rectangle 139"/>
          <p:cNvSpPr>
            <a:spLocks noChangeArrowheads="1"/>
          </p:cNvSpPr>
          <p:nvPr/>
        </p:nvSpPr>
        <p:spPr bwMode="auto">
          <a:xfrm>
            <a:off x="1900238" y="1892300"/>
            <a:ext cx="50641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$7,500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96396" name="Group 140"/>
          <p:cNvGrpSpPr>
            <a:grpSpLocks/>
          </p:cNvGrpSpPr>
          <p:nvPr/>
        </p:nvGrpSpPr>
        <p:grpSpPr bwMode="auto">
          <a:xfrm>
            <a:off x="3233738" y="3294063"/>
            <a:ext cx="395287" cy="2995612"/>
            <a:chOff x="1976" y="2075"/>
            <a:chExt cx="249" cy="1887"/>
          </a:xfrm>
        </p:grpSpPr>
        <p:sp>
          <p:nvSpPr>
            <p:cNvPr id="96397" name="Rectangle 141"/>
            <p:cNvSpPr>
              <a:spLocks noChangeArrowheads="1"/>
            </p:cNvSpPr>
            <p:nvPr/>
          </p:nvSpPr>
          <p:spPr bwMode="auto">
            <a:xfrm>
              <a:off x="2021" y="2075"/>
              <a:ext cx="136" cy="1887"/>
            </a:xfrm>
            <a:prstGeom prst="rect">
              <a:avLst/>
            </a:prstGeom>
            <a:solidFill>
              <a:srgbClr val="B7D4DB"/>
            </a:solidFill>
            <a:ln w="17463">
              <a:solidFill>
                <a:srgbClr val="B7D4D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6398" name="Group 142"/>
            <p:cNvGrpSpPr>
              <a:grpSpLocks/>
            </p:cNvGrpSpPr>
            <p:nvPr/>
          </p:nvGrpSpPr>
          <p:grpSpPr bwMode="auto">
            <a:xfrm>
              <a:off x="1976" y="3087"/>
              <a:ext cx="249" cy="168"/>
              <a:chOff x="1923" y="2883"/>
              <a:chExt cx="280" cy="189"/>
            </a:xfrm>
          </p:grpSpPr>
          <p:sp>
            <p:nvSpPr>
              <p:cNvPr id="96399" name="Rectangle 143"/>
              <p:cNvSpPr>
                <a:spLocks noChangeArrowheads="1"/>
              </p:cNvSpPr>
              <p:nvPr/>
            </p:nvSpPr>
            <p:spPr bwMode="auto">
              <a:xfrm>
                <a:off x="1923" y="2883"/>
                <a:ext cx="280" cy="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000" b="1">
                    <a:solidFill>
                      <a:srgbClr val="000000"/>
                    </a:solidFill>
                  </a:rPr>
                  <a:t>World </a:t>
                </a:r>
                <a:endParaRPr lang="en-US" altLang="en-US" sz="1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6400" name="Rectangle 144"/>
              <p:cNvSpPr>
                <a:spLocks noChangeArrowheads="1"/>
              </p:cNvSpPr>
              <p:nvPr/>
            </p:nvSpPr>
            <p:spPr bwMode="auto">
              <a:xfrm>
                <a:off x="1923" y="2964"/>
                <a:ext cx="268" cy="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000" b="1">
                    <a:solidFill>
                      <a:srgbClr val="000000"/>
                    </a:solidFill>
                  </a:rPr>
                  <a:t>War II </a:t>
                </a:r>
                <a:endParaRPr lang="en-US" altLang="en-US" sz="10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6401" name="Group 145"/>
          <p:cNvGrpSpPr>
            <a:grpSpLocks/>
          </p:cNvGrpSpPr>
          <p:nvPr/>
        </p:nvGrpSpPr>
        <p:grpSpPr bwMode="auto">
          <a:xfrm>
            <a:off x="2514600" y="3294063"/>
            <a:ext cx="723900" cy="2995612"/>
            <a:chOff x="1523" y="2075"/>
            <a:chExt cx="456" cy="1887"/>
          </a:xfrm>
        </p:grpSpPr>
        <p:sp>
          <p:nvSpPr>
            <p:cNvPr id="96402" name="Rectangle 146"/>
            <p:cNvSpPr>
              <a:spLocks noChangeArrowheads="1"/>
            </p:cNvSpPr>
            <p:nvPr/>
          </p:nvSpPr>
          <p:spPr bwMode="auto">
            <a:xfrm>
              <a:off x="1561" y="2075"/>
              <a:ext cx="383" cy="1887"/>
            </a:xfrm>
            <a:prstGeom prst="rect">
              <a:avLst/>
            </a:prstGeom>
            <a:solidFill>
              <a:srgbClr val="CCCCCC"/>
            </a:solidFill>
            <a:ln w="17463">
              <a:solidFill>
                <a:srgbClr val="CCCC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6403" name="Group 147"/>
            <p:cNvGrpSpPr>
              <a:grpSpLocks/>
            </p:cNvGrpSpPr>
            <p:nvPr/>
          </p:nvGrpSpPr>
          <p:grpSpPr bwMode="auto">
            <a:xfrm>
              <a:off x="1523" y="3241"/>
              <a:ext cx="456" cy="168"/>
              <a:chOff x="1392" y="3056"/>
              <a:chExt cx="512" cy="190"/>
            </a:xfrm>
          </p:grpSpPr>
          <p:sp>
            <p:nvSpPr>
              <p:cNvPr id="96404" name="Rectangle 148"/>
              <p:cNvSpPr>
                <a:spLocks noChangeArrowheads="1"/>
              </p:cNvSpPr>
              <p:nvPr/>
            </p:nvSpPr>
            <p:spPr bwMode="auto">
              <a:xfrm>
                <a:off x="1426" y="3056"/>
                <a:ext cx="442" cy="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000" b="1">
                    <a:solidFill>
                      <a:srgbClr val="000000"/>
                    </a:solidFill>
                  </a:rPr>
                  <a:t>The Great </a:t>
                </a:r>
                <a:endParaRPr lang="en-US" altLang="en-US" sz="1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6405" name="Rectangle 149"/>
              <p:cNvSpPr>
                <a:spLocks noChangeArrowheads="1"/>
              </p:cNvSpPr>
              <p:nvPr/>
            </p:nvSpPr>
            <p:spPr bwMode="auto">
              <a:xfrm>
                <a:off x="1392" y="3137"/>
                <a:ext cx="512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000" b="1">
                    <a:solidFill>
                      <a:srgbClr val="000000"/>
                    </a:solidFill>
                  </a:rPr>
                  <a:t>Depression </a:t>
                </a:r>
                <a:endParaRPr lang="en-US" altLang="en-US" sz="10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96406" name="Freeform 150"/>
          <p:cNvSpPr>
            <a:spLocks/>
          </p:cNvSpPr>
          <p:nvPr/>
        </p:nvSpPr>
        <p:spPr bwMode="auto">
          <a:xfrm>
            <a:off x="2584450" y="1643063"/>
            <a:ext cx="4478338" cy="4368800"/>
          </a:xfrm>
          <a:custGeom>
            <a:avLst/>
            <a:gdLst>
              <a:gd name="T0" fmla="*/ 34 w 2821"/>
              <a:gd name="T1" fmla="*/ 2707 h 2752"/>
              <a:gd name="T2" fmla="*/ 112 w 2821"/>
              <a:gd name="T3" fmla="*/ 2741 h 2752"/>
              <a:gd name="T4" fmla="*/ 191 w 2821"/>
              <a:gd name="T5" fmla="*/ 2741 h 2752"/>
              <a:gd name="T6" fmla="*/ 269 w 2821"/>
              <a:gd name="T7" fmla="*/ 2674 h 2752"/>
              <a:gd name="T8" fmla="*/ 337 w 2821"/>
              <a:gd name="T9" fmla="*/ 2674 h 2752"/>
              <a:gd name="T10" fmla="*/ 415 w 2821"/>
              <a:gd name="T11" fmla="*/ 2651 h 2752"/>
              <a:gd name="T12" fmla="*/ 494 w 2821"/>
              <a:gd name="T13" fmla="*/ 2561 h 2752"/>
              <a:gd name="T14" fmla="*/ 561 w 2821"/>
              <a:gd name="T15" fmla="*/ 2528 h 2752"/>
              <a:gd name="T16" fmla="*/ 640 w 2821"/>
              <a:gd name="T17" fmla="*/ 2539 h 2752"/>
              <a:gd name="T18" fmla="*/ 718 w 2821"/>
              <a:gd name="T19" fmla="*/ 2528 h 2752"/>
              <a:gd name="T20" fmla="*/ 786 w 2821"/>
              <a:gd name="T21" fmla="*/ 2494 h 2752"/>
              <a:gd name="T22" fmla="*/ 864 w 2821"/>
              <a:gd name="T23" fmla="*/ 2449 h 2752"/>
              <a:gd name="T24" fmla="*/ 943 w 2821"/>
              <a:gd name="T25" fmla="*/ 2415 h 2752"/>
              <a:gd name="T26" fmla="*/ 1021 w 2821"/>
              <a:gd name="T27" fmla="*/ 2371 h 2752"/>
              <a:gd name="T28" fmla="*/ 1089 w 2821"/>
              <a:gd name="T29" fmla="*/ 2337 h 2752"/>
              <a:gd name="T30" fmla="*/ 1167 w 2821"/>
              <a:gd name="T31" fmla="*/ 2303 h 2752"/>
              <a:gd name="T32" fmla="*/ 1246 w 2821"/>
              <a:gd name="T33" fmla="*/ 2247 h 2752"/>
              <a:gd name="T34" fmla="*/ 1313 w 2821"/>
              <a:gd name="T35" fmla="*/ 2168 h 2752"/>
              <a:gd name="T36" fmla="*/ 1392 w 2821"/>
              <a:gd name="T37" fmla="*/ 2090 h 2752"/>
              <a:gd name="T38" fmla="*/ 1470 w 2821"/>
              <a:gd name="T39" fmla="*/ 2023 h 2752"/>
              <a:gd name="T40" fmla="*/ 1538 w 2821"/>
              <a:gd name="T41" fmla="*/ 1944 h 2752"/>
              <a:gd name="T42" fmla="*/ 1616 w 2821"/>
              <a:gd name="T43" fmla="*/ 1843 h 2752"/>
              <a:gd name="T44" fmla="*/ 1695 w 2821"/>
              <a:gd name="T45" fmla="*/ 1787 h 2752"/>
              <a:gd name="T46" fmla="*/ 1773 w 2821"/>
              <a:gd name="T47" fmla="*/ 1708 h 2752"/>
              <a:gd name="T48" fmla="*/ 1841 w 2821"/>
              <a:gd name="T49" fmla="*/ 1596 h 2752"/>
              <a:gd name="T50" fmla="*/ 1919 w 2821"/>
              <a:gd name="T51" fmla="*/ 1540 h 2752"/>
              <a:gd name="T52" fmla="*/ 1998 w 2821"/>
              <a:gd name="T53" fmla="*/ 1472 h 2752"/>
              <a:gd name="T54" fmla="*/ 2065 w 2821"/>
              <a:gd name="T55" fmla="*/ 1315 h 2752"/>
              <a:gd name="T56" fmla="*/ 2144 w 2821"/>
              <a:gd name="T57" fmla="*/ 1214 h 2752"/>
              <a:gd name="T58" fmla="*/ 2222 w 2821"/>
              <a:gd name="T59" fmla="*/ 1102 h 2752"/>
              <a:gd name="T60" fmla="*/ 2290 w 2821"/>
              <a:gd name="T61" fmla="*/ 1001 h 2752"/>
              <a:gd name="T62" fmla="*/ 2368 w 2821"/>
              <a:gd name="T63" fmla="*/ 933 h 2752"/>
              <a:gd name="T64" fmla="*/ 2447 w 2821"/>
              <a:gd name="T65" fmla="*/ 855 h 2752"/>
              <a:gd name="T66" fmla="*/ 2525 w 2821"/>
              <a:gd name="T67" fmla="*/ 743 h 2752"/>
              <a:gd name="T68" fmla="*/ 2593 w 2821"/>
              <a:gd name="T69" fmla="*/ 552 h 2752"/>
              <a:gd name="T70" fmla="*/ 2671 w 2821"/>
              <a:gd name="T71" fmla="*/ 338 h 2752"/>
              <a:gd name="T72" fmla="*/ 2739 w 2821"/>
              <a:gd name="T73" fmla="*/ 192 h 2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821" h="2752">
                <a:moveTo>
                  <a:pt x="0" y="2685"/>
                </a:moveTo>
                <a:lnTo>
                  <a:pt x="34" y="2707"/>
                </a:lnTo>
                <a:lnTo>
                  <a:pt x="79" y="2707"/>
                </a:lnTo>
                <a:lnTo>
                  <a:pt x="112" y="2741"/>
                </a:lnTo>
                <a:lnTo>
                  <a:pt x="146" y="2752"/>
                </a:lnTo>
                <a:lnTo>
                  <a:pt x="191" y="2741"/>
                </a:lnTo>
                <a:lnTo>
                  <a:pt x="224" y="2707"/>
                </a:lnTo>
                <a:lnTo>
                  <a:pt x="269" y="2674"/>
                </a:lnTo>
                <a:lnTo>
                  <a:pt x="303" y="2674"/>
                </a:lnTo>
                <a:lnTo>
                  <a:pt x="337" y="2674"/>
                </a:lnTo>
                <a:lnTo>
                  <a:pt x="382" y="2674"/>
                </a:lnTo>
                <a:lnTo>
                  <a:pt x="415" y="2651"/>
                </a:lnTo>
                <a:lnTo>
                  <a:pt x="449" y="2595"/>
                </a:lnTo>
                <a:lnTo>
                  <a:pt x="494" y="2561"/>
                </a:lnTo>
                <a:lnTo>
                  <a:pt x="528" y="2528"/>
                </a:lnTo>
                <a:lnTo>
                  <a:pt x="561" y="2528"/>
                </a:lnTo>
                <a:lnTo>
                  <a:pt x="606" y="2528"/>
                </a:lnTo>
                <a:lnTo>
                  <a:pt x="640" y="2539"/>
                </a:lnTo>
                <a:lnTo>
                  <a:pt x="673" y="2550"/>
                </a:lnTo>
                <a:lnTo>
                  <a:pt x="718" y="2528"/>
                </a:lnTo>
                <a:lnTo>
                  <a:pt x="752" y="2528"/>
                </a:lnTo>
                <a:lnTo>
                  <a:pt x="786" y="2494"/>
                </a:lnTo>
                <a:lnTo>
                  <a:pt x="831" y="2483"/>
                </a:lnTo>
                <a:lnTo>
                  <a:pt x="864" y="2449"/>
                </a:lnTo>
                <a:lnTo>
                  <a:pt x="898" y="2438"/>
                </a:lnTo>
                <a:lnTo>
                  <a:pt x="943" y="2415"/>
                </a:lnTo>
                <a:lnTo>
                  <a:pt x="977" y="2382"/>
                </a:lnTo>
                <a:lnTo>
                  <a:pt x="1021" y="2371"/>
                </a:lnTo>
                <a:lnTo>
                  <a:pt x="1055" y="2359"/>
                </a:lnTo>
                <a:lnTo>
                  <a:pt x="1089" y="2337"/>
                </a:lnTo>
                <a:lnTo>
                  <a:pt x="1134" y="2314"/>
                </a:lnTo>
                <a:lnTo>
                  <a:pt x="1167" y="2303"/>
                </a:lnTo>
                <a:lnTo>
                  <a:pt x="1201" y="2281"/>
                </a:lnTo>
                <a:lnTo>
                  <a:pt x="1246" y="2247"/>
                </a:lnTo>
                <a:lnTo>
                  <a:pt x="1280" y="2236"/>
                </a:lnTo>
                <a:lnTo>
                  <a:pt x="1313" y="2168"/>
                </a:lnTo>
                <a:lnTo>
                  <a:pt x="1358" y="2124"/>
                </a:lnTo>
                <a:lnTo>
                  <a:pt x="1392" y="2090"/>
                </a:lnTo>
                <a:lnTo>
                  <a:pt x="1437" y="2045"/>
                </a:lnTo>
                <a:lnTo>
                  <a:pt x="1470" y="2023"/>
                </a:lnTo>
                <a:lnTo>
                  <a:pt x="1504" y="1978"/>
                </a:lnTo>
                <a:lnTo>
                  <a:pt x="1538" y="1944"/>
                </a:lnTo>
                <a:lnTo>
                  <a:pt x="1583" y="1888"/>
                </a:lnTo>
                <a:lnTo>
                  <a:pt x="1616" y="1843"/>
                </a:lnTo>
                <a:lnTo>
                  <a:pt x="1661" y="1787"/>
                </a:lnTo>
                <a:lnTo>
                  <a:pt x="1695" y="1787"/>
                </a:lnTo>
                <a:lnTo>
                  <a:pt x="1729" y="1742"/>
                </a:lnTo>
                <a:lnTo>
                  <a:pt x="1773" y="1708"/>
                </a:lnTo>
                <a:lnTo>
                  <a:pt x="1807" y="1652"/>
                </a:lnTo>
                <a:lnTo>
                  <a:pt x="1841" y="1596"/>
                </a:lnTo>
                <a:lnTo>
                  <a:pt x="1886" y="1551"/>
                </a:lnTo>
                <a:lnTo>
                  <a:pt x="1919" y="1540"/>
                </a:lnTo>
                <a:lnTo>
                  <a:pt x="1964" y="1506"/>
                </a:lnTo>
                <a:lnTo>
                  <a:pt x="1998" y="1472"/>
                </a:lnTo>
                <a:lnTo>
                  <a:pt x="2032" y="1439"/>
                </a:lnTo>
                <a:lnTo>
                  <a:pt x="2065" y="1315"/>
                </a:lnTo>
                <a:lnTo>
                  <a:pt x="2110" y="1259"/>
                </a:lnTo>
                <a:lnTo>
                  <a:pt x="2144" y="1214"/>
                </a:lnTo>
                <a:lnTo>
                  <a:pt x="2178" y="1180"/>
                </a:lnTo>
                <a:lnTo>
                  <a:pt x="2222" y="1102"/>
                </a:lnTo>
                <a:lnTo>
                  <a:pt x="2256" y="1035"/>
                </a:lnTo>
                <a:lnTo>
                  <a:pt x="2290" y="1001"/>
                </a:lnTo>
                <a:lnTo>
                  <a:pt x="2335" y="990"/>
                </a:lnTo>
                <a:lnTo>
                  <a:pt x="2368" y="933"/>
                </a:lnTo>
                <a:lnTo>
                  <a:pt x="2413" y="911"/>
                </a:lnTo>
                <a:lnTo>
                  <a:pt x="2447" y="855"/>
                </a:lnTo>
                <a:lnTo>
                  <a:pt x="2481" y="799"/>
                </a:lnTo>
                <a:lnTo>
                  <a:pt x="2525" y="743"/>
                </a:lnTo>
                <a:lnTo>
                  <a:pt x="2559" y="653"/>
                </a:lnTo>
                <a:lnTo>
                  <a:pt x="2593" y="552"/>
                </a:lnTo>
                <a:lnTo>
                  <a:pt x="2638" y="462"/>
                </a:lnTo>
                <a:lnTo>
                  <a:pt x="2671" y="338"/>
                </a:lnTo>
                <a:lnTo>
                  <a:pt x="2705" y="282"/>
                </a:lnTo>
                <a:lnTo>
                  <a:pt x="2739" y="192"/>
                </a:lnTo>
                <a:lnTo>
                  <a:pt x="2821" y="0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407" name="Freeform 151"/>
          <p:cNvSpPr>
            <a:spLocks/>
          </p:cNvSpPr>
          <p:nvPr/>
        </p:nvSpPr>
        <p:spPr bwMode="auto">
          <a:xfrm>
            <a:off x="2584450" y="1917700"/>
            <a:ext cx="4468813" cy="4094163"/>
          </a:xfrm>
          <a:custGeom>
            <a:avLst/>
            <a:gdLst>
              <a:gd name="T0" fmla="*/ 34 w 2815"/>
              <a:gd name="T1" fmla="*/ 2546 h 2579"/>
              <a:gd name="T2" fmla="*/ 112 w 2815"/>
              <a:gd name="T3" fmla="*/ 2568 h 2579"/>
              <a:gd name="T4" fmla="*/ 191 w 2815"/>
              <a:gd name="T5" fmla="*/ 2568 h 2579"/>
              <a:gd name="T6" fmla="*/ 269 w 2815"/>
              <a:gd name="T7" fmla="*/ 2523 h 2579"/>
              <a:gd name="T8" fmla="*/ 337 w 2815"/>
              <a:gd name="T9" fmla="*/ 2534 h 2579"/>
              <a:gd name="T10" fmla="*/ 415 w 2815"/>
              <a:gd name="T11" fmla="*/ 2501 h 2579"/>
              <a:gd name="T12" fmla="*/ 494 w 2815"/>
              <a:gd name="T13" fmla="*/ 2478 h 2579"/>
              <a:gd name="T14" fmla="*/ 561 w 2815"/>
              <a:gd name="T15" fmla="*/ 2467 h 2579"/>
              <a:gd name="T16" fmla="*/ 640 w 2815"/>
              <a:gd name="T17" fmla="*/ 2400 h 2579"/>
              <a:gd name="T18" fmla="*/ 718 w 2815"/>
              <a:gd name="T19" fmla="*/ 2388 h 2579"/>
              <a:gd name="T20" fmla="*/ 786 w 2815"/>
              <a:gd name="T21" fmla="*/ 2355 h 2579"/>
              <a:gd name="T22" fmla="*/ 864 w 2815"/>
              <a:gd name="T23" fmla="*/ 2332 h 2579"/>
              <a:gd name="T24" fmla="*/ 943 w 2815"/>
              <a:gd name="T25" fmla="*/ 2299 h 2579"/>
              <a:gd name="T26" fmla="*/ 1021 w 2815"/>
              <a:gd name="T27" fmla="*/ 2254 h 2579"/>
              <a:gd name="T28" fmla="*/ 1089 w 2815"/>
              <a:gd name="T29" fmla="*/ 2242 h 2579"/>
              <a:gd name="T30" fmla="*/ 1167 w 2815"/>
              <a:gd name="T31" fmla="*/ 2186 h 2579"/>
              <a:gd name="T32" fmla="*/ 1246 w 2815"/>
              <a:gd name="T33" fmla="*/ 2153 h 2579"/>
              <a:gd name="T34" fmla="*/ 1324 w 2815"/>
              <a:gd name="T35" fmla="*/ 2085 h 2579"/>
              <a:gd name="T36" fmla="*/ 1392 w 2815"/>
              <a:gd name="T37" fmla="*/ 2007 h 2579"/>
              <a:gd name="T38" fmla="*/ 1470 w 2815"/>
              <a:gd name="T39" fmla="*/ 1939 h 2579"/>
              <a:gd name="T40" fmla="*/ 1538 w 2815"/>
              <a:gd name="T41" fmla="*/ 1883 h 2579"/>
              <a:gd name="T42" fmla="*/ 1616 w 2815"/>
              <a:gd name="T43" fmla="*/ 1793 h 2579"/>
              <a:gd name="T44" fmla="*/ 1695 w 2815"/>
              <a:gd name="T45" fmla="*/ 1760 h 2579"/>
              <a:gd name="T46" fmla="*/ 1773 w 2815"/>
              <a:gd name="T47" fmla="*/ 1681 h 2579"/>
              <a:gd name="T48" fmla="*/ 1841 w 2815"/>
              <a:gd name="T49" fmla="*/ 1569 h 2579"/>
              <a:gd name="T50" fmla="*/ 1919 w 2815"/>
              <a:gd name="T51" fmla="*/ 1558 h 2579"/>
              <a:gd name="T52" fmla="*/ 1998 w 2815"/>
              <a:gd name="T53" fmla="*/ 1513 h 2579"/>
              <a:gd name="T54" fmla="*/ 2065 w 2815"/>
              <a:gd name="T55" fmla="*/ 1367 h 2579"/>
              <a:gd name="T56" fmla="*/ 2144 w 2815"/>
              <a:gd name="T57" fmla="*/ 1232 h 2579"/>
              <a:gd name="T58" fmla="*/ 2222 w 2815"/>
              <a:gd name="T59" fmla="*/ 1120 h 2579"/>
              <a:gd name="T60" fmla="*/ 2290 w 2815"/>
              <a:gd name="T61" fmla="*/ 1041 h 2579"/>
              <a:gd name="T62" fmla="*/ 2368 w 2815"/>
              <a:gd name="T63" fmla="*/ 985 h 2579"/>
              <a:gd name="T64" fmla="*/ 2447 w 2815"/>
              <a:gd name="T65" fmla="*/ 839 h 2579"/>
              <a:gd name="T66" fmla="*/ 2525 w 2815"/>
              <a:gd name="T67" fmla="*/ 727 h 2579"/>
              <a:gd name="T68" fmla="*/ 2593 w 2815"/>
              <a:gd name="T69" fmla="*/ 547 h 2579"/>
              <a:gd name="T70" fmla="*/ 2671 w 2815"/>
              <a:gd name="T71" fmla="*/ 323 h 2579"/>
              <a:gd name="T72" fmla="*/ 2739 w 2815"/>
              <a:gd name="T73" fmla="*/ 177 h 2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815" h="2579">
                <a:moveTo>
                  <a:pt x="0" y="2534"/>
                </a:moveTo>
                <a:lnTo>
                  <a:pt x="34" y="2546"/>
                </a:lnTo>
                <a:lnTo>
                  <a:pt x="79" y="2557"/>
                </a:lnTo>
                <a:lnTo>
                  <a:pt x="112" y="2568"/>
                </a:lnTo>
                <a:lnTo>
                  <a:pt x="146" y="2579"/>
                </a:lnTo>
                <a:lnTo>
                  <a:pt x="191" y="2568"/>
                </a:lnTo>
                <a:lnTo>
                  <a:pt x="224" y="2546"/>
                </a:lnTo>
                <a:lnTo>
                  <a:pt x="269" y="2523"/>
                </a:lnTo>
                <a:lnTo>
                  <a:pt x="303" y="2512"/>
                </a:lnTo>
                <a:lnTo>
                  <a:pt x="337" y="2534"/>
                </a:lnTo>
                <a:lnTo>
                  <a:pt x="382" y="2512"/>
                </a:lnTo>
                <a:lnTo>
                  <a:pt x="415" y="2501"/>
                </a:lnTo>
                <a:lnTo>
                  <a:pt x="449" y="2467"/>
                </a:lnTo>
                <a:lnTo>
                  <a:pt x="494" y="2478"/>
                </a:lnTo>
                <a:lnTo>
                  <a:pt x="528" y="2467"/>
                </a:lnTo>
                <a:lnTo>
                  <a:pt x="561" y="2467"/>
                </a:lnTo>
                <a:lnTo>
                  <a:pt x="606" y="2445"/>
                </a:lnTo>
                <a:lnTo>
                  <a:pt x="640" y="2400"/>
                </a:lnTo>
                <a:lnTo>
                  <a:pt x="673" y="2388"/>
                </a:lnTo>
                <a:lnTo>
                  <a:pt x="718" y="2388"/>
                </a:lnTo>
                <a:lnTo>
                  <a:pt x="752" y="2388"/>
                </a:lnTo>
                <a:lnTo>
                  <a:pt x="786" y="2355"/>
                </a:lnTo>
                <a:lnTo>
                  <a:pt x="831" y="2344"/>
                </a:lnTo>
                <a:lnTo>
                  <a:pt x="864" y="2332"/>
                </a:lnTo>
                <a:lnTo>
                  <a:pt x="898" y="2310"/>
                </a:lnTo>
                <a:lnTo>
                  <a:pt x="943" y="2299"/>
                </a:lnTo>
                <a:lnTo>
                  <a:pt x="977" y="2265"/>
                </a:lnTo>
                <a:lnTo>
                  <a:pt x="1021" y="2254"/>
                </a:lnTo>
                <a:lnTo>
                  <a:pt x="1055" y="2242"/>
                </a:lnTo>
                <a:lnTo>
                  <a:pt x="1089" y="2242"/>
                </a:lnTo>
                <a:lnTo>
                  <a:pt x="1134" y="2209"/>
                </a:lnTo>
                <a:lnTo>
                  <a:pt x="1167" y="2186"/>
                </a:lnTo>
                <a:lnTo>
                  <a:pt x="1201" y="2175"/>
                </a:lnTo>
                <a:lnTo>
                  <a:pt x="1246" y="2153"/>
                </a:lnTo>
                <a:lnTo>
                  <a:pt x="1280" y="2130"/>
                </a:lnTo>
                <a:lnTo>
                  <a:pt x="1324" y="2085"/>
                </a:lnTo>
                <a:lnTo>
                  <a:pt x="1358" y="2040"/>
                </a:lnTo>
                <a:lnTo>
                  <a:pt x="1392" y="2007"/>
                </a:lnTo>
                <a:lnTo>
                  <a:pt x="1425" y="1995"/>
                </a:lnTo>
                <a:lnTo>
                  <a:pt x="1470" y="1939"/>
                </a:lnTo>
                <a:lnTo>
                  <a:pt x="1504" y="1906"/>
                </a:lnTo>
                <a:lnTo>
                  <a:pt x="1538" y="1883"/>
                </a:lnTo>
                <a:lnTo>
                  <a:pt x="1583" y="1838"/>
                </a:lnTo>
                <a:lnTo>
                  <a:pt x="1616" y="1793"/>
                </a:lnTo>
                <a:lnTo>
                  <a:pt x="1661" y="1748"/>
                </a:lnTo>
                <a:lnTo>
                  <a:pt x="1695" y="1760"/>
                </a:lnTo>
                <a:lnTo>
                  <a:pt x="1729" y="1737"/>
                </a:lnTo>
                <a:lnTo>
                  <a:pt x="1773" y="1681"/>
                </a:lnTo>
                <a:lnTo>
                  <a:pt x="1807" y="1636"/>
                </a:lnTo>
                <a:lnTo>
                  <a:pt x="1841" y="1569"/>
                </a:lnTo>
                <a:lnTo>
                  <a:pt x="1886" y="1546"/>
                </a:lnTo>
                <a:lnTo>
                  <a:pt x="1919" y="1558"/>
                </a:lnTo>
                <a:lnTo>
                  <a:pt x="1953" y="1524"/>
                </a:lnTo>
                <a:lnTo>
                  <a:pt x="1998" y="1513"/>
                </a:lnTo>
                <a:lnTo>
                  <a:pt x="2032" y="1400"/>
                </a:lnTo>
                <a:lnTo>
                  <a:pt x="2065" y="1367"/>
                </a:lnTo>
                <a:lnTo>
                  <a:pt x="2110" y="1299"/>
                </a:lnTo>
                <a:lnTo>
                  <a:pt x="2144" y="1232"/>
                </a:lnTo>
                <a:lnTo>
                  <a:pt x="2178" y="1176"/>
                </a:lnTo>
                <a:lnTo>
                  <a:pt x="2222" y="1120"/>
                </a:lnTo>
                <a:lnTo>
                  <a:pt x="2267" y="1075"/>
                </a:lnTo>
                <a:lnTo>
                  <a:pt x="2290" y="1041"/>
                </a:lnTo>
                <a:lnTo>
                  <a:pt x="2335" y="1041"/>
                </a:lnTo>
                <a:lnTo>
                  <a:pt x="2368" y="985"/>
                </a:lnTo>
                <a:lnTo>
                  <a:pt x="2413" y="918"/>
                </a:lnTo>
                <a:lnTo>
                  <a:pt x="2447" y="839"/>
                </a:lnTo>
                <a:lnTo>
                  <a:pt x="2481" y="794"/>
                </a:lnTo>
                <a:lnTo>
                  <a:pt x="2525" y="727"/>
                </a:lnTo>
                <a:lnTo>
                  <a:pt x="2559" y="648"/>
                </a:lnTo>
                <a:lnTo>
                  <a:pt x="2593" y="547"/>
                </a:lnTo>
                <a:lnTo>
                  <a:pt x="2638" y="435"/>
                </a:lnTo>
                <a:lnTo>
                  <a:pt x="2671" y="323"/>
                </a:lnTo>
                <a:lnTo>
                  <a:pt x="2705" y="266"/>
                </a:lnTo>
                <a:lnTo>
                  <a:pt x="2739" y="177"/>
                </a:lnTo>
                <a:lnTo>
                  <a:pt x="2815" y="0"/>
                </a:lnTo>
              </a:path>
            </a:pathLst>
          </a:custGeom>
          <a:noFill/>
          <a:ln w="34925">
            <a:solidFill>
              <a:srgbClr val="FE1B0E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6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6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67" grpId="0" build="p" autoUpdateAnimBg="0"/>
      <p:bldP spid="9636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1725613" y="1557338"/>
            <a:ext cx="5499100" cy="4927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048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>
          <a:xfrm>
            <a:off x="2667000" y="223838"/>
            <a:ext cx="632460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Consumer Spending and Disposable Income</a:t>
            </a:r>
          </a:p>
        </p:txBody>
      </p:sp>
      <p:sp>
        <p:nvSpPr>
          <p:cNvPr id="97285" name="Line 5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6" name="Line 6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8" name="Line 8"/>
          <p:cNvSpPr>
            <a:spLocks noChangeShapeType="1"/>
          </p:cNvSpPr>
          <p:nvPr/>
        </p:nvSpPr>
        <p:spPr bwMode="auto">
          <a:xfrm>
            <a:off x="1708150" y="6288088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1708150" y="6091238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1708150" y="5894388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1" name="Line 11"/>
          <p:cNvSpPr>
            <a:spLocks noChangeShapeType="1"/>
          </p:cNvSpPr>
          <p:nvPr/>
        </p:nvSpPr>
        <p:spPr bwMode="auto">
          <a:xfrm>
            <a:off x="1708150" y="5697538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>
            <a:off x="1708150" y="5499100"/>
            <a:ext cx="5516563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3" name="Line 13"/>
          <p:cNvSpPr>
            <a:spLocks noChangeShapeType="1"/>
          </p:cNvSpPr>
          <p:nvPr/>
        </p:nvSpPr>
        <p:spPr bwMode="auto">
          <a:xfrm>
            <a:off x="1708150" y="5302250"/>
            <a:ext cx="5516563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4" name="Line 14"/>
          <p:cNvSpPr>
            <a:spLocks noChangeShapeType="1"/>
          </p:cNvSpPr>
          <p:nvPr/>
        </p:nvSpPr>
        <p:spPr bwMode="auto">
          <a:xfrm>
            <a:off x="1708150" y="5105400"/>
            <a:ext cx="5516563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5" name="Line 15"/>
          <p:cNvSpPr>
            <a:spLocks noChangeShapeType="1"/>
          </p:cNvSpPr>
          <p:nvPr/>
        </p:nvSpPr>
        <p:spPr bwMode="auto">
          <a:xfrm>
            <a:off x="1708150" y="4908550"/>
            <a:ext cx="5516563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6" name="Line 16"/>
          <p:cNvSpPr>
            <a:spLocks noChangeShapeType="1"/>
          </p:cNvSpPr>
          <p:nvPr/>
        </p:nvSpPr>
        <p:spPr bwMode="auto">
          <a:xfrm>
            <a:off x="1708150" y="4711700"/>
            <a:ext cx="5516563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7" name="Line 17"/>
          <p:cNvSpPr>
            <a:spLocks noChangeShapeType="1"/>
          </p:cNvSpPr>
          <p:nvPr/>
        </p:nvSpPr>
        <p:spPr bwMode="auto">
          <a:xfrm>
            <a:off x="1708150" y="4513263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8" name="Line 18"/>
          <p:cNvSpPr>
            <a:spLocks noChangeShapeType="1"/>
          </p:cNvSpPr>
          <p:nvPr/>
        </p:nvSpPr>
        <p:spPr bwMode="auto">
          <a:xfrm>
            <a:off x="1708150" y="4316413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9" name="Line 19"/>
          <p:cNvSpPr>
            <a:spLocks noChangeShapeType="1"/>
          </p:cNvSpPr>
          <p:nvPr/>
        </p:nvSpPr>
        <p:spPr bwMode="auto">
          <a:xfrm>
            <a:off x="1708150" y="4119563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00" name="Line 20"/>
          <p:cNvSpPr>
            <a:spLocks noChangeShapeType="1"/>
          </p:cNvSpPr>
          <p:nvPr/>
        </p:nvSpPr>
        <p:spPr bwMode="auto">
          <a:xfrm>
            <a:off x="1708150" y="3922713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01" name="Line 21"/>
          <p:cNvSpPr>
            <a:spLocks noChangeShapeType="1"/>
          </p:cNvSpPr>
          <p:nvPr/>
        </p:nvSpPr>
        <p:spPr bwMode="auto">
          <a:xfrm>
            <a:off x="1708150" y="3725863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02" name="Line 22"/>
          <p:cNvSpPr>
            <a:spLocks noChangeShapeType="1"/>
          </p:cNvSpPr>
          <p:nvPr/>
        </p:nvSpPr>
        <p:spPr bwMode="auto">
          <a:xfrm>
            <a:off x="1708150" y="3529013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03" name="Line 23"/>
          <p:cNvSpPr>
            <a:spLocks noChangeShapeType="1"/>
          </p:cNvSpPr>
          <p:nvPr/>
        </p:nvSpPr>
        <p:spPr bwMode="auto">
          <a:xfrm>
            <a:off x="1708150" y="3330575"/>
            <a:ext cx="5516563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04" name="Line 24"/>
          <p:cNvSpPr>
            <a:spLocks noChangeShapeType="1"/>
          </p:cNvSpPr>
          <p:nvPr/>
        </p:nvSpPr>
        <p:spPr bwMode="auto">
          <a:xfrm>
            <a:off x="1708150" y="3133725"/>
            <a:ext cx="5516563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05" name="Line 25"/>
          <p:cNvSpPr>
            <a:spLocks noChangeShapeType="1"/>
          </p:cNvSpPr>
          <p:nvPr/>
        </p:nvSpPr>
        <p:spPr bwMode="auto">
          <a:xfrm>
            <a:off x="1708150" y="2936875"/>
            <a:ext cx="5516563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06" name="Line 26"/>
          <p:cNvSpPr>
            <a:spLocks noChangeShapeType="1"/>
          </p:cNvSpPr>
          <p:nvPr/>
        </p:nvSpPr>
        <p:spPr bwMode="auto">
          <a:xfrm>
            <a:off x="1708150" y="2740025"/>
            <a:ext cx="5516563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07" name="Line 27"/>
          <p:cNvSpPr>
            <a:spLocks noChangeShapeType="1"/>
          </p:cNvSpPr>
          <p:nvPr/>
        </p:nvSpPr>
        <p:spPr bwMode="auto">
          <a:xfrm>
            <a:off x="1708150" y="2543175"/>
            <a:ext cx="5516563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08" name="Line 28"/>
          <p:cNvSpPr>
            <a:spLocks noChangeShapeType="1"/>
          </p:cNvSpPr>
          <p:nvPr/>
        </p:nvSpPr>
        <p:spPr bwMode="auto">
          <a:xfrm>
            <a:off x="1708150" y="2328863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09" name="Line 29"/>
          <p:cNvSpPr>
            <a:spLocks noChangeShapeType="1"/>
          </p:cNvSpPr>
          <p:nvPr/>
        </p:nvSpPr>
        <p:spPr bwMode="auto">
          <a:xfrm>
            <a:off x="1708150" y="2132013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10" name="Line 30"/>
          <p:cNvSpPr>
            <a:spLocks noChangeShapeType="1"/>
          </p:cNvSpPr>
          <p:nvPr/>
        </p:nvSpPr>
        <p:spPr bwMode="auto">
          <a:xfrm>
            <a:off x="1708150" y="1935163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11" name="Line 31"/>
          <p:cNvSpPr>
            <a:spLocks noChangeShapeType="1"/>
          </p:cNvSpPr>
          <p:nvPr/>
        </p:nvSpPr>
        <p:spPr bwMode="auto">
          <a:xfrm>
            <a:off x="1708150" y="1738313"/>
            <a:ext cx="5516563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12" name="Line 32"/>
          <p:cNvSpPr>
            <a:spLocks noChangeShapeType="1"/>
          </p:cNvSpPr>
          <p:nvPr/>
        </p:nvSpPr>
        <p:spPr bwMode="auto">
          <a:xfrm>
            <a:off x="1905000" y="1557338"/>
            <a:ext cx="1588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13" name="Line 33"/>
          <p:cNvSpPr>
            <a:spLocks noChangeShapeType="1"/>
          </p:cNvSpPr>
          <p:nvPr/>
        </p:nvSpPr>
        <p:spPr bwMode="auto">
          <a:xfrm>
            <a:off x="2103438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14" name="Line 34"/>
          <p:cNvSpPr>
            <a:spLocks noChangeShapeType="1"/>
          </p:cNvSpPr>
          <p:nvPr/>
        </p:nvSpPr>
        <p:spPr bwMode="auto">
          <a:xfrm>
            <a:off x="2300288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15" name="Line 35"/>
          <p:cNvSpPr>
            <a:spLocks noChangeShapeType="1"/>
          </p:cNvSpPr>
          <p:nvPr/>
        </p:nvSpPr>
        <p:spPr bwMode="auto">
          <a:xfrm>
            <a:off x="2497138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16" name="Line 36"/>
          <p:cNvSpPr>
            <a:spLocks noChangeShapeType="1"/>
          </p:cNvSpPr>
          <p:nvPr/>
        </p:nvSpPr>
        <p:spPr bwMode="auto">
          <a:xfrm>
            <a:off x="2693988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17" name="Line 37"/>
          <p:cNvSpPr>
            <a:spLocks noChangeShapeType="1"/>
          </p:cNvSpPr>
          <p:nvPr/>
        </p:nvSpPr>
        <p:spPr bwMode="auto">
          <a:xfrm>
            <a:off x="2890838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18" name="Line 38"/>
          <p:cNvSpPr>
            <a:spLocks noChangeShapeType="1"/>
          </p:cNvSpPr>
          <p:nvPr/>
        </p:nvSpPr>
        <p:spPr bwMode="auto">
          <a:xfrm>
            <a:off x="3087688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19" name="Line 39"/>
          <p:cNvSpPr>
            <a:spLocks noChangeShapeType="1"/>
          </p:cNvSpPr>
          <p:nvPr/>
        </p:nvSpPr>
        <p:spPr bwMode="auto">
          <a:xfrm>
            <a:off x="3284538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20" name="Line 40"/>
          <p:cNvSpPr>
            <a:spLocks noChangeShapeType="1"/>
          </p:cNvSpPr>
          <p:nvPr/>
        </p:nvSpPr>
        <p:spPr bwMode="auto">
          <a:xfrm>
            <a:off x="3481388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21" name="Line 41"/>
          <p:cNvSpPr>
            <a:spLocks noChangeShapeType="1"/>
          </p:cNvSpPr>
          <p:nvPr/>
        </p:nvSpPr>
        <p:spPr bwMode="auto">
          <a:xfrm>
            <a:off x="3678238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22" name="Line 42"/>
          <p:cNvSpPr>
            <a:spLocks noChangeShapeType="1"/>
          </p:cNvSpPr>
          <p:nvPr/>
        </p:nvSpPr>
        <p:spPr bwMode="auto">
          <a:xfrm>
            <a:off x="3875088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23" name="Line 43"/>
          <p:cNvSpPr>
            <a:spLocks noChangeShapeType="1"/>
          </p:cNvSpPr>
          <p:nvPr/>
        </p:nvSpPr>
        <p:spPr bwMode="auto">
          <a:xfrm>
            <a:off x="4071938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24" name="Line 44"/>
          <p:cNvSpPr>
            <a:spLocks noChangeShapeType="1"/>
          </p:cNvSpPr>
          <p:nvPr/>
        </p:nvSpPr>
        <p:spPr bwMode="auto">
          <a:xfrm>
            <a:off x="4270375" y="1557338"/>
            <a:ext cx="1588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25" name="Line 45"/>
          <p:cNvSpPr>
            <a:spLocks noChangeShapeType="1"/>
          </p:cNvSpPr>
          <p:nvPr/>
        </p:nvSpPr>
        <p:spPr bwMode="auto">
          <a:xfrm>
            <a:off x="4467225" y="1557338"/>
            <a:ext cx="1588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26" name="Line 46"/>
          <p:cNvSpPr>
            <a:spLocks noChangeShapeType="1"/>
          </p:cNvSpPr>
          <p:nvPr/>
        </p:nvSpPr>
        <p:spPr bwMode="auto">
          <a:xfrm>
            <a:off x="4664075" y="1557338"/>
            <a:ext cx="1588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27" name="Line 47"/>
          <p:cNvSpPr>
            <a:spLocks noChangeShapeType="1"/>
          </p:cNvSpPr>
          <p:nvPr/>
        </p:nvSpPr>
        <p:spPr bwMode="auto">
          <a:xfrm>
            <a:off x="4860925" y="1557338"/>
            <a:ext cx="1588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28" name="Line 48"/>
          <p:cNvSpPr>
            <a:spLocks noChangeShapeType="1"/>
          </p:cNvSpPr>
          <p:nvPr/>
        </p:nvSpPr>
        <p:spPr bwMode="auto">
          <a:xfrm>
            <a:off x="5057775" y="1557338"/>
            <a:ext cx="1588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29" name="Line 49"/>
          <p:cNvSpPr>
            <a:spLocks noChangeShapeType="1"/>
          </p:cNvSpPr>
          <p:nvPr/>
        </p:nvSpPr>
        <p:spPr bwMode="auto">
          <a:xfrm>
            <a:off x="5254625" y="1557338"/>
            <a:ext cx="1588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30" name="Line 50"/>
          <p:cNvSpPr>
            <a:spLocks noChangeShapeType="1"/>
          </p:cNvSpPr>
          <p:nvPr/>
        </p:nvSpPr>
        <p:spPr bwMode="auto">
          <a:xfrm>
            <a:off x="5451475" y="1557338"/>
            <a:ext cx="1588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31" name="Line 51"/>
          <p:cNvSpPr>
            <a:spLocks noChangeShapeType="1"/>
          </p:cNvSpPr>
          <p:nvPr/>
        </p:nvSpPr>
        <p:spPr bwMode="auto">
          <a:xfrm>
            <a:off x="5648325" y="1557338"/>
            <a:ext cx="1588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32" name="Line 52"/>
          <p:cNvSpPr>
            <a:spLocks noChangeShapeType="1"/>
          </p:cNvSpPr>
          <p:nvPr/>
        </p:nvSpPr>
        <p:spPr bwMode="auto">
          <a:xfrm>
            <a:off x="5845175" y="1557338"/>
            <a:ext cx="1588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33" name="Line 53"/>
          <p:cNvSpPr>
            <a:spLocks noChangeShapeType="1"/>
          </p:cNvSpPr>
          <p:nvPr/>
        </p:nvSpPr>
        <p:spPr bwMode="auto">
          <a:xfrm>
            <a:off x="6042025" y="1557338"/>
            <a:ext cx="1588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34" name="Line 54"/>
          <p:cNvSpPr>
            <a:spLocks noChangeShapeType="1"/>
          </p:cNvSpPr>
          <p:nvPr/>
        </p:nvSpPr>
        <p:spPr bwMode="auto">
          <a:xfrm>
            <a:off x="6240463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35" name="Line 55"/>
          <p:cNvSpPr>
            <a:spLocks noChangeShapeType="1"/>
          </p:cNvSpPr>
          <p:nvPr/>
        </p:nvSpPr>
        <p:spPr bwMode="auto">
          <a:xfrm>
            <a:off x="6831013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36" name="Line 56"/>
          <p:cNvSpPr>
            <a:spLocks noChangeShapeType="1"/>
          </p:cNvSpPr>
          <p:nvPr/>
        </p:nvSpPr>
        <p:spPr bwMode="auto">
          <a:xfrm>
            <a:off x="7027863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37" name="Line 57"/>
          <p:cNvSpPr>
            <a:spLocks noChangeShapeType="1"/>
          </p:cNvSpPr>
          <p:nvPr/>
        </p:nvSpPr>
        <p:spPr bwMode="auto">
          <a:xfrm>
            <a:off x="6634163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38" name="Line 58"/>
          <p:cNvSpPr>
            <a:spLocks noChangeShapeType="1"/>
          </p:cNvSpPr>
          <p:nvPr/>
        </p:nvSpPr>
        <p:spPr bwMode="auto">
          <a:xfrm>
            <a:off x="6437313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39" name="Line 59"/>
          <p:cNvSpPr>
            <a:spLocks noChangeShapeType="1"/>
          </p:cNvSpPr>
          <p:nvPr/>
        </p:nvSpPr>
        <p:spPr bwMode="auto">
          <a:xfrm>
            <a:off x="7027863" y="1557338"/>
            <a:ext cx="1587" cy="4927600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40" name="Rectangle 60"/>
          <p:cNvSpPr>
            <a:spLocks noChangeArrowheads="1"/>
          </p:cNvSpPr>
          <p:nvPr/>
        </p:nvSpPr>
        <p:spPr bwMode="auto">
          <a:xfrm>
            <a:off x="1725613" y="1557338"/>
            <a:ext cx="5499100" cy="4927600"/>
          </a:xfrm>
          <a:prstGeom prst="rect">
            <a:avLst/>
          </a:prstGeom>
          <a:noFill/>
          <a:ln w="15875">
            <a:solidFill>
              <a:srgbClr val="B3E3E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41" name="Line 61"/>
          <p:cNvSpPr>
            <a:spLocks noChangeShapeType="1"/>
          </p:cNvSpPr>
          <p:nvPr/>
        </p:nvSpPr>
        <p:spPr bwMode="auto">
          <a:xfrm flipV="1">
            <a:off x="2725738" y="2116138"/>
            <a:ext cx="4302125" cy="3563937"/>
          </a:xfrm>
          <a:prstGeom prst="line">
            <a:avLst/>
          </a:prstGeom>
          <a:noFill/>
          <a:ln w="49213">
            <a:solidFill>
              <a:srgbClr val="FE1A0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42" name="Line 62"/>
          <p:cNvSpPr>
            <a:spLocks noChangeShapeType="1"/>
          </p:cNvSpPr>
          <p:nvPr/>
        </p:nvSpPr>
        <p:spPr bwMode="auto">
          <a:xfrm>
            <a:off x="2693988" y="5105400"/>
            <a:ext cx="114300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43" name="Line 63"/>
          <p:cNvSpPr>
            <a:spLocks noChangeShapeType="1"/>
          </p:cNvSpPr>
          <p:nvPr/>
        </p:nvSpPr>
        <p:spPr bwMode="auto">
          <a:xfrm>
            <a:off x="2693988" y="4513263"/>
            <a:ext cx="114300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44" name="Line 64"/>
          <p:cNvSpPr>
            <a:spLocks noChangeShapeType="1"/>
          </p:cNvSpPr>
          <p:nvPr/>
        </p:nvSpPr>
        <p:spPr bwMode="auto">
          <a:xfrm>
            <a:off x="2693988" y="3922713"/>
            <a:ext cx="114300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45" name="Line 65"/>
          <p:cNvSpPr>
            <a:spLocks noChangeShapeType="1"/>
          </p:cNvSpPr>
          <p:nvPr/>
        </p:nvSpPr>
        <p:spPr bwMode="auto">
          <a:xfrm>
            <a:off x="2693988" y="3330575"/>
            <a:ext cx="114300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46" name="Line 66"/>
          <p:cNvSpPr>
            <a:spLocks noChangeShapeType="1"/>
          </p:cNvSpPr>
          <p:nvPr/>
        </p:nvSpPr>
        <p:spPr bwMode="auto">
          <a:xfrm>
            <a:off x="2693988" y="2740025"/>
            <a:ext cx="114300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47" name="Line 67"/>
          <p:cNvSpPr>
            <a:spLocks noChangeShapeType="1"/>
          </p:cNvSpPr>
          <p:nvPr/>
        </p:nvSpPr>
        <p:spPr bwMode="auto">
          <a:xfrm>
            <a:off x="2693988" y="2132013"/>
            <a:ext cx="114300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48" name="Freeform 68"/>
          <p:cNvSpPr>
            <a:spLocks/>
          </p:cNvSpPr>
          <p:nvPr/>
        </p:nvSpPr>
        <p:spPr bwMode="auto">
          <a:xfrm>
            <a:off x="2627313" y="1738313"/>
            <a:ext cx="4384675" cy="4024312"/>
          </a:xfrm>
          <a:custGeom>
            <a:avLst/>
            <a:gdLst>
              <a:gd name="T0" fmla="*/ 2762 w 2762"/>
              <a:gd name="T1" fmla="*/ 2483 h 2535"/>
              <a:gd name="T2" fmla="*/ 290 w 2762"/>
              <a:gd name="T3" fmla="*/ 2483 h 2535"/>
              <a:gd name="T4" fmla="*/ 269 w 2762"/>
              <a:gd name="T5" fmla="*/ 2535 h 2535"/>
              <a:gd name="T6" fmla="*/ 228 w 2762"/>
              <a:gd name="T7" fmla="*/ 2442 h 2535"/>
              <a:gd name="T8" fmla="*/ 197 w 2762"/>
              <a:gd name="T9" fmla="*/ 2483 h 2535"/>
              <a:gd name="T10" fmla="*/ 42 w 2762"/>
              <a:gd name="T11" fmla="*/ 2483 h 2535"/>
              <a:gd name="T12" fmla="*/ 42 w 2762"/>
              <a:gd name="T13" fmla="*/ 2328 h 2535"/>
              <a:gd name="T14" fmla="*/ 0 w 2762"/>
              <a:gd name="T15" fmla="*/ 2297 h 2535"/>
              <a:gd name="T16" fmla="*/ 94 w 2762"/>
              <a:gd name="T17" fmla="*/ 2256 h 2535"/>
              <a:gd name="T18" fmla="*/ 42 w 2762"/>
              <a:gd name="T19" fmla="*/ 2235 h 2535"/>
              <a:gd name="T20" fmla="*/ 42 w 2762"/>
              <a:gd name="T21" fmla="*/ 0 h 2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762" h="2535">
                <a:moveTo>
                  <a:pt x="2762" y="2483"/>
                </a:moveTo>
                <a:lnTo>
                  <a:pt x="290" y="2483"/>
                </a:lnTo>
                <a:lnTo>
                  <a:pt x="269" y="2535"/>
                </a:lnTo>
                <a:lnTo>
                  <a:pt x="228" y="2442"/>
                </a:lnTo>
                <a:lnTo>
                  <a:pt x="197" y="2483"/>
                </a:lnTo>
                <a:lnTo>
                  <a:pt x="42" y="2483"/>
                </a:lnTo>
                <a:lnTo>
                  <a:pt x="42" y="2328"/>
                </a:lnTo>
                <a:lnTo>
                  <a:pt x="0" y="2297"/>
                </a:lnTo>
                <a:lnTo>
                  <a:pt x="94" y="2256"/>
                </a:lnTo>
                <a:lnTo>
                  <a:pt x="42" y="2235"/>
                </a:lnTo>
                <a:lnTo>
                  <a:pt x="42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49" name="Line 69"/>
          <p:cNvSpPr>
            <a:spLocks noChangeShapeType="1"/>
          </p:cNvSpPr>
          <p:nvPr/>
        </p:nvSpPr>
        <p:spPr bwMode="auto">
          <a:xfrm>
            <a:off x="3284538" y="5548313"/>
            <a:ext cx="1587" cy="13176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50" name="Line 70"/>
          <p:cNvSpPr>
            <a:spLocks noChangeShapeType="1"/>
          </p:cNvSpPr>
          <p:nvPr/>
        </p:nvSpPr>
        <p:spPr bwMode="auto">
          <a:xfrm>
            <a:off x="3875088" y="5548313"/>
            <a:ext cx="1587" cy="13176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51" name="Line 71"/>
          <p:cNvSpPr>
            <a:spLocks noChangeShapeType="1"/>
          </p:cNvSpPr>
          <p:nvPr/>
        </p:nvSpPr>
        <p:spPr bwMode="auto">
          <a:xfrm>
            <a:off x="4467225" y="5548313"/>
            <a:ext cx="1588" cy="13176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52" name="Line 72"/>
          <p:cNvSpPr>
            <a:spLocks noChangeShapeType="1"/>
          </p:cNvSpPr>
          <p:nvPr/>
        </p:nvSpPr>
        <p:spPr bwMode="auto">
          <a:xfrm>
            <a:off x="5057775" y="5548313"/>
            <a:ext cx="1588" cy="13176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53" name="Line 73"/>
          <p:cNvSpPr>
            <a:spLocks noChangeShapeType="1"/>
          </p:cNvSpPr>
          <p:nvPr/>
        </p:nvSpPr>
        <p:spPr bwMode="auto">
          <a:xfrm>
            <a:off x="6256338" y="5548313"/>
            <a:ext cx="1587" cy="13176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54" name="Line 74"/>
          <p:cNvSpPr>
            <a:spLocks noChangeShapeType="1"/>
          </p:cNvSpPr>
          <p:nvPr/>
        </p:nvSpPr>
        <p:spPr bwMode="auto">
          <a:xfrm>
            <a:off x="5648325" y="5548313"/>
            <a:ext cx="1588" cy="13176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7355" name="Group 75"/>
          <p:cNvGrpSpPr>
            <a:grpSpLocks/>
          </p:cNvGrpSpPr>
          <p:nvPr/>
        </p:nvGrpSpPr>
        <p:grpSpPr bwMode="auto">
          <a:xfrm>
            <a:off x="3646488" y="2755900"/>
            <a:ext cx="2560637" cy="2185988"/>
            <a:chOff x="2297" y="1736"/>
            <a:chExt cx="1613" cy="1377"/>
          </a:xfrm>
        </p:grpSpPr>
        <p:sp>
          <p:nvSpPr>
            <p:cNvPr id="97356" name="Oval 76"/>
            <p:cNvSpPr>
              <a:spLocks noChangeArrowheads="1"/>
            </p:cNvSpPr>
            <p:nvPr/>
          </p:nvSpPr>
          <p:spPr bwMode="auto">
            <a:xfrm>
              <a:off x="2297" y="3071"/>
              <a:ext cx="41" cy="42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57" name="Oval 77"/>
            <p:cNvSpPr>
              <a:spLocks noChangeArrowheads="1"/>
            </p:cNvSpPr>
            <p:nvPr/>
          </p:nvSpPr>
          <p:spPr bwMode="auto">
            <a:xfrm>
              <a:off x="2410" y="2978"/>
              <a:ext cx="42" cy="41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58" name="Oval 78"/>
            <p:cNvSpPr>
              <a:spLocks noChangeArrowheads="1"/>
            </p:cNvSpPr>
            <p:nvPr/>
          </p:nvSpPr>
          <p:spPr bwMode="auto">
            <a:xfrm>
              <a:off x="2410" y="3030"/>
              <a:ext cx="42" cy="41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59" name="Oval 79"/>
            <p:cNvSpPr>
              <a:spLocks noChangeArrowheads="1"/>
            </p:cNvSpPr>
            <p:nvPr/>
          </p:nvSpPr>
          <p:spPr bwMode="auto">
            <a:xfrm>
              <a:off x="2586" y="2843"/>
              <a:ext cx="42" cy="42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60" name="Oval 80"/>
            <p:cNvSpPr>
              <a:spLocks noChangeArrowheads="1"/>
            </p:cNvSpPr>
            <p:nvPr/>
          </p:nvSpPr>
          <p:spPr bwMode="auto">
            <a:xfrm>
              <a:off x="2669" y="2792"/>
              <a:ext cx="41" cy="41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61" name="Oval 81"/>
            <p:cNvSpPr>
              <a:spLocks noChangeArrowheads="1"/>
            </p:cNvSpPr>
            <p:nvPr/>
          </p:nvSpPr>
          <p:spPr bwMode="auto">
            <a:xfrm>
              <a:off x="2741" y="2750"/>
              <a:ext cx="42" cy="42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62" name="Oval 82"/>
            <p:cNvSpPr>
              <a:spLocks noChangeArrowheads="1"/>
            </p:cNvSpPr>
            <p:nvPr/>
          </p:nvSpPr>
          <p:spPr bwMode="auto">
            <a:xfrm>
              <a:off x="3020" y="2429"/>
              <a:ext cx="42" cy="42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63" name="Oval 83"/>
            <p:cNvSpPr>
              <a:spLocks noChangeArrowheads="1"/>
            </p:cNvSpPr>
            <p:nvPr/>
          </p:nvSpPr>
          <p:spPr bwMode="auto">
            <a:xfrm>
              <a:off x="2907" y="2595"/>
              <a:ext cx="41" cy="41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64" name="Oval 84"/>
            <p:cNvSpPr>
              <a:spLocks noChangeArrowheads="1"/>
            </p:cNvSpPr>
            <p:nvPr/>
          </p:nvSpPr>
          <p:spPr bwMode="auto">
            <a:xfrm>
              <a:off x="3258" y="2295"/>
              <a:ext cx="42" cy="41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65" name="Oval 85"/>
            <p:cNvSpPr>
              <a:spLocks noChangeArrowheads="1"/>
            </p:cNvSpPr>
            <p:nvPr/>
          </p:nvSpPr>
          <p:spPr bwMode="auto">
            <a:xfrm>
              <a:off x="3289" y="2285"/>
              <a:ext cx="42" cy="41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66" name="Oval 86"/>
            <p:cNvSpPr>
              <a:spLocks noChangeArrowheads="1"/>
            </p:cNvSpPr>
            <p:nvPr/>
          </p:nvSpPr>
          <p:spPr bwMode="auto">
            <a:xfrm>
              <a:off x="3486" y="2047"/>
              <a:ext cx="41" cy="41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67" name="Oval 87"/>
            <p:cNvSpPr>
              <a:spLocks noChangeArrowheads="1"/>
            </p:cNvSpPr>
            <p:nvPr/>
          </p:nvSpPr>
          <p:spPr bwMode="auto">
            <a:xfrm>
              <a:off x="3413" y="2109"/>
              <a:ext cx="42" cy="41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68" name="Oval 88"/>
            <p:cNvSpPr>
              <a:spLocks noChangeArrowheads="1"/>
            </p:cNvSpPr>
            <p:nvPr/>
          </p:nvSpPr>
          <p:spPr bwMode="auto">
            <a:xfrm>
              <a:off x="3589" y="1995"/>
              <a:ext cx="42" cy="41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69" name="Oval 89"/>
            <p:cNvSpPr>
              <a:spLocks noChangeArrowheads="1"/>
            </p:cNvSpPr>
            <p:nvPr/>
          </p:nvSpPr>
          <p:spPr bwMode="auto">
            <a:xfrm>
              <a:off x="3868" y="1736"/>
              <a:ext cx="42" cy="42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70" name="Oval 90"/>
            <p:cNvSpPr>
              <a:spLocks noChangeArrowheads="1"/>
            </p:cNvSpPr>
            <p:nvPr/>
          </p:nvSpPr>
          <p:spPr bwMode="auto">
            <a:xfrm>
              <a:off x="3734" y="1860"/>
              <a:ext cx="41" cy="42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71" name="Oval 91"/>
            <p:cNvSpPr>
              <a:spLocks noChangeArrowheads="1"/>
            </p:cNvSpPr>
            <p:nvPr/>
          </p:nvSpPr>
          <p:spPr bwMode="auto">
            <a:xfrm>
              <a:off x="2845" y="2647"/>
              <a:ext cx="41" cy="41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72" name="Oval 92"/>
            <p:cNvSpPr>
              <a:spLocks noChangeArrowheads="1"/>
            </p:cNvSpPr>
            <p:nvPr/>
          </p:nvSpPr>
          <p:spPr bwMode="auto">
            <a:xfrm>
              <a:off x="3207" y="2357"/>
              <a:ext cx="41" cy="41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373" name="Line 93"/>
          <p:cNvSpPr>
            <a:spLocks noChangeShapeType="1"/>
          </p:cNvSpPr>
          <p:nvPr/>
        </p:nvSpPr>
        <p:spPr bwMode="auto">
          <a:xfrm>
            <a:off x="4483100" y="4398963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74" name="Line 94"/>
          <p:cNvSpPr>
            <a:spLocks noChangeShapeType="1"/>
          </p:cNvSpPr>
          <p:nvPr/>
        </p:nvSpPr>
        <p:spPr bwMode="auto">
          <a:xfrm>
            <a:off x="4483100" y="4398963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7375" name="Group 95"/>
          <p:cNvGrpSpPr>
            <a:grpSpLocks/>
          </p:cNvGrpSpPr>
          <p:nvPr/>
        </p:nvGrpSpPr>
        <p:grpSpPr bwMode="auto">
          <a:xfrm>
            <a:off x="2693988" y="3543300"/>
            <a:ext cx="2413000" cy="2136775"/>
            <a:chOff x="1697" y="2232"/>
            <a:chExt cx="1520" cy="1346"/>
          </a:xfrm>
        </p:grpSpPr>
        <p:grpSp>
          <p:nvGrpSpPr>
            <p:cNvPr id="97376" name="Group 96"/>
            <p:cNvGrpSpPr>
              <a:grpSpLocks/>
            </p:cNvGrpSpPr>
            <p:nvPr/>
          </p:nvGrpSpPr>
          <p:grpSpPr bwMode="auto">
            <a:xfrm>
              <a:off x="1697" y="2326"/>
              <a:ext cx="1520" cy="1252"/>
              <a:chOff x="1697" y="2326"/>
              <a:chExt cx="1520" cy="1252"/>
            </a:xfrm>
          </p:grpSpPr>
          <p:sp>
            <p:nvSpPr>
              <p:cNvPr id="97377" name="Freeform 97"/>
              <p:cNvSpPr>
                <a:spLocks noEditPoints="1"/>
              </p:cNvSpPr>
              <p:nvPr/>
            </p:nvSpPr>
            <p:spPr bwMode="auto">
              <a:xfrm>
                <a:off x="1697" y="2367"/>
                <a:ext cx="1489" cy="1211"/>
              </a:xfrm>
              <a:custGeom>
                <a:avLst/>
                <a:gdLst>
                  <a:gd name="T0" fmla="*/ 41 w 1489"/>
                  <a:gd name="T1" fmla="*/ 0 h 1211"/>
                  <a:gd name="T2" fmla="*/ 114 w 1489"/>
                  <a:gd name="T3" fmla="*/ 0 h 1211"/>
                  <a:gd name="T4" fmla="*/ 186 w 1489"/>
                  <a:gd name="T5" fmla="*/ 0 h 1211"/>
                  <a:gd name="T6" fmla="*/ 248 w 1489"/>
                  <a:gd name="T7" fmla="*/ 0 h 1211"/>
                  <a:gd name="T8" fmla="*/ 320 w 1489"/>
                  <a:gd name="T9" fmla="*/ 0 h 1211"/>
                  <a:gd name="T10" fmla="*/ 393 w 1489"/>
                  <a:gd name="T11" fmla="*/ 0 h 1211"/>
                  <a:gd name="T12" fmla="*/ 455 w 1489"/>
                  <a:gd name="T13" fmla="*/ 0 h 1211"/>
                  <a:gd name="T14" fmla="*/ 527 w 1489"/>
                  <a:gd name="T15" fmla="*/ 0 h 1211"/>
                  <a:gd name="T16" fmla="*/ 600 w 1489"/>
                  <a:gd name="T17" fmla="*/ 0 h 1211"/>
                  <a:gd name="T18" fmla="*/ 662 w 1489"/>
                  <a:gd name="T19" fmla="*/ 0 h 1211"/>
                  <a:gd name="T20" fmla="*/ 734 w 1489"/>
                  <a:gd name="T21" fmla="*/ 0 h 1211"/>
                  <a:gd name="T22" fmla="*/ 806 w 1489"/>
                  <a:gd name="T23" fmla="*/ 0 h 1211"/>
                  <a:gd name="T24" fmla="*/ 868 w 1489"/>
                  <a:gd name="T25" fmla="*/ 0 h 1211"/>
                  <a:gd name="T26" fmla="*/ 941 w 1489"/>
                  <a:gd name="T27" fmla="*/ 0 h 1211"/>
                  <a:gd name="T28" fmla="*/ 1013 w 1489"/>
                  <a:gd name="T29" fmla="*/ 0 h 1211"/>
                  <a:gd name="T30" fmla="*/ 1075 w 1489"/>
                  <a:gd name="T31" fmla="*/ 0 h 1211"/>
                  <a:gd name="T32" fmla="*/ 1148 w 1489"/>
                  <a:gd name="T33" fmla="*/ 0 h 1211"/>
                  <a:gd name="T34" fmla="*/ 1220 w 1489"/>
                  <a:gd name="T35" fmla="*/ 0 h 1211"/>
                  <a:gd name="T36" fmla="*/ 1282 w 1489"/>
                  <a:gd name="T37" fmla="*/ 0 h 1211"/>
                  <a:gd name="T38" fmla="*/ 1355 w 1489"/>
                  <a:gd name="T39" fmla="*/ 0 h 1211"/>
                  <a:gd name="T40" fmla="*/ 1427 w 1489"/>
                  <a:gd name="T41" fmla="*/ 0 h 1211"/>
                  <a:gd name="T42" fmla="*/ 1489 w 1489"/>
                  <a:gd name="T43" fmla="*/ 0 h 1211"/>
                  <a:gd name="T44" fmla="*/ 1489 w 1489"/>
                  <a:gd name="T45" fmla="*/ 62 h 1211"/>
                  <a:gd name="T46" fmla="*/ 1489 w 1489"/>
                  <a:gd name="T47" fmla="*/ 135 h 1211"/>
                  <a:gd name="T48" fmla="*/ 1489 w 1489"/>
                  <a:gd name="T49" fmla="*/ 207 h 1211"/>
                  <a:gd name="T50" fmla="*/ 1489 w 1489"/>
                  <a:gd name="T51" fmla="*/ 269 h 1211"/>
                  <a:gd name="T52" fmla="*/ 1489 w 1489"/>
                  <a:gd name="T53" fmla="*/ 342 h 1211"/>
                  <a:gd name="T54" fmla="*/ 1489 w 1489"/>
                  <a:gd name="T55" fmla="*/ 414 h 1211"/>
                  <a:gd name="T56" fmla="*/ 1489 w 1489"/>
                  <a:gd name="T57" fmla="*/ 476 h 1211"/>
                  <a:gd name="T58" fmla="*/ 1489 w 1489"/>
                  <a:gd name="T59" fmla="*/ 549 h 1211"/>
                  <a:gd name="T60" fmla="*/ 1489 w 1489"/>
                  <a:gd name="T61" fmla="*/ 621 h 1211"/>
                  <a:gd name="T62" fmla="*/ 1489 w 1489"/>
                  <a:gd name="T63" fmla="*/ 683 h 1211"/>
                  <a:gd name="T64" fmla="*/ 1489 w 1489"/>
                  <a:gd name="T65" fmla="*/ 756 h 1211"/>
                  <a:gd name="T66" fmla="*/ 1489 w 1489"/>
                  <a:gd name="T67" fmla="*/ 828 h 1211"/>
                  <a:gd name="T68" fmla="*/ 1489 w 1489"/>
                  <a:gd name="T69" fmla="*/ 890 h 1211"/>
                  <a:gd name="T70" fmla="*/ 1489 w 1489"/>
                  <a:gd name="T71" fmla="*/ 963 h 1211"/>
                  <a:gd name="T72" fmla="*/ 1489 w 1489"/>
                  <a:gd name="T73" fmla="*/ 1035 h 1211"/>
                  <a:gd name="T74" fmla="*/ 1489 w 1489"/>
                  <a:gd name="T75" fmla="*/ 1097 h 1211"/>
                  <a:gd name="T76" fmla="*/ 1489 w 1489"/>
                  <a:gd name="T77" fmla="*/ 1170 h 1211"/>
                  <a:gd name="T78" fmla="*/ 1489 w 1489"/>
                  <a:gd name="T79" fmla="*/ 1211 h 1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89" h="1211">
                    <a:moveTo>
                      <a:pt x="0" y="0"/>
                    </a:moveTo>
                    <a:lnTo>
                      <a:pt x="41" y="0"/>
                    </a:lnTo>
                    <a:moveTo>
                      <a:pt x="72" y="0"/>
                    </a:moveTo>
                    <a:lnTo>
                      <a:pt x="114" y="0"/>
                    </a:lnTo>
                    <a:moveTo>
                      <a:pt x="145" y="0"/>
                    </a:moveTo>
                    <a:lnTo>
                      <a:pt x="186" y="0"/>
                    </a:lnTo>
                    <a:moveTo>
                      <a:pt x="207" y="0"/>
                    </a:moveTo>
                    <a:lnTo>
                      <a:pt x="248" y="0"/>
                    </a:lnTo>
                    <a:moveTo>
                      <a:pt x="279" y="0"/>
                    </a:moveTo>
                    <a:lnTo>
                      <a:pt x="320" y="0"/>
                    </a:lnTo>
                    <a:moveTo>
                      <a:pt x="351" y="0"/>
                    </a:moveTo>
                    <a:lnTo>
                      <a:pt x="393" y="0"/>
                    </a:lnTo>
                    <a:moveTo>
                      <a:pt x="413" y="0"/>
                    </a:moveTo>
                    <a:lnTo>
                      <a:pt x="455" y="0"/>
                    </a:lnTo>
                    <a:moveTo>
                      <a:pt x="486" y="0"/>
                    </a:moveTo>
                    <a:lnTo>
                      <a:pt x="527" y="0"/>
                    </a:lnTo>
                    <a:moveTo>
                      <a:pt x="558" y="0"/>
                    </a:moveTo>
                    <a:lnTo>
                      <a:pt x="600" y="0"/>
                    </a:lnTo>
                    <a:moveTo>
                      <a:pt x="620" y="0"/>
                    </a:moveTo>
                    <a:lnTo>
                      <a:pt x="662" y="0"/>
                    </a:lnTo>
                    <a:moveTo>
                      <a:pt x="693" y="0"/>
                    </a:moveTo>
                    <a:lnTo>
                      <a:pt x="734" y="0"/>
                    </a:lnTo>
                    <a:moveTo>
                      <a:pt x="765" y="0"/>
                    </a:moveTo>
                    <a:lnTo>
                      <a:pt x="806" y="0"/>
                    </a:lnTo>
                    <a:moveTo>
                      <a:pt x="827" y="0"/>
                    </a:moveTo>
                    <a:lnTo>
                      <a:pt x="868" y="0"/>
                    </a:lnTo>
                    <a:moveTo>
                      <a:pt x="899" y="0"/>
                    </a:moveTo>
                    <a:lnTo>
                      <a:pt x="941" y="0"/>
                    </a:lnTo>
                    <a:moveTo>
                      <a:pt x="972" y="0"/>
                    </a:moveTo>
                    <a:lnTo>
                      <a:pt x="1013" y="0"/>
                    </a:lnTo>
                    <a:moveTo>
                      <a:pt x="1034" y="0"/>
                    </a:moveTo>
                    <a:lnTo>
                      <a:pt x="1075" y="0"/>
                    </a:lnTo>
                    <a:moveTo>
                      <a:pt x="1106" y="0"/>
                    </a:moveTo>
                    <a:lnTo>
                      <a:pt x="1148" y="0"/>
                    </a:lnTo>
                    <a:moveTo>
                      <a:pt x="1179" y="0"/>
                    </a:moveTo>
                    <a:lnTo>
                      <a:pt x="1220" y="0"/>
                    </a:lnTo>
                    <a:moveTo>
                      <a:pt x="1241" y="0"/>
                    </a:moveTo>
                    <a:lnTo>
                      <a:pt x="1282" y="0"/>
                    </a:lnTo>
                    <a:moveTo>
                      <a:pt x="1313" y="0"/>
                    </a:moveTo>
                    <a:lnTo>
                      <a:pt x="1355" y="0"/>
                    </a:lnTo>
                    <a:moveTo>
                      <a:pt x="1386" y="0"/>
                    </a:moveTo>
                    <a:lnTo>
                      <a:pt x="1427" y="0"/>
                    </a:lnTo>
                    <a:moveTo>
                      <a:pt x="1448" y="0"/>
                    </a:moveTo>
                    <a:lnTo>
                      <a:pt x="1489" y="0"/>
                    </a:lnTo>
                    <a:moveTo>
                      <a:pt x="1489" y="21"/>
                    </a:moveTo>
                    <a:lnTo>
                      <a:pt x="1489" y="62"/>
                    </a:lnTo>
                    <a:moveTo>
                      <a:pt x="1489" y="94"/>
                    </a:moveTo>
                    <a:lnTo>
                      <a:pt x="1489" y="135"/>
                    </a:lnTo>
                    <a:moveTo>
                      <a:pt x="1489" y="166"/>
                    </a:moveTo>
                    <a:lnTo>
                      <a:pt x="1489" y="207"/>
                    </a:lnTo>
                    <a:moveTo>
                      <a:pt x="1489" y="228"/>
                    </a:moveTo>
                    <a:lnTo>
                      <a:pt x="1489" y="269"/>
                    </a:lnTo>
                    <a:moveTo>
                      <a:pt x="1489" y="301"/>
                    </a:moveTo>
                    <a:lnTo>
                      <a:pt x="1489" y="342"/>
                    </a:lnTo>
                    <a:moveTo>
                      <a:pt x="1489" y="373"/>
                    </a:moveTo>
                    <a:lnTo>
                      <a:pt x="1489" y="414"/>
                    </a:lnTo>
                    <a:moveTo>
                      <a:pt x="1489" y="435"/>
                    </a:moveTo>
                    <a:lnTo>
                      <a:pt x="1489" y="476"/>
                    </a:lnTo>
                    <a:moveTo>
                      <a:pt x="1489" y="507"/>
                    </a:moveTo>
                    <a:lnTo>
                      <a:pt x="1489" y="549"/>
                    </a:lnTo>
                    <a:moveTo>
                      <a:pt x="1489" y="580"/>
                    </a:moveTo>
                    <a:lnTo>
                      <a:pt x="1489" y="621"/>
                    </a:lnTo>
                    <a:moveTo>
                      <a:pt x="1489" y="642"/>
                    </a:moveTo>
                    <a:lnTo>
                      <a:pt x="1489" y="683"/>
                    </a:lnTo>
                    <a:moveTo>
                      <a:pt x="1489" y="714"/>
                    </a:moveTo>
                    <a:lnTo>
                      <a:pt x="1489" y="756"/>
                    </a:lnTo>
                    <a:moveTo>
                      <a:pt x="1489" y="787"/>
                    </a:moveTo>
                    <a:lnTo>
                      <a:pt x="1489" y="828"/>
                    </a:lnTo>
                    <a:moveTo>
                      <a:pt x="1489" y="849"/>
                    </a:moveTo>
                    <a:lnTo>
                      <a:pt x="1489" y="890"/>
                    </a:lnTo>
                    <a:moveTo>
                      <a:pt x="1489" y="921"/>
                    </a:moveTo>
                    <a:lnTo>
                      <a:pt x="1489" y="963"/>
                    </a:lnTo>
                    <a:moveTo>
                      <a:pt x="1489" y="994"/>
                    </a:moveTo>
                    <a:lnTo>
                      <a:pt x="1489" y="1035"/>
                    </a:lnTo>
                    <a:moveTo>
                      <a:pt x="1489" y="1056"/>
                    </a:moveTo>
                    <a:lnTo>
                      <a:pt x="1489" y="1097"/>
                    </a:lnTo>
                    <a:moveTo>
                      <a:pt x="1489" y="1128"/>
                    </a:moveTo>
                    <a:lnTo>
                      <a:pt x="1489" y="1170"/>
                    </a:lnTo>
                    <a:moveTo>
                      <a:pt x="1489" y="1201"/>
                    </a:moveTo>
                    <a:lnTo>
                      <a:pt x="1489" y="1211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grpSp>
            <p:nvGrpSpPr>
              <p:cNvPr id="97378" name="Group 98"/>
              <p:cNvGrpSpPr>
                <a:grpSpLocks/>
              </p:cNvGrpSpPr>
              <p:nvPr/>
            </p:nvGrpSpPr>
            <p:grpSpPr bwMode="auto">
              <a:xfrm>
                <a:off x="3145" y="2326"/>
                <a:ext cx="72" cy="72"/>
                <a:chOff x="3145" y="2326"/>
                <a:chExt cx="72" cy="72"/>
              </a:xfrm>
            </p:grpSpPr>
            <p:sp>
              <p:nvSpPr>
                <p:cNvPr id="97379" name="Oval 99"/>
                <p:cNvSpPr>
                  <a:spLocks noChangeArrowheads="1"/>
                </p:cNvSpPr>
                <p:nvPr/>
              </p:nvSpPr>
              <p:spPr bwMode="auto">
                <a:xfrm>
                  <a:off x="3145" y="2326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97380" name="Oval 100"/>
                <p:cNvSpPr>
                  <a:spLocks noChangeArrowheads="1"/>
                </p:cNvSpPr>
                <p:nvPr/>
              </p:nvSpPr>
              <p:spPr bwMode="auto">
                <a:xfrm>
                  <a:off x="3160" y="2342"/>
                  <a:ext cx="42" cy="41"/>
                </a:xfrm>
                <a:prstGeom prst="ellipse">
                  <a:avLst/>
                </a:prstGeom>
                <a:solidFill>
                  <a:srgbClr val="FE1A0E"/>
                </a:solidFill>
                <a:ln w="0">
                  <a:solidFill>
                    <a:srgbClr val="FE1A0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C00000"/>
                    </a:solidFill>
                  </a:endParaRPr>
                </a:p>
              </p:txBody>
            </p:sp>
          </p:grpSp>
        </p:grpSp>
        <p:sp>
          <p:nvSpPr>
            <p:cNvPr id="97381" name="Rectangle 101"/>
            <p:cNvSpPr>
              <a:spLocks noChangeArrowheads="1"/>
            </p:cNvSpPr>
            <p:nvPr/>
          </p:nvSpPr>
          <p:spPr bwMode="auto">
            <a:xfrm>
              <a:off x="3089" y="2232"/>
              <a:ext cx="11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 i="1" dirty="0">
                  <a:solidFill>
                    <a:srgbClr val="C00000"/>
                  </a:solidFill>
                </a:rPr>
                <a:t>B </a:t>
              </a:r>
              <a:endPara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7382" name="Group 102"/>
          <p:cNvGrpSpPr>
            <a:grpSpLocks/>
          </p:cNvGrpSpPr>
          <p:nvPr/>
        </p:nvGrpSpPr>
        <p:grpSpPr bwMode="auto">
          <a:xfrm>
            <a:off x="2709863" y="4051300"/>
            <a:ext cx="1822450" cy="1628775"/>
            <a:chOff x="1707" y="2552"/>
            <a:chExt cx="1148" cy="1026"/>
          </a:xfrm>
        </p:grpSpPr>
        <p:grpSp>
          <p:nvGrpSpPr>
            <p:cNvPr id="97383" name="Group 103"/>
            <p:cNvGrpSpPr>
              <a:grpSpLocks/>
            </p:cNvGrpSpPr>
            <p:nvPr/>
          </p:nvGrpSpPr>
          <p:grpSpPr bwMode="auto">
            <a:xfrm>
              <a:off x="1707" y="2647"/>
              <a:ext cx="1148" cy="931"/>
              <a:chOff x="1707" y="2647"/>
              <a:chExt cx="1148" cy="931"/>
            </a:xfrm>
          </p:grpSpPr>
          <p:sp>
            <p:nvSpPr>
              <p:cNvPr id="97384" name="Freeform 104"/>
              <p:cNvSpPr>
                <a:spLocks noEditPoints="1"/>
              </p:cNvSpPr>
              <p:nvPr/>
            </p:nvSpPr>
            <p:spPr bwMode="auto">
              <a:xfrm>
                <a:off x="1707" y="2678"/>
                <a:ext cx="1117" cy="900"/>
              </a:xfrm>
              <a:custGeom>
                <a:avLst/>
                <a:gdLst>
                  <a:gd name="T0" fmla="*/ 0 w 1117"/>
                  <a:gd name="T1" fmla="*/ 0 h 900"/>
                  <a:gd name="T2" fmla="*/ 42 w 1117"/>
                  <a:gd name="T3" fmla="*/ 0 h 900"/>
                  <a:gd name="T4" fmla="*/ 73 w 1117"/>
                  <a:gd name="T5" fmla="*/ 0 h 900"/>
                  <a:gd name="T6" fmla="*/ 114 w 1117"/>
                  <a:gd name="T7" fmla="*/ 0 h 900"/>
                  <a:gd name="T8" fmla="*/ 135 w 1117"/>
                  <a:gd name="T9" fmla="*/ 0 h 900"/>
                  <a:gd name="T10" fmla="*/ 176 w 1117"/>
                  <a:gd name="T11" fmla="*/ 0 h 900"/>
                  <a:gd name="T12" fmla="*/ 207 w 1117"/>
                  <a:gd name="T13" fmla="*/ 0 h 900"/>
                  <a:gd name="T14" fmla="*/ 248 w 1117"/>
                  <a:gd name="T15" fmla="*/ 0 h 900"/>
                  <a:gd name="T16" fmla="*/ 279 w 1117"/>
                  <a:gd name="T17" fmla="*/ 0 h 900"/>
                  <a:gd name="T18" fmla="*/ 321 w 1117"/>
                  <a:gd name="T19" fmla="*/ 0 h 900"/>
                  <a:gd name="T20" fmla="*/ 341 w 1117"/>
                  <a:gd name="T21" fmla="*/ 0 h 900"/>
                  <a:gd name="T22" fmla="*/ 383 w 1117"/>
                  <a:gd name="T23" fmla="*/ 0 h 900"/>
                  <a:gd name="T24" fmla="*/ 414 w 1117"/>
                  <a:gd name="T25" fmla="*/ 0 h 900"/>
                  <a:gd name="T26" fmla="*/ 455 w 1117"/>
                  <a:gd name="T27" fmla="*/ 0 h 900"/>
                  <a:gd name="T28" fmla="*/ 486 w 1117"/>
                  <a:gd name="T29" fmla="*/ 0 h 900"/>
                  <a:gd name="T30" fmla="*/ 528 w 1117"/>
                  <a:gd name="T31" fmla="*/ 0 h 900"/>
                  <a:gd name="T32" fmla="*/ 548 w 1117"/>
                  <a:gd name="T33" fmla="*/ 0 h 900"/>
                  <a:gd name="T34" fmla="*/ 590 w 1117"/>
                  <a:gd name="T35" fmla="*/ 0 h 900"/>
                  <a:gd name="T36" fmla="*/ 621 w 1117"/>
                  <a:gd name="T37" fmla="*/ 0 h 900"/>
                  <a:gd name="T38" fmla="*/ 662 w 1117"/>
                  <a:gd name="T39" fmla="*/ 0 h 900"/>
                  <a:gd name="T40" fmla="*/ 693 w 1117"/>
                  <a:gd name="T41" fmla="*/ 0 h 900"/>
                  <a:gd name="T42" fmla="*/ 734 w 1117"/>
                  <a:gd name="T43" fmla="*/ 0 h 900"/>
                  <a:gd name="T44" fmla="*/ 755 w 1117"/>
                  <a:gd name="T45" fmla="*/ 0 h 900"/>
                  <a:gd name="T46" fmla="*/ 796 w 1117"/>
                  <a:gd name="T47" fmla="*/ 0 h 900"/>
                  <a:gd name="T48" fmla="*/ 827 w 1117"/>
                  <a:gd name="T49" fmla="*/ 0 h 900"/>
                  <a:gd name="T50" fmla="*/ 869 w 1117"/>
                  <a:gd name="T51" fmla="*/ 0 h 900"/>
                  <a:gd name="T52" fmla="*/ 900 w 1117"/>
                  <a:gd name="T53" fmla="*/ 0 h 900"/>
                  <a:gd name="T54" fmla="*/ 941 w 1117"/>
                  <a:gd name="T55" fmla="*/ 0 h 900"/>
                  <a:gd name="T56" fmla="*/ 962 w 1117"/>
                  <a:gd name="T57" fmla="*/ 0 h 900"/>
                  <a:gd name="T58" fmla="*/ 1003 w 1117"/>
                  <a:gd name="T59" fmla="*/ 0 h 900"/>
                  <a:gd name="T60" fmla="*/ 1034 w 1117"/>
                  <a:gd name="T61" fmla="*/ 0 h 900"/>
                  <a:gd name="T62" fmla="*/ 1076 w 1117"/>
                  <a:gd name="T63" fmla="*/ 0 h 900"/>
                  <a:gd name="T64" fmla="*/ 1107 w 1117"/>
                  <a:gd name="T65" fmla="*/ 0 h 900"/>
                  <a:gd name="T66" fmla="*/ 1117 w 1117"/>
                  <a:gd name="T67" fmla="*/ 0 h 900"/>
                  <a:gd name="T68" fmla="*/ 1117 w 1117"/>
                  <a:gd name="T69" fmla="*/ 31 h 900"/>
                  <a:gd name="T70" fmla="*/ 1117 w 1117"/>
                  <a:gd name="T71" fmla="*/ 62 h 900"/>
                  <a:gd name="T72" fmla="*/ 1117 w 1117"/>
                  <a:gd name="T73" fmla="*/ 103 h 900"/>
                  <a:gd name="T74" fmla="*/ 1117 w 1117"/>
                  <a:gd name="T75" fmla="*/ 124 h 900"/>
                  <a:gd name="T76" fmla="*/ 1117 w 1117"/>
                  <a:gd name="T77" fmla="*/ 165 h 900"/>
                  <a:gd name="T78" fmla="*/ 1117 w 1117"/>
                  <a:gd name="T79" fmla="*/ 196 h 900"/>
                  <a:gd name="T80" fmla="*/ 1117 w 1117"/>
                  <a:gd name="T81" fmla="*/ 238 h 900"/>
                  <a:gd name="T82" fmla="*/ 1117 w 1117"/>
                  <a:gd name="T83" fmla="*/ 269 h 900"/>
                  <a:gd name="T84" fmla="*/ 1117 w 1117"/>
                  <a:gd name="T85" fmla="*/ 310 h 900"/>
                  <a:gd name="T86" fmla="*/ 1117 w 1117"/>
                  <a:gd name="T87" fmla="*/ 331 h 900"/>
                  <a:gd name="T88" fmla="*/ 1117 w 1117"/>
                  <a:gd name="T89" fmla="*/ 372 h 900"/>
                  <a:gd name="T90" fmla="*/ 1117 w 1117"/>
                  <a:gd name="T91" fmla="*/ 403 h 900"/>
                  <a:gd name="T92" fmla="*/ 1117 w 1117"/>
                  <a:gd name="T93" fmla="*/ 445 h 900"/>
                  <a:gd name="T94" fmla="*/ 1117 w 1117"/>
                  <a:gd name="T95" fmla="*/ 476 h 900"/>
                  <a:gd name="T96" fmla="*/ 1117 w 1117"/>
                  <a:gd name="T97" fmla="*/ 517 h 900"/>
                  <a:gd name="T98" fmla="*/ 1117 w 1117"/>
                  <a:gd name="T99" fmla="*/ 538 h 900"/>
                  <a:gd name="T100" fmla="*/ 1117 w 1117"/>
                  <a:gd name="T101" fmla="*/ 579 h 900"/>
                  <a:gd name="T102" fmla="*/ 1117 w 1117"/>
                  <a:gd name="T103" fmla="*/ 610 h 900"/>
                  <a:gd name="T104" fmla="*/ 1117 w 1117"/>
                  <a:gd name="T105" fmla="*/ 652 h 900"/>
                  <a:gd name="T106" fmla="*/ 1117 w 1117"/>
                  <a:gd name="T107" fmla="*/ 683 h 900"/>
                  <a:gd name="T108" fmla="*/ 1117 w 1117"/>
                  <a:gd name="T109" fmla="*/ 724 h 900"/>
                  <a:gd name="T110" fmla="*/ 1117 w 1117"/>
                  <a:gd name="T111" fmla="*/ 745 h 900"/>
                  <a:gd name="T112" fmla="*/ 1117 w 1117"/>
                  <a:gd name="T113" fmla="*/ 786 h 900"/>
                  <a:gd name="T114" fmla="*/ 1117 w 1117"/>
                  <a:gd name="T115" fmla="*/ 817 h 900"/>
                  <a:gd name="T116" fmla="*/ 1117 w 1117"/>
                  <a:gd name="T117" fmla="*/ 859 h 900"/>
                  <a:gd name="T118" fmla="*/ 1117 w 1117"/>
                  <a:gd name="T119" fmla="*/ 890 h 900"/>
                  <a:gd name="T120" fmla="*/ 1117 w 1117"/>
                  <a:gd name="T121" fmla="*/ 90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17" h="900">
                    <a:moveTo>
                      <a:pt x="0" y="0"/>
                    </a:moveTo>
                    <a:lnTo>
                      <a:pt x="42" y="0"/>
                    </a:lnTo>
                    <a:moveTo>
                      <a:pt x="73" y="0"/>
                    </a:moveTo>
                    <a:lnTo>
                      <a:pt x="114" y="0"/>
                    </a:lnTo>
                    <a:moveTo>
                      <a:pt x="135" y="0"/>
                    </a:moveTo>
                    <a:lnTo>
                      <a:pt x="176" y="0"/>
                    </a:lnTo>
                    <a:moveTo>
                      <a:pt x="207" y="0"/>
                    </a:moveTo>
                    <a:lnTo>
                      <a:pt x="248" y="0"/>
                    </a:lnTo>
                    <a:moveTo>
                      <a:pt x="279" y="0"/>
                    </a:moveTo>
                    <a:lnTo>
                      <a:pt x="321" y="0"/>
                    </a:lnTo>
                    <a:moveTo>
                      <a:pt x="341" y="0"/>
                    </a:moveTo>
                    <a:lnTo>
                      <a:pt x="383" y="0"/>
                    </a:lnTo>
                    <a:moveTo>
                      <a:pt x="414" y="0"/>
                    </a:moveTo>
                    <a:lnTo>
                      <a:pt x="455" y="0"/>
                    </a:lnTo>
                    <a:moveTo>
                      <a:pt x="486" y="0"/>
                    </a:moveTo>
                    <a:lnTo>
                      <a:pt x="528" y="0"/>
                    </a:lnTo>
                    <a:moveTo>
                      <a:pt x="548" y="0"/>
                    </a:moveTo>
                    <a:lnTo>
                      <a:pt x="590" y="0"/>
                    </a:lnTo>
                    <a:moveTo>
                      <a:pt x="621" y="0"/>
                    </a:moveTo>
                    <a:lnTo>
                      <a:pt x="662" y="0"/>
                    </a:lnTo>
                    <a:moveTo>
                      <a:pt x="693" y="0"/>
                    </a:moveTo>
                    <a:lnTo>
                      <a:pt x="734" y="0"/>
                    </a:lnTo>
                    <a:moveTo>
                      <a:pt x="755" y="0"/>
                    </a:moveTo>
                    <a:lnTo>
                      <a:pt x="796" y="0"/>
                    </a:lnTo>
                    <a:moveTo>
                      <a:pt x="827" y="0"/>
                    </a:moveTo>
                    <a:lnTo>
                      <a:pt x="869" y="0"/>
                    </a:lnTo>
                    <a:moveTo>
                      <a:pt x="900" y="0"/>
                    </a:moveTo>
                    <a:lnTo>
                      <a:pt x="941" y="0"/>
                    </a:lnTo>
                    <a:moveTo>
                      <a:pt x="962" y="0"/>
                    </a:moveTo>
                    <a:lnTo>
                      <a:pt x="1003" y="0"/>
                    </a:lnTo>
                    <a:moveTo>
                      <a:pt x="1034" y="0"/>
                    </a:moveTo>
                    <a:lnTo>
                      <a:pt x="1076" y="0"/>
                    </a:lnTo>
                    <a:moveTo>
                      <a:pt x="1107" y="0"/>
                    </a:moveTo>
                    <a:lnTo>
                      <a:pt x="1117" y="0"/>
                    </a:lnTo>
                    <a:lnTo>
                      <a:pt x="1117" y="31"/>
                    </a:lnTo>
                    <a:moveTo>
                      <a:pt x="1117" y="62"/>
                    </a:moveTo>
                    <a:lnTo>
                      <a:pt x="1117" y="103"/>
                    </a:lnTo>
                    <a:moveTo>
                      <a:pt x="1117" y="124"/>
                    </a:moveTo>
                    <a:lnTo>
                      <a:pt x="1117" y="165"/>
                    </a:lnTo>
                    <a:moveTo>
                      <a:pt x="1117" y="196"/>
                    </a:moveTo>
                    <a:lnTo>
                      <a:pt x="1117" y="238"/>
                    </a:lnTo>
                    <a:moveTo>
                      <a:pt x="1117" y="269"/>
                    </a:moveTo>
                    <a:lnTo>
                      <a:pt x="1117" y="310"/>
                    </a:lnTo>
                    <a:moveTo>
                      <a:pt x="1117" y="331"/>
                    </a:moveTo>
                    <a:lnTo>
                      <a:pt x="1117" y="372"/>
                    </a:lnTo>
                    <a:moveTo>
                      <a:pt x="1117" y="403"/>
                    </a:moveTo>
                    <a:lnTo>
                      <a:pt x="1117" y="445"/>
                    </a:lnTo>
                    <a:moveTo>
                      <a:pt x="1117" y="476"/>
                    </a:moveTo>
                    <a:lnTo>
                      <a:pt x="1117" y="517"/>
                    </a:lnTo>
                    <a:moveTo>
                      <a:pt x="1117" y="538"/>
                    </a:moveTo>
                    <a:lnTo>
                      <a:pt x="1117" y="579"/>
                    </a:lnTo>
                    <a:moveTo>
                      <a:pt x="1117" y="610"/>
                    </a:moveTo>
                    <a:lnTo>
                      <a:pt x="1117" y="652"/>
                    </a:lnTo>
                    <a:moveTo>
                      <a:pt x="1117" y="683"/>
                    </a:moveTo>
                    <a:lnTo>
                      <a:pt x="1117" y="724"/>
                    </a:lnTo>
                    <a:moveTo>
                      <a:pt x="1117" y="745"/>
                    </a:moveTo>
                    <a:lnTo>
                      <a:pt x="1117" y="786"/>
                    </a:lnTo>
                    <a:moveTo>
                      <a:pt x="1117" y="817"/>
                    </a:moveTo>
                    <a:lnTo>
                      <a:pt x="1117" y="859"/>
                    </a:lnTo>
                    <a:moveTo>
                      <a:pt x="1117" y="890"/>
                    </a:moveTo>
                    <a:lnTo>
                      <a:pt x="1117" y="900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grpSp>
            <p:nvGrpSpPr>
              <p:cNvPr id="97385" name="Group 105"/>
              <p:cNvGrpSpPr>
                <a:grpSpLocks/>
              </p:cNvGrpSpPr>
              <p:nvPr/>
            </p:nvGrpSpPr>
            <p:grpSpPr bwMode="auto">
              <a:xfrm>
                <a:off x="2783" y="2647"/>
                <a:ext cx="72" cy="72"/>
                <a:chOff x="2783" y="2647"/>
                <a:chExt cx="72" cy="72"/>
              </a:xfrm>
            </p:grpSpPr>
            <p:sp>
              <p:nvSpPr>
                <p:cNvPr id="97386" name="Oval 106"/>
                <p:cNvSpPr>
                  <a:spLocks noChangeArrowheads="1"/>
                </p:cNvSpPr>
                <p:nvPr/>
              </p:nvSpPr>
              <p:spPr bwMode="auto">
                <a:xfrm>
                  <a:off x="2783" y="2647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97387" name="Oval 107"/>
                <p:cNvSpPr>
                  <a:spLocks noChangeArrowheads="1"/>
                </p:cNvSpPr>
                <p:nvPr/>
              </p:nvSpPr>
              <p:spPr bwMode="auto">
                <a:xfrm>
                  <a:off x="2798" y="2662"/>
                  <a:ext cx="41" cy="42"/>
                </a:xfrm>
                <a:prstGeom prst="ellipse">
                  <a:avLst/>
                </a:prstGeom>
                <a:solidFill>
                  <a:srgbClr val="FE1A0E"/>
                </a:solidFill>
                <a:ln w="0">
                  <a:solidFill>
                    <a:srgbClr val="FE1A0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C00000"/>
                    </a:solidFill>
                  </a:endParaRPr>
                </a:p>
              </p:txBody>
            </p:sp>
          </p:grpSp>
        </p:grpSp>
        <p:sp>
          <p:nvSpPr>
            <p:cNvPr id="97388" name="Rectangle 108"/>
            <p:cNvSpPr>
              <a:spLocks noChangeArrowheads="1"/>
            </p:cNvSpPr>
            <p:nvPr/>
          </p:nvSpPr>
          <p:spPr bwMode="auto">
            <a:xfrm>
              <a:off x="2714" y="2552"/>
              <a:ext cx="10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 i="1">
                  <a:solidFill>
                    <a:srgbClr val="C00000"/>
                  </a:solidFill>
                </a:rPr>
                <a:t>A </a:t>
              </a:r>
              <a:endParaRPr lang="en-US" altLang="en-US" sz="2400" b="1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7389" name="Group 109"/>
          <p:cNvGrpSpPr>
            <a:grpSpLocks/>
          </p:cNvGrpSpPr>
          <p:nvPr/>
        </p:nvGrpSpPr>
        <p:grpSpPr bwMode="auto">
          <a:xfrm>
            <a:off x="4483100" y="4691063"/>
            <a:ext cx="600075" cy="611187"/>
            <a:chOff x="2824" y="2955"/>
            <a:chExt cx="378" cy="385"/>
          </a:xfrm>
        </p:grpSpPr>
        <p:sp>
          <p:nvSpPr>
            <p:cNvPr id="97390" name="Freeform 110"/>
            <p:cNvSpPr>
              <a:spLocks/>
            </p:cNvSpPr>
            <p:nvPr/>
          </p:nvSpPr>
          <p:spPr bwMode="auto">
            <a:xfrm>
              <a:off x="2824" y="3268"/>
              <a:ext cx="362" cy="72"/>
            </a:xfrm>
            <a:custGeom>
              <a:avLst/>
              <a:gdLst>
                <a:gd name="T0" fmla="*/ 35 w 35"/>
                <a:gd name="T1" fmla="*/ 7 h 7"/>
                <a:gd name="T2" fmla="*/ 28 w 35"/>
                <a:gd name="T3" fmla="*/ 3 h 7"/>
                <a:gd name="T4" fmla="*/ 24 w 35"/>
                <a:gd name="T5" fmla="*/ 3 h 7"/>
                <a:gd name="T6" fmla="*/ 18 w 35"/>
                <a:gd name="T7" fmla="*/ 0 h 7"/>
                <a:gd name="T8" fmla="*/ 12 w 35"/>
                <a:gd name="T9" fmla="*/ 3 h 7"/>
                <a:gd name="T10" fmla="*/ 8 w 35"/>
                <a:gd name="T11" fmla="*/ 3 h 7"/>
                <a:gd name="T12" fmla="*/ 0 w 3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7">
                  <a:moveTo>
                    <a:pt x="35" y="7"/>
                  </a:moveTo>
                  <a:cubicBezTo>
                    <a:pt x="35" y="5"/>
                    <a:pt x="32" y="3"/>
                    <a:pt x="28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0" y="3"/>
                    <a:pt x="20" y="2"/>
                    <a:pt x="18" y="0"/>
                  </a:cubicBezTo>
                  <a:cubicBezTo>
                    <a:pt x="16" y="2"/>
                    <a:pt x="16" y="3"/>
                    <a:pt x="12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4" y="3"/>
                    <a:pt x="0" y="5"/>
                    <a:pt x="0" y="7"/>
                  </a:cubicBezTo>
                </a:path>
              </a:pathLst>
            </a:custGeom>
            <a:noFill/>
            <a:ln w="15875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7391" name="Group 111"/>
            <p:cNvGrpSpPr>
              <a:grpSpLocks/>
            </p:cNvGrpSpPr>
            <p:nvPr/>
          </p:nvGrpSpPr>
          <p:grpSpPr bwMode="auto">
            <a:xfrm>
              <a:off x="2839" y="2955"/>
              <a:ext cx="363" cy="317"/>
              <a:chOff x="2839" y="2955"/>
              <a:chExt cx="363" cy="317"/>
            </a:xfrm>
          </p:grpSpPr>
          <p:sp>
            <p:nvSpPr>
              <p:cNvPr id="97392" name="Rectangle 112"/>
              <p:cNvSpPr>
                <a:spLocks noChangeArrowheads="1"/>
              </p:cNvSpPr>
              <p:nvPr/>
            </p:nvSpPr>
            <p:spPr bwMode="auto">
              <a:xfrm>
                <a:off x="2880" y="2955"/>
                <a:ext cx="28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 dirty="0">
                    <a:solidFill>
                      <a:srgbClr val="C00000"/>
                    </a:solidFill>
                  </a:rPr>
                  <a:t>$200 </a:t>
                </a:r>
                <a:endParaRPr lang="en-US" altLang="en-US" sz="2400" dirty="0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7393" name="Rectangle 113"/>
              <p:cNvSpPr>
                <a:spLocks noChangeArrowheads="1"/>
              </p:cNvSpPr>
              <p:nvPr/>
            </p:nvSpPr>
            <p:spPr bwMode="auto">
              <a:xfrm>
                <a:off x="2839" y="3136"/>
                <a:ext cx="3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>
                    <a:solidFill>
                      <a:srgbClr val="C00000"/>
                    </a:solidFill>
                  </a:rPr>
                  <a:t>billion </a:t>
                </a:r>
                <a:endParaRPr lang="en-US" altLang="en-US" sz="2400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7394" name="Group 114"/>
          <p:cNvGrpSpPr>
            <a:grpSpLocks/>
          </p:cNvGrpSpPr>
          <p:nvPr/>
        </p:nvGrpSpPr>
        <p:grpSpPr bwMode="auto">
          <a:xfrm>
            <a:off x="2924174" y="3757613"/>
            <a:ext cx="1171575" cy="493712"/>
            <a:chOff x="1842" y="2367"/>
            <a:chExt cx="738" cy="311"/>
          </a:xfrm>
        </p:grpSpPr>
        <p:sp>
          <p:nvSpPr>
            <p:cNvPr id="97395" name="Freeform 115"/>
            <p:cNvSpPr>
              <a:spLocks/>
            </p:cNvSpPr>
            <p:nvPr/>
          </p:nvSpPr>
          <p:spPr bwMode="auto">
            <a:xfrm>
              <a:off x="1842" y="2367"/>
              <a:ext cx="82" cy="311"/>
            </a:xfrm>
            <a:custGeom>
              <a:avLst/>
              <a:gdLst>
                <a:gd name="T0" fmla="*/ 0 w 8"/>
                <a:gd name="T1" fmla="*/ 30 h 30"/>
                <a:gd name="T2" fmla="*/ 5 w 8"/>
                <a:gd name="T3" fmla="*/ 23 h 30"/>
                <a:gd name="T4" fmla="*/ 5 w 8"/>
                <a:gd name="T5" fmla="*/ 20 h 30"/>
                <a:gd name="T6" fmla="*/ 8 w 8"/>
                <a:gd name="T7" fmla="*/ 15 h 30"/>
                <a:gd name="T8" fmla="*/ 5 w 8"/>
                <a:gd name="T9" fmla="*/ 10 h 30"/>
                <a:gd name="T10" fmla="*/ 5 w 8"/>
                <a:gd name="T11" fmla="*/ 7 h 30"/>
                <a:gd name="T12" fmla="*/ 0 w 8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cubicBezTo>
                    <a:pt x="3" y="30"/>
                    <a:pt x="5" y="26"/>
                    <a:pt x="5" y="23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17"/>
                    <a:pt x="6" y="16"/>
                    <a:pt x="8" y="15"/>
                  </a:cubicBezTo>
                  <a:cubicBezTo>
                    <a:pt x="6" y="14"/>
                    <a:pt x="5" y="13"/>
                    <a:pt x="5" y="10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4"/>
                    <a:pt x="3" y="0"/>
                    <a:pt x="0" y="0"/>
                  </a:cubicBezTo>
                </a:path>
              </a:pathLst>
            </a:custGeom>
            <a:noFill/>
            <a:ln w="15875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96" name="Rectangle 116"/>
            <p:cNvSpPr>
              <a:spLocks noChangeArrowheads="1"/>
            </p:cNvSpPr>
            <p:nvPr/>
          </p:nvSpPr>
          <p:spPr bwMode="auto">
            <a:xfrm>
              <a:off x="1936" y="2469"/>
              <a:ext cx="64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 dirty="0">
                  <a:solidFill>
                    <a:srgbClr val="C00000"/>
                  </a:solidFill>
                </a:rPr>
                <a:t>$180 billion 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97397" name="Rectangle 117"/>
          <p:cNvSpPr>
            <a:spLocks noChangeArrowheads="1"/>
          </p:cNvSpPr>
          <p:nvPr/>
        </p:nvSpPr>
        <p:spPr bwMode="auto">
          <a:xfrm>
            <a:off x="2212975" y="2020888"/>
            <a:ext cx="485775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1900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398" name="Rectangle 118"/>
          <p:cNvSpPr>
            <a:spLocks noChangeArrowheads="1"/>
          </p:cNvSpPr>
          <p:nvPr/>
        </p:nvSpPr>
        <p:spPr bwMode="auto">
          <a:xfrm>
            <a:off x="2212975" y="2617788"/>
            <a:ext cx="485775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1700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399" name="Rectangle 119"/>
          <p:cNvSpPr>
            <a:spLocks noChangeArrowheads="1"/>
          </p:cNvSpPr>
          <p:nvPr/>
        </p:nvSpPr>
        <p:spPr bwMode="auto">
          <a:xfrm>
            <a:off x="2212975" y="3235325"/>
            <a:ext cx="48577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1500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400" name="Rectangle 120"/>
          <p:cNvSpPr>
            <a:spLocks noChangeArrowheads="1"/>
          </p:cNvSpPr>
          <p:nvPr/>
        </p:nvSpPr>
        <p:spPr bwMode="auto">
          <a:xfrm>
            <a:off x="2212975" y="3654425"/>
            <a:ext cx="48577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1360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401" name="Rectangle 121"/>
          <p:cNvSpPr>
            <a:spLocks noChangeArrowheads="1"/>
          </p:cNvSpPr>
          <p:nvPr/>
        </p:nvSpPr>
        <p:spPr bwMode="auto">
          <a:xfrm>
            <a:off x="2212975" y="3830638"/>
            <a:ext cx="485775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1300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402" name="Rectangle 122"/>
          <p:cNvSpPr>
            <a:spLocks noChangeArrowheads="1"/>
          </p:cNvSpPr>
          <p:nvPr/>
        </p:nvSpPr>
        <p:spPr bwMode="auto">
          <a:xfrm>
            <a:off x="2212975" y="4140200"/>
            <a:ext cx="48577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1180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403" name="Rectangle 123"/>
          <p:cNvSpPr>
            <a:spLocks noChangeArrowheads="1"/>
          </p:cNvSpPr>
          <p:nvPr/>
        </p:nvSpPr>
        <p:spPr bwMode="auto">
          <a:xfrm>
            <a:off x="2212975" y="4425950"/>
            <a:ext cx="48577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1100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404" name="Rectangle 124"/>
          <p:cNvSpPr>
            <a:spLocks noChangeArrowheads="1"/>
          </p:cNvSpPr>
          <p:nvPr/>
        </p:nvSpPr>
        <p:spPr bwMode="auto">
          <a:xfrm>
            <a:off x="2300288" y="5022850"/>
            <a:ext cx="39687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900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405" name="Rectangle 125"/>
          <p:cNvSpPr>
            <a:spLocks noChangeArrowheads="1"/>
          </p:cNvSpPr>
          <p:nvPr/>
        </p:nvSpPr>
        <p:spPr bwMode="auto">
          <a:xfrm>
            <a:off x="6049963" y="5749925"/>
            <a:ext cx="48577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1900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406" name="Rectangle 126"/>
          <p:cNvSpPr>
            <a:spLocks noChangeArrowheads="1"/>
          </p:cNvSpPr>
          <p:nvPr/>
        </p:nvSpPr>
        <p:spPr bwMode="auto">
          <a:xfrm>
            <a:off x="5454650" y="5749925"/>
            <a:ext cx="48577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1700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407" name="Rectangle 127"/>
          <p:cNvSpPr>
            <a:spLocks noChangeArrowheads="1"/>
          </p:cNvSpPr>
          <p:nvPr/>
        </p:nvSpPr>
        <p:spPr bwMode="auto">
          <a:xfrm>
            <a:off x="4859338" y="5749925"/>
            <a:ext cx="48577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1500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408" name="Rectangle 128"/>
          <p:cNvSpPr>
            <a:spLocks noChangeArrowheads="1"/>
          </p:cNvSpPr>
          <p:nvPr/>
        </p:nvSpPr>
        <p:spPr bwMode="auto">
          <a:xfrm>
            <a:off x="4264025" y="5749925"/>
            <a:ext cx="48577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1300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409" name="Rectangle 129"/>
          <p:cNvSpPr>
            <a:spLocks noChangeArrowheads="1"/>
          </p:cNvSpPr>
          <p:nvPr/>
        </p:nvSpPr>
        <p:spPr bwMode="auto">
          <a:xfrm>
            <a:off x="3668713" y="5749925"/>
            <a:ext cx="48577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1100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410" name="Rectangle 130"/>
          <p:cNvSpPr>
            <a:spLocks noChangeArrowheads="1"/>
          </p:cNvSpPr>
          <p:nvPr/>
        </p:nvSpPr>
        <p:spPr bwMode="auto">
          <a:xfrm>
            <a:off x="3138488" y="5749925"/>
            <a:ext cx="39687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900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97411" name="Group 131"/>
          <p:cNvGrpSpPr>
            <a:grpSpLocks/>
          </p:cNvGrpSpPr>
          <p:nvPr/>
        </p:nvGrpSpPr>
        <p:grpSpPr bwMode="auto">
          <a:xfrm>
            <a:off x="3646488" y="4957763"/>
            <a:ext cx="485775" cy="395287"/>
            <a:chOff x="2297" y="3123"/>
            <a:chExt cx="306" cy="249"/>
          </a:xfrm>
        </p:grpSpPr>
        <p:sp>
          <p:nvSpPr>
            <p:cNvPr id="97412" name="Line 132"/>
            <p:cNvSpPr>
              <a:spLocks noChangeShapeType="1"/>
            </p:cNvSpPr>
            <p:nvPr/>
          </p:nvSpPr>
          <p:spPr bwMode="auto">
            <a:xfrm flipH="1" flipV="1">
              <a:off x="2338" y="3123"/>
              <a:ext cx="21" cy="8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13" name="Rectangle 133"/>
            <p:cNvSpPr>
              <a:spLocks noChangeArrowheads="1"/>
            </p:cNvSpPr>
            <p:nvPr/>
          </p:nvSpPr>
          <p:spPr bwMode="auto">
            <a:xfrm>
              <a:off x="2297" y="3205"/>
              <a:ext cx="306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1947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97414" name="Rectangle 134"/>
          <p:cNvSpPr>
            <a:spLocks noChangeArrowheads="1"/>
          </p:cNvSpPr>
          <p:nvPr/>
        </p:nvSpPr>
        <p:spPr bwMode="auto">
          <a:xfrm>
            <a:off x="3822700" y="6059488"/>
            <a:ext cx="2073275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Real Disposable Income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7415" name="Rectangle 135"/>
          <p:cNvSpPr>
            <a:spLocks noChangeArrowheads="1"/>
          </p:cNvSpPr>
          <p:nvPr/>
        </p:nvSpPr>
        <p:spPr bwMode="auto">
          <a:xfrm rot="16200000">
            <a:off x="900113" y="3529013"/>
            <a:ext cx="222726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Real Consumer Spending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97416" name="Group 136"/>
          <p:cNvGrpSpPr>
            <a:grpSpLocks/>
          </p:cNvGrpSpPr>
          <p:nvPr/>
        </p:nvGrpSpPr>
        <p:grpSpPr bwMode="auto">
          <a:xfrm>
            <a:off x="5543550" y="2573338"/>
            <a:ext cx="565150" cy="265112"/>
            <a:chOff x="3492" y="1621"/>
            <a:chExt cx="356" cy="167"/>
          </a:xfrm>
        </p:grpSpPr>
        <p:sp>
          <p:nvSpPr>
            <p:cNvPr id="97417" name="Line 137"/>
            <p:cNvSpPr>
              <a:spLocks noChangeShapeType="1"/>
            </p:cNvSpPr>
            <p:nvPr/>
          </p:nvSpPr>
          <p:spPr bwMode="auto">
            <a:xfrm flipH="1" flipV="1">
              <a:off x="3765" y="1705"/>
              <a:ext cx="83" cy="3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18" name="Rectangle 138"/>
            <p:cNvSpPr>
              <a:spLocks noChangeArrowheads="1"/>
            </p:cNvSpPr>
            <p:nvPr/>
          </p:nvSpPr>
          <p:spPr bwMode="auto">
            <a:xfrm>
              <a:off x="3492" y="1621"/>
              <a:ext cx="306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1963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97419" name="Rectangle 139"/>
          <p:cNvSpPr>
            <a:spLocks noChangeArrowheads="1"/>
          </p:cNvSpPr>
          <p:nvPr/>
        </p:nvSpPr>
        <p:spPr bwMode="auto">
          <a:xfrm>
            <a:off x="2520950" y="5705475"/>
            <a:ext cx="309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700" b="1">
                <a:solidFill>
                  <a:srgbClr val="000000"/>
                </a:solidFill>
              </a:rPr>
              <a:t>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97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9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97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Consumption Function and the MPC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Consumption function</a:t>
            </a:r>
          </a:p>
          <a:p>
            <a:pPr lvl="1"/>
            <a:r>
              <a:rPr lang="en-US" altLang="en-US" dirty="0"/>
              <a:t>illustrates the relationship between total consumer expenditures and total disposable income in the economy, holding constant all other determinants of consumer spending.</a:t>
            </a:r>
          </a:p>
          <a:p>
            <a:pPr lvl="2">
              <a:buClr>
                <a:srgbClr val="C00000"/>
              </a:buClr>
            </a:pPr>
            <a:r>
              <a:rPr lang="en-US" altLang="en-US" dirty="0"/>
              <a:t>MPC  = </a:t>
            </a:r>
            <a:r>
              <a:rPr lang="en-US" altLang="en-US" dirty="0">
                <a:sym typeface="Symbol" panose="05050102010706020507" pitchFamily="18" charset="2"/>
              </a:rPr>
              <a:t></a:t>
            </a:r>
            <a:r>
              <a:rPr lang="en-US" altLang="en-US" dirty="0"/>
              <a:t> consumption  </a:t>
            </a:r>
            <a:r>
              <a:rPr lang="en-US" altLang="en-US" dirty="0">
                <a:sym typeface="Symbol" panose="05050102010706020507" pitchFamily="18" charset="2"/>
              </a:rPr>
              <a:t>  </a:t>
            </a:r>
            <a:r>
              <a:rPr lang="en-US" altLang="en-US" dirty="0"/>
              <a:t> disposable income</a:t>
            </a:r>
          </a:p>
          <a:p>
            <a:pPr lvl="1"/>
            <a:r>
              <a:rPr lang="en-US" altLang="en-US" dirty="0"/>
              <a:t>Can be used to estimate the initial effect on consumer spending of a tax cut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Factors That Shift the Consumption Function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ym typeface="Symbol" panose="05050102010706020507" pitchFamily="18" charset="2"/>
              </a:rPr>
              <a:t></a:t>
            </a:r>
            <a:r>
              <a:rPr lang="en-US" altLang="en-US"/>
              <a:t> disposable income   </a:t>
            </a:r>
            <a:r>
              <a:rPr lang="en-US" altLang="en-US">
                <a:sym typeface="Symbol" panose="05050102010706020507" pitchFamily="18" charset="2"/>
              </a:rPr>
              <a:t></a:t>
            </a:r>
            <a:r>
              <a:rPr lang="en-US" altLang="en-US">
                <a:sym typeface="WP IconicSymbolsB" pitchFamily="2" charset="2"/>
              </a:rPr>
              <a:t> </a:t>
            </a:r>
            <a:r>
              <a:rPr lang="en-US" altLang="en-US"/>
              <a:t>movement along a consumption function</a:t>
            </a:r>
          </a:p>
          <a:p>
            <a:r>
              <a:rPr lang="en-US" altLang="en-US">
                <a:sym typeface="Symbol" panose="05050102010706020507" pitchFamily="18" charset="2"/>
              </a:rPr>
              <a:t></a:t>
            </a:r>
            <a:r>
              <a:rPr lang="en-US" altLang="en-US"/>
              <a:t> any other variable that affects consumption  </a:t>
            </a:r>
            <a:r>
              <a:rPr lang="en-US" altLang="en-US">
                <a:sym typeface="Symbol" panose="05050102010706020507" pitchFamily="18" charset="2"/>
              </a:rPr>
              <a:t></a:t>
            </a:r>
            <a:r>
              <a:rPr lang="en-US" altLang="en-US">
                <a:sym typeface="WP IconicSymbolsB" pitchFamily="2" charset="2"/>
              </a:rPr>
              <a:t> </a:t>
            </a:r>
            <a:r>
              <a:rPr lang="en-US" altLang="en-US"/>
              <a:t>shift in the entire consumption function</a:t>
            </a:r>
          </a:p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838325" y="65088"/>
            <a:ext cx="7161213" cy="111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en-US" sz="4200" b="1">
                <a:solidFill>
                  <a:srgbClr val="000099"/>
                </a:solidFill>
                <a:latin typeface="Times New Roman" panose="02020603050405020304" pitchFamily="18" charset="0"/>
              </a:rPr>
              <a:t>Income – Consumption and</a:t>
            </a:r>
          </a:p>
          <a:p>
            <a:pPr algn="ctr">
              <a:lnSpc>
                <a:spcPct val="80000"/>
              </a:lnSpc>
            </a:pPr>
            <a:r>
              <a:rPr lang="en-US" altLang="en-US" sz="4200" b="1">
                <a:solidFill>
                  <a:srgbClr val="000099"/>
                </a:solidFill>
                <a:latin typeface="Times New Roman" panose="02020603050405020304" pitchFamily="18" charset="0"/>
              </a:rPr>
              <a:t>Income – Saving Relationships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820863" y="1146175"/>
            <a:ext cx="7153275" cy="54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Personal Saving </a:t>
            </a:r>
            <a:r>
              <a:rPr lang="en-US" altLang="en-US" sz="4400" b="1" i="1">
                <a:latin typeface="Times New Roman" panose="02020603050405020304" pitchFamily="18" charset="0"/>
              </a:rPr>
              <a:t>(S)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Consumption </a:t>
            </a:r>
            <a:r>
              <a:rPr lang="en-US" altLang="en-US" sz="4400" b="1" i="1">
                <a:latin typeface="Times New Roman" panose="02020603050405020304" pitchFamily="18" charset="0"/>
              </a:rPr>
              <a:t>(C)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Disposable Income </a:t>
            </a:r>
            <a:r>
              <a:rPr lang="en-US" altLang="en-US" sz="4400" b="1" i="1">
                <a:latin typeface="Times New Roman" panose="02020603050405020304" pitchFamily="18" charset="0"/>
              </a:rPr>
              <a:t>(DI)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S = DI - C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45-Degree Line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The Consumption Schedule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The Saving Schedule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Break-even Income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724025" y="60325"/>
            <a:ext cx="7380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CONSUMPTION AND SAVING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763713" y="711200"/>
            <a:ext cx="56165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000" b="1">
                <a:solidFill>
                  <a:srgbClr val="CC0000"/>
                </a:solidFill>
              </a:rPr>
              <a:t>APC</a:t>
            </a:r>
          </a:p>
          <a:p>
            <a:r>
              <a:rPr lang="en-US" altLang="en-US" sz="3600" b="1">
                <a:solidFill>
                  <a:srgbClr val="CC0000"/>
                </a:solidFill>
              </a:rPr>
              <a:t>    Consumption / Income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63713" y="1946275"/>
            <a:ext cx="41687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000" b="1">
                <a:solidFill>
                  <a:srgbClr val="CC0000"/>
                </a:solidFill>
              </a:rPr>
              <a:t>APS</a:t>
            </a:r>
          </a:p>
          <a:p>
            <a:r>
              <a:rPr lang="en-US" altLang="en-US" sz="3600" b="1">
                <a:solidFill>
                  <a:srgbClr val="CC0000"/>
                </a:solidFill>
              </a:rPr>
              <a:t>    Saving / Income</a:t>
            </a:r>
          </a:p>
        </p:txBody>
      </p:sp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1763713" y="4833938"/>
            <a:ext cx="5967412" cy="1797050"/>
            <a:chOff x="1111" y="3045"/>
            <a:chExt cx="3759" cy="1132"/>
          </a:xfrm>
        </p:grpSpPr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111" y="3045"/>
              <a:ext cx="3234" cy="11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4000" b="1">
                  <a:solidFill>
                    <a:srgbClr val="CC0000"/>
                  </a:solidFill>
                </a:rPr>
                <a:t>MPS</a:t>
              </a:r>
            </a:p>
            <a:p>
              <a:r>
                <a:rPr lang="en-US" altLang="en-US" sz="3600" b="1">
                  <a:solidFill>
                    <a:srgbClr val="CC0000"/>
                  </a:solidFill>
                </a:rPr>
                <a:t>    	Change in Saving</a:t>
              </a:r>
            </a:p>
            <a:p>
              <a:r>
                <a:rPr lang="en-US" altLang="en-US" sz="3600" b="1">
                  <a:solidFill>
                    <a:srgbClr val="CC0000"/>
                  </a:solidFill>
                </a:rPr>
                <a:t>        Change in Income</a:t>
              </a:r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>
              <a:off x="1304" y="3833"/>
              <a:ext cx="3566" cy="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1763713" y="3182938"/>
            <a:ext cx="6034087" cy="1797050"/>
            <a:chOff x="1111" y="2005"/>
            <a:chExt cx="3801" cy="1132"/>
          </a:xfrm>
        </p:grpSpPr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111" y="2005"/>
              <a:ext cx="3762" cy="11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4000" b="1">
                  <a:solidFill>
                    <a:srgbClr val="CC0000"/>
                  </a:solidFill>
                </a:rPr>
                <a:t>MPC</a:t>
              </a:r>
            </a:p>
            <a:p>
              <a:r>
                <a:rPr lang="en-US" altLang="en-US" sz="3600" b="1">
                  <a:solidFill>
                    <a:srgbClr val="CC0000"/>
                  </a:solidFill>
                </a:rPr>
                <a:t>    Change in Consumption</a:t>
              </a:r>
            </a:p>
            <a:p>
              <a:r>
                <a:rPr lang="en-US" altLang="en-US" sz="3600" b="1">
                  <a:solidFill>
                    <a:srgbClr val="CC0000"/>
                  </a:solidFill>
                </a:rPr>
                <a:t>         Change in Income</a:t>
              </a:r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>
              <a:off x="1298" y="2788"/>
              <a:ext cx="3614" cy="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autoUpdateAnimBg="0"/>
      <p:bldP spid="1843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Consumption / Savings Graphs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29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600" dirty="0"/>
              <a:t>A 45-degree line represents all points where consumer spending is equal to disposable income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other points represent actual C, DI relationships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If below the 45-degree line, then the difference must represent the amount of income that is saved.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Example: In 1996 consumption was $5406 billion and disposable income was $5678 billion.  Hence, saving was $272 billion.</a:t>
            </a:r>
          </a:p>
          <a:p>
            <a:pPr lvl="2">
              <a:lnSpc>
                <a:spcPct val="90000"/>
              </a:lnSpc>
              <a:buClr>
                <a:srgbClr val="C00000"/>
              </a:buClr>
            </a:pPr>
            <a:r>
              <a:rPr lang="en-US" altLang="en-US" sz="2000" dirty="0"/>
              <a:t>conclusions can be drawn.</a:t>
            </a:r>
          </a:p>
          <a:p>
            <a:pPr lvl="3">
              <a:lnSpc>
                <a:spcPct val="90000"/>
              </a:lnSpc>
            </a:pPr>
            <a:r>
              <a:rPr lang="en-US" altLang="en-US" sz="1800" dirty="0"/>
              <a:t>Households consume a large portion of their disposable income.</a:t>
            </a:r>
          </a:p>
          <a:p>
            <a:pPr lvl="3">
              <a:lnSpc>
                <a:spcPct val="90000"/>
              </a:lnSpc>
            </a:pPr>
            <a:r>
              <a:rPr lang="en-US" altLang="en-US" sz="1800" dirty="0"/>
              <a:t>Both consumption and saving are directly related to the level of income.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rc 2"/>
          <p:cNvSpPr>
            <a:spLocks/>
          </p:cNvSpPr>
          <p:nvPr/>
        </p:nvSpPr>
        <p:spPr bwMode="auto">
          <a:xfrm>
            <a:off x="3987800" y="3713163"/>
            <a:ext cx="207963" cy="3937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 cap="rnd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3571875" y="1055688"/>
            <a:ext cx="3460750" cy="3108325"/>
            <a:chOff x="2250" y="665"/>
            <a:chExt cx="2180" cy="1958"/>
          </a:xfrm>
        </p:grpSpPr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2250" y="665"/>
              <a:ext cx="0" cy="195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>
              <a:off x="2250" y="2602"/>
              <a:ext cx="21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462" name="Group 6"/>
          <p:cNvGrpSpPr>
            <a:grpSpLocks/>
          </p:cNvGrpSpPr>
          <p:nvPr/>
        </p:nvGrpSpPr>
        <p:grpSpPr bwMode="auto">
          <a:xfrm>
            <a:off x="3571875" y="4537075"/>
            <a:ext cx="3460750" cy="1855788"/>
            <a:chOff x="1608" y="2820"/>
            <a:chExt cx="2544" cy="1204"/>
          </a:xfrm>
        </p:grpSpPr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>
              <a:off x="1608" y="2820"/>
              <a:ext cx="0" cy="12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>
              <a:off x="1608" y="3637"/>
              <a:ext cx="25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5" name="Rectangle 9"/>
          <p:cNvSpPr>
            <a:spLocks noChangeArrowheads="1"/>
          </p:cNvSpPr>
          <p:nvPr/>
        </p:nvSpPr>
        <p:spPr bwMode="auto">
          <a:xfrm rot="16200000">
            <a:off x="2051050" y="2027238"/>
            <a:ext cx="21431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Consumption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 rot="16200000">
            <a:off x="2532857" y="5288756"/>
            <a:ext cx="11795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Saving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265488" y="5594350"/>
            <a:ext cx="3667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o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265488" y="3892550"/>
            <a:ext cx="3667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o</a:t>
            </a: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3592513" y="1065213"/>
            <a:ext cx="2603500" cy="30495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470" name="Group 14"/>
          <p:cNvGrpSpPr>
            <a:grpSpLocks/>
          </p:cNvGrpSpPr>
          <p:nvPr/>
        </p:nvGrpSpPr>
        <p:grpSpPr bwMode="auto">
          <a:xfrm>
            <a:off x="3725863" y="3789363"/>
            <a:ext cx="436562" cy="338137"/>
            <a:chOff x="1721" y="2368"/>
            <a:chExt cx="321" cy="220"/>
          </a:xfrm>
        </p:grpSpPr>
        <p:sp>
          <p:nvSpPr>
            <p:cNvPr id="19471" name="Rectangle 15"/>
            <p:cNvSpPr>
              <a:spLocks noChangeArrowheads="1"/>
            </p:cNvSpPr>
            <p:nvPr/>
          </p:nvSpPr>
          <p:spPr bwMode="auto">
            <a:xfrm>
              <a:off x="1721" y="2412"/>
              <a:ext cx="257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200" b="1">
                  <a:solidFill>
                    <a:srgbClr val="CC0000"/>
                  </a:solidFill>
                </a:rPr>
                <a:t>45</a:t>
              </a:r>
            </a:p>
          </p:txBody>
        </p:sp>
        <p:sp>
          <p:nvSpPr>
            <p:cNvPr id="19472" name="Rectangle 16"/>
            <p:cNvSpPr>
              <a:spLocks noChangeArrowheads="1"/>
            </p:cNvSpPr>
            <p:nvPr/>
          </p:nvSpPr>
          <p:spPr bwMode="auto">
            <a:xfrm>
              <a:off x="1852" y="2368"/>
              <a:ext cx="190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000" b="1">
                  <a:solidFill>
                    <a:srgbClr val="CC0000"/>
                  </a:solidFill>
                </a:rPr>
                <a:t>o</a:t>
              </a:r>
            </a:p>
          </p:txBody>
        </p:sp>
      </p:grpSp>
      <p:sp>
        <p:nvSpPr>
          <p:cNvPr id="19473" name="Line 17"/>
          <p:cNvSpPr>
            <a:spLocks noChangeShapeType="1"/>
          </p:cNvSpPr>
          <p:nvPr/>
        </p:nvSpPr>
        <p:spPr bwMode="auto">
          <a:xfrm flipV="1">
            <a:off x="3698875" y="1628775"/>
            <a:ext cx="3001963" cy="1966913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6889750" y="1368425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C</a:t>
            </a:r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H="1">
            <a:off x="4492625" y="3125788"/>
            <a:ext cx="14288" cy="960437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 flipV="1">
            <a:off x="3684588" y="5181600"/>
            <a:ext cx="3006725" cy="839788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6624638" y="5014913"/>
            <a:ext cx="3841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S</a:t>
            </a: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5761038" y="2479675"/>
            <a:ext cx="1489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600" b="1">
                <a:solidFill>
                  <a:srgbClr val="000099"/>
                </a:solidFill>
              </a:rPr>
              <a:t>Consumption</a:t>
            </a:r>
          </a:p>
          <a:p>
            <a:pPr algn="ctr"/>
            <a:r>
              <a:rPr lang="en-US" altLang="en-US" sz="1600" b="1">
                <a:solidFill>
                  <a:srgbClr val="000099"/>
                </a:solidFill>
              </a:rPr>
              <a:t>schedule</a:t>
            </a: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5067300" y="4773613"/>
            <a:ext cx="106045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600" b="1">
                <a:solidFill>
                  <a:srgbClr val="000099"/>
                </a:solidFill>
              </a:rPr>
              <a:t>Saving</a:t>
            </a:r>
          </a:p>
          <a:p>
            <a:pPr algn="ctr"/>
            <a:r>
              <a:rPr lang="en-US" altLang="en-US" sz="1600" b="1">
                <a:solidFill>
                  <a:srgbClr val="000099"/>
                </a:solidFill>
              </a:rPr>
              <a:t>schedule</a:t>
            </a: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3576638" y="3065463"/>
            <a:ext cx="4016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C</a:t>
            </a: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3529013" y="6018213"/>
            <a:ext cx="3841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S</a:t>
            </a: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4456113" y="4197350"/>
            <a:ext cx="2495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Disposable Income</a:t>
            </a: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4464050" y="6134100"/>
            <a:ext cx="2495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Disposable Income</a:t>
            </a:r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6473825" y="1047750"/>
            <a:ext cx="11557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SAVING</a:t>
            </a:r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7154863" y="5357813"/>
            <a:ext cx="1155700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SAVING</a:t>
            </a:r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 flipH="1">
            <a:off x="5311775" y="1389063"/>
            <a:ext cx="1255713" cy="9445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 flipH="1">
            <a:off x="5729288" y="5561013"/>
            <a:ext cx="1395412" cy="666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1752600" y="3695700"/>
            <a:ext cx="1438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b="1"/>
              <a:t>DISSAVING</a:t>
            </a: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1765300" y="6062663"/>
            <a:ext cx="12969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DISSAVING</a:t>
            </a:r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 flipV="1">
            <a:off x="3122613" y="3667125"/>
            <a:ext cx="776287" cy="203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 flipV="1">
            <a:off x="2998788" y="5838825"/>
            <a:ext cx="823912" cy="388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6035675" y="3071813"/>
            <a:ext cx="27098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 i="1"/>
              <a:t>MPC = Slope of C</a:t>
            </a:r>
          </a:p>
        </p:txBody>
      </p:sp>
      <p:sp>
        <p:nvSpPr>
          <p:cNvPr id="19493" name="Line 37"/>
          <p:cNvSpPr>
            <a:spLocks noChangeShapeType="1"/>
          </p:cNvSpPr>
          <p:nvPr/>
        </p:nvSpPr>
        <p:spPr bwMode="auto">
          <a:xfrm flipH="1" flipV="1">
            <a:off x="5291138" y="2627313"/>
            <a:ext cx="738187" cy="588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6118225" y="4522788"/>
            <a:ext cx="26749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 i="1"/>
              <a:t>MPS = Slope of S</a:t>
            </a:r>
          </a:p>
        </p:txBody>
      </p:sp>
      <p:sp>
        <p:nvSpPr>
          <p:cNvPr id="19495" name="Line 39"/>
          <p:cNvSpPr>
            <a:spLocks noChangeShapeType="1"/>
          </p:cNvSpPr>
          <p:nvPr/>
        </p:nvSpPr>
        <p:spPr bwMode="auto">
          <a:xfrm flipH="1">
            <a:off x="6308725" y="4870450"/>
            <a:ext cx="266700" cy="2746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5910263" y="3497263"/>
            <a:ext cx="311785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 i="1">
                <a:solidFill>
                  <a:srgbClr val="CC0000"/>
                </a:solidFill>
              </a:rPr>
              <a:t>MPC + MPS = 1</a:t>
            </a:r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1724025" y="60325"/>
            <a:ext cx="7380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CONSUMPTION AND SAVING</a:t>
            </a:r>
          </a:p>
        </p:txBody>
      </p:sp>
      <p:sp>
        <p:nvSpPr>
          <p:cNvPr id="19498" name="Line 42"/>
          <p:cNvSpPr>
            <a:spLocks noChangeShapeType="1"/>
          </p:cNvSpPr>
          <p:nvPr/>
        </p:nvSpPr>
        <p:spPr bwMode="auto">
          <a:xfrm flipH="1">
            <a:off x="4451350" y="4552950"/>
            <a:ext cx="14288" cy="1214438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utoUpdateAnimBg="0"/>
      <p:bldP spid="19466" grpId="0" autoUpdateAnimBg="0"/>
      <p:bldP spid="19467" grpId="0" autoUpdateAnimBg="0"/>
      <p:bldP spid="19468" grpId="0" autoUpdateAnimBg="0"/>
      <p:bldP spid="19474" grpId="0" autoUpdateAnimBg="0"/>
      <p:bldP spid="19477" grpId="0" autoUpdateAnimBg="0"/>
      <p:bldP spid="19478" grpId="0" autoUpdateAnimBg="0"/>
      <p:bldP spid="19479" grpId="0" autoUpdateAnimBg="0"/>
      <p:bldP spid="19480" grpId="0" autoUpdateAnimBg="0"/>
      <p:bldP spid="19481" grpId="0" autoUpdateAnimBg="0"/>
      <p:bldP spid="19482" grpId="0" autoUpdateAnimBg="0"/>
      <p:bldP spid="19483" grpId="0" autoUpdateAnimBg="0"/>
      <p:bldP spid="19484" grpId="0" autoUpdateAnimBg="0"/>
      <p:bldP spid="19485" grpId="0" autoUpdateAnimBg="0"/>
      <p:bldP spid="19488" grpId="0" autoUpdateAnimBg="0"/>
      <p:bldP spid="19489" grpId="0" autoUpdateAnimBg="0"/>
      <p:bldP spid="19492" grpId="0" autoUpdateAnimBg="0"/>
      <p:bldP spid="19494" grpId="0" autoUpdateAnimBg="0"/>
      <p:bldP spid="1949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Factors That Shift the Consumption Function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Consumption function shifted by changes in:</a:t>
            </a:r>
          </a:p>
          <a:p>
            <a:pPr lvl="1"/>
            <a:r>
              <a:rPr lang="en-US" altLang="en-US"/>
              <a:t>Wealth</a:t>
            </a:r>
          </a:p>
          <a:p>
            <a:pPr lvl="1"/>
            <a:r>
              <a:rPr lang="en-US" altLang="en-US"/>
              <a:t>Price level	</a:t>
            </a:r>
          </a:p>
          <a:p>
            <a:pPr lvl="1"/>
            <a:r>
              <a:rPr lang="en-US" altLang="en-US"/>
              <a:t>Real interest rate</a:t>
            </a:r>
          </a:p>
          <a:p>
            <a:pPr lvl="1"/>
            <a:r>
              <a:rPr lang="en-US" altLang="en-US"/>
              <a:t>Future income expectations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5243513" y="2008188"/>
            <a:ext cx="0" cy="359727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Arc 3"/>
          <p:cNvSpPr>
            <a:spLocks/>
          </p:cNvSpPr>
          <p:nvPr/>
        </p:nvSpPr>
        <p:spPr bwMode="auto">
          <a:xfrm>
            <a:off x="3987800" y="3522663"/>
            <a:ext cx="207963" cy="3937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 cap="rnd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3571875" y="865188"/>
            <a:ext cx="3460750" cy="3108325"/>
            <a:chOff x="2250" y="665"/>
            <a:chExt cx="2180" cy="1958"/>
          </a:xfrm>
        </p:grpSpPr>
        <p:sp>
          <p:nvSpPr>
            <p:cNvPr id="23557" name="Line 5"/>
            <p:cNvSpPr>
              <a:spLocks noChangeShapeType="1"/>
            </p:cNvSpPr>
            <p:nvPr/>
          </p:nvSpPr>
          <p:spPr bwMode="auto">
            <a:xfrm>
              <a:off x="2250" y="665"/>
              <a:ext cx="0" cy="195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8" name="Line 6"/>
            <p:cNvSpPr>
              <a:spLocks noChangeShapeType="1"/>
            </p:cNvSpPr>
            <p:nvPr/>
          </p:nvSpPr>
          <p:spPr bwMode="auto">
            <a:xfrm>
              <a:off x="2250" y="2602"/>
              <a:ext cx="21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3571875" y="4346575"/>
            <a:ext cx="3460750" cy="1855788"/>
            <a:chOff x="1608" y="2820"/>
            <a:chExt cx="2544" cy="1204"/>
          </a:xfrm>
        </p:grpSpPr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>
              <a:off x="1608" y="2820"/>
              <a:ext cx="0" cy="12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1" name="Line 9"/>
            <p:cNvSpPr>
              <a:spLocks noChangeShapeType="1"/>
            </p:cNvSpPr>
            <p:nvPr/>
          </p:nvSpPr>
          <p:spPr bwMode="auto">
            <a:xfrm>
              <a:off x="1608" y="3637"/>
              <a:ext cx="25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62" name="Rectangle 10"/>
          <p:cNvSpPr>
            <a:spLocks noChangeArrowheads="1"/>
          </p:cNvSpPr>
          <p:nvPr/>
        </p:nvSpPr>
        <p:spPr bwMode="auto">
          <a:xfrm rot="16200000">
            <a:off x="2051050" y="1836738"/>
            <a:ext cx="21431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Consumption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 rot="16200000">
            <a:off x="2532857" y="5098256"/>
            <a:ext cx="11795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Saving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265488" y="5403850"/>
            <a:ext cx="3667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o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265488" y="3702050"/>
            <a:ext cx="3667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o</a:t>
            </a: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V="1">
            <a:off x="3592513" y="874713"/>
            <a:ext cx="2603500" cy="30495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67" name="Group 15"/>
          <p:cNvGrpSpPr>
            <a:grpSpLocks/>
          </p:cNvGrpSpPr>
          <p:nvPr/>
        </p:nvGrpSpPr>
        <p:grpSpPr bwMode="auto">
          <a:xfrm>
            <a:off x="3725863" y="3598863"/>
            <a:ext cx="436562" cy="338137"/>
            <a:chOff x="1721" y="2368"/>
            <a:chExt cx="321" cy="220"/>
          </a:xfrm>
        </p:grpSpPr>
        <p:sp>
          <p:nvSpPr>
            <p:cNvPr id="23568" name="Rectangle 16"/>
            <p:cNvSpPr>
              <a:spLocks noChangeArrowheads="1"/>
            </p:cNvSpPr>
            <p:nvPr/>
          </p:nvSpPr>
          <p:spPr bwMode="auto">
            <a:xfrm>
              <a:off x="1721" y="2412"/>
              <a:ext cx="257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200" b="1">
                  <a:solidFill>
                    <a:srgbClr val="CC0000"/>
                  </a:solidFill>
                </a:rPr>
                <a:t>45</a:t>
              </a:r>
            </a:p>
          </p:txBody>
        </p:sp>
        <p:sp>
          <p:nvSpPr>
            <p:cNvPr id="23569" name="Rectangle 17"/>
            <p:cNvSpPr>
              <a:spLocks noChangeArrowheads="1"/>
            </p:cNvSpPr>
            <p:nvPr/>
          </p:nvSpPr>
          <p:spPr bwMode="auto">
            <a:xfrm>
              <a:off x="1852" y="2368"/>
              <a:ext cx="190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000" b="1">
                  <a:solidFill>
                    <a:srgbClr val="CC0000"/>
                  </a:solidFill>
                </a:rPr>
                <a:t>o</a:t>
              </a:r>
            </a:p>
          </p:txBody>
        </p:sp>
      </p:grp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3698875" y="1438275"/>
            <a:ext cx="3001963" cy="1966913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6673850" y="1177925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C</a:t>
            </a:r>
            <a:r>
              <a:rPr lang="en-US" altLang="en-US" sz="2400" b="1" baseline="-25000"/>
              <a:t>0</a:t>
            </a:r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4506913" y="2935288"/>
            <a:ext cx="0" cy="268287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V="1">
            <a:off x="3684588" y="4991100"/>
            <a:ext cx="3006725" cy="839788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6624638" y="4672013"/>
            <a:ext cx="4968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S</a:t>
            </a:r>
            <a:r>
              <a:rPr lang="en-US" altLang="en-US" sz="2400" b="1" baseline="-25000"/>
              <a:t>0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456113" y="4006850"/>
            <a:ext cx="2495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Disposable Income</a:t>
            </a: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4464050" y="5943600"/>
            <a:ext cx="2495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Disposable Income</a:t>
            </a:r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 flipV="1">
            <a:off x="3711575" y="1031875"/>
            <a:ext cx="3001963" cy="1966913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 flipV="1">
            <a:off x="3722688" y="5194300"/>
            <a:ext cx="3006725" cy="839788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6661150" y="771525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C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6662738" y="4976813"/>
            <a:ext cx="4968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S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1719263" y="68263"/>
            <a:ext cx="73882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</a:rPr>
              <a:t>TERMINOLOGY, SHIFTS, &amp; STABILITY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6829425" y="1768475"/>
            <a:ext cx="2022475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600" b="1" i="1">
                <a:solidFill>
                  <a:srgbClr val="CC0000"/>
                </a:solidFill>
                <a:latin typeface="Times New Roman" panose="02020603050405020304" pitchFamily="18" charset="0"/>
              </a:rPr>
              <a:t>Increases in</a:t>
            </a:r>
          </a:p>
          <a:p>
            <a:pPr eaLnBrk="1" hangingPunct="1"/>
            <a:r>
              <a:rPr lang="en-US" altLang="en-US" sz="2600" b="1" i="1">
                <a:solidFill>
                  <a:srgbClr val="CC0000"/>
                </a:solidFill>
                <a:latin typeface="Times New Roman" panose="02020603050405020304" pitchFamily="18" charset="0"/>
              </a:rPr>
              <a:t>Consumption</a:t>
            </a:r>
          </a:p>
          <a:p>
            <a:pPr eaLnBrk="1" hangingPunct="1"/>
            <a:r>
              <a:rPr lang="en-US" altLang="en-US" sz="2600" b="1" i="1">
                <a:solidFill>
                  <a:srgbClr val="CC0000"/>
                </a:solidFill>
                <a:latin typeface="Times New Roman" panose="02020603050405020304" pitchFamily="18" charset="0"/>
              </a:rPr>
              <a:t>Means…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7121525" y="4473575"/>
            <a:ext cx="1731963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600" b="1" i="1">
                <a:solidFill>
                  <a:srgbClr val="CC0000"/>
                </a:solidFill>
                <a:latin typeface="Times New Roman" panose="02020603050405020304" pitchFamily="18" charset="0"/>
              </a:rPr>
              <a:t>A Decrease</a:t>
            </a:r>
          </a:p>
          <a:p>
            <a:pPr eaLnBrk="1" hangingPunct="1"/>
            <a:r>
              <a:rPr lang="en-US" altLang="en-US" sz="2600" b="1" i="1">
                <a:solidFill>
                  <a:srgbClr val="CC0000"/>
                </a:solidFill>
                <a:latin typeface="Times New Roman" panose="02020603050405020304" pitchFamily="18" charset="0"/>
              </a:rPr>
              <a:t>In Saving</a:t>
            </a:r>
          </a:p>
        </p:txBody>
      </p:sp>
      <p:grpSp>
        <p:nvGrpSpPr>
          <p:cNvPr id="23584" name="Group 32"/>
          <p:cNvGrpSpPr>
            <a:grpSpLocks/>
          </p:cNvGrpSpPr>
          <p:nvPr/>
        </p:nvGrpSpPr>
        <p:grpSpPr bwMode="auto">
          <a:xfrm>
            <a:off x="3924300" y="5232400"/>
            <a:ext cx="2235200" cy="647700"/>
            <a:chOff x="2472" y="3296"/>
            <a:chExt cx="1408" cy="408"/>
          </a:xfrm>
        </p:grpSpPr>
        <p:sp>
          <p:nvSpPr>
            <p:cNvPr id="23585" name="AutoShape 33"/>
            <p:cNvSpPr>
              <a:spLocks noChangeArrowheads="1"/>
            </p:cNvSpPr>
            <p:nvPr/>
          </p:nvSpPr>
          <p:spPr bwMode="auto">
            <a:xfrm flipV="1">
              <a:off x="2472" y="3644"/>
              <a:ext cx="160" cy="60"/>
            </a:xfrm>
            <a:prstGeom prst="up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6" name="AutoShape 34"/>
            <p:cNvSpPr>
              <a:spLocks noChangeArrowheads="1"/>
            </p:cNvSpPr>
            <p:nvPr/>
          </p:nvSpPr>
          <p:spPr bwMode="auto">
            <a:xfrm flipV="1">
              <a:off x="3720" y="3296"/>
              <a:ext cx="160" cy="60"/>
            </a:xfrm>
            <a:prstGeom prst="up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587" name="Group 35"/>
          <p:cNvGrpSpPr>
            <a:grpSpLocks/>
          </p:cNvGrpSpPr>
          <p:nvPr/>
        </p:nvGrpSpPr>
        <p:grpSpPr bwMode="auto">
          <a:xfrm>
            <a:off x="3924300" y="1568450"/>
            <a:ext cx="2235200" cy="1511300"/>
            <a:chOff x="2472" y="988"/>
            <a:chExt cx="1408" cy="952"/>
          </a:xfrm>
        </p:grpSpPr>
        <p:sp>
          <p:nvSpPr>
            <p:cNvPr id="23588" name="AutoShape 36"/>
            <p:cNvSpPr>
              <a:spLocks noChangeArrowheads="1"/>
            </p:cNvSpPr>
            <p:nvPr/>
          </p:nvSpPr>
          <p:spPr bwMode="auto">
            <a:xfrm>
              <a:off x="2472" y="1804"/>
              <a:ext cx="160" cy="136"/>
            </a:xfrm>
            <a:prstGeom prst="up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6600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AutoShape 37"/>
            <p:cNvSpPr>
              <a:spLocks noChangeArrowheads="1"/>
            </p:cNvSpPr>
            <p:nvPr/>
          </p:nvSpPr>
          <p:spPr bwMode="auto">
            <a:xfrm>
              <a:off x="3720" y="988"/>
              <a:ext cx="160" cy="136"/>
            </a:xfrm>
            <a:prstGeom prst="up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6600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9" grpId="0" autoUpdateAnimBg="0"/>
      <p:bldP spid="23580" grpId="0" autoUpdateAnimBg="0"/>
      <p:bldP spid="23582" grpId="0" autoUpdateAnimBg="0"/>
      <p:bldP spid="2358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Part i: The Basics Consumption, Investment, and Exports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05000"/>
            <a:ext cx="70104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600" i="1"/>
              <a:t>   Men are disposed, as a rule and on the average, to increase their consumption as their income increases, but not by as much as the increase in their income.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900" b="1"/>
              <a:t>    JOHN MAYNARD KEYNES</a:t>
            </a:r>
            <a:endParaRPr lang="en-US" altLang="en-US" sz="2600"/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3846513" y="3319463"/>
            <a:ext cx="0" cy="24511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rc 3"/>
          <p:cNvSpPr>
            <a:spLocks/>
          </p:cNvSpPr>
          <p:nvPr/>
        </p:nvSpPr>
        <p:spPr bwMode="auto">
          <a:xfrm>
            <a:off x="3987800" y="3522663"/>
            <a:ext cx="207963" cy="3937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 cap="rnd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3571875" y="865188"/>
            <a:ext cx="3460750" cy="3108325"/>
            <a:chOff x="2250" y="665"/>
            <a:chExt cx="2180" cy="1958"/>
          </a:xfrm>
        </p:grpSpPr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>
              <a:off x="2250" y="665"/>
              <a:ext cx="0" cy="195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2250" y="2602"/>
              <a:ext cx="21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583" name="Group 7"/>
          <p:cNvGrpSpPr>
            <a:grpSpLocks/>
          </p:cNvGrpSpPr>
          <p:nvPr/>
        </p:nvGrpSpPr>
        <p:grpSpPr bwMode="auto">
          <a:xfrm>
            <a:off x="3571875" y="4346575"/>
            <a:ext cx="3460750" cy="1855788"/>
            <a:chOff x="1608" y="2820"/>
            <a:chExt cx="2544" cy="1204"/>
          </a:xfrm>
        </p:grpSpPr>
        <p:sp>
          <p:nvSpPr>
            <p:cNvPr id="24584" name="Line 8"/>
            <p:cNvSpPr>
              <a:spLocks noChangeShapeType="1"/>
            </p:cNvSpPr>
            <p:nvPr/>
          </p:nvSpPr>
          <p:spPr bwMode="auto">
            <a:xfrm>
              <a:off x="1608" y="2820"/>
              <a:ext cx="0" cy="12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Line 9"/>
            <p:cNvSpPr>
              <a:spLocks noChangeShapeType="1"/>
            </p:cNvSpPr>
            <p:nvPr/>
          </p:nvSpPr>
          <p:spPr bwMode="auto">
            <a:xfrm>
              <a:off x="1608" y="3637"/>
              <a:ext cx="25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86" name="Rectangle 10"/>
          <p:cNvSpPr>
            <a:spLocks noChangeArrowheads="1"/>
          </p:cNvSpPr>
          <p:nvPr/>
        </p:nvSpPr>
        <p:spPr bwMode="auto">
          <a:xfrm rot="16200000">
            <a:off x="2051050" y="1836738"/>
            <a:ext cx="21431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Consumption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 rot="16200000">
            <a:off x="2532857" y="5098256"/>
            <a:ext cx="11795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Saving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265488" y="5403850"/>
            <a:ext cx="3667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o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265488" y="3702050"/>
            <a:ext cx="3667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o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V="1">
            <a:off x="3592513" y="874713"/>
            <a:ext cx="2603500" cy="30495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91" name="Group 15"/>
          <p:cNvGrpSpPr>
            <a:grpSpLocks/>
          </p:cNvGrpSpPr>
          <p:nvPr/>
        </p:nvGrpSpPr>
        <p:grpSpPr bwMode="auto">
          <a:xfrm>
            <a:off x="3789363" y="3598863"/>
            <a:ext cx="436562" cy="338137"/>
            <a:chOff x="1721" y="2368"/>
            <a:chExt cx="321" cy="220"/>
          </a:xfrm>
        </p:grpSpPr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1721" y="2412"/>
              <a:ext cx="257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200" b="1">
                  <a:solidFill>
                    <a:srgbClr val="CC0000"/>
                  </a:solidFill>
                </a:rPr>
                <a:t>45</a:t>
              </a:r>
            </a:p>
          </p:txBody>
        </p:sp>
        <p:sp>
          <p:nvSpPr>
            <p:cNvPr id="24593" name="Rectangle 17"/>
            <p:cNvSpPr>
              <a:spLocks noChangeArrowheads="1"/>
            </p:cNvSpPr>
            <p:nvPr/>
          </p:nvSpPr>
          <p:spPr bwMode="auto">
            <a:xfrm>
              <a:off x="1852" y="2368"/>
              <a:ext cx="190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000" b="1">
                  <a:solidFill>
                    <a:srgbClr val="CC0000"/>
                  </a:solidFill>
                </a:rPr>
                <a:t>o</a:t>
              </a:r>
            </a:p>
          </p:txBody>
        </p:sp>
      </p:grp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3698875" y="1438275"/>
            <a:ext cx="3001963" cy="1966913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6673850" y="1177925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C</a:t>
            </a:r>
            <a:r>
              <a:rPr lang="en-US" altLang="en-US" sz="2400" b="1" baseline="-25000"/>
              <a:t>0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4506913" y="2935288"/>
            <a:ext cx="0" cy="268287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V="1">
            <a:off x="3684588" y="4991100"/>
            <a:ext cx="3006725" cy="839788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6624638" y="4722813"/>
            <a:ext cx="4968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S</a:t>
            </a:r>
            <a:r>
              <a:rPr lang="en-US" altLang="en-US" sz="2400" b="1" baseline="-25000"/>
              <a:t>0</a:t>
            </a: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4456113" y="4006850"/>
            <a:ext cx="2495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Disposable Income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4464050" y="5943600"/>
            <a:ext cx="2495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Disposable Income</a:t>
            </a:r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 flipV="1">
            <a:off x="3711575" y="1654175"/>
            <a:ext cx="3001963" cy="1966913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 flipV="1">
            <a:off x="3722688" y="4800600"/>
            <a:ext cx="3006725" cy="839788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6661150" y="1444625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C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6662738" y="4430713"/>
            <a:ext cx="4968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S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1719263" y="68263"/>
            <a:ext cx="73882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</a:rPr>
              <a:t>TERMINOLOGY, SHIFTS, &amp; STABILITY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6829425" y="1768475"/>
            <a:ext cx="2022475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600" b="1" i="1">
                <a:solidFill>
                  <a:srgbClr val="CC0000"/>
                </a:solidFill>
                <a:latin typeface="Times New Roman" panose="02020603050405020304" pitchFamily="18" charset="0"/>
              </a:rPr>
              <a:t>Decreases in</a:t>
            </a:r>
          </a:p>
          <a:p>
            <a:pPr eaLnBrk="1" hangingPunct="1"/>
            <a:r>
              <a:rPr lang="en-US" altLang="en-US" sz="2600" b="1" i="1">
                <a:solidFill>
                  <a:srgbClr val="CC0000"/>
                </a:solidFill>
                <a:latin typeface="Times New Roman" panose="02020603050405020304" pitchFamily="18" charset="0"/>
              </a:rPr>
              <a:t>Consumption</a:t>
            </a:r>
          </a:p>
          <a:p>
            <a:pPr eaLnBrk="1" hangingPunct="1"/>
            <a:r>
              <a:rPr lang="en-US" altLang="en-US" sz="2600" b="1" i="1">
                <a:solidFill>
                  <a:srgbClr val="CC0000"/>
                </a:solidFill>
                <a:latin typeface="Times New Roman" panose="02020603050405020304" pitchFamily="18" charset="0"/>
              </a:rPr>
              <a:t>Means…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7083425" y="4473575"/>
            <a:ext cx="18446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600" b="1" i="1">
                <a:solidFill>
                  <a:srgbClr val="CC0000"/>
                </a:solidFill>
                <a:latin typeface="Times New Roman" panose="02020603050405020304" pitchFamily="18" charset="0"/>
              </a:rPr>
              <a:t>An Increase</a:t>
            </a:r>
          </a:p>
          <a:p>
            <a:pPr eaLnBrk="1" hangingPunct="1"/>
            <a:r>
              <a:rPr lang="en-US" altLang="en-US" sz="2600" b="1" i="1">
                <a:solidFill>
                  <a:srgbClr val="CC0000"/>
                </a:solidFill>
                <a:latin typeface="Times New Roman" panose="02020603050405020304" pitchFamily="18" charset="0"/>
              </a:rPr>
              <a:t>In Saving</a:t>
            </a:r>
          </a:p>
        </p:txBody>
      </p:sp>
      <p:grpSp>
        <p:nvGrpSpPr>
          <p:cNvPr id="24608" name="Group 32"/>
          <p:cNvGrpSpPr>
            <a:grpSpLocks/>
          </p:cNvGrpSpPr>
          <p:nvPr/>
        </p:nvGrpSpPr>
        <p:grpSpPr bwMode="auto">
          <a:xfrm>
            <a:off x="3924300" y="1873250"/>
            <a:ext cx="2235200" cy="1511300"/>
            <a:chOff x="2472" y="1180"/>
            <a:chExt cx="1408" cy="952"/>
          </a:xfrm>
        </p:grpSpPr>
        <p:sp>
          <p:nvSpPr>
            <p:cNvPr id="24609" name="AutoShape 33"/>
            <p:cNvSpPr>
              <a:spLocks noChangeArrowheads="1"/>
            </p:cNvSpPr>
            <p:nvPr/>
          </p:nvSpPr>
          <p:spPr bwMode="auto">
            <a:xfrm flipV="1">
              <a:off x="2472" y="1996"/>
              <a:ext cx="160" cy="136"/>
            </a:xfrm>
            <a:prstGeom prst="up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6600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AutoShape 34"/>
            <p:cNvSpPr>
              <a:spLocks noChangeArrowheads="1"/>
            </p:cNvSpPr>
            <p:nvPr/>
          </p:nvSpPr>
          <p:spPr bwMode="auto">
            <a:xfrm flipV="1">
              <a:off x="3720" y="1180"/>
              <a:ext cx="160" cy="136"/>
            </a:xfrm>
            <a:prstGeom prst="up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6600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11" name="Group 35"/>
          <p:cNvGrpSpPr>
            <a:grpSpLocks/>
          </p:cNvGrpSpPr>
          <p:nvPr/>
        </p:nvGrpSpPr>
        <p:grpSpPr bwMode="auto">
          <a:xfrm>
            <a:off x="3867150" y="5035550"/>
            <a:ext cx="2292350" cy="673100"/>
            <a:chOff x="2436" y="3172"/>
            <a:chExt cx="1444" cy="424"/>
          </a:xfrm>
        </p:grpSpPr>
        <p:sp>
          <p:nvSpPr>
            <p:cNvPr id="24612" name="AutoShape 36"/>
            <p:cNvSpPr>
              <a:spLocks noChangeArrowheads="1"/>
            </p:cNvSpPr>
            <p:nvPr/>
          </p:nvSpPr>
          <p:spPr bwMode="auto">
            <a:xfrm>
              <a:off x="2436" y="3520"/>
              <a:ext cx="216" cy="76"/>
            </a:xfrm>
            <a:prstGeom prst="up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AutoShape 37"/>
            <p:cNvSpPr>
              <a:spLocks noChangeArrowheads="1"/>
            </p:cNvSpPr>
            <p:nvPr/>
          </p:nvSpPr>
          <p:spPr bwMode="auto">
            <a:xfrm>
              <a:off x="3684" y="3172"/>
              <a:ext cx="196" cy="68"/>
            </a:xfrm>
            <a:prstGeom prst="up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3" grpId="0" autoUpdateAnimBg="0"/>
      <p:bldP spid="24604" grpId="0" autoUpdateAnimBg="0"/>
      <p:bldP spid="24606" grpId="0" autoUpdateAnimBg="0"/>
      <p:bldP spid="2460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Determinants of Net Exports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Our imports rise when our GDP rises and fall when our GDP falls.</a:t>
            </a:r>
          </a:p>
          <a:p>
            <a:r>
              <a:rPr lang="en-US" altLang="en-US"/>
              <a:t>Our exports are relatively insensitive to our own GDP, but are directly related to GDPs of our trading partners.</a:t>
            </a:r>
          </a:p>
          <a:p>
            <a:r>
              <a:rPr lang="en-US" altLang="en-US"/>
              <a:t>Our exports rise when our prices fall and vice-versa; our imports rise when prices fall in the economies of our trading partners.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Predictable is Aggregate Demand?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While the consumption function seems like a simple tool, it is actually quite difficult to predict consumer spending.</a:t>
            </a:r>
          </a:p>
          <a:p>
            <a:r>
              <a:rPr lang="en-US" altLang="en-US"/>
              <a:t>An activist fiscal policy may not have much effect at all on spending, if people anticipate that taxes will be changed frequently.</a:t>
            </a:r>
          </a:p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991600" cy="4953000"/>
          </a:xfrm>
        </p:spPr>
        <p:txBody>
          <a:bodyPr/>
          <a:lstStyle/>
          <a:p>
            <a:r>
              <a:rPr lang="en-US" altLang="en-US" dirty="0"/>
              <a:t>Investment consists of spending on new plants, capital equipment, machinery, inventories, construction, etc.</a:t>
            </a:r>
          </a:p>
          <a:p>
            <a:pPr lvl="1"/>
            <a:r>
              <a:rPr lang="en-US" altLang="en-US" dirty="0"/>
              <a:t>The investment decision = </a:t>
            </a:r>
            <a:r>
              <a:rPr lang="en-US" altLang="en-US" dirty="0" err="1"/>
              <a:t>mb</a:t>
            </a:r>
            <a:r>
              <a:rPr lang="en-US" altLang="en-US" dirty="0"/>
              <a:t> &gt;  or = mc</a:t>
            </a:r>
          </a:p>
          <a:p>
            <a:pPr lvl="2">
              <a:buClr>
                <a:srgbClr val="C00000"/>
              </a:buClr>
            </a:pPr>
            <a:r>
              <a:rPr lang="en-US" altLang="en-US" dirty="0"/>
              <a:t>The expected rate of return = marginal benefit </a:t>
            </a:r>
          </a:p>
          <a:p>
            <a:pPr lvl="2">
              <a:buClr>
                <a:srgbClr val="C00000"/>
              </a:buClr>
            </a:pPr>
            <a:r>
              <a:rPr lang="en-US" altLang="en-US" dirty="0"/>
              <a:t>The cost of borrowing funds / interest rate = marginal cost</a:t>
            </a:r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sz="3800" b="1"/>
              <a:t>The Interest Rate – Investment Relationship</a:t>
            </a:r>
            <a:r>
              <a:rPr lang="en-US" altLang="en-US" sz="3800"/>
              <a:t/>
            </a:r>
            <a:br>
              <a:rPr lang="en-US" altLang="en-US" sz="3800"/>
            </a:br>
            <a:endParaRPr lang="en-US" altLang="en-US" sz="3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391400" cy="4419600"/>
          </a:xfrm>
        </p:spPr>
        <p:txBody>
          <a:bodyPr/>
          <a:lstStyle/>
          <a:p>
            <a:pPr lvl="1"/>
            <a:r>
              <a:rPr lang="en-US" altLang="en-US" sz="2400" dirty="0"/>
              <a:t>The expected rate of return is found by comparing the expected economic profit (total revenue minus total cost) to cost of investment to get the </a:t>
            </a:r>
            <a:r>
              <a:rPr lang="en-US" altLang="en-US" sz="2400" i="1" dirty="0"/>
              <a:t>expected</a:t>
            </a:r>
            <a:r>
              <a:rPr lang="en-US" altLang="en-US" sz="2400" dirty="0"/>
              <a:t> rate of return.  </a:t>
            </a:r>
          </a:p>
          <a:p>
            <a:pPr lvl="1"/>
            <a:r>
              <a:rPr lang="en-US" altLang="en-US" sz="2400" dirty="0"/>
              <a:t>For example:</a:t>
            </a:r>
          </a:p>
          <a:p>
            <a:pPr lvl="2">
              <a:buClr>
                <a:srgbClr val="C00000"/>
              </a:buClr>
            </a:pPr>
            <a:r>
              <a:rPr lang="en-US" altLang="en-US" sz="2000" dirty="0"/>
              <a:t> $100 expected profit on a $1000 investment =  for a 10% expected rate of return.  </a:t>
            </a:r>
          </a:p>
          <a:p>
            <a:pPr lvl="2">
              <a:buClr>
                <a:srgbClr val="C00000"/>
              </a:buClr>
            </a:pPr>
            <a:r>
              <a:rPr lang="en-US" altLang="en-US" sz="2000" dirty="0"/>
              <a:t>Thus, the business would not want to pay more than a 10% interest rate on investment.  </a:t>
            </a:r>
          </a:p>
          <a:p>
            <a:pPr lvl="2">
              <a:buClr>
                <a:srgbClr val="C00000"/>
              </a:buClr>
            </a:pPr>
            <a:r>
              <a:rPr lang="en-US" altLang="en-US" sz="2000" dirty="0"/>
              <a:t>Remember that the expected rate of return is not a guaranteed rate of return. </a:t>
            </a:r>
          </a:p>
          <a:p>
            <a:pPr lvl="2">
              <a:buClr>
                <a:srgbClr val="C00000"/>
              </a:buClr>
            </a:pPr>
            <a:r>
              <a:rPr lang="en-US" altLang="en-US" sz="2000" dirty="0"/>
              <a:t> Investment carries risk.</a:t>
            </a:r>
          </a:p>
          <a:p>
            <a:endParaRPr lang="en-US" altLang="en-US" sz="2600" dirty="0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sz="3800" b="1"/>
              <a:t>The Interest Rate – Investment Relationship</a:t>
            </a:r>
            <a:r>
              <a:rPr lang="en-US" altLang="en-US" sz="3800"/>
              <a:t/>
            </a:r>
            <a:br>
              <a:rPr lang="en-US" altLang="en-US" sz="3800"/>
            </a:br>
            <a:endParaRPr lang="en-US" altLang="en-US" sz="3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b="1"/>
              <a:t>The Interest Rate – Investment Relationship</a:t>
            </a:r>
            <a:r>
              <a:rPr lang="en-US" altLang="en-US" sz="3800"/>
              <a:t/>
            </a:r>
            <a:br>
              <a:rPr lang="en-US" altLang="en-US" sz="3800"/>
            </a:br>
            <a:endParaRPr lang="en-US" altLang="en-US" sz="380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600"/>
              <a:t>The real interest rate, i (nominal rate corrected for expected inflation), determines the cost of investment.</a:t>
            </a:r>
          </a:p>
          <a:p>
            <a:pPr lvl="1"/>
            <a:r>
              <a:rPr lang="en-US" altLang="en-US" sz="2400"/>
              <a:t>The interest rate represents either the cost of borrowed funds or the opportunity cost of investing your own funds, which is income forgone.</a:t>
            </a:r>
          </a:p>
          <a:p>
            <a:pPr lvl="1"/>
            <a:r>
              <a:rPr lang="en-US" altLang="en-US" sz="2400"/>
              <a:t>If real interest rate exceeds the expected rate of return, the investment should not be made.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Extreme Variability of Investment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Investment spending is the most volatile of all spending components.</a:t>
            </a:r>
          </a:p>
          <a:p>
            <a:r>
              <a:rPr lang="en-US" altLang="en-US"/>
              <a:t>Volatility caused in part by sudden changes in business confidence.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946275" y="1181100"/>
            <a:ext cx="69754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Expected Rate of Return,  </a:t>
            </a:r>
            <a:r>
              <a:rPr lang="en-US" altLang="en-US" sz="6600" b="1" i="1">
                <a:solidFill>
                  <a:srgbClr val="000099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946275" y="2182813"/>
            <a:ext cx="531495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Real Interest Rate,  </a:t>
            </a:r>
            <a:r>
              <a:rPr lang="en-US" altLang="en-US" sz="6600" b="1" i="1">
                <a:solidFill>
                  <a:srgbClr val="000099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047875" y="3676650"/>
            <a:ext cx="645477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 i="1" u="sng">
                <a:solidFill>
                  <a:srgbClr val="CC0000"/>
                </a:solidFill>
              </a:rPr>
              <a:t>Inverse</a:t>
            </a:r>
            <a:r>
              <a:rPr lang="en-US" altLang="en-US" sz="3600" b="1" i="1">
                <a:solidFill>
                  <a:srgbClr val="CC0000"/>
                </a:solidFill>
              </a:rPr>
              <a:t> relationship between</a:t>
            </a:r>
          </a:p>
          <a:p>
            <a:r>
              <a:rPr lang="en-US" altLang="en-US" sz="3600" b="1" i="1">
                <a:solidFill>
                  <a:srgbClr val="CC0000"/>
                </a:solidFill>
              </a:rPr>
              <a:t>Investment demand and the</a:t>
            </a:r>
          </a:p>
          <a:p>
            <a:r>
              <a:rPr lang="en-US" altLang="en-US" sz="3600" b="1" i="1">
                <a:solidFill>
                  <a:srgbClr val="CC0000"/>
                </a:solidFill>
              </a:rPr>
              <a:t>expected rate of return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874838" y="58738"/>
            <a:ext cx="7104062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Interest Rate – Investment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Relationship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193925" y="5614988"/>
            <a:ext cx="617220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800" b="1" i="1">
                <a:solidFill>
                  <a:srgbClr val="000099"/>
                </a:solidFill>
                <a:latin typeface="Times New Roman" panose="02020603050405020304" pitchFamily="18" charset="0"/>
              </a:rPr>
              <a:t>Graphically presented...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autoUpdateAnimBg="0"/>
      <p:bldP spid="25604" grpId="0" autoUpdateAnimBg="0"/>
      <p:bldP spid="25605" grpId="0" autoUpdateAnimBg="0"/>
      <p:bldP spid="2560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3373438" y="852488"/>
            <a:ext cx="5470525" cy="4735512"/>
            <a:chOff x="1293" y="537"/>
            <a:chExt cx="3446" cy="2983"/>
          </a:xfrm>
        </p:grpSpPr>
        <p:sp>
          <p:nvSpPr>
            <p:cNvPr id="26627" name="Line 3"/>
            <p:cNvSpPr>
              <a:spLocks noChangeShapeType="1"/>
            </p:cNvSpPr>
            <p:nvPr/>
          </p:nvSpPr>
          <p:spPr bwMode="auto">
            <a:xfrm>
              <a:off x="1299" y="537"/>
              <a:ext cx="0" cy="298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8" name="Line 4"/>
            <p:cNvSpPr>
              <a:spLocks noChangeShapeType="1"/>
            </p:cNvSpPr>
            <p:nvPr/>
          </p:nvSpPr>
          <p:spPr bwMode="auto">
            <a:xfrm>
              <a:off x="1293" y="3516"/>
              <a:ext cx="344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998913" y="6126163"/>
            <a:ext cx="38576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Investment (billions of dollars)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 rot="16200000">
            <a:off x="552450" y="2655888"/>
            <a:ext cx="37179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/>
              <a:t>Expected rate of return,  </a:t>
            </a:r>
            <a:r>
              <a:rPr lang="en-US" altLang="en-US" sz="2800" b="1"/>
              <a:t>r</a:t>
            </a:r>
            <a:r>
              <a:rPr lang="en-US" altLang="en-US" sz="2000" b="1"/>
              <a:t>,</a:t>
            </a:r>
          </a:p>
          <a:p>
            <a:pPr algn="ctr"/>
            <a:r>
              <a:rPr lang="en-US" altLang="en-US" sz="2000" b="1"/>
              <a:t>and interest rate, </a:t>
            </a:r>
            <a:r>
              <a:rPr lang="en-US" altLang="en-US" sz="2800" b="1"/>
              <a:t>i </a:t>
            </a:r>
            <a:r>
              <a:rPr lang="en-US" altLang="en-US" sz="2000" b="1"/>
              <a:t>(percents)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890838" y="1035050"/>
            <a:ext cx="434975" cy="475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b="1"/>
              <a:t>16</a:t>
            </a:r>
          </a:p>
          <a:p>
            <a:endParaRPr lang="en-US" altLang="en-US" b="1"/>
          </a:p>
          <a:p>
            <a:r>
              <a:rPr lang="en-US" altLang="en-US" b="1"/>
              <a:t>14</a:t>
            </a:r>
          </a:p>
          <a:p>
            <a:endParaRPr lang="en-US" altLang="en-US" b="1"/>
          </a:p>
          <a:p>
            <a:r>
              <a:rPr lang="en-US" altLang="en-US" b="1"/>
              <a:t>12</a:t>
            </a:r>
          </a:p>
          <a:p>
            <a:endParaRPr lang="en-US" altLang="en-US" b="1"/>
          </a:p>
          <a:p>
            <a:r>
              <a:rPr lang="en-US" altLang="en-US" b="1"/>
              <a:t>10</a:t>
            </a:r>
          </a:p>
          <a:p>
            <a:endParaRPr lang="en-US" altLang="en-US" b="1"/>
          </a:p>
          <a:p>
            <a:r>
              <a:rPr lang="en-US" altLang="en-US" b="1"/>
              <a:t> 8</a:t>
            </a:r>
          </a:p>
          <a:p>
            <a:endParaRPr lang="en-US" altLang="en-US" b="1"/>
          </a:p>
          <a:p>
            <a:r>
              <a:rPr lang="en-US" altLang="en-US" b="1"/>
              <a:t> 6</a:t>
            </a:r>
          </a:p>
          <a:p>
            <a:endParaRPr lang="en-US" altLang="en-US" b="1"/>
          </a:p>
          <a:p>
            <a:r>
              <a:rPr lang="en-US" altLang="en-US" b="1"/>
              <a:t> 4</a:t>
            </a:r>
          </a:p>
          <a:p>
            <a:endParaRPr lang="en-US" altLang="en-US" b="1"/>
          </a:p>
          <a:p>
            <a:r>
              <a:rPr lang="en-US" altLang="en-US" b="1"/>
              <a:t> 2</a:t>
            </a:r>
          </a:p>
          <a:p>
            <a:endParaRPr lang="en-US" altLang="en-US" b="1"/>
          </a:p>
          <a:p>
            <a:r>
              <a:rPr lang="en-US" altLang="en-US" b="1"/>
              <a:t> 0</a:t>
            </a:r>
          </a:p>
        </p:txBody>
      </p:sp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3367088" y="1779588"/>
            <a:ext cx="3843337" cy="3248025"/>
            <a:chOff x="2121" y="1121"/>
            <a:chExt cx="2421" cy="2046"/>
          </a:xfrm>
        </p:grpSpPr>
        <p:sp>
          <p:nvSpPr>
            <p:cNvPr id="26633" name="Line 9"/>
            <p:cNvSpPr>
              <a:spLocks noChangeShapeType="1"/>
            </p:cNvSpPr>
            <p:nvPr/>
          </p:nvSpPr>
          <p:spPr bwMode="auto">
            <a:xfrm>
              <a:off x="2136" y="1121"/>
              <a:ext cx="3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Line 10"/>
            <p:cNvSpPr>
              <a:spLocks noChangeShapeType="1"/>
            </p:cNvSpPr>
            <p:nvPr/>
          </p:nvSpPr>
          <p:spPr bwMode="auto">
            <a:xfrm>
              <a:off x="2121" y="1472"/>
              <a:ext cx="69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Line 11"/>
            <p:cNvSpPr>
              <a:spLocks noChangeShapeType="1"/>
            </p:cNvSpPr>
            <p:nvPr/>
          </p:nvSpPr>
          <p:spPr bwMode="auto">
            <a:xfrm>
              <a:off x="2157" y="1808"/>
              <a:ext cx="9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6" name="Line 12"/>
            <p:cNvSpPr>
              <a:spLocks noChangeShapeType="1"/>
            </p:cNvSpPr>
            <p:nvPr/>
          </p:nvSpPr>
          <p:spPr bwMode="auto">
            <a:xfrm>
              <a:off x="2148" y="2159"/>
              <a:ext cx="13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Line 13"/>
            <p:cNvSpPr>
              <a:spLocks noChangeShapeType="1"/>
            </p:cNvSpPr>
            <p:nvPr/>
          </p:nvSpPr>
          <p:spPr bwMode="auto">
            <a:xfrm>
              <a:off x="2124" y="2480"/>
              <a:ext cx="17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>
              <a:off x="2130" y="2831"/>
              <a:ext cx="20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Line 15"/>
            <p:cNvSpPr>
              <a:spLocks noChangeShapeType="1"/>
            </p:cNvSpPr>
            <p:nvPr/>
          </p:nvSpPr>
          <p:spPr bwMode="auto">
            <a:xfrm>
              <a:off x="2121" y="3167"/>
              <a:ext cx="2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640" name="Group 16"/>
          <p:cNvGrpSpPr>
            <a:grpSpLocks/>
          </p:cNvGrpSpPr>
          <p:nvPr/>
        </p:nvGrpSpPr>
        <p:grpSpPr bwMode="auto">
          <a:xfrm>
            <a:off x="3916363" y="1806575"/>
            <a:ext cx="3224212" cy="3786188"/>
            <a:chOff x="2467" y="1138"/>
            <a:chExt cx="2031" cy="2385"/>
          </a:xfrm>
        </p:grpSpPr>
        <p:sp>
          <p:nvSpPr>
            <p:cNvPr id="26641" name="Line 17"/>
            <p:cNvSpPr>
              <a:spLocks noChangeShapeType="1"/>
            </p:cNvSpPr>
            <p:nvPr/>
          </p:nvSpPr>
          <p:spPr bwMode="auto">
            <a:xfrm>
              <a:off x="2467" y="1138"/>
              <a:ext cx="0" cy="23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Line 18"/>
            <p:cNvSpPr>
              <a:spLocks noChangeShapeType="1"/>
            </p:cNvSpPr>
            <p:nvPr/>
          </p:nvSpPr>
          <p:spPr bwMode="auto">
            <a:xfrm>
              <a:off x="2803" y="1444"/>
              <a:ext cx="0" cy="20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Line 19"/>
            <p:cNvSpPr>
              <a:spLocks noChangeShapeType="1"/>
            </p:cNvSpPr>
            <p:nvPr/>
          </p:nvSpPr>
          <p:spPr bwMode="auto">
            <a:xfrm>
              <a:off x="3139" y="1813"/>
              <a:ext cx="0" cy="17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Line 20"/>
            <p:cNvSpPr>
              <a:spLocks noChangeShapeType="1"/>
            </p:cNvSpPr>
            <p:nvPr/>
          </p:nvSpPr>
          <p:spPr bwMode="auto">
            <a:xfrm>
              <a:off x="3505" y="2164"/>
              <a:ext cx="0" cy="1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5" name="Line 21"/>
            <p:cNvSpPr>
              <a:spLocks noChangeShapeType="1"/>
            </p:cNvSpPr>
            <p:nvPr/>
          </p:nvSpPr>
          <p:spPr bwMode="auto">
            <a:xfrm>
              <a:off x="3811" y="2486"/>
              <a:ext cx="0" cy="10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Line 22"/>
            <p:cNvSpPr>
              <a:spLocks noChangeShapeType="1"/>
            </p:cNvSpPr>
            <p:nvPr/>
          </p:nvSpPr>
          <p:spPr bwMode="auto">
            <a:xfrm>
              <a:off x="4162" y="2852"/>
              <a:ext cx="0" cy="6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Line 23"/>
            <p:cNvSpPr>
              <a:spLocks noChangeShapeType="1"/>
            </p:cNvSpPr>
            <p:nvPr/>
          </p:nvSpPr>
          <p:spPr bwMode="auto">
            <a:xfrm>
              <a:off x="4498" y="3174"/>
              <a:ext cx="0" cy="3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3422650" y="1260475"/>
            <a:ext cx="4267200" cy="42672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4989513" y="1784350"/>
            <a:ext cx="34512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000" b="1" i="1">
                <a:solidFill>
                  <a:srgbClr val="000099"/>
                </a:solidFill>
              </a:rPr>
              <a:t>INVESTMENT</a:t>
            </a:r>
          </a:p>
          <a:p>
            <a:pPr algn="ctr"/>
            <a:r>
              <a:rPr lang="en-US" altLang="en-US" sz="4000" b="1" i="1">
                <a:solidFill>
                  <a:srgbClr val="000099"/>
                </a:solidFill>
              </a:rPr>
              <a:t>DEMAND  </a:t>
            </a:r>
          </a:p>
          <a:p>
            <a:pPr algn="ctr"/>
            <a:r>
              <a:rPr lang="en-US" altLang="en-US" sz="4000" b="1" i="1">
                <a:solidFill>
                  <a:srgbClr val="000099"/>
                </a:solidFill>
              </a:rPr>
              <a:t>CURVE</a:t>
            </a:r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3757613" y="5680075"/>
            <a:ext cx="411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b="1"/>
              <a:t>5     10     15     20    25     30    35    40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7551738" y="4903788"/>
            <a:ext cx="6683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I D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1874838" y="58738"/>
            <a:ext cx="7104062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Interest Rate – Investment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Relationship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utoUpdateAnimBg="0"/>
      <p:bldP spid="26630" grpId="0" autoUpdateAnimBg="0"/>
      <p:bldP spid="26631" grpId="0" autoUpdateAnimBg="0"/>
      <p:bldP spid="26649" grpId="0" autoUpdateAnimBg="0"/>
      <p:bldP spid="26650" grpId="0" autoUpdateAnimBg="0"/>
      <p:bldP spid="26651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881188" y="896938"/>
            <a:ext cx="6902450" cy="54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</a:rPr>
              <a:t>Acquisition, 	Maintenance, and 	Operating Costs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</a:rPr>
              <a:t>Business Taxes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</a:rPr>
              <a:t>Technological Change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</a:rPr>
              <a:t>Stock of Capital Goods 	on Hand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</a:rPr>
              <a:t>Expectations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754188" y="69850"/>
            <a:ext cx="73612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SHIFTS IN INVESTMENT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  <p:bldP spid="2765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093" name="Picture 5" descr="Image:Circular flow of incom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contrast="6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20" b="27998"/>
          <a:stretch>
            <a:fillRect/>
          </a:stretch>
        </p:blipFill>
        <p:spPr bwMode="auto">
          <a:xfrm>
            <a:off x="1219200" y="109538"/>
            <a:ext cx="7162800" cy="6680200"/>
          </a:xfrm>
          <a:prstGeom prst="rect">
            <a:avLst/>
          </a:prstGeom>
          <a:solidFill>
            <a:srgbClr val="CCFFFF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725613" y="847725"/>
            <a:ext cx="7115175" cy="579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buFontTx/>
              <a:buChar char="•"/>
            </a:pPr>
            <a:r>
              <a:rPr lang="en-US" altLang="en-US" sz="5200" b="1">
                <a:solidFill>
                  <a:srgbClr val="CC0000"/>
                </a:solidFill>
              </a:rPr>
              <a:t>Durability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altLang="en-US" sz="5200" b="1">
                <a:solidFill>
                  <a:srgbClr val="CC0000"/>
                </a:solidFill>
              </a:rPr>
              <a:t>Irregularity of  	Innovation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altLang="en-US" sz="5200" b="1">
                <a:solidFill>
                  <a:srgbClr val="CC0000"/>
                </a:solidFill>
              </a:rPr>
              <a:t>Variability of Profits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altLang="en-US" sz="5200" b="1">
                <a:solidFill>
                  <a:srgbClr val="CC0000"/>
                </a:solidFill>
              </a:rPr>
              <a:t>Variability of 	Expectations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862138" y="119063"/>
            <a:ext cx="7118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INSTABILITY OF INVESTMENT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  <p:bldP spid="29699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 ii: The Multiplier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05000"/>
            <a:ext cx="70104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100" i="1"/>
              <a:t>A definite ratio, to be called the </a:t>
            </a:r>
            <a:r>
              <a:rPr lang="en-US" altLang="en-US" sz="2100"/>
              <a:t>Multiplier, </a:t>
            </a:r>
            <a:r>
              <a:rPr lang="en-US" altLang="en-US" sz="2100" i="1"/>
              <a:t>can be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100" i="1"/>
              <a:t>established between income and investment.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700" b="1"/>
              <a:t>JOHN MAYNARD KEYNES</a:t>
            </a:r>
            <a:endParaRPr lang="en-US" altLang="en-US" sz="2100"/>
          </a:p>
          <a:p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Changes on the Demand Side: Multiplier Analysis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Multiplier =  ratio of the change in equilibrium GDP (Y) divided by the original change in spending that caused the change in GDP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Changes on the Demand Side: Multiplier Analysis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365B98"/>
                </a:solidFill>
              </a:rPr>
              <a:t>Demystifying the Multiplier:  How It Works</a:t>
            </a:r>
          </a:p>
          <a:p>
            <a:pPr lvl="1"/>
            <a:r>
              <a:rPr lang="en-US" altLang="en-US"/>
              <a:t>The multiplier is greater than 1 because one person’s spending is another person’s income.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</a:t>
            </a:r>
            <a:r>
              <a:rPr lang="en-US" altLang="en-US"/>
              <a:t> spending  </a:t>
            </a:r>
            <a:r>
              <a:rPr lang="en-US" altLang="en-US">
                <a:sym typeface="Symbol" panose="05050102010706020507" pitchFamily="18" charset="2"/>
              </a:rPr>
              <a:t></a:t>
            </a:r>
            <a:r>
              <a:rPr lang="en-US" altLang="en-US">
                <a:sym typeface="WP IconicSymbolsB" pitchFamily="2" charset="2"/>
              </a:rPr>
              <a:t>  </a:t>
            </a:r>
            <a:r>
              <a:rPr lang="en-US" altLang="en-US">
                <a:sym typeface="Symbol" panose="05050102010706020507" pitchFamily="18" charset="2"/>
              </a:rPr>
              <a:t></a:t>
            </a:r>
            <a:r>
              <a:rPr lang="en-US" altLang="en-US"/>
              <a:t> income</a:t>
            </a:r>
          </a:p>
          <a:p>
            <a:pPr lvl="1"/>
            <a:r>
              <a:rPr lang="en-US" altLang="en-US"/>
              <a:t>A portion of the increase in income is spent on consumption, creating more income, which in turn creates more consumption spending, and so on.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b="1" dirty="0"/>
          </a:p>
          <a:p>
            <a:pPr lvl="1"/>
            <a:r>
              <a:rPr lang="en-US" altLang="en-US" dirty="0"/>
              <a:t>Factors that reduce the size of the multiplier</a:t>
            </a:r>
          </a:p>
          <a:p>
            <a:pPr lvl="2">
              <a:buClr>
                <a:srgbClr val="C00000"/>
              </a:buClr>
            </a:pPr>
            <a:r>
              <a:rPr lang="en-US" altLang="en-US" dirty="0"/>
              <a:t>International trade</a:t>
            </a:r>
          </a:p>
          <a:p>
            <a:pPr lvl="2">
              <a:buClr>
                <a:srgbClr val="C00000"/>
              </a:buClr>
            </a:pPr>
            <a:r>
              <a:rPr lang="en-US" altLang="en-US" dirty="0"/>
              <a:t>Inflation</a:t>
            </a:r>
          </a:p>
          <a:p>
            <a:pPr lvl="2">
              <a:buClr>
                <a:srgbClr val="C00000"/>
              </a:buClr>
            </a:pPr>
            <a:r>
              <a:rPr lang="en-US" altLang="en-US" dirty="0"/>
              <a:t>Income taxation</a:t>
            </a:r>
          </a:p>
          <a:p>
            <a:pPr lvl="2">
              <a:buClr>
                <a:srgbClr val="C00000"/>
              </a:buClr>
            </a:pPr>
            <a:r>
              <a:rPr lang="en-US" altLang="en-US" dirty="0"/>
              <a:t>Financial system</a:t>
            </a:r>
          </a:p>
          <a:p>
            <a:endParaRPr lang="en-US" altLang="en-US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Multiplier Analysis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1946275" y="4371975"/>
            <a:ext cx="6845300" cy="1098550"/>
            <a:chOff x="1154" y="1598"/>
            <a:chExt cx="4312" cy="692"/>
          </a:xfrm>
        </p:grpSpPr>
        <p:sp>
          <p:nvSpPr>
            <p:cNvPr id="30723" name="Rectangle 3"/>
            <p:cNvSpPr>
              <a:spLocks noChangeArrowheads="1"/>
            </p:cNvSpPr>
            <p:nvPr/>
          </p:nvSpPr>
          <p:spPr bwMode="auto">
            <a:xfrm>
              <a:off x="1154" y="1620"/>
              <a:ext cx="953" cy="6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Change</a:t>
              </a:r>
            </a:p>
            <a:p>
              <a:pPr algn="ctr"/>
              <a:r>
                <a:rPr lang="en-US" altLang="en-US" sz="3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in GDP</a:t>
              </a:r>
            </a:p>
          </p:txBody>
        </p:sp>
        <p:sp>
          <p:nvSpPr>
            <p:cNvPr id="30724" name="Rectangle 4"/>
            <p:cNvSpPr>
              <a:spLocks noChangeArrowheads="1"/>
            </p:cNvSpPr>
            <p:nvPr/>
          </p:nvSpPr>
          <p:spPr bwMode="auto">
            <a:xfrm>
              <a:off x="2065" y="1632"/>
              <a:ext cx="388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60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2379" y="1777"/>
              <a:ext cx="1301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Multiplier </a:t>
              </a:r>
            </a:p>
          </p:txBody>
        </p:sp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3574" y="1647"/>
              <a:ext cx="328" cy="5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4800" b="1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30727" name="Rectangle 7"/>
            <p:cNvSpPr>
              <a:spLocks noChangeArrowheads="1"/>
            </p:cNvSpPr>
            <p:nvPr/>
          </p:nvSpPr>
          <p:spPr bwMode="auto">
            <a:xfrm>
              <a:off x="3881" y="1598"/>
              <a:ext cx="1585" cy="6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initial change</a:t>
              </a:r>
            </a:p>
            <a:p>
              <a:pPr algn="ctr"/>
              <a:r>
                <a:rPr lang="en-US" altLang="en-US" sz="3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in spending</a:t>
              </a:r>
            </a:p>
          </p:txBody>
        </p:sp>
      </p:grp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928813" y="92075"/>
            <a:ext cx="67786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THE MULTIPLIER EFFECT</a:t>
            </a:r>
          </a:p>
        </p:txBody>
      </p:sp>
      <p:grpSp>
        <p:nvGrpSpPr>
          <p:cNvPr id="30729" name="Group 9"/>
          <p:cNvGrpSpPr>
            <a:grpSpLocks/>
          </p:cNvGrpSpPr>
          <p:nvPr/>
        </p:nvGrpSpPr>
        <p:grpSpPr bwMode="auto">
          <a:xfrm>
            <a:off x="1846263" y="1339850"/>
            <a:ext cx="6973887" cy="1217613"/>
            <a:chOff x="1163" y="646"/>
            <a:chExt cx="4393" cy="767"/>
          </a:xfrm>
        </p:grpSpPr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>
              <a:off x="1163" y="813"/>
              <a:ext cx="1450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Multiplier </a:t>
              </a: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>
              <a:off x="2522" y="676"/>
              <a:ext cx="415" cy="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66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30732" name="Line 12"/>
            <p:cNvSpPr>
              <a:spLocks noChangeShapeType="1"/>
            </p:cNvSpPr>
            <p:nvPr/>
          </p:nvSpPr>
          <p:spPr bwMode="auto">
            <a:xfrm>
              <a:off x="2990" y="1045"/>
              <a:ext cx="244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3" name="Text Box 13"/>
            <p:cNvSpPr txBox="1">
              <a:spLocks noChangeArrowheads="1"/>
            </p:cNvSpPr>
            <p:nvPr/>
          </p:nvSpPr>
          <p:spPr bwMode="auto">
            <a:xfrm>
              <a:off x="3154" y="646"/>
              <a:ext cx="211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Change in Real GDP</a:t>
              </a:r>
            </a:p>
          </p:txBody>
        </p: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2867" y="1086"/>
              <a:ext cx="268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Initial Change in Spending</a:t>
              </a:r>
            </a:p>
          </p:txBody>
        </p:sp>
      </p:grpSp>
      <p:sp>
        <p:nvSpPr>
          <p:cNvPr id="30735" name="AutoShape 15"/>
          <p:cNvSpPr>
            <a:spLocks noChangeArrowheads="1"/>
          </p:cNvSpPr>
          <p:nvPr/>
        </p:nvSpPr>
        <p:spPr bwMode="auto">
          <a:xfrm rot="2892232">
            <a:off x="2405856" y="3205957"/>
            <a:ext cx="3071813" cy="495300"/>
          </a:xfrm>
          <a:prstGeom prst="leftRightArrow">
            <a:avLst>
              <a:gd name="adj1" fmla="val 50000"/>
              <a:gd name="adj2" fmla="val 124038"/>
            </a:avLst>
          </a:prstGeom>
          <a:gradFill rotWithShape="1">
            <a:gsLst>
              <a:gs pos="0">
                <a:srgbClr val="CC0000"/>
              </a:gs>
              <a:gs pos="50000">
                <a:schemeClr val="tx1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4875213" y="5767388"/>
            <a:ext cx="37750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5400">
                <a:solidFill>
                  <a:srgbClr val="CC0000"/>
                </a:solidFill>
                <a:latin typeface="Brush Script MT" panose="03060802040406070304" pitchFamily="66" charset="0"/>
              </a:rPr>
              <a:t>For Example…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1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autoUpdateAnimBg="0"/>
      <p:bldP spid="3073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928813" y="92075"/>
            <a:ext cx="67786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THE MULTIPLIER EFFECT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758950" y="1924050"/>
            <a:ext cx="2352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841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Increase in </a:t>
            </a:r>
          </a:p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Investment of $5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754188" y="2805113"/>
            <a:ext cx="2074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Second Round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749425" y="33861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Third Round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744663" y="3967163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Fourth Round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739900" y="4548188"/>
            <a:ext cx="1785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Fifth Round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735138" y="5057775"/>
            <a:ext cx="1566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All Other </a:t>
            </a:r>
          </a:p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     Rounds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730375" y="5826125"/>
            <a:ext cx="11096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Total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4403725" y="1190625"/>
            <a:ext cx="12922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(1)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Change in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Income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678488" y="946150"/>
            <a:ext cx="16510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(2)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Change in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Consumption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(MPC = .75)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7331075" y="946150"/>
            <a:ext cx="1477963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(3)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Change in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Saving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(MPS = .25)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578350" y="2168525"/>
            <a:ext cx="1022350" cy="345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$  5.00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3.75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2.81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2.11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1.58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4.75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6073775" y="2163763"/>
            <a:ext cx="1022350" cy="345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$  3.75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2.81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2.11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1.58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1.19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3.56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7554913" y="2159000"/>
            <a:ext cx="1022350" cy="345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$  1.25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.94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.70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.53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.39</a:t>
            </a:r>
          </a:p>
          <a:p>
            <a:pPr algn="r" eaLnBrk="1" hangingPunct="1">
              <a:lnSpc>
                <a:spcPct val="145000"/>
              </a:lnSpc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1.19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4483100" y="5868988"/>
            <a:ext cx="1162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$20.00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5992813" y="5864225"/>
            <a:ext cx="1162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$15.00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7445375" y="5859463"/>
            <a:ext cx="1162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$  5.00</a:t>
            </a:r>
          </a:p>
        </p:txBody>
      </p:sp>
      <p:grpSp>
        <p:nvGrpSpPr>
          <p:cNvPr id="31763" name="Group 19"/>
          <p:cNvGrpSpPr>
            <a:grpSpLocks/>
          </p:cNvGrpSpPr>
          <p:nvPr/>
        </p:nvGrpSpPr>
        <p:grpSpPr bwMode="auto">
          <a:xfrm>
            <a:off x="4586288" y="5765800"/>
            <a:ext cx="3963987" cy="0"/>
            <a:chOff x="2889" y="3632"/>
            <a:chExt cx="2497" cy="0"/>
          </a:xfrm>
        </p:grpSpPr>
        <p:sp>
          <p:nvSpPr>
            <p:cNvPr id="31764" name="Line 20"/>
            <p:cNvSpPr>
              <a:spLocks noChangeShapeType="1"/>
            </p:cNvSpPr>
            <p:nvPr/>
          </p:nvSpPr>
          <p:spPr bwMode="auto">
            <a:xfrm>
              <a:off x="2889" y="3632"/>
              <a:ext cx="5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5" name="Line 21"/>
            <p:cNvSpPr>
              <a:spLocks noChangeShapeType="1"/>
            </p:cNvSpPr>
            <p:nvPr/>
          </p:nvSpPr>
          <p:spPr bwMode="auto">
            <a:xfrm>
              <a:off x="3840" y="3632"/>
              <a:ext cx="5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6" name="Line 22"/>
            <p:cNvSpPr>
              <a:spLocks noChangeShapeType="1"/>
            </p:cNvSpPr>
            <p:nvPr/>
          </p:nvSpPr>
          <p:spPr bwMode="auto">
            <a:xfrm>
              <a:off x="4791" y="3632"/>
              <a:ext cx="5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67" name="Group 23"/>
          <p:cNvGrpSpPr>
            <a:grpSpLocks/>
          </p:cNvGrpSpPr>
          <p:nvPr/>
        </p:nvGrpSpPr>
        <p:grpSpPr bwMode="auto">
          <a:xfrm>
            <a:off x="3792538" y="2662238"/>
            <a:ext cx="1025525" cy="3586162"/>
            <a:chOff x="2434" y="1677"/>
            <a:chExt cx="637" cy="2259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2438" y="1677"/>
              <a:ext cx="160" cy="9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9" name="AutoShape 25"/>
            <p:cNvSpPr>
              <a:spLocks noChangeArrowheads="1"/>
            </p:cNvSpPr>
            <p:nvPr/>
          </p:nvSpPr>
          <p:spPr bwMode="auto">
            <a:xfrm rot="5400000" flipV="1">
              <a:off x="2445" y="3309"/>
              <a:ext cx="616" cy="637"/>
            </a:xfrm>
            <a:custGeom>
              <a:avLst/>
              <a:gdLst>
                <a:gd name="G0" fmla="+- 0 0 0"/>
                <a:gd name="G1" fmla="+- -5898629 0 0"/>
                <a:gd name="G2" fmla="+- 0 0 -5898629"/>
                <a:gd name="G3" fmla="+- 10800 0 0"/>
                <a:gd name="G4" fmla="+- 0 0 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5400 0 0"/>
                <a:gd name="G9" fmla="+- 0 0 -5898629"/>
                <a:gd name="G10" fmla="+- 5400 0 2700"/>
                <a:gd name="G11" fmla="cos G10 0"/>
                <a:gd name="G12" fmla="sin G10 0"/>
                <a:gd name="G13" fmla="cos 13500 0"/>
                <a:gd name="G14" fmla="sin 13500 0"/>
                <a:gd name="G15" fmla="+- G11 10800 0"/>
                <a:gd name="G16" fmla="+- G12 10800 0"/>
                <a:gd name="G17" fmla="+- G13 10800 0"/>
                <a:gd name="G18" fmla="+- G14 10800 0"/>
                <a:gd name="G19" fmla="*/ 5400 1 2"/>
                <a:gd name="G20" fmla="+- G19 5400 0"/>
                <a:gd name="G21" fmla="cos G20 0"/>
                <a:gd name="G22" fmla="sin G20 0"/>
                <a:gd name="G23" fmla="+- G21 10800 0"/>
                <a:gd name="G24" fmla="+- G12 G23 G22"/>
                <a:gd name="G25" fmla="+- G22 G23 G11"/>
                <a:gd name="G26" fmla="cos 10800 0"/>
                <a:gd name="G27" fmla="sin 10800 0"/>
                <a:gd name="G28" fmla="cos 5400 0"/>
                <a:gd name="G29" fmla="sin 5400 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898629"/>
                <a:gd name="G36" fmla="sin G34 -5898629"/>
                <a:gd name="G37" fmla="+/ -5898629 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5400 G39"/>
                <a:gd name="G43" fmla="sin 54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8436 w 21600"/>
                <a:gd name="T5" fmla="*/ 3162 h 21600"/>
                <a:gd name="T6" fmla="*/ 10799 w 21600"/>
                <a:gd name="T7" fmla="*/ 2700 h 21600"/>
                <a:gd name="T8" fmla="*/ 14618 w 21600"/>
                <a:gd name="T9" fmla="*/ 6981 h 21600"/>
                <a:gd name="T10" fmla="*/ 24300 w 21600"/>
                <a:gd name="T11" fmla="*/ 10800 h 21600"/>
                <a:gd name="T12" fmla="*/ 18900 w 21600"/>
                <a:gd name="T13" fmla="*/ 16200 h 21600"/>
                <a:gd name="T14" fmla="*/ 13500 w 21600"/>
                <a:gd name="T15" fmla="*/ 1080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10799" y="5400"/>
                    <a:pt x="10799" y="5400"/>
                    <a:pt x="10799" y="5400"/>
                  </a:cubicBezTo>
                  <a:lnTo>
                    <a:pt x="10798" y="0"/>
                  </a:lnTo>
                  <a:cubicBezTo>
                    <a:pt x="10799" y="0"/>
                    <a:pt x="10799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2438" y="2640"/>
              <a:ext cx="160" cy="99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1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10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48" grpId="0"/>
      <p:bldP spid="31749" grpId="0"/>
      <p:bldP spid="31750" grpId="0"/>
      <p:bldP spid="31751" grpId="0"/>
      <p:bldP spid="31752" grpId="0"/>
      <p:bldP spid="31753" grpId="0"/>
      <p:bldP spid="31754" grpId="0"/>
      <p:bldP spid="31755" grpId="0"/>
      <p:bldP spid="31756" grpId="0"/>
      <p:bldP spid="31760" grpId="0"/>
      <p:bldP spid="31761" grpId="0"/>
      <p:bldP spid="3176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1941513" y="5103813"/>
            <a:ext cx="6746875" cy="1004887"/>
            <a:chOff x="1337" y="3284"/>
            <a:chExt cx="4250" cy="633"/>
          </a:xfrm>
        </p:grpSpPr>
        <p:sp>
          <p:nvSpPr>
            <p:cNvPr id="32771" name="Rectangle 3"/>
            <p:cNvSpPr>
              <a:spLocks noChangeArrowheads="1"/>
            </p:cNvSpPr>
            <p:nvPr/>
          </p:nvSpPr>
          <p:spPr bwMode="auto">
            <a:xfrm>
              <a:off x="1337" y="3313"/>
              <a:ext cx="1092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Change in</a:t>
              </a:r>
            </a:p>
            <a:p>
              <a:pPr algn="ctr"/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GDP</a:t>
              </a:r>
            </a:p>
          </p:txBody>
        </p:sp>
        <p:sp>
          <p:nvSpPr>
            <p:cNvPr id="32772" name="Rectangle 4"/>
            <p:cNvSpPr>
              <a:spLocks noChangeArrowheads="1"/>
            </p:cNvSpPr>
            <p:nvPr/>
          </p:nvSpPr>
          <p:spPr bwMode="auto">
            <a:xfrm>
              <a:off x="2430" y="3285"/>
              <a:ext cx="388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60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2784" y="3446"/>
              <a:ext cx="1152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Multiplier </a:t>
              </a:r>
            </a:p>
          </p:txBody>
        </p:sp>
        <p:sp>
          <p:nvSpPr>
            <p:cNvPr id="32774" name="Rectangle 6"/>
            <p:cNvSpPr>
              <a:spLocks noChangeArrowheads="1"/>
            </p:cNvSpPr>
            <p:nvPr/>
          </p:nvSpPr>
          <p:spPr bwMode="auto">
            <a:xfrm>
              <a:off x="3827" y="3284"/>
              <a:ext cx="381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6000" b="1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32775" name="Rectangle 7"/>
            <p:cNvSpPr>
              <a:spLocks noChangeArrowheads="1"/>
            </p:cNvSpPr>
            <p:nvPr/>
          </p:nvSpPr>
          <p:spPr bwMode="auto">
            <a:xfrm>
              <a:off x="4185" y="3299"/>
              <a:ext cx="1402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initial change</a:t>
              </a:r>
            </a:p>
            <a:p>
              <a:pPr algn="ctr"/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in spending</a:t>
              </a:r>
            </a:p>
          </p:txBody>
        </p:sp>
      </p:grpSp>
      <p:grpSp>
        <p:nvGrpSpPr>
          <p:cNvPr id="32776" name="Group 8"/>
          <p:cNvGrpSpPr>
            <a:grpSpLocks/>
          </p:cNvGrpSpPr>
          <p:nvPr/>
        </p:nvGrpSpPr>
        <p:grpSpPr bwMode="auto">
          <a:xfrm>
            <a:off x="1795463" y="3511550"/>
            <a:ext cx="6943725" cy="1263650"/>
            <a:chOff x="1131" y="2276"/>
            <a:chExt cx="4374" cy="796"/>
          </a:xfrm>
        </p:grpSpPr>
        <p:sp>
          <p:nvSpPr>
            <p:cNvPr id="32777" name="Rectangle 9"/>
            <p:cNvSpPr>
              <a:spLocks noChangeArrowheads="1"/>
            </p:cNvSpPr>
            <p:nvPr/>
          </p:nvSpPr>
          <p:spPr bwMode="auto">
            <a:xfrm>
              <a:off x="1131" y="2493"/>
              <a:ext cx="1301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Multiplier </a:t>
              </a:r>
            </a:p>
          </p:txBody>
        </p:sp>
        <p:sp>
          <p:nvSpPr>
            <p:cNvPr id="32778" name="Rectangle 10"/>
            <p:cNvSpPr>
              <a:spLocks noChangeArrowheads="1"/>
            </p:cNvSpPr>
            <p:nvPr/>
          </p:nvSpPr>
          <p:spPr bwMode="auto">
            <a:xfrm>
              <a:off x="2458" y="2364"/>
              <a:ext cx="415" cy="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66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32779" name="Line 11"/>
            <p:cNvSpPr>
              <a:spLocks noChangeShapeType="1"/>
            </p:cNvSpPr>
            <p:nvPr/>
          </p:nvSpPr>
          <p:spPr bwMode="auto">
            <a:xfrm>
              <a:off x="2887" y="2725"/>
              <a:ext cx="91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0" name="Rectangle 12"/>
            <p:cNvSpPr>
              <a:spLocks noChangeArrowheads="1"/>
            </p:cNvSpPr>
            <p:nvPr/>
          </p:nvSpPr>
          <p:spPr bwMode="auto">
            <a:xfrm>
              <a:off x="3819" y="2487"/>
              <a:ext cx="479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4000" b="1" i="1">
                  <a:solidFill>
                    <a:srgbClr val="CC0000"/>
                  </a:solidFill>
                  <a:latin typeface="Times New Roman" panose="02020603050405020304" pitchFamily="18" charset="0"/>
                </a:rPr>
                <a:t>or </a:t>
              </a:r>
            </a:p>
          </p:txBody>
        </p:sp>
        <p:sp>
          <p:nvSpPr>
            <p:cNvPr id="32781" name="Rectangle 13"/>
            <p:cNvSpPr>
              <a:spLocks noChangeArrowheads="1"/>
            </p:cNvSpPr>
            <p:nvPr/>
          </p:nvSpPr>
          <p:spPr bwMode="auto">
            <a:xfrm>
              <a:off x="3222" y="2285"/>
              <a:ext cx="242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2782" name="Rectangle 14"/>
            <p:cNvSpPr>
              <a:spLocks noChangeArrowheads="1"/>
            </p:cNvSpPr>
            <p:nvPr/>
          </p:nvSpPr>
          <p:spPr bwMode="auto">
            <a:xfrm>
              <a:off x="3017" y="2709"/>
              <a:ext cx="654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MPS</a:t>
              </a:r>
            </a:p>
          </p:txBody>
        </p:sp>
        <p:sp>
          <p:nvSpPr>
            <p:cNvPr id="32783" name="Line 15"/>
            <p:cNvSpPr>
              <a:spLocks noChangeShapeType="1"/>
            </p:cNvSpPr>
            <p:nvPr/>
          </p:nvSpPr>
          <p:spPr bwMode="auto">
            <a:xfrm>
              <a:off x="4277" y="2716"/>
              <a:ext cx="1228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4" name="Rectangle 16"/>
            <p:cNvSpPr>
              <a:spLocks noChangeArrowheads="1"/>
            </p:cNvSpPr>
            <p:nvPr/>
          </p:nvSpPr>
          <p:spPr bwMode="auto">
            <a:xfrm>
              <a:off x="4756" y="2276"/>
              <a:ext cx="242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2785" name="Rectangle 17"/>
            <p:cNvSpPr>
              <a:spLocks noChangeArrowheads="1"/>
            </p:cNvSpPr>
            <p:nvPr/>
          </p:nvSpPr>
          <p:spPr bwMode="auto">
            <a:xfrm>
              <a:off x="4359" y="2700"/>
              <a:ext cx="1038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1 - MPC</a:t>
              </a:r>
            </a:p>
          </p:txBody>
        </p:sp>
      </p:grp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1928813" y="92075"/>
            <a:ext cx="67786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THE MULTIPLIER EFFECT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1770063" y="2300288"/>
            <a:ext cx="6383337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800" b="1">
                <a:solidFill>
                  <a:srgbClr val="000000"/>
                </a:solidFill>
                <a:latin typeface="Times New Roman" panose="02020603050405020304" pitchFamily="18" charset="0"/>
              </a:rPr>
              <a:t>Inverse relationship between: </a:t>
            </a:r>
          </a:p>
          <a:p>
            <a:r>
              <a:rPr lang="en-US" altLang="en-US" sz="3800" b="1">
                <a:solidFill>
                  <a:srgbClr val="CC0000"/>
                </a:solidFill>
                <a:latin typeface="Times New Roman" panose="02020603050405020304" pitchFamily="18" charset="0"/>
              </a:rPr>
              <a:t>	Multiplier &amp; MPS</a:t>
            </a: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1806575" y="931863"/>
            <a:ext cx="7223125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Multiplier Effect and the  Marginal Propensities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7" grpId="0" autoUpdateAnimBg="0"/>
      <p:bldP spid="32788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Multiplier Is a General Concept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 autonomous change in consumer spending (caused by something other than an increase in income) shifts the consumption function and has a multiplier effect, just the same as a change in I does.</a:t>
            </a:r>
          </a:p>
          <a:p>
            <a:endParaRPr lang="en-US" alt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3400" dirty="0"/>
              <a:t>Other multiplier effects</a:t>
            </a:r>
            <a:r>
              <a:rPr lang="en-US" altLang="en-US" sz="3400" dirty="0">
                <a:solidFill>
                  <a:schemeClr val="tx1"/>
                </a:solidFill>
              </a:rPr>
              <a:t>:</a:t>
            </a:r>
            <a:endParaRPr lang="en-US" altLang="en-US" dirty="0">
              <a:solidFill>
                <a:schemeClr val="tx1"/>
              </a:solidFill>
            </a:endParaRPr>
          </a:p>
          <a:p>
            <a:pPr lvl="1"/>
            <a:r>
              <a:rPr lang="en-US" altLang="en-US" dirty="0"/>
              <a:t>A change in G has the same multiplier effect as a change in I or a change in autonomous C.</a:t>
            </a:r>
          </a:p>
          <a:p>
            <a:pPr lvl="1"/>
            <a:r>
              <a:rPr lang="en-US" altLang="en-US" dirty="0"/>
              <a:t>The multiplier effect of a change in (X - IM) is the same as for the other components of spending.</a:t>
            </a:r>
          </a:p>
          <a:p>
            <a:pPr lvl="1"/>
            <a:r>
              <a:rPr lang="en-US" altLang="en-US" dirty="0"/>
              <a:t>Consequently, trade links the GDPs of the major economies.</a:t>
            </a:r>
          </a:p>
          <a:p>
            <a:endParaRPr lang="en-US" alt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Multiplier Is a General Concept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-92075" y="1946275"/>
            <a:ext cx="18415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en-US" sz="2400" b="1"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en-US" sz="1600">
              <a:latin typeface="Times New Roman" panose="02020603050405020304" pitchFamily="18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AD, Domestic Product, and National Income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Aggregate Demand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 the total amount that all consumers, business firms, and government agencies are willing to spend on final goods and services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Consumer Expenditure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total amount spent by consumers on newly produced goods and services (excluding purchases of new homes, which are considered investment goods)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ym typeface="Symbol" panose="05050102010706020507" pitchFamily="18" charset="2"/>
              </a:rPr>
              <a:t></a:t>
            </a:r>
            <a:r>
              <a:rPr lang="en-US" altLang="en-US"/>
              <a:t> GDP in a foreign country  </a:t>
            </a:r>
            <a:r>
              <a:rPr lang="en-US" altLang="en-US">
                <a:sym typeface="Symbol" panose="05050102010706020507" pitchFamily="18" charset="2"/>
              </a:rPr>
              <a:t></a:t>
            </a:r>
            <a:r>
              <a:rPr lang="en-US" altLang="en-US">
                <a:sym typeface="WP IconicSymbolsB" pitchFamily="2" charset="2"/>
              </a:rPr>
              <a:t>  </a:t>
            </a:r>
            <a:r>
              <a:rPr lang="en-US" altLang="en-US">
                <a:sym typeface="Symbol" panose="05050102010706020507" pitchFamily="18" charset="2"/>
              </a:rPr>
              <a:t></a:t>
            </a:r>
            <a:r>
              <a:rPr lang="en-US" altLang="en-US"/>
              <a:t> its imports, a portion of which are exports from the U.S.</a:t>
            </a:r>
          </a:p>
          <a:p>
            <a:r>
              <a:rPr lang="en-US" altLang="en-US"/>
              <a:t>The growth in U.S. exports has a multiplier effect, raising GDP in the U.S.</a:t>
            </a:r>
          </a:p>
          <a:p>
            <a:r>
              <a:rPr lang="en-US" altLang="en-US"/>
              <a:t>Booms and recessions tend to be transmitted across national borders.</a:t>
            </a:r>
          </a:p>
          <a:p>
            <a:endParaRPr lang="en-US" alt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Multiplier Is a General Concept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Multiplier and the Aggregate Demand Curve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ym typeface="Symbol" panose="05050102010706020507" pitchFamily="18" charset="2"/>
              </a:rPr>
              <a:t></a:t>
            </a:r>
            <a:r>
              <a:rPr lang="en-US" altLang="en-US"/>
              <a:t> autonomous spending   </a:t>
            </a:r>
            <a:r>
              <a:rPr lang="en-US" altLang="en-US">
                <a:sym typeface="Symbol" panose="05050102010706020507" pitchFamily="18" charset="2"/>
              </a:rPr>
              <a:t></a:t>
            </a:r>
            <a:r>
              <a:rPr lang="en-US" altLang="en-US">
                <a:sym typeface="WP IconicSymbolsB" pitchFamily="2" charset="2"/>
              </a:rPr>
              <a:t>  horizontal shift of the AD curve by an amount given by the oversimplified multiplier formula.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Inflation  </a:t>
            </a:r>
            <a:r>
              <a:rPr lang="en-US" altLang="en-US">
                <a:sym typeface="Symbol" panose="05050102010706020507" pitchFamily="18" charset="2"/>
              </a:rPr>
              <a:t></a:t>
            </a:r>
            <a:r>
              <a:rPr lang="en-US" altLang="en-US">
                <a:sym typeface="WP IconicSymbolsB" pitchFamily="2" charset="2"/>
              </a:rPr>
              <a:t> 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 </a:t>
            </a:r>
            <a:r>
              <a:rPr lang="en-US" altLang="en-US"/>
              <a:t>size of the multiplier</a:t>
            </a:r>
          </a:p>
          <a:p>
            <a:r>
              <a:rPr lang="en-US" altLang="en-US"/>
              <a:t>As long as the aggregate supply curve is upward sloping, </a:t>
            </a:r>
            <a:r>
              <a:rPr lang="en-US" altLang="en-US">
                <a:sym typeface="Symbol" panose="05050102010706020507" pitchFamily="18" charset="2"/>
              </a:rPr>
              <a:t></a:t>
            </a:r>
            <a:r>
              <a:rPr lang="en-US" altLang="en-US"/>
              <a:t> AD  </a:t>
            </a:r>
            <a:r>
              <a:rPr lang="en-US" altLang="en-US">
                <a:sym typeface="Symbol" panose="05050102010706020507" pitchFamily="18" charset="2"/>
              </a:rPr>
              <a:t> 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</a:t>
            </a:r>
            <a:r>
              <a:rPr lang="en-US" altLang="en-US"/>
              <a:t> price level</a:t>
            </a:r>
          </a:p>
          <a:p>
            <a:r>
              <a:rPr lang="en-US" altLang="en-US"/>
              <a:t>This, in turn, drains off some of the higher real demand.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</a:t>
            </a:r>
            <a:r>
              <a:rPr lang="en-US" altLang="en-US"/>
              <a:t>  purchasing power of consumer wealth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</a:t>
            </a:r>
            <a:r>
              <a:rPr lang="en-US" altLang="en-US"/>
              <a:t>  net exports</a:t>
            </a:r>
          </a:p>
          <a:p>
            <a:endParaRPr lang="en-US" alt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Inflation and the Multiplier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928813" y="92075"/>
            <a:ext cx="67786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THE MULTIPLIER EFFECT</a:t>
            </a:r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2662238" y="3055938"/>
            <a:ext cx="601662" cy="2997200"/>
            <a:chOff x="1767" y="2327"/>
            <a:chExt cx="379" cy="1756"/>
          </a:xfrm>
        </p:grpSpPr>
        <p:sp>
          <p:nvSpPr>
            <p:cNvPr id="33796" name="Rectangle 4"/>
            <p:cNvSpPr>
              <a:spLocks noChangeArrowheads="1"/>
            </p:cNvSpPr>
            <p:nvPr/>
          </p:nvSpPr>
          <p:spPr bwMode="auto">
            <a:xfrm>
              <a:off x="1767" y="2327"/>
              <a:ext cx="379" cy="32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.9</a:t>
              </a:r>
            </a:p>
          </p:txBody>
        </p:sp>
        <p:sp>
          <p:nvSpPr>
            <p:cNvPr id="33797" name="Rectangle 5"/>
            <p:cNvSpPr>
              <a:spLocks noChangeArrowheads="1"/>
            </p:cNvSpPr>
            <p:nvPr/>
          </p:nvSpPr>
          <p:spPr bwMode="auto">
            <a:xfrm>
              <a:off x="1791" y="2687"/>
              <a:ext cx="355" cy="32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.8</a:t>
              </a:r>
            </a:p>
          </p:txBody>
        </p:sp>
        <p:sp>
          <p:nvSpPr>
            <p:cNvPr id="33798" name="Rectangle 6"/>
            <p:cNvSpPr>
              <a:spLocks noChangeArrowheads="1"/>
            </p:cNvSpPr>
            <p:nvPr/>
          </p:nvSpPr>
          <p:spPr bwMode="auto">
            <a:xfrm>
              <a:off x="1807" y="3047"/>
              <a:ext cx="339" cy="32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.75</a:t>
              </a:r>
            </a:p>
          </p:txBody>
        </p:sp>
        <p:sp>
          <p:nvSpPr>
            <p:cNvPr id="33799" name="Rectangle 7"/>
            <p:cNvSpPr>
              <a:spLocks noChangeArrowheads="1"/>
            </p:cNvSpPr>
            <p:nvPr/>
          </p:nvSpPr>
          <p:spPr bwMode="auto">
            <a:xfrm>
              <a:off x="1846" y="3399"/>
              <a:ext cx="300" cy="32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.67</a:t>
              </a:r>
            </a:p>
          </p:txBody>
        </p:sp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1902" y="3759"/>
              <a:ext cx="244" cy="32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.5</a:t>
              </a:r>
            </a:p>
          </p:txBody>
        </p:sp>
      </p:grpSp>
      <p:grpSp>
        <p:nvGrpSpPr>
          <p:cNvPr id="33801" name="Group 9"/>
          <p:cNvGrpSpPr>
            <a:grpSpLocks/>
          </p:cNvGrpSpPr>
          <p:nvPr/>
        </p:nvGrpSpPr>
        <p:grpSpPr bwMode="auto">
          <a:xfrm>
            <a:off x="3308350" y="3055938"/>
            <a:ext cx="5095875" cy="2997200"/>
            <a:chOff x="2174" y="2327"/>
            <a:chExt cx="3210" cy="1756"/>
          </a:xfrm>
        </p:grpSpPr>
        <p:sp>
          <p:nvSpPr>
            <p:cNvPr id="33802" name="Rectangle 10"/>
            <p:cNvSpPr>
              <a:spLocks noChangeArrowheads="1"/>
            </p:cNvSpPr>
            <p:nvPr/>
          </p:nvSpPr>
          <p:spPr bwMode="auto">
            <a:xfrm>
              <a:off x="2174" y="2327"/>
              <a:ext cx="3210" cy="324"/>
            </a:xfrm>
            <a:prstGeom prst="rect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33803" name="Rectangle 11"/>
            <p:cNvSpPr>
              <a:spLocks noChangeArrowheads="1"/>
            </p:cNvSpPr>
            <p:nvPr/>
          </p:nvSpPr>
          <p:spPr bwMode="auto">
            <a:xfrm>
              <a:off x="2174" y="2687"/>
              <a:ext cx="1592" cy="324"/>
            </a:xfrm>
            <a:prstGeom prst="rect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33804" name="Rectangle 12"/>
            <p:cNvSpPr>
              <a:spLocks noChangeArrowheads="1"/>
            </p:cNvSpPr>
            <p:nvPr/>
          </p:nvSpPr>
          <p:spPr bwMode="auto">
            <a:xfrm>
              <a:off x="2174" y="3047"/>
              <a:ext cx="1294" cy="324"/>
            </a:xfrm>
            <a:prstGeom prst="rect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3805" name="Rectangle 13"/>
            <p:cNvSpPr>
              <a:spLocks noChangeArrowheads="1"/>
            </p:cNvSpPr>
            <p:nvPr/>
          </p:nvSpPr>
          <p:spPr bwMode="auto">
            <a:xfrm>
              <a:off x="2174" y="3399"/>
              <a:ext cx="884" cy="324"/>
            </a:xfrm>
            <a:prstGeom prst="rect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3806" name="Rectangle 14"/>
            <p:cNvSpPr>
              <a:spLocks noChangeArrowheads="1"/>
            </p:cNvSpPr>
            <p:nvPr/>
          </p:nvSpPr>
          <p:spPr bwMode="auto">
            <a:xfrm>
              <a:off x="2174" y="3759"/>
              <a:ext cx="591" cy="324"/>
            </a:xfrm>
            <a:prstGeom prst="rect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2466975" y="2414588"/>
            <a:ext cx="993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MPC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4792663" y="2414588"/>
            <a:ext cx="1743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Multiplier</a:t>
            </a: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3302000" y="3059113"/>
            <a:ext cx="1588" cy="30003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1985963" y="1143000"/>
            <a:ext cx="6502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MPC and the Multiplier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 autoUpdateAnimBg="0"/>
      <p:bldP spid="33808" grpId="0" autoUpdateAnimBg="0"/>
      <p:bldP spid="33810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b="1"/>
              <a:t>MULTIPLIER FORMULAS AND TERMS</a:t>
            </a:r>
            <a:br>
              <a:rPr lang="en-US" altLang="en-US" sz="3800" b="1"/>
            </a:br>
            <a:endParaRPr lang="en-US" altLang="en-US" sz="3800" b="1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Marginal propensity to consume (MPC) = change in consumption divided by change in income</a:t>
            </a:r>
          </a:p>
          <a:p>
            <a:r>
              <a:rPr lang="en-US" altLang="en-US"/>
              <a:t>Marginal propensity to save (MPS) = change in saving divided by change in income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b="1"/>
              <a:t>MULTIPLIER FORMULAS AND TERMS</a:t>
            </a:r>
            <a:br>
              <a:rPr lang="en-US" altLang="en-US" sz="3800" b="1"/>
            </a:br>
            <a:endParaRPr lang="en-US" altLang="en-US" sz="3800" b="1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600" b="1"/>
              <a:t>Investment Multiplier </a:t>
            </a:r>
            <a:r>
              <a:rPr lang="en-US" altLang="en-US" sz="2600"/>
              <a:t>=</a:t>
            </a:r>
          </a:p>
          <a:p>
            <a:pPr lvl="1"/>
            <a:r>
              <a:rPr lang="en-US" altLang="en-US" sz="2400"/>
              <a:t> 1/ (1 – MPC) </a:t>
            </a:r>
          </a:p>
          <a:p>
            <a:pPr lvl="1"/>
            <a:r>
              <a:rPr lang="en-US" altLang="en-US" sz="2400"/>
              <a:t>1 / MPS</a:t>
            </a:r>
          </a:p>
          <a:p>
            <a:r>
              <a:rPr lang="en-US" altLang="en-US" sz="2600" i="1"/>
              <a:t>How to use the investment multiplier:</a:t>
            </a:r>
          </a:p>
          <a:p>
            <a:pPr lvl="1"/>
            <a:r>
              <a:rPr lang="en-US" altLang="en-US" sz="2400"/>
              <a:t>change in GDP = change in investment times investment multiplier</a:t>
            </a:r>
          </a:p>
          <a:p>
            <a:r>
              <a:rPr lang="en-US" altLang="en-US" sz="2600" i="1"/>
              <a:t>When to use the investment multiplier: </a:t>
            </a:r>
          </a:p>
          <a:p>
            <a:pPr lvl="1"/>
            <a:r>
              <a:rPr lang="en-US" altLang="en-US" sz="2400"/>
              <a:t>when there is a change in investment such as a new factory or new equipment</a:t>
            </a:r>
          </a:p>
          <a:p>
            <a:endParaRPr lang="en-US" altLang="en-US" sz="2600"/>
          </a:p>
          <a:p>
            <a:endParaRPr lang="en-US" altLang="en-US" sz="26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b="1"/>
              <a:t>MULTIPLIER FORMULAS AND TERMS</a:t>
            </a:r>
            <a:br>
              <a:rPr lang="en-US" altLang="en-US" sz="3800" b="1"/>
            </a:br>
            <a:endParaRPr lang="en-US" altLang="en-US" sz="3800" b="1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100" b="1"/>
              <a:t>Government Spending Multiplier </a:t>
            </a:r>
            <a:r>
              <a:rPr lang="en-US" altLang="en-US" sz="2100"/>
              <a:t>=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 1/ (1 – MPC) 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1 / MPS</a:t>
            </a:r>
          </a:p>
          <a:p>
            <a:pPr>
              <a:lnSpc>
                <a:spcPct val="90000"/>
              </a:lnSpc>
            </a:pPr>
            <a:r>
              <a:rPr lang="en-US" altLang="en-US" sz="2100" i="1"/>
              <a:t>How to use the government spending multiplier: 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change in GDP = change in government spending times government spending multiplier</a:t>
            </a:r>
          </a:p>
          <a:p>
            <a:pPr>
              <a:lnSpc>
                <a:spcPct val="90000"/>
              </a:lnSpc>
            </a:pPr>
            <a:r>
              <a:rPr lang="en-US" altLang="en-US" sz="2100" i="1"/>
              <a:t>When to use the government spending multiplier: 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when there is a change in government spending such as a new road or bridge</a:t>
            </a:r>
          </a:p>
          <a:p>
            <a:pPr>
              <a:lnSpc>
                <a:spcPct val="90000"/>
              </a:lnSpc>
            </a:pPr>
            <a:endParaRPr lang="en-US" altLang="en-US" sz="21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b="1"/>
              <a:t>MULTIPLIER FORMULAS AND TERMS</a:t>
            </a:r>
            <a:br>
              <a:rPr lang="en-US" altLang="en-US" sz="3800" b="1"/>
            </a:br>
            <a:endParaRPr lang="en-US" altLang="en-US" sz="3800" b="1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600" b="1"/>
              <a:t>Tax Multiplier </a:t>
            </a:r>
            <a:r>
              <a:rPr lang="en-US" altLang="en-US" sz="2600"/>
              <a:t>=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 – MPC / (1 – MPC)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 – MPC / MPS</a:t>
            </a:r>
          </a:p>
          <a:p>
            <a:pPr>
              <a:lnSpc>
                <a:spcPct val="90000"/>
              </a:lnSpc>
            </a:pPr>
            <a:r>
              <a:rPr lang="en-US" altLang="en-US" sz="2600" i="1"/>
              <a:t>How to use the tax multiplier: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change in GDP = change in taxes times tax multiplier</a:t>
            </a:r>
          </a:p>
          <a:p>
            <a:pPr>
              <a:lnSpc>
                <a:spcPct val="90000"/>
              </a:lnSpc>
            </a:pPr>
            <a:r>
              <a:rPr lang="en-US" altLang="en-US" sz="2600" i="1"/>
              <a:t>When to use the tax multiplier: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when there is a change in lump-sum taxes. Remember that the tax multiplier has a negative sign.</a:t>
            </a:r>
          </a:p>
          <a:p>
            <a:pPr>
              <a:lnSpc>
                <a:spcPct val="90000"/>
              </a:lnSpc>
            </a:pPr>
            <a:endParaRPr lang="en-US" altLang="en-US" sz="26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636" name="Picture 4" descr="image" title="image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168400"/>
            <a:ext cx="8001000" cy="5256213"/>
          </a:xfrm>
          <a:noFill/>
          <a:ln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b="1"/>
              <a:t>MULTIPLIER FORMULAS AND TERMS</a:t>
            </a:r>
            <a:br>
              <a:rPr lang="en-US" altLang="en-US" sz="3800" b="1"/>
            </a:br>
            <a:endParaRPr lang="en-US" altLang="en-US" sz="3800" b="1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600" b="1"/>
              <a:t>“ALWAYS” RULES </a:t>
            </a:r>
          </a:p>
          <a:p>
            <a:pPr lvl="1"/>
            <a:r>
              <a:rPr lang="en-US" altLang="en-US" sz="2400" b="1"/>
              <a:t>A surefire way to remember multipliers</a:t>
            </a:r>
          </a:p>
          <a:p>
            <a:r>
              <a:rPr lang="en-US" altLang="en-US" sz="2600"/>
              <a:t>The investment multiplier is </a:t>
            </a:r>
            <a:r>
              <a:rPr lang="en-US" altLang="en-US" sz="2600" i="1"/>
              <a:t>always </a:t>
            </a:r>
            <a:r>
              <a:rPr lang="en-US" altLang="en-US" sz="2600"/>
              <a:t>equal to the same value as the government spending multiplier.</a:t>
            </a:r>
          </a:p>
          <a:p>
            <a:r>
              <a:rPr lang="en-US" altLang="en-US" sz="2600"/>
              <a:t>The investment and government spending multipliers are </a:t>
            </a:r>
            <a:r>
              <a:rPr lang="en-US" altLang="en-US" sz="2600" i="1"/>
              <a:t>always </a:t>
            </a:r>
            <a:r>
              <a:rPr lang="en-US" altLang="en-US" sz="2600"/>
              <a:t>positive.</a:t>
            </a:r>
          </a:p>
          <a:p>
            <a:r>
              <a:rPr lang="en-US" altLang="en-US" sz="2600"/>
              <a:t>The tax multiplier is </a:t>
            </a:r>
            <a:r>
              <a:rPr lang="en-US" altLang="en-US" sz="2600" i="1"/>
              <a:t>always </a:t>
            </a:r>
            <a:r>
              <a:rPr lang="en-US" altLang="en-US" sz="2600"/>
              <a:t>negative.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AD, Domestic Product, and National Income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Investment Spending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sum of the expenditures of business firms on new plant and equipment and households on new homes. Financial “investments” are not included, nor are resales of existing physical assets.</a:t>
            </a:r>
          </a:p>
          <a:p>
            <a:pPr>
              <a:lnSpc>
                <a:spcPct val="90000"/>
              </a:lnSpc>
            </a:pPr>
            <a:r>
              <a:rPr lang="en-US" altLang="en-US"/>
              <a:t>Government Purchases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goods and services purchased by all levels of government.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Multiplier Test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76400"/>
            <a:ext cx="7239000" cy="4343400"/>
          </a:xfrm>
        </p:spPr>
        <p:txBody>
          <a:bodyPr/>
          <a:lstStyle/>
          <a:p>
            <a:pPr marL="495300" indent="-4953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 b="1"/>
              <a:t>1. What is the value of the tax multiplier if the MPC is 0.80? </a:t>
            </a:r>
          </a:p>
          <a:p>
            <a:pPr marL="495300" indent="-495300">
              <a:lnSpc>
                <a:spcPct val="90000"/>
              </a:lnSpc>
            </a:pPr>
            <a:endParaRPr lang="en-US" altLang="en-US" sz="2100" b="1" i="1"/>
          </a:p>
          <a:p>
            <a:pPr marL="495300" indent="-4953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 b="1"/>
              <a:t>2. What is the value of the government spending multiplier if the MPC is 0.67?</a:t>
            </a:r>
          </a:p>
          <a:p>
            <a:pPr marL="495300" indent="-495300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100" b="1" i="1"/>
          </a:p>
          <a:p>
            <a:pPr marL="495300" indent="-4953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 b="1"/>
              <a:t>3. What is the tax multiplier if the MPS is 0.25? </a:t>
            </a:r>
          </a:p>
          <a:p>
            <a:pPr marL="495300" indent="-495300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100" b="1" i="1"/>
          </a:p>
          <a:p>
            <a:pPr marL="495300" indent="-4953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 b="1"/>
              <a:t>4. How could the multiplier be used to explain wide swings in income (which could be called business cycles) in Econoland?</a:t>
            </a:r>
            <a:r>
              <a:rPr lang="en-US" altLang="en-US" sz="2100"/>
              <a:t> </a:t>
            </a:r>
            <a:endParaRPr lang="en-US" altLang="en-US" sz="2100" b="1" i="1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Multiplier Test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 b="1"/>
              <a:t>5. The numerical value for the investment and government spending multiplier increases as the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100" b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/>
              <a:t> (A) value of the marginal propensity to save decreases.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/>
              <a:t> (B) value of the average propensity to consume increases.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/>
              <a:t> (C) value of the marginal propensity to consume decreases.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/>
              <a:t> (D) value of the marginal propensity to save increases.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/>
              <a:t> (E) value of the average propensity to consume decreases.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Multiplier Test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6.If the government spending multiplier is 5 in Econoland, the value of the tax multiplier must be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(A) 5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(B) 4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(C) 1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(D) –4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(E) –5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190500"/>
            <a:ext cx="5791200" cy="1527175"/>
          </a:xfrm>
        </p:spPr>
        <p:txBody>
          <a:bodyPr/>
          <a:lstStyle/>
          <a:p>
            <a:r>
              <a:rPr lang="en-US" altLang="en-US"/>
              <a:t>Multiplier Test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7. The government spending multiplier in Econoland is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(A) 3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(B) 4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(C) 5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(D) 10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(E) 30</a:t>
            </a:r>
          </a:p>
        </p:txBody>
      </p:sp>
      <p:pic>
        <p:nvPicPr>
          <p:cNvPr id="203780" name="Picture 4" descr="image" title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813050"/>
            <a:ext cx="5257800" cy="404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8. If there is an increase in taxes of $200 in Econoland, the decrease in GDP will be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(A) $100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(B) $200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(C) $400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(D) $600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(E) $800</a:t>
            </a:r>
          </a:p>
        </p:txBody>
      </p:sp>
      <p:pic>
        <p:nvPicPr>
          <p:cNvPr id="206852" name="Picture 4" descr="image" title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989263"/>
            <a:ext cx="5029200" cy="386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6853" name="Rectangle 5"/>
          <p:cNvSpPr>
            <a:spLocks noGrp="1" noChangeArrowheads="1"/>
          </p:cNvSpPr>
          <p:nvPr>
            <p:ph type="title"/>
          </p:nvPr>
        </p:nvSpPr>
        <p:spPr>
          <a:xfrm>
            <a:off x="2743200" y="228600"/>
            <a:ext cx="5791200" cy="1527175"/>
          </a:xfrm>
          <a:noFill/>
          <a:ln/>
        </p:spPr>
        <p:txBody>
          <a:bodyPr/>
          <a:lstStyle/>
          <a:p>
            <a:r>
              <a:rPr lang="en-US" altLang="en-US"/>
              <a:t>Multiplier Test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600"/>
              <a:t>9. </a:t>
            </a:r>
            <a:r>
              <a:rPr lang="en-US" altLang="en-US" sz="2600" b="1"/>
              <a:t>If there is an increase in government spending of $100 and an increase in taxes of $100 in Econoland, then the change in GDP will be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600"/>
              <a:t>(A) $50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600" i="1"/>
              <a:t>(</a:t>
            </a:r>
            <a:r>
              <a:rPr lang="en-US" altLang="en-US" sz="2600"/>
              <a:t>B) $100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600"/>
              <a:t>(C) $200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600"/>
              <a:t>(D) –$100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600"/>
              <a:t>(E) –$200</a:t>
            </a:r>
          </a:p>
        </p:txBody>
      </p:sp>
      <p:pic>
        <p:nvPicPr>
          <p:cNvPr id="205828" name="Picture 4" descr="image" title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17900"/>
            <a:ext cx="4343400" cy="334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829" name="Rectangle 5"/>
          <p:cNvSpPr>
            <a:spLocks noGrp="1" noChangeArrowheads="1"/>
          </p:cNvSpPr>
          <p:nvPr>
            <p:ph type="title"/>
          </p:nvPr>
        </p:nvSpPr>
        <p:spPr>
          <a:xfrm>
            <a:off x="2743200" y="190500"/>
            <a:ext cx="5791200" cy="1527175"/>
          </a:xfrm>
          <a:noFill/>
          <a:ln/>
        </p:spPr>
        <p:txBody>
          <a:bodyPr/>
          <a:lstStyle/>
          <a:p>
            <a:r>
              <a:rPr lang="en-US" altLang="en-US"/>
              <a:t>Multiplier Test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2197100" y="384175"/>
            <a:ext cx="180975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endParaRPr lang="en-US" altLang="en-US" sz="4800" b="1" i="1">
              <a:solidFill>
                <a:srgbClr val="000099"/>
              </a:solidFill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1933575" y="1984375"/>
            <a:ext cx="7035800" cy="228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AGGREGATE DEMAND</a:t>
            </a:r>
          </a:p>
          <a:p>
            <a:pPr algn="ctr"/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AND</a:t>
            </a:r>
          </a:p>
          <a:p>
            <a:pPr algn="ctr"/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AGGREGATE SUPPLY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057400" y="609600"/>
            <a:ext cx="22320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400" b="1" i="1">
                <a:solidFill>
                  <a:srgbClr val="000099"/>
                </a:solidFill>
              </a:rPr>
              <a:t>Part iii: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autoUpdateAnimBg="0"/>
      <p:bldP spid="60419" grpId="0" autoUpdateAnimBg="0"/>
      <p:bldP spid="60420" grpId="0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1905000" y="744538"/>
            <a:ext cx="6724650" cy="240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4400" b="1" i="1"/>
              <a:t>Defined: </a:t>
            </a:r>
          </a:p>
          <a:p>
            <a:pPr>
              <a:buFontTx/>
              <a:buChar char="•"/>
            </a:pPr>
            <a:r>
              <a:rPr lang="en-US" altLang="en-US" sz="3600" b="1">
                <a:solidFill>
                  <a:srgbClr val="CC0000"/>
                </a:solidFill>
              </a:rPr>
              <a:t>Amounts of Real Output</a:t>
            </a:r>
          </a:p>
          <a:p>
            <a:pPr>
              <a:buFontTx/>
              <a:buChar char="•"/>
            </a:pPr>
            <a:r>
              <a:rPr lang="en-US" altLang="en-US" sz="3600" b="1">
                <a:solidFill>
                  <a:srgbClr val="CC0000"/>
                </a:solidFill>
              </a:rPr>
              <a:t>Buyers Collectively Desire </a:t>
            </a:r>
          </a:p>
          <a:p>
            <a:pPr>
              <a:buFontTx/>
              <a:buChar char="•"/>
            </a:pPr>
            <a:r>
              <a:rPr lang="en-US" altLang="en-US" sz="3600" b="1">
                <a:solidFill>
                  <a:srgbClr val="CC0000"/>
                </a:solidFill>
              </a:rPr>
              <a:t>At Each Possible Price Level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160588" y="71438"/>
            <a:ext cx="64706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AGGREGATE DEMAND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905000" y="3227388"/>
            <a:ext cx="688975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4000" b="1" i="1">
                <a:solidFill>
                  <a:srgbClr val="CC0000"/>
                </a:solidFill>
              </a:rPr>
              <a:t>Aggregate Demand Curve</a:t>
            </a:r>
          </a:p>
          <a:p>
            <a:r>
              <a:rPr lang="en-US" altLang="en-US" sz="3600" b="1">
                <a:solidFill>
                  <a:srgbClr val="CC0000"/>
                </a:solidFill>
              </a:rPr>
              <a:t>Down Sloping Due To:</a:t>
            </a:r>
          </a:p>
          <a:p>
            <a:pPr lvl="1">
              <a:buFontTx/>
              <a:buChar char="•"/>
            </a:pPr>
            <a:r>
              <a:rPr lang="en-US" altLang="en-US" sz="3600" b="1">
                <a:solidFill>
                  <a:srgbClr val="CC0000"/>
                </a:solidFill>
              </a:rPr>
              <a:t>Real-Balances Effect</a:t>
            </a:r>
          </a:p>
          <a:p>
            <a:pPr lvl="1">
              <a:buFontTx/>
              <a:buChar char="•"/>
            </a:pPr>
            <a:r>
              <a:rPr lang="en-US" altLang="en-US" sz="3600" b="1">
                <a:solidFill>
                  <a:srgbClr val="CC0000"/>
                </a:solidFill>
              </a:rPr>
              <a:t>Interest-Rate Effect</a:t>
            </a:r>
          </a:p>
          <a:p>
            <a:pPr lvl="1">
              <a:buFontTx/>
              <a:buChar char="•"/>
            </a:pPr>
            <a:r>
              <a:rPr lang="en-US" altLang="en-US" sz="3600" b="1">
                <a:solidFill>
                  <a:srgbClr val="CC0000"/>
                </a:solidFill>
              </a:rPr>
              <a:t>Foreign Purchases Effect</a:t>
            </a:r>
          </a:p>
        </p:txBody>
      </p:sp>
      <p:pic>
        <p:nvPicPr>
          <p:cNvPr id="61445" name="Picture 5" descr="Button_Mag" title="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675" y="4556125"/>
            <a:ext cx="298450" cy="27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4886325" y="5910263"/>
            <a:ext cx="31051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800">
                <a:solidFill>
                  <a:srgbClr val="000099"/>
                </a:solidFill>
                <a:latin typeface="Brush Script MT" panose="03060802040406070304" pitchFamily="66" charset="0"/>
              </a:rPr>
              <a:t>Graphically…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/>
      <p:bldP spid="61443" grpId="0" autoUpdateAnimBg="0"/>
      <p:bldP spid="61444" grpId="0" build="p" bldLvl="2"/>
      <p:bldP spid="6144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811338" y="115888"/>
            <a:ext cx="7067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AGGREGATE DEMAND CURVE</a:t>
            </a:r>
          </a:p>
        </p:txBody>
      </p:sp>
      <p:sp>
        <p:nvSpPr>
          <p:cNvPr id="62467" name="Freeform 3"/>
          <p:cNvSpPr>
            <a:spLocks/>
          </p:cNvSpPr>
          <p:nvPr/>
        </p:nvSpPr>
        <p:spPr bwMode="auto">
          <a:xfrm>
            <a:off x="4279900" y="1236663"/>
            <a:ext cx="3284538" cy="3521075"/>
          </a:xfrm>
          <a:custGeom>
            <a:avLst/>
            <a:gdLst>
              <a:gd name="T0" fmla="*/ 0 w 2069"/>
              <a:gd name="T1" fmla="*/ 0 h 2218"/>
              <a:gd name="T2" fmla="*/ 170 w 2069"/>
              <a:gd name="T3" fmla="*/ 356 h 2218"/>
              <a:gd name="T4" fmla="*/ 369 w 2069"/>
              <a:gd name="T5" fmla="*/ 696 h 2218"/>
              <a:gd name="T6" fmla="*/ 596 w 2069"/>
              <a:gd name="T7" fmla="*/ 1012 h 2218"/>
              <a:gd name="T8" fmla="*/ 847 w 2069"/>
              <a:gd name="T9" fmla="*/ 1308 h 2218"/>
              <a:gd name="T10" fmla="*/ 1120 w 2069"/>
              <a:gd name="T11" fmla="*/ 1577 h 2218"/>
              <a:gd name="T12" fmla="*/ 1416 w 2069"/>
              <a:gd name="T13" fmla="*/ 1818 h 2218"/>
              <a:gd name="T14" fmla="*/ 1733 w 2069"/>
              <a:gd name="T15" fmla="*/ 2033 h 2218"/>
              <a:gd name="T16" fmla="*/ 2068 w 2069"/>
              <a:gd name="T17" fmla="*/ 2217 h 2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69" h="2218">
                <a:moveTo>
                  <a:pt x="0" y="0"/>
                </a:moveTo>
                <a:lnTo>
                  <a:pt x="170" y="356"/>
                </a:lnTo>
                <a:lnTo>
                  <a:pt x="369" y="696"/>
                </a:lnTo>
                <a:lnTo>
                  <a:pt x="596" y="1012"/>
                </a:lnTo>
                <a:lnTo>
                  <a:pt x="847" y="1308"/>
                </a:lnTo>
                <a:lnTo>
                  <a:pt x="1120" y="1577"/>
                </a:lnTo>
                <a:lnTo>
                  <a:pt x="1416" y="1818"/>
                </a:lnTo>
                <a:lnTo>
                  <a:pt x="1733" y="2033"/>
                </a:lnTo>
                <a:lnTo>
                  <a:pt x="2068" y="2217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2468" name="Group 4"/>
          <p:cNvGrpSpPr>
            <a:grpSpLocks/>
          </p:cNvGrpSpPr>
          <p:nvPr/>
        </p:nvGrpSpPr>
        <p:grpSpPr bwMode="auto">
          <a:xfrm>
            <a:off x="2860675" y="903288"/>
            <a:ext cx="5248275" cy="4576762"/>
            <a:chOff x="1802" y="569"/>
            <a:chExt cx="3306" cy="2883"/>
          </a:xfrm>
        </p:grpSpPr>
        <p:sp>
          <p:nvSpPr>
            <p:cNvPr id="62469" name="Line 5"/>
            <p:cNvSpPr>
              <a:spLocks noChangeShapeType="1"/>
            </p:cNvSpPr>
            <p:nvPr/>
          </p:nvSpPr>
          <p:spPr bwMode="auto">
            <a:xfrm>
              <a:off x="1806" y="569"/>
              <a:ext cx="0" cy="288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0" name="Line 6"/>
            <p:cNvSpPr>
              <a:spLocks noChangeShapeType="1"/>
            </p:cNvSpPr>
            <p:nvPr/>
          </p:nvSpPr>
          <p:spPr bwMode="auto">
            <a:xfrm>
              <a:off x="1802" y="3438"/>
              <a:ext cx="330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471" name="Rectangle 7"/>
          <p:cNvSpPr>
            <a:spLocks noChangeArrowheads="1"/>
          </p:cNvSpPr>
          <p:nvPr/>
        </p:nvSpPr>
        <p:spPr bwMode="auto">
          <a:xfrm rot="16200000">
            <a:off x="1208088" y="2886075"/>
            <a:ext cx="1941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Price level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3678238" y="5648325"/>
            <a:ext cx="41068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Real domestic output, GDP</a:t>
            </a: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7543800" y="4743450"/>
            <a:ext cx="6223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endParaRPr lang="en-US" altLang="en-US" sz="2400" b="1" baseline="-25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utoUpdateAnimBg="0"/>
      <p:bldP spid="62471" grpId="0" autoUpdateAnimBg="0"/>
      <p:bldP spid="62472" grpId="0" autoUpdateAnimBg="0"/>
      <p:bldP spid="62473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reeform 2"/>
          <p:cNvSpPr>
            <a:spLocks/>
          </p:cNvSpPr>
          <p:nvPr/>
        </p:nvSpPr>
        <p:spPr bwMode="auto">
          <a:xfrm>
            <a:off x="4279900" y="1236663"/>
            <a:ext cx="3284538" cy="3521075"/>
          </a:xfrm>
          <a:custGeom>
            <a:avLst/>
            <a:gdLst>
              <a:gd name="T0" fmla="*/ 0 w 2069"/>
              <a:gd name="T1" fmla="*/ 0 h 2218"/>
              <a:gd name="T2" fmla="*/ 170 w 2069"/>
              <a:gd name="T3" fmla="*/ 356 h 2218"/>
              <a:gd name="T4" fmla="*/ 369 w 2069"/>
              <a:gd name="T5" fmla="*/ 696 h 2218"/>
              <a:gd name="T6" fmla="*/ 596 w 2069"/>
              <a:gd name="T7" fmla="*/ 1012 h 2218"/>
              <a:gd name="T8" fmla="*/ 847 w 2069"/>
              <a:gd name="T9" fmla="*/ 1308 h 2218"/>
              <a:gd name="T10" fmla="*/ 1120 w 2069"/>
              <a:gd name="T11" fmla="*/ 1577 h 2218"/>
              <a:gd name="T12" fmla="*/ 1416 w 2069"/>
              <a:gd name="T13" fmla="*/ 1818 h 2218"/>
              <a:gd name="T14" fmla="*/ 1733 w 2069"/>
              <a:gd name="T15" fmla="*/ 2033 h 2218"/>
              <a:gd name="T16" fmla="*/ 2068 w 2069"/>
              <a:gd name="T17" fmla="*/ 2217 h 2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69" h="2218">
                <a:moveTo>
                  <a:pt x="0" y="0"/>
                </a:moveTo>
                <a:lnTo>
                  <a:pt x="170" y="356"/>
                </a:lnTo>
                <a:lnTo>
                  <a:pt x="369" y="696"/>
                </a:lnTo>
                <a:lnTo>
                  <a:pt x="596" y="1012"/>
                </a:lnTo>
                <a:lnTo>
                  <a:pt x="847" y="1308"/>
                </a:lnTo>
                <a:lnTo>
                  <a:pt x="1120" y="1577"/>
                </a:lnTo>
                <a:lnTo>
                  <a:pt x="1416" y="1818"/>
                </a:lnTo>
                <a:lnTo>
                  <a:pt x="1733" y="2033"/>
                </a:lnTo>
                <a:lnTo>
                  <a:pt x="2068" y="2217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3491" name="Group 3"/>
          <p:cNvGrpSpPr>
            <a:grpSpLocks/>
          </p:cNvGrpSpPr>
          <p:nvPr/>
        </p:nvGrpSpPr>
        <p:grpSpPr bwMode="auto">
          <a:xfrm>
            <a:off x="2860675" y="903288"/>
            <a:ext cx="5248275" cy="4576762"/>
            <a:chOff x="1802" y="569"/>
            <a:chExt cx="3306" cy="2883"/>
          </a:xfrm>
        </p:grpSpPr>
        <p:sp>
          <p:nvSpPr>
            <p:cNvPr id="63492" name="Line 4"/>
            <p:cNvSpPr>
              <a:spLocks noChangeShapeType="1"/>
            </p:cNvSpPr>
            <p:nvPr/>
          </p:nvSpPr>
          <p:spPr bwMode="auto">
            <a:xfrm>
              <a:off x="1806" y="569"/>
              <a:ext cx="0" cy="288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3" name="Line 5"/>
            <p:cNvSpPr>
              <a:spLocks noChangeShapeType="1"/>
            </p:cNvSpPr>
            <p:nvPr/>
          </p:nvSpPr>
          <p:spPr bwMode="auto">
            <a:xfrm>
              <a:off x="1802" y="3438"/>
              <a:ext cx="330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494" name="Rectangle 6"/>
          <p:cNvSpPr>
            <a:spLocks noChangeArrowheads="1"/>
          </p:cNvSpPr>
          <p:nvPr/>
        </p:nvSpPr>
        <p:spPr bwMode="auto">
          <a:xfrm rot="16200000">
            <a:off x="1208088" y="2886075"/>
            <a:ext cx="1941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Price level</a:t>
            </a: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3678238" y="5648325"/>
            <a:ext cx="41068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Real domestic output, GDP</a:t>
            </a:r>
          </a:p>
        </p:txBody>
      </p:sp>
      <p:sp>
        <p:nvSpPr>
          <p:cNvPr id="63496" name="Freeform 8"/>
          <p:cNvSpPr>
            <a:spLocks/>
          </p:cNvSpPr>
          <p:nvPr/>
        </p:nvSpPr>
        <p:spPr bwMode="auto">
          <a:xfrm>
            <a:off x="4956175" y="865188"/>
            <a:ext cx="3284538" cy="3521075"/>
          </a:xfrm>
          <a:custGeom>
            <a:avLst/>
            <a:gdLst>
              <a:gd name="T0" fmla="*/ 0 w 2069"/>
              <a:gd name="T1" fmla="*/ 0 h 2218"/>
              <a:gd name="T2" fmla="*/ 170 w 2069"/>
              <a:gd name="T3" fmla="*/ 356 h 2218"/>
              <a:gd name="T4" fmla="*/ 369 w 2069"/>
              <a:gd name="T5" fmla="*/ 696 h 2218"/>
              <a:gd name="T6" fmla="*/ 596 w 2069"/>
              <a:gd name="T7" fmla="*/ 1012 h 2218"/>
              <a:gd name="T8" fmla="*/ 847 w 2069"/>
              <a:gd name="T9" fmla="*/ 1308 h 2218"/>
              <a:gd name="T10" fmla="*/ 1120 w 2069"/>
              <a:gd name="T11" fmla="*/ 1577 h 2218"/>
              <a:gd name="T12" fmla="*/ 1416 w 2069"/>
              <a:gd name="T13" fmla="*/ 1818 h 2218"/>
              <a:gd name="T14" fmla="*/ 1733 w 2069"/>
              <a:gd name="T15" fmla="*/ 2033 h 2218"/>
              <a:gd name="T16" fmla="*/ 2068 w 2069"/>
              <a:gd name="T17" fmla="*/ 2217 h 2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69" h="2218">
                <a:moveTo>
                  <a:pt x="0" y="0"/>
                </a:moveTo>
                <a:lnTo>
                  <a:pt x="170" y="356"/>
                </a:lnTo>
                <a:lnTo>
                  <a:pt x="369" y="696"/>
                </a:lnTo>
                <a:lnTo>
                  <a:pt x="596" y="1012"/>
                </a:lnTo>
                <a:lnTo>
                  <a:pt x="847" y="1308"/>
                </a:lnTo>
                <a:lnTo>
                  <a:pt x="1120" y="1577"/>
                </a:lnTo>
                <a:lnTo>
                  <a:pt x="1416" y="1818"/>
                </a:lnTo>
                <a:lnTo>
                  <a:pt x="1733" y="2033"/>
                </a:lnTo>
                <a:lnTo>
                  <a:pt x="2068" y="2217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1746250" y="68263"/>
            <a:ext cx="73628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>
                <a:solidFill>
                  <a:srgbClr val="000099"/>
                </a:solidFill>
              </a:rPr>
              <a:t>CHANGES IN AGGREGATE DEMAND</a:t>
            </a: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7543800" y="4743450"/>
            <a:ext cx="7350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8172450" y="4276725"/>
            <a:ext cx="7350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63500" name="AutoShape 12"/>
          <p:cNvSpPr>
            <a:spLocks noChangeArrowheads="1"/>
          </p:cNvSpPr>
          <p:nvPr/>
        </p:nvSpPr>
        <p:spPr bwMode="auto">
          <a:xfrm>
            <a:off x="5138738" y="2030413"/>
            <a:ext cx="522287" cy="284162"/>
          </a:xfrm>
          <a:prstGeom prst="rightArrow">
            <a:avLst>
              <a:gd name="adj1" fmla="val 50000"/>
              <a:gd name="adj2" fmla="val 91908"/>
            </a:avLst>
          </a:prstGeom>
          <a:gradFill rotWithShape="0">
            <a:gsLst>
              <a:gs pos="0">
                <a:srgbClr val="FAFD00"/>
              </a:gs>
              <a:gs pos="100000">
                <a:srgbClr val="FF9933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AutoShape 13"/>
          <p:cNvSpPr>
            <a:spLocks noChangeArrowheads="1"/>
          </p:cNvSpPr>
          <p:nvPr/>
        </p:nvSpPr>
        <p:spPr bwMode="auto">
          <a:xfrm>
            <a:off x="6624638" y="3659188"/>
            <a:ext cx="522287" cy="284162"/>
          </a:xfrm>
          <a:prstGeom prst="rightArrow">
            <a:avLst>
              <a:gd name="adj1" fmla="val 50000"/>
              <a:gd name="adj2" fmla="val 91908"/>
            </a:avLst>
          </a:prstGeom>
          <a:gradFill rotWithShape="0">
            <a:gsLst>
              <a:gs pos="0">
                <a:srgbClr val="FAFD00"/>
              </a:gs>
              <a:gs pos="100000">
                <a:srgbClr val="FF9933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5513388" y="804863"/>
            <a:ext cx="35369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0000"/>
                </a:solidFill>
                <a:latin typeface="Times New Roman" panose="02020603050405020304" pitchFamily="18" charset="0"/>
              </a:rPr>
              <a:t>Aggregate Demand</a:t>
            </a:r>
          </a:p>
          <a:p>
            <a:pPr eaLnBrk="1" hangingPunct="1"/>
            <a:r>
              <a:rPr lang="en-US" altLang="en-US" sz="3200" b="1">
                <a:solidFill>
                  <a:srgbClr val="CC0000"/>
                </a:solidFill>
                <a:latin typeface="Times New Roman" panose="02020603050405020304" pitchFamily="18" charset="0"/>
              </a:rPr>
              <a:t>Can Increase</a:t>
            </a:r>
          </a:p>
        </p:txBody>
      </p:sp>
      <p:sp>
        <p:nvSpPr>
          <p:cNvPr id="63503" name="Freeform 15"/>
          <p:cNvSpPr>
            <a:spLocks/>
          </p:cNvSpPr>
          <p:nvPr/>
        </p:nvSpPr>
        <p:spPr bwMode="auto">
          <a:xfrm>
            <a:off x="4403725" y="1131888"/>
            <a:ext cx="3284538" cy="3521075"/>
          </a:xfrm>
          <a:custGeom>
            <a:avLst/>
            <a:gdLst>
              <a:gd name="T0" fmla="*/ 0 w 2069"/>
              <a:gd name="T1" fmla="*/ 0 h 2218"/>
              <a:gd name="T2" fmla="*/ 170 w 2069"/>
              <a:gd name="T3" fmla="*/ 356 h 2218"/>
              <a:gd name="T4" fmla="*/ 369 w 2069"/>
              <a:gd name="T5" fmla="*/ 696 h 2218"/>
              <a:gd name="T6" fmla="*/ 596 w 2069"/>
              <a:gd name="T7" fmla="*/ 1012 h 2218"/>
              <a:gd name="T8" fmla="*/ 847 w 2069"/>
              <a:gd name="T9" fmla="*/ 1308 h 2218"/>
              <a:gd name="T10" fmla="*/ 1120 w 2069"/>
              <a:gd name="T11" fmla="*/ 1577 h 2218"/>
              <a:gd name="T12" fmla="*/ 1416 w 2069"/>
              <a:gd name="T13" fmla="*/ 1818 h 2218"/>
              <a:gd name="T14" fmla="*/ 1733 w 2069"/>
              <a:gd name="T15" fmla="*/ 2033 h 2218"/>
              <a:gd name="T16" fmla="*/ 2068 w 2069"/>
              <a:gd name="T17" fmla="*/ 2217 h 2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69" h="2218">
                <a:moveTo>
                  <a:pt x="0" y="0"/>
                </a:moveTo>
                <a:lnTo>
                  <a:pt x="170" y="356"/>
                </a:lnTo>
                <a:lnTo>
                  <a:pt x="369" y="696"/>
                </a:lnTo>
                <a:lnTo>
                  <a:pt x="596" y="1012"/>
                </a:lnTo>
                <a:lnTo>
                  <a:pt x="847" y="1308"/>
                </a:lnTo>
                <a:lnTo>
                  <a:pt x="1120" y="1577"/>
                </a:lnTo>
                <a:lnTo>
                  <a:pt x="1416" y="1818"/>
                </a:lnTo>
                <a:lnTo>
                  <a:pt x="1733" y="2033"/>
                </a:lnTo>
                <a:lnTo>
                  <a:pt x="2068" y="2217"/>
                </a:lnTo>
              </a:path>
            </a:pathLst>
          </a:custGeom>
          <a:noFill/>
          <a:ln w="76200" cap="flat" cmpd="sng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 autoUpdateAnimBg="0"/>
      <p:bldP spid="63495" grpId="0" autoUpdateAnimBg="0"/>
      <p:bldP spid="63497" grpId="0" autoUpdateAnimBg="0"/>
      <p:bldP spid="63498" grpId="0" autoUpdateAnimBg="0"/>
      <p:bldP spid="63499" grpId="0" autoUpdateAnimBg="0"/>
      <p:bldP spid="6350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AD, Domestic Product, and National Income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Net Exports</a:t>
            </a:r>
          </a:p>
          <a:p>
            <a:pPr lvl="1"/>
            <a:r>
              <a:rPr lang="en-US" altLang="en-US"/>
              <a:t>the difference between U.S. exports and U.S. imports. </a:t>
            </a:r>
          </a:p>
          <a:p>
            <a:pPr lvl="1"/>
            <a:r>
              <a:rPr lang="en-US" altLang="en-US"/>
              <a:t>Indicates the difference between what we sell to foreigners and what we buy from them</a:t>
            </a:r>
          </a:p>
          <a:p>
            <a:r>
              <a:rPr lang="en-US" altLang="en-US"/>
              <a:t>AD  =  C + I + G + (X - IM)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reeform 2"/>
          <p:cNvSpPr>
            <a:spLocks/>
          </p:cNvSpPr>
          <p:nvPr/>
        </p:nvSpPr>
        <p:spPr bwMode="auto">
          <a:xfrm>
            <a:off x="4279900" y="1236663"/>
            <a:ext cx="3284538" cy="3521075"/>
          </a:xfrm>
          <a:custGeom>
            <a:avLst/>
            <a:gdLst>
              <a:gd name="T0" fmla="*/ 0 w 2069"/>
              <a:gd name="T1" fmla="*/ 0 h 2218"/>
              <a:gd name="T2" fmla="*/ 170 w 2069"/>
              <a:gd name="T3" fmla="*/ 356 h 2218"/>
              <a:gd name="T4" fmla="*/ 369 w 2069"/>
              <a:gd name="T5" fmla="*/ 696 h 2218"/>
              <a:gd name="T6" fmla="*/ 596 w 2069"/>
              <a:gd name="T7" fmla="*/ 1012 h 2218"/>
              <a:gd name="T8" fmla="*/ 847 w 2069"/>
              <a:gd name="T9" fmla="*/ 1308 h 2218"/>
              <a:gd name="T10" fmla="*/ 1120 w 2069"/>
              <a:gd name="T11" fmla="*/ 1577 h 2218"/>
              <a:gd name="T12" fmla="*/ 1416 w 2069"/>
              <a:gd name="T13" fmla="*/ 1818 h 2218"/>
              <a:gd name="T14" fmla="*/ 1733 w 2069"/>
              <a:gd name="T15" fmla="*/ 2033 h 2218"/>
              <a:gd name="T16" fmla="*/ 2068 w 2069"/>
              <a:gd name="T17" fmla="*/ 2217 h 2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69" h="2218">
                <a:moveTo>
                  <a:pt x="0" y="0"/>
                </a:moveTo>
                <a:lnTo>
                  <a:pt x="170" y="356"/>
                </a:lnTo>
                <a:lnTo>
                  <a:pt x="369" y="696"/>
                </a:lnTo>
                <a:lnTo>
                  <a:pt x="596" y="1012"/>
                </a:lnTo>
                <a:lnTo>
                  <a:pt x="847" y="1308"/>
                </a:lnTo>
                <a:lnTo>
                  <a:pt x="1120" y="1577"/>
                </a:lnTo>
                <a:lnTo>
                  <a:pt x="1416" y="1818"/>
                </a:lnTo>
                <a:lnTo>
                  <a:pt x="1733" y="2033"/>
                </a:lnTo>
                <a:lnTo>
                  <a:pt x="2068" y="2217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4515" name="Group 3"/>
          <p:cNvGrpSpPr>
            <a:grpSpLocks/>
          </p:cNvGrpSpPr>
          <p:nvPr/>
        </p:nvGrpSpPr>
        <p:grpSpPr bwMode="auto">
          <a:xfrm>
            <a:off x="2860675" y="903288"/>
            <a:ext cx="5248275" cy="4576762"/>
            <a:chOff x="1802" y="569"/>
            <a:chExt cx="3306" cy="2883"/>
          </a:xfrm>
        </p:grpSpPr>
        <p:sp>
          <p:nvSpPr>
            <p:cNvPr id="64516" name="Line 4"/>
            <p:cNvSpPr>
              <a:spLocks noChangeShapeType="1"/>
            </p:cNvSpPr>
            <p:nvPr/>
          </p:nvSpPr>
          <p:spPr bwMode="auto">
            <a:xfrm>
              <a:off x="1806" y="569"/>
              <a:ext cx="0" cy="288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17" name="Line 5"/>
            <p:cNvSpPr>
              <a:spLocks noChangeShapeType="1"/>
            </p:cNvSpPr>
            <p:nvPr/>
          </p:nvSpPr>
          <p:spPr bwMode="auto">
            <a:xfrm>
              <a:off x="1802" y="3438"/>
              <a:ext cx="330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518" name="Rectangle 6"/>
          <p:cNvSpPr>
            <a:spLocks noChangeArrowheads="1"/>
          </p:cNvSpPr>
          <p:nvPr/>
        </p:nvSpPr>
        <p:spPr bwMode="auto">
          <a:xfrm rot="16200000">
            <a:off x="1208088" y="2886075"/>
            <a:ext cx="1941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Price level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678238" y="5648325"/>
            <a:ext cx="41068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Real domestic output, GDP</a:t>
            </a:r>
          </a:p>
        </p:txBody>
      </p:sp>
      <p:sp>
        <p:nvSpPr>
          <p:cNvPr id="64520" name="Freeform 8"/>
          <p:cNvSpPr>
            <a:spLocks/>
          </p:cNvSpPr>
          <p:nvPr/>
        </p:nvSpPr>
        <p:spPr bwMode="auto">
          <a:xfrm>
            <a:off x="3584575" y="1728788"/>
            <a:ext cx="3284538" cy="3521075"/>
          </a:xfrm>
          <a:custGeom>
            <a:avLst/>
            <a:gdLst>
              <a:gd name="T0" fmla="*/ 0 w 2069"/>
              <a:gd name="T1" fmla="*/ 0 h 2218"/>
              <a:gd name="T2" fmla="*/ 170 w 2069"/>
              <a:gd name="T3" fmla="*/ 356 h 2218"/>
              <a:gd name="T4" fmla="*/ 369 w 2069"/>
              <a:gd name="T5" fmla="*/ 696 h 2218"/>
              <a:gd name="T6" fmla="*/ 596 w 2069"/>
              <a:gd name="T7" fmla="*/ 1012 h 2218"/>
              <a:gd name="T8" fmla="*/ 847 w 2069"/>
              <a:gd name="T9" fmla="*/ 1308 h 2218"/>
              <a:gd name="T10" fmla="*/ 1120 w 2069"/>
              <a:gd name="T11" fmla="*/ 1577 h 2218"/>
              <a:gd name="T12" fmla="*/ 1416 w 2069"/>
              <a:gd name="T13" fmla="*/ 1818 h 2218"/>
              <a:gd name="T14" fmla="*/ 1733 w 2069"/>
              <a:gd name="T15" fmla="*/ 2033 h 2218"/>
              <a:gd name="T16" fmla="*/ 2068 w 2069"/>
              <a:gd name="T17" fmla="*/ 2217 h 2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69" h="2218">
                <a:moveTo>
                  <a:pt x="0" y="0"/>
                </a:moveTo>
                <a:lnTo>
                  <a:pt x="170" y="356"/>
                </a:lnTo>
                <a:lnTo>
                  <a:pt x="369" y="696"/>
                </a:lnTo>
                <a:lnTo>
                  <a:pt x="596" y="1012"/>
                </a:lnTo>
                <a:lnTo>
                  <a:pt x="847" y="1308"/>
                </a:lnTo>
                <a:lnTo>
                  <a:pt x="1120" y="1577"/>
                </a:lnTo>
                <a:lnTo>
                  <a:pt x="1416" y="1818"/>
                </a:lnTo>
                <a:lnTo>
                  <a:pt x="1733" y="2033"/>
                </a:lnTo>
                <a:lnTo>
                  <a:pt x="2068" y="2217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1746250" y="68263"/>
            <a:ext cx="73628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>
                <a:solidFill>
                  <a:srgbClr val="000099"/>
                </a:solidFill>
              </a:rPr>
              <a:t>CHANGES IN AGGREGATE DEMAND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7543800" y="4743450"/>
            <a:ext cx="7350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6927850" y="4987925"/>
            <a:ext cx="7350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r>
              <a:rPr lang="en-US" altLang="en-US" sz="2400" b="1" baseline="-25000"/>
              <a:t>3</a:t>
            </a:r>
          </a:p>
        </p:txBody>
      </p:sp>
      <p:sp>
        <p:nvSpPr>
          <p:cNvPr id="64524" name="AutoShape 12"/>
          <p:cNvSpPr>
            <a:spLocks noChangeArrowheads="1"/>
          </p:cNvSpPr>
          <p:nvPr/>
        </p:nvSpPr>
        <p:spPr bwMode="auto">
          <a:xfrm flipH="1">
            <a:off x="4059238" y="2347913"/>
            <a:ext cx="541337" cy="284162"/>
          </a:xfrm>
          <a:prstGeom prst="rightArrow">
            <a:avLst>
              <a:gd name="adj1" fmla="val 50000"/>
              <a:gd name="adj2" fmla="val 95260"/>
            </a:avLst>
          </a:prstGeom>
          <a:gradFill rotWithShape="0">
            <a:gsLst>
              <a:gs pos="0">
                <a:srgbClr val="FF9933"/>
              </a:gs>
              <a:gs pos="100000">
                <a:srgbClr val="FAFD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AutoShape 13"/>
          <p:cNvSpPr>
            <a:spLocks noChangeArrowheads="1"/>
          </p:cNvSpPr>
          <p:nvPr/>
        </p:nvSpPr>
        <p:spPr bwMode="auto">
          <a:xfrm flipH="1">
            <a:off x="5589588" y="4097338"/>
            <a:ext cx="541337" cy="284162"/>
          </a:xfrm>
          <a:prstGeom prst="rightArrow">
            <a:avLst>
              <a:gd name="adj1" fmla="val 50000"/>
              <a:gd name="adj2" fmla="val 95260"/>
            </a:avLst>
          </a:prstGeom>
          <a:gradFill rotWithShape="0">
            <a:gsLst>
              <a:gs pos="0">
                <a:srgbClr val="FF9933"/>
              </a:gs>
              <a:gs pos="100000">
                <a:srgbClr val="FAFD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6094413" y="1874838"/>
            <a:ext cx="26368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…or Decrease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5513388" y="804863"/>
            <a:ext cx="35369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C0000"/>
                </a:solidFill>
                <a:latin typeface="Times New Roman" panose="02020603050405020304" pitchFamily="18" charset="0"/>
              </a:rPr>
              <a:t>Aggregate Demand</a:t>
            </a:r>
          </a:p>
          <a:p>
            <a:pPr eaLnBrk="1" hangingPunct="1"/>
            <a:r>
              <a:rPr lang="en-US" altLang="en-US" sz="3200" b="1">
                <a:solidFill>
                  <a:srgbClr val="CC0000"/>
                </a:solidFill>
                <a:latin typeface="Times New Roman" panose="02020603050405020304" pitchFamily="18" charset="0"/>
              </a:rPr>
              <a:t>Can Increase</a:t>
            </a:r>
          </a:p>
        </p:txBody>
      </p:sp>
      <p:sp>
        <p:nvSpPr>
          <p:cNvPr id="64528" name="Freeform 16"/>
          <p:cNvSpPr>
            <a:spLocks/>
          </p:cNvSpPr>
          <p:nvPr/>
        </p:nvSpPr>
        <p:spPr bwMode="auto">
          <a:xfrm>
            <a:off x="4156075" y="1389063"/>
            <a:ext cx="3284538" cy="3521075"/>
          </a:xfrm>
          <a:custGeom>
            <a:avLst/>
            <a:gdLst>
              <a:gd name="T0" fmla="*/ 0 w 2069"/>
              <a:gd name="T1" fmla="*/ 0 h 2218"/>
              <a:gd name="T2" fmla="*/ 170 w 2069"/>
              <a:gd name="T3" fmla="*/ 356 h 2218"/>
              <a:gd name="T4" fmla="*/ 369 w 2069"/>
              <a:gd name="T5" fmla="*/ 696 h 2218"/>
              <a:gd name="T6" fmla="*/ 596 w 2069"/>
              <a:gd name="T7" fmla="*/ 1012 h 2218"/>
              <a:gd name="T8" fmla="*/ 847 w 2069"/>
              <a:gd name="T9" fmla="*/ 1308 h 2218"/>
              <a:gd name="T10" fmla="*/ 1120 w 2069"/>
              <a:gd name="T11" fmla="*/ 1577 h 2218"/>
              <a:gd name="T12" fmla="*/ 1416 w 2069"/>
              <a:gd name="T13" fmla="*/ 1818 h 2218"/>
              <a:gd name="T14" fmla="*/ 1733 w 2069"/>
              <a:gd name="T15" fmla="*/ 2033 h 2218"/>
              <a:gd name="T16" fmla="*/ 2068 w 2069"/>
              <a:gd name="T17" fmla="*/ 2217 h 2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69" h="2218">
                <a:moveTo>
                  <a:pt x="0" y="0"/>
                </a:moveTo>
                <a:lnTo>
                  <a:pt x="170" y="356"/>
                </a:lnTo>
                <a:lnTo>
                  <a:pt x="369" y="696"/>
                </a:lnTo>
                <a:lnTo>
                  <a:pt x="596" y="1012"/>
                </a:lnTo>
                <a:lnTo>
                  <a:pt x="847" y="1308"/>
                </a:lnTo>
                <a:lnTo>
                  <a:pt x="1120" y="1577"/>
                </a:lnTo>
                <a:lnTo>
                  <a:pt x="1416" y="1818"/>
                </a:lnTo>
                <a:lnTo>
                  <a:pt x="1733" y="2033"/>
                </a:lnTo>
                <a:lnTo>
                  <a:pt x="2068" y="2217"/>
                </a:lnTo>
              </a:path>
            </a:pathLst>
          </a:custGeom>
          <a:noFill/>
          <a:ln w="76200" cap="flat" cmpd="sng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3" grpId="0" autoUpdateAnimBg="0"/>
      <p:bldP spid="64526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903413" y="96838"/>
            <a:ext cx="7115175" cy="485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600" b="1">
                <a:solidFill>
                  <a:srgbClr val="000099"/>
                </a:solidFill>
              </a:rPr>
              <a:t>DETERMINANTS OF AGGREGATE DEMAND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1919288" y="465138"/>
            <a:ext cx="62642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 u="sng">
                <a:solidFill>
                  <a:srgbClr val="000099"/>
                </a:solidFill>
                <a:latin typeface="Times New Roman" panose="02020603050405020304" pitchFamily="18" charset="0"/>
              </a:rPr>
              <a:t>Change in Consumer Spending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016125" y="969963"/>
            <a:ext cx="514508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altLang="en-US" sz="3200" b="1">
                <a:solidFill>
                  <a:srgbClr val="CC0000"/>
                </a:solidFill>
              </a:rPr>
              <a:t>Consumer Wealth</a:t>
            </a:r>
          </a:p>
          <a:p>
            <a:pPr>
              <a:buFontTx/>
              <a:buChar char="•"/>
            </a:pPr>
            <a:r>
              <a:rPr lang="en-US" altLang="en-US" sz="3200" b="1">
                <a:solidFill>
                  <a:srgbClr val="CC0000"/>
                </a:solidFill>
              </a:rPr>
              <a:t>Consumer Expectations</a:t>
            </a:r>
          </a:p>
          <a:p>
            <a:pPr>
              <a:buFontTx/>
              <a:buChar char="•"/>
            </a:pPr>
            <a:r>
              <a:rPr lang="en-US" altLang="en-US" sz="3200" b="1">
                <a:solidFill>
                  <a:srgbClr val="CC0000"/>
                </a:solidFill>
              </a:rPr>
              <a:t>Household Indebtedness</a:t>
            </a:r>
          </a:p>
          <a:p>
            <a:pPr>
              <a:buFontTx/>
              <a:buChar char="•"/>
            </a:pPr>
            <a:r>
              <a:rPr lang="en-US" altLang="en-US" sz="3200" b="1">
                <a:solidFill>
                  <a:srgbClr val="CC0000"/>
                </a:solidFill>
              </a:rPr>
              <a:t> Taxes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919288" y="2816225"/>
            <a:ext cx="6416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 u="sng">
                <a:solidFill>
                  <a:srgbClr val="000099"/>
                </a:solidFill>
                <a:latin typeface="Times New Roman" panose="02020603050405020304" pitchFamily="18" charset="0"/>
              </a:rPr>
              <a:t>Change in Investment Spending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016125" y="3346450"/>
            <a:ext cx="6888163" cy="319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4538" indent="-287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3200" b="1">
                <a:solidFill>
                  <a:srgbClr val="CC0000"/>
                </a:solidFill>
              </a:rPr>
              <a:t> Real Interest Rates</a:t>
            </a:r>
          </a:p>
          <a:p>
            <a:pPr>
              <a:buFontTx/>
              <a:buChar char="•"/>
            </a:pPr>
            <a:r>
              <a:rPr lang="en-US" altLang="en-US" sz="3200" b="1">
                <a:solidFill>
                  <a:srgbClr val="CC0000"/>
                </a:solidFill>
              </a:rPr>
              <a:t> Expected Returns</a:t>
            </a:r>
          </a:p>
          <a:p>
            <a:pPr lvl="1">
              <a:buFontTx/>
              <a:buChar char="•"/>
            </a:pPr>
            <a:r>
              <a:rPr lang="en-US" altLang="en-US" sz="2800" b="1">
                <a:solidFill>
                  <a:srgbClr val="CC0000"/>
                </a:solidFill>
              </a:rPr>
              <a:t>Expected Future Business Conditions</a:t>
            </a:r>
          </a:p>
          <a:p>
            <a:pPr lvl="1">
              <a:buFontTx/>
              <a:buChar char="•"/>
            </a:pPr>
            <a:r>
              <a:rPr lang="en-US" altLang="en-US" sz="2800" b="1">
                <a:solidFill>
                  <a:srgbClr val="CC0000"/>
                </a:solidFill>
              </a:rPr>
              <a:t>Technology</a:t>
            </a:r>
          </a:p>
          <a:p>
            <a:pPr lvl="1">
              <a:buFontTx/>
              <a:buChar char="•"/>
            </a:pPr>
            <a:r>
              <a:rPr lang="en-US" altLang="en-US" sz="2800" b="1">
                <a:solidFill>
                  <a:srgbClr val="CC0000"/>
                </a:solidFill>
              </a:rPr>
              <a:t>Degree of Excess Capacity</a:t>
            </a:r>
          </a:p>
          <a:p>
            <a:pPr lvl="1">
              <a:buFontTx/>
              <a:buChar char="•"/>
            </a:pPr>
            <a:r>
              <a:rPr lang="en-US" altLang="en-US" sz="2800" b="1">
                <a:solidFill>
                  <a:srgbClr val="CC0000"/>
                </a:solidFill>
              </a:rPr>
              <a:t>Business Taxes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5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5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5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5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5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5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nimBg="1" autoUpdateAnimBg="0"/>
      <p:bldP spid="65539" grpId="0" autoUpdateAnimBg="0"/>
      <p:bldP spid="65540" grpId="0" build="p"/>
      <p:bldP spid="65541" grpId="0" autoUpdateAnimBg="0"/>
      <p:bldP spid="65542" grpId="0" build="p" bldLvl="2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903413" y="96838"/>
            <a:ext cx="7115175" cy="485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600" b="1">
                <a:solidFill>
                  <a:srgbClr val="000099"/>
                </a:solidFill>
              </a:rPr>
              <a:t>DETERMINANTS OF AGGREGATE DEMAND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1919288" y="465138"/>
            <a:ext cx="45878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 u="sng">
                <a:solidFill>
                  <a:srgbClr val="000099"/>
                </a:solidFill>
                <a:latin typeface="Times New Roman" panose="02020603050405020304" pitchFamily="18" charset="0"/>
              </a:rPr>
              <a:t>Government Spending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919288" y="1431925"/>
            <a:ext cx="4295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 u="sng">
                <a:solidFill>
                  <a:srgbClr val="000099"/>
                </a:solidFill>
                <a:latin typeface="Times New Roman" panose="02020603050405020304" pitchFamily="18" charset="0"/>
              </a:rPr>
              <a:t>Net Export Spending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2016125" y="2000250"/>
            <a:ext cx="6888163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4538" indent="-287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3200" b="1">
                <a:solidFill>
                  <a:srgbClr val="CC0000"/>
                </a:solidFill>
              </a:rPr>
              <a:t> National Income Abroad</a:t>
            </a:r>
          </a:p>
          <a:p>
            <a:pPr>
              <a:buFontTx/>
              <a:buChar char="•"/>
            </a:pPr>
            <a:r>
              <a:rPr lang="en-US" altLang="en-US" sz="3200" b="1">
                <a:solidFill>
                  <a:srgbClr val="CC0000"/>
                </a:solidFill>
              </a:rPr>
              <a:t> Exchange Rates</a:t>
            </a:r>
            <a:endParaRPr lang="en-US" altLang="en-US" sz="28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nimBg="1" autoUpdateAnimBg="0"/>
      <p:bldP spid="66563" grpId="0" autoUpdateAnimBg="0"/>
      <p:bldP spid="66564" grpId="0" autoUpdateAnimBg="0"/>
      <p:bldP spid="66565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2236788" y="71438"/>
            <a:ext cx="61309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AGGREGATE SUPPLY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905000" y="706438"/>
            <a:ext cx="6724650" cy="601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600" b="1" i="1"/>
              <a:t>Defined:</a:t>
            </a:r>
            <a:r>
              <a:rPr lang="en-US" altLang="en-US" sz="3600" b="1">
                <a:solidFill>
                  <a:srgbClr val="CC0000"/>
                </a:solidFill>
              </a:rPr>
              <a:t> 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3600" b="1">
                <a:solidFill>
                  <a:srgbClr val="CC0000"/>
                </a:solidFill>
              </a:rPr>
              <a:t>Levels of Real Domestic 	Output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3600" b="1">
                <a:solidFill>
                  <a:srgbClr val="CC0000"/>
                </a:solidFill>
              </a:rPr>
              <a:t>At Each Possible Price 	Level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3600" b="1">
                <a:solidFill>
                  <a:srgbClr val="CC0000"/>
                </a:solidFill>
              </a:rPr>
              <a:t>Long-run Supply Curve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altLang="en-US" sz="3600" b="1">
                <a:solidFill>
                  <a:srgbClr val="CC0000"/>
                </a:solidFill>
              </a:rPr>
              <a:t>Wages and Resource 	Prices Match Price Level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3600" b="1">
                <a:solidFill>
                  <a:srgbClr val="CC0000"/>
                </a:solidFill>
              </a:rPr>
              <a:t>Short-run Supply Curve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altLang="en-US" sz="3600" b="1">
                <a:solidFill>
                  <a:srgbClr val="CC0000"/>
                </a:solidFill>
              </a:rPr>
              <a:t>Wages and Resource 	Prices Do Not Match 	Price Level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utoUpdateAnimBg="0"/>
      <p:bldP spid="67587" grpId="0" build="p" bldLvl="2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Line 2"/>
          <p:cNvSpPr>
            <a:spLocks noChangeShapeType="1"/>
          </p:cNvSpPr>
          <p:nvPr/>
        </p:nvSpPr>
        <p:spPr bwMode="auto">
          <a:xfrm>
            <a:off x="5260975" y="1589088"/>
            <a:ext cx="0" cy="4017962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2236788" y="71438"/>
            <a:ext cx="61309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AGGREGATE SUPPLY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 rot="16200000">
            <a:off x="1700213" y="3341688"/>
            <a:ext cx="182403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Price level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3367088" y="6000750"/>
            <a:ext cx="41068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Real domestic output, GDP</a:t>
            </a:r>
          </a:p>
        </p:txBody>
      </p:sp>
      <p:grpSp>
        <p:nvGrpSpPr>
          <p:cNvPr id="68614" name="Group 6"/>
          <p:cNvGrpSpPr>
            <a:grpSpLocks/>
          </p:cNvGrpSpPr>
          <p:nvPr/>
        </p:nvGrpSpPr>
        <p:grpSpPr bwMode="auto">
          <a:xfrm>
            <a:off x="3040063" y="1517650"/>
            <a:ext cx="4692650" cy="4098925"/>
            <a:chOff x="1690" y="911"/>
            <a:chExt cx="2956" cy="2582"/>
          </a:xfrm>
        </p:grpSpPr>
        <p:sp>
          <p:nvSpPr>
            <p:cNvPr id="68615" name="Line 7"/>
            <p:cNvSpPr>
              <a:spLocks noChangeShapeType="1"/>
            </p:cNvSpPr>
            <p:nvPr/>
          </p:nvSpPr>
          <p:spPr bwMode="auto">
            <a:xfrm>
              <a:off x="1705" y="911"/>
              <a:ext cx="0" cy="258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6" name="Line 8"/>
            <p:cNvSpPr>
              <a:spLocks noChangeShapeType="1"/>
            </p:cNvSpPr>
            <p:nvPr/>
          </p:nvSpPr>
          <p:spPr bwMode="auto">
            <a:xfrm>
              <a:off x="1690" y="3484"/>
              <a:ext cx="29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7913688" y="5521325"/>
            <a:ext cx="4968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Q</a:t>
            </a:r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2451100" y="1262063"/>
            <a:ext cx="45243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P</a:t>
            </a: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2938463" y="693738"/>
            <a:ext cx="2101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600" b="1" i="1">
                <a:solidFill>
                  <a:srgbClr val="CC0000"/>
                </a:solidFill>
                <a:latin typeface="Times New Roman" panose="02020603050405020304" pitchFamily="18" charset="0"/>
              </a:rPr>
              <a:t>Long Run</a:t>
            </a: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5275263" y="1363663"/>
            <a:ext cx="1073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AS</a:t>
            </a:r>
            <a:r>
              <a:rPr lang="en-US" altLang="en-US" sz="3200" b="1" baseline="-25000">
                <a:latin typeface="Times New Roman" panose="02020603050405020304" pitchFamily="18" charset="0"/>
              </a:rPr>
              <a:t>LR</a:t>
            </a: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3224213" y="3511550"/>
            <a:ext cx="17430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</a:rPr>
              <a:t>Long-run</a:t>
            </a:r>
          </a:p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</a:rPr>
              <a:t>Aggregate</a:t>
            </a:r>
          </a:p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</a:rPr>
              <a:t>Supply</a:t>
            </a: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 flipV="1">
            <a:off x="4137025" y="2892425"/>
            <a:ext cx="1079500" cy="7191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4994275" y="5522913"/>
            <a:ext cx="5413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Q</a:t>
            </a:r>
            <a:r>
              <a:rPr lang="en-US" altLang="en-US" sz="2800" b="1" i="1" baseline="-25000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5670550" y="4002088"/>
            <a:ext cx="2873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Full-Employment</a:t>
            </a:r>
          </a:p>
        </p:txBody>
      </p:sp>
      <p:sp>
        <p:nvSpPr>
          <p:cNvPr id="68625" name="Line 17"/>
          <p:cNvSpPr>
            <a:spLocks noChangeShapeType="1"/>
          </p:cNvSpPr>
          <p:nvPr/>
        </p:nvSpPr>
        <p:spPr bwMode="auto">
          <a:xfrm flipH="1">
            <a:off x="5321300" y="4511675"/>
            <a:ext cx="1454150" cy="10493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8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8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  <p:bldP spid="68613" grpId="0" autoUpdateAnimBg="0"/>
      <p:bldP spid="68617" grpId="0" autoUpdateAnimBg="0"/>
      <p:bldP spid="68618" grpId="0" autoUpdateAnimBg="0"/>
      <p:bldP spid="68619" grpId="0"/>
      <p:bldP spid="68620" grpId="0"/>
      <p:bldP spid="68621" grpId="0"/>
      <p:bldP spid="68623" grpId="0"/>
      <p:bldP spid="6862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Line 2"/>
          <p:cNvSpPr>
            <a:spLocks noChangeShapeType="1"/>
          </p:cNvSpPr>
          <p:nvPr/>
        </p:nvSpPr>
        <p:spPr bwMode="auto">
          <a:xfrm>
            <a:off x="5705475" y="3386138"/>
            <a:ext cx="0" cy="2205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2236788" y="71438"/>
            <a:ext cx="61309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AGGREGATE SUPPLY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 rot="16200000">
            <a:off x="1700213" y="3341688"/>
            <a:ext cx="182403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Price level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367088" y="6000750"/>
            <a:ext cx="41068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Real domestic output, GDP</a:t>
            </a:r>
          </a:p>
        </p:txBody>
      </p:sp>
      <p:grpSp>
        <p:nvGrpSpPr>
          <p:cNvPr id="69638" name="Group 6"/>
          <p:cNvGrpSpPr>
            <a:grpSpLocks/>
          </p:cNvGrpSpPr>
          <p:nvPr/>
        </p:nvGrpSpPr>
        <p:grpSpPr bwMode="auto">
          <a:xfrm>
            <a:off x="3040063" y="1517650"/>
            <a:ext cx="4692650" cy="4098925"/>
            <a:chOff x="1690" y="911"/>
            <a:chExt cx="2956" cy="2582"/>
          </a:xfrm>
        </p:grpSpPr>
        <p:sp>
          <p:nvSpPr>
            <p:cNvPr id="69639" name="Line 7"/>
            <p:cNvSpPr>
              <a:spLocks noChangeShapeType="1"/>
            </p:cNvSpPr>
            <p:nvPr/>
          </p:nvSpPr>
          <p:spPr bwMode="auto">
            <a:xfrm>
              <a:off x="1705" y="911"/>
              <a:ext cx="0" cy="258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0" name="Line 8"/>
            <p:cNvSpPr>
              <a:spLocks noChangeShapeType="1"/>
            </p:cNvSpPr>
            <p:nvPr/>
          </p:nvSpPr>
          <p:spPr bwMode="auto">
            <a:xfrm>
              <a:off x="1690" y="3484"/>
              <a:ext cx="29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7913688" y="5521325"/>
            <a:ext cx="4968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Q</a:t>
            </a: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2451100" y="1262063"/>
            <a:ext cx="45243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P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2938463" y="693738"/>
            <a:ext cx="2152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600" b="1" i="1">
                <a:solidFill>
                  <a:srgbClr val="CC0000"/>
                </a:solidFill>
                <a:latin typeface="Times New Roman" panose="02020603050405020304" pitchFamily="18" charset="0"/>
              </a:rPr>
              <a:t>Short Run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6132513" y="1306513"/>
            <a:ext cx="703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AS</a:t>
            </a:r>
            <a:endParaRPr lang="en-US" altLang="en-US" sz="3200" b="1" baseline="-25000">
              <a:latin typeface="Times New Roman" panose="02020603050405020304" pitchFamily="18" charset="0"/>
            </a:endParaRP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3333750" y="1622425"/>
            <a:ext cx="17430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</a:rPr>
              <a:t>Aggregate</a:t>
            </a:r>
          </a:p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</a:rPr>
              <a:t>Supply</a:t>
            </a:r>
          </a:p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</a:rPr>
              <a:t>Short-run</a:t>
            </a:r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>
            <a:off x="4281488" y="2940050"/>
            <a:ext cx="1062037" cy="7937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7" name="Freeform 15"/>
          <p:cNvSpPr>
            <a:spLocks/>
          </p:cNvSpPr>
          <p:nvPr/>
        </p:nvSpPr>
        <p:spPr bwMode="auto">
          <a:xfrm>
            <a:off x="3954463" y="1843088"/>
            <a:ext cx="2279650" cy="3089275"/>
          </a:xfrm>
          <a:custGeom>
            <a:avLst/>
            <a:gdLst>
              <a:gd name="T0" fmla="*/ 0 w 1436"/>
              <a:gd name="T1" fmla="*/ 1946 h 1946"/>
              <a:gd name="T2" fmla="*/ 709 w 1436"/>
              <a:gd name="T3" fmla="*/ 1455 h 1946"/>
              <a:gd name="T4" fmla="*/ 1162 w 1436"/>
              <a:gd name="T5" fmla="*/ 850 h 1946"/>
              <a:gd name="T6" fmla="*/ 1379 w 1436"/>
              <a:gd name="T7" fmla="*/ 246 h 1946"/>
              <a:gd name="T8" fmla="*/ 1436 w 1436"/>
              <a:gd name="T9" fmla="*/ 0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6" h="1946">
                <a:moveTo>
                  <a:pt x="0" y="1946"/>
                </a:moveTo>
                <a:cubicBezTo>
                  <a:pt x="257" y="1792"/>
                  <a:pt x="515" y="1638"/>
                  <a:pt x="709" y="1455"/>
                </a:cubicBezTo>
                <a:cubicBezTo>
                  <a:pt x="903" y="1272"/>
                  <a:pt x="1050" y="1051"/>
                  <a:pt x="1162" y="850"/>
                </a:cubicBezTo>
                <a:cubicBezTo>
                  <a:pt x="1274" y="649"/>
                  <a:pt x="1333" y="388"/>
                  <a:pt x="1379" y="246"/>
                </a:cubicBezTo>
                <a:cubicBezTo>
                  <a:pt x="1425" y="104"/>
                  <a:pt x="1430" y="52"/>
                  <a:pt x="1436" y="0"/>
                </a:cubicBez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5465763" y="5594350"/>
            <a:ext cx="5413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Q</a:t>
            </a:r>
            <a:r>
              <a:rPr lang="en-US" altLang="en-US" sz="2800" b="1" i="1" baseline="-25000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6256338" y="3459163"/>
            <a:ext cx="21415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Full-</a:t>
            </a:r>
          </a:p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Employment</a:t>
            </a:r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H="1">
            <a:off x="5749925" y="4346575"/>
            <a:ext cx="1363663" cy="12144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6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utoUpdateAnimBg="0"/>
      <p:bldP spid="69637" grpId="0" autoUpdateAnimBg="0"/>
      <p:bldP spid="69641" grpId="0" autoUpdateAnimBg="0"/>
      <p:bldP spid="69642" grpId="0" autoUpdateAnimBg="0"/>
      <p:bldP spid="69643" grpId="0"/>
      <p:bldP spid="69644" grpId="0"/>
      <p:bldP spid="69645" grpId="0"/>
      <p:bldP spid="69648" grpId="0"/>
      <p:bldP spid="69649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2236788" y="71438"/>
            <a:ext cx="61309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AGGREGATE SUPPLY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 rot="16200000">
            <a:off x="1343025" y="3270250"/>
            <a:ext cx="18240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Price level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3009900" y="5857875"/>
            <a:ext cx="41068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Real domestic output, GDP</a:t>
            </a:r>
          </a:p>
        </p:txBody>
      </p:sp>
      <p:grpSp>
        <p:nvGrpSpPr>
          <p:cNvPr id="70661" name="Group 5"/>
          <p:cNvGrpSpPr>
            <a:grpSpLocks/>
          </p:cNvGrpSpPr>
          <p:nvPr/>
        </p:nvGrpSpPr>
        <p:grpSpPr bwMode="auto">
          <a:xfrm>
            <a:off x="2682875" y="1446213"/>
            <a:ext cx="4692650" cy="4098925"/>
            <a:chOff x="1690" y="911"/>
            <a:chExt cx="2956" cy="2582"/>
          </a:xfrm>
        </p:grpSpPr>
        <p:sp>
          <p:nvSpPr>
            <p:cNvPr id="70662" name="Line 6"/>
            <p:cNvSpPr>
              <a:spLocks noChangeShapeType="1"/>
            </p:cNvSpPr>
            <p:nvPr/>
          </p:nvSpPr>
          <p:spPr bwMode="auto">
            <a:xfrm>
              <a:off x="1705" y="911"/>
              <a:ext cx="0" cy="258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3" name="Line 7"/>
            <p:cNvSpPr>
              <a:spLocks noChangeShapeType="1"/>
            </p:cNvSpPr>
            <p:nvPr/>
          </p:nvSpPr>
          <p:spPr bwMode="auto">
            <a:xfrm>
              <a:off x="1690" y="3484"/>
              <a:ext cx="29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7556500" y="5449888"/>
            <a:ext cx="49688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Q</a:t>
            </a: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2093913" y="947738"/>
            <a:ext cx="45243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P</a:t>
            </a: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5483225" y="1166813"/>
            <a:ext cx="6270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AS</a:t>
            </a:r>
            <a:r>
              <a:rPr lang="en-US" altLang="en-US" sz="2000" b="1" baseline="-25000"/>
              <a:t>3</a:t>
            </a: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5956300" y="1524000"/>
            <a:ext cx="6270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AS</a:t>
            </a:r>
            <a:r>
              <a:rPr lang="en-US" altLang="en-US" sz="2000" b="1" baseline="-25000"/>
              <a:t>1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6486525" y="1809750"/>
            <a:ext cx="6270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AS</a:t>
            </a:r>
            <a:r>
              <a:rPr lang="en-US" altLang="en-US" sz="2000" b="1" baseline="-25000"/>
              <a:t>2</a:t>
            </a:r>
          </a:p>
        </p:txBody>
      </p:sp>
      <p:sp>
        <p:nvSpPr>
          <p:cNvPr id="70669" name="AutoShape 13"/>
          <p:cNvSpPr>
            <a:spLocks noChangeArrowheads="1"/>
          </p:cNvSpPr>
          <p:nvPr/>
        </p:nvSpPr>
        <p:spPr bwMode="auto">
          <a:xfrm>
            <a:off x="6096000" y="2682875"/>
            <a:ext cx="317500" cy="573088"/>
          </a:xfrm>
          <a:prstGeom prst="righ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AFD00"/>
              </a:gs>
              <a:gs pos="100000">
                <a:srgbClr val="FF9933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AutoShape 14"/>
          <p:cNvSpPr>
            <a:spLocks noChangeArrowheads="1"/>
          </p:cNvSpPr>
          <p:nvPr/>
        </p:nvSpPr>
        <p:spPr bwMode="auto">
          <a:xfrm flipH="1">
            <a:off x="5381625" y="2682875"/>
            <a:ext cx="317500" cy="573088"/>
          </a:xfrm>
          <a:prstGeom prst="righ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9933"/>
              </a:gs>
              <a:gs pos="100000">
                <a:srgbClr val="FAFD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6629400" y="3717925"/>
            <a:ext cx="1890713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</a:rPr>
              <a:t>Increase In</a:t>
            </a:r>
          </a:p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</a:rPr>
              <a:t>Aggregate</a:t>
            </a:r>
          </a:p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</a:rPr>
              <a:t>Supply</a:t>
            </a: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2852738" y="1785938"/>
            <a:ext cx="19685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</a:rPr>
              <a:t>Decrease In</a:t>
            </a:r>
          </a:p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</a:rPr>
              <a:t>Aggregate</a:t>
            </a:r>
          </a:p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</a:rPr>
              <a:t>Supply</a:t>
            </a:r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>
            <a:off x="3998913" y="3170238"/>
            <a:ext cx="796925" cy="2905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 flipH="1" flipV="1">
            <a:off x="6043613" y="4064000"/>
            <a:ext cx="588962" cy="38576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2447925" y="600075"/>
            <a:ext cx="5962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600" b="1">
                <a:solidFill>
                  <a:srgbClr val="CC0000"/>
                </a:solidFill>
                <a:latin typeface="Times New Roman" panose="02020603050405020304" pitchFamily="18" charset="0"/>
              </a:rPr>
              <a:t>Changes in Aggregate Supply</a:t>
            </a:r>
          </a:p>
        </p:txBody>
      </p:sp>
      <p:sp>
        <p:nvSpPr>
          <p:cNvPr id="70676" name="Freeform 20"/>
          <p:cNvSpPr>
            <a:spLocks/>
          </p:cNvSpPr>
          <p:nvPr/>
        </p:nvSpPr>
        <p:spPr bwMode="auto">
          <a:xfrm>
            <a:off x="3954463" y="1843088"/>
            <a:ext cx="2279650" cy="3089275"/>
          </a:xfrm>
          <a:custGeom>
            <a:avLst/>
            <a:gdLst>
              <a:gd name="T0" fmla="*/ 0 w 1436"/>
              <a:gd name="T1" fmla="*/ 1946 h 1946"/>
              <a:gd name="T2" fmla="*/ 709 w 1436"/>
              <a:gd name="T3" fmla="*/ 1455 h 1946"/>
              <a:gd name="T4" fmla="*/ 1162 w 1436"/>
              <a:gd name="T5" fmla="*/ 850 h 1946"/>
              <a:gd name="T6" fmla="*/ 1379 w 1436"/>
              <a:gd name="T7" fmla="*/ 246 h 1946"/>
              <a:gd name="T8" fmla="*/ 1436 w 1436"/>
              <a:gd name="T9" fmla="*/ 0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6" h="1946">
                <a:moveTo>
                  <a:pt x="0" y="1946"/>
                </a:moveTo>
                <a:cubicBezTo>
                  <a:pt x="257" y="1792"/>
                  <a:pt x="515" y="1638"/>
                  <a:pt x="709" y="1455"/>
                </a:cubicBezTo>
                <a:cubicBezTo>
                  <a:pt x="903" y="1272"/>
                  <a:pt x="1050" y="1051"/>
                  <a:pt x="1162" y="850"/>
                </a:cubicBezTo>
                <a:cubicBezTo>
                  <a:pt x="1274" y="649"/>
                  <a:pt x="1333" y="388"/>
                  <a:pt x="1379" y="246"/>
                </a:cubicBezTo>
                <a:cubicBezTo>
                  <a:pt x="1425" y="104"/>
                  <a:pt x="1430" y="52"/>
                  <a:pt x="1436" y="0"/>
                </a:cubicBez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7" name="Freeform 21"/>
          <p:cNvSpPr>
            <a:spLocks/>
          </p:cNvSpPr>
          <p:nvPr/>
        </p:nvSpPr>
        <p:spPr bwMode="auto">
          <a:xfrm>
            <a:off x="4464050" y="2138363"/>
            <a:ext cx="2279650" cy="3089275"/>
          </a:xfrm>
          <a:custGeom>
            <a:avLst/>
            <a:gdLst>
              <a:gd name="T0" fmla="*/ 0 w 1436"/>
              <a:gd name="T1" fmla="*/ 1946 h 1946"/>
              <a:gd name="T2" fmla="*/ 709 w 1436"/>
              <a:gd name="T3" fmla="*/ 1455 h 1946"/>
              <a:gd name="T4" fmla="*/ 1162 w 1436"/>
              <a:gd name="T5" fmla="*/ 850 h 1946"/>
              <a:gd name="T6" fmla="*/ 1379 w 1436"/>
              <a:gd name="T7" fmla="*/ 246 h 1946"/>
              <a:gd name="T8" fmla="*/ 1436 w 1436"/>
              <a:gd name="T9" fmla="*/ 0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6" h="1946">
                <a:moveTo>
                  <a:pt x="0" y="1946"/>
                </a:moveTo>
                <a:cubicBezTo>
                  <a:pt x="257" y="1792"/>
                  <a:pt x="515" y="1638"/>
                  <a:pt x="709" y="1455"/>
                </a:cubicBezTo>
                <a:cubicBezTo>
                  <a:pt x="903" y="1272"/>
                  <a:pt x="1050" y="1051"/>
                  <a:pt x="1162" y="850"/>
                </a:cubicBezTo>
                <a:cubicBezTo>
                  <a:pt x="1274" y="649"/>
                  <a:pt x="1333" y="388"/>
                  <a:pt x="1379" y="246"/>
                </a:cubicBezTo>
                <a:cubicBezTo>
                  <a:pt x="1425" y="104"/>
                  <a:pt x="1430" y="52"/>
                  <a:pt x="1436" y="0"/>
                </a:cubicBez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8" name="Freeform 22"/>
          <p:cNvSpPr>
            <a:spLocks/>
          </p:cNvSpPr>
          <p:nvPr/>
        </p:nvSpPr>
        <p:spPr bwMode="auto">
          <a:xfrm>
            <a:off x="3435350" y="1495425"/>
            <a:ext cx="2279650" cy="3089275"/>
          </a:xfrm>
          <a:custGeom>
            <a:avLst/>
            <a:gdLst>
              <a:gd name="T0" fmla="*/ 0 w 1436"/>
              <a:gd name="T1" fmla="*/ 1946 h 1946"/>
              <a:gd name="T2" fmla="*/ 709 w 1436"/>
              <a:gd name="T3" fmla="*/ 1455 h 1946"/>
              <a:gd name="T4" fmla="*/ 1162 w 1436"/>
              <a:gd name="T5" fmla="*/ 850 h 1946"/>
              <a:gd name="T6" fmla="*/ 1379 w 1436"/>
              <a:gd name="T7" fmla="*/ 246 h 1946"/>
              <a:gd name="T8" fmla="*/ 1436 w 1436"/>
              <a:gd name="T9" fmla="*/ 0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6" h="1946">
                <a:moveTo>
                  <a:pt x="0" y="1946"/>
                </a:moveTo>
                <a:cubicBezTo>
                  <a:pt x="257" y="1792"/>
                  <a:pt x="515" y="1638"/>
                  <a:pt x="709" y="1455"/>
                </a:cubicBezTo>
                <a:cubicBezTo>
                  <a:pt x="903" y="1272"/>
                  <a:pt x="1050" y="1051"/>
                  <a:pt x="1162" y="850"/>
                </a:cubicBezTo>
                <a:cubicBezTo>
                  <a:pt x="1274" y="649"/>
                  <a:pt x="1333" y="388"/>
                  <a:pt x="1379" y="246"/>
                </a:cubicBezTo>
                <a:cubicBezTo>
                  <a:pt x="1425" y="104"/>
                  <a:pt x="1430" y="52"/>
                  <a:pt x="1436" y="0"/>
                </a:cubicBez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6" grpId="0" autoUpdateAnimBg="0"/>
      <p:bldP spid="70667" grpId="0" autoUpdateAnimBg="0"/>
      <p:bldP spid="70668" grpId="0" autoUpdateAnimBg="0"/>
      <p:bldP spid="70671" grpId="0" autoUpdateAnimBg="0"/>
      <p:bldP spid="70672" grpId="0" autoUpdateAnimBg="0"/>
      <p:bldP spid="70675" grpId="0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903413" y="71438"/>
            <a:ext cx="6989762" cy="485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600" b="1">
                <a:solidFill>
                  <a:srgbClr val="000099"/>
                </a:solidFill>
              </a:rPr>
              <a:t>DETERMINANTS OF AGGREGATE SUPPLY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855788" y="566738"/>
            <a:ext cx="284956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000" b="1" u="sng">
                <a:solidFill>
                  <a:srgbClr val="000099"/>
                </a:solidFill>
                <a:latin typeface="Times New Roman" panose="02020603050405020304" pitchFamily="18" charset="0"/>
              </a:rPr>
              <a:t>Input Prices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812925" y="1330325"/>
            <a:ext cx="7331075" cy="490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en-US" sz="4400" b="1">
                <a:solidFill>
                  <a:srgbClr val="CC0000"/>
                </a:solidFill>
              </a:rPr>
              <a:t>Domestic Resource Prices</a:t>
            </a:r>
          </a:p>
          <a:p>
            <a:pPr lvl="1">
              <a:lnSpc>
                <a:spcPct val="120000"/>
              </a:lnSpc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</a:rPr>
              <a:t>Labor</a:t>
            </a:r>
          </a:p>
          <a:p>
            <a:pPr lvl="1">
              <a:lnSpc>
                <a:spcPct val="120000"/>
              </a:lnSpc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</a:rPr>
              <a:t>Land</a:t>
            </a:r>
          </a:p>
          <a:p>
            <a:pPr lvl="1">
              <a:lnSpc>
                <a:spcPct val="120000"/>
              </a:lnSpc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</a:rPr>
              <a:t>Capital</a:t>
            </a:r>
          </a:p>
          <a:p>
            <a:pPr>
              <a:lnSpc>
                <a:spcPct val="120000"/>
              </a:lnSpc>
            </a:pPr>
            <a:r>
              <a:rPr lang="en-US" altLang="en-US" sz="4400" b="1">
                <a:solidFill>
                  <a:srgbClr val="CC0000"/>
                </a:solidFill>
              </a:rPr>
              <a:t>Prices of Imported Goods</a:t>
            </a:r>
          </a:p>
          <a:p>
            <a:pPr>
              <a:lnSpc>
                <a:spcPct val="120000"/>
              </a:lnSpc>
            </a:pPr>
            <a:r>
              <a:rPr lang="en-US" altLang="en-US" sz="4400" b="1">
                <a:solidFill>
                  <a:srgbClr val="CC0000"/>
                </a:solidFill>
              </a:rPr>
              <a:t>Market Power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animBg="1" autoUpdateAnimBg="0"/>
      <p:bldP spid="71683" grpId="0" autoUpdateAnimBg="0"/>
      <p:bldP spid="71684" grpId="0" build="p" bldLvl="2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1903413" y="71438"/>
            <a:ext cx="6989762" cy="485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600" b="1">
                <a:solidFill>
                  <a:srgbClr val="000099"/>
                </a:solidFill>
              </a:rPr>
              <a:t>DETERMINANTS OF AGGREGATE SUPPLY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1855788" y="706438"/>
            <a:ext cx="2890837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000" b="1" u="sng">
                <a:solidFill>
                  <a:srgbClr val="000099"/>
                </a:solidFill>
                <a:latin typeface="Times New Roman" panose="02020603050405020304" pitchFamily="18" charset="0"/>
              </a:rPr>
              <a:t>Productivity</a:t>
            </a:r>
          </a:p>
        </p:txBody>
      </p:sp>
      <p:grpSp>
        <p:nvGrpSpPr>
          <p:cNvPr id="72708" name="Group 4"/>
          <p:cNvGrpSpPr>
            <a:grpSpLocks/>
          </p:cNvGrpSpPr>
          <p:nvPr/>
        </p:nvGrpSpPr>
        <p:grpSpPr bwMode="auto">
          <a:xfrm>
            <a:off x="1930400" y="1458913"/>
            <a:ext cx="6924675" cy="1206500"/>
            <a:chOff x="1216" y="919"/>
            <a:chExt cx="4362" cy="760"/>
          </a:xfrm>
        </p:grpSpPr>
        <p:sp>
          <p:nvSpPr>
            <p:cNvPr id="72709" name="Rectangle 5"/>
            <p:cNvSpPr>
              <a:spLocks noChangeArrowheads="1"/>
            </p:cNvSpPr>
            <p:nvPr/>
          </p:nvSpPr>
          <p:spPr bwMode="auto">
            <a:xfrm>
              <a:off x="1216" y="1126"/>
              <a:ext cx="1650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>
                  <a:solidFill>
                    <a:srgbClr val="CC0000"/>
                  </a:solidFill>
                  <a:latin typeface="Times New Roman" panose="02020603050405020304" pitchFamily="18" charset="0"/>
                </a:rPr>
                <a:t>Productivity</a:t>
              </a:r>
            </a:p>
          </p:txBody>
        </p:sp>
        <p:sp>
          <p:nvSpPr>
            <p:cNvPr id="72710" name="Rectangle 6"/>
            <p:cNvSpPr>
              <a:spLocks noChangeArrowheads="1"/>
            </p:cNvSpPr>
            <p:nvPr/>
          </p:nvSpPr>
          <p:spPr bwMode="auto">
            <a:xfrm>
              <a:off x="3059" y="1129"/>
              <a:ext cx="301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4000" b="1">
                  <a:solidFill>
                    <a:srgbClr val="CC0000"/>
                  </a:solidFill>
                </a:rPr>
                <a:t>=</a:t>
              </a:r>
            </a:p>
          </p:txBody>
        </p:sp>
        <p:sp>
          <p:nvSpPr>
            <p:cNvPr id="72711" name="Line 7"/>
            <p:cNvSpPr>
              <a:spLocks noChangeShapeType="1"/>
            </p:cNvSpPr>
            <p:nvPr/>
          </p:nvSpPr>
          <p:spPr bwMode="auto">
            <a:xfrm>
              <a:off x="3532" y="1325"/>
              <a:ext cx="2046" cy="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2" name="Rectangle 8"/>
            <p:cNvSpPr>
              <a:spLocks noChangeArrowheads="1"/>
            </p:cNvSpPr>
            <p:nvPr/>
          </p:nvSpPr>
          <p:spPr bwMode="auto">
            <a:xfrm>
              <a:off x="3739" y="919"/>
              <a:ext cx="1632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>
                  <a:solidFill>
                    <a:srgbClr val="CC0000"/>
                  </a:solidFill>
                </a:rPr>
                <a:t>Total Output</a:t>
              </a:r>
            </a:p>
          </p:txBody>
        </p:sp>
        <p:sp>
          <p:nvSpPr>
            <p:cNvPr id="72713" name="Rectangle 9"/>
            <p:cNvSpPr>
              <a:spLocks noChangeArrowheads="1"/>
            </p:cNvSpPr>
            <p:nvPr/>
          </p:nvSpPr>
          <p:spPr bwMode="auto">
            <a:xfrm>
              <a:off x="3775" y="1316"/>
              <a:ext cx="1561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>
                  <a:solidFill>
                    <a:srgbClr val="CC0000"/>
                  </a:solidFill>
                </a:rPr>
                <a:t>Total Inputs</a:t>
              </a:r>
            </a:p>
          </p:txBody>
        </p:sp>
      </p:grp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1855788" y="2808288"/>
            <a:ext cx="6843712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4000" b="1" u="sng">
                <a:solidFill>
                  <a:srgbClr val="000099"/>
                </a:solidFill>
                <a:latin typeface="Times New Roman" panose="02020603050405020304" pitchFamily="18" charset="0"/>
              </a:rPr>
              <a:t>Legal-Institutional Environment</a:t>
            </a: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1936750" y="4395788"/>
            <a:ext cx="69119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143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4000" b="1">
                <a:solidFill>
                  <a:srgbClr val="CC0000"/>
                </a:solidFill>
              </a:rPr>
              <a:t>Business Taxes and Subsidies</a:t>
            </a:r>
          </a:p>
          <a:p>
            <a:pPr eaLnBrk="1" hangingPunct="1">
              <a:buFontTx/>
              <a:buChar char="•"/>
            </a:pPr>
            <a:r>
              <a:rPr lang="en-US" altLang="en-US" sz="4000" b="1">
                <a:solidFill>
                  <a:srgbClr val="CC0000"/>
                </a:solidFill>
              </a:rPr>
              <a:t>Government Regulation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2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utoUpdateAnimBg="0"/>
      <p:bldP spid="72714" grpId="0" autoUpdateAnimBg="0"/>
      <p:bldP spid="72715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Line 2"/>
          <p:cNvSpPr>
            <a:spLocks noChangeShapeType="1"/>
          </p:cNvSpPr>
          <p:nvPr/>
        </p:nvSpPr>
        <p:spPr bwMode="auto">
          <a:xfrm>
            <a:off x="4716463" y="4592638"/>
            <a:ext cx="0" cy="9937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35" name="Line 3"/>
          <p:cNvSpPr>
            <a:spLocks noChangeShapeType="1"/>
          </p:cNvSpPr>
          <p:nvPr/>
        </p:nvSpPr>
        <p:spPr bwMode="auto">
          <a:xfrm>
            <a:off x="2641600" y="4603750"/>
            <a:ext cx="27622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36" name="Freeform 4"/>
          <p:cNvSpPr>
            <a:spLocks/>
          </p:cNvSpPr>
          <p:nvPr/>
        </p:nvSpPr>
        <p:spPr bwMode="auto">
          <a:xfrm>
            <a:off x="3940175" y="1427163"/>
            <a:ext cx="2459038" cy="3733800"/>
          </a:xfrm>
          <a:custGeom>
            <a:avLst/>
            <a:gdLst>
              <a:gd name="T0" fmla="*/ 0 w 1436"/>
              <a:gd name="T1" fmla="*/ 1946 h 1946"/>
              <a:gd name="T2" fmla="*/ 709 w 1436"/>
              <a:gd name="T3" fmla="*/ 1455 h 1946"/>
              <a:gd name="T4" fmla="*/ 1162 w 1436"/>
              <a:gd name="T5" fmla="*/ 850 h 1946"/>
              <a:gd name="T6" fmla="*/ 1379 w 1436"/>
              <a:gd name="T7" fmla="*/ 246 h 1946"/>
              <a:gd name="T8" fmla="*/ 1436 w 1436"/>
              <a:gd name="T9" fmla="*/ 0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6" h="1946">
                <a:moveTo>
                  <a:pt x="0" y="1946"/>
                </a:moveTo>
                <a:cubicBezTo>
                  <a:pt x="257" y="1792"/>
                  <a:pt x="515" y="1638"/>
                  <a:pt x="709" y="1455"/>
                </a:cubicBezTo>
                <a:cubicBezTo>
                  <a:pt x="903" y="1272"/>
                  <a:pt x="1050" y="1051"/>
                  <a:pt x="1162" y="850"/>
                </a:cubicBezTo>
                <a:cubicBezTo>
                  <a:pt x="1274" y="649"/>
                  <a:pt x="1333" y="388"/>
                  <a:pt x="1379" y="246"/>
                </a:cubicBezTo>
                <a:cubicBezTo>
                  <a:pt x="1425" y="104"/>
                  <a:pt x="1430" y="52"/>
                  <a:pt x="1436" y="0"/>
                </a:cubicBez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37" name="Line 5"/>
          <p:cNvSpPr>
            <a:spLocks noChangeShapeType="1"/>
          </p:cNvSpPr>
          <p:nvPr/>
        </p:nvSpPr>
        <p:spPr bwMode="auto">
          <a:xfrm>
            <a:off x="2667000" y="4260850"/>
            <a:ext cx="23844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 rot="16200000">
            <a:off x="1156494" y="3232944"/>
            <a:ext cx="1943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Price Level</a:t>
            </a:r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2997200" y="6048375"/>
            <a:ext cx="41925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>
                <a:solidFill>
                  <a:schemeClr val="tx2"/>
                </a:solidFill>
              </a:rPr>
              <a:t>Real Domestic Output, GDP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7429500" y="5475288"/>
            <a:ext cx="49688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Q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1966913" y="1201738"/>
            <a:ext cx="45243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P</a:t>
            </a:r>
          </a:p>
        </p:txBody>
      </p:sp>
      <p:sp>
        <p:nvSpPr>
          <p:cNvPr id="172042" name="Rectangle 10"/>
          <p:cNvSpPr>
            <a:spLocks noChangeArrowheads="1"/>
          </p:cNvSpPr>
          <p:nvPr/>
        </p:nvSpPr>
        <p:spPr bwMode="auto">
          <a:xfrm>
            <a:off x="6454775" y="1241425"/>
            <a:ext cx="6048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AS</a:t>
            </a:r>
          </a:p>
        </p:txBody>
      </p:sp>
      <p:sp>
        <p:nvSpPr>
          <p:cNvPr id="172043" name="Rectangle 11"/>
          <p:cNvSpPr>
            <a:spLocks noChangeArrowheads="1"/>
          </p:cNvSpPr>
          <p:nvPr/>
        </p:nvSpPr>
        <p:spPr bwMode="auto">
          <a:xfrm>
            <a:off x="6029325" y="4976813"/>
            <a:ext cx="6223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</a:p>
        </p:txBody>
      </p:sp>
      <p:sp>
        <p:nvSpPr>
          <p:cNvPr id="172044" name="Freeform 12"/>
          <p:cNvSpPr>
            <a:spLocks/>
          </p:cNvSpPr>
          <p:nvPr/>
        </p:nvSpPr>
        <p:spPr bwMode="auto">
          <a:xfrm>
            <a:off x="3933825" y="1571625"/>
            <a:ext cx="1974850" cy="3544888"/>
          </a:xfrm>
          <a:custGeom>
            <a:avLst/>
            <a:gdLst>
              <a:gd name="T0" fmla="*/ 0 w 1244"/>
              <a:gd name="T1" fmla="*/ 0 h 2233"/>
              <a:gd name="T2" fmla="*/ 102 w 1244"/>
              <a:gd name="T3" fmla="*/ 358 h 2233"/>
              <a:gd name="T4" fmla="*/ 222 w 1244"/>
              <a:gd name="T5" fmla="*/ 701 h 2233"/>
              <a:gd name="T6" fmla="*/ 358 w 1244"/>
              <a:gd name="T7" fmla="*/ 1019 h 2233"/>
              <a:gd name="T8" fmla="*/ 509 w 1244"/>
              <a:gd name="T9" fmla="*/ 1317 h 2233"/>
              <a:gd name="T10" fmla="*/ 673 w 1244"/>
              <a:gd name="T11" fmla="*/ 1587 h 2233"/>
              <a:gd name="T12" fmla="*/ 851 w 1244"/>
              <a:gd name="T13" fmla="*/ 1831 h 2233"/>
              <a:gd name="T14" fmla="*/ 1042 w 1244"/>
              <a:gd name="T15" fmla="*/ 2047 h 2233"/>
              <a:gd name="T16" fmla="*/ 1243 w 1244"/>
              <a:gd name="T17" fmla="*/ 2232 h 2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4" h="2233">
                <a:moveTo>
                  <a:pt x="0" y="0"/>
                </a:moveTo>
                <a:lnTo>
                  <a:pt x="102" y="358"/>
                </a:lnTo>
                <a:lnTo>
                  <a:pt x="222" y="701"/>
                </a:lnTo>
                <a:lnTo>
                  <a:pt x="358" y="1019"/>
                </a:lnTo>
                <a:lnTo>
                  <a:pt x="509" y="1317"/>
                </a:lnTo>
                <a:lnTo>
                  <a:pt x="673" y="1587"/>
                </a:lnTo>
                <a:lnTo>
                  <a:pt x="851" y="1831"/>
                </a:lnTo>
                <a:lnTo>
                  <a:pt x="1042" y="2047"/>
                </a:lnTo>
                <a:lnTo>
                  <a:pt x="1243" y="2232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5" name="Oval 13"/>
          <p:cNvSpPr>
            <a:spLocks noChangeArrowheads="1"/>
          </p:cNvSpPr>
          <p:nvPr/>
        </p:nvSpPr>
        <p:spPr bwMode="auto">
          <a:xfrm>
            <a:off x="5056188" y="4197350"/>
            <a:ext cx="136525" cy="136525"/>
          </a:xfrm>
          <a:prstGeom prst="ellipse">
            <a:avLst/>
          </a:prstGeom>
          <a:solidFill>
            <a:srgbClr val="FAFD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46" name="Rectangle 14"/>
          <p:cNvSpPr>
            <a:spLocks noChangeArrowheads="1"/>
          </p:cNvSpPr>
          <p:nvPr/>
        </p:nvSpPr>
        <p:spPr bwMode="auto">
          <a:xfrm rot="2700000">
            <a:off x="4898232" y="5587206"/>
            <a:ext cx="5191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510</a:t>
            </a:r>
          </a:p>
        </p:txBody>
      </p:sp>
      <p:sp>
        <p:nvSpPr>
          <p:cNvPr id="172047" name="Rectangle 15"/>
          <p:cNvSpPr>
            <a:spLocks noChangeArrowheads="1"/>
          </p:cNvSpPr>
          <p:nvPr/>
        </p:nvSpPr>
        <p:spPr bwMode="auto">
          <a:xfrm rot="2700000">
            <a:off x="4466432" y="5587206"/>
            <a:ext cx="5191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502</a:t>
            </a:r>
            <a:endParaRPr lang="en-US" altLang="en-US" sz="1600" b="1" baseline="-25000"/>
          </a:p>
        </p:txBody>
      </p:sp>
      <p:sp>
        <p:nvSpPr>
          <p:cNvPr id="172048" name="Rectangle 16"/>
          <p:cNvSpPr>
            <a:spLocks noChangeArrowheads="1"/>
          </p:cNvSpPr>
          <p:nvPr/>
        </p:nvSpPr>
        <p:spPr bwMode="auto">
          <a:xfrm rot="2700000">
            <a:off x="5179220" y="5587206"/>
            <a:ext cx="5191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514</a:t>
            </a:r>
            <a:endParaRPr lang="en-US" altLang="en-US" sz="1600" b="1" baseline="-25000"/>
          </a:p>
        </p:txBody>
      </p:sp>
      <p:sp>
        <p:nvSpPr>
          <p:cNvPr id="172049" name="Text Box 17"/>
          <p:cNvSpPr txBox="1">
            <a:spLocks noChangeArrowheads="1"/>
          </p:cNvSpPr>
          <p:nvPr/>
        </p:nvSpPr>
        <p:spPr bwMode="auto">
          <a:xfrm>
            <a:off x="1906588" y="9525"/>
            <a:ext cx="68897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EQUILIBRIUM AND CHANGES</a:t>
            </a:r>
            <a:b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</a:b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IN EQUILIBRIUM</a:t>
            </a:r>
          </a:p>
        </p:txBody>
      </p:sp>
      <p:grpSp>
        <p:nvGrpSpPr>
          <p:cNvPr id="172050" name="Group 18"/>
          <p:cNvGrpSpPr>
            <a:grpSpLocks/>
          </p:cNvGrpSpPr>
          <p:nvPr/>
        </p:nvGrpSpPr>
        <p:grpSpPr bwMode="auto">
          <a:xfrm>
            <a:off x="2632075" y="1484313"/>
            <a:ext cx="4692650" cy="4098925"/>
            <a:chOff x="1490" y="983"/>
            <a:chExt cx="2956" cy="2582"/>
          </a:xfrm>
        </p:grpSpPr>
        <p:sp>
          <p:nvSpPr>
            <p:cNvPr id="172051" name="Line 19"/>
            <p:cNvSpPr>
              <a:spLocks noChangeShapeType="1"/>
            </p:cNvSpPr>
            <p:nvPr/>
          </p:nvSpPr>
          <p:spPr bwMode="auto">
            <a:xfrm>
              <a:off x="1505" y="983"/>
              <a:ext cx="0" cy="258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52" name="Line 20"/>
            <p:cNvSpPr>
              <a:spLocks noChangeShapeType="1"/>
            </p:cNvSpPr>
            <p:nvPr/>
          </p:nvSpPr>
          <p:spPr bwMode="auto">
            <a:xfrm>
              <a:off x="1490" y="3556"/>
              <a:ext cx="29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2053" name="Line 21"/>
          <p:cNvSpPr>
            <a:spLocks noChangeShapeType="1"/>
          </p:cNvSpPr>
          <p:nvPr/>
        </p:nvSpPr>
        <p:spPr bwMode="auto">
          <a:xfrm>
            <a:off x="5116513" y="4337050"/>
            <a:ext cx="0" cy="124936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54" name="Line 22"/>
          <p:cNvSpPr>
            <a:spLocks noChangeShapeType="1"/>
          </p:cNvSpPr>
          <p:nvPr/>
        </p:nvSpPr>
        <p:spPr bwMode="auto">
          <a:xfrm>
            <a:off x="5373688" y="4640263"/>
            <a:ext cx="0" cy="9461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55" name="Rectangle 23"/>
          <p:cNvSpPr>
            <a:spLocks noChangeArrowheads="1"/>
          </p:cNvSpPr>
          <p:nvPr/>
        </p:nvSpPr>
        <p:spPr bwMode="auto">
          <a:xfrm>
            <a:off x="2232025" y="4422775"/>
            <a:ext cx="406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92</a:t>
            </a:r>
            <a:endParaRPr lang="en-US" altLang="en-US" sz="1600" b="1" baseline="-25000"/>
          </a:p>
        </p:txBody>
      </p:sp>
      <p:sp>
        <p:nvSpPr>
          <p:cNvPr id="172056" name="Rectangle 24"/>
          <p:cNvSpPr>
            <a:spLocks noChangeArrowheads="1"/>
          </p:cNvSpPr>
          <p:nvPr/>
        </p:nvSpPr>
        <p:spPr bwMode="auto">
          <a:xfrm>
            <a:off x="2160588" y="4087813"/>
            <a:ext cx="5191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100</a:t>
            </a:r>
            <a:endParaRPr lang="en-US" altLang="en-US" sz="1600" b="1" baseline="-25000"/>
          </a:p>
        </p:txBody>
      </p:sp>
      <p:pic>
        <p:nvPicPr>
          <p:cNvPr id="172057" name="Picture 25" descr="Button_Curve copy" title="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488" y="1244600"/>
            <a:ext cx="274637" cy="27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2058" name="Text Box 26"/>
          <p:cNvSpPr txBox="1">
            <a:spLocks noChangeArrowheads="1"/>
          </p:cNvSpPr>
          <p:nvPr/>
        </p:nvSpPr>
        <p:spPr bwMode="auto">
          <a:xfrm>
            <a:off x="4416425" y="42068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72059" name="Text Box 27"/>
          <p:cNvSpPr txBox="1">
            <a:spLocks noChangeArrowheads="1"/>
          </p:cNvSpPr>
          <p:nvPr/>
        </p:nvSpPr>
        <p:spPr bwMode="auto">
          <a:xfrm>
            <a:off x="5368925" y="42068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72060" name="Text Box 28"/>
          <p:cNvSpPr txBox="1">
            <a:spLocks noChangeArrowheads="1"/>
          </p:cNvSpPr>
          <p:nvPr/>
        </p:nvSpPr>
        <p:spPr bwMode="auto">
          <a:xfrm>
            <a:off x="6091238" y="3371850"/>
            <a:ext cx="23383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Equilibrium</a:t>
            </a:r>
          </a:p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Real Output</a:t>
            </a:r>
          </a:p>
        </p:txBody>
      </p:sp>
      <p:sp>
        <p:nvSpPr>
          <p:cNvPr id="172061" name="Line 29"/>
          <p:cNvSpPr>
            <a:spLocks noChangeShapeType="1"/>
          </p:cNvSpPr>
          <p:nvPr/>
        </p:nvSpPr>
        <p:spPr bwMode="auto">
          <a:xfrm flipH="1">
            <a:off x="5214938" y="3870325"/>
            <a:ext cx="944562" cy="3889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2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1000"/>
                                        <p:tgtEl>
                                          <p:spTgt spid="17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7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7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72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7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7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7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7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7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7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7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7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8" grpId="0" autoUpdateAnimBg="0"/>
      <p:bldP spid="172039" grpId="0" autoUpdateAnimBg="0"/>
      <p:bldP spid="172040" grpId="0" autoUpdateAnimBg="0"/>
      <p:bldP spid="172041" grpId="0" autoUpdateAnimBg="0"/>
      <p:bldP spid="172042" grpId="0" autoUpdateAnimBg="0"/>
      <p:bldP spid="172043" grpId="0" autoUpdateAnimBg="0"/>
      <p:bldP spid="172046" grpId="0" autoUpdateAnimBg="0"/>
      <p:bldP spid="172047" grpId="0" autoUpdateAnimBg="0"/>
      <p:bldP spid="172048" grpId="0" autoUpdateAnimBg="0"/>
      <p:bldP spid="172049" grpId="0" autoUpdateAnimBg="0"/>
      <p:bldP spid="172055" grpId="0" autoUpdateAnimBg="0"/>
      <p:bldP spid="172056" grpId="0" autoUpdateAnimBg="0"/>
      <p:bldP spid="172058" grpId="0"/>
      <p:bldP spid="172059" grpId="0"/>
      <p:bldP spid="1720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AD, Domestic Product, and National Income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National Income</a:t>
            </a:r>
          </a:p>
          <a:p>
            <a:pPr lvl="1"/>
            <a:r>
              <a:rPr lang="en-US" altLang="en-US"/>
              <a:t>the sum of the incomes that all individuals in the economy earned in the forms of wages, interest, rents, and profits. </a:t>
            </a:r>
          </a:p>
          <a:p>
            <a:pPr lvl="1"/>
            <a:r>
              <a:rPr lang="en-US" altLang="en-US"/>
              <a:t>Excludes government transfer payments </a:t>
            </a:r>
          </a:p>
          <a:p>
            <a:pPr lvl="1"/>
            <a:r>
              <a:rPr lang="en-US" altLang="en-US"/>
              <a:t>Pre-tax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reeform 2"/>
          <p:cNvSpPr>
            <a:spLocks/>
          </p:cNvSpPr>
          <p:nvPr/>
        </p:nvSpPr>
        <p:spPr bwMode="auto">
          <a:xfrm>
            <a:off x="3940175" y="1427163"/>
            <a:ext cx="2459038" cy="3733800"/>
          </a:xfrm>
          <a:custGeom>
            <a:avLst/>
            <a:gdLst>
              <a:gd name="T0" fmla="*/ 0 w 1436"/>
              <a:gd name="T1" fmla="*/ 1946 h 1946"/>
              <a:gd name="T2" fmla="*/ 709 w 1436"/>
              <a:gd name="T3" fmla="*/ 1455 h 1946"/>
              <a:gd name="T4" fmla="*/ 1162 w 1436"/>
              <a:gd name="T5" fmla="*/ 850 h 1946"/>
              <a:gd name="T6" fmla="*/ 1379 w 1436"/>
              <a:gd name="T7" fmla="*/ 246 h 1946"/>
              <a:gd name="T8" fmla="*/ 1436 w 1436"/>
              <a:gd name="T9" fmla="*/ 0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6" h="1946">
                <a:moveTo>
                  <a:pt x="0" y="1946"/>
                </a:moveTo>
                <a:cubicBezTo>
                  <a:pt x="257" y="1792"/>
                  <a:pt x="515" y="1638"/>
                  <a:pt x="709" y="1455"/>
                </a:cubicBezTo>
                <a:cubicBezTo>
                  <a:pt x="903" y="1272"/>
                  <a:pt x="1050" y="1051"/>
                  <a:pt x="1162" y="850"/>
                </a:cubicBezTo>
                <a:cubicBezTo>
                  <a:pt x="1274" y="649"/>
                  <a:pt x="1333" y="388"/>
                  <a:pt x="1379" y="246"/>
                </a:cubicBezTo>
                <a:cubicBezTo>
                  <a:pt x="1425" y="104"/>
                  <a:pt x="1430" y="52"/>
                  <a:pt x="1436" y="0"/>
                </a:cubicBez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5" name="Line 3"/>
          <p:cNvSpPr>
            <a:spLocks noChangeShapeType="1"/>
          </p:cNvSpPr>
          <p:nvPr/>
        </p:nvSpPr>
        <p:spPr bwMode="auto">
          <a:xfrm>
            <a:off x="2667000" y="4260850"/>
            <a:ext cx="373221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 rot="16200000">
            <a:off x="1156494" y="3232944"/>
            <a:ext cx="1943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Price Level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2997200" y="6048375"/>
            <a:ext cx="41925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>
                <a:solidFill>
                  <a:schemeClr val="tx2"/>
                </a:solidFill>
              </a:rPr>
              <a:t>Real Domestic Output, GDP</a:t>
            </a: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7429500" y="5475288"/>
            <a:ext cx="49688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Q</a:t>
            </a: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1966913" y="1201738"/>
            <a:ext cx="45243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P</a:t>
            </a: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6454775" y="1241425"/>
            <a:ext cx="6048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AS</a:t>
            </a: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3962400" y="1243013"/>
            <a:ext cx="7350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74762" name="Freeform 10"/>
          <p:cNvSpPr>
            <a:spLocks/>
          </p:cNvSpPr>
          <p:nvPr/>
        </p:nvSpPr>
        <p:spPr bwMode="auto">
          <a:xfrm>
            <a:off x="3933825" y="1571625"/>
            <a:ext cx="1974850" cy="3544888"/>
          </a:xfrm>
          <a:custGeom>
            <a:avLst/>
            <a:gdLst>
              <a:gd name="T0" fmla="*/ 0 w 1244"/>
              <a:gd name="T1" fmla="*/ 0 h 2233"/>
              <a:gd name="T2" fmla="*/ 102 w 1244"/>
              <a:gd name="T3" fmla="*/ 358 h 2233"/>
              <a:gd name="T4" fmla="*/ 222 w 1244"/>
              <a:gd name="T5" fmla="*/ 701 h 2233"/>
              <a:gd name="T6" fmla="*/ 358 w 1244"/>
              <a:gd name="T7" fmla="*/ 1019 h 2233"/>
              <a:gd name="T8" fmla="*/ 509 w 1244"/>
              <a:gd name="T9" fmla="*/ 1317 h 2233"/>
              <a:gd name="T10" fmla="*/ 673 w 1244"/>
              <a:gd name="T11" fmla="*/ 1587 h 2233"/>
              <a:gd name="T12" fmla="*/ 851 w 1244"/>
              <a:gd name="T13" fmla="*/ 1831 h 2233"/>
              <a:gd name="T14" fmla="*/ 1042 w 1244"/>
              <a:gd name="T15" fmla="*/ 2047 h 2233"/>
              <a:gd name="T16" fmla="*/ 1243 w 1244"/>
              <a:gd name="T17" fmla="*/ 2232 h 2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4" h="2233">
                <a:moveTo>
                  <a:pt x="0" y="0"/>
                </a:moveTo>
                <a:lnTo>
                  <a:pt x="102" y="358"/>
                </a:lnTo>
                <a:lnTo>
                  <a:pt x="222" y="701"/>
                </a:lnTo>
                <a:lnTo>
                  <a:pt x="358" y="1019"/>
                </a:lnTo>
                <a:lnTo>
                  <a:pt x="509" y="1317"/>
                </a:lnTo>
                <a:lnTo>
                  <a:pt x="673" y="1587"/>
                </a:lnTo>
                <a:lnTo>
                  <a:pt x="851" y="1831"/>
                </a:lnTo>
                <a:lnTo>
                  <a:pt x="1042" y="2047"/>
                </a:lnTo>
                <a:lnTo>
                  <a:pt x="1243" y="2232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3" name="Oval 11"/>
          <p:cNvSpPr>
            <a:spLocks noChangeArrowheads="1"/>
          </p:cNvSpPr>
          <p:nvPr/>
        </p:nvSpPr>
        <p:spPr bwMode="auto">
          <a:xfrm>
            <a:off x="5056188" y="4197350"/>
            <a:ext cx="136525" cy="136525"/>
          </a:xfrm>
          <a:prstGeom prst="ellipse">
            <a:avLst/>
          </a:prstGeom>
          <a:solidFill>
            <a:srgbClr val="FAFD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1911350" y="20638"/>
            <a:ext cx="6996113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85000"/>
              </a:lnSpc>
            </a:pPr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INCREASES IN AD: 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DEMAND-PULL INFLATION</a:t>
            </a:r>
          </a:p>
        </p:txBody>
      </p:sp>
      <p:grpSp>
        <p:nvGrpSpPr>
          <p:cNvPr id="74765" name="Group 13"/>
          <p:cNvGrpSpPr>
            <a:grpSpLocks/>
          </p:cNvGrpSpPr>
          <p:nvPr/>
        </p:nvGrpSpPr>
        <p:grpSpPr bwMode="auto">
          <a:xfrm>
            <a:off x="2632075" y="1484313"/>
            <a:ext cx="4692650" cy="4098925"/>
            <a:chOff x="1490" y="983"/>
            <a:chExt cx="2956" cy="2582"/>
          </a:xfrm>
        </p:grpSpPr>
        <p:sp>
          <p:nvSpPr>
            <p:cNvPr id="74766" name="Line 14"/>
            <p:cNvSpPr>
              <a:spLocks noChangeShapeType="1"/>
            </p:cNvSpPr>
            <p:nvPr/>
          </p:nvSpPr>
          <p:spPr bwMode="auto">
            <a:xfrm>
              <a:off x="1505" y="983"/>
              <a:ext cx="0" cy="258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7" name="Line 15"/>
            <p:cNvSpPr>
              <a:spLocks noChangeShapeType="1"/>
            </p:cNvSpPr>
            <p:nvPr/>
          </p:nvSpPr>
          <p:spPr bwMode="auto">
            <a:xfrm>
              <a:off x="1490" y="3556"/>
              <a:ext cx="29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68" name="Line 16"/>
          <p:cNvSpPr>
            <a:spLocks noChangeShapeType="1"/>
          </p:cNvSpPr>
          <p:nvPr/>
        </p:nvSpPr>
        <p:spPr bwMode="auto">
          <a:xfrm>
            <a:off x="5116513" y="4337050"/>
            <a:ext cx="0" cy="124936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>
            <a:off x="6430963" y="4248150"/>
            <a:ext cx="0" cy="133826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0" name="Line 18"/>
          <p:cNvSpPr>
            <a:spLocks noChangeShapeType="1"/>
          </p:cNvSpPr>
          <p:nvPr/>
        </p:nvSpPr>
        <p:spPr bwMode="auto">
          <a:xfrm>
            <a:off x="5802313" y="3244850"/>
            <a:ext cx="0" cy="234156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1" name="Rectangle 19"/>
          <p:cNvSpPr>
            <a:spLocks noChangeArrowheads="1"/>
          </p:cNvSpPr>
          <p:nvPr/>
        </p:nvSpPr>
        <p:spPr bwMode="auto">
          <a:xfrm>
            <a:off x="2260600" y="3051175"/>
            <a:ext cx="4429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P</a:t>
            </a:r>
            <a:r>
              <a:rPr lang="en-US" altLang="en-US" sz="2000" b="1" baseline="-25000"/>
              <a:t>2</a:t>
            </a:r>
          </a:p>
        </p:txBody>
      </p:sp>
      <p:sp>
        <p:nvSpPr>
          <p:cNvPr id="74772" name="Rectangle 20"/>
          <p:cNvSpPr>
            <a:spLocks noChangeArrowheads="1"/>
          </p:cNvSpPr>
          <p:nvPr/>
        </p:nvSpPr>
        <p:spPr bwMode="auto">
          <a:xfrm>
            <a:off x="2189163" y="4044950"/>
            <a:ext cx="4429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P</a:t>
            </a:r>
            <a:r>
              <a:rPr lang="en-US" altLang="en-US" sz="2000" b="1" baseline="-25000"/>
              <a:t>1</a:t>
            </a:r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>
            <a:off x="2641600" y="3275013"/>
            <a:ext cx="321151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4" name="Freeform 22"/>
          <p:cNvSpPr>
            <a:spLocks/>
          </p:cNvSpPr>
          <p:nvPr/>
        </p:nvSpPr>
        <p:spPr bwMode="auto">
          <a:xfrm>
            <a:off x="5100638" y="1395413"/>
            <a:ext cx="1974850" cy="3544887"/>
          </a:xfrm>
          <a:custGeom>
            <a:avLst/>
            <a:gdLst>
              <a:gd name="T0" fmla="*/ 0 w 1244"/>
              <a:gd name="T1" fmla="*/ 0 h 2233"/>
              <a:gd name="T2" fmla="*/ 102 w 1244"/>
              <a:gd name="T3" fmla="*/ 358 h 2233"/>
              <a:gd name="T4" fmla="*/ 222 w 1244"/>
              <a:gd name="T5" fmla="*/ 701 h 2233"/>
              <a:gd name="T6" fmla="*/ 358 w 1244"/>
              <a:gd name="T7" fmla="*/ 1019 h 2233"/>
              <a:gd name="T8" fmla="*/ 509 w 1244"/>
              <a:gd name="T9" fmla="*/ 1317 h 2233"/>
              <a:gd name="T10" fmla="*/ 673 w 1244"/>
              <a:gd name="T11" fmla="*/ 1587 h 2233"/>
              <a:gd name="T12" fmla="*/ 851 w 1244"/>
              <a:gd name="T13" fmla="*/ 1831 h 2233"/>
              <a:gd name="T14" fmla="*/ 1042 w 1244"/>
              <a:gd name="T15" fmla="*/ 2047 h 2233"/>
              <a:gd name="T16" fmla="*/ 1243 w 1244"/>
              <a:gd name="T17" fmla="*/ 2232 h 2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4" h="2233">
                <a:moveTo>
                  <a:pt x="0" y="0"/>
                </a:moveTo>
                <a:lnTo>
                  <a:pt x="102" y="358"/>
                </a:lnTo>
                <a:lnTo>
                  <a:pt x="222" y="701"/>
                </a:lnTo>
                <a:lnTo>
                  <a:pt x="358" y="1019"/>
                </a:lnTo>
                <a:lnTo>
                  <a:pt x="509" y="1317"/>
                </a:lnTo>
                <a:lnTo>
                  <a:pt x="673" y="1587"/>
                </a:lnTo>
                <a:lnTo>
                  <a:pt x="851" y="1831"/>
                </a:lnTo>
                <a:lnTo>
                  <a:pt x="1042" y="2047"/>
                </a:lnTo>
                <a:lnTo>
                  <a:pt x="1243" y="2232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5" name="Oval 23"/>
          <p:cNvSpPr>
            <a:spLocks noChangeArrowheads="1"/>
          </p:cNvSpPr>
          <p:nvPr/>
        </p:nvSpPr>
        <p:spPr bwMode="auto">
          <a:xfrm>
            <a:off x="5737225" y="3206750"/>
            <a:ext cx="136525" cy="136525"/>
          </a:xfrm>
          <a:prstGeom prst="ellipse">
            <a:avLst/>
          </a:prstGeom>
          <a:solidFill>
            <a:srgbClr val="FAFD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6" name="Rectangle 24"/>
          <p:cNvSpPr>
            <a:spLocks noChangeArrowheads="1"/>
          </p:cNvSpPr>
          <p:nvPr/>
        </p:nvSpPr>
        <p:spPr bwMode="auto">
          <a:xfrm>
            <a:off x="5186363" y="1243013"/>
            <a:ext cx="7350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74777" name="Rectangle 25"/>
          <p:cNvSpPr>
            <a:spLocks noChangeArrowheads="1"/>
          </p:cNvSpPr>
          <p:nvPr/>
        </p:nvSpPr>
        <p:spPr bwMode="auto">
          <a:xfrm>
            <a:off x="4870450" y="5540375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Q</a:t>
            </a:r>
            <a:r>
              <a:rPr lang="en-US" altLang="en-US" sz="2400" b="1" baseline="-25000"/>
              <a:t>f</a:t>
            </a:r>
          </a:p>
        </p:txBody>
      </p:sp>
      <p:sp>
        <p:nvSpPr>
          <p:cNvPr id="74778" name="Rectangle 26"/>
          <p:cNvSpPr>
            <a:spLocks noChangeArrowheads="1"/>
          </p:cNvSpPr>
          <p:nvPr/>
        </p:nvSpPr>
        <p:spPr bwMode="auto">
          <a:xfrm>
            <a:off x="5551488" y="5535613"/>
            <a:ext cx="530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Q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74779" name="Rectangle 27"/>
          <p:cNvSpPr>
            <a:spLocks noChangeArrowheads="1"/>
          </p:cNvSpPr>
          <p:nvPr/>
        </p:nvSpPr>
        <p:spPr bwMode="auto">
          <a:xfrm>
            <a:off x="6189663" y="5530850"/>
            <a:ext cx="530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Q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74780" name="AutoShape 28"/>
          <p:cNvSpPr>
            <a:spLocks noChangeArrowheads="1"/>
          </p:cNvSpPr>
          <p:nvPr/>
        </p:nvSpPr>
        <p:spPr bwMode="auto">
          <a:xfrm>
            <a:off x="2833688" y="3313113"/>
            <a:ext cx="674687" cy="884237"/>
          </a:xfrm>
          <a:prstGeom prst="upArrow">
            <a:avLst>
              <a:gd name="adj1" fmla="val 50000"/>
              <a:gd name="adj2" fmla="val 32765"/>
            </a:avLst>
          </a:prstGeom>
          <a:gradFill rotWithShape="1">
            <a:gsLst>
              <a:gs pos="0">
                <a:srgbClr val="CC0000"/>
              </a:gs>
              <a:gs pos="100000">
                <a:schemeClr val="tx1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81" name="AutoShape 29"/>
          <p:cNvSpPr>
            <a:spLocks noChangeArrowheads="1"/>
          </p:cNvSpPr>
          <p:nvPr/>
        </p:nvSpPr>
        <p:spPr bwMode="auto">
          <a:xfrm>
            <a:off x="4257675" y="1798638"/>
            <a:ext cx="973138" cy="614362"/>
          </a:xfrm>
          <a:prstGeom prst="rightArrow">
            <a:avLst>
              <a:gd name="adj1" fmla="val 50000"/>
              <a:gd name="adj2" fmla="val 39600"/>
            </a:avLst>
          </a:prstGeom>
          <a:gradFill rotWithShape="1">
            <a:gsLst>
              <a:gs pos="0">
                <a:schemeClr val="tx1"/>
              </a:gs>
              <a:gs pos="100000">
                <a:srgbClr val="CC00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74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7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utoUpdateAnimBg="0"/>
      <p:bldP spid="74757" grpId="0" autoUpdateAnimBg="0"/>
      <p:bldP spid="74758" grpId="0" autoUpdateAnimBg="0"/>
      <p:bldP spid="74759" grpId="0" autoUpdateAnimBg="0"/>
      <p:bldP spid="74760" grpId="0" autoUpdateAnimBg="0"/>
      <p:bldP spid="74761" grpId="0" autoUpdateAnimBg="0"/>
      <p:bldP spid="74764" grpId="0" autoUpdateAnimBg="0"/>
      <p:bldP spid="74771" grpId="0" autoUpdateAnimBg="0"/>
      <p:bldP spid="74772" grpId="0" autoUpdateAnimBg="0"/>
      <p:bldP spid="74776" grpId="0" autoUpdateAnimBg="0"/>
      <p:bldP spid="74777" grpId="0" autoUpdateAnimBg="0"/>
      <p:bldP spid="74778" grpId="0" autoUpdateAnimBg="0"/>
      <p:bldP spid="74779" grpId="0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reeform 2"/>
          <p:cNvSpPr>
            <a:spLocks/>
          </p:cNvSpPr>
          <p:nvPr/>
        </p:nvSpPr>
        <p:spPr bwMode="auto">
          <a:xfrm>
            <a:off x="3957638" y="1609725"/>
            <a:ext cx="1974850" cy="3544888"/>
          </a:xfrm>
          <a:custGeom>
            <a:avLst/>
            <a:gdLst>
              <a:gd name="T0" fmla="*/ 0 w 1244"/>
              <a:gd name="T1" fmla="*/ 0 h 2233"/>
              <a:gd name="T2" fmla="*/ 102 w 1244"/>
              <a:gd name="T3" fmla="*/ 358 h 2233"/>
              <a:gd name="T4" fmla="*/ 222 w 1244"/>
              <a:gd name="T5" fmla="*/ 701 h 2233"/>
              <a:gd name="T6" fmla="*/ 358 w 1244"/>
              <a:gd name="T7" fmla="*/ 1019 h 2233"/>
              <a:gd name="T8" fmla="*/ 509 w 1244"/>
              <a:gd name="T9" fmla="*/ 1317 h 2233"/>
              <a:gd name="T10" fmla="*/ 673 w 1244"/>
              <a:gd name="T11" fmla="*/ 1587 h 2233"/>
              <a:gd name="T12" fmla="*/ 851 w 1244"/>
              <a:gd name="T13" fmla="*/ 1831 h 2233"/>
              <a:gd name="T14" fmla="*/ 1042 w 1244"/>
              <a:gd name="T15" fmla="*/ 2047 h 2233"/>
              <a:gd name="T16" fmla="*/ 1243 w 1244"/>
              <a:gd name="T17" fmla="*/ 2232 h 2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4" h="2233">
                <a:moveTo>
                  <a:pt x="0" y="0"/>
                </a:moveTo>
                <a:lnTo>
                  <a:pt x="102" y="358"/>
                </a:lnTo>
                <a:lnTo>
                  <a:pt x="222" y="701"/>
                </a:lnTo>
                <a:lnTo>
                  <a:pt x="358" y="1019"/>
                </a:lnTo>
                <a:lnTo>
                  <a:pt x="509" y="1317"/>
                </a:lnTo>
                <a:lnTo>
                  <a:pt x="673" y="1587"/>
                </a:lnTo>
                <a:lnTo>
                  <a:pt x="851" y="1831"/>
                </a:lnTo>
                <a:lnTo>
                  <a:pt x="1042" y="2047"/>
                </a:lnTo>
                <a:lnTo>
                  <a:pt x="1243" y="2232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79" name="Freeform 3"/>
          <p:cNvSpPr>
            <a:spLocks/>
          </p:cNvSpPr>
          <p:nvPr/>
        </p:nvSpPr>
        <p:spPr bwMode="auto">
          <a:xfrm>
            <a:off x="3940175" y="1427163"/>
            <a:ext cx="2459038" cy="3733800"/>
          </a:xfrm>
          <a:custGeom>
            <a:avLst/>
            <a:gdLst>
              <a:gd name="T0" fmla="*/ 0 w 1436"/>
              <a:gd name="T1" fmla="*/ 1946 h 1946"/>
              <a:gd name="T2" fmla="*/ 709 w 1436"/>
              <a:gd name="T3" fmla="*/ 1455 h 1946"/>
              <a:gd name="T4" fmla="*/ 1162 w 1436"/>
              <a:gd name="T5" fmla="*/ 850 h 1946"/>
              <a:gd name="T6" fmla="*/ 1379 w 1436"/>
              <a:gd name="T7" fmla="*/ 246 h 1946"/>
              <a:gd name="T8" fmla="*/ 1436 w 1436"/>
              <a:gd name="T9" fmla="*/ 0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6" h="1946">
                <a:moveTo>
                  <a:pt x="0" y="1946"/>
                </a:moveTo>
                <a:cubicBezTo>
                  <a:pt x="257" y="1792"/>
                  <a:pt x="515" y="1638"/>
                  <a:pt x="709" y="1455"/>
                </a:cubicBezTo>
                <a:cubicBezTo>
                  <a:pt x="903" y="1272"/>
                  <a:pt x="1050" y="1051"/>
                  <a:pt x="1162" y="850"/>
                </a:cubicBezTo>
                <a:cubicBezTo>
                  <a:pt x="1274" y="649"/>
                  <a:pt x="1333" y="388"/>
                  <a:pt x="1379" y="246"/>
                </a:cubicBezTo>
                <a:cubicBezTo>
                  <a:pt x="1425" y="104"/>
                  <a:pt x="1430" y="52"/>
                  <a:pt x="1436" y="0"/>
                </a:cubicBez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 rot="16200000">
            <a:off x="1156494" y="3232944"/>
            <a:ext cx="1943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Price Level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2997200" y="6048375"/>
            <a:ext cx="41925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>
                <a:solidFill>
                  <a:schemeClr val="tx2"/>
                </a:solidFill>
              </a:rPr>
              <a:t>Real Domestic Output, GDP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429500" y="5475288"/>
            <a:ext cx="49688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Q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1966913" y="1201738"/>
            <a:ext cx="45243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P</a:t>
            </a: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6454775" y="1241425"/>
            <a:ext cx="6048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AS</a:t>
            </a: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5133975" y="1157288"/>
            <a:ext cx="7350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75786" name="Freeform 10"/>
          <p:cNvSpPr>
            <a:spLocks/>
          </p:cNvSpPr>
          <p:nvPr/>
        </p:nvSpPr>
        <p:spPr bwMode="auto">
          <a:xfrm>
            <a:off x="5048250" y="1300163"/>
            <a:ext cx="1974850" cy="3544887"/>
          </a:xfrm>
          <a:custGeom>
            <a:avLst/>
            <a:gdLst>
              <a:gd name="T0" fmla="*/ 0 w 1244"/>
              <a:gd name="T1" fmla="*/ 0 h 2233"/>
              <a:gd name="T2" fmla="*/ 102 w 1244"/>
              <a:gd name="T3" fmla="*/ 358 h 2233"/>
              <a:gd name="T4" fmla="*/ 222 w 1244"/>
              <a:gd name="T5" fmla="*/ 701 h 2233"/>
              <a:gd name="T6" fmla="*/ 358 w 1244"/>
              <a:gd name="T7" fmla="*/ 1019 h 2233"/>
              <a:gd name="T8" fmla="*/ 509 w 1244"/>
              <a:gd name="T9" fmla="*/ 1317 h 2233"/>
              <a:gd name="T10" fmla="*/ 673 w 1244"/>
              <a:gd name="T11" fmla="*/ 1587 h 2233"/>
              <a:gd name="T12" fmla="*/ 851 w 1244"/>
              <a:gd name="T13" fmla="*/ 1831 h 2233"/>
              <a:gd name="T14" fmla="*/ 1042 w 1244"/>
              <a:gd name="T15" fmla="*/ 2047 h 2233"/>
              <a:gd name="T16" fmla="*/ 1243 w 1244"/>
              <a:gd name="T17" fmla="*/ 2232 h 2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4" h="2233">
                <a:moveTo>
                  <a:pt x="0" y="0"/>
                </a:moveTo>
                <a:lnTo>
                  <a:pt x="102" y="358"/>
                </a:lnTo>
                <a:lnTo>
                  <a:pt x="222" y="701"/>
                </a:lnTo>
                <a:lnTo>
                  <a:pt x="358" y="1019"/>
                </a:lnTo>
                <a:lnTo>
                  <a:pt x="509" y="1317"/>
                </a:lnTo>
                <a:lnTo>
                  <a:pt x="673" y="1587"/>
                </a:lnTo>
                <a:lnTo>
                  <a:pt x="851" y="1831"/>
                </a:lnTo>
                <a:lnTo>
                  <a:pt x="1042" y="2047"/>
                </a:lnTo>
                <a:lnTo>
                  <a:pt x="1243" y="2232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1744663" y="61913"/>
            <a:ext cx="7346950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85000"/>
              </a:lnSpc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DECREASES IN AD: RECESSION 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&amp; CYCLICAL UNEMPLOYMENT</a:t>
            </a:r>
          </a:p>
        </p:txBody>
      </p:sp>
      <p:grpSp>
        <p:nvGrpSpPr>
          <p:cNvPr id="75788" name="Group 12"/>
          <p:cNvGrpSpPr>
            <a:grpSpLocks/>
          </p:cNvGrpSpPr>
          <p:nvPr/>
        </p:nvGrpSpPr>
        <p:grpSpPr bwMode="auto">
          <a:xfrm>
            <a:off x="2632075" y="1484313"/>
            <a:ext cx="4692650" cy="4098925"/>
            <a:chOff x="1490" y="983"/>
            <a:chExt cx="2956" cy="2582"/>
          </a:xfrm>
        </p:grpSpPr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1505" y="983"/>
              <a:ext cx="0" cy="258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>
              <a:off x="1490" y="3556"/>
              <a:ext cx="29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4545013" y="3287713"/>
            <a:ext cx="0" cy="2298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5802313" y="3244850"/>
            <a:ext cx="0" cy="234156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3" name="Rectangle 17"/>
          <p:cNvSpPr>
            <a:spLocks noChangeArrowheads="1"/>
          </p:cNvSpPr>
          <p:nvPr/>
        </p:nvSpPr>
        <p:spPr bwMode="auto">
          <a:xfrm>
            <a:off x="2232025" y="3073400"/>
            <a:ext cx="4429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P</a:t>
            </a:r>
            <a:r>
              <a:rPr lang="en-US" altLang="en-US" sz="2000" b="1" baseline="-25000"/>
              <a:t>1</a:t>
            </a:r>
          </a:p>
        </p:txBody>
      </p:sp>
      <p:sp>
        <p:nvSpPr>
          <p:cNvPr id="75794" name="Line 18"/>
          <p:cNvSpPr>
            <a:spLocks noChangeShapeType="1"/>
          </p:cNvSpPr>
          <p:nvPr/>
        </p:nvSpPr>
        <p:spPr bwMode="auto">
          <a:xfrm>
            <a:off x="2641600" y="3275013"/>
            <a:ext cx="321151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5" name="Oval 19"/>
          <p:cNvSpPr>
            <a:spLocks noChangeArrowheads="1"/>
          </p:cNvSpPr>
          <p:nvPr/>
        </p:nvSpPr>
        <p:spPr bwMode="auto">
          <a:xfrm>
            <a:off x="5737225" y="3206750"/>
            <a:ext cx="136525" cy="136525"/>
          </a:xfrm>
          <a:prstGeom prst="ellipse">
            <a:avLst/>
          </a:prstGeom>
          <a:solidFill>
            <a:srgbClr val="FAFD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6" name="Rectangle 20"/>
          <p:cNvSpPr>
            <a:spLocks noChangeArrowheads="1"/>
          </p:cNvSpPr>
          <p:nvPr/>
        </p:nvSpPr>
        <p:spPr bwMode="auto">
          <a:xfrm>
            <a:off x="3914775" y="1157288"/>
            <a:ext cx="7350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75797" name="Rectangle 21"/>
          <p:cNvSpPr>
            <a:spLocks noChangeArrowheads="1"/>
          </p:cNvSpPr>
          <p:nvPr/>
        </p:nvSpPr>
        <p:spPr bwMode="auto">
          <a:xfrm>
            <a:off x="5556250" y="5540375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Q</a:t>
            </a:r>
            <a:r>
              <a:rPr lang="en-US" altLang="en-US" sz="2400" b="1" baseline="-25000"/>
              <a:t>f</a:t>
            </a:r>
          </a:p>
        </p:txBody>
      </p:sp>
      <p:sp>
        <p:nvSpPr>
          <p:cNvPr id="75798" name="Rectangle 22"/>
          <p:cNvSpPr>
            <a:spLocks noChangeArrowheads="1"/>
          </p:cNvSpPr>
          <p:nvPr/>
        </p:nvSpPr>
        <p:spPr bwMode="auto">
          <a:xfrm>
            <a:off x="4279900" y="5535613"/>
            <a:ext cx="530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Q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75799" name="AutoShape 23"/>
          <p:cNvSpPr>
            <a:spLocks noChangeArrowheads="1"/>
          </p:cNvSpPr>
          <p:nvPr/>
        </p:nvSpPr>
        <p:spPr bwMode="auto">
          <a:xfrm flipH="1">
            <a:off x="4186238" y="1798638"/>
            <a:ext cx="973137" cy="614362"/>
          </a:xfrm>
          <a:prstGeom prst="rightArrow">
            <a:avLst>
              <a:gd name="adj1" fmla="val 50000"/>
              <a:gd name="adj2" fmla="val 39599"/>
            </a:avLst>
          </a:prstGeom>
          <a:gradFill rotWithShape="1">
            <a:gsLst>
              <a:gs pos="0">
                <a:schemeClr val="tx1"/>
              </a:gs>
              <a:gs pos="100000">
                <a:srgbClr val="CC00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00" name="Text Box 24"/>
          <p:cNvSpPr txBox="1">
            <a:spLocks noChangeArrowheads="1"/>
          </p:cNvSpPr>
          <p:nvPr/>
        </p:nvSpPr>
        <p:spPr bwMode="auto">
          <a:xfrm>
            <a:off x="5859463" y="29924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75801" name="Text Box 25"/>
          <p:cNvSpPr txBox="1">
            <a:spLocks noChangeArrowheads="1"/>
          </p:cNvSpPr>
          <p:nvPr/>
        </p:nvSpPr>
        <p:spPr bwMode="auto">
          <a:xfrm>
            <a:off x="5126038" y="3963988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4492625" y="28733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anose="02020603050405020304" pitchFamily="18" charset="0"/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75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5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utoUpdateAnimBg="0"/>
      <p:bldP spid="75781" grpId="0" autoUpdateAnimBg="0"/>
      <p:bldP spid="75782" grpId="0" autoUpdateAnimBg="0"/>
      <p:bldP spid="75783" grpId="0" autoUpdateAnimBg="0"/>
      <p:bldP spid="75784" grpId="0" autoUpdateAnimBg="0"/>
      <p:bldP spid="75785" grpId="0" autoUpdateAnimBg="0"/>
      <p:bldP spid="75787" grpId="0" autoUpdateAnimBg="0"/>
      <p:bldP spid="75793" grpId="0" autoUpdateAnimBg="0"/>
      <p:bldP spid="75796" grpId="0" autoUpdateAnimBg="0"/>
      <p:bldP spid="75797" grpId="0" autoUpdateAnimBg="0"/>
      <p:bldP spid="75798" grpId="0" autoUpdateAnimBg="0"/>
      <p:bldP spid="75800" grpId="0"/>
      <p:bldP spid="75801" grpId="0"/>
      <p:bldP spid="75802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901825" y="1184275"/>
            <a:ext cx="6924675" cy="521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Wage Contracts</a:t>
            </a:r>
          </a:p>
          <a:p>
            <a:pPr eaLnBrk="1" hangingPunct="1">
              <a:buFontTx/>
              <a:buChar char="•"/>
            </a:pPr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Morale, Effort, and Productivity</a:t>
            </a:r>
          </a:p>
          <a:p>
            <a:pPr lvl="1" eaLnBrk="1" hangingPunct="1">
              <a:buFontTx/>
              <a:buChar char="•"/>
            </a:pPr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Efficiency Wages</a:t>
            </a:r>
          </a:p>
          <a:p>
            <a:pPr eaLnBrk="1" hangingPunct="1">
              <a:buFontTx/>
              <a:buChar char="•"/>
            </a:pPr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Minimum Wage</a:t>
            </a:r>
          </a:p>
          <a:p>
            <a:pPr eaLnBrk="1" hangingPunct="1">
              <a:buFontTx/>
              <a:buChar char="•"/>
            </a:pPr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Menu Costs</a:t>
            </a:r>
          </a:p>
          <a:p>
            <a:pPr eaLnBrk="1" hangingPunct="1">
              <a:buFontTx/>
              <a:buChar char="•"/>
            </a:pPr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Fear of Price Wars</a:t>
            </a:r>
          </a:p>
        </p:txBody>
      </p:sp>
      <p:pic>
        <p:nvPicPr>
          <p:cNvPr id="76803" name="Picture 3" descr="Button_Mag" title="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0" y="3611563"/>
            <a:ext cx="298450" cy="27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1744663" y="61913"/>
            <a:ext cx="7346950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85000"/>
              </a:lnSpc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DECREASES IN AD: RECESSION 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&amp; CYCLICAL UNEMPLOYMENT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6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6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p" bldLvl="2"/>
      <p:bldP spid="76804" grpId="0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Line 2"/>
          <p:cNvSpPr>
            <a:spLocks noChangeShapeType="1"/>
          </p:cNvSpPr>
          <p:nvPr/>
        </p:nvSpPr>
        <p:spPr bwMode="auto">
          <a:xfrm>
            <a:off x="2636838" y="4284663"/>
            <a:ext cx="24320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5073650" y="4310063"/>
            <a:ext cx="0" cy="12763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4530725" y="3287713"/>
            <a:ext cx="0" cy="2298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Freeform 5"/>
          <p:cNvSpPr>
            <a:spLocks/>
          </p:cNvSpPr>
          <p:nvPr/>
        </p:nvSpPr>
        <p:spPr bwMode="auto">
          <a:xfrm>
            <a:off x="3940175" y="1427163"/>
            <a:ext cx="2459038" cy="3733800"/>
          </a:xfrm>
          <a:custGeom>
            <a:avLst/>
            <a:gdLst>
              <a:gd name="T0" fmla="*/ 0 w 1436"/>
              <a:gd name="T1" fmla="*/ 1946 h 1946"/>
              <a:gd name="T2" fmla="*/ 709 w 1436"/>
              <a:gd name="T3" fmla="*/ 1455 h 1946"/>
              <a:gd name="T4" fmla="*/ 1162 w 1436"/>
              <a:gd name="T5" fmla="*/ 850 h 1946"/>
              <a:gd name="T6" fmla="*/ 1379 w 1436"/>
              <a:gd name="T7" fmla="*/ 246 h 1946"/>
              <a:gd name="T8" fmla="*/ 1436 w 1436"/>
              <a:gd name="T9" fmla="*/ 0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6" h="1946">
                <a:moveTo>
                  <a:pt x="0" y="1946"/>
                </a:moveTo>
                <a:cubicBezTo>
                  <a:pt x="257" y="1792"/>
                  <a:pt x="515" y="1638"/>
                  <a:pt x="709" y="1455"/>
                </a:cubicBezTo>
                <a:cubicBezTo>
                  <a:pt x="903" y="1272"/>
                  <a:pt x="1050" y="1051"/>
                  <a:pt x="1162" y="850"/>
                </a:cubicBezTo>
                <a:cubicBezTo>
                  <a:pt x="1274" y="649"/>
                  <a:pt x="1333" y="388"/>
                  <a:pt x="1379" y="246"/>
                </a:cubicBezTo>
                <a:cubicBezTo>
                  <a:pt x="1425" y="104"/>
                  <a:pt x="1430" y="52"/>
                  <a:pt x="1436" y="0"/>
                </a:cubicBez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 rot="16200000">
            <a:off x="1156494" y="3232944"/>
            <a:ext cx="1943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Price Level</a:t>
            </a: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2997200" y="6048375"/>
            <a:ext cx="41925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>
                <a:solidFill>
                  <a:schemeClr val="tx2"/>
                </a:solidFill>
              </a:rPr>
              <a:t>Real Domestic Output, GDP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7429500" y="5475288"/>
            <a:ext cx="49688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Q</a:t>
            </a:r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1966913" y="1201738"/>
            <a:ext cx="45243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P</a:t>
            </a:r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6454775" y="1241425"/>
            <a:ext cx="7175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AS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77835" name="Rectangle 11"/>
          <p:cNvSpPr>
            <a:spLocks noChangeArrowheads="1"/>
          </p:cNvSpPr>
          <p:nvPr/>
        </p:nvSpPr>
        <p:spPr bwMode="auto">
          <a:xfrm>
            <a:off x="5916613" y="4940300"/>
            <a:ext cx="7350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77836" name="Freeform 12"/>
          <p:cNvSpPr>
            <a:spLocks/>
          </p:cNvSpPr>
          <p:nvPr/>
        </p:nvSpPr>
        <p:spPr bwMode="auto">
          <a:xfrm>
            <a:off x="3962400" y="1714500"/>
            <a:ext cx="1974850" cy="3544888"/>
          </a:xfrm>
          <a:custGeom>
            <a:avLst/>
            <a:gdLst>
              <a:gd name="T0" fmla="*/ 0 w 1244"/>
              <a:gd name="T1" fmla="*/ 0 h 2233"/>
              <a:gd name="T2" fmla="*/ 102 w 1244"/>
              <a:gd name="T3" fmla="*/ 358 h 2233"/>
              <a:gd name="T4" fmla="*/ 222 w 1244"/>
              <a:gd name="T5" fmla="*/ 701 h 2233"/>
              <a:gd name="T6" fmla="*/ 358 w 1244"/>
              <a:gd name="T7" fmla="*/ 1019 h 2233"/>
              <a:gd name="T8" fmla="*/ 509 w 1244"/>
              <a:gd name="T9" fmla="*/ 1317 h 2233"/>
              <a:gd name="T10" fmla="*/ 673 w 1244"/>
              <a:gd name="T11" fmla="*/ 1587 h 2233"/>
              <a:gd name="T12" fmla="*/ 851 w 1244"/>
              <a:gd name="T13" fmla="*/ 1831 h 2233"/>
              <a:gd name="T14" fmla="*/ 1042 w 1244"/>
              <a:gd name="T15" fmla="*/ 2047 h 2233"/>
              <a:gd name="T16" fmla="*/ 1243 w 1244"/>
              <a:gd name="T17" fmla="*/ 2232 h 2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4" h="2233">
                <a:moveTo>
                  <a:pt x="0" y="0"/>
                </a:moveTo>
                <a:lnTo>
                  <a:pt x="102" y="358"/>
                </a:lnTo>
                <a:lnTo>
                  <a:pt x="222" y="701"/>
                </a:lnTo>
                <a:lnTo>
                  <a:pt x="358" y="1019"/>
                </a:lnTo>
                <a:lnTo>
                  <a:pt x="509" y="1317"/>
                </a:lnTo>
                <a:lnTo>
                  <a:pt x="673" y="1587"/>
                </a:lnTo>
                <a:lnTo>
                  <a:pt x="851" y="1831"/>
                </a:lnTo>
                <a:lnTo>
                  <a:pt x="1042" y="2047"/>
                </a:lnTo>
                <a:lnTo>
                  <a:pt x="1243" y="2232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7" name="Text Box 13"/>
          <p:cNvSpPr txBox="1">
            <a:spLocks noChangeArrowheads="1"/>
          </p:cNvSpPr>
          <p:nvPr/>
        </p:nvSpPr>
        <p:spPr bwMode="auto">
          <a:xfrm>
            <a:off x="2370138" y="49213"/>
            <a:ext cx="60960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85000"/>
              </a:lnSpc>
            </a:pPr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DECREASES IN AS: 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COST-PUSH INFLATION</a:t>
            </a:r>
          </a:p>
        </p:txBody>
      </p:sp>
      <p:grpSp>
        <p:nvGrpSpPr>
          <p:cNvPr id="77838" name="Group 14"/>
          <p:cNvGrpSpPr>
            <a:grpSpLocks/>
          </p:cNvGrpSpPr>
          <p:nvPr/>
        </p:nvGrpSpPr>
        <p:grpSpPr bwMode="auto">
          <a:xfrm>
            <a:off x="2632075" y="1484313"/>
            <a:ext cx="4692650" cy="4098925"/>
            <a:chOff x="1490" y="983"/>
            <a:chExt cx="2956" cy="2582"/>
          </a:xfrm>
        </p:grpSpPr>
        <p:sp>
          <p:nvSpPr>
            <p:cNvPr id="77839" name="Line 15"/>
            <p:cNvSpPr>
              <a:spLocks noChangeShapeType="1"/>
            </p:cNvSpPr>
            <p:nvPr/>
          </p:nvSpPr>
          <p:spPr bwMode="auto">
            <a:xfrm>
              <a:off x="1505" y="983"/>
              <a:ext cx="0" cy="258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0" name="Line 16"/>
            <p:cNvSpPr>
              <a:spLocks noChangeShapeType="1"/>
            </p:cNvSpPr>
            <p:nvPr/>
          </p:nvSpPr>
          <p:spPr bwMode="auto">
            <a:xfrm>
              <a:off x="1490" y="3556"/>
              <a:ext cx="29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7841" name="Rectangle 17"/>
          <p:cNvSpPr>
            <a:spLocks noChangeArrowheads="1"/>
          </p:cNvSpPr>
          <p:nvPr/>
        </p:nvSpPr>
        <p:spPr bwMode="auto">
          <a:xfrm>
            <a:off x="2232025" y="3073400"/>
            <a:ext cx="4429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P</a:t>
            </a:r>
            <a:r>
              <a:rPr lang="en-US" altLang="en-US" sz="2000" b="1" baseline="-25000"/>
              <a:t>2</a:t>
            </a:r>
          </a:p>
        </p:txBody>
      </p:sp>
      <p:sp>
        <p:nvSpPr>
          <p:cNvPr id="77842" name="Line 18"/>
          <p:cNvSpPr>
            <a:spLocks noChangeShapeType="1"/>
          </p:cNvSpPr>
          <p:nvPr/>
        </p:nvSpPr>
        <p:spPr bwMode="auto">
          <a:xfrm>
            <a:off x="2641600" y="3275013"/>
            <a:ext cx="18621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3" name="Rectangle 19"/>
          <p:cNvSpPr>
            <a:spLocks noChangeArrowheads="1"/>
          </p:cNvSpPr>
          <p:nvPr/>
        </p:nvSpPr>
        <p:spPr bwMode="auto">
          <a:xfrm>
            <a:off x="4841875" y="5540375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Q</a:t>
            </a:r>
            <a:r>
              <a:rPr lang="en-US" altLang="en-US" sz="2400" b="1" baseline="-25000"/>
              <a:t>f</a:t>
            </a:r>
          </a:p>
        </p:txBody>
      </p:sp>
      <p:sp>
        <p:nvSpPr>
          <p:cNvPr id="77844" name="Rectangle 20"/>
          <p:cNvSpPr>
            <a:spLocks noChangeArrowheads="1"/>
          </p:cNvSpPr>
          <p:nvPr/>
        </p:nvSpPr>
        <p:spPr bwMode="auto">
          <a:xfrm>
            <a:off x="4279900" y="5535613"/>
            <a:ext cx="530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Q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77845" name="AutoShape 21"/>
          <p:cNvSpPr>
            <a:spLocks noChangeArrowheads="1"/>
          </p:cNvSpPr>
          <p:nvPr/>
        </p:nvSpPr>
        <p:spPr bwMode="auto">
          <a:xfrm flipH="1">
            <a:off x="5045075" y="2052638"/>
            <a:ext cx="973138" cy="614362"/>
          </a:xfrm>
          <a:prstGeom prst="rightArrow">
            <a:avLst>
              <a:gd name="adj1" fmla="val 50000"/>
              <a:gd name="adj2" fmla="val 39600"/>
            </a:avLst>
          </a:prstGeom>
          <a:gradFill rotWithShape="1">
            <a:gsLst>
              <a:gs pos="0">
                <a:schemeClr val="tx1"/>
              </a:gs>
              <a:gs pos="100000">
                <a:srgbClr val="CC00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6" name="Text Box 22"/>
          <p:cNvSpPr txBox="1">
            <a:spLocks noChangeArrowheads="1"/>
          </p:cNvSpPr>
          <p:nvPr/>
        </p:nvSpPr>
        <p:spPr bwMode="auto">
          <a:xfrm>
            <a:off x="5130800" y="40211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77847" name="Text Box 23"/>
          <p:cNvSpPr txBox="1">
            <a:spLocks noChangeArrowheads="1"/>
          </p:cNvSpPr>
          <p:nvPr/>
        </p:nvSpPr>
        <p:spPr bwMode="auto">
          <a:xfrm>
            <a:off x="4549775" y="30448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77848" name="Freeform 24"/>
          <p:cNvSpPr>
            <a:spLocks/>
          </p:cNvSpPr>
          <p:nvPr/>
        </p:nvSpPr>
        <p:spPr bwMode="auto">
          <a:xfrm>
            <a:off x="2820988" y="1122363"/>
            <a:ext cx="2459037" cy="3733800"/>
          </a:xfrm>
          <a:custGeom>
            <a:avLst/>
            <a:gdLst>
              <a:gd name="T0" fmla="*/ 0 w 1436"/>
              <a:gd name="T1" fmla="*/ 1946 h 1946"/>
              <a:gd name="T2" fmla="*/ 709 w 1436"/>
              <a:gd name="T3" fmla="*/ 1455 h 1946"/>
              <a:gd name="T4" fmla="*/ 1162 w 1436"/>
              <a:gd name="T5" fmla="*/ 850 h 1946"/>
              <a:gd name="T6" fmla="*/ 1379 w 1436"/>
              <a:gd name="T7" fmla="*/ 246 h 1946"/>
              <a:gd name="T8" fmla="*/ 1436 w 1436"/>
              <a:gd name="T9" fmla="*/ 0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6" h="1946">
                <a:moveTo>
                  <a:pt x="0" y="1946"/>
                </a:moveTo>
                <a:cubicBezTo>
                  <a:pt x="257" y="1792"/>
                  <a:pt x="515" y="1638"/>
                  <a:pt x="709" y="1455"/>
                </a:cubicBezTo>
                <a:cubicBezTo>
                  <a:pt x="903" y="1272"/>
                  <a:pt x="1050" y="1051"/>
                  <a:pt x="1162" y="850"/>
                </a:cubicBezTo>
                <a:cubicBezTo>
                  <a:pt x="1274" y="649"/>
                  <a:pt x="1333" y="388"/>
                  <a:pt x="1379" y="246"/>
                </a:cubicBezTo>
                <a:cubicBezTo>
                  <a:pt x="1425" y="104"/>
                  <a:pt x="1430" y="52"/>
                  <a:pt x="1436" y="0"/>
                </a:cubicBez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9" name="Rectangle 25"/>
          <p:cNvSpPr>
            <a:spLocks noChangeArrowheads="1"/>
          </p:cNvSpPr>
          <p:nvPr/>
        </p:nvSpPr>
        <p:spPr bwMode="auto">
          <a:xfrm>
            <a:off x="5264150" y="1093788"/>
            <a:ext cx="7175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AS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77850" name="Oval 26"/>
          <p:cNvSpPr>
            <a:spLocks noChangeArrowheads="1"/>
          </p:cNvSpPr>
          <p:nvPr/>
        </p:nvSpPr>
        <p:spPr bwMode="auto">
          <a:xfrm>
            <a:off x="4465638" y="3206750"/>
            <a:ext cx="136525" cy="136525"/>
          </a:xfrm>
          <a:prstGeom prst="ellipse">
            <a:avLst/>
          </a:prstGeom>
          <a:solidFill>
            <a:srgbClr val="FAFD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51" name="Oval 27"/>
          <p:cNvSpPr>
            <a:spLocks noChangeArrowheads="1"/>
          </p:cNvSpPr>
          <p:nvPr/>
        </p:nvSpPr>
        <p:spPr bwMode="auto">
          <a:xfrm>
            <a:off x="5003800" y="4230688"/>
            <a:ext cx="136525" cy="136525"/>
          </a:xfrm>
          <a:prstGeom prst="ellipse">
            <a:avLst/>
          </a:prstGeom>
          <a:solidFill>
            <a:srgbClr val="FAFD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52" name="Rectangle 28"/>
          <p:cNvSpPr>
            <a:spLocks noChangeArrowheads="1"/>
          </p:cNvSpPr>
          <p:nvPr/>
        </p:nvSpPr>
        <p:spPr bwMode="auto">
          <a:xfrm>
            <a:off x="2227263" y="4083050"/>
            <a:ext cx="4429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P</a:t>
            </a:r>
            <a:r>
              <a:rPr lang="en-US" altLang="en-US" sz="2000" b="1" baseline="-25000"/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7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7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7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7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1000"/>
                                        <p:tgtEl>
                                          <p:spTgt spid="77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7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7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7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7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7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0" grpId="0" autoUpdateAnimBg="0"/>
      <p:bldP spid="77831" grpId="0" autoUpdateAnimBg="0"/>
      <p:bldP spid="77832" grpId="0" autoUpdateAnimBg="0"/>
      <p:bldP spid="77833" grpId="0" autoUpdateAnimBg="0"/>
      <p:bldP spid="77834" grpId="0" autoUpdateAnimBg="0"/>
      <p:bldP spid="77835" grpId="0" autoUpdateAnimBg="0"/>
      <p:bldP spid="77837" grpId="0" autoUpdateAnimBg="0"/>
      <p:bldP spid="77841" grpId="0" autoUpdateAnimBg="0"/>
      <p:bldP spid="77843" grpId="0" autoUpdateAnimBg="0"/>
      <p:bldP spid="77844" grpId="0" autoUpdateAnimBg="0"/>
      <p:bldP spid="77846" grpId="0"/>
      <p:bldP spid="77847" grpId="0"/>
      <p:bldP spid="77849" grpId="0" autoUpdateAnimBg="0"/>
      <p:bldP spid="77852" grpId="0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Line 2"/>
          <p:cNvSpPr>
            <a:spLocks noChangeShapeType="1"/>
          </p:cNvSpPr>
          <p:nvPr/>
        </p:nvSpPr>
        <p:spPr bwMode="auto">
          <a:xfrm>
            <a:off x="5897563" y="3244850"/>
            <a:ext cx="0" cy="260826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1" name="Line 3"/>
          <p:cNvSpPr>
            <a:spLocks noChangeShapeType="1"/>
          </p:cNvSpPr>
          <p:nvPr/>
        </p:nvSpPr>
        <p:spPr bwMode="auto">
          <a:xfrm>
            <a:off x="3022600" y="3241675"/>
            <a:ext cx="29273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5502275" y="2154238"/>
            <a:ext cx="0" cy="370363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>
            <a:off x="4916488" y="3559175"/>
            <a:ext cx="0" cy="2298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Freeform 6"/>
          <p:cNvSpPr>
            <a:spLocks/>
          </p:cNvSpPr>
          <p:nvPr/>
        </p:nvSpPr>
        <p:spPr bwMode="auto">
          <a:xfrm>
            <a:off x="3825875" y="1798638"/>
            <a:ext cx="2459038" cy="3733800"/>
          </a:xfrm>
          <a:custGeom>
            <a:avLst/>
            <a:gdLst>
              <a:gd name="T0" fmla="*/ 0 w 1436"/>
              <a:gd name="T1" fmla="*/ 1946 h 1946"/>
              <a:gd name="T2" fmla="*/ 709 w 1436"/>
              <a:gd name="T3" fmla="*/ 1455 h 1946"/>
              <a:gd name="T4" fmla="*/ 1162 w 1436"/>
              <a:gd name="T5" fmla="*/ 850 h 1946"/>
              <a:gd name="T6" fmla="*/ 1379 w 1436"/>
              <a:gd name="T7" fmla="*/ 246 h 1946"/>
              <a:gd name="T8" fmla="*/ 1436 w 1436"/>
              <a:gd name="T9" fmla="*/ 0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6" h="1946">
                <a:moveTo>
                  <a:pt x="0" y="1946"/>
                </a:moveTo>
                <a:cubicBezTo>
                  <a:pt x="257" y="1792"/>
                  <a:pt x="515" y="1638"/>
                  <a:pt x="709" y="1455"/>
                </a:cubicBezTo>
                <a:cubicBezTo>
                  <a:pt x="903" y="1272"/>
                  <a:pt x="1050" y="1051"/>
                  <a:pt x="1162" y="850"/>
                </a:cubicBezTo>
                <a:cubicBezTo>
                  <a:pt x="1274" y="649"/>
                  <a:pt x="1333" y="388"/>
                  <a:pt x="1379" y="246"/>
                </a:cubicBezTo>
                <a:cubicBezTo>
                  <a:pt x="1425" y="104"/>
                  <a:pt x="1430" y="52"/>
                  <a:pt x="1436" y="0"/>
                </a:cubicBez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 rot="16200000">
            <a:off x="1542257" y="3504406"/>
            <a:ext cx="194310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Price Level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3382963" y="6205538"/>
            <a:ext cx="41925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>
                <a:solidFill>
                  <a:schemeClr val="tx2"/>
                </a:solidFill>
              </a:rPr>
              <a:t>Real Domestic Output, GDP</a:t>
            </a: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7815263" y="5746750"/>
            <a:ext cx="4968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Q</a:t>
            </a: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2352675" y="1473200"/>
            <a:ext cx="4524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/>
              <a:t>P</a:t>
            </a:r>
          </a:p>
        </p:txBody>
      </p:sp>
      <p:sp>
        <p:nvSpPr>
          <p:cNvPr id="78859" name="Rectangle 11"/>
          <p:cNvSpPr>
            <a:spLocks noChangeArrowheads="1"/>
          </p:cNvSpPr>
          <p:nvPr/>
        </p:nvSpPr>
        <p:spPr bwMode="auto">
          <a:xfrm>
            <a:off x="5611813" y="1512888"/>
            <a:ext cx="7175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AS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6302375" y="5211763"/>
            <a:ext cx="7350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78861" name="Freeform 13"/>
          <p:cNvSpPr>
            <a:spLocks/>
          </p:cNvSpPr>
          <p:nvPr/>
        </p:nvSpPr>
        <p:spPr bwMode="auto">
          <a:xfrm>
            <a:off x="4348163" y="1985963"/>
            <a:ext cx="1974850" cy="3544887"/>
          </a:xfrm>
          <a:custGeom>
            <a:avLst/>
            <a:gdLst>
              <a:gd name="T0" fmla="*/ 0 w 1244"/>
              <a:gd name="T1" fmla="*/ 0 h 2233"/>
              <a:gd name="T2" fmla="*/ 102 w 1244"/>
              <a:gd name="T3" fmla="*/ 358 h 2233"/>
              <a:gd name="T4" fmla="*/ 222 w 1244"/>
              <a:gd name="T5" fmla="*/ 701 h 2233"/>
              <a:gd name="T6" fmla="*/ 358 w 1244"/>
              <a:gd name="T7" fmla="*/ 1019 h 2233"/>
              <a:gd name="T8" fmla="*/ 509 w 1244"/>
              <a:gd name="T9" fmla="*/ 1317 h 2233"/>
              <a:gd name="T10" fmla="*/ 673 w 1244"/>
              <a:gd name="T11" fmla="*/ 1587 h 2233"/>
              <a:gd name="T12" fmla="*/ 851 w 1244"/>
              <a:gd name="T13" fmla="*/ 1831 h 2233"/>
              <a:gd name="T14" fmla="*/ 1042 w 1244"/>
              <a:gd name="T15" fmla="*/ 2047 h 2233"/>
              <a:gd name="T16" fmla="*/ 1243 w 1244"/>
              <a:gd name="T17" fmla="*/ 2232 h 2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4" h="2233">
                <a:moveTo>
                  <a:pt x="0" y="0"/>
                </a:moveTo>
                <a:lnTo>
                  <a:pt x="102" y="358"/>
                </a:lnTo>
                <a:lnTo>
                  <a:pt x="222" y="701"/>
                </a:lnTo>
                <a:lnTo>
                  <a:pt x="358" y="1019"/>
                </a:lnTo>
                <a:lnTo>
                  <a:pt x="509" y="1317"/>
                </a:lnTo>
                <a:lnTo>
                  <a:pt x="673" y="1587"/>
                </a:lnTo>
                <a:lnTo>
                  <a:pt x="851" y="1831"/>
                </a:lnTo>
                <a:lnTo>
                  <a:pt x="1042" y="2047"/>
                </a:lnTo>
                <a:lnTo>
                  <a:pt x="1243" y="2232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2727325" y="49213"/>
            <a:ext cx="541337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85000"/>
              </a:lnSpc>
            </a:pPr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INCREASES IN AS: 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FULL EMPLOYMENT</a:t>
            </a:r>
          </a:p>
        </p:txBody>
      </p:sp>
      <p:grpSp>
        <p:nvGrpSpPr>
          <p:cNvPr id="78863" name="Group 15"/>
          <p:cNvGrpSpPr>
            <a:grpSpLocks/>
          </p:cNvGrpSpPr>
          <p:nvPr/>
        </p:nvGrpSpPr>
        <p:grpSpPr bwMode="auto">
          <a:xfrm>
            <a:off x="3017838" y="1755775"/>
            <a:ext cx="4692650" cy="4098925"/>
            <a:chOff x="1490" y="983"/>
            <a:chExt cx="2956" cy="2582"/>
          </a:xfrm>
        </p:grpSpPr>
        <p:sp>
          <p:nvSpPr>
            <p:cNvPr id="78864" name="Line 16"/>
            <p:cNvSpPr>
              <a:spLocks noChangeShapeType="1"/>
            </p:cNvSpPr>
            <p:nvPr/>
          </p:nvSpPr>
          <p:spPr bwMode="auto">
            <a:xfrm>
              <a:off x="1505" y="983"/>
              <a:ext cx="0" cy="258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5" name="Line 17"/>
            <p:cNvSpPr>
              <a:spLocks noChangeShapeType="1"/>
            </p:cNvSpPr>
            <p:nvPr/>
          </p:nvSpPr>
          <p:spPr bwMode="auto">
            <a:xfrm>
              <a:off x="1490" y="3556"/>
              <a:ext cx="29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2617788" y="3373438"/>
            <a:ext cx="4429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P</a:t>
            </a:r>
            <a:r>
              <a:rPr lang="en-US" altLang="en-US" sz="2000" b="1" baseline="-25000"/>
              <a:t>1</a:t>
            </a:r>
          </a:p>
        </p:txBody>
      </p:sp>
      <p:sp>
        <p:nvSpPr>
          <p:cNvPr id="78867" name="Line 19"/>
          <p:cNvSpPr>
            <a:spLocks noChangeShapeType="1"/>
          </p:cNvSpPr>
          <p:nvPr/>
        </p:nvSpPr>
        <p:spPr bwMode="auto">
          <a:xfrm>
            <a:off x="3027363" y="3575050"/>
            <a:ext cx="186213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8" name="Rectangle 20"/>
          <p:cNvSpPr>
            <a:spLocks noChangeArrowheads="1"/>
          </p:cNvSpPr>
          <p:nvPr/>
        </p:nvSpPr>
        <p:spPr bwMode="auto">
          <a:xfrm>
            <a:off x="5270500" y="5807075"/>
            <a:ext cx="530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Q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78869" name="Rectangle 21"/>
          <p:cNvSpPr>
            <a:spLocks noChangeArrowheads="1"/>
          </p:cNvSpPr>
          <p:nvPr/>
        </p:nvSpPr>
        <p:spPr bwMode="auto">
          <a:xfrm>
            <a:off x="4665663" y="5807075"/>
            <a:ext cx="530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Q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78870" name="AutoShape 22"/>
          <p:cNvSpPr>
            <a:spLocks noChangeArrowheads="1"/>
          </p:cNvSpPr>
          <p:nvPr/>
        </p:nvSpPr>
        <p:spPr bwMode="auto">
          <a:xfrm>
            <a:off x="5648325" y="1895475"/>
            <a:ext cx="522288" cy="404813"/>
          </a:xfrm>
          <a:prstGeom prst="rightArrow">
            <a:avLst>
              <a:gd name="adj1" fmla="val 50000"/>
              <a:gd name="adj2" fmla="val 32255"/>
            </a:avLst>
          </a:prstGeom>
          <a:gradFill rotWithShape="1">
            <a:gsLst>
              <a:gs pos="0">
                <a:schemeClr val="tx1"/>
              </a:gs>
              <a:gs pos="100000">
                <a:srgbClr val="CC00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1" name="Text Box 23"/>
          <p:cNvSpPr txBox="1">
            <a:spLocks noChangeArrowheads="1"/>
          </p:cNvSpPr>
          <p:nvPr/>
        </p:nvSpPr>
        <p:spPr bwMode="auto">
          <a:xfrm>
            <a:off x="4487863" y="34496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5135563" y="21304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78873" name="Freeform 25"/>
          <p:cNvSpPr>
            <a:spLocks/>
          </p:cNvSpPr>
          <p:nvPr/>
        </p:nvSpPr>
        <p:spPr bwMode="auto">
          <a:xfrm>
            <a:off x="3206750" y="1557338"/>
            <a:ext cx="2446338" cy="3570287"/>
          </a:xfrm>
          <a:custGeom>
            <a:avLst/>
            <a:gdLst>
              <a:gd name="T0" fmla="*/ 0 w 1436"/>
              <a:gd name="T1" fmla="*/ 1946 h 1946"/>
              <a:gd name="T2" fmla="*/ 709 w 1436"/>
              <a:gd name="T3" fmla="*/ 1455 h 1946"/>
              <a:gd name="T4" fmla="*/ 1162 w 1436"/>
              <a:gd name="T5" fmla="*/ 850 h 1946"/>
              <a:gd name="T6" fmla="*/ 1379 w 1436"/>
              <a:gd name="T7" fmla="*/ 246 h 1946"/>
              <a:gd name="T8" fmla="*/ 1436 w 1436"/>
              <a:gd name="T9" fmla="*/ 0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6" h="1946">
                <a:moveTo>
                  <a:pt x="0" y="1946"/>
                </a:moveTo>
                <a:cubicBezTo>
                  <a:pt x="257" y="1792"/>
                  <a:pt x="515" y="1638"/>
                  <a:pt x="709" y="1455"/>
                </a:cubicBezTo>
                <a:cubicBezTo>
                  <a:pt x="903" y="1272"/>
                  <a:pt x="1050" y="1051"/>
                  <a:pt x="1162" y="850"/>
                </a:cubicBezTo>
                <a:cubicBezTo>
                  <a:pt x="1274" y="649"/>
                  <a:pt x="1333" y="388"/>
                  <a:pt x="1379" y="246"/>
                </a:cubicBezTo>
                <a:cubicBezTo>
                  <a:pt x="1425" y="104"/>
                  <a:pt x="1430" y="52"/>
                  <a:pt x="1436" y="0"/>
                </a:cubicBez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4" name="Rectangle 26"/>
          <p:cNvSpPr>
            <a:spLocks noChangeArrowheads="1"/>
          </p:cNvSpPr>
          <p:nvPr/>
        </p:nvSpPr>
        <p:spPr bwMode="auto">
          <a:xfrm>
            <a:off x="6278563" y="1565275"/>
            <a:ext cx="7175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AS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78875" name="Oval 27"/>
          <p:cNvSpPr>
            <a:spLocks noChangeArrowheads="1"/>
          </p:cNvSpPr>
          <p:nvPr/>
        </p:nvSpPr>
        <p:spPr bwMode="auto">
          <a:xfrm>
            <a:off x="4851400" y="3506788"/>
            <a:ext cx="136525" cy="136525"/>
          </a:xfrm>
          <a:prstGeom prst="ellipse">
            <a:avLst/>
          </a:prstGeom>
          <a:solidFill>
            <a:srgbClr val="FAFD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6" name="Rectangle 28"/>
          <p:cNvSpPr>
            <a:spLocks noChangeArrowheads="1"/>
          </p:cNvSpPr>
          <p:nvPr/>
        </p:nvSpPr>
        <p:spPr bwMode="auto">
          <a:xfrm>
            <a:off x="2613025" y="3040063"/>
            <a:ext cx="4429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P</a:t>
            </a:r>
            <a:r>
              <a:rPr lang="en-US" altLang="en-US" sz="2000" b="1" baseline="-25000"/>
              <a:t>2</a:t>
            </a:r>
          </a:p>
        </p:txBody>
      </p:sp>
      <p:sp>
        <p:nvSpPr>
          <p:cNvPr id="78877" name="Text Box 29"/>
          <p:cNvSpPr txBox="1">
            <a:spLocks noChangeArrowheads="1"/>
          </p:cNvSpPr>
          <p:nvPr/>
        </p:nvSpPr>
        <p:spPr bwMode="auto">
          <a:xfrm>
            <a:off x="2252663" y="990600"/>
            <a:ext cx="490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 i="1">
                <a:solidFill>
                  <a:srgbClr val="CC0000"/>
                </a:solidFill>
                <a:latin typeface="Times New Roman" panose="02020603050405020304" pitchFamily="18" charset="0"/>
              </a:rPr>
              <a:t>…With Price-Level Stability</a:t>
            </a:r>
          </a:p>
        </p:txBody>
      </p:sp>
      <p:sp>
        <p:nvSpPr>
          <p:cNvPr id="78878" name="Freeform 30"/>
          <p:cNvSpPr>
            <a:spLocks/>
          </p:cNvSpPr>
          <p:nvPr/>
        </p:nvSpPr>
        <p:spPr bwMode="auto">
          <a:xfrm>
            <a:off x="5357813" y="1695450"/>
            <a:ext cx="1974850" cy="3544888"/>
          </a:xfrm>
          <a:custGeom>
            <a:avLst/>
            <a:gdLst>
              <a:gd name="T0" fmla="*/ 0 w 1244"/>
              <a:gd name="T1" fmla="*/ 0 h 2233"/>
              <a:gd name="T2" fmla="*/ 102 w 1244"/>
              <a:gd name="T3" fmla="*/ 358 h 2233"/>
              <a:gd name="T4" fmla="*/ 222 w 1244"/>
              <a:gd name="T5" fmla="*/ 701 h 2233"/>
              <a:gd name="T6" fmla="*/ 358 w 1244"/>
              <a:gd name="T7" fmla="*/ 1019 h 2233"/>
              <a:gd name="T8" fmla="*/ 509 w 1244"/>
              <a:gd name="T9" fmla="*/ 1317 h 2233"/>
              <a:gd name="T10" fmla="*/ 673 w 1244"/>
              <a:gd name="T11" fmla="*/ 1587 h 2233"/>
              <a:gd name="T12" fmla="*/ 851 w 1244"/>
              <a:gd name="T13" fmla="*/ 1831 h 2233"/>
              <a:gd name="T14" fmla="*/ 1042 w 1244"/>
              <a:gd name="T15" fmla="*/ 2047 h 2233"/>
              <a:gd name="T16" fmla="*/ 1243 w 1244"/>
              <a:gd name="T17" fmla="*/ 2232 h 2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4" h="2233">
                <a:moveTo>
                  <a:pt x="0" y="0"/>
                </a:moveTo>
                <a:lnTo>
                  <a:pt x="102" y="358"/>
                </a:lnTo>
                <a:lnTo>
                  <a:pt x="222" y="701"/>
                </a:lnTo>
                <a:lnTo>
                  <a:pt x="358" y="1019"/>
                </a:lnTo>
                <a:lnTo>
                  <a:pt x="509" y="1317"/>
                </a:lnTo>
                <a:lnTo>
                  <a:pt x="673" y="1587"/>
                </a:lnTo>
                <a:lnTo>
                  <a:pt x="851" y="1831"/>
                </a:lnTo>
                <a:lnTo>
                  <a:pt x="1042" y="2047"/>
                </a:lnTo>
                <a:lnTo>
                  <a:pt x="1243" y="2232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9" name="Oval 31"/>
          <p:cNvSpPr>
            <a:spLocks noChangeArrowheads="1"/>
          </p:cNvSpPr>
          <p:nvPr/>
        </p:nvSpPr>
        <p:spPr bwMode="auto">
          <a:xfrm>
            <a:off x="5432425" y="2116138"/>
            <a:ext cx="136525" cy="136525"/>
          </a:xfrm>
          <a:prstGeom prst="ellipse">
            <a:avLst/>
          </a:prstGeom>
          <a:solidFill>
            <a:srgbClr val="FAFD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0" name="Oval 32"/>
          <p:cNvSpPr>
            <a:spLocks noChangeArrowheads="1"/>
          </p:cNvSpPr>
          <p:nvPr/>
        </p:nvSpPr>
        <p:spPr bwMode="auto">
          <a:xfrm>
            <a:off x="5832475" y="3173413"/>
            <a:ext cx="136525" cy="136525"/>
          </a:xfrm>
          <a:prstGeom prst="ellipse">
            <a:avLst/>
          </a:prstGeom>
          <a:solidFill>
            <a:srgbClr val="FAFD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1" name="Rectangle 33"/>
          <p:cNvSpPr>
            <a:spLocks noChangeArrowheads="1"/>
          </p:cNvSpPr>
          <p:nvPr/>
        </p:nvSpPr>
        <p:spPr bwMode="auto">
          <a:xfrm>
            <a:off x="7340600" y="4964113"/>
            <a:ext cx="7350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78882" name="Rectangle 34"/>
          <p:cNvSpPr>
            <a:spLocks noChangeArrowheads="1"/>
          </p:cNvSpPr>
          <p:nvPr/>
        </p:nvSpPr>
        <p:spPr bwMode="auto">
          <a:xfrm>
            <a:off x="2627313" y="1897063"/>
            <a:ext cx="4429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P</a:t>
            </a:r>
            <a:r>
              <a:rPr lang="en-US" altLang="en-US" sz="2000" b="1" baseline="-25000"/>
              <a:t>3</a:t>
            </a:r>
          </a:p>
        </p:txBody>
      </p:sp>
      <p:sp>
        <p:nvSpPr>
          <p:cNvPr id="78883" name="Line 35"/>
          <p:cNvSpPr>
            <a:spLocks noChangeShapeType="1"/>
          </p:cNvSpPr>
          <p:nvPr/>
        </p:nvSpPr>
        <p:spPr bwMode="auto">
          <a:xfrm>
            <a:off x="3036888" y="2184400"/>
            <a:ext cx="2476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4" name="AutoShape 36"/>
          <p:cNvSpPr>
            <a:spLocks noChangeArrowheads="1"/>
          </p:cNvSpPr>
          <p:nvPr/>
        </p:nvSpPr>
        <p:spPr bwMode="auto">
          <a:xfrm>
            <a:off x="6097588" y="4719638"/>
            <a:ext cx="582612" cy="404812"/>
          </a:xfrm>
          <a:prstGeom prst="rightArrow">
            <a:avLst>
              <a:gd name="adj1" fmla="val 50000"/>
              <a:gd name="adj2" fmla="val 35980"/>
            </a:avLst>
          </a:prstGeom>
          <a:gradFill rotWithShape="1">
            <a:gsLst>
              <a:gs pos="0">
                <a:schemeClr val="tx1"/>
              </a:gs>
              <a:gs pos="100000">
                <a:srgbClr val="CC00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5" name="Rectangle 37"/>
          <p:cNvSpPr>
            <a:spLocks noChangeArrowheads="1"/>
          </p:cNvSpPr>
          <p:nvPr/>
        </p:nvSpPr>
        <p:spPr bwMode="auto">
          <a:xfrm>
            <a:off x="5665788" y="5807075"/>
            <a:ext cx="530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Q</a:t>
            </a:r>
            <a:r>
              <a:rPr lang="en-US" altLang="en-US" sz="2400" b="1" baseline="-25000"/>
              <a:t>3</a:t>
            </a:r>
          </a:p>
        </p:txBody>
      </p:sp>
      <p:sp>
        <p:nvSpPr>
          <p:cNvPr id="78886" name="AutoShape 38"/>
          <p:cNvSpPr>
            <a:spLocks noChangeArrowheads="1"/>
          </p:cNvSpPr>
          <p:nvPr/>
        </p:nvSpPr>
        <p:spPr bwMode="auto">
          <a:xfrm>
            <a:off x="1798638" y="2084388"/>
            <a:ext cx="665162" cy="1470025"/>
          </a:xfrm>
          <a:prstGeom prst="upArrow">
            <a:avLst>
              <a:gd name="adj1" fmla="val 50000"/>
              <a:gd name="adj2" fmla="val 55251"/>
            </a:avLst>
          </a:prstGeom>
          <a:gradFill rotWithShape="1">
            <a:gsLst>
              <a:gs pos="0">
                <a:srgbClr val="CC0000"/>
              </a:gs>
              <a:gs pos="100000">
                <a:schemeClr val="tx1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7" name="AutoShape 39"/>
          <p:cNvSpPr>
            <a:spLocks noChangeArrowheads="1"/>
          </p:cNvSpPr>
          <p:nvPr/>
        </p:nvSpPr>
        <p:spPr bwMode="auto">
          <a:xfrm>
            <a:off x="1895475" y="2112963"/>
            <a:ext cx="469900" cy="1081087"/>
          </a:xfrm>
          <a:prstGeom prst="downArrow">
            <a:avLst>
              <a:gd name="adj1" fmla="val 50000"/>
              <a:gd name="adj2" fmla="val 57517"/>
            </a:avLst>
          </a:prstGeom>
          <a:gradFill rotWithShape="1">
            <a:gsLst>
              <a:gs pos="0">
                <a:srgbClr val="CC0000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7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8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1000"/>
                                        <p:tgtEl>
                                          <p:spTgt spid="7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1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78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7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1000"/>
                                        <p:tgtEl>
                                          <p:spTgt spid="7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 autoUpdateAnimBg="0"/>
      <p:bldP spid="78856" grpId="0" autoUpdateAnimBg="0"/>
      <p:bldP spid="78857" grpId="0" autoUpdateAnimBg="0"/>
      <p:bldP spid="78858" grpId="0" autoUpdateAnimBg="0"/>
      <p:bldP spid="78859" grpId="0" autoUpdateAnimBg="0"/>
      <p:bldP spid="78860" grpId="0" autoUpdateAnimBg="0"/>
      <p:bldP spid="78862" grpId="0" autoUpdateAnimBg="0"/>
      <p:bldP spid="78866" grpId="0" autoUpdateAnimBg="0"/>
      <p:bldP spid="78868" grpId="0" autoUpdateAnimBg="0"/>
      <p:bldP spid="78869" grpId="0" autoUpdateAnimBg="0"/>
      <p:bldP spid="78871" grpId="0"/>
      <p:bldP spid="78872" grpId="0"/>
      <p:bldP spid="78874" grpId="0" autoUpdateAnimBg="0"/>
      <p:bldP spid="78876" grpId="0" autoUpdateAnimBg="0"/>
      <p:bldP spid="78877" grpId="0"/>
      <p:bldP spid="78881" grpId="0" autoUpdateAnimBg="0"/>
      <p:bldP spid="78882" grpId="0" autoUpdateAnimBg="0"/>
      <p:bldP spid="78885" grpId="0" autoUpdateAnimBg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Applying the Model to a Growing Economy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Aggregate demand and aggregate supply grow over time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Aggregate demand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Growing population </a:t>
            </a:r>
            <a:r>
              <a:rPr lang="en-US" altLang="en-US">
                <a:cs typeface="Times New Roman" panose="02020603050405020304" pitchFamily="18" charset="0"/>
              </a:rPr>
              <a:t>→ more demand for consumption and investment goods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Government spending 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Aggregate supply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More workers join the labor force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Investment and technology improve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Line 2"/>
          <p:cNvSpPr>
            <a:spLocks noChangeShapeType="1"/>
          </p:cNvSpPr>
          <p:nvPr/>
        </p:nvSpPr>
        <p:spPr bwMode="auto">
          <a:xfrm>
            <a:off x="7202488" y="2005013"/>
            <a:ext cx="0" cy="3819525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107" name="Line 3"/>
          <p:cNvSpPr>
            <a:spLocks noChangeShapeType="1"/>
          </p:cNvSpPr>
          <p:nvPr/>
        </p:nvSpPr>
        <p:spPr bwMode="auto">
          <a:xfrm>
            <a:off x="7773988" y="2005013"/>
            <a:ext cx="0" cy="381952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1755775" y="68263"/>
            <a:ext cx="73945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GROWTH IN THE AD-AS MODEL</a:t>
            </a:r>
          </a:p>
        </p:txBody>
      </p:sp>
      <p:sp>
        <p:nvSpPr>
          <p:cNvPr id="175109" name="Arc 5"/>
          <p:cNvSpPr>
            <a:spLocks/>
          </p:cNvSpPr>
          <p:nvPr/>
        </p:nvSpPr>
        <p:spPr bwMode="auto">
          <a:xfrm>
            <a:off x="2239963" y="1852613"/>
            <a:ext cx="3322637" cy="39719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000099"/>
              </a:gs>
            </a:gsLst>
            <a:lin ang="18900000" scaled="1"/>
          </a:gradFill>
          <a:ln w="76200" cap="rnd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10" name="Arc 6"/>
          <p:cNvSpPr>
            <a:spLocks/>
          </p:cNvSpPr>
          <p:nvPr/>
        </p:nvSpPr>
        <p:spPr bwMode="auto">
          <a:xfrm>
            <a:off x="2247900" y="2747963"/>
            <a:ext cx="2147888" cy="30749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EAEC5E"/>
              </a:gs>
            </a:gsLst>
            <a:lin ang="18900000" scaled="1"/>
          </a:gradFill>
          <a:ln w="76200" cap="rnd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5111" name="Group 7"/>
          <p:cNvGrpSpPr>
            <a:grpSpLocks/>
          </p:cNvGrpSpPr>
          <p:nvPr/>
        </p:nvGrpSpPr>
        <p:grpSpPr bwMode="auto">
          <a:xfrm>
            <a:off x="3051175" y="2257425"/>
            <a:ext cx="2263775" cy="2852738"/>
            <a:chOff x="2458" y="1422"/>
            <a:chExt cx="1426" cy="1797"/>
          </a:xfrm>
        </p:grpSpPr>
        <p:sp>
          <p:nvSpPr>
            <p:cNvPr id="175112" name="AutoShape 8"/>
            <p:cNvSpPr>
              <a:spLocks noChangeArrowheads="1"/>
            </p:cNvSpPr>
            <p:nvPr/>
          </p:nvSpPr>
          <p:spPr bwMode="auto">
            <a:xfrm rot="20220000">
              <a:off x="3373" y="3074"/>
              <a:ext cx="511" cy="145"/>
            </a:xfrm>
            <a:prstGeom prst="rightArrow">
              <a:avLst>
                <a:gd name="adj1" fmla="val 50000"/>
                <a:gd name="adj2" fmla="val 180563"/>
              </a:avLst>
            </a:prstGeom>
            <a:solidFill>
              <a:srgbClr val="CC0000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13" name="AutoShape 9"/>
            <p:cNvSpPr>
              <a:spLocks noChangeArrowheads="1"/>
            </p:cNvSpPr>
            <p:nvPr/>
          </p:nvSpPr>
          <p:spPr bwMode="auto">
            <a:xfrm rot="19020000">
              <a:off x="3083" y="2081"/>
              <a:ext cx="320" cy="164"/>
            </a:xfrm>
            <a:prstGeom prst="rightArrow">
              <a:avLst>
                <a:gd name="adj1" fmla="val 50000"/>
                <a:gd name="adj2" fmla="val 97570"/>
              </a:avLst>
            </a:prstGeom>
            <a:solidFill>
              <a:srgbClr val="CC0000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14" name="AutoShape 10"/>
            <p:cNvSpPr>
              <a:spLocks noChangeArrowheads="1"/>
            </p:cNvSpPr>
            <p:nvPr/>
          </p:nvSpPr>
          <p:spPr bwMode="auto">
            <a:xfrm rot="17940000">
              <a:off x="2373" y="1507"/>
              <a:ext cx="322" cy="152"/>
            </a:xfrm>
            <a:prstGeom prst="rightArrow">
              <a:avLst>
                <a:gd name="adj1" fmla="val 50000"/>
                <a:gd name="adj2" fmla="val 105931"/>
              </a:avLst>
            </a:prstGeom>
            <a:solidFill>
              <a:srgbClr val="CC0000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1892300" y="2559050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A</a:t>
            </a: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4229100" y="5849938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B</a:t>
            </a:r>
          </a:p>
        </p:txBody>
      </p:sp>
      <p:sp>
        <p:nvSpPr>
          <p:cNvPr id="175117" name="Rectangle 13"/>
          <p:cNvSpPr>
            <a:spLocks noChangeArrowheads="1"/>
          </p:cNvSpPr>
          <p:nvPr/>
        </p:nvSpPr>
        <p:spPr bwMode="auto">
          <a:xfrm>
            <a:off x="1892300" y="1662113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C</a:t>
            </a:r>
          </a:p>
        </p:txBody>
      </p:sp>
      <p:sp>
        <p:nvSpPr>
          <p:cNvPr id="175118" name="Rectangle 14"/>
          <p:cNvSpPr>
            <a:spLocks noChangeArrowheads="1"/>
          </p:cNvSpPr>
          <p:nvPr/>
        </p:nvSpPr>
        <p:spPr bwMode="auto">
          <a:xfrm>
            <a:off x="5354638" y="5849938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D</a:t>
            </a:r>
          </a:p>
        </p:txBody>
      </p:sp>
      <p:sp>
        <p:nvSpPr>
          <p:cNvPr id="175119" name="Rectangle 15"/>
          <p:cNvSpPr>
            <a:spLocks noChangeArrowheads="1"/>
          </p:cNvSpPr>
          <p:nvPr/>
        </p:nvSpPr>
        <p:spPr bwMode="auto">
          <a:xfrm rot="16200000">
            <a:off x="962025" y="3671888"/>
            <a:ext cx="19018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/>
              <a:t>Capital Goods</a:t>
            </a: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3133725" y="6143625"/>
            <a:ext cx="23129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/>
              <a:t>Consumer Goods</a:t>
            </a:r>
          </a:p>
        </p:txBody>
      </p:sp>
      <p:grpSp>
        <p:nvGrpSpPr>
          <p:cNvPr id="175121" name="Group 17"/>
          <p:cNvGrpSpPr>
            <a:grpSpLocks/>
          </p:cNvGrpSpPr>
          <p:nvPr/>
        </p:nvGrpSpPr>
        <p:grpSpPr bwMode="auto">
          <a:xfrm>
            <a:off x="2187575" y="1495425"/>
            <a:ext cx="3644900" cy="4379913"/>
            <a:chOff x="1738" y="942"/>
            <a:chExt cx="3054" cy="2759"/>
          </a:xfrm>
        </p:grpSpPr>
        <p:sp>
          <p:nvSpPr>
            <p:cNvPr id="175122" name="Line 18"/>
            <p:cNvSpPr>
              <a:spLocks noChangeShapeType="1"/>
            </p:cNvSpPr>
            <p:nvPr/>
          </p:nvSpPr>
          <p:spPr bwMode="auto">
            <a:xfrm>
              <a:off x="1761" y="942"/>
              <a:ext cx="0" cy="275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23" name="Line 19"/>
            <p:cNvSpPr>
              <a:spLocks noChangeShapeType="1"/>
            </p:cNvSpPr>
            <p:nvPr/>
          </p:nvSpPr>
          <p:spPr bwMode="auto">
            <a:xfrm>
              <a:off x="1738" y="3682"/>
              <a:ext cx="305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5124" name="Group 20"/>
          <p:cNvGrpSpPr>
            <a:grpSpLocks/>
          </p:cNvGrpSpPr>
          <p:nvPr/>
        </p:nvGrpSpPr>
        <p:grpSpPr bwMode="auto">
          <a:xfrm>
            <a:off x="6062663" y="1495425"/>
            <a:ext cx="2768600" cy="4379913"/>
            <a:chOff x="1738" y="942"/>
            <a:chExt cx="3054" cy="2759"/>
          </a:xfrm>
        </p:grpSpPr>
        <p:sp>
          <p:nvSpPr>
            <p:cNvPr id="175125" name="Line 21"/>
            <p:cNvSpPr>
              <a:spLocks noChangeShapeType="1"/>
            </p:cNvSpPr>
            <p:nvPr/>
          </p:nvSpPr>
          <p:spPr bwMode="auto">
            <a:xfrm>
              <a:off x="1761" y="942"/>
              <a:ext cx="0" cy="275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26" name="Line 22"/>
            <p:cNvSpPr>
              <a:spLocks noChangeShapeType="1"/>
            </p:cNvSpPr>
            <p:nvPr/>
          </p:nvSpPr>
          <p:spPr bwMode="auto">
            <a:xfrm>
              <a:off x="1738" y="3682"/>
              <a:ext cx="305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127" name="Rectangle 23"/>
          <p:cNvSpPr>
            <a:spLocks noChangeArrowheads="1"/>
          </p:cNvSpPr>
          <p:nvPr/>
        </p:nvSpPr>
        <p:spPr bwMode="auto">
          <a:xfrm rot="16200000">
            <a:off x="5060950" y="3579813"/>
            <a:ext cx="15208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/>
              <a:t>Price Level</a:t>
            </a: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6956425" y="6142038"/>
            <a:ext cx="1338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/>
              <a:t>Real GDP</a:t>
            </a:r>
          </a:p>
        </p:txBody>
      </p:sp>
      <p:sp>
        <p:nvSpPr>
          <p:cNvPr id="175129" name="Text Box 25"/>
          <p:cNvSpPr txBox="1">
            <a:spLocks noChangeArrowheads="1"/>
          </p:cNvSpPr>
          <p:nvPr/>
        </p:nvSpPr>
        <p:spPr bwMode="auto">
          <a:xfrm>
            <a:off x="6746875" y="1565275"/>
            <a:ext cx="850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b="1"/>
              <a:t>AS</a:t>
            </a:r>
            <a:r>
              <a:rPr lang="en-US" altLang="en-US" sz="2000" b="1" baseline="-25000"/>
              <a:t>LR1</a:t>
            </a:r>
          </a:p>
        </p:txBody>
      </p:sp>
      <p:sp>
        <p:nvSpPr>
          <p:cNvPr id="175130" name="Text Box 26"/>
          <p:cNvSpPr txBox="1">
            <a:spLocks noChangeArrowheads="1"/>
          </p:cNvSpPr>
          <p:nvPr/>
        </p:nvSpPr>
        <p:spPr bwMode="auto">
          <a:xfrm>
            <a:off x="7470775" y="1565275"/>
            <a:ext cx="850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b="1"/>
              <a:t>AS</a:t>
            </a:r>
            <a:r>
              <a:rPr lang="en-US" altLang="en-US" sz="2000" b="1" baseline="-25000"/>
              <a:t>LR2</a:t>
            </a:r>
          </a:p>
        </p:txBody>
      </p:sp>
      <p:grpSp>
        <p:nvGrpSpPr>
          <p:cNvPr id="175131" name="Group 27"/>
          <p:cNvGrpSpPr>
            <a:grpSpLocks/>
          </p:cNvGrpSpPr>
          <p:nvPr/>
        </p:nvGrpSpPr>
        <p:grpSpPr bwMode="auto">
          <a:xfrm>
            <a:off x="7277100" y="2617788"/>
            <a:ext cx="438150" cy="2112962"/>
            <a:chOff x="4584" y="1649"/>
            <a:chExt cx="276" cy="1331"/>
          </a:xfrm>
        </p:grpSpPr>
        <p:sp>
          <p:nvSpPr>
            <p:cNvPr id="175132" name="AutoShape 28"/>
            <p:cNvSpPr>
              <a:spLocks noChangeArrowheads="1"/>
            </p:cNvSpPr>
            <p:nvPr/>
          </p:nvSpPr>
          <p:spPr bwMode="auto">
            <a:xfrm>
              <a:off x="4584" y="1649"/>
              <a:ext cx="276" cy="387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EAEC5E"/>
                </a:gs>
                <a:gs pos="100000">
                  <a:srgbClr val="FF9933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33" name="AutoShape 29"/>
            <p:cNvSpPr>
              <a:spLocks noChangeArrowheads="1"/>
            </p:cNvSpPr>
            <p:nvPr/>
          </p:nvSpPr>
          <p:spPr bwMode="auto">
            <a:xfrm>
              <a:off x="4584" y="2593"/>
              <a:ext cx="276" cy="387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EAEC5E"/>
                </a:gs>
                <a:gs pos="100000">
                  <a:srgbClr val="FF9933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134" name="Text Box 30"/>
          <p:cNvSpPr txBox="1">
            <a:spLocks noChangeArrowheads="1"/>
          </p:cNvSpPr>
          <p:nvPr/>
        </p:nvSpPr>
        <p:spPr bwMode="auto">
          <a:xfrm>
            <a:off x="6975475" y="5819775"/>
            <a:ext cx="473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b="1"/>
              <a:t>Q</a:t>
            </a:r>
            <a:r>
              <a:rPr lang="en-US" altLang="en-US" sz="2000" b="1" baseline="-25000"/>
              <a:t>1</a:t>
            </a:r>
          </a:p>
        </p:txBody>
      </p:sp>
      <p:sp>
        <p:nvSpPr>
          <p:cNvPr id="175135" name="Text Box 31"/>
          <p:cNvSpPr txBox="1">
            <a:spLocks noChangeArrowheads="1"/>
          </p:cNvSpPr>
          <p:nvPr/>
        </p:nvSpPr>
        <p:spPr bwMode="auto">
          <a:xfrm>
            <a:off x="7546975" y="5819775"/>
            <a:ext cx="473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b="1"/>
              <a:t>Q</a:t>
            </a:r>
            <a:r>
              <a:rPr lang="en-US" altLang="en-US" sz="2000" b="1" baseline="-25000"/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5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75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7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7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7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7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7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5" grpId="0" autoUpdateAnimBg="0"/>
      <p:bldP spid="175116" grpId="0" autoUpdateAnimBg="0"/>
      <p:bldP spid="175117" grpId="0" autoUpdateAnimBg="0"/>
      <p:bldP spid="175118" grpId="0" autoUpdateAnimBg="0"/>
      <p:bldP spid="175119" grpId="0" autoUpdateAnimBg="0"/>
      <p:bldP spid="175120" grpId="0" autoUpdateAnimBg="0"/>
      <p:bldP spid="175127" grpId="0" autoUpdateAnimBg="0"/>
      <p:bldP spid="175128" grpId="0" autoUpdateAnimBg="0"/>
      <p:bldP spid="175129" grpId="0" autoUpdateAnimBg="0"/>
      <p:bldP spid="175130" grpId="0" autoUpdateAnimBg="0"/>
      <p:bldP spid="175134" grpId="0" autoUpdateAnimBg="0"/>
      <p:bldP spid="175135" grpId="0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1792288" y="33338"/>
            <a:ext cx="7319962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900" b="1">
                <a:solidFill>
                  <a:srgbClr val="000099"/>
                </a:solidFill>
                <a:latin typeface="Times New Roman" panose="02020603050405020304" pitchFamily="18" charset="0"/>
              </a:rPr>
              <a:t>ECONOMIC GROWTH IN THE</a:t>
            </a:r>
          </a:p>
          <a:p>
            <a:pPr algn="ctr"/>
            <a:r>
              <a:rPr lang="en-US" altLang="en-US" sz="3900" b="1">
                <a:solidFill>
                  <a:srgbClr val="000099"/>
                </a:solidFill>
                <a:latin typeface="Times New Roman" panose="02020603050405020304" pitchFamily="18" charset="0"/>
              </a:rPr>
              <a:t>EXTENDED AD – AS MODEL</a:t>
            </a:r>
          </a:p>
        </p:txBody>
      </p:sp>
      <p:sp>
        <p:nvSpPr>
          <p:cNvPr id="176131" name="Line 3"/>
          <p:cNvSpPr>
            <a:spLocks noChangeShapeType="1"/>
          </p:cNvSpPr>
          <p:nvPr/>
        </p:nvSpPr>
        <p:spPr bwMode="auto">
          <a:xfrm flipH="1">
            <a:off x="2595563" y="3754438"/>
            <a:ext cx="4186237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2" name="Line 4"/>
          <p:cNvSpPr>
            <a:spLocks noChangeShapeType="1"/>
          </p:cNvSpPr>
          <p:nvPr/>
        </p:nvSpPr>
        <p:spPr bwMode="auto">
          <a:xfrm flipH="1">
            <a:off x="2589213" y="4295775"/>
            <a:ext cx="1633537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3" name="Line 5"/>
          <p:cNvSpPr>
            <a:spLocks noChangeShapeType="1"/>
          </p:cNvSpPr>
          <p:nvPr/>
        </p:nvSpPr>
        <p:spPr bwMode="auto">
          <a:xfrm>
            <a:off x="4241800" y="1562100"/>
            <a:ext cx="0" cy="4095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4" name="Freeform 6"/>
          <p:cNvSpPr>
            <a:spLocks/>
          </p:cNvSpPr>
          <p:nvPr/>
        </p:nvSpPr>
        <p:spPr bwMode="auto">
          <a:xfrm>
            <a:off x="2854325" y="2509838"/>
            <a:ext cx="2806700" cy="2620962"/>
          </a:xfrm>
          <a:custGeom>
            <a:avLst/>
            <a:gdLst>
              <a:gd name="T0" fmla="*/ 2075 w 2076"/>
              <a:gd name="T1" fmla="*/ 0 h 1821"/>
              <a:gd name="T2" fmla="*/ 1934 w 2076"/>
              <a:gd name="T3" fmla="*/ 201 h 1821"/>
              <a:gd name="T4" fmla="*/ 1789 w 2076"/>
              <a:gd name="T5" fmla="*/ 394 h 1821"/>
              <a:gd name="T6" fmla="*/ 1644 w 2076"/>
              <a:gd name="T7" fmla="*/ 578 h 1821"/>
              <a:gd name="T8" fmla="*/ 1500 w 2076"/>
              <a:gd name="T9" fmla="*/ 751 h 1821"/>
              <a:gd name="T10" fmla="*/ 1355 w 2076"/>
              <a:gd name="T11" fmla="*/ 912 h 1821"/>
              <a:gd name="T12" fmla="*/ 1210 w 2076"/>
              <a:gd name="T13" fmla="*/ 1064 h 1821"/>
              <a:gd name="T14" fmla="*/ 1068 w 2076"/>
              <a:gd name="T15" fmla="*/ 1204 h 1821"/>
              <a:gd name="T16" fmla="*/ 929 w 2076"/>
              <a:gd name="T17" fmla="*/ 1332 h 1821"/>
              <a:gd name="T18" fmla="*/ 795 w 2076"/>
              <a:gd name="T19" fmla="*/ 1444 h 1821"/>
              <a:gd name="T20" fmla="*/ 662 w 2076"/>
              <a:gd name="T21" fmla="*/ 1545 h 1821"/>
              <a:gd name="T22" fmla="*/ 535 w 2076"/>
              <a:gd name="T23" fmla="*/ 1631 h 1821"/>
              <a:gd name="T24" fmla="*/ 414 w 2076"/>
              <a:gd name="T25" fmla="*/ 1700 h 1821"/>
              <a:gd name="T26" fmla="*/ 299 w 2076"/>
              <a:gd name="T27" fmla="*/ 1755 h 1821"/>
              <a:gd name="T28" fmla="*/ 192 w 2076"/>
              <a:gd name="T29" fmla="*/ 1794 h 1821"/>
              <a:gd name="T30" fmla="*/ 90 w 2076"/>
              <a:gd name="T31" fmla="*/ 1816 h 1821"/>
              <a:gd name="T32" fmla="*/ 0 w 2076"/>
              <a:gd name="T33" fmla="*/ 1820 h 1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076" h="1821">
                <a:moveTo>
                  <a:pt x="2075" y="0"/>
                </a:moveTo>
                <a:lnTo>
                  <a:pt x="1934" y="201"/>
                </a:lnTo>
                <a:lnTo>
                  <a:pt x="1789" y="394"/>
                </a:lnTo>
                <a:lnTo>
                  <a:pt x="1644" y="578"/>
                </a:lnTo>
                <a:lnTo>
                  <a:pt x="1500" y="751"/>
                </a:lnTo>
                <a:lnTo>
                  <a:pt x="1355" y="912"/>
                </a:lnTo>
                <a:lnTo>
                  <a:pt x="1210" y="1064"/>
                </a:lnTo>
                <a:lnTo>
                  <a:pt x="1068" y="1204"/>
                </a:lnTo>
                <a:lnTo>
                  <a:pt x="929" y="1332"/>
                </a:lnTo>
                <a:lnTo>
                  <a:pt x="795" y="1444"/>
                </a:lnTo>
                <a:lnTo>
                  <a:pt x="662" y="1545"/>
                </a:lnTo>
                <a:lnTo>
                  <a:pt x="535" y="1631"/>
                </a:lnTo>
                <a:lnTo>
                  <a:pt x="414" y="1700"/>
                </a:lnTo>
                <a:lnTo>
                  <a:pt x="299" y="1755"/>
                </a:lnTo>
                <a:lnTo>
                  <a:pt x="192" y="1794"/>
                </a:lnTo>
                <a:lnTo>
                  <a:pt x="90" y="1816"/>
                </a:lnTo>
                <a:lnTo>
                  <a:pt x="0" y="1820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 rot="16200000">
            <a:off x="1149350" y="3230563"/>
            <a:ext cx="16414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Price Level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4294188" y="6116638"/>
            <a:ext cx="17113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Real GDP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2281238" y="5540375"/>
            <a:ext cx="3587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2101850" y="3978275"/>
            <a:ext cx="5476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2400" b="1"/>
              <a:t>P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7988300" y="1562100"/>
            <a:ext cx="7175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AS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176140" name="Rectangle 12"/>
          <p:cNvSpPr>
            <a:spLocks noChangeArrowheads="1"/>
          </p:cNvSpPr>
          <p:nvPr/>
        </p:nvSpPr>
        <p:spPr bwMode="auto">
          <a:xfrm>
            <a:off x="3898900" y="1150938"/>
            <a:ext cx="987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AS</a:t>
            </a:r>
            <a:r>
              <a:rPr lang="en-US" altLang="en-US" sz="2400" b="1" baseline="-25000"/>
              <a:t>LR1</a:t>
            </a:r>
          </a:p>
        </p:txBody>
      </p:sp>
      <p:sp>
        <p:nvSpPr>
          <p:cNvPr id="176141" name="Freeform 13"/>
          <p:cNvSpPr>
            <a:spLocks/>
          </p:cNvSpPr>
          <p:nvPr/>
        </p:nvSpPr>
        <p:spPr bwMode="auto">
          <a:xfrm>
            <a:off x="3470275" y="2452688"/>
            <a:ext cx="2146300" cy="2889250"/>
          </a:xfrm>
          <a:custGeom>
            <a:avLst/>
            <a:gdLst>
              <a:gd name="T0" fmla="*/ 0 w 1588"/>
              <a:gd name="T1" fmla="*/ 0 h 2007"/>
              <a:gd name="T2" fmla="*/ 44 w 1588"/>
              <a:gd name="T3" fmla="*/ 191 h 2007"/>
              <a:gd name="T4" fmla="*/ 98 w 1588"/>
              <a:gd name="T5" fmla="*/ 374 h 2007"/>
              <a:gd name="T6" fmla="*/ 160 w 1588"/>
              <a:gd name="T7" fmla="*/ 551 h 2007"/>
              <a:gd name="T8" fmla="*/ 230 w 1588"/>
              <a:gd name="T9" fmla="*/ 721 h 2007"/>
              <a:gd name="T10" fmla="*/ 309 w 1588"/>
              <a:gd name="T11" fmla="*/ 882 h 2007"/>
              <a:gd name="T12" fmla="*/ 394 w 1588"/>
              <a:gd name="T13" fmla="*/ 1036 h 2007"/>
              <a:gd name="T14" fmla="*/ 487 w 1588"/>
              <a:gd name="T15" fmla="*/ 1180 h 2007"/>
              <a:gd name="T16" fmla="*/ 588 w 1588"/>
              <a:gd name="T17" fmla="*/ 1316 h 2007"/>
              <a:gd name="T18" fmla="*/ 694 w 1588"/>
              <a:gd name="T19" fmla="*/ 1441 h 2007"/>
              <a:gd name="T20" fmla="*/ 806 w 1588"/>
              <a:gd name="T21" fmla="*/ 1556 h 2007"/>
              <a:gd name="T22" fmla="*/ 925 w 1588"/>
              <a:gd name="T23" fmla="*/ 1660 h 2007"/>
              <a:gd name="T24" fmla="*/ 1049 w 1588"/>
              <a:gd name="T25" fmla="*/ 1754 h 2007"/>
              <a:gd name="T26" fmla="*/ 1176 w 1588"/>
              <a:gd name="T27" fmla="*/ 1835 h 2007"/>
              <a:gd name="T28" fmla="*/ 1309 w 1588"/>
              <a:gd name="T29" fmla="*/ 1905 h 2007"/>
              <a:gd name="T30" fmla="*/ 1446 w 1588"/>
              <a:gd name="T31" fmla="*/ 1961 h 2007"/>
              <a:gd name="T32" fmla="*/ 1587 w 1588"/>
              <a:gd name="T33" fmla="*/ 2006 h 20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588" h="2007">
                <a:moveTo>
                  <a:pt x="0" y="0"/>
                </a:moveTo>
                <a:lnTo>
                  <a:pt x="44" y="191"/>
                </a:lnTo>
                <a:lnTo>
                  <a:pt x="98" y="374"/>
                </a:lnTo>
                <a:lnTo>
                  <a:pt x="160" y="551"/>
                </a:lnTo>
                <a:lnTo>
                  <a:pt x="230" y="721"/>
                </a:lnTo>
                <a:lnTo>
                  <a:pt x="309" y="882"/>
                </a:lnTo>
                <a:lnTo>
                  <a:pt x="394" y="1036"/>
                </a:lnTo>
                <a:lnTo>
                  <a:pt x="487" y="1180"/>
                </a:lnTo>
                <a:lnTo>
                  <a:pt x="588" y="1316"/>
                </a:lnTo>
                <a:lnTo>
                  <a:pt x="694" y="1441"/>
                </a:lnTo>
                <a:lnTo>
                  <a:pt x="806" y="1556"/>
                </a:lnTo>
                <a:lnTo>
                  <a:pt x="925" y="1660"/>
                </a:lnTo>
                <a:lnTo>
                  <a:pt x="1049" y="1754"/>
                </a:lnTo>
                <a:lnTo>
                  <a:pt x="1176" y="1835"/>
                </a:lnTo>
                <a:lnTo>
                  <a:pt x="1309" y="1905"/>
                </a:lnTo>
                <a:lnTo>
                  <a:pt x="1446" y="1961"/>
                </a:lnTo>
                <a:lnTo>
                  <a:pt x="1587" y="2006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2" name="Rectangle 14"/>
          <p:cNvSpPr>
            <a:spLocks noChangeArrowheads="1"/>
          </p:cNvSpPr>
          <p:nvPr/>
        </p:nvSpPr>
        <p:spPr bwMode="auto">
          <a:xfrm>
            <a:off x="8232775" y="4584700"/>
            <a:ext cx="7350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176143" name="Line 15"/>
          <p:cNvSpPr>
            <a:spLocks noChangeShapeType="1"/>
          </p:cNvSpPr>
          <p:nvPr/>
        </p:nvSpPr>
        <p:spPr bwMode="auto">
          <a:xfrm>
            <a:off x="6796088" y="1554163"/>
            <a:ext cx="0" cy="4095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44" name="Rectangle 16"/>
          <p:cNvSpPr>
            <a:spLocks noChangeArrowheads="1"/>
          </p:cNvSpPr>
          <p:nvPr/>
        </p:nvSpPr>
        <p:spPr bwMode="auto">
          <a:xfrm>
            <a:off x="4014788" y="5732463"/>
            <a:ext cx="530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Q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176145" name="Freeform 17"/>
          <p:cNvSpPr>
            <a:spLocks/>
          </p:cNvSpPr>
          <p:nvPr/>
        </p:nvSpPr>
        <p:spPr bwMode="auto">
          <a:xfrm>
            <a:off x="5622925" y="1968500"/>
            <a:ext cx="2595563" cy="2481263"/>
          </a:xfrm>
          <a:custGeom>
            <a:avLst/>
            <a:gdLst>
              <a:gd name="T0" fmla="*/ 1920 w 1921"/>
              <a:gd name="T1" fmla="*/ 0 h 1724"/>
              <a:gd name="T2" fmla="*/ 1790 w 1921"/>
              <a:gd name="T3" fmla="*/ 190 h 1724"/>
              <a:gd name="T4" fmla="*/ 1656 w 1921"/>
              <a:gd name="T5" fmla="*/ 373 h 1724"/>
              <a:gd name="T6" fmla="*/ 1521 w 1921"/>
              <a:gd name="T7" fmla="*/ 547 h 1724"/>
              <a:gd name="T8" fmla="*/ 1388 w 1921"/>
              <a:gd name="T9" fmla="*/ 711 h 1724"/>
              <a:gd name="T10" fmla="*/ 1254 w 1921"/>
              <a:gd name="T11" fmla="*/ 863 h 1724"/>
              <a:gd name="T12" fmla="*/ 1120 w 1921"/>
              <a:gd name="T13" fmla="*/ 1008 h 1724"/>
              <a:gd name="T14" fmla="*/ 989 w 1921"/>
              <a:gd name="T15" fmla="*/ 1140 h 1724"/>
              <a:gd name="T16" fmla="*/ 859 w 1921"/>
              <a:gd name="T17" fmla="*/ 1261 h 1724"/>
              <a:gd name="T18" fmla="*/ 735 w 1921"/>
              <a:gd name="T19" fmla="*/ 1367 h 1724"/>
              <a:gd name="T20" fmla="*/ 613 w 1921"/>
              <a:gd name="T21" fmla="*/ 1463 h 1724"/>
              <a:gd name="T22" fmla="*/ 495 w 1921"/>
              <a:gd name="T23" fmla="*/ 1544 h 1724"/>
              <a:gd name="T24" fmla="*/ 383 w 1921"/>
              <a:gd name="T25" fmla="*/ 1610 h 1724"/>
              <a:gd name="T26" fmla="*/ 277 w 1921"/>
              <a:gd name="T27" fmla="*/ 1661 h 1724"/>
              <a:gd name="T28" fmla="*/ 177 w 1921"/>
              <a:gd name="T29" fmla="*/ 1698 h 1724"/>
              <a:gd name="T30" fmla="*/ 84 w 1921"/>
              <a:gd name="T31" fmla="*/ 1719 h 1724"/>
              <a:gd name="T32" fmla="*/ 0 w 1921"/>
              <a:gd name="T33" fmla="*/ 1723 h 1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21" h="1724">
                <a:moveTo>
                  <a:pt x="1920" y="0"/>
                </a:moveTo>
                <a:lnTo>
                  <a:pt x="1790" y="190"/>
                </a:lnTo>
                <a:lnTo>
                  <a:pt x="1656" y="373"/>
                </a:lnTo>
                <a:lnTo>
                  <a:pt x="1521" y="547"/>
                </a:lnTo>
                <a:lnTo>
                  <a:pt x="1388" y="711"/>
                </a:lnTo>
                <a:lnTo>
                  <a:pt x="1254" y="863"/>
                </a:lnTo>
                <a:lnTo>
                  <a:pt x="1120" y="1008"/>
                </a:lnTo>
                <a:lnTo>
                  <a:pt x="989" y="1140"/>
                </a:lnTo>
                <a:lnTo>
                  <a:pt x="859" y="1261"/>
                </a:lnTo>
                <a:lnTo>
                  <a:pt x="735" y="1367"/>
                </a:lnTo>
                <a:lnTo>
                  <a:pt x="613" y="1463"/>
                </a:lnTo>
                <a:lnTo>
                  <a:pt x="495" y="1544"/>
                </a:lnTo>
                <a:lnTo>
                  <a:pt x="383" y="1610"/>
                </a:lnTo>
                <a:lnTo>
                  <a:pt x="277" y="1661"/>
                </a:lnTo>
                <a:lnTo>
                  <a:pt x="177" y="1698"/>
                </a:lnTo>
                <a:lnTo>
                  <a:pt x="84" y="1719"/>
                </a:lnTo>
                <a:lnTo>
                  <a:pt x="0" y="1723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6" name="Rectangle 18"/>
          <p:cNvSpPr>
            <a:spLocks noChangeArrowheads="1"/>
          </p:cNvSpPr>
          <p:nvPr/>
        </p:nvSpPr>
        <p:spPr bwMode="auto">
          <a:xfrm>
            <a:off x="6454775" y="1150938"/>
            <a:ext cx="987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AS</a:t>
            </a:r>
            <a:r>
              <a:rPr lang="en-US" altLang="en-US" sz="2400" b="1" baseline="-25000"/>
              <a:t>LR2</a:t>
            </a:r>
          </a:p>
        </p:txBody>
      </p:sp>
      <p:sp>
        <p:nvSpPr>
          <p:cNvPr id="176147" name="Freeform 19"/>
          <p:cNvSpPr>
            <a:spLocks/>
          </p:cNvSpPr>
          <p:nvPr/>
        </p:nvSpPr>
        <p:spPr bwMode="auto">
          <a:xfrm>
            <a:off x="5976938" y="1947863"/>
            <a:ext cx="2217737" cy="2728912"/>
          </a:xfrm>
          <a:custGeom>
            <a:avLst/>
            <a:gdLst>
              <a:gd name="T0" fmla="*/ 0 w 1641"/>
              <a:gd name="T1" fmla="*/ 0 h 1895"/>
              <a:gd name="T2" fmla="*/ 46 w 1641"/>
              <a:gd name="T3" fmla="*/ 180 h 1895"/>
              <a:gd name="T4" fmla="*/ 101 w 1641"/>
              <a:gd name="T5" fmla="*/ 354 h 1895"/>
              <a:gd name="T6" fmla="*/ 165 w 1641"/>
              <a:gd name="T7" fmla="*/ 520 h 1895"/>
              <a:gd name="T8" fmla="*/ 238 w 1641"/>
              <a:gd name="T9" fmla="*/ 681 h 1895"/>
              <a:gd name="T10" fmla="*/ 319 w 1641"/>
              <a:gd name="T11" fmla="*/ 833 h 1895"/>
              <a:gd name="T12" fmla="*/ 408 w 1641"/>
              <a:gd name="T13" fmla="*/ 978 h 1895"/>
              <a:gd name="T14" fmla="*/ 504 w 1641"/>
              <a:gd name="T15" fmla="*/ 1114 h 1895"/>
              <a:gd name="T16" fmla="*/ 608 w 1641"/>
              <a:gd name="T17" fmla="*/ 1242 h 1895"/>
              <a:gd name="T18" fmla="*/ 717 w 1641"/>
              <a:gd name="T19" fmla="*/ 1360 h 1895"/>
              <a:gd name="T20" fmla="*/ 833 w 1641"/>
              <a:gd name="T21" fmla="*/ 1469 h 1895"/>
              <a:gd name="T22" fmla="*/ 955 w 1641"/>
              <a:gd name="T23" fmla="*/ 1568 h 1895"/>
              <a:gd name="T24" fmla="*/ 1084 w 1641"/>
              <a:gd name="T25" fmla="*/ 1656 h 1895"/>
              <a:gd name="T26" fmla="*/ 1215 w 1641"/>
              <a:gd name="T27" fmla="*/ 1733 h 1895"/>
              <a:gd name="T28" fmla="*/ 1353 w 1641"/>
              <a:gd name="T29" fmla="*/ 1799 h 1895"/>
              <a:gd name="T30" fmla="*/ 1495 w 1641"/>
              <a:gd name="T31" fmla="*/ 1852 h 1895"/>
              <a:gd name="T32" fmla="*/ 1640 w 1641"/>
              <a:gd name="T33" fmla="*/ 1894 h 1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641" h="1895">
                <a:moveTo>
                  <a:pt x="0" y="0"/>
                </a:moveTo>
                <a:lnTo>
                  <a:pt x="46" y="180"/>
                </a:lnTo>
                <a:lnTo>
                  <a:pt x="101" y="354"/>
                </a:lnTo>
                <a:lnTo>
                  <a:pt x="165" y="520"/>
                </a:lnTo>
                <a:lnTo>
                  <a:pt x="238" y="681"/>
                </a:lnTo>
                <a:lnTo>
                  <a:pt x="319" y="833"/>
                </a:lnTo>
                <a:lnTo>
                  <a:pt x="408" y="978"/>
                </a:lnTo>
                <a:lnTo>
                  <a:pt x="504" y="1114"/>
                </a:lnTo>
                <a:lnTo>
                  <a:pt x="608" y="1242"/>
                </a:lnTo>
                <a:lnTo>
                  <a:pt x="717" y="1360"/>
                </a:lnTo>
                <a:lnTo>
                  <a:pt x="833" y="1469"/>
                </a:lnTo>
                <a:lnTo>
                  <a:pt x="955" y="1568"/>
                </a:lnTo>
                <a:lnTo>
                  <a:pt x="1084" y="1656"/>
                </a:lnTo>
                <a:lnTo>
                  <a:pt x="1215" y="1733"/>
                </a:lnTo>
                <a:lnTo>
                  <a:pt x="1353" y="1799"/>
                </a:lnTo>
                <a:lnTo>
                  <a:pt x="1495" y="1852"/>
                </a:lnTo>
                <a:lnTo>
                  <a:pt x="1640" y="1894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8" name="Rectangle 20"/>
          <p:cNvSpPr>
            <a:spLocks noChangeArrowheads="1"/>
          </p:cNvSpPr>
          <p:nvPr/>
        </p:nvSpPr>
        <p:spPr bwMode="auto">
          <a:xfrm>
            <a:off x="6602413" y="5732463"/>
            <a:ext cx="530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Q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176149" name="Rectangle 21"/>
          <p:cNvSpPr>
            <a:spLocks noChangeArrowheads="1"/>
          </p:cNvSpPr>
          <p:nvPr/>
        </p:nvSpPr>
        <p:spPr bwMode="auto">
          <a:xfrm>
            <a:off x="5700713" y="5126038"/>
            <a:ext cx="7350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AD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176150" name="Rectangle 22"/>
          <p:cNvSpPr>
            <a:spLocks noChangeArrowheads="1"/>
          </p:cNvSpPr>
          <p:nvPr/>
        </p:nvSpPr>
        <p:spPr bwMode="auto">
          <a:xfrm>
            <a:off x="5181600" y="2055813"/>
            <a:ext cx="7175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AS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176151" name="AutoShape 23"/>
          <p:cNvSpPr>
            <a:spLocks noChangeArrowheads="1"/>
          </p:cNvSpPr>
          <p:nvPr/>
        </p:nvSpPr>
        <p:spPr bwMode="auto">
          <a:xfrm>
            <a:off x="4530725" y="5743575"/>
            <a:ext cx="2008188" cy="276225"/>
          </a:xfrm>
          <a:prstGeom prst="rightArrow">
            <a:avLst>
              <a:gd name="adj1" fmla="val 50000"/>
              <a:gd name="adj2" fmla="val 363539"/>
            </a:avLst>
          </a:prstGeom>
          <a:gradFill rotWithShape="0">
            <a:gsLst>
              <a:gs pos="0">
                <a:srgbClr val="FFFF00"/>
              </a:gs>
              <a:gs pos="100000">
                <a:srgbClr val="FF9933"/>
              </a:gs>
            </a:gsLst>
            <a:lin ang="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2101850" y="3535363"/>
            <a:ext cx="5492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2400" b="1"/>
              <a:t>P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176153" name="AutoShape 25"/>
          <p:cNvSpPr>
            <a:spLocks noChangeArrowheads="1"/>
          </p:cNvSpPr>
          <p:nvPr/>
        </p:nvSpPr>
        <p:spPr bwMode="auto">
          <a:xfrm rot="16200000">
            <a:off x="2745581" y="3767932"/>
            <a:ext cx="485775" cy="500062"/>
          </a:xfrm>
          <a:prstGeom prst="rightArrow">
            <a:avLst>
              <a:gd name="adj1" fmla="val 50000"/>
              <a:gd name="adj2" fmla="val 50005"/>
            </a:avLst>
          </a:prstGeom>
          <a:gradFill rotWithShape="0">
            <a:gsLst>
              <a:gs pos="0">
                <a:srgbClr val="FF9933"/>
              </a:gs>
              <a:gs pos="100000">
                <a:srgbClr val="FFFF00"/>
              </a:gs>
            </a:gsLst>
            <a:lin ang="5400000" scaled="1"/>
          </a:gra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6154" name="Group 26"/>
          <p:cNvGrpSpPr>
            <a:grpSpLocks/>
          </p:cNvGrpSpPr>
          <p:nvPr/>
        </p:nvGrpSpPr>
        <p:grpSpPr bwMode="auto">
          <a:xfrm>
            <a:off x="2573338" y="1503363"/>
            <a:ext cx="5905500" cy="4164012"/>
            <a:chOff x="1621" y="947"/>
            <a:chExt cx="3720" cy="2623"/>
          </a:xfrm>
        </p:grpSpPr>
        <p:sp>
          <p:nvSpPr>
            <p:cNvPr id="176155" name="Line 27"/>
            <p:cNvSpPr>
              <a:spLocks noChangeShapeType="1"/>
            </p:cNvSpPr>
            <p:nvPr/>
          </p:nvSpPr>
          <p:spPr bwMode="auto">
            <a:xfrm>
              <a:off x="1644" y="947"/>
              <a:ext cx="0" cy="2623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156" name="Line 28"/>
            <p:cNvSpPr>
              <a:spLocks noChangeShapeType="1"/>
            </p:cNvSpPr>
            <p:nvPr/>
          </p:nvSpPr>
          <p:spPr bwMode="auto">
            <a:xfrm>
              <a:off x="1621" y="3562"/>
              <a:ext cx="3720" cy="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6157" name="Oval 29"/>
          <p:cNvSpPr>
            <a:spLocks noChangeArrowheads="1"/>
          </p:cNvSpPr>
          <p:nvPr/>
        </p:nvSpPr>
        <p:spPr bwMode="auto">
          <a:xfrm>
            <a:off x="4157663" y="4210050"/>
            <a:ext cx="161925" cy="1619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58" name="Oval 30"/>
          <p:cNvSpPr>
            <a:spLocks noChangeArrowheads="1"/>
          </p:cNvSpPr>
          <p:nvPr/>
        </p:nvSpPr>
        <p:spPr bwMode="auto">
          <a:xfrm>
            <a:off x="6726238" y="3673475"/>
            <a:ext cx="161925" cy="1619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7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6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7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7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7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76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7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17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7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7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7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176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7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7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 autoUpdateAnimBg="0"/>
      <p:bldP spid="176135" grpId="0" autoUpdateAnimBg="0"/>
      <p:bldP spid="176136" grpId="0" autoUpdateAnimBg="0"/>
      <p:bldP spid="176137" grpId="0" autoUpdateAnimBg="0"/>
      <p:bldP spid="176138" grpId="0" autoUpdateAnimBg="0"/>
      <p:bldP spid="176139" grpId="0" autoUpdateAnimBg="0"/>
      <p:bldP spid="176140" grpId="0" autoUpdateAnimBg="0"/>
      <p:bldP spid="176142" grpId="0" autoUpdateAnimBg="0"/>
      <p:bldP spid="176144" grpId="0" autoUpdateAnimBg="0"/>
      <p:bldP spid="176146" grpId="0" autoUpdateAnimBg="0"/>
      <p:bldP spid="176148" grpId="0" autoUpdateAnimBg="0"/>
      <p:bldP spid="176149" grpId="0" autoUpdateAnimBg="0"/>
      <p:bldP spid="176150" grpId="0" autoUpdateAnimBg="0"/>
      <p:bldP spid="176152" grpId="0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Applying the Model to a Growing Economy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600"/>
              <a:t>Demand-side fluctuations</a:t>
            </a:r>
          </a:p>
          <a:p>
            <a:pPr lvl="1"/>
            <a:r>
              <a:rPr lang="en-US" altLang="en-US" sz="2400"/>
              <a:t>Growth in AD</a:t>
            </a:r>
          </a:p>
          <a:p>
            <a:pPr lvl="2"/>
            <a:r>
              <a:rPr lang="en-US" altLang="en-US" sz="2000"/>
              <a:t>Faster growth </a:t>
            </a:r>
            <a:r>
              <a:rPr lang="en-US" altLang="en-US" sz="2000">
                <a:cs typeface="Times New Roman" panose="02020603050405020304" pitchFamily="18" charset="0"/>
              </a:rPr>
              <a:t>→ more inflation and faster growth in real output</a:t>
            </a:r>
            <a:endParaRPr lang="en-US" altLang="en-US" sz="2000"/>
          </a:p>
          <a:p>
            <a:pPr lvl="2"/>
            <a:r>
              <a:rPr lang="en-US" altLang="en-US" sz="2000"/>
              <a:t>Slower growth </a:t>
            </a:r>
            <a:r>
              <a:rPr lang="en-US" altLang="en-US" sz="2000">
                <a:cs typeface="Times New Roman" panose="02020603050405020304" pitchFamily="18" charset="0"/>
              </a:rPr>
              <a:t>→ less inflation and slower growth in real output</a:t>
            </a:r>
          </a:p>
          <a:p>
            <a:pPr lvl="1"/>
            <a:r>
              <a:rPr lang="en-US" altLang="en-US" sz="2400">
                <a:cs typeface="Times New Roman" panose="02020603050405020304" pitchFamily="18" charset="0"/>
              </a:rPr>
              <a:t>If economic fluctuations arise because of variation in AD growth </a:t>
            </a:r>
          </a:p>
          <a:p>
            <a:pPr lvl="2"/>
            <a:r>
              <a:rPr lang="en-US" altLang="en-US" sz="2000">
                <a:cs typeface="Times New Roman" panose="02020603050405020304" pitchFamily="18" charset="0"/>
              </a:rPr>
              <a:t>higher inflation → rapid output growth</a:t>
            </a:r>
          </a:p>
          <a:p>
            <a:pPr lvl="2"/>
            <a:r>
              <a:rPr lang="en-US" altLang="en-US" sz="2000">
                <a:cs typeface="Times New Roman" panose="02020603050405020304" pitchFamily="18" charset="0"/>
              </a:rPr>
              <a:t>slower inflation → slow output growth</a:t>
            </a:r>
          </a:p>
          <a:p>
            <a:pPr lvl="2"/>
            <a:endParaRPr lang="en-US" altLang="en-US" sz="20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1308100" y="1562100"/>
            <a:ext cx="6659563" cy="4881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048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     </a:t>
            </a:r>
            <a:r>
              <a:rPr lang="en-US" altLang="en-US" sz="3200">
                <a:solidFill>
                  <a:srgbClr val="010000"/>
                </a:solidFill>
              </a:rPr>
              <a:t>The Effects of a Faster Growth of AD</a:t>
            </a:r>
          </a:p>
        </p:txBody>
      </p:sp>
      <p:sp>
        <p:nvSpPr>
          <p:cNvPr id="178180" name="Line 4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81" name="Line 5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82" name="Line 6"/>
          <p:cNvSpPr>
            <a:spLocks noChangeShapeType="1"/>
          </p:cNvSpPr>
          <p:nvPr/>
        </p:nvSpPr>
        <p:spPr bwMode="auto">
          <a:xfrm>
            <a:off x="1308100" y="5230813"/>
            <a:ext cx="6659563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83" name="Line 7"/>
          <p:cNvSpPr>
            <a:spLocks noChangeShapeType="1"/>
          </p:cNvSpPr>
          <p:nvPr/>
        </p:nvSpPr>
        <p:spPr bwMode="auto">
          <a:xfrm>
            <a:off x="1308100" y="5434013"/>
            <a:ext cx="6659563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>
            <a:off x="1308100" y="5635625"/>
            <a:ext cx="6659563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85" name="Line 9"/>
          <p:cNvSpPr>
            <a:spLocks noChangeShapeType="1"/>
          </p:cNvSpPr>
          <p:nvPr/>
        </p:nvSpPr>
        <p:spPr bwMode="auto">
          <a:xfrm>
            <a:off x="1308100" y="5837238"/>
            <a:ext cx="6659563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86" name="Line 10"/>
          <p:cNvSpPr>
            <a:spLocks noChangeShapeType="1"/>
          </p:cNvSpPr>
          <p:nvPr/>
        </p:nvSpPr>
        <p:spPr bwMode="auto">
          <a:xfrm>
            <a:off x="1308100" y="6040438"/>
            <a:ext cx="6659563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87" name="Line 11"/>
          <p:cNvSpPr>
            <a:spLocks noChangeShapeType="1"/>
          </p:cNvSpPr>
          <p:nvPr/>
        </p:nvSpPr>
        <p:spPr bwMode="auto">
          <a:xfrm>
            <a:off x="1308100" y="6242050"/>
            <a:ext cx="6659563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88" name="Line 12"/>
          <p:cNvSpPr>
            <a:spLocks noChangeShapeType="1"/>
          </p:cNvSpPr>
          <p:nvPr/>
        </p:nvSpPr>
        <p:spPr bwMode="auto">
          <a:xfrm>
            <a:off x="1308100" y="5029200"/>
            <a:ext cx="6659563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89" name="Line 13"/>
          <p:cNvSpPr>
            <a:spLocks noChangeShapeType="1"/>
          </p:cNvSpPr>
          <p:nvPr/>
        </p:nvSpPr>
        <p:spPr bwMode="auto">
          <a:xfrm>
            <a:off x="1308100" y="4827588"/>
            <a:ext cx="6659563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90" name="Line 14"/>
          <p:cNvSpPr>
            <a:spLocks noChangeShapeType="1"/>
          </p:cNvSpPr>
          <p:nvPr/>
        </p:nvSpPr>
        <p:spPr bwMode="auto">
          <a:xfrm>
            <a:off x="1308100" y="4624388"/>
            <a:ext cx="6659563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91" name="Line 15"/>
          <p:cNvSpPr>
            <a:spLocks noChangeShapeType="1"/>
          </p:cNvSpPr>
          <p:nvPr/>
        </p:nvSpPr>
        <p:spPr bwMode="auto">
          <a:xfrm>
            <a:off x="1308100" y="4422775"/>
            <a:ext cx="6659563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92" name="Line 16"/>
          <p:cNvSpPr>
            <a:spLocks noChangeShapeType="1"/>
          </p:cNvSpPr>
          <p:nvPr/>
        </p:nvSpPr>
        <p:spPr bwMode="auto">
          <a:xfrm>
            <a:off x="1308100" y="4221163"/>
            <a:ext cx="6659563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93" name="Line 17"/>
          <p:cNvSpPr>
            <a:spLocks noChangeShapeType="1"/>
          </p:cNvSpPr>
          <p:nvPr/>
        </p:nvSpPr>
        <p:spPr bwMode="auto">
          <a:xfrm>
            <a:off x="1308100" y="4017963"/>
            <a:ext cx="6659563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94" name="Line 18"/>
          <p:cNvSpPr>
            <a:spLocks noChangeShapeType="1"/>
          </p:cNvSpPr>
          <p:nvPr/>
        </p:nvSpPr>
        <p:spPr bwMode="auto">
          <a:xfrm>
            <a:off x="1308100" y="3816350"/>
            <a:ext cx="6659563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95" name="Line 19"/>
          <p:cNvSpPr>
            <a:spLocks noChangeShapeType="1"/>
          </p:cNvSpPr>
          <p:nvPr/>
        </p:nvSpPr>
        <p:spPr bwMode="auto">
          <a:xfrm>
            <a:off x="1308100" y="3614738"/>
            <a:ext cx="6659563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96" name="Line 20"/>
          <p:cNvSpPr>
            <a:spLocks noChangeShapeType="1"/>
          </p:cNvSpPr>
          <p:nvPr/>
        </p:nvSpPr>
        <p:spPr bwMode="auto">
          <a:xfrm>
            <a:off x="1308100" y="3413125"/>
            <a:ext cx="6659563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97" name="Line 21"/>
          <p:cNvSpPr>
            <a:spLocks noChangeShapeType="1"/>
          </p:cNvSpPr>
          <p:nvPr/>
        </p:nvSpPr>
        <p:spPr bwMode="auto">
          <a:xfrm>
            <a:off x="1308100" y="3209925"/>
            <a:ext cx="6659563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98" name="Line 22"/>
          <p:cNvSpPr>
            <a:spLocks noChangeShapeType="1"/>
          </p:cNvSpPr>
          <p:nvPr/>
        </p:nvSpPr>
        <p:spPr bwMode="auto">
          <a:xfrm>
            <a:off x="1308100" y="3008313"/>
            <a:ext cx="6659563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99" name="Line 23"/>
          <p:cNvSpPr>
            <a:spLocks noChangeShapeType="1"/>
          </p:cNvSpPr>
          <p:nvPr/>
        </p:nvSpPr>
        <p:spPr bwMode="auto">
          <a:xfrm>
            <a:off x="1308100" y="2806700"/>
            <a:ext cx="6659563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00" name="Line 24"/>
          <p:cNvSpPr>
            <a:spLocks noChangeShapeType="1"/>
          </p:cNvSpPr>
          <p:nvPr/>
        </p:nvSpPr>
        <p:spPr bwMode="auto">
          <a:xfrm>
            <a:off x="1308100" y="2603500"/>
            <a:ext cx="6659563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01" name="Line 25"/>
          <p:cNvSpPr>
            <a:spLocks noChangeShapeType="1"/>
          </p:cNvSpPr>
          <p:nvPr/>
        </p:nvSpPr>
        <p:spPr bwMode="auto">
          <a:xfrm>
            <a:off x="1308100" y="2384425"/>
            <a:ext cx="6659563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02" name="Line 26"/>
          <p:cNvSpPr>
            <a:spLocks noChangeShapeType="1"/>
          </p:cNvSpPr>
          <p:nvPr/>
        </p:nvSpPr>
        <p:spPr bwMode="auto">
          <a:xfrm>
            <a:off x="1308100" y="2182813"/>
            <a:ext cx="6659563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03" name="Line 27"/>
          <p:cNvSpPr>
            <a:spLocks noChangeShapeType="1"/>
          </p:cNvSpPr>
          <p:nvPr/>
        </p:nvSpPr>
        <p:spPr bwMode="auto">
          <a:xfrm>
            <a:off x="1308100" y="1762125"/>
            <a:ext cx="6659563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04" name="Line 28"/>
          <p:cNvSpPr>
            <a:spLocks noChangeShapeType="1"/>
          </p:cNvSpPr>
          <p:nvPr/>
        </p:nvSpPr>
        <p:spPr bwMode="auto">
          <a:xfrm>
            <a:off x="1308100" y="1560513"/>
            <a:ext cx="6659563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05" name="Line 29"/>
          <p:cNvSpPr>
            <a:spLocks noChangeShapeType="1"/>
          </p:cNvSpPr>
          <p:nvPr/>
        </p:nvSpPr>
        <p:spPr bwMode="auto">
          <a:xfrm>
            <a:off x="1509713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06" name="Line 30"/>
          <p:cNvSpPr>
            <a:spLocks noChangeShapeType="1"/>
          </p:cNvSpPr>
          <p:nvPr/>
        </p:nvSpPr>
        <p:spPr bwMode="auto">
          <a:xfrm>
            <a:off x="1290638" y="1560513"/>
            <a:ext cx="1587" cy="4206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07" name="Line 31"/>
          <p:cNvSpPr>
            <a:spLocks noChangeShapeType="1"/>
          </p:cNvSpPr>
          <p:nvPr/>
        </p:nvSpPr>
        <p:spPr bwMode="auto">
          <a:xfrm>
            <a:off x="1711325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08" name="Line 32"/>
          <p:cNvSpPr>
            <a:spLocks noChangeShapeType="1"/>
          </p:cNvSpPr>
          <p:nvPr/>
        </p:nvSpPr>
        <p:spPr bwMode="auto">
          <a:xfrm>
            <a:off x="1912938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09" name="Line 33"/>
          <p:cNvSpPr>
            <a:spLocks noChangeShapeType="1"/>
          </p:cNvSpPr>
          <p:nvPr/>
        </p:nvSpPr>
        <p:spPr bwMode="auto">
          <a:xfrm>
            <a:off x="2114550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10" name="Line 34"/>
          <p:cNvSpPr>
            <a:spLocks noChangeShapeType="1"/>
          </p:cNvSpPr>
          <p:nvPr/>
        </p:nvSpPr>
        <p:spPr bwMode="auto">
          <a:xfrm>
            <a:off x="2316163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11" name="Line 35"/>
          <p:cNvSpPr>
            <a:spLocks noChangeShapeType="1"/>
          </p:cNvSpPr>
          <p:nvPr/>
        </p:nvSpPr>
        <p:spPr bwMode="auto">
          <a:xfrm>
            <a:off x="2517775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12" name="Line 36"/>
          <p:cNvSpPr>
            <a:spLocks noChangeShapeType="1"/>
          </p:cNvSpPr>
          <p:nvPr/>
        </p:nvSpPr>
        <p:spPr bwMode="auto">
          <a:xfrm>
            <a:off x="2719388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13" name="Line 37"/>
          <p:cNvSpPr>
            <a:spLocks noChangeShapeType="1"/>
          </p:cNvSpPr>
          <p:nvPr/>
        </p:nvSpPr>
        <p:spPr bwMode="auto">
          <a:xfrm>
            <a:off x="2922588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14" name="Line 38"/>
          <p:cNvSpPr>
            <a:spLocks noChangeShapeType="1"/>
          </p:cNvSpPr>
          <p:nvPr/>
        </p:nvSpPr>
        <p:spPr bwMode="auto">
          <a:xfrm>
            <a:off x="3124200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15" name="Line 39"/>
          <p:cNvSpPr>
            <a:spLocks noChangeShapeType="1"/>
          </p:cNvSpPr>
          <p:nvPr/>
        </p:nvSpPr>
        <p:spPr bwMode="auto">
          <a:xfrm>
            <a:off x="3325813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16" name="Line 40"/>
          <p:cNvSpPr>
            <a:spLocks noChangeShapeType="1"/>
          </p:cNvSpPr>
          <p:nvPr/>
        </p:nvSpPr>
        <p:spPr bwMode="auto">
          <a:xfrm>
            <a:off x="3527425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17" name="Line 41"/>
          <p:cNvSpPr>
            <a:spLocks noChangeShapeType="1"/>
          </p:cNvSpPr>
          <p:nvPr/>
        </p:nvSpPr>
        <p:spPr bwMode="auto">
          <a:xfrm>
            <a:off x="3729038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18" name="Line 42"/>
          <p:cNvSpPr>
            <a:spLocks noChangeShapeType="1"/>
          </p:cNvSpPr>
          <p:nvPr/>
        </p:nvSpPr>
        <p:spPr bwMode="auto">
          <a:xfrm>
            <a:off x="3930650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19" name="Line 43"/>
          <p:cNvSpPr>
            <a:spLocks noChangeShapeType="1"/>
          </p:cNvSpPr>
          <p:nvPr/>
        </p:nvSpPr>
        <p:spPr bwMode="auto">
          <a:xfrm>
            <a:off x="4132263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20" name="Line 44"/>
          <p:cNvSpPr>
            <a:spLocks noChangeShapeType="1"/>
          </p:cNvSpPr>
          <p:nvPr/>
        </p:nvSpPr>
        <p:spPr bwMode="auto">
          <a:xfrm>
            <a:off x="4333875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21" name="Line 45"/>
          <p:cNvSpPr>
            <a:spLocks noChangeShapeType="1"/>
          </p:cNvSpPr>
          <p:nvPr/>
        </p:nvSpPr>
        <p:spPr bwMode="auto">
          <a:xfrm>
            <a:off x="4537075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22" name="Line 46"/>
          <p:cNvSpPr>
            <a:spLocks noChangeShapeType="1"/>
          </p:cNvSpPr>
          <p:nvPr/>
        </p:nvSpPr>
        <p:spPr bwMode="auto">
          <a:xfrm>
            <a:off x="4738688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23" name="Line 47"/>
          <p:cNvSpPr>
            <a:spLocks noChangeShapeType="1"/>
          </p:cNvSpPr>
          <p:nvPr/>
        </p:nvSpPr>
        <p:spPr bwMode="auto">
          <a:xfrm>
            <a:off x="4940300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24" name="Line 48"/>
          <p:cNvSpPr>
            <a:spLocks noChangeShapeType="1"/>
          </p:cNvSpPr>
          <p:nvPr/>
        </p:nvSpPr>
        <p:spPr bwMode="auto">
          <a:xfrm>
            <a:off x="5141913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25" name="Line 49"/>
          <p:cNvSpPr>
            <a:spLocks noChangeShapeType="1"/>
          </p:cNvSpPr>
          <p:nvPr/>
        </p:nvSpPr>
        <p:spPr bwMode="auto">
          <a:xfrm>
            <a:off x="5343525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26" name="Line 50"/>
          <p:cNvSpPr>
            <a:spLocks noChangeShapeType="1"/>
          </p:cNvSpPr>
          <p:nvPr/>
        </p:nvSpPr>
        <p:spPr bwMode="auto">
          <a:xfrm>
            <a:off x="5545138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27" name="Line 51"/>
          <p:cNvSpPr>
            <a:spLocks noChangeShapeType="1"/>
          </p:cNvSpPr>
          <p:nvPr/>
        </p:nvSpPr>
        <p:spPr bwMode="auto">
          <a:xfrm>
            <a:off x="5746750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28" name="Line 52"/>
          <p:cNvSpPr>
            <a:spLocks noChangeShapeType="1"/>
          </p:cNvSpPr>
          <p:nvPr/>
        </p:nvSpPr>
        <p:spPr bwMode="auto">
          <a:xfrm>
            <a:off x="5948363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29" name="Line 53"/>
          <p:cNvSpPr>
            <a:spLocks noChangeShapeType="1"/>
          </p:cNvSpPr>
          <p:nvPr/>
        </p:nvSpPr>
        <p:spPr bwMode="auto">
          <a:xfrm>
            <a:off x="6151563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30" name="Line 54"/>
          <p:cNvSpPr>
            <a:spLocks noChangeShapeType="1"/>
          </p:cNvSpPr>
          <p:nvPr/>
        </p:nvSpPr>
        <p:spPr bwMode="auto">
          <a:xfrm>
            <a:off x="6353175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31" name="Line 55"/>
          <p:cNvSpPr>
            <a:spLocks noChangeShapeType="1"/>
          </p:cNvSpPr>
          <p:nvPr/>
        </p:nvSpPr>
        <p:spPr bwMode="auto">
          <a:xfrm>
            <a:off x="6554788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32" name="Line 56"/>
          <p:cNvSpPr>
            <a:spLocks noChangeShapeType="1"/>
          </p:cNvSpPr>
          <p:nvPr/>
        </p:nvSpPr>
        <p:spPr bwMode="auto">
          <a:xfrm>
            <a:off x="6756400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33" name="Line 57"/>
          <p:cNvSpPr>
            <a:spLocks noChangeShapeType="1"/>
          </p:cNvSpPr>
          <p:nvPr/>
        </p:nvSpPr>
        <p:spPr bwMode="auto">
          <a:xfrm>
            <a:off x="6958013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34" name="Line 58"/>
          <p:cNvSpPr>
            <a:spLocks noChangeShapeType="1"/>
          </p:cNvSpPr>
          <p:nvPr/>
        </p:nvSpPr>
        <p:spPr bwMode="auto">
          <a:xfrm>
            <a:off x="7159625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35" name="Line 59"/>
          <p:cNvSpPr>
            <a:spLocks noChangeShapeType="1"/>
          </p:cNvSpPr>
          <p:nvPr/>
        </p:nvSpPr>
        <p:spPr bwMode="auto">
          <a:xfrm>
            <a:off x="7361238" y="1560513"/>
            <a:ext cx="1587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36" name="Line 60"/>
          <p:cNvSpPr>
            <a:spLocks noChangeShapeType="1"/>
          </p:cNvSpPr>
          <p:nvPr/>
        </p:nvSpPr>
        <p:spPr bwMode="auto">
          <a:xfrm>
            <a:off x="7562850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37" name="Line 61"/>
          <p:cNvSpPr>
            <a:spLocks noChangeShapeType="1"/>
          </p:cNvSpPr>
          <p:nvPr/>
        </p:nvSpPr>
        <p:spPr bwMode="auto">
          <a:xfrm>
            <a:off x="7766050" y="1560513"/>
            <a:ext cx="1588" cy="488315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38" name="Line 62"/>
          <p:cNvSpPr>
            <a:spLocks noChangeShapeType="1"/>
          </p:cNvSpPr>
          <p:nvPr/>
        </p:nvSpPr>
        <p:spPr bwMode="auto">
          <a:xfrm>
            <a:off x="7967663" y="1560513"/>
            <a:ext cx="1587" cy="639762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39" name="Rectangle 63"/>
          <p:cNvSpPr>
            <a:spLocks noChangeArrowheads="1"/>
          </p:cNvSpPr>
          <p:nvPr/>
        </p:nvSpPr>
        <p:spPr bwMode="auto">
          <a:xfrm>
            <a:off x="1290638" y="1981200"/>
            <a:ext cx="6677025" cy="4462463"/>
          </a:xfrm>
          <a:prstGeom prst="rect">
            <a:avLst/>
          </a:prstGeom>
          <a:noFill/>
          <a:ln w="17463">
            <a:solidFill>
              <a:srgbClr val="B3E3E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40" name="Freeform 64"/>
          <p:cNvSpPr>
            <a:spLocks/>
          </p:cNvSpPr>
          <p:nvPr/>
        </p:nvSpPr>
        <p:spPr bwMode="auto">
          <a:xfrm>
            <a:off x="2216150" y="2603500"/>
            <a:ext cx="5532438" cy="3335338"/>
          </a:xfrm>
          <a:custGeom>
            <a:avLst/>
            <a:gdLst>
              <a:gd name="T0" fmla="*/ 63 w 3485"/>
              <a:gd name="T1" fmla="*/ 0 h 2101"/>
              <a:gd name="T2" fmla="*/ 63 w 3485"/>
              <a:gd name="T3" fmla="*/ 1740 h 2101"/>
              <a:gd name="T4" fmla="*/ 127 w 3485"/>
              <a:gd name="T5" fmla="*/ 1772 h 2101"/>
              <a:gd name="T6" fmla="*/ 0 w 3485"/>
              <a:gd name="T7" fmla="*/ 1836 h 2101"/>
              <a:gd name="T8" fmla="*/ 63 w 3485"/>
              <a:gd name="T9" fmla="*/ 1867 h 2101"/>
              <a:gd name="T10" fmla="*/ 63 w 3485"/>
              <a:gd name="T11" fmla="*/ 2037 h 2101"/>
              <a:gd name="T12" fmla="*/ 233 w 3485"/>
              <a:gd name="T13" fmla="*/ 2037 h 2101"/>
              <a:gd name="T14" fmla="*/ 265 w 3485"/>
              <a:gd name="T15" fmla="*/ 1974 h 2101"/>
              <a:gd name="T16" fmla="*/ 328 w 3485"/>
              <a:gd name="T17" fmla="*/ 2101 h 2101"/>
              <a:gd name="T18" fmla="*/ 360 w 3485"/>
              <a:gd name="T19" fmla="*/ 2037 h 2101"/>
              <a:gd name="T20" fmla="*/ 3485 w 3485"/>
              <a:gd name="T21" fmla="*/ 2037 h 2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85" h="2101">
                <a:moveTo>
                  <a:pt x="63" y="0"/>
                </a:moveTo>
                <a:lnTo>
                  <a:pt x="63" y="1740"/>
                </a:lnTo>
                <a:lnTo>
                  <a:pt x="127" y="1772"/>
                </a:lnTo>
                <a:lnTo>
                  <a:pt x="0" y="1836"/>
                </a:lnTo>
                <a:lnTo>
                  <a:pt x="63" y="1867"/>
                </a:lnTo>
                <a:lnTo>
                  <a:pt x="63" y="2037"/>
                </a:lnTo>
                <a:lnTo>
                  <a:pt x="233" y="2037"/>
                </a:lnTo>
                <a:lnTo>
                  <a:pt x="265" y="1974"/>
                </a:lnTo>
                <a:lnTo>
                  <a:pt x="328" y="2101"/>
                </a:lnTo>
                <a:lnTo>
                  <a:pt x="360" y="2037"/>
                </a:lnTo>
                <a:lnTo>
                  <a:pt x="3485" y="2037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41" name="Line 65"/>
          <p:cNvSpPr>
            <a:spLocks noChangeShapeType="1"/>
          </p:cNvSpPr>
          <p:nvPr/>
        </p:nvSpPr>
        <p:spPr bwMode="auto">
          <a:xfrm>
            <a:off x="4805363" y="1812925"/>
            <a:ext cx="2489200" cy="1397000"/>
          </a:xfrm>
          <a:prstGeom prst="line">
            <a:avLst/>
          </a:prstGeom>
          <a:noFill/>
          <a:ln w="33338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42" name="Line 66"/>
          <p:cNvSpPr>
            <a:spLocks noChangeShapeType="1"/>
          </p:cNvSpPr>
          <p:nvPr/>
        </p:nvSpPr>
        <p:spPr bwMode="auto">
          <a:xfrm flipH="1">
            <a:off x="4216400" y="2906713"/>
            <a:ext cx="2101850" cy="1482725"/>
          </a:xfrm>
          <a:prstGeom prst="line">
            <a:avLst/>
          </a:prstGeom>
          <a:noFill/>
          <a:ln w="19050">
            <a:solidFill>
              <a:srgbClr val="3A52A3"/>
            </a:solidFill>
            <a:round/>
            <a:headEnd type="stealth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43" name="Line 67"/>
          <p:cNvSpPr>
            <a:spLocks noChangeShapeType="1"/>
          </p:cNvSpPr>
          <p:nvPr/>
        </p:nvSpPr>
        <p:spPr bwMode="auto">
          <a:xfrm>
            <a:off x="3611563" y="5518150"/>
            <a:ext cx="1587" cy="1588"/>
          </a:xfrm>
          <a:prstGeom prst="line">
            <a:avLst/>
          </a:prstGeom>
          <a:noFill/>
          <a:ln w="33338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44" name="Line 68"/>
          <p:cNvSpPr>
            <a:spLocks noChangeShapeType="1"/>
          </p:cNvSpPr>
          <p:nvPr/>
        </p:nvSpPr>
        <p:spPr bwMode="auto">
          <a:xfrm>
            <a:off x="7108825" y="2771775"/>
            <a:ext cx="1588" cy="1588"/>
          </a:xfrm>
          <a:prstGeom prst="line">
            <a:avLst/>
          </a:prstGeom>
          <a:noFill/>
          <a:ln w="33338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45" name="Line 69"/>
          <p:cNvSpPr>
            <a:spLocks noChangeShapeType="1"/>
          </p:cNvSpPr>
          <p:nvPr/>
        </p:nvSpPr>
        <p:spPr bwMode="auto">
          <a:xfrm flipH="1">
            <a:off x="3560763" y="2435225"/>
            <a:ext cx="3481387" cy="2744788"/>
          </a:xfrm>
          <a:prstGeom prst="line">
            <a:avLst/>
          </a:prstGeom>
          <a:noFill/>
          <a:ln w="33338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46" name="Line 70"/>
          <p:cNvSpPr>
            <a:spLocks noChangeShapeType="1"/>
          </p:cNvSpPr>
          <p:nvPr/>
        </p:nvSpPr>
        <p:spPr bwMode="auto">
          <a:xfrm flipH="1">
            <a:off x="3560763" y="2435225"/>
            <a:ext cx="3481387" cy="2744788"/>
          </a:xfrm>
          <a:prstGeom prst="line">
            <a:avLst/>
          </a:prstGeom>
          <a:noFill/>
          <a:ln w="50800">
            <a:solidFill>
              <a:srgbClr val="FE1A0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247" name="Line 71"/>
          <p:cNvSpPr>
            <a:spLocks noChangeShapeType="1"/>
          </p:cNvSpPr>
          <p:nvPr/>
        </p:nvSpPr>
        <p:spPr bwMode="auto">
          <a:xfrm>
            <a:off x="4973638" y="3563938"/>
            <a:ext cx="1587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78248" name="Group 72"/>
          <p:cNvGrpSpPr>
            <a:grpSpLocks/>
          </p:cNvGrpSpPr>
          <p:nvPr/>
        </p:nvGrpSpPr>
        <p:grpSpPr bwMode="auto">
          <a:xfrm>
            <a:off x="4492625" y="1679575"/>
            <a:ext cx="3097213" cy="1738313"/>
            <a:chOff x="2830" y="1058"/>
            <a:chExt cx="1951" cy="1095"/>
          </a:xfrm>
        </p:grpSpPr>
        <p:sp>
          <p:nvSpPr>
            <p:cNvPr id="178249" name="Line 73"/>
            <p:cNvSpPr>
              <a:spLocks noChangeShapeType="1"/>
            </p:cNvSpPr>
            <p:nvPr/>
          </p:nvSpPr>
          <p:spPr bwMode="auto">
            <a:xfrm>
              <a:off x="3027" y="1142"/>
              <a:ext cx="1568" cy="880"/>
            </a:xfrm>
            <a:prstGeom prst="line">
              <a:avLst/>
            </a:prstGeom>
            <a:noFill/>
            <a:ln w="50800">
              <a:solidFill>
                <a:srgbClr val="FE1A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8250" name="Group 74"/>
            <p:cNvGrpSpPr>
              <a:grpSpLocks/>
            </p:cNvGrpSpPr>
            <p:nvPr/>
          </p:nvGrpSpPr>
          <p:grpSpPr bwMode="auto">
            <a:xfrm>
              <a:off x="2830" y="1058"/>
              <a:ext cx="158" cy="148"/>
              <a:chOff x="2830" y="1058"/>
              <a:chExt cx="158" cy="148"/>
            </a:xfrm>
          </p:grpSpPr>
          <p:sp>
            <p:nvSpPr>
              <p:cNvPr id="178251" name="Rectangle 75"/>
              <p:cNvSpPr>
                <a:spLocks noChangeArrowheads="1"/>
              </p:cNvSpPr>
              <p:nvPr/>
            </p:nvSpPr>
            <p:spPr bwMode="auto">
              <a:xfrm>
                <a:off x="2830" y="1058"/>
                <a:ext cx="8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 i="1">
                    <a:solidFill>
                      <a:srgbClr val="FF1919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8252" name="Rectangle 76"/>
              <p:cNvSpPr>
                <a:spLocks noChangeArrowheads="1"/>
              </p:cNvSpPr>
              <p:nvPr/>
            </p:nvSpPr>
            <p:spPr bwMode="auto">
              <a:xfrm>
                <a:off x="2915" y="1100"/>
                <a:ext cx="7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 b="1">
                    <a:solidFill>
                      <a:srgbClr val="FF1919"/>
                    </a:solidFill>
                  </a:rPr>
                  <a:t>2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8253" name="Group 77"/>
            <p:cNvGrpSpPr>
              <a:grpSpLocks/>
            </p:cNvGrpSpPr>
            <p:nvPr/>
          </p:nvGrpSpPr>
          <p:grpSpPr bwMode="auto">
            <a:xfrm>
              <a:off x="4624" y="2005"/>
              <a:ext cx="157" cy="148"/>
              <a:chOff x="4624" y="2005"/>
              <a:chExt cx="157" cy="148"/>
            </a:xfrm>
          </p:grpSpPr>
          <p:sp>
            <p:nvSpPr>
              <p:cNvPr id="178254" name="Rectangle 78"/>
              <p:cNvSpPr>
                <a:spLocks noChangeArrowheads="1"/>
              </p:cNvSpPr>
              <p:nvPr/>
            </p:nvSpPr>
            <p:spPr bwMode="auto">
              <a:xfrm>
                <a:off x="4624" y="2005"/>
                <a:ext cx="8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 i="1">
                    <a:solidFill>
                      <a:srgbClr val="FF1919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8255" name="Rectangle 79"/>
              <p:cNvSpPr>
                <a:spLocks noChangeArrowheads="1"/>
              </p:cNvSpPr>
              <p:nvPr/>
            </p:nvSpPr>
            <p:spPr bwMode="auto">
              <a:xfrm>
                <a:off x="4708" y="2047"/>
                <a:ext cx="7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 b="1">
                    <a:solidFill>
                      <a:srgbClr val="FF1919"/>
                    </a:solidFill>
                  </a:rPr>
                  <a:t>2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78256" name="Group 80"/>
          <p:cNvGrpSpPr>
            <a:grpSpLocks/>
          </p:cNvGrpSpPr>
          <p:nvPr/>
        </p:nvGrpSpPr>
        <p:grpSpPr bwMode="auto">
          <a:xfrm>
            <a:off x="3349625" y="1971675"/>
            <a:ext cx="3881438" cy="3060700"/>
            <a:chOff x="2110" y="1242"/>
            <a:chExt cx="2445" cy="1928"/>
          </a:xfrm>
        </p:grpSpPr>
        <p:sp>
          <p:nvSpPr>
            <p:cNvPr id="178257" name="Line 81"/>
            <p:cNvSpPr>
              <a:spLocks noChangeShapeType="1"/>
            </p:cNvSpPr>
            <p:nvPr/>
          </p:nvSpPr>
          <p:spPr bwMode="auto">
            <a:xfrm flipH="1">
              <a:off x="2264" y="1364"/>
              <a:ext cx="2130" cy="167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8258" name="Group 82"/>
            <p:cNvGrpSpPr>
              <a:grpSpLocks/>
            </p:cNvGrpSpPr>
            <p:nvPr/>
          </p:nvGrpSpPr>
          <p:grpSpPr bwMode="auto">
            <a:xfrm>
              <a:off x="4412" y="1242"/>
              <a:ext cx="143" cy="148"/>
              <a:chOff x="4412" y="1242"/>
              <a:chExt cx="143" cy="148"/>
            </a:xfrm>
          </p:grpSpPr>
          <p:sp>
            <p:nvSpPr>
              <p:cNvPr id="178259" name="Rectangle 83"/>
              <p:cNvSpPr>
                <a:spLocks noChangeArrowheads="1"/>
              </p:cNvSpPr>
              <p:nvPr/>
            </p:nvSpPr>
            <p:spPr bwMode="auto">
              <a:xfrm>
                <a:off x="4412" y="1242"/>
                <a:ext cx="7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 i="1">
                    <a:solidFill>
                      <a:srgbClr val="000000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8260" name="Rectangle 84"/>
              <p:cNvSpPr>
                <a:spLocks noChangeArrowheads="1"/>
              </p:cNvSpPr>
              <p:nvPr/>
            </p:nvSpPr>
            <p:spPr bwMode="auto">
              <a:xfrm>
                <a:off x="4482" y="1284"/>
                <a:ext cx="7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8261" name="Group 85"/>
            <p:cNvGrpSpPr>
              <a:grpSpLocks/>
            </p:cNvGrpSpPr>
            <p:nvPr/>
          </p:nvGrpSpPr>
          <p:grpSpPr bwMode="auto">
            <a:xfrm>
              <a:off x="2110" y="3022"/>
              <a:ext cx="144" cy="148"/>
              <a:chOff x="2110" y="3022"/>
              <a:chExt cx="144" cy="148"/>
            </a:xfrm>
          </p:grpSpPr>
          <p:sp>
            <p:nvSpPr>
              <p:cNvPr id="178262" name="Rectangle 86"/>
              <p:cNvSpPr>
                <a:spLocks noChangeArrowheads="1"/>
              </p:cNvSpPr>
              <p:nvPr/>
            </p:nvSpPr>
            <p:spPr bwMode="auto">
              <a:xfrm>
                <a:off x="2110" y="3022"/>
                <a:ext cx="7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 i="1">
                    <a:solidFill>
                      <a:srgbClr val="000000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8263" name="Rectangle 87"/>
              <p:cNvSpPr>
                <a:spLocks noChangeArrowheads="1"/>
              </p:cNvSpPr>
              <p:nvPr/>
            </p:nvSpPr>
            <p:spPr bwMode="auto">
              <a:xfrm>
                <a:off x="2181" y="3064"/>
                <a:ext cx="7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78264" name="Group 88"/>
          <p:cNvGrpSpPr>
            <a:grpSpLocks/>
          </p:cNvGrpSpPr>
          <p:nvPr/>
        </p:nvGrpSpPr>
        <p:grpSpPr bwMode="auto">
          <a:xfrm>
            <a:off x="7092950" y="2330450"/>
            <a:ext cx="228600" cy="234950"/>
            <a:chOff x="4468" y="1468"/>
            <a:chExt cx="144" cy="148"/>
          </a:xfrm>
        </p:grpSpPr>
        <p:sp>
          <p:nvSpPr>
            <p:cNvPr id="178265" name="Rectangle 89"/>
            <p:cNvSpPr>
              <a:spLocks noChangeArrowheads="1"/>
            </p:cNvSpPr>
            <p:nvPr/>
          </p:nvSpPr>
          <p:spPr bwMode="auto">
            <a:xfrm>
              <a:off x="4468" y="1468"/>
              <a:ext cx="7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 i="1">
                  <a:solidFill>
                    <a:srgbClr val="FF1919"/>
                  </a:solidFill>
                </a:rPr>
                <a:t>S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178266" name="Rectangle 90"/>
            <p:cNvSpPr>
              <a:spLocks noChangeArrowheads="1"/>
            </p:cNvSpPr>
            <p:nvPr/>
          </p:nvSpPr>
          <p:spPr bwMode="auto">
            <a:xfrm>
              <a:off x="4539" y="1510"/>
              <a:ext cx="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>
                  <a:solidFill>
                    <a:srgbClr val="FF1919"/>
                  </a:solidFill>
                </a:rPr>
                <a:t>1 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78267" name="Group 91"/>
          <p:cNvGrpSpPr>
            <a:grpSpLocks/>
          </p:cNvGrpSpPr>
          <p:nvPr/>
        </p:nvGrpSpPr>
        <p:grpSpPr bwMode="auto">
          <a:xfrm>
            <a:off x="3349625" y="5132388"/>
            <a:ext cx="228600" cy="234950"/>
            <a:chOff x="2110" y="3233"/>
            <a:chExt cx="144" cy="148"/>
          </a:xfrm>
        </p:grpSpPr>
        <p:sp>
          <p:nvSpPr>
            <p:cNvPr id="178268" name="Rectangle 92"/>
            <p:cNvSpPr>
              <a:spLocks noChangeArrowheads="1"/>
            </p:cNvSpPr>
            <p:nvPr/>
          </p:nvSpPr>
          <p:spPr bwMode="auto">
            <a:xfrm>
              <a:off x="2110" y="3233"/>
              <a:ext cx="7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 i="1">
                  <a:solidFill>
                    <a:srgbClr val="FF1919"/>
                  </a:solidFill>
                </a:rPr>
                <a:t>S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178269" name="Rectangle 93"/>
            <p:cNvSpPr>
              <a:spLocks noChangeArrowheads="1"/>
            </p:cNvSpPr>
            <p:nvPr/>
          </p:nvSpPr>
          <p:spPr bwMode="auto">
            <a:xfrm>
              <a:off x="2181" y="3275"/>
              <a:ext cx="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>
                  <a:solidFill>
                    <a:srgbClr val="FF1919"/>
                  </a:solidFill>
                </a:rPr>
                <a:t>1 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178270" name="Rectangle 94"/>
          <p:cNvSpPr>
            <a:spLocks noChangeArrowheads="1"/>
          </p:cNvSpPr>
          <p:nvPr/>
        </p:nvSpPr>
        <p:spPr bwMode="auto">
          <a:xfrm>
            <a:off x="1938338" y="2689225"/>
            <a:ext cx="3444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FF1919"/>
                </a:solidFill>
              </a:rPr>
              <a:t>108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78271" name="Rectangle 95"/>
          <p:cNvSpPr>
            <a:spLocks noChangeArrowheads="1"/>
          </p:cNvSpPr>
          <p:nvPr/>
        </p:nvSpPr>
        <p:spPr bwMode="auto">
          <a:xfrm>
            <a:off x="1938338" y="4303713"/>
            <a:ext cx="3444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104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78272" name="Rectangle 96"/>
          <p:cNvSpPr>
            <a:spLocks noChangeArrowheads="1"/>
          </p:cNvSpPr>
          <p:nvPr/>
        </p:nvSpPr>
        <p:spPr bwMode="auto">
          <a:xfrm>
            <a:off x="6375400" y="5849938"/>
            <a:ext cx="5905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FF1919"/>
                </a:solidFill>
              </a:rPr>
              <a:t>10,480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78273" name="Rectangle 97"/>
          <p:cNvSpPr>
            <a:spLocks noChangeArrowheads="1"/>
          </p:cNvSpPr>
          <p:nvPr/>
        </p:nvSpPr>
        <p:spPr bwMode="auto">
          <a:xfrm>
            <a:off x="3529013" y="6119813"/>
            <a:ext cx="30432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Real GDP in Billions of 2000 dollars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178274" name="Group 98"/>
          <p:cNvGrpSpPr>
            <a:grpSpLocks/>
          </p:cNvGrpSpPr>
          <p:nvPr/>
        </p:nvGrpSpPr>
        <p:grpSpPr bwMode="auto">
          <a:xfrm>
            <a:off x="2333625" y="2509838"/>
            <a:ext cx="4332288" cy="3311525"/>
            <a:chOff x="1470" y="1581"/>
            <a:chExt cx="2729" cy="2086"/>
          </a:xfrm>
        </p:grpSpPr>
        <p:sp>
          <p:nvSpPr>
            <p:cNvPr id="178275" name="Freeform 99"/>
            <p:cNvSpPr>
              <a:spLocks noEditPoints="1"/>
            </p:cNvSpPr>
            <p:nvPr/>
          </p:nvSpPr>
          <p:spPr bwMode="auto">
            <a:xfrm>
              <a:off x="1470" y="1768"/>
              <a:ext cx="2659" cy="1899"/>
            </a:xfrm>
            <a:custGeom>
              <a:avLst/>
              <a:gdLst>
                <a:gd name="T0" fmla="*/ 2659 w 2659"/>
                <a:gd name="T1" fmla="*/ 1824 h 1899"/>
                <a:gd name="T2" fmla="*/ 2659 w 2659"/>
                <a:gd name="T3" fmla="*/ 1718 h 1899"/>
                <a:gd name="T4" fmla="*/ 2659 w 2659"/>
                <a:gd name="T5" fmla="*/ 1612 h 1899"/>
                <a:gd name="T6" fmla="*/ 2659 w 2659"/>
                <a:gd name="T7" fmla="*/ 1506 h 1899"/>
                <a:gd name="T8" fmla="*/ 2659 w 2659"/>
                <a:gd name="T9" fmla="*/ 1400 h 1899"/>
                <a:gd name="T10" fmla="*/ 2659 w 2659"/>
                <a:gd name="T11" fmla="*/ 1294 h 1899"/>
                <a:gd name="T12" fmla="*/ 2659 w 2659"/>
                <a:gd name="T13" fmla="*/ 1188 h 1899"/>
                <a:gd name="T14" fmla="*/ 2659 w 2659"/>
                <a:gd name="T15" fmla="*/ 1082 h 1899"/>
                <a:gd name="T16" fmla="*/ 2659 w 2659"/>
                <a:gd name="T17" fmla="*/ 976 h 1899"/>
                <a:gd name="T18" fmla="*/ 2659 w 2659"/>
                <a:gd name="T19" fmla="*/ 870 h 1899"/>
                <a:gd name="T20" fmla="*/ 2659 w 2659"/>
                <a:gd name="T21" fmla="*/ 763 h 1899"/>
                <a:gd name="T22" fmla="*/ 2659 w 2659"/>
                <a:gd name="T23" fmla="*/ 657 h 1899"/>
                <a:gd name="T24" fmla="*/ 2659 w 2659"/>
                <a:gd name="T25" fmla="*/ 551 h 1899"/>
                <a:gd name="T26" fmla="*/ 2659 w 2659"/>
                <a:gd name="T27" fmla="*/ 445 h 1899"/>
                <a:gd name="T28" fmla="*/ 2659 w 2659"/>
                <a:gd name="T29" fmla="*/ 339 h 1899"/>
                <a:gd name="T30" fmla="*/ 2659 w 2659"/>
                <a:gd name="T31" fmla="*/ 233 h 1899"/>
                <a:gd name="T32" fmla="*/ 2659 w 2659"/>
                <a:gd name="T33" fmla="*/ 127 h 1899"/>
                <a:gd name="T34" fmla="*/ 2659 w 2659"/>
                <a:gd name="T35" fmla="*/ 21 h 1899"/>
                <a:gd name="T36" fmla="*/ 2585 w 2659"/>
                <a:gd name="T37" fmla="*/ 0 h 1899"/>
                <a:gd name="T38" fmla="*/ 2468 w 2659"/>
                <a:gd name="T39" fmla="*/ 0 h 1899"/>
                <a:gd name="T40" fmla="*/ 2373 w 2659"/>
                <a:gd name="T41" fmla="*/ 0 h 1899"/>
                <a:gd name="T42" fmla="*/ 2256 w 2659"/>
                <a:gd name="T43" fmla="*/ 0 h 1899"/>
                <a:gd name="T44" fmla="*/ 2161 w 2659"/>
                <a:gd name="T45" fmla="*/ 0 h 1899"/>
                <a:gd name="T46" fmla="*/ 2044 w 2659"/>
                <a:gd name="T47" fmla="*/ 0 h 1899"/>
                <a:gd name="T48" fmla="*/ 1949 w 2659"/>
                <a:gd name="T49" fmla="*/ 0 h 1899"/>
                <a:gd name="T50" fmla="*/ 1832 w 2659"/>
                <a:gd name="T51" fmla="*/ 0 h 1899"/>
                <a:gd name="T52" fmla="*/ 1737 w 2659"/>
                <a:gd name="T53" fmla="*/ 0 h 1899"/>
                <a:gd name="T54" fmla="*/ 1621 w 2659"/>
                <a:gd name="T55" fmla="*/ 0 h 1899"/>
                <a:gd name="T56" fmla="*/ 1525 w 2659"/>
                <a:gd name="T57" fmla="*/ 0 h 1899"/>
                <a:gd name="T58" fmla="*/ 1409 w 2659"/>
                <a:gd name="T59" fmla="*/ 0 h 1899"/>
                <a:gd name="T60" fmla="*/ 1313 w 2659"/>
                <a:gd name="T61" fmla="*/ 0 h 1899"/>
                <a:gd name="T62" fmla="*/ 1197 w 2659"/>
                <a:gd name="T63" fmla="*/ 0 h 1899"/>
                <a:gd name="T64" fmla="*/ 1102 w 2659"/>
                <a:gd name="T65" fmla="*/ 0 h 1899"/>
                <a:gd name="T66" fmla="*/ 985 w 2659"/>
                <a:gd name="T67" fmla="*/ 0 h 1899"/>
                <a:gd name="T68" fmla="*/ 890 w 2659"/>
                <a:gd name="T69" fmla="*/ 0 h 1899"/>
                <a:gd name="T70" fmla="*/ 773 w 2659"/>
                <a:gd name="T71" fmla="*/ 0 h 1899"/>
                <a:gd name="T72" fmla="*/ 678 w 2659"/>
                <a:gd name="T73" fmla="*/ 0 h 1899"/>
                <a:gd name="T74" fmla="*/ 561 w 2659"/>
                <a:gd name="T75" fmla="*/ 0 h 1899"/>
                <a:gd name="T76" fmla="*/ 466 w 2659"/>
                <a:gd name="T77" fmla="*/ 0 h 1899"/>
                <a:gd name="T78" fmla="*/ 349 w 2659"/>
                <a:gd name="T79" fmla="*/ 0 h 1899"/>
                <a:gd name="T80" fmla="*/ 254 w 2659"/>
                <a:gd name="T81" fmla="*/ 0 h 1899"/>
                <a:gd name="T82" fmla="*/ 138 w 2659"/>
                <a:gd name="T83" fmla="*/ 0 h 1899"/>
                <a:gd name="T84" fmla="*/ 42 w 2659"/>
                <a:gd name="T85" fmla="*/ 0 h 1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659" h="1899">
                  <a:moveTo>
                    <a:pt x="2659" y="1899"/>
                  </a:moveTo>
                  <a:lnTo>
                    <a:pt x="2659" y="1856"/>
                  </a:lnTo>
                  <a:moveTo>
                    <a:pt x="2659" y="1824"/>
                  </a:moveTo>
                  <a:lnTo>
                    <a:pt x="2659" y="1782"/>
                  </a:lnTo>
                  <a:moveTo>
                    <a:pt x="2659" y="1761"/>
                  </a:moveTo>
                  <a:lnTo>
                    <a:pt x="2659" y="1718"/>
                  </a:lnTo>
                  <a:moveTo>
                    <a:pt x="2659" y="1686"/>
                  </a:moveTo>
                  <a:lnTo>
                    <a:pt x="2659" y="1644"/>
                  </a:lnTo>
                  <a:moveTo>
                    <a:pt x="2659" y="1612"/>
                  </a:moveTo>
                  <a:lnTo>
                    <a:pt x="2659" y="1570"/>
                  </a:lnTo>
                  <a:moveTo>
                    <a:pt x="2659" y="1548"/>
                  </a:moveTo>
                  <a:lnTo>
                    <a:pt x="2659" y="1506"/>
                  </a:lnTo>
                  <a:moveTo>
                    <a:pt x="2659" y="1474"/>
                  </a:moveTo>
                  <a:lnTo>
                    <a:pt x="2659" y="1432"/>
                  </a:lnTo>
                  <a:moveTo>
                    <a:pt x="2659" y="1400"/>
                  </a:moveTo>
                  <a:lnTo>
                    <a:pt x="2659" y="1358"/>
                  </a:lnTo>
                  <a:moveTo>
                    <a:pt x="2659" y="1336"/>
                  </a:moveTo>
                  <a:lnTo>
                    <a:pt x="2659" y="1294"/>
                  </a:lnTo>
                  <a:moveTo>
                    <a:pt x="2659" y="1262"/>
                  </a:moveTo>
                  <a:lnTo>
                    <a:pt x="2659" y="1220"/>
                  </a:lnTo>
                  <a:moveTo>
                    <a:pt x="2659" y="1188"/>
                  </a:moveTo>
                  <a:lnTo>
                    <a:pt x="2659" y="1145"/>
                  </a:lnTo>
                  <a:moveTo>
                    <a:pt x="2659" y="1124"/>
                  </a:moveTo>
                  <a:lnTo>
                    <a:pt x="2659" y="1082"/>
                  </a:lnTo>
                  <a:moveTo>
                    <a:pt x="2659" y="1050"/>
                  </a:moveTo>
                  <a:lnTo>
                    <a:pt x="2659" y="1007"/>
                  </a:lnTo>
                  <a:moveTo>
                    <a:pt x="2659" y="976"/>
                  </a:moveTo>
                  <a:lnTo>
                    <a:pt x="2659" y="933"/>
                  </a:lnTo>
                  <a:moveTo>
                    <a:pt x="2659" y="912"/>
                  </a:moveTo>
                  <a:lnTo>
                    <a:pt x="2659" y="870"/>
                  </a:lnTo>
                  <a:moveTo>
                    <a:pt x="2659" y="838"/>
                  </a:moveTo>
                  <a:lnTo>
                    <a:pt x="2659" y="795"/>
                  </a:lnTo>
                  <a:moveTo>
                    <a:pt x="2659" y="763"/>
                  </a:moveTo>
                  <a:lnTo>
                    <a:pt x="2659" y="721"/>
                  </a:lnTo>
                  <a:moveTo>
                    <a:pt x="2659" y="700"/>
                  </a:moveTo>
                  <a:lnTo>
                    <a:pt x="2659" y="657"/>
                  </a:lnTo>
                  <a:moveTo>
                    <a:pt x="2659" y="626"/>
                  </a:moveTo>
                  <a:lnTo>
                    <a:pt x="2659" y="583"/>
                  </a:lnTo>
                  <a:moveTo>
                    <a:pt x="2659" y="551"/>
                  </a:moveTo>
                  <a:lnTo>
                    <a:pt x="2659" y="509"/>
                  </a:lnTo>
                  <a:moveTo>
                    <a:pt x="2659" y="488"/>
                  </a:moveTo>
                  <a:lnTo>
                    <a:pt x="2659" y="445"/>
                  </a:lnTo>
                  <a:moveTo>
                    <a:pt x="2659" y="413"/>
                  </a:moveTo>
                  <a:lnTo>
                    <a:pt x="2659" y="371"/>
                  </a:lnTo>
                  <a:moveTo>
                    <a:pt x="2659" y="339"/>
                  </a:moveTo>
                  <a:lnTo>
                    <a:pt x="2659" y="297"/>
                  </a:lnTo>
                  <a:moveTo>
                    <a:pt x="2659" y="275"/>
                  </a:moveTo>
                  <a:lnTo>
                    <a:pt x="2659" y="233"/>
                  </a:lnTo>
                  <a:moveTo>
                    <a:pt x="2659" y="201"/>
                  </a:moveTo>
                  <a:lnTo>
                    <a:pt x="2659" y="159"/>
                  </a:lnTo>
                  <a:moveTo>
                    <a:pt x="2659" y="127"/>
                  </a:moveTo>
                  <a:lnTo>
                    <a:pt x="2659" y="84"/>
                  </a:lnTo>
                  <a:moveTo>
                    <a:pt x="2659" y="63"/>
                  </a:moveTo>
                  <a:lnTo>
                    <a:pt x="2659" y="21"/>
                  </a:lnTo>
                  <a:moveTo>
                    <a:pt x="2648" y="0"/>
                  </a:moveTo>
                  <a:lnTo>
                    <a:pt x="2606" y="0"/>
                  </a:lnTo>
                  <a:moveTo>
                    <a:pt x="2585" y="0"/>
                  </a:moveTo>
                  <a:lnTo>
                    <a:pt x="2542" y="0"/>
                  </a:lnTo>
                  <a:moveTo>
                    <a:pt x="2510" y="0"/>
                  </a:moveTo>
                  <a:lnTo>
                    <a:pt x="2468" y="0"/>
                  </a:lnTo>
                  <a:moveTo>
                    <a:pt x="2436" y="0"/>
                  </a:moveTo>
                  <a:lnTo>
                    <a:pt x="2394" y="0"/>
                  </a:lnTo>
                  <a:moveTo>
                    <a:pt x="2373" y="0"/>
                  </a:moveTo>
                  <a:lnTo>
                    <a:pt x="2330" y="0"/>
                  </a:lnTo>
                  <a:moveTo>
                    <a:pt x="2299" y="0"/>
                  </a:moveTo>
                  <a:lnTo>
                    <a:pt x="2256" y="0"/>
                  </a:lnTo>
                  <a:moveTo>
                    <a:pt x="2224" y="0"/>
                  </a:moveTo>
                  <a:lnTo>
                    <a:pt x="2182" y="0"/>
                  </a:lnTo>
                  <a:moveTo>
                    <a:pt x="2161" y="0"/>
                  </a:moveTo>
                  <a:lnTo>
                    <a:pt x="2119" y="0"/>
                  </a:lnTo>
                  <a:moveTo>
                    <a:pt x="2087" y="0"/>
                  </a:moveTo>
                  <a:lnTo>
                    <a:pt x="2044" y="0"/>
                  </a:lnTo>
                  <a:moveTo>
                    <a:pt x="2013" y="0"/>
                  </a:moveTo>
                  <a:lnTo>
                    <a:pt x="1970" y="0"/>
                  </a:lnTo>
                  <a:moveTo>
                    <a:pt x="1949" y="0"/>
                  </a:moveTo>
                  <a:lnTo>
                    <a:pt x="1907" y="0"/>
                  </a:lnTo>
                  <a:moveTo>
                    <a:pt x="1875" y="0"/>
                  </a:moveTo>
                  <a:lnTo>
                    <a:pt x="1832" y="0"/>
                  </a:lnTo>
                  <a:moveTo>
                    <a:pt x="1801" y="0"/>
                  </a:moveTo>
                  <a:lnTo>
                    <a:pt x="1758" y="0"/>
                  </a:lnTo>
                  <a:moveTo>
                    <a:pt x="1737" y="0"/>
                  </a:moveTo>
                  <a:lnTo>
                    <a:pt x="1695" y="0"/>
                  </a:lnTo>
                  <a:moveTo>
                    <a:pt x="1663" y="0"/>
                  </a:moveTo>
                  <a:lnTo>
                    <a:pt x="1621" y="0"/>
                  </a:lnTo>
                  <a:moveTo>
                    <a:pt x="1589" y="0"/>
                  </a:moveTo>
                  <a:lnTo>
                    <a:pt x="1546" y="0"/>
                  </a:lnTo>
                  <a:moveTo>
                    <a:pt x="1525" y="0"/>
                  </a:moveTo>
                  <a:lnTo>
                    <a:pt x="1483" y="0"/>
                  </a:lnTo>
                  <a:moveTo>
                    <a:pt x="1451" y="0"/>
                  </a:moveTo>
                  <a:lnTo>
                    <a:pt x="1409" y="0"/>
                  </a:lnTo>
                  <a:moveTo>
                    <a:pt x="1377" y="0"/>
                  </a:moveTo>
                  <a:lnTo>
                    <a:pt x="1335" y="0"/>
                  </a:lnTo>
                  <a:moveTo>
                    <a:pt x="1313" y="0"/>
                  </a:moveTo>
                  <a:lnTo>
                    <a:pt x="1271" y="0"/>
                  </a:lnTo>
                  <a:moveTo>
                    <a:pt x="1239" y="0"/>
                  </a:moveTo>
                  <a:lnTo>
                    <a:pt x="1197" y="0"/>
                  </a:lnTo>
                  <a:moveTo>
                    <a:pt x="1165" y="0"/>
                  </a:moveTo>
                  <a:lnTo>
                    <a:pt x="1123" y="0"/>
                  </a:lnTo>
                  <a:moveTo>
                    <a:pt x="1102" y="0"/>
                  </a:moveTo>
                  <a:lnTo>
                    <a:pt x="1059" y="0"/>
                  </a:lnTo>
                  <a:moveTo>
                    <a:pt x="1027" y="0"/>
                  </a:moveTo>
                  <a:lnTo>
                    <a:pt x="985" y="0"/>
                  </a:lnTo>
                  <a:moveTo>
                    <a:pt x="953" y="0"/>
                  </a:moveTo>
                  <a:lnTo>
                    <a:pt x="911" y="0"/>
                  </a:lnTo>
                  <a:moveTo>
                    <a:pt x="890" y="0"/>
                  </a:moveTo>
                  <a:lnTo>
                    <a:pt x="847" y="0"/>
                  </a:lnTo>
                  <a:moveTo>
                    <a:pt x="816" y="0"/>
                  </a:moveTo>
                  <a:lnTo>
                    <a:pt x="773" y="0"/>
                  </a:lnTo>
                  <a:moveTo>
                    <a:pt x="741" y="0"/>
                  </a:moveTo>
                  <a:lnTo>
                    <a:pt x="699" y="0"/>
                  </a:lnTo>
                  <a:moveTo>
                    <a:pt x="678" y="0"/>
                  </a:moveTo>
                  <a:lnTo>
                    <a:pt x="635" y="0"/>
                  </a:lnTo>
                  <a:moveTo>
                    <a:pt x="604" y="0"/>
                  </a:moveTo>
                  <a:lnTo>
                    <a:pt x="561" y="0"/>
                  </a:lnTo>
                  <a:moveTo>
                    <a:pt x="529" y="0"/>
                  </a:moveTo>
                  <a:lnTo>
                    <a:pt x="487" y="0"/>
                  </a:lnTo>
                  <a:moveTo>
                    <a:pt x="466" y="0"/>
                  </a:moveTo>
                  <a:lnTo>
                    <a:pt x="424" y="0"/>
                  </a:lnTo>
                  <a:moveTo>
                    <a:pt x="392" y="0"/>
                  </a:moveTo>
                  <a:lnTo>
                    <a:pt x="349" y="0"/>
                  </a:lnTo>
                  <a:moveTo>
                    <a:pt x="318" y="0"/>
                  </a:moveTo>
                  <a:lnTo>
                    <a:pt x="275" y="0"/>
                  </a:lnTo>
                  <a:moveTo>
                    <a:pt x="254" y="0"/>
                  </a:moveTo>
                  <a:lnTo>
                    <a:pt x="212" y="0"/>
                  </a:lnTo>
                  <a:moveTo>
                    <a:pt x="180" y="0"/>
                  </a:moveTo>
                  <a:lnTo>
                    <a:pt x="138" y="0"/>
                  </a:lnTo>
                  <a:moveTo>
                    <a:pt x="106" y="0"/>
                  </a:moveTo>
                  <a:lnTo>
                    <a:pt x="63" y="0"/>
                  </a:lnTo>
                  <a:moveTo>
                    <a:pt x="42" y="0"/>
                  </a:move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8276" name="Group 100"/>
            <p:cNvGrpSpPr>
              <a:grpSpLocks/>
            </p:cNvGrpSpPr>
            <p:nvPr/>
          </p:nvGrpSpPr>
          <p:grpSpPr bwMode="auto">
            <a:xfrm>
              <a:off x="4087" y="1581"/>
              <a:ext cx="112" cy="218"/>
              <a:chOff x="4087" y="1581"/>
              <a:chExt cx="112" cy="218"/>
            </a:xfrm>
          </p:grpSpPr>
          <p:grpSp>
            <p:nvGrpSpPr>
              <p:cNvPr id="178277" name="Group 101"/>
              <p:cNvGrpSpPr>
                <a:grpSpLocks/>
              </p:cNvGrpSpPr>
              <p:nvPr/>
            </p:nvGrpSpPr>
            <p:grpSpPr bwMode="auto">
              <a:xfrm>
                <a:off x="4097" y="1725"/>
                <a:ext cx="64" cy="74"/>
                <a:chOff x="4097" y="1725"/>
                <a:chExt cx="64" cy="74"/>
              </a:xfrm>
            </p:grpSpPr>
            <p:sp>
              <p:nvSpPr>
                <p:cNvPr id="178278" name="Oval 102"/>
                <p:cNvSpPr>
                  <a:spLocks noChangeArrowheads="1"/>
                </p:cNvSpPr>
                <p:nvPr/>
              </p:nvSpPr>
              <p:spPr bwMode="auto">
                <a:xfrm>
                  <a:off x="4097" y="1725"/>
                  <a:ext cx="64" cy="74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8279" name="Oval 103"/>
                <p:cNvSpPr>
                  <a:spLocks noChangeArrowheads="1"/>
                </p:cNvSpPr>
                <p:nvPr/>
              </p:nvSpPr>
              <p:spPr bwMode="auto">
                <a:xfrm>
                  <a:off x="4108" y="1741"/>
                  <a:ext cx="42" cy="43"/>
                </a:xfrm>
                <a:prstGeom prst="ellipse">
                  <a:avLst/>
                </a:prstGeom>
                <a:solidFill>
                  <a:srgbClr val="FE1A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8280" name="Rectangle 104"/>
              <p:cNvSpPr>
                <a:spLocks noChangeArrowheads="1"/>
              </p:cNvSpPr>
              <p:nvPr/>
            </p:nvSpPr>
            <p:spPr bwMode="auto">
              <a:xfrm>
                <a:off x="4087" y="1581"/>
                <a:ext cx="11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 i="1">
                    <a:solidFill>
                      <a:srgbClr val="FF1919"/>
                    </a:solidFill>
                  </a:rPr>
                  <a:t>C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78281" name="Group 105"/>
          <p:cNvGrpSpPr>
            <a:grpSpLocks/>
          </p:cNvGrpSpPr>
          <p:nvPr/>
        </p:nvGrpSpPr>
        <p:grpSpPr bwMode="auto">
          <a:xfrm>
            <a:off x="2857500" y="3652838"/>
            <a:ext cx="3409950" cy="1893887"/>
            <a:chOff x="1800" y="2301"/>
            <a:chExt cx="2148" cy="1193"/>
          </a:xfrm>
        </p:grpSpPr>
        <p:sp>
          <p:nvSpPr>
            <p:cNvPr id="178282" name="Line 106"/>
            <p:cNvSpPr>
              <a:spLocks noChangeShapeType="1"/>
            </p:cNvSpPr>
            <p:nvPr/>
          </p:nvSpPr>
          <p:spPr bwMode="auto">
            <a:xfrm>
              <a:off x="1947" y="2415"/>
              <a:ext cx="1800" cy="1008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8283" name="Group 107"/>
            <p:cNvGrpSpPr>
              <a:grpSpLocks/>
            </p:cNvGrpSpPr>
            <p:nvPr/>
          </p:nvGrpSpPr>
          <p:grpSpPr bwMode="auto">
            <a:xfrm>
              <a:off x="1800" y="2301"/>
              <a:ext cx="157" cy="148"/>
              <a:chOff x="1800" y="2301"/>
              <a:chExt cx="157" cy="148"/>
            </a:xfrm>
          </p:grpSpPr>
          <p:sp>
            <p:nvSpPr>
              <p:cNvPr id="178284" name="Rectangle 108"/>
              <p:cNvSpPr>
                <a:spLocks noChangeArrowheads="1"/>
              </p:cNvSpPr>
              <p:nvPr/>
            </p:nvSpPr>
            <p:spPr bwMode="auto">
              <a:xfrm>
                <a:off x="1800" y="2301"/>
                <a:ext cx="8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 i="1">
                    <a:solidFill>
                      <a:srgbClr val="000000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8285" name="Rectangle 109"/>
              <p:cNvSpPr>
                <a:spLocks noChangeArrowheads="1"/>
              </p:cNvSpPr>
              <p:nvPr/>
            </p:nvSpPr>
            <p:spPr bwMode="auto">
              <a:xfrm>
                <a:off x="1884" y="2343"/>
                <a:ext cx="7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8286" name="Group 110"/>
            <p:cNvGrpSpPr>
              <a:grpSpLocks/>
            </p:cNvGrpSpPr>
            <p:nvPr/>
          </p:nvGrpSpPr>
          <p:grpSpPr bwMode="auto">
            <a:xfrm>
              <a:off x="3790" y="3346"/>
              <a:ext cx="158" cy="148"/>
              <a:chOff x="3790" y="3346"/>
              <a:chExt cx="158" cy="148"/>
            </a:xfrm>
          </p:grpSpPr>
          <p:sp>
            <p:nvSpPr>
              <p:cNvPr id="178287" name="Rectangle 111"/>
              <p:cNvSpPr>
                <a:spLocks noChangeArrowheads="1"/>
              </p:cNvSpPr>
              <p:nvPr/>
            </p:nvSpPr>
            <p:spPr bwMode="auto">
              <a:xfrm>
                <a:off x="3790" y="3346"/>
                <a:ext cx="8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 i="1">
                    <a:solidFill>
                      <a:srgbClr val="000000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8288" name="Rectangle 112"/>
              <p:cNvSpPr>
                <a:spLocks noChangeArrowheads="1"/>
              </p:cNvSpPr>
              <p:nvPr/>
            </p:nvSpPr>
            <p:spPr bwMode="auto">
              <a:xfrm>
                <a:off x="3875" y="3388"/>
                <a:ext cx="7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78289" name="Rectangle 113"/>
          <p:cNvSpPr>
            <a:spLocks noChangeArrowheads="1"/>
          </p:cNvSpPr>
          <p:nvPr/>
        </p:nvSpPr>
        <p:spPr bwMode="auto">
          <a:xfrm rot="16200000">
            <a:off x="1135857" y="3713956"/>
            <a:ext cx="9858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Price Level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78290" name="Rectangle 114"/>
          <p:cNvSpPr>
            <a:spLocks noChangeArrowheads="1"/>
          </p:cNvSpPr>
          <p:nvPr/>
        </p:nvSpPr>
        <p:spPr bwMode="auto">
          <a:xfrm rot="16200000">
            <a:off x="889000" y="3714750"/>
            <a:ext cx="1057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(2000 = 100)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78291" name="Rectangle 115"/>
          <p:cNvSpPr>
            <a:spLocks noChangeArrowheads="1"/>
          </p:cNvSpPr>
          <p:nvPr/>
        </p:nvSpPr>
        <p:spPr bwMode="auto">
          <a:xfrm>
            <a:off x="3887788" y="5849938"/>
            <a:ext cx="5905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 b="1">
                <a:solidFill>
                  <a:srgbClr val="000000"/>
                </a:solidFill>
              </a:rPr>
              <a:t>10,000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178292" name="Group 116"/>
          <p:cNvGrpSpPr>
            <a:grpSpLocks/>
          </p:cNvGrpSpPr>
          <p:nvPr/>
        </p:nvGrpSpPr>
        <p:grpSpPr bwMode="auto">
          <a:xfrm>
            <a:off x="2333625" y="4102100"/>
            <a:ext cx="1889125" cy="1719263"/>
            <a:chOff x="1470" y="2584"/>
            <a:chExt cx="1190" cy="1083"/>
          </a:xfrm>
        </p:grpSpPr>
        <p:sp>
          <p:nvSpPr>
            <p:cNvPr id="178293" name="Freeform 117"/>
            <p:cNvSpPr>
              <a:spLocks noEditPoints="1"/>
            </p:cNvSpPr>
            <p:nvPr/>
          </p:nvSpPr>
          <p:spPr bwMode="auto">
            <a:xfrm>
              <a:off x="1470" y="2786"/>
              <a:ext cx="1133" cy="881"/>
            </a:xfrm>
            <a:custGeom>
              <a:avLst/>
              <a:gdLst>
                <a:gd name="T0" fmla="*/ 1133 w 1133"/>
                <a:gd name="T1" fmla="*/ 881 h 881"/>
                <a:gd name="T2" fmla="*/ 1133 w 1133"/>
                <a:gd name="T3" fmla="*/ 838 h 881"/>
                <a:gd name="T4" fmla="*/ 1133 w 1133"/>
                <a:gd name="T5" fmla="*/ 817 h 881"/>
                <a:gd name="T6" fmla="*/ 1133 w 1133"/>
                <a:gd name="T7" fmla="*/ 774 h 881"/>
                <a:gd name="T8" fmla="*/ 1133 w 1133"/>
                <a:gd name="T9" fmla="*/ 743 h 881"/>
                <a:gd name="T10" fmla="*/ 1133 w 1133"/>
                <a:gd name="T11" fmla="*/ 700 h 881"/>
                <a:gd name="T12" fmla="*/ 1133 w 1133"/>
                <a:gd name="T13" fmla="*/ 668 h 881"/>
                <a:gd name="T14" fmla="*/ 1133 w 1133"/>
                <a:gd name="T15" fmla="*/ 626 h 881"/>
                <a:gd name="T16" fmla="*/ 1133 w 1133"/>
                <a:gd name="T17" fmla="*/ 605 h 881"/>
                <a:gd name="T18" fmla="*/ 1133 w 1133"/>
                <a:gd name="T19" fmla="*/ 562 h 881"/>
                <a:gd name="T20" fmla="*/ 1133 w 1133"/>
                <a:gd name="T21" fmla="*/ 530 h 881"/>
                <a:gd name="T22" fmla="*/ 1133 w 1133"/>
                <a:gd name="T23" fmla="*/ 488 h 881"/>
                <a:gd name="T24" fmla="*/ 1133 w 1133"/>
                <a:gd name="T25" fmla="*/ 456 h 881"/>
                <a:gd name="T26" fmla="*/ 1133 w 1133"/>
                <a:gd name="T27" fmla="*/ 414 h 881"/>
                <a:gd name="T28" fmla="*/ 1133 w 1133"/>
                <a:gd name="T29" fmla="*/ 393 h 881"/>
                <a:gd name="T30" fmla="*/ 1133 w 1133"/>
                <a:gd name="T31" fmla="*/ 350 h 881"/>
                <a:gd name="T32" fmla="*/ 1133 w 1133"/>
                <a:gd name="T33" fmla="*/ 318 h 881"/>
                <a:gd name="T34" fmla="*/ 1133 w 1133"/>
                <a:gd name="T35" fmla="*/ 276 h 881"/>
                <a:gd name="T36" fmla="*/ 1133 w 1133"/>
                <a:gd name="T37" fmla="*/ 244 h 881"/>
                <a:gd name="T38" fmla="*/ 1133 w 1133"/>
                <a:gd name="T39" fmla="*/ 202 h 881"/>
                <a:gd name="T40" fmla="*/ 1133 w 1133"/>
                <a:gd name="T41" fmla="*/ 180 h 881"/>
                <a:gd name="T42" fmla="*/ 1133 w 1133"/>
                <a:gd name="T43" fmla="*/ 138 h 881"/>
                <a:gd name="T44" fmla="*/ 1133 w 1133"/>
                <a:gd name="T45" fmla="*/ 106 h 881"/>
                <a:gd name="T46" fmla="*/ 1133 w 1133"/>
                <a:gd name="T47" fmla="*/ 64 h 881"/>
                <a:gd name="T48" fmla="*/ 1133 w 1133"/>
                <a:gd name="T49" fmla="*/ 32 h 881"/>
                <a:gd name="T50" fmla="*/ 1133 w 1133"/>
                <a:gd name="T51" fmla="*/ 0 h 881"/>
                <a:gd name="T52" fmla="*/ 1133 w 1133"/>
                <a:gd name="T53" fmla="*/ 0 h 881"/>
                <a:gd name="T54" fmla="*/ 1102 w 1133"/>
                <a:gd name="T55" fmla="*/ 0 h 881"/>
                <a:gd name="T56" fmla="*/ 1059 w 1133"/>
                <a:gd name="T57" fmla="*/ 0 h 881"/>
                <a:gd name="T58" fmla="*/ 1027 w 1133"/>
                <a:gd name="T59" fmla="*/ 0 h 881"/>
                <a:gd name="T60" fmla="*/ 985 w 1133"/>
                <a:gd name="T61" fmla="*/ 0 h 881"/>
                <a:gd name="T62" fmla="*/ 964 w 1133"/>
                <a:gd name="T63" fmla="*/ 0 h 881"/>
                <a:gd name="T64" fmla="*/ 921 w 1133"/>
                <a:gd name="T65" fmla="*/ 0 h 881"/>
                <a:gd name="T66" fmla="*/ 890 w 1133"/>
                <a:gd name="T67" fmla="*/ 0 h 881"/>
                <a:gd name="T68" fmla="*/ 847 w 1133"/>
                <a:gd name="T69" fmla="*/ 0 h 881"/>
                <a:gd name="T70" fmla="*/ 816 w 1133"/>
                <a:gd name="T71" fmla="*/ 0 h 881"/>
                <a:gd name="T72" fmla="*/ 773 w 1133"/>
                <a:gd name="T73" fmla="*/ 0 h 881"/>
                <a:gd name="T74" fmla="*/ 752 w 1133"/>
                <a:gd name="T75" fmla="*/ 0 h 881"/>
                <a:gd name="T76" fmla="*/ 710 w 1133"/>
                <a:gd name="T77" fmla="*/ 0 h 881"/>
                <a:gd name="T78" fmla="*/ 678 w 1133"/>
                <a:gd name="T79" fmla="*/ 0 h 881"/>
                <a:gd name="T80" fmla="*/ 635 w 1133"/>
                <a:gd name="T81" fmla="*/ 0 h 881"/>
                <a:gd name="T82" fmla="*/ 604 w 1133"/>
                <a:gd name="T83" fmla="*/ 0 h 881"/>
                <a:gd name="T84" fmla="*/ 561 w 1133"/>
                <a:gd name="T85" fmla="*/ 0 h 881"/>
                <a:gd name="T86" fmla="*/ 540 w 1133"/>
                <a:gd name="T87" fmla="*/ 0 h 881"/>
                <a:gd name="T88" fmla="*/ 498 w 1133"/>
                <a:gd name="T89" fmla="*/ 0 h 881"/>
                <a:gd name="T90" fmla="*/ 466 w 1133"/>
                <a:gd name="T91" fmla="*/ 0 h 881"/>
                <a:gd name="T92" fmla="*/ 424 w 1133"/>
                <a:gd name="T93" fmla="*/ 0 h 881"/>
                <a:gd name="T94" fmla="*/ 392 w 1133"/>
                <a:gd name="T95" fmla="*/ 0 h 881"/>
                <a:gd name="T96" fmla="*/ 349 w 1133"/>
                <a:gd name="T97" fmla="*/ 0 h 881"/>
                <a:gd name="T98" fmla="*/ 328 w 1133"/>
                <a:gd name="T99" fmla="*/ 0 h 881"/>
                <a:gd name="T100" fmla="*/ 286 w 1133"/>
                <a:gd name="T101" fmla="*/ 0 h 881"/>
                <a:gd name="T102" fmla="*/ 254 w 1133"/>
                <a:gd name="T103" fmla="*/ 0 h 881"/>
                <a:gd name="T104" fmla="*/ 212 w 1133"/>
                <a:gd name="T105" fmla="*/ 0 h 881"/>
                <a:gd name="T106" fmla="*/ 180 w 1133"/>
                <a:gd name="T107" fmla="*/ 0 h 881"/>
                <a:gd name="T108" fmla="*/ 138 w 1133"/>
                <a:gd name="T109" fmla="*/ 0 h 881"/>
                <a:gd name="T110" fmla="*/ 116 w 1133"/>
                <a:gd name="T111" fmla="*/ 0 h 881"/>
                <a:gd name="T112" fmla="*/ 74 w 1133"/>
                <a:gd name="T113" fmla="*/ 0 h 881"/>
                <a:gd name="T114" fmla="*/ 42 w 1133"/>
                <a:gd name="T115" fmla="*/ 0 h 881"/>
                <a:gd name="T116" fmla="*/ 0 w 1133"/>
                <a:gd name="T117" fmla="*/ 0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33" h="881">
                  <a:moveTo>
                    <a:pt x="1133" y="881"/>
                  </a:moveTo>
                  <a:lnTo>
                    <a:pt x="1133" y="838"/>
                  </a:lnTo>
                  <a:moveTo>
                    <a:pt x="1133" y="817"/>
                  </a:moveTo>
                  <a:lnTo>
                    <a:pt x="1133" y="774"/>
                  </a:lnTo>
                  <a:moveTo>
                    <a:pt x="1133" y="743"/>
                  </a:moveTo>
                  <a:lnTo>
                    <a:pt x="1133" y="700"/>
                  </a:lnTo>
                  <a:moveTo>
                    <a:pt x="1133" y="668"/>
                  </a:moveTo>
                  <a:lnTo>
                    <a:pt x="1133" y="626"/>
                  </a:lnTo>
                  <a:moveTo>
                    <a:pt x="1133" y="605"/>
                  </a:moveTo>
                  <a:lnTo>
                    <a:pt x="1133" y="562"/>
                  </a:lnTo>
                  <a:moveTo>
                    <a:pt x="1133" y="530"/>
                  </a:moveTo>
                  <a:lnTo>
                    <a:pt x="1133" y="488"/>
                  </a:lnTo>
                  <a:moveTo>
                    <a:pt x="1133" y="456"/>
                  </a:moveTo>
                  <a:lnTo>
                    <a:pt x="1133" y="414"/>
                  </a:lnTo>
                  <a:moveTo>
                    <a:pt x="1133" y="393"/>
                  </a:moveTo>
                  <a:lnTo>
                    <a:pt x="1133" y="350"/>
                  </a:lnTo>
                  <a:moveTo>
                    <a:pt x="1133" y="318"/>
                  </a:moveTo>
                  <a:lnTo>
                    <a:pt x="1133" y="276"/>
                  </a:lnTo>
                  <a:moveTo>
                    <a:pt x="1133" y="244"/>
                  </a:moveTo>
                  <a:lnTo>
                    <a:pt x="1133" y="202"/>
                  </a:lnTo>
                  <a:moveTo>
                    <a:pt x="1133" y="180"/>
                  </a:moveTo>
                  <a:lnTo>
                    <a:pt x="1133" y="138"/>
                  </a:lnTo>
                  <a:moveTo>
                    <a:pt x="1133" y="106"/>
                  </a:moveTo>
                  <a:lnTo>
                    <a:pt x="1133" y="64"/>
                  </a:lnTo>
                  <a:moveTo>
                    <a:pt x="1133" y="32"/>
                  </a:moveTo>
                  <a:lnTo>
                    <a:pt x="1133" y="0"/>
                  </a:lnTo>
                  <a:lnTo>
                    <a:pt x="1133" y="0"/>
                  </a:lnTo>
                  <a:moveTo>
                    <a:pt x="1102" y="0"/>
                  </a:moveTo>
                  <a:lnTo>
                    <a:pt x="1059" y="0"/>
                  </a:lnTo>
                  <a:moveTo>
                    <a:pt x="1027" y="0"/>
                  </a:moveTo>
                  <a:lnTo>
                    <a:pt x="985" y="0"/>
                  </a:lnTo>
                  <a:moveTo>
                    <a:pt x="964" y="0"/>
                  </a:moveTo>
                  <a:lnTo>
                    <a:pt x="921" y="0"/>
                  </a:lnTo>
                  <a:moveTo>
                    <a:pt x="890" y="0"/>
                  </a:moveTo>
                  <a:lnTo>
                    <a:pt x="847" y="0"/>
                  </a:lnTo>
                  <a:moveTo>
                    <a:pt x="816" y="0"/>
                  </a:moveTo>
                  <a:lnTo>
                    <a:pt x="773" y="0"/>
                  </a:lnTo>
                  <a:moveTo>
                    <a:pt x="752" y="0"/>
                  </a:moveTo>
                  <a:lnTo>
                    <a:pt x="710" y="0"/>
                  </a:lnTo>
                  <a:moveTo>
                    <a:pt x="678" y="0"/>
                  </a:moveTo>
                  <a:lnTo>
                    <a:pt x="635" y="0"/>
                  </a:lnTo>
                  <a:moveTo>
                    <a:pt x="604" y="0"/>
                  </a:moveTo>
                  <a:lnTo>
                    <a:pt x="561" y="0"/>
                  </a:lnTo>
                  <a:moveTo>
                    <a:pt x="540" y="0"/>
                  </a:moveTo>
                  <a:lnTo>
                    <a:pt x="498" y="0"/>
                  </a:lnTo>
                  <a:moveTo>
                    <a:pt x="466" y="0"/>
                  </a:moveTo>
                  <a:lnTo>
                    <a:pt x="424" y="0"/>
                  </a:lnTo>
                  <a:moveTo>
                    <a:pt x="392" y="0"/>
                  </a:moveTo>
                  <a:lnTo>
                    <a:pt x="349" y="0"/>
                  </a:lnTo>
                  <a:moveTo>
                    <a:pt x="328" y="0"/>
                  </a:moveTo>
                  <a:lnTo>
                    <a:pt x="286" y="0"/>
                  </a:lnTo>
                  <a:moveTo>
                    <a:pt x="254" y="0"/>
                  </a:moveTo>
                  <a:lnTo>
                    <a:pt x="212" y="0"/>
                  </a:lnTo>
                  <a:moveTo>
                    <a:pt x="180" y="0"/>
                  </a:moveTo>
                  <a:lnTo>
                    <a:pt x="138" y="0"/>
                  </a:lnTo>
                  <a:moveTo>
                    <a:pt x="116" y="0"/>
                  </a:moveTo>
                  <a:lnTo>
                    <a:pt x="74" y="0"/>
                  </a:lnTo>
                  <a:moveTo>
                    <a:pt x="42" y="0"/>
                  </a:move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8294" name="Group 118"/>
            <p:cNvGrpSpPr>
              <a:grpSpLocks/>
            </p:cNvGrpSpPr>
            <p:nvPr/>
          </p:nvGrpSpPr>
          <p:grpSpPr bwMode="auto">
            <a:xfrm>
              <a:off x="2572" y="2744"/>
              <a:ext cx="63" cy="74"/>
              <a:chOff x="2572" y="2744"/>
              <a:chExt cx="63" cy="74"/>
            </a:xfrm>
          </p:grpSpPr>
          <p:sp>
            <p:nvSpPr>
              <p:cNvPr id="178295" name="Oval 119"/>
              <p:cNvSpPr>
                <a:spLocks noChangeArrowheads="1"/>
              </p:cNvSpPr>
              <p:nvPr/>
            </p:nvSpPr>
            <p:spPr bwMode="auto">
              <a:xfrm>
                <a:off x="2572" y="2744"/>
                <a:ext cx="63" cy="7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96" name="Oval 120"/>
              <p:cNvSpPr>
                <a:spLocks noChangeArrowheads="1"/>
              </p:cNvSpPr>
              <p:nvPr/>
            </p:nvSpPr>
            <p:spPr bwMode="auto">
              <a:xfrm>
                <a:off x="2582" y="2760"/>
                <a:ext cx="43" cy="4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8297" name="Rectangle 121"/>
            <p:cNvSpPr>
              <a:spLocks noChangeArrowheads="1"/>
            </p:cNvSpPr>
            <p:nvPr/>
          </p:nvSpPr>
          <p:spPr bwMode="auto">
            <a:xfrm>
              <a:off x="2548" y="2584"/>
              <a:ext cx="11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 i="1">
                  <a:solidFill>
                    <a:srgbClr val="000000"/>
                  </a:solidFill>
                </a:rPr>
                <a:t>A 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AD, Domestic Product, and National Income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Disposable Income</a:t>
            </a:r>
          </a:p>
          <a:p>
            <a:pPr lvl="1"/>
            <a:r>
              <a:rPr lang="en-US" altLang="en-US"/>
              <a:t>the sum of the incomes of all the individuals in the economy after all taxes have been deducted and all transfer payments have been added</a:t>
            </a:r>
          </a:p>
          <a:p>
            <a:r>
              <a:rPr lang="en-US" altLang="en-US"/>
              <a:t>DI  =  GDP  -  Taxes  +  Transfers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722313" y="1562100"/>
            <a:ext cx="7608887" cy="4962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048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     </a:t>
            </a:r>
            <a:r>
              <a:rPr lang="en-US" altLang="en-US" sz="3200">
                <a:solidFill>
                  <a:srgbClr val="010000"/>
                </a:solidFill>
              </a:rPr>
              <a:t>The Effects of Slower Growth of AD</a:t>
            </a:r>
          </a:p>
        </p:txBody>
      </p:sp>
      <p:sp>
        <p:nvSpPr>
          <p:cNvPr id="179204" name="Line 4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05" name="Line 5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06" name="Line 6"/>
          <p:cNvSpPr>
            <a:spLocks noChangeShapeType="1"/>
          </p:cNvSpPr>
          <p:nvPr/>
        </p:nvSpPr>
        <p:spPr bwMode="auto">
          <a:xfrm>
            <a:off x="722313" y="5176838"/>
            <a:ext cx="76088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07" name="Line 7"/>
          <p:cNvSpPr>
            <a:spLocks noChangeShapeType="1"/>
          </p:cNvSpPr>
          <p:nvPr/>
        </p:nvSpPr>
        <p:spPr bwMode="auto">
          <a:xfrm>
            <a:off x="722313" y="5402263"/>
            <a:ext cx="76088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>
            <a:off x="722313" y="5626100"/>
            <a:ext cx="76088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09" name="Line 9"/>
          <p:cNvSpPr>
            <a:spLocks noChangeShapeType="1"/>
          </p:cNvSpPr>
          <p:nvPr/>
        </p:nvSpPr>
        <p:spPr bwMode="auto">
          <a:xfrm>
            <a:off x="722313" y="5851525"/>
            <a:ext cx="76088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0" name="Line 10"/>
          <p:cNvSpPr>
            <a:spLocks noChangeShapeType="1"/>
          </p:cNvSpPr>
          <p:nvPr/>
        </p:nvSpPr>
        <p:spPr bwMode="auto">
          <a:xfrm>
            <a:off x="722313" y="6075363"/>
            <a:ext cx="76088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1" name="Line 11"/>
          <p:cNvSpPr>
            <a:spLocks noChangeShapeType="1"/>
          </p:cNvSpPr>
          <p:nvPr/>
        </p:nvSpPr>
        <p:spPr bwMode="auto">
          <a:xfrm>
            <a:off x="722313" y="6300788"/>
            <a:ext cx="76088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2" name="Line 12"/>
          <p:cNvSpPr>
            <a:spLocks noChangeShapeType="1"/>
          </p:cNvSpPr>
          <p:nvPr/>
        </p:nvSpPr>
        <p:spPr bwMode="auto">
          <a:xfrm>
            <a:off x="722313" y="4951413"/>
            <a:ext cx="76088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3" name="Line 13"/>
          <p:cNvSpPr>
            <a:spLocks noChangeShapeType="1"/>
          </p:cNvSpPr>
          <p:nvPr/>
        </p:nvSpPr>
        <p:spPr bwMode="auto">
          <a:xfrm>
            <a:off x="722313" y="4727575"/>
            <a:ext cx="76088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4" name="Line 14"/>
          <p:cNvSpPr>
            <a:spLocks noChangeShapeType="1"/>
          </p:cNvSpPr>
          <p:nvPr/>
        </p:nvSpPr>
        <p:spPr bwMode="auto">
          <a:xfrm>
            <a:off x="722313" y="4502150"/>
            <a:ext cx="76088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5" name="Line 15"/>
          <p:cNvSpPr>
            <a:spLocks noChangeShapeType="1"/>
          </p:cNvSpPr>
          <p:nvPr/>
        </p:nvSpPr>
        <p:spPr bwMode="auto">
          <a:xfrm>
            <a:off x="722313" y="4278313"/>
            <a:ext cx="76088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6" name="Line 16"/>
          <p:cNvSpPr>
            <a:spLocks noChangeShapeType="1"/>
          </p:cNvSpPr>
          <p:nvPr/>
        </p:nvSpPr>
        <p:spPr bwMode="auto">
          <a:xfrm>
            <a:off x="722313" y="4052888"/>
            <a:ext cx="76088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7" name="Line 17"/>
          <p:cNvSpPr>
            <a:spLocks noChangeShapeType="1"/>
          </p:cNvSpPr>
          <p:nvPr/>
        </p:nvSpPr>
        <p:spPr bwMode="auto">
          <a:xfrm>
            <a:off x="722313" y="3827463"/>
            <a:ext cx="76088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8" name="Line 18"/>
          <p:cNvSpPr>
            <a:spLocks noChangeShapeType="1"/>
          </p:cNvSpPr>
          <p:nvPr/>
        </p:nvSpPr>
        <p:spPr bwMode="auto">
          <a:xfrm>
            <a:off x="722313" y="3603625"/>
            <a:ext cx="76088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9" name="Line 19"/>
          <p:cNvSpPr>
            <a:spLocks noChangeShapeType="1"/>
          </p:cNvSpPr>
          <p:nvPr/>
        </p:nvSpPr>
        <p:spPr bwMode="auto">
          <a:xfrm>
            <a:off x="722313" y="3378200"/>
            <a:ext cx="76088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0" name="Line 20"/>
          <p:cNvSpPr>
            <a:spLocks noChangeShapeType="1"/>
          </p:cNvSpPr>
          <p:nvPr/>
        </p:nvSpPr>
        <p:spPr bwMode="auto">
          <a:xfrm>
            <a:off x="722313" y="3154363"/>
            <a:ext cx="76088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1" name="Line 21"/>
          <p:cNvSpPr>
            <a:spLocks noChangeShapeType="1"/>
          </p:cNvSpPr>
          <p:nvPr/>
        </p:nvSpPr>
        <p:spPr bwMode="auto">
          <a:xfrm>
            <a:off x="722313" y="2928938"/>
            <a:ext cx="76088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2" name="Line 22"/>
          <p:cNvSpPr>
            <a:spLocks noChangeShapeType="1"/>
          </p:cNvSpPr>
          <p:nvPr/>
        </p:nvSpPr>
        <p:spPr bwMode="auto">
          <a:xfrm>
            <a:off x="722313" y="2703513"/>
            <a:ext cx="76088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3" name="Line 23"/>
          <p:cNvSpPr>
            <a:spLocks noChangeShapeType="1"/>
          </p:cNvSpPr>
          <p:nvPr/>
        </p:nvSpPr>
        <p:spPr bwMode="auto">
          <a:xfrm>
            <a:off x="722313" y="2479675"/>
            <a:ext cx="76088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4" name="Line 24"/>
          <p:cNvSpPr>
            <a:spLocks noChangeShapeType="1"/>
          </p:cNvSpPr>
          <p:nvPr/>
        </p:nvSpPr>
        <p:spPr bwMode="auto">
          <a:xfrm>
            <a:off x="722313" y="2254250"/>
            <a:ext cx="76088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5" name="Line 25"/>
          <p:cNvSpPr>
            <a:spLocks noChangeShapeType="1"/>
          </p:cNvSpPr>
          <p:nvPr/>
        </p:nvSpPr>
        <p:spPr bwMode="auto">
          <a:xfrm>
            <a:off x="722313" y="2030413"/>
            <a:ext cx="76088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6" name="Line 26"/>
          <p:cNvSpPr>
            <a:spLocks noChangeShapeType="1"/>
          </p:cNvSpPr>
          <p:nvPr/>
        </p:nvSpPr>
        <p:spPr bwMode="auto">
          <a:xfrm>
            <a:off x="722313" y="1804988"/>
            <a:ext cx="76088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7" name="Line 27"/>
          <p:cNvSpPr>
            <a:spLocks noChangeShapeType="1"/>
          </p:cNvSpPr>
          <p:nvPr/>
        </p:nvSpPr>
        <p:spPr bwMode="auto">
          <a:xfrm>
            <a:off x="946150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8" name="Line 28"/>
          <p:cNvSpPr>
            <a:spLocks noChangeShapeType="1"/>
          </p:cNvSpPr>
          <p:nvPr/>
        </p:nvSpPr>
        <p:spPr bwMode="auto">
          <a:xfrm>
            <a:off x="1169988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9" name="Line 29"/>
          <p:cNvSpPr>
            <a:spLocks noChangeShapeType="1"/>
          </p:cNvSpPr>
          <p:nvPr/>
        </p:nvSpPr>
        <p:spPr bwMode="auto">
          <a:xfrm>
            <a:off x="1393825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30" name="Line 30"/>
          <p:cNvSpPr>
            <a:spLocks noChangeShapeType="1"/>
          </p:cNvSpPr>
          <p:nvPr/>
        </p:nvSpPr>
        <p:spPr bwMode="auto">
          <a:xfrm>
            <a:off x="1617663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31" name="Line 31"/>
          <p:cNvSpPr>
            <a:spLocks noChangeShapeType="1"/>
          </p:cNvSpPr>
          <p:nvPr/>
        </p:nvSpPr>
        <p:spPr bwMode="auto">
          <a:xfrm>
            <a:off x="1841500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32" name="Line 32"/>
          <p:cNvSpPr>
            <a:spLocks noChangeShapeType="1"/>
          </p:cNvSpPr>
          <p:nvPr/>
        </p:nvSpPr>
        <p:spPr bwMode="auto">
          <a:xfrm>
            <a:off x="2065338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33" name="Line 33"/>
          <p:cNvSpPr>
            <a:spLocks noChangeShapeType="1"/>
          </p:cNvSpPr>
          <p:nvPr/>
        </p:nvSpPr>
        <p:spPr bwMode="auto">
          <a:xfrm>
            <a:off x="2289175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34" name="Line 34"/>
          <p:cNvSpPr>
            <a:spLocks noChangeShapeType="1"/>
          </p:cNvSpPr>
          <p:nvPr/>
        </p:nvSpPr>
        <p:spPr bwMode="auto">
          <a:xfrm>
            <a:off x="2513013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35" name="Line 35"/>
          <p:cNvSpPr>
            <a:spLocks noChangeShapeType="1"/>
          </p:cNvSpPr>
          <p:nvPr/>
        </p:nvSpPr>
        <p:spPr bwMode="auto">
          <a:xfrm>
            <a:off x="2736850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36" name="Line 36"/>
          <p:cNvSpPr>
            <a:spLocks noChangeShapeType="1"/>
          </p:cNvSpPr>
          <p:nvPr/>
        </p:nvSpPr>
        <p:spPr bwMode="auto">
          <a:xfrm>
            <a:off x="2960688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37" name="Line 37"/>
          <p:cNvSpPr>
            <a:spLocks noChangeShapeType="1"/>
          </p:cNvSpPr>
          <p:nvPr/>
        </p:nvSpPr>
        <p:spPr bwMode="auto">
          <a:xfrm>
            <a:off x="3184525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38" name="Line 38"/>
          <p:cNvSpPr>
            <a:spLocks noChangeShapeType="1"/>
          </p:cNvSpPr>
          <p:nvPr/>
        </p:nvSpPr>
        <p:spPr bwMode="auto">
          <a:xfrm>
            <a:off x="3408363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39" name="Line 39"/>
          <p:cNvSpPr>
            <a:spLocks noChangeShapeType="1"/>
          </p:cNvSpPr>
          <p:nvPr/>
        </p:nvSpPr>
        <p:spPr bwMode="auto">
          <a:xfrm>
            <a:off x="3632200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40" name="Line 40"/>
          <p:cNvSpPr>
            <a:spLocks noChangeShapeType="1"/>
          </p:cNvSpPr>
          <p:nvPr/>
        </p:nvSpPr>
        <p:spPr bwMode="auto">
          <a:xfrm>
            <a:off x="3856038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41" name="Line 41"/>
          <p:cNvSpPr>
            <a:spLocks noChangeShapeType="1"/>
          </p:cNvSpPr>
          <p:nvPr/>
        </p:nvSpPr>
        <p:spPr bwMode="auto">
          <a:xfrm>
            <a:off x="4079875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42" name="Line 42"/>
          <p:cNvSpPr>
            <a:spLocks noChangeShapeType="1"/>
          </p:cNvSpPr>
          <p:nvPr/>
        </p:nvSpPr>
        <p:spPr bwMode="auto">
          <a:xfrm>
            <a:off x="4303713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43" name="Line 43"/>
          <p:cNvSpPr>
            <a:spLocks noChangeShapeType="1"/>
          </p:cNvSpPr>
          <p:nvPr/>
        </p:nvSpPr>
        <p:spPr bwMode="auto">
          <a:xfrm>
            <a:off x="4527550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44" name="Line 44"/>
          <p:cNvSpPr>
            <a:spLocks noChangeShapeType="1"/>
          </p:cNvSpPr>
          <p:nvPr/>
        </p:nvSpPr>
        <p:spPr bwMode="auto">
          <a:xfrm>
            <a:off x="4751388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45" name="Line 45"/>
          <p:cNvSpPr>
            <a:spLocks noChangeShapeType="1"/>
          </p:cNvSpPr>
          <p:nvPr/>
        </p:nvSpPr>
        <p:spPr bwMode="auto">
          <a:xfrm>
            <a:off x="4975225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46" name="Line 46"/>
          <p:cNvSpPr>
            <a:spLocks noChangeShapeType="1"/>
          </p:cNvSpPr>
          <p:nvPr/>
        </p:nvSpPr>
        <p:spPr bwMode="auto">
          <a:xfrm>
            <a:off x="5199063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47" name="Line 47"/>
          <p:cNvSpPr>
            <a:spLocks noChangeShapeType="1"/>
          </p:cNvSpPr>
          <p:nvPr/>
        </p:nvSpPr>
        <p:spPr bwMode="auto">
          <a:xfrm>
            <a:off x="5421313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48" name="Line 48"/>
          <p:cNvSpPr>
            <a:spLocks noChangeShapeType="1"/>
          </p:cNvSpPr>
          <p:nvPr/>
        </p:nvSpPr>
        <p:spPr bwMode="auto">
          <a:xfrm>
            <a:off x="5645150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49" name="Line 49"/>
          <p:cNvSpPr>
            <a:spLocks noChangeShapeType="1"/>
          </p:cNvSpPr>
          <p:nvPr/>
        </p:nvSpPr>
        <p:spPr bwMode="auto">
          <a:xfrm>
            <a:off x="5868988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50" name="Line 50"/>
          <p:cNvSpPr>
            <a:spLocks noChangeShapeType="1"/>
          </p:cNvSpPr>
          <p:nvPr/>
        </p:nvSpPr>
        <p:spPr bwMode="auto">
          <a:xfrm>
            <a:off x="6092825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51" name="Line 51"/>
          <p:cNvSpPr>
            <a:spLocks noChangeShapeType="1"/>
          </p:cNvSpPr>
          <p:nvPr/>
        </p:nvSpPr>
        <p:spPr bwMode="auto">
          <a:xfrm>
            <a:off x="6316663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52" name="Line 52"/>
          <p:cNvSpPr>
            <a:spLocks noChangeShapeType="1"/>
          </p:cNvSpPr>
          <p:nvPr/>
        </p:nvSpPr>
        <p:spPr bwMode="auto">
          <a:xfrm>
            <a:off x="6540500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53" name="Line 53"/>
          <p:cNvSpPr>
            <a:spLocks noChangeShapeType="1"/>
          </p:cNvSpPr>
          <p:nvPr/>
        </p:nvSpPr>
        <p:spPr bwMode="auto">
          <a:xfrm>
            <a:off x="6764338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54" name="Line 54"/>
          <p:cNvSpPr>
            <a:spLocks noChangeShapeType="1"/>
          </p:cNvSpPr>
          <p:nvPr/>
        </p:nvSpPr>
        <p:spPr bwMode="auto">
          <a:xfrm>
            <a:off x="6988175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55" name="Line 55"/>
          <p:cNvSpPr>
            <a:spLocks noChangeShapeType="1"/>
          </p:cNvSpPr>
          <p:nvPr/>
        </p:nvSpPr>
        <p:spPr bwMode="auto">
          <a:xfrm>
            <a:off x="7212013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56" name="Line 56"/>
          <p:cNvSpPr>
            <a:spLocks noChangeShapeType="1"/>
          </p:cNvSpPr>
          <p:nvPr/>
        </p:nvSpPr>
        <p:spPr bwMode="auto">
          <a:xfrm>
            <a:off x="7435850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57" name="Line 57"/>
          <p:cNvSpPr>
            <a:spLocks noChangeShapeType="1"/>
          </p:cNvSpPr>
          <p:nvPr/>
        </p:nvSpPr>
        <p:spPr bwMode="auto">
          <a:xfrm>
            <a:off x="7659688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58" name="Line 58"/>
          <p:cNvSpPr>
            <a:spLocks noChangeShapeType="1"/>
          </p:cNvSpPr>
          <p:nvPr/>
        </p:nvSpPr>
        <p:spPr bwMode="auto">
          <a:xfrm>
            <a:off x="7883525" y="1562100"/>
            <a:ext cx="1588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59" name="Line 59"/>
          <p:cNvSpPr>
            <a:spLocks noChangeShapeType="1"/>
          </p:cNvSpPr>
          <p:nvPr/>
        </p:nvSpPr>
        <p:spPr bwMode="auto">
          <a:xfrm>
            <a:off x="8107363" y="1562100"/>
            <a:ext cx="1587" cy="4962525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60" name="Rectangle 60"/>
          <p:cNvSpPr>
            <a:spLocks noChangeArrowheads="1"/>
          </p:cNvSpPr>
          <p:nvPr/>
        </p:nvSpPr>
        <p:spPr bwMode="auto">
          <a:xfrm>
            <a:off x="722313" y="1562100"/>
            <a:ext cx="7608887" cy="4962525"/>
          </a:xfrm>
          <a:prstGeom prst="rect">
            <a:avLst/>
          </a:prstGeom>
          <a:noFill/>
          <a:ln w="19050">
            <a:solidFill>
              <a:srgbClr val="B3E3E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61" name="Freeform 61"/>
          <p:cNvSpPr>
            <a:spLocks/>
          </p:cNvSpPr>
          <p:nvPr/>
        </p:nvSpPr>
        <p:spPr bwMode="auto">
          <a:xfrm>
            <a:off x="1952625" y="2273300"/>
            <a:ext cx="6135688" cy="3689350"/>
          </a:xfrm>
          <a:custGeom>
            <a:avLst/>
            <a:gdLst>
              <a:gd name="T0" fmla="*/ 71 w 3865"/>
              <a:gd name="T1" fmla="*/ 0 h 2324"/>
              <a:gd name="T2" fmla="*/ 71 w 3865"/>
              <a:gd name="T3" fmla="*/ 1923 h 2324"/>
              <a:gd name="T4" fmla="*/ 141 w 3865"/>
              <a:gd name="T5" fmla="*/ 1959 h 2324"/>
              <a:gd name="T6" fmla="*/ 0 w 3865"/>
              <a:gd name="T7" fmla="*/ 2030 h 2324"/>
              <a:gd name="T8" fmla="*/ 71 w 3865"/>
              <a:gd name="T9" fmla="*/ 2065 h 2324"/>
              <a:gd name="T10" fmla="*/ 71 w 3865"/>
              <a:gd name="T11" fmla="*/ 2254 h 2324"/>
              <a:gd name="T12" fmla="*/ 247 w 3865"/>
              <a:gd name="T13" fmla="*/ 2254 h 2324"/>
              <a:gd name="T14" fmla="*/ 282 w 3865"/>
              <a:gd name="T15" fmla="*/ 2183 h 2324"/>
              <a:gd name="T16" fmla="*/ 353 w 3865"/>
              <a:gd name="T17" fmla="*/ 2324 h 2324"/>
              <a:gd name="T18" fmla="*/ 400 w 3865"/>
              <a:gd name="T19" fmla="*/ 2254 h 2324"/>
              <a:gd name="T20" fmla="*/ 3865 w 3865"/>
              <a:gd name="T21" fmla="*/ 2254 h 2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65" h="2324">
                <a:moveTo>
                  <a:pt x="71" y="0"/>
                </a:moveTo>
                <a:lnTo>
                  <a:pt x="71" y="1923"/>
                </a:lnTo>
                <a:lnTo>
                  <a:pt x="141" y="1959"/>
                </a:lnTo>
                <a:lnTo>
                  <a:pt x="0" y="2030"/>
                </a:lnTo>
                <a:lnTo>
                  <a:pt x="71" y="2065"/>
                </a:lnTo>
                <a:lnTo>
                  <a:pt x="71" y="2254"/>
                </a:lnTo>
                <a:lnTo>
                  <a:pt x="247" y="2254"/>
                </a:lnTo>
                <a:lnTo>
                  <a:pt x="282" y="2183"/>
                </a:lnTo>
                <a:lnTo>
                  <a:pt x="353" y="2324"/>
                </a:lnTo>
                <a:lnTo>
                  <a:pt x="400" y="2254"/>
                </a:lnTo>
                <a:lnTo>
                  <a:pt x="3865" y="2254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62" name="Line 62"/>
          <p:cNvSpPr>
            <a:spLocks noChangeShapeType="1"/>
          </p:cNvSpPr>
          <p:nvPr/>
        </p:nvSpPr>
        <p:spPr bwMode="auto">
          <a:xfrm flipH="1">
            <a:off x="4210050" y="3983038"/>
            <a:ext cx="647700" cy="50800"/>
          </a:xfrm>
          <a:prstGeom prst="line">
            <a:avLst/>
          </a:prstGeom>
          <a:noFill/>
          <a:ln w="19050">
            <a:solidFill>
              <a:srgbClr val="3A52A3"/>
            </a:solidFill>
            <a:round/>
            <a:headEnd type="stealth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79263" name="Group 63"/>
          <p:cNvGrpSpPr>
            <a:grpSpLocks/>
          </p:cNvGrpSpPr>
          <p:nvPr/>
        </p:nvGrpSpPr>
        <p:grpSpPr bwMode="auto">
          <a:xfrm>
            <a:off x="2114550" y="2427288"/>
            <a:ext cx="4716463" cy="2589212"/>
            <a:chOff x="1332" y="1529"/>
            <a:chExt cx="2971" cy="1631"/>
          </a:xfrm>
        </p:grpSpPr>
        <p:sp>
          <p:nvSpPr>
            <p:cNvPr id="179264" name="Line 64"/>
            <p:cNvSpPr>
              <a:spLocks noChangeShapeType="1"/>
            </p:cNvSpPr>
            <p:nvPr/>
          </p:nvSpPr>
          <p:spPr bwMode="auto">
            <a:xfrm>
              <a:off x="1548" y="1585"/>
              <a:ext cx="2537" cy="1464"/>
            </a:xfrm>
            <a:prstGeom prst="line">
              <a:avLst/>
            </a:prstGeom>
            <a:noFill/>
            <a:ln w="55563">
              <a:solidFill>
                <a:srgbClr val="FE1A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9265" name="Group 65"/>
            <p:cNvGrpSpPr>
              <a:grpSpLocks/>
            </p:cNvGrpSpPr>
            <p:nvPr/>
          </p:nvGrpSpPr>
          <p:grpSpPr bwMode="auto">
            <a:xfrm>
              <a:off x="1332" y="1529"/>
              <a:ext cx="175" cy="162"/>
              <a:chOff x="1332" y="1529"/>
              <a:chExt cx="175" cy="162"/>
            </a:xfrm>
          </p:grpSpPr>
          <p:sp>
            <p:nvSpPr>
              <p:cNvPr id="179266" name="Rectangle 66"/>
              <p:cNvSpPr>
                <a:spLocks noChangeArrowheads="1"/>
              </p:cNvSpPr>
              <p:nvPr/>
            </p:nvSpPr>
            <p:spPr bwMode="auto">
              <a:xfrm>
                <a:off x="1332" y="1529"/>
                <a:ext cx="9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FF1919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9267" name="Rectangle 67"/>
              <p:cNvSpPr>
                <a:spLocks noChangeArrowheads="1"/>
              </p:cNvSpPr>
              <p:nvPr/>
            </p:nvSpPr>
            <p:spPr bwMode="auto">
              <a:xfrm>
                <a:off x="1427" y="1576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3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9268" name="Group 68"/>
            <p:cNvGrpSpPr>
              <a:grpSpLocks/>
            </p:cNvGrpSpPr>
            <p:nvPr/>
          </p:nvGrpSpPr>
          <p:grpSpPr bwMode="auto">
            <a:xfrm>
              <a:off x="4128" y="2998"/>
              <a:ext cx="175" cy="162"/>
              <a:chOff x="4128" y="2998"/>
              <a:chExt cx="175" cy="162"/>
            </a:xfrm>
          </p:grpSpPr>
          <p:sp>
            <p:nvSpPr>
              <p:cNvPr id="179269" name="Rectangle 69"/>
              <p:cNvSpPr>
                <a:spLocks noChangeArrowheads="1"/>
              </p:cNvSpPr>
              <p:nvPr/>
            </p:nvSpPr>
            <p:spPr bwMode="auto">
              <a:xfrm>
                <a:off x="4128" y="2998"/>
                <a:ext cx="9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FF1919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9270" name="Rectangle 70"/>
              <p:cNvSpPr>
                <a:spLocks noChangeArrowheads="1"/>
              </p:cNvSpPr>
              <p:nvPr/>
            </p:nvSpPr>
            <p:spPr bwMode="auto">
              <a:xfrm>
                <a:off x="4223" y="3045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3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79271" name="Group 71"/>
          <p:cNvGrpSpPr>
            <a:grpSpLocks/>
          </p:cNvGrpSpPr>
          <p:nvPr/>
        </p:nvGrpSpPr>
        <p:grpSpPr bwMode="auto">
          <a:xfrm>
            <a:off x="2692400" y="2051050"/>
            <a:ext cx="4891088" cy="2814638"/>
            <a:chOff x="1696" y="1292"/>
            <a:chExt cx="3081" cy="1773"/>
          </a:xfrm>
        </p:grpSpPr>
        <p:sp>
          <p:nvSpPr>
            <p:cNvPr id="179272" name="Line 72"/>
            <p:cNvSpPr>
              <a:spLocks noChangeShapeType="1"/>
            </p:cNvSpPr>
            <p:nvPr/>
          </p:nvSpPr>
          <p:spPr bwMode="auto">
            <a:xfrm flipH="1">
              <a:off x="1877" y="1408"/>
              <a:ext cx="2666" cy="155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9273" name="Group 73"/>
            <p:cNvGrpSpPr>
              <a:grpSpLocks/>
            </p:cNvGrpSpPr>
            <p:nvPr/>
          </p:nvGrpSpPr>
          <p:grpSpPr bwMode="auto">
            <a:xfrm>
              <a:off x="4618" y="1292"/>
              <a:ext cx="159" cy="162"/>
              <a:chOff x="4618" y="1292"/>
              <a:chExt cx="159" cy="162"/>
            </a:xfrm>
          </p:grpSpPr>
          <p:sp>
            <p:nvSpPr>
              <p:cNvPr id="179274" name="Rectangle 74"/>
              <p:cNvSpPr>
                <a:spLocks noChangeArrowheads="1"/>
              </p:cNvSpPr>
              <p:nvPr/>
            </p:nvSpPr>
            <p:spPr bwMode="auto">
              <a:xfrm>
                <a:off x="4618" y="1292"/>
                <a:ext cx="8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000000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9275" name="Rectangle 75"/>
              <p:cNvSpPr>
                <a:spLocks noChangeArrowheads="1"/>
              </p:cNvSpPr>
              <p:nvPr/>
            </p:nvSpPr>
            <p:spPr bwMode="auto">
              <a:xfrm>
                <a:off x="4697" y="1339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9276" name="Group 76"/>
            <p:cNvGrpSpPr>
              <a:grpSpLocks/>
            </p:cNvGrpSpPr>
            <p:nvPr/>
          </p:nvGrpSpPr>
          <p:grpSpPr bwMode="auto">
            <a:xfrm>
              <a:off x="1696" y="2903"/>
              <a:ext cx="159" cy="162"/>
              <a:chOff x="1696" y="2903"/>
              <a:chExt cx="159" cy="162"/>
            </a:xfrm>
          </p:grpSpPr>
          <p:sp>
            <p:nvSpPr>
              <p:cNvPr id="179277" name="Rectangle 77"/>
              <p:cNvSpPr>
                <a:spLocks noChangeArrowheads="1"/>
              </p:cNvSpPr>
              <p:nvPr/>
            </p:nvSpPr>
            <p:spPr bwMode="auto">
              <a:xfrm>
                <a:off x="1696" y="2903"/>
                <a:ext cx="8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000000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9278" name="Rectangle 78"/>
              <p:cNvSpPr>
                <a:spLocks noChangeArrowheads="1"/>
              </p:cNvSpPr>
              <p:nvPr/>
            </p:nvSpPr>
            <p:spPr bwMode="auto">
              <a:xfrm>
                <a:off x="1775" y="2950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79279" name="Group 79"/>
          <p:cNvGrpSpPr>
            <a:grpSpLocks/>
          </p:cNvGrpSpPr>
          <p:nvPr/>
        </p:nvGrpSpPr>
        <p:grpSpPr bwMode="auto">
          <a:xfrm>
            <a:off x="2867025" y="2527300"/>
            <a:ext cx="4867275" cy="2765425"/>
            <a:chOff x="1806" y="1592"/>
            <a:chExt cx="3066" cy="1742"/>
          </a:xfrm>
        </p:grpSpPr>
        <p:sp>
          <p:nvSpPr>
            <p:cNvPr id="179280" name="Line 80"/>
            <p:cNvSpPr>
              <a:spLocks noChangeShapeType="1"/>
            </p:cNvSpPr>
            <p:nvPr/>
          </p:nvSpPr>
          <p:spPr bwMode="auto">
            <a:xfrm flipH="1">
              <a:off x="1959" y="1633"/>
              <a:ext cx="2678" cy="1557"/>
            </a:xfrm>
            <a:prstGeom prst="line">
              <a:avLst/>
            </a:prstGeom>
            <a:noFill/>
            <a:ln w="55563">
              <a:solidFill>
                <a:srgbClr val="FE1A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9281" name="Group 81"/>
            <p:cNvGrpSpPr>
              <a:grpSpLocks/>
            </p:cNvGrpSpPr>
            <p:nvPr/>
          </p:nvGrpSpPr>
          <p:grpSpPr bwMode="auto">
            <a:xfrm>
              <a:off x="4713" y="1592"/>
              <a:ext cx="159" cy="162"/>
              <a:chOff x="4713" y="1592"/>
              <a:chExt cx="159" cy="162"/>
            </a:xfrm>
          </p:grpSpPr>
          <p:sp>
            <p:nvSpPr>
              <p:cNvPr id="179282" name="Rectangle 82"/>
              <p:cNvSpPr>
                <a:spLocks noChangeArrowheads="1"/>
              </p:cNvSpPr>
              <p:nvPr/>
            </p:nvSpPr>
            <p:spPr bwMode="auto">
              <a:xfrm>
                <a:off x="4713" y="1592"/>
                <a:ext cx="8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FF1919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9283" name="Rectangle 83"/>
              <p:cNvSpPr>
                <a:spLocks noChangeArrowheads="1"/>
              </p:cNvSpPr>
              <p:nvPr/>
            </p:nvSpPr>
            <p:spPr bwMode="auto">
              <a:xfrm>
                <a:off x="4792" y="1639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9284" name="Group 84"/>
            <p:cNvGrpSpPr>
              <a:grpSpLocks/>
            </p:cNvGrpSpPr>
            <p:nvPr/>
          </p:nvGrpSpPr>
          <p:grpSpPr bwMode="auto">
            <a:xfrm>
              <a:off x="1806" y="3172"/>
              <a:ext cx="159" cy="162"/>
              <a:chOff x="1806" y="3172"/>
              <a:chExt cx="159" cy="162"/>
            </a:xfrm>
          </p:grpSpPr>
          <p:sp>
            <p:nvSpPr>
              <p:cNvPr id="179285" name="Rectangle 85"/>
              <p:cNvSpPr>
                <a:spLocks noChangeArrowheads="1"/>
              </p:cNvSpPr>
              <p:nvPr/>
            </p:nvSpPr>
            <p:spPr bwMode="auto">
              <a:xfrm>
                <a:off x="1806" y="3172"/>
                <a:ext cx="8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FF1919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9286" name="Rectangle 86"/>
              <p:cNvSpPr>
                <a:spLocks noChangeArrowheads="1"/>
              </p:cNvSpPr>
              <p:nvPr/>
            </p:nvSpPr>
            <p:spPr bwMode="auto">
              <a:xfrm>
                <a:off x="1885" y="3219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79287" name="Rectangle 87"/>
          <p:cNvSpPr>
            <a:spLocks noChangeArrowheads="1"/>
          </p:cNvSpPr>
          <p:nvPr/>
        </p:nvSpPr>
        <p:spPr bwMode="auto">
          <a:xfrm>
            <a:off x="1463675" y="3806825"/>
            <a:ext cx="565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FF1919"/>
                </a:solidFill>
              </a:rPr>
              <a:t>104.2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79288" name="Rectangle 88"/>
          <p:cNvSpPr>
            <a:spLocks noChangeArrowheads="1"/>
          </p:cNvSpPr>
          <p:nvPr/>
        </p:nvSpPr>
        <p:spPr bwMode="auto">
          <a:xfrm>
            <a:off x="1638300" y="3981450"/>
            <a:ext cx="3952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104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79289" name="Rectangle 89"/>
          <p:cNvSpPr>
            <a:spLocks noChangeArrowheads="1"/>
          </p:cNvSpPr>
          <p:nvPr/>
        </p:nvSpPr>
        <p:spPr bwMode="auto">
          <a:xfrm>
            <a:off x="4673600" y="5913438"/>
            <a:ext cx="677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FF1919"/>
                </a:solidFill>
              </a:rPr>
              <a:t>10,160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79290" name="Rectangle 90"/>
          <p:cNvSpPr>
            <a:spLocks noChangeArrowheads="1"/>
          </p:cNvSpPr>
          <p:nvPr/>
        </p:nvSpPr>
        <p:spPr bwMode="auto">
          <a:xfrm>
            <a:off x="3394075" y="6188075"/>
            <a:ext cx="35163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Real GDP in Billions of 2000 Dollars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179291" name="Group 91"/>
          <p:cNvGrpSpPr>
            <a:grpSpLocks/>
          </p:cNvGrpSpPr>
          <p:nvPr/>
        </p:nvGrpSpPr>
        <p:grpSpPr bwMode="auto">
          <a:xfrm>
            <a:off x="2065338" y="3656013"/>
            <a:ext cx="3100387" cy="2195512"/>
            <a:chOff x="1301" y="2303"/>
            <a:chExt cx="1953" cy="1383"/>
          </a:xfrm>
        </p:grpSpPr>
        <p:sp>
          <p:nvSpPr>
            <p:cNvPr id="179292" name="Freeform 92"/>
            <p:cNvSpPr>
              <a:spLocks noEditPoints="1"/>
            </p:cNvSpPr>
            <p:nvPr/>
          </p:nvSpPr>
          <p:spPr bwMode="auto">
            <a:xfrm>
              <a:off x="1301" y="2494"/>
              <a:ext cx="1833" cy="1192"/>
            </a:xfrm>
            <a:custGeom>
              <a:avLst/>
              <a:gdLst>
                <a:gd name="T0" fmla="*/ 1833 w 1833"/>
                <a:gd name="T1" fmla="*/ 1145 h 1192"/>
                <a:gd name="T2" fmla="*/ 1833 w 1833"/>
                <a:gd name="T3" fmla="*/ 1062 h 1192"/>
                <a:gd name="T4" fmla="*/ 1833 w 1833"/>
                <a:gd name="T5" fmla="*/ 979 h 1192"/>
                <a:gd name="T6" fmla="*/ 1833 w 1833"/>
                <a:gd name="T7" fmla="*/ 909 h 1192"/>
                <a:gd name="T8" fmla="*/ 1833 w 1833"/>
                <a:gd name="T9" fmla="*/ 826 h 1192"/>
                <a:gd name="T10" fmla="*/ 1833 w 1833"/>
                <a:gd name="T11" fmla="*/ 743 h 1192"/>
                <a:gd name="T12" fmla="*/ 1833 w 1833"/>
                <a:gd name="T13" fmla="*/ 673 h 1192"/>
                <a:gd name="T14" fmla="*/ 1833 w 1833"/>
                <a:gd name="T15" fmla="*/ 590 h 1192"/>
                <a:gd name="T16" fmla="*/ 1833 w 1833"/>
                <a:gd name="T17" fmla="*/ 507 h 1192"/>
                <a:gd name="T18" fmla="*/ 1833 w 1833"/>
                <a:gd name="T19" fmla="*/ 437 h 1192"/>
                <a:gd name="T20" fmla="*/ 1833 w 1833"/>
                <a:gd name="T21" fmla="*/ 354 h 1192"/>
                <a:gd name="T22" fmla="*/ 1833 w 1833"/>
                <a:gd name="T23" fmla="*/ 271 h 1192"/>
                <a:gd name="T24" fmla="*/ 1833 w 1833"/>
                <a:gd name="T25" fmla="*/ 201 h 1192"/>
                <a:gd name="T26" fmla="*/ 1833 w 1833"/>
                <a:gd name="T27" fmla="*/ 118 h 1192"/>
                <a:gd name="T28" fmla="*/ 1833 w 1833"/>
                <a:gd name="T29" fmla="*/ 35 h 1192"/>
                <a:gd name="T30" fmla="*/ 1833 w 1833"/>
                <a:gd name="T31" fmla="*/ 0 h 1192"/>
                <a:gd name="T32" fmla="*/ 1762 w 1833"/>
                <a:gd name="T33" fmla="*/ 0 h 1192"/>
                <a:gd name="T34" fmla="*/ 1692 w 1833"/>
                <a:gd name="T35" fmla="*/ 0 h 1192"/>
                <a:gd name="T36" fmla="*/ 1609 w 1833"/>
                <a:gd name="T37" fmla="*/ 0 h 1192"/>
                <a:gd name="T38" fmla="*/ 1527 w 1833"/>
                <a:gd name="T39" fmla="*/ 0 h 1192"/>
                <a:gd name="T40" fmla="*/ 1457 w 1833"/>
                <a:gd name="T41" fmla="*/ 0 h 1192"/>
                <a:gd name="T42" fmla="*/ 1374 w 1833"/>
                <a:gd name="T43" fmla="*/ 0 h 1192"/>
                <a:gd name="T44" fmla="*/ 1292 w 1833"/>
                <a:gd name="T45" fmla="*/ 0 h 1192"/>
                <a:gd name="T46" fmla="*/ 1222 w 1833"/>
                <a:gd name="T47" fmla="*/ 0 h 1192"/>
                <a:gd name="T48" fmla="*/ 1139 w 1833"/>
                <a:gd name="T49" fmla="*/ 0 h 1192"/>
                <a:gd name="T50" fmla="*/ 1057 w 1833"/>
                <a:gd name="T51" fmla="*/ 0 h 1192"/>
                <a:gd name="T52" fmla="*/ 987 w 1833"/>
                <a:gd name="T53" fmla="*/ 0 h 1192"/>
                <a:gd name="T54" fmla="*/ 904 w 1833"/>
                <a:gd name="T55" fmla="*/ 0 h 1192"/>
                <a:gd name="T56" fmla="*/ 822 w 1833"/>
                <a:gd name="T57" fmla="*/ 0 h 1192"/>
                <a:gd name="T58" fmla="*/ 752 w 1833"/>
                <a:gd name="T59" fmla="*/ 0 h 1192"/>
                <a:gd name="T60" fmla="*/ 670 w 1833"/>
                <a:gd name="T61" fmla="*/ 0 h 1192"/>
                <a:gd name="T62" fmla="*/ 587 w 1833"/>
                <a:gd name="T63" fmla="*/ 0 h 1192"/>
                <a:gd name="T64" fmla="*/ 517 w 1833"/>
                <a:gd name="T65" fmla="*/ 0 h 1192"/>
                <a:gd name="T66" fmla="*/ 435 w 1833"/>
                <a:gd name="T67" fmla="*/ 0 h 1192"/>
                <a:gd name="T68" fmla="*/ 352 w 1833"/>
                <a:gd name="T69" fmla="*/ 0 h 1192"/>
                <a:gd name="T70" fmla="*/ 282 w 1833"/>
                <a:gd name="T71" fmla="*/ 0 h 1192"/>
                <a:gd name="T72" fmla="*/ 200 w 1833"/>
                <a:gd name="T73" fmla="*/ 0 h 1192"/>
                <a:gd name="T74" fmla="*/ 117 w 1833"/>
                <a:gd name="T75" fmla="*/ 0 h 1192"/>
                <a:gd name="T76" fmla="*/ 47 w 1833"/>
                <a:gd name="T77" fmla="*/ 0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33" h="1192">
                  <a:moveTo>
                    <a:pt x="1833" y="1192"/>
                  </a:moveTo>
                  <a:lnTo>
                    <a:pt x="1833" y="1145"/>
                  </a:lnTo>
                  <a:moveTo>
                    <a:pt x="1833" y="1109"/>
                  </a:moveTo>
                  <a:lnTo>
                    <a:pt x="1833" y="1062"/>
                  </a:lnTo>
                  <a:moveTo>
                    <a:pt x="1833" y="1027"/>
                  </a:moveTo>
                  <a:lnTo>
                    <a:pt x="1833" y="979"/>
                  </a:lnTo>
                  <a:moveTo>
                    <a:pt x="1833" y="956"/>
                  </a:moveTo>
                  <a:lnTo>
                    <a:pt x="1833" y="909"/>
                  </a:lnTo>
                  <a:moveTo>
                    <a:pt x="1833" y="873"/>
                  </a:moveTo>
                  <a:lnTo>
                    <a:pt x="1833" y="826"/>
                  </a:lnTo>
                  <a:moveTo>
                    <a:pt x="1833" y="791"/>
                  </a:moveTo>
                  <a:lnTo>
                    <a:pt x="1833" y="743"/>
                  </a:lnTo>
                  <a:moveTo>
                    <a:pt x="1833" y="720"/>
                  </a:moveTo>
                  <a:lnTo>
                    <a:pt x="1833" y="673"/>
                  </a:lnTo>
                  <a:moveTo>
                    <a:pt x="1833" y="637"/>
                  </a:moveTo>
                  <a:lnTo>
                    <a:pt x="1833" y="590"/>
                  </a:lnTo>
                  <a:moveTo>
                    <a:pt x="1833" y="555"/>
                  </a:moveTo>
                  <a:lnTo>
                    <a:pt x="1833" y="507"/>
                  </a:lnTo>
                  <a:moveTo>
                    <a:pt x="1833" y="484"/>
                  </a:moveTo>
                  <a:lnTo>
                    <a:pt x="1833" y="437"/>
                  </a:lnTo>
                  <a:moveTo>
                    <a:pt x="1833" y="401"/>
                  </a:moveTo>
                  <a:lnTo>
                    <a:pt x="1833" y="354"/>
                  </a:lnTo>
                  <a:moveTo>
                    <a:pt x="1833" y="319"/>
                  </a:moveTo>
                  <a:lnTo>
                    <a:pt x="1833" y="271"/>
                  </a:lnTo>
                  <a:moveTo>
                    <a:pt x="1833" y="248"/>
                  </a:moveTo>
                  <a:lnTo>
                    <a:pt x="1833" y="201"/>
                  </a:lnTo>
                  <a:moveTo>
                    <a:pt x="1833" y="165"/>
                  </a:moveTo>
                  <a:lnTo>
                    <a:pt x="1833" y="118"/>
                  </a:lnTo>
                  <a:moveTo>
                    <a:pt x="1833" y="83"/>
                  </a:moveTo>
                  <a:lnTo>
                    <a:pt x="1833" y="35"/>
                  </a:lnTo>
                  <a:moveTo>
                    <a:pt x="1833" y="12"/>
                  </a:moveTo>
                  <a:lnTo>
                    <a:pt x="1833" y="0"/>
                  </a:lnTo>
                  <a:lnTo>
                    <a:pt x="1797" y="0"/>
                  </a:lnTo>
                  <a:moveTo>
                    <a:pt x="1762" y="0"/>
                  </a:moveTo>
                  <a:lnTo>
                    <a:pt x="1715" y="0"/>
                  </a:lnTo>
                  <a:moveTo>
                    <a:pt x="1692" y="0"/>
                  </a:moveTo>
                  <a:lnTo>
                    <a:pt x="1645" y="0"/>
                  </a:lnTo>
                  <a:moveTo>
                    <a:pt x="1609" y="0"/>
                  </a:moveTo>
                  <a:lnTo>
                    <a:pt x="1562" y="0"/>
                  </a:lnTo>
                  <a:moveTo>
                    <a:pt x="1527" y="0"/>
                  </a:moveTo>
                  <a:lnTo>
                    <a:pt x="1480" y="0"/>
                  </a:lnTo>
                  <a:moveTo>
                    <a:pt x="1457" y="0"/>
                  </a:moveTo>
                  <a:lnTo>
                    <a:pt x="1410" y="0"/>
                  </a:lnTo>
                  <a:moveTo>
                    <a:pt x="1374" y="0"/>
                  </a:moveTo>
                  <a:lnTo>
                    <a:pt x="1327" y="0"/>
                  </a:lnTo>
                  <a:moveTo>
                    <a:pt x="1292" y="0"/>
                  </a:moveTo>
                  <a:lnTo>
                    <a:pt x="1245" y="0"/>
                  </a:lnTo>
                  <a:moveTo>
                    <a:pt x="1222" y="0"/>
                  </a:moveTo>
                  <a:lnTo>
                    <a:pt x="1175" y="0"/>
                  </a:lnTo>
                  <a:moveTo>
                    <a:pt x="1139" y="0"/>
                  </a:moveTo>
                  <a:lnTo>
                    <a:pt x="1092" y="0"/>
                  </a:lnTo>
                  <a:moveTo>
                    <a:pt x="1057" y="0"/>
                  </a:moveTo>
                  <a:lnTo>
                    <a:pt x="1010" y="0"/>
                  </a:lnTo>
                  <a:moveTo>
                    <a:pt x="987" y="0"/>
                  </a:moveTo>
                  <a:lnTo>
                    <a:pt x="940" y="0"/>
                  </a:lnTo>
                  <a:moveTo>
                    <a:pt x="904" y="0"/>
                  </a:moveTo>
                  <a:lnTo>
                    <a:pt x="857" y="0"/>
                  </a:lnTo>
                  <a:moveTo>
                    <a:pt x="822" y="0"/>
                  </a:moveTo>
                  <a:lnTo>
                    <a:pt x="775" y="0"/>
                  </a:lnTo>
                  <a:moveTo>
                    <a:pt x="752" y="0"/>
                  </a:moveTo>
                  <a:lnTo>
                    <a:pt x="705" y="0"/>
                  </a:lnTo>
                  <a:moveTo>
                    <a:pt x="670" y="0"/>
                  </a:moveTo>
                  <a:lnTo>
                    <a:pt x="623" y="0"/>
                  </a:lnTo>
                  <a:moveTo>
                    <a:pt x="587" y="0"/>
                  </a:moveTo>
                  <a:lnTo>
                    <a:pt x="540" y="0"/>
                  </a:lnTo>
                  <a:moveTo>
                    <a:pt x="517" y="0"/>
                  </a:moveTo>
                  <a:lnTo>
                    <a:pt x="470" y="0"/>
                  </a:lnTo>
                  <a:moveTo>
                    <a:pt x="435" y="0"/>
                  </a:moveTo>
                  <a:lnTo>
                    <a:pt x="388" y="0"/>
                  </a:lnTo>
                  <a:moveTo>
                    <a:pt x="352" y="0"/>
                  </a:moveTo>
                  <a:lnTo>
                    <a:pt x="305" y="0"/>
                  </a:lnTo>
                  <a:moveTo>
                    <a:pt x="282" y="0"/>
                  </a:moveTo>
                  <a:lnTo>
                    <a:pt x="235" y="0"/>
                  </a:lnTo>
                  <a:moveTo>
                    <a:pt x="200" y="0"/>
                  </a:moveTo>
                  <a:lnTo>
                    <a:pt x="153" y="0"/>
                  </a:lnTo>
                  <a:moveTo>
                    <a:pt x="117" y="0"/>
                  </a:moveTo>
                  <a:lnTo>
                    <a:pt x="70" y="0"/>
                  </a:lnTo>
                  <a:moveTo>
                    <a:pt x="47" y="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9293" name="Group 93"/>
            <p:cNvGrpSpPr>
              <a:grpSpLocks/>
            </p:cNvGrpSpPr>
            <p:nvPr/>
          </p:nvGrpSpPr>
          <p:grpSpPr bwMode="auto">
            <a:xfrm>
              <a:off x="3098" y="2303"/>
              <a:ext cx="156" cy="238"/>
              <a:chOff x="3098" y="2303"/>
              <a:chExt cx="156" cy="238"/>
            </a:xfrm>
          </p:grpSpPr>
          <p:grpSp>
            <p:nvGrpSpPr>
              <p:cNvPr id="179294" name="Group 94"/>
              <p:cNvGrpSpPr>
                <a:grpSpLocks/>
              </p:cNvGrpSpPr>
              <p:nvPr/>
            </p:nvGrpSpPr>
            <p:grpSpPr bwMode="auto">
              <a:xfrm>
                <a:off x="3098" y="2459"/>
                <a:ext cx="83" cy="82"/>
                <a:chOff x="3098" y="2459"/>
                <a:chExt cx="83" cy="82"/>
              </a:xfrm>
            </p:grpSpPr>
            <p:sp>
              <p:nvSpPr>
                <p:cNvPr id="179295" name="Oval 95"/>
                <p:cNvSpPr>
                  <a:spLocks noChangeArrowheads="1"/>
                </p:cNvSpPr>
                <p:nvPr/>
              </p:nvSpPr>
              <p:spPr bwMode="auto">
                <a:xfrm>
                  <a:off x="3098" y="2459"/>
                  <a:ext cx="83" cy="82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9296" name="Oval 96"/>
                <p:cNvSpPr>
                  <a:spLocks noChangeArrowheads="1"/>
                </p:cNvSpPr>
                <p:nvPr/>
              </p:nvSpPr>
              <p:spPr bwMode="auto">
                <a:xfrm>
                  <a:off x="3116" y="2476"/>
                  <a:ext cx="47" cy="48"/>
                </a:xfrm>
                <a:prstGeom prst="ellipse">
                  <a:avLst/>
                </a:prstGeom>
                <a:solidFill>
                  <a:srgbClr val="FE1A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9297" name="Rectangle 97"/>
              <p:cNvSpPr>
                <a:spLocks noChangeArrowheads="1"/>
              </p:cNvSpPr>
              <p:nvPr/>
            </p:nvSpPr>
            <p:spPr bwMode="auto">
              <a:xfrm>
                <a:off x="3133" y="2303"/>
                <a:ext cx="12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FF1919"/>
                    </a:solidFill>
                  </a:rPr>
                  <a:t>E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79298" name="Group 98"/>
          <p:cNvGrpSpPr>
            <a:grpSpLocks/>
          </p:cNvGrpSpPr>
          <p:nvPr/>
        </p:nvGrpSpPr>
        <p:grpSpPr bwMode="auto">
          <a:xfrm>
            <a:off x="2139950" y="2928938"/>
            <a:ext cx="4716463" cy="2740025"/>
            <a:chOff x="1348" y="1845"/>
            <a:chExt cx="2971" cy="1726"/>
          </a:xfrm>
        </p:grpSpPr>
        <p:sp>
          <p:nvSpPr>
            <p:cNvPr id="179299" name="Line 99"/>
            <p:cNvSpPr>
              <a:spLocks noChangeShapeType="1"/>
            </p:cNvSpPr>
            <p:nvPr/>
          </p:nvSpPr>
          <p:spPr bwMode="auto">
            <a:xfrm>
              <a:off x="1548" y="1963"/>
              <a:ext cx="2537" cy="1475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9300" name="Group 100"/>
            <p:cNvGrpSpPr>
              <a:grpSpLocks/>
            </p:cNvGrpSpPr>
            <p:nvPr/>
          </p:nvGrpSpPr>
          <p:grpSpPr bwMode="auto">
            <a:xfrm>
              <a:off x="1348" y="1845"/>
              <a:ext cx="175" cy="162"/>
              <a:chOff x="1348" y="1845"/>
              <a:chExt cx="175" cy="162"/>
            </a:xfrm>
          </p:grpSpPr>
          <p:sp>
            <p:nvSpPr>
              <p:cNvPr id="179301" name="Rectangle 101"/>
              <p:cNvSpPr>
                <a:spLocks noChangeArrowheads="1"/>
              </p:cNvSpPr>
              <p:nvPr/>
            </p:nvSpPr>
            <p:spPr bwMode="auto">
              <a:xfrm>
                <a:off x="1348" y="1845"/>
                <a:ext cx="9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000000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9302" name="Rectangle 102"/>
              <p:cNvSpPr>
                <a:spLocks noChangeArrowheads="1"/>
              </p:cNvSpPr>
              <p:nvPr/>
            </p:nvSpPr>
            <p:spPr bwMode="auto">
              <a:xfrm>
                <a:off x="1443" y="1892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9303" name="Group 103"/>
            <p:cNvGrpSpPr>
              <a:grpSpLocks/>
            </p:cNvGrpSpPr>
            <p:nvPr/>
          </p:nvGrpSpPr>
          <p:grpSpPr bwMode="auto">
            <a:xfrm>
              <a:off x="4144" y="3409"/>
              <a:ext cx="175" cy="162"/>
              <a:chOff x="4144" y="3409"/>
              <a:chExt cx="175" cy="162"/>
            </a:xfrm>
          </p:grpSpPr>
          <p:sp>
            <p:nvSpPr>
              <p:cNvPr id="179304" name="Rectangle 104"/>
              <p:cNvSpPr>
                <a:spLocks noChangeArrowheads="1"/>
              </p:cNvSpPr>
              <p:nvPr/>
            </p:nvSpPr>
            <p:spPr bwMode="auto">
              <a:xfrm>
                <a:off x="4144" y="3409"/>
                <a:ext cx="9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000000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9305" name="Rectangle 105"/>
              <p:cNvSpPr>
                <a:spLocks noChangeArrowheads="1"/>
              </p:cNvSpPr>
              <p:nvPr/>
            </p:nvSpPr>
            <p:spPr bwMode="auto">
              <a:xfrm>
                <a:off x="4239" y="3456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79306" name="Rectangle 106"/>
          <p:cNvSpPr>
            <a:spLocks noChangeArrowheads="1"/>
          </p:cNvSpPr>
          <p:nvPr/>
        </p:nvSpPr>
        <p:spPr bwMode="auto">
          <a:xfrm rot="16200000">
            <a:off x="630238" y="4000500"/>
            <a:ext cx="1130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Price Level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79307" name="Rectangle 107"/>
          <p:cNvSpPr>
            <a:spLocks noChangeArrowheads="1"/>
          </p:cNvSpPr>
          <p:nvPr/>
        </p:nvSpPr>
        <p:spPr bwMode="auto">
          <a:xfrm rot="16200000">
            <a:off x="346075" y="4000500"/>
            <a:ext cx="12160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(2000 = 100)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79308" name="Rectangle 108"/>
          <p:cNvSpPr>
            <a:spLocks noChangeArrowheads="1"/>
          </p:cNvSpPr>
          <p:nvPr/>
        </p:nvSpPr>
        <p:spPr bwMode="auto">
          <a:xfrm>
            <a:off x="3819525" y="5913438"/>
            <a:ext cx="677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10,000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179309" name="Group 109"/>
          <p:cNvGrpSpPr>
            <a:grpSpLocks/>
          </p:cNvGrpSpPr>
          <p:nvPr/>
        </p:nvGrpSpPr>
        <p:grpSpPr bwMode="auto">
          <a:xfrm>
            <a:off x="2065338" y="3730625"/>
            <a:ext cx="2159000" cy="2120900"/>
            <a:chOff x="1301" y="2350"/>
            <a:chExt cx="1360" cy="1336"/>
          </a:xfrm>
        </p:grpSpPr>
        <p:sp>
          <p:nvSpPr>
            <p:cNvPr id="179310" name="Freeform 110"/>
            <p:cNvSpPr>
              <a:spLocks noEditPoints="1"/>
            </p:cNvSpPr>
            <p:nvPr/>
          </p:nvSpPr>
          <p:spPr bwMode="auto">
            <a:xfrm>
              <a:off x="1301" y="2553"/>
              <a:ext cx="1269" cy="1133"/>
            </a:xfrm>
            <a:custGeom>
              <a:avLst/>
              <a:gdLst>
                <a:gd name="T0" fmla="*/ 1269 w 1269"/>
                <a:gd name="T1" fmla="*/ 1133 h 1133"/>
                <a:gd name="T2" fmla="*/ 1269 w 1269"/>
                <a:gd name="T3" fmla="*/ 1086 h 1133"/>
                <a:gd name="T4" fmla="*/ 1269 w 1269"/>
                <a:gd name="T5" fmla="*/ 1050 h 1133"/>
                <a:gd name="T6" fmla="*/ 1269 w 1269"/>
                <a:gd name="T7" fmla="*/ 1003 h 1133"/>
                <a:gd name="T8" fmla="*/ 1269 w 1269"/>
                <a:gd name="T9" fmla="*/ 968 h 1133"/>
                <a:gd name="T10" fmla="*/ 1269 w 1269"/>
                <a:gd name="T11" fmla="*/ 920 h 1133"/>
                <a:gd name="T12" fmla="*/ 1269 w 1269"/>
                <a:gd name="T13" fmla="*/ 897 h 1133"/>
                <a:gd name="T14" fmla="*/ 1269 w 1269"/>
                <a:gd name="T15" fmla="*/ 850 h 1133"/>
                <a:gd name="T16" fmla="*/ 1269 w 1269"/>
                <a:gd name="T17" fmla="*/ 814 h 1133"/>
                <a:gd name="T18" fmla="*/ 1269 w 1269"/>
                <a:gd name="T19" fmla="*/ 767 h 1133"/>
                <a:gd name="T20" fmla="*/ 1269 w 1269"/>
                <a:gd name="T21" fmla="*/ 732 h 1133"/>
                <a:gd name="T22" fmla="*/ 1269 w 1269"/>
                <a:gd name="T23" fmla="*/ 684 h 1133"/>
                <a:gd name="T24" fmla="*/ 1269 w 1269"/>
                <a:gd name="T25" fmla="*/ 661 h 1133"/>
                <a:gd name="T26" fmla="*/ 1269 w 1269"/>
                <a:gd name="T27" fmla="*/ 614 h 1133"/>
                <a:gd name="T28" fmla="*/ 1269 w 1269"/>
                <a:gd name="T29" fmla="*/ 578 h 1133"/>
                <a:gd name="T30" fmla="*/ 1269 w 1269"/>
                <a:gd name="T31" fmla="*/ 531 h 1133"/>
                <a:gd name="T32" fmla="*/ 1269 w 1269"/>
                <a:gd name="T33" fmla="*/ 496 h 1133"/>
                <a:gd name="T34" fmla="*/ 1269 w 1269"/>
                <a:gd name="T35" fmla="*/ 448 h 1133"/>
                <a:gd name="T36" fmla="*/ 1269 w 1269"/>
                <a:gd name="T37" fmla="*/ 425 h 1133"/>
                <a:gd name="T38" fmla="*/ 1269 w 1269"/>
                <a:gd name="T39" fmla="*/ 378 h 1133"/>
                <a:gd name="T40" fmla="*/ 1269 w 1269"/>
                <a:gd name="T41" fmla="*/ 342 h 1133"/>
                <a:gd name="T42" fmla="*/ 1269 w 1269"/>
                <a:gd name="T43" fmla="*/ 295 h 1133"/>
                <a:gd name="T44" fmla="*/ 1269 w 1269"/>
                <a:gd name="T45" fmla="*/ 260 h 1133"/>
                <a:gd name="T46" fmla="*/ 1269 w 1269"/>
                <a:gd name="T47" fmla="*/ 212 h 1133"/>
                <a:gd name="T48" fmla="*/ 1269 w 1269"/>
                <a:gd name="T49" fmla="*/ 189 h 1133"/>
                <a:gd name="T50" fmla="*/ 1269 w 1269"/>
                <a:gd name="T51" fmla="*/ 142 h 1133"/>
                <a:gd name="T52" fmla="*/ 1269 w 1269"/>
                <a:gd name="T53" fmla="*/ 106 h 1133"/>
                <a:gd name="T54" fmla="*/ 1269 w 1269"/>
                <a:gd name="T55" fmla="*/ 59 h 1133"/>
                <a:gd name="T56" fmla="*/ 1269 w 1269"/>
                <a:gd name="T57" fmla="*/ 24 h 1133"/>
                <a:gd name="T58" fmla="*/ 1269 w 1269"/>
                <a:gd name="T59" fmla="*/ 0 h 1133"/>
                <a:gd name="T60" fmla="*/ 1257 w 1269"/>
                <a:gd name="T61" fmla="*/ 0 h 1133"/>
                <a:gd name="T62" fmla="*/ 1222 w 1269"/>
                <a:gd name="T63" fmla="*/ 0 h 1133"/>
                <a:gd name="T64" fmla="*/ 1175 w 1269"/>
                <a:gd name="T65" fmla="*/ 0 h 1133"/>
                <a:gd name="T66" fmla="*/ 1139 w 1269"/>
                <a:gd name="T67" fmla="*/ 0 h 1133"/>
                <a:gd name="T68" fmla="*/ 1092 w 1269"/>
                <a:gd name="T69" fmla="*/ 0 h 1133"/>
                <a:gd name="T70" fmla="*/ 1069 w 1269"/>
                <a:gd name="T71" fmla="*/ 0 h 1133"/>
                <a:gd name="T72" fmla="*/ 1022 w 1269"/>
                <a:gd name="T73" fmla="*/ 0 h 1133"/>
                <a:gd name="T74" fmla="*/ 987 w 1269"/>
                <a:gd name="T75" fmla="*/ 0 h 1133"/>
                <a:gd name="T76" fmla="*/ 940 w 1269"/>
                <a:gd name="T77" fmla="*/ 0 h 1133"/>
                <a:gd name="T78" fmla="*/ 904 w 1269"/>
                <a:gd name="T79" fmla="*/ 0 h 1133"/>
                <a:gd name="T80" fmla="*/ 857 w 1269"/>
                <a:gd name="T81" fmla="*/ 0 h 1133"/>
                <a:gd name="T82" fmla="*/ 834 w 1269"/>
                <a:gd name="T83" fmla="*/ 0 h 1133"/>
                <a:gd name="T84" fmla="*/ 787 w 1269"/>
                <a:gd name="T85" fmla="*/ 0 h 1133"/>
                <a:gd name="T86" fmla="*/ 752 w 1269"/>
                <a:gd name="T87" fmla="*/ 0 h 1133"/>
                <a:gd name="T88" fmla="*/ 705 w 1269"/>
                <a:gd name="T89" fmla="*/ 0 h 1133"/>
                <a:gd name="T90" fmla="*/ 670 w 1269"/>
                <a:gd name="T91" fmla="*/ 0 h 1133"/>
                <a:gd name="T92" fmla="*/ 623 w 1269"/>
                <a:gd name="T93" fmla="*/ 0 h 1133"/>
                <a:gd name="T94" fmla="*/ 599 w 1269"/>
                <a:gd name="T95" fmla="*/ 0 h 1133"/>
                <a:gd name="T96" fmla="*/ 552 w 1269"/>
                <a:gd name="T97" fmla="*/ 0 h 1133"/>
                <a:gd name="T98" fmla="*/ 517 w 1269"/>
                <a:gd name="T99" fmla="*/ 0 h 1133"/>
                <a:gd name="T100" fmla="*/ 470 w 1269"/>
                <a:gd name="T101" fmla="*/ 0 h 1133"/>
                <a:gd name="T102" fmla="*/ 435 w 1269"/>
                <a:gd name="T103" fmla="*/ 0 h 1133"/>
                <a:gd name="T104" fmla="*/ 388 w 1269"/>
                <a:gd name="T105" fmla="*/ 0 h 1133"/>
                <a:gd name="T106" fmla="*/ 364 w 1269"/>
                <a:gd name="T107" fmla="*/ 0 h 1133"/>
                <a:gd name="T108" fmla="*/ 317 w 1269"/>
                <a:gd name="T109" fmla="*/ 0 h 1133"/>
                <a:gd name="T110" fmla="*/ 282 w 1269"/>
                <a:gd name="T111" fmla="*/ 0 h 1133"/>
                <a:gd name="T112" fmla="*/ 235 w 1269"/>
                <a:gd name="T113" fmla="*/ 0 h 1133"/>
                <a:gd name="T114" fmla="*/ 200 w 1269"/>
                <a:gd name="T115" fmla="*/ 0 h 1133"/>
                <a:gd name="T116" fmla="*/ 153 w 1269"/>
                <a:gd name="T117" fmla="*/ 0 h 1133"/>
                <a:gd name="T118" fmla="*/ 129 w 1269"/>
                <a:gd name="T119" fmla="*/ 0 h 1133"/>
                <a:gd name="T120" fmla="*/ 82 w 1269"/>
                <a:gd name="T121" fmla="*/ 0 h 1133"/>
                <a:gd name="T122" fmla="*/ 47 w 1269"/>
                <a:gd name="T123" fmla="*/ 0 h 1133"/>
                <a:gd name="T124" fmla="*/ 0 w 1269"/>
                <a:gd name="T125" fmla="*/ 0 h 1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69" h="1133">
                  <a:moveTo>
                    <a:pt x="1269" y="1133"/>
                  </a:moveTo>
                  <a:lnTo>
                    <a:pt x="1269" y="1086"/>
                  </a:lnTo>
                  <a:moveTo>
                    <a:pt x="1269" y="1050"/>
                  </a:moveTo>
                  <a:lnTo>
                    <a:pt x="1269" y="1003"/>
                  </a:lnTo>
                  <a:moveTo>
                    <a:pt x="1269" y="968"/>
                  </a:moveTo>
                  <a:lnTo>
                    <a:pt x="1269" y="920"/>
                  </a:lnTo>
                  <a:moveTo>
                    <a:pt x="1269" y="897"/>
                  </a:moveTo>
                  <a:lnTo>
                    <a:pt x="1269" y="850"/>
                  </a:lnTo>
                  <a:moveTo>
                    <a:pt x="1269" y="814"/>
                  </a:moveTo>
                  <a:lnTo>
                    <a:pt x="1269" y="767"/>
                  </a:lnTo>
                  <a:moveTo>
                    <a:pt x="1269" y="732"/>
                  </a:moveTo>
                  <a:lnTo>
                    <a:pt x="1269" y="684"/>
                  </a:lnTo>
                  <a:moveTo>
                    <a:pt x="1269" y="661"/>
                  </a:moveTo>
                  <a:lnTo>
                    <a:pt x="1269" y="614"/>
                  </a:lnTo>
                  <a:moveTo>
                    <a:pt x="1269" y="578"/>
                  </a:moveTo>
                  <a:lnTo>
                    <a:pt x="1269" y="531"/>
                  </a:lnTo>
                  <a:moveTo>
                    <a:pt x="1269" y="496"/>
                  </a:moveTo>
                  <a:lnTo>
                    <a:pt x="1269" y="448"/>
                  </a:lnTo>
                  <a:moveTo>
                    <a:pt x="1269" y="425"/>
                  </a:moveTo>
                  <a:lnTo>
                    <a:pt x="1269" y="378"/>
                  </a:lnTo>
                  <a:moveTo>
                    <a:pt x="1269" y="342"/>
                  </a:moveTo>
                  <a:lnTo>
                    <a:pt x="1269" y="295"/>
                  </a:lnTo>
                  <a:moveTo>
                    <a:pt x="1269" y="260"/>
                  </a:moveTo>
                  <a:lnTo>
                    <a:pt x="1269" y="212"/>
                  </a:lnTo>
                  <a:moveTo>
                    <a:pt x="1269" y="189"/>
                  </a:moveTo>
                  <a:lnTo>
                    <a:pt x="1269" y="142"/>
                  </a:lnTo>
                  <a:moveTo>
                    <a:pt x="1269" y="106"/>
                  </a:moveTo>
                  <a:lnTo>
                    <a:pt x="1269" y="59"/>
                  </a:lnTo>
                  <a:moveTo>
                    <a:pt x="1269" y="24"/>
                  </a:moveTo>
                  <a:lnTo>
                    <a:pt x="1269" y="0"/>
                  </a:lnTo>
                  <a:lnTo>
                    <a:pt x="1257" y="0"/>
                  </a:lnTo>
                  <a:moveTo>
                    <a:pt x="1222" y="0"/>
                  </a:moveTo>
                  <a:lnTo>
                    <a:pt x="1175" y="0"/>
                  </a:lnTo>
                  <a:moveTo>
                    <a:pt x="1139" y="0"/>
                  </a:moveTo>
                  <a:lnTo>
                    <a:pt x="1092" y="0"/>
                  </a:lnTo>
                  <a:moveTo>
                    <a:pt x="1069" y="0"/>
                  </a:moveTo>
                  <a:lnTo>
                    <a:pt x="1022" y="0"/>
                  </a:lnTo>
                  <a:moveTo>
                    <a:pt x="987" y="0"/>
                  </a:moveTo>
                  <a:lnTo>
                    <a:pt x="940" y="0"/>
                  </a:lnTo>
                  <a:moveTo>
                    <a:pt x="904" y="0"/>
                  </a:moveTo>
                  <a:lnTo>
                    <a:pt x="857" y="0"/>
                  </a:lnTo>
                  <a:moveTo>
                    <a:pt x="834" y="0"/>
                  </a:moveTo>
                  <a:lnTo>
                    <a:pt x="787" y="0"/>
                  </a:lnTo>
                  <a:moveTo>
                    <a:pt x="752" y="0"/>
                  </a:moveTo>
                  <a:lnTo>
                    <a:pt x="705" y="0"/>
                  </a:lnTo>
                  <a:moveTo>
                    <a:pt x="670" y="0"/>
                  </a:moveTo>
                  <a:lnTo>
                    <a:pt x="623" y="0"/>
                  </a:lnTo>
                  <a:moveTo>
                    <a:pt x="599" y="0"/>
                  </a:moveTo>
                  <a:lnTo>
                    <a:pt x="552" y="0"/>
                  </a:lnTo>
                  <a:moveTo>
                    <a:pt x="517" y="0"/>
                  </a:moveTo>
                  <a:lnTo>
                    <a:pt x="470" y="0"/>
                  </a:lnTo>
                  <a:moveTo>
                    <a:pt x="435" y="0"/>
                  </a:moveTo>
                  <a:lnTo>
                    <a:pt x="388" y="0"/>
                  </a:lnTo>
                  <a:moveTo>
                    <a:pt x="364" y="0"/>
                  </a:moveTo>
                  <a:lnTo>
                    <a:pt x="317" y="0"/>
                  </a:lnTo>
                  <a:moveTo>
                    <a:pt x="282" y="0"/>
                  </a:moveTo>
                  <a:lnTo>
                    <a:pt x="235" y="0"/>
                  </a:lnTo>
                  <a:moveTo>
                    <a:pt x="200" y="0"/>
                  </a:moveTo>
                  <a:lnTo>
                    <a:pt x="153" y="0"/>
                  </a:lnTo>
                  <a:moveTo>
                    <a:pt x="129" y="0"/>
                  </a:moveTo>
                  <a:lnTo>
                    <a:pt x="82" y="0"/>
                  </a:lnTo>
                  <a:moveTo>
                    <a:pt x="47" y="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9311" name="Group 111"/>
            <p:cNvGrpSpPr>
              <a:grpSpLocks/>
            </p:cNvGrpSpPr>
            <p:nvPr/>
          </p:nvGrpSpPr>
          <p:grpSpPr bwMode="auto">
            <a:xfrm>
              <a:off x="2533" y="2350"/>
              <a:ext cx="128" cy="250"/>
              <a:chOff x="2533" y="2350"/>
              <a:chExt cx="128" cy="250"/>
            </a:xfrm>
          </p:grpSpPr>
          <p:grpSp>
            <p:nvGrpSpPr>
              <p:cNvPr id="179312" name="Group 112"/>
              <p:cNvGrpSpPr>
                <a:grpSpLocks/>
              </p:cNvGrpSpPr>
              <p:nvPr/>
            </p:nvGrpSpPr>
            <p:grpSpPr bwMode="auto">
              <a:xfrm>
                <a:off x="2534" y="2518"/>
                <a:ext cx="71" cy="82"/>
                <a:chOff x="2534" y="2518"/>
                <a:chExt cx="71" cy="82"/>
              </a:xfrm>
            </p:grpSpPr>
            <p:sp>
              <p:nvSpPr>
                <p:cNvPr id="179313" name="Oval 113"/>
                <p:cNvSpPr>
                  <a:spLocks noChangeArrowheads="1"/>
                </p:cNvSpPr>
                <p:nvPr/>
              </p:nvSpPr>
              <p:spPr bwMode="auto">
                <a:xfrm>
                  <a:off x="2534" y="2518"/>
                  <a:ext cx="71" cy="82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9314" name="Oval 114"/>
                <p:cNvSpPr>
                  <a:spLocks noChangeArrowheads="1"/>
                </p:cNvSpPr>
                <p:nvPr/>
              </p:nvSpPr>
              <p:spPr bwMode="auto">
                <a:xfrm>
                  <a:off x="2546" y="2535"/>
                  <a:ext cx="47" cy="4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9315" name="Rectangle 115"/>
              <p:cNvSpPr>
                <a:spLocks noChangeArrowheads="1"/>
              </p:cNvSpPr>
              <p:nvPr/>
            </p:nvSpPr>
            <p:spPr bwMode="auto">
              <a:xfrm>
                <a:off x="2533" y="2350"/>
                <a:ext cx="12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000000"/>
                    </a:solidFill>
                  </a:rPr>
                  <a:t>A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79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7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Applying the Model to a Growing Economy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Supply-side fluctuations</a:t>
            </a:r>
          </a:p>
          <a:p>
            <a:pPr lvl="1"/>
            <a:r>
              <a:rPr lang="en-US" altLang="en-US">
                <a:cs typeface="Times New Roman" panose="02020603050405020304" pitchFamily="18" charset="0"/>
              </a:rPr>
              <a:t>If economic fluctuations arise because of variation in AS growth </a:t>
            </a:r>
          </a:p>
          <a:p>
            <a:pPr lvl="2"/>
            <a:r>
              <a:rPr lang="en-US" altLang="en-US">
                <a:cs typeface="Times New Roman" panose="02020603050405020304" pitchFamily="18" charset="0"/>
              </a:rPr>
              <a:t>higher inflation → lower output growth</a:t>
            </a:r>
          </a:p>
          <a:p>
            <a:pPr lvl="2">
              <a:buFontTx/>
              <a:buNone/>
            </a:pPr>
            <a:endParaRPr lang="en-US" altLang="en-US">
              <a:cs typeface="Times New Roman" panose="02020603050405020304" pitchFamily="18" charset="0"/>
            </a:endParaRPr>
          </a:p>
          <a:p>
            <a:pPr lvl="1"/>
            <a:r>
              <a:rPr lang="en-US" altLang="en-US">
                <a:cs typeface="Times New Roman" panose="02020603050405020304" pitchFamily="18" charset="0"/>
              </a:rPr>
              <a:t>Favorable supply shocks increase output and reduce inflation</a:t>
            </a:r>
          </a:p>
          <a:p>
            <a:pPr lvl="2"/>
            <a:endParaRPr lang="en-US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1331913" y="1560513"/>
            <a:ext cx="6661150" cy="4889500"/>
          </a:xfrm>
          <a:prstGeom prst="rect">
            <a:avLst/>
          </a:prstGeom>
          <a:solidFill>
            <a:srgbClr val="F2F2E5"/>
          </a:solidFill>
          <a:ln w="19050">
            <a:solidFill>
              <a:srgbClr val="F2F2E5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 sz="3200">
                <a:solidFill>
                  <a:srgbClr val="010000"/>
                </a:solidFill>
              </a:rPr>
              <a:t>      The Effects of a Favorable Supply Shock</a:t>
            </a:r>
          </a:p>
        </p:txBody>
      </p:sp>
      <p:sp>
        <p:nvSpPr>
          <p:cNvPr id="216068" name="Line 4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69" name="Line 5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70" name="Freeform 6"/>
          <p:cNvSpPr>
            <a:spLocks/>
          </p:cNvSpPr>
          <p:nvPr/>
        </p:nvSpPr>
        <p:spPr bwMode="auto">
          <a:xfrm>
            <a:off x="1776413" y="1782763"/>
            <a:ext cx="4884737" cy="4222750"/>
          </a:xfrm>
          <a:custGeom>
            <a:avLst/>
            <a:gdLst>
              <a:gd name="T0" fmla="*/ 0 w 3077"/>
              <a:gd name="T1" fmla="*/ 0 h 2660"/>
              <a:gd name="T2" fmla="*/ 0 w 3077"/>
              <a:gd name="T3" fmla="*/ 2660 h 2660"/>
              <a:gd name="T4" fmla="*/ 3077 w 3077"/>
              <a:gd name="T5" fmla="*/ 2660 h 2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77" h="2660">
                <a:moveTo>
                  <a:pt x="0" y="0"/>
                </a:moveTo>
                <a:lnTo>
                  <a:pt x="0" y="2660"/>
                </a:lnTo>
                <a:lnTo>
                  <a:pt x="3077" y="266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71" name="Freeform 7"/>
          <p:cNvSpPr>
            <a:spLocks noEditPoints="1"/>
          </p:cNvSpPr>
          <p:nvPr/>
        </p:nvSpPr>
        <p:spPr bwMode="auto">
          <a:xfrm>
            <a:off x="2701925" y="2098675"/>
            <a:ext cx="3089275" cy="3092450"/>
          </a:xfrm>
          <a:custGeom>
            <a:avLst/>
            <a:gdLst>
              <a:gd name="T0" fmla="*/ 35 w 1946"/>
              <a:gd name="T1" fmla="*/ 1913 h 1948"/>
              <a:gd name="T2" fmla="*/ 93 w 1946"/>
              <a:gd name="T3" fmla="*/ 1854 h 1948"/>
              <a:gd name="T4" fmla="*/ 140 w 1946"/>
              <a:gd name="T5" fmla="*/ 1808 h 1948"/>
              <a:gd name="T6" fmla="*/ 198 w 1946"/>
              <a:gd name="T7" fmla="*/ 1749 h 1948"/>
              <a:gd name="T8" fmla="*/ 256 w 1946"/>
              <a:gd name="T9" fmla="*/ 1691 h 1948"/>
              <a:gd name="T10" fmla="*/ 303 w 1946"/>
              <a:gd name="T11" fmla="*/ 1633 h 1948"/>
              <a:gd name="T12" fmla="*/ 361 w 1946"/>
              <a:gd name="T13" fmla="*/ 1586 h 1948"/>
              <a:gd name="T14" fmla="*/ 419 w 1946"/>
              <a:gd name="T15" fmla="*/ 1528 h 1948"/>
              <a:gd name="T16" fmla="*/ 478 w 1946"/>
              <a:gd name="T17" fmla="*/ 1469 h 1948"/>
              <a:gd name="T18" fmla="*/ 524 w 1946"/>
              <a:gd name="T19" fmla="*/ 1423 h 1948"/>
              <a:gd name="T20" fmla="*/ 582 w 1946"/>
              <a:gd name="T21" fmla="*/ 1364 h 1948"/>
              <a:gd name="T22" fmla="*/ 641 w 1946"/>
              <a:gd name="T23" fmla="*/ 1306 h 1948"/>
              <a:gd name="T24" fmla="*/ 687 w 1946"/>
              <a:gd name="T25" fmla="*/ 1248 h 1948"/>
              <a:gd name="T26" fmla="*/ 746 w 1946"/>
              <a:gd name="T27" fmla="*/ 1201 h 1948"/>
              <a:gd name="T28" fmla="*/ 804 w 1946"/>
              <a:gd name="T29" fmla="*/ 1143 h 1948"/>
              <a:gd name="T30" fmla="*/ 862 w 1946"/>
              <a:gd name="T31" fmla="*/ 1084 h 1948"/>
              <a:gd name="T32" fmla="*/ 909 w 1946"/>
              <a:gd name="T33" fmla="*/ 1038 h 1948"/>
              <a:gd name="T34" fmla="*/ 967 w 1946"/>
              <a:gd name="T35" fmla="*/ 979 h 1948"/>
              <a:gd name="T36" fmla="*/ 1025 w 1946"/>
              <a:gd name="T37" fmla="*/ 921 h 1948"/>
              <a:gd name="T38" fmla="*/ 1072 w 1946"/>
              <a:gd name="T39" fmla="*/ 863 h 1948"/>
              <a:gd name="T40" fmla="*/ 1130 w 1946"/>
              <a:gd name="T41" fmla="*/ 816 h 1948"/>
              <a:gd name="T42" fmla="*/ 1188 w 1946"/>
              <a:gd name="T43" fmla="*/ 758 h 1948"/>
              <a:gd name="T44" fmla="*/ 1247 w 1946"/>
              <a:gd name="T45" fmla="*/ 699 h 1948"/>
              <a:gd name="T46" fmla="*/ 1293 w 1946"/>
              <a:gd name="T47" fmla="*/ 653 h 1948"/>
              <a:gd name="T48" fmla="*/ 1352 w 1946"/>
              <a:gd name="T49" fmla="*/ 594 h 1948"/>
              <a:gd name="T50" fmla="*/ 1410 w 1946"/>
              <a:gd name="T51" fmla="*/ 536 h 1948"/>
              <a:gd name="T52" fmla="*/ 1456 w 1946"/>
              <a:gd name="T53" fmla="*/ 478 h 1948"/>
              <a:gd name="T54" fmla="*/ 1515 w 1946"/>
              <a:gd name="T55" fmla="*/ 431 h 1948"/>
              <a:gd name="T56" fmla="*/ 1573 w 1946"/>
              <a:gd name="T57" fmla="*/ 373 h 1948"/>
              <a:gd name="T58" fmla="*/ 1631 w 1946"/>
              <a:gd name="T59" fmla="*/ 315 h 1948"/>
              <a:gd name="T60" fmla="*/ 1678 w 1946"/>
              <a:gd name="T61" fmla="*/ 268 h 1948"/>
              <a:gd name="T62" fmla="*/ 1736 w 1946"/>
              <a:gd name="T63" fmla="*/ 210 h 1948"/>
              <a:gd name="T64" fmla="*/ 1794 w 1946"/>
              <a:gd name="T65" fmla="*/ 151 h 1948"/>
              <a:gd name="T66" fmla="*/ 1841 w 1946"/>
              <a:gd name="T67" fmla="*/ 93 h 1948"/>
              <a:gd name="T68" fmla="*/ 1899 w 1946"/>
              <a:gd name="T69" fmla="*/ 46 h 1948"/>
              <a:gd name="T70" fmla="*/ 1946 w 1946"/>
              <a:gd name="T71" fmla="*/ 0 h 1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46" h="1948">
                <a:moveTo>
                  <a:pt x="0" y="1948"/>
                </a:moveTo>
                <a:lnTo>
                  <a:pt x="35" y="1913"/>
                </a:lnTo>
                <a:moveTo>
                  <a:pt x="58" y="1889"/>
                </a:moveTo>
                <a:lnTo>
                  <a:pt x="93" y="1854"/>
                </a:lnTo>
                <a:moveTo>
                  <a:pt x="105" y="1831"/>
                </a:moveTo>
                <a:lnTo>
                  <a:pt x="140" y="1808"/>
                </a:lnTo>
                <a:moveTo>
                  <a:pt x="163" y="1784"/>
                </a:moveTo>
                <a:lnTo>
                  <a:pt x="198" y="1749"/>
                </a:lnTo>
                <a:moveTo>
                  <a:pt x="221" y="1726"/>
                </a:moveTo>
                <a:lnTo>
                  <a:pt x="256" y="1691"/>
                </a:lnTo>
                <a:moveTo>
                  <a:pt x="279" y="1668"/>
                </a:moveTo>
                <a:lnTo>
                  <a:pt x="303" y="1633"/>
                </a:lnTo>
                <a:moveTo>
                  <a:pt x="326" y="1621"/>
                </a:moveTo>
                <a:lnTo>
                  <a:pt x="361" y="1586"/>
                </a:lnTo>
                <a:moveTo>
                  <a:pt x="384" y="1563"/>
                </a:moveTo>
                <a:lnTo>
                  <a:pt x="419" y="1528"/>
                </a:lnTo>
                <a:moveTo>
                  <a:pt x="443" y="1504"/>
                </a:moveTo>
                <a:lnTo>
                  <a:pt x="478" y="1469"/>
                </a:lnTo>
                <a:moveTo>
                  <a:pt x="489" y="1446"/>
                </a:moveTo>
                <a:lnTo>
                  <a:pt x="524" y="1423"/>
                </a:lnTo>
                <a:moveTo>
                  <a:pt x="547" y="1399"/>
                </a:moveTo>
                <a:lnTo>
                  <a:pt x="582" y="1364"/>
                </a:lnTo>
                <a:moveTo>
                  <a:pt x="606" y="1341"/>
                </a:moveTo>
                <a:lnTo>
                  <a:pt x="641" y="1306"/>
                </a:lnTo>
                <a:moveTo>
                  <a:pt x="664" y="1283"/>
                </a:moveTo>
                <a:lnTo>
                  <a:pt x="687" y="1248"/>
                </a:lnTo>
                <a:moveTo>
                  <a:pt x="711" y="1236"/>
                </a:moveTo>
                <a:lnTo>
                  <a:pt x="746" y="1201"/>
                </a:lnTo>
                <a:moveTo>
                  <a:pt x="769" y="1178"/>
                </a:moveTo>
                <a:lnTo>
                  <a:pt x="804" y="1143"/>
                </a:lnTo>
                <a:moveTo>
                  <a:pt x="827" y="1119"/>
                </a:moveTo>
                <a:lnTo>
                  <a:pt x="862" y="1084"/>
                </a:lnTo>
                <a:moveTo>
                  <a:pt x="874" y="1061"/>
                </a:moveTo>
                <a:lnTo>
                  <a:pt x="909" y="1038"/>
                </a:lnTo>
                <a:moveTo>
                  <a:pt x="932" y="1014"/>
                </a:moveTo>
                <a:lnTo>
                  <a:pt x="967" y="979"/>
                </a:lnTo>
                <a:moveTo>
                  <a:pt x="990" y="956"/>
                </a:moveTo>
                <a:lnTo>
                  <a:pt x="1025" y="921"/>
                </a:lnTo>
                <a:moveTo>
                  <a:pt x="1049" y="898"/>
                </a:moveTo>
                <a:lnTo>
                  <a:pt x="1072" y="863"/>
                </a:lnTo>
                <a:moveTo>
                  <a:pt x="1095" y="851"/>
                </a:moveTo>
                <a:lnTo>
                  <a:pt x="1130" y="816"/>
                </a:lnTo>
                <a:moveTo>
                  <a:pt x="1153" y="793"/>
                </a:moveTo>
                <a:lnTo>
                  <a:pt x="1188" y="758"/>
                </a:lnTo>
                <a:moveTo>
                  <a:pt x="1212" y="734"/>
                </a:moveTo>
                <a:lnTo>
                  <a:pt x="1247" y="699"/>
                </a:lnTo>
                <a:moveTo>
                  <a:pt x="1258" y="676"/>
                </a:moveTo>
                <a:lnTo>
                  <a:pt x="1293" y="653"/>
                </a:lnTo>
                <a:moveTo>
                  <a:pt x="1317" y="629"/>
                </a:moveTo>
                <a:lnTo>
                  <a:pt x="1352" y="594"/>
                </a:lnTo>
                <a:moveTo>
                  <a:pt x="1375" y="571"/>
                </a:moveTo>
                <a:lnTo>
                  <a:pt x="1410" y="536"/>
                </a:lnTo>
                <a:moveTo>
                  <a:pt x="1433" y="513"/>
                </a:moveTo>
                <a:lnTo>
                  <a:pt x="1456" y="478"/>
                </a:lnTo>
                <a:moveTo>
                  <a:pt x="1480" y="466"/>
                </a:moveTo>
                <a:lnTo>
                  <a:pt x="1515" y="431"/>
                </a:lnTo>
                <a:moveTo>
                  <a:pt x="1538" y="408"/>
                </a:moveTo>
                <a:lnTo>
                  <a:pt x="1573" y="373"/>
                </a:lnTo>
                <a:moveTo>
                  <a:pt x="1596" y="350"/>
                </a:moveTo>
                <a:lnTo>
                  <a:pt x="1631" y="315"/>
                </a:lnTo>
                <a:moveTo>
                  <a:pt x="1643" y="291"/>
                </a:moveTo>
                <a:lnTo>
                  <a:pt x="1678" y="268"/>
                </a:lnTo>
                <a:moveTo>
                  <a:pt x="1701" y="245"/>
                </a:moveTo>
                <a:lnTo>
                  <a:pt x="1736" y="210"/>
                </a:lnTo>
                <a:moveTo>
                  <a:pt x="1759" y="186"/>
                </a:moveTo>
                <a:lnTo>
                  <a:pt x="1794" y="151"/>
                </a:lnTo>
                <a:moveTo>
                  <a:pt x="1818" y="128"/>
                </a:moveTo>
                <a:lnTo>
                  <a:pt x="1841" y="93"/>
                </a:lnTo>
                <a:moveTo>
                  <a:pt x="1864" y="81"/>
                </a:moveTo>
                <a:lnTo>
                  <a:pt x="1899" y="46"/>
                </a:lnTo>
                <a:moveTo>
                  <a:pt x="1923" y="23"/>
                </a:moveTo>
                <a:lnTo>
                  <a:pt x="1946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72" name="Rectangle 8"/>
          <p:cNvSpPr>
            <a:spLocks noChangeArrowheads="1"/>
          </p:cNvSpPr>
          <p:nvPr/>
        </p:nvSpPr>
        <p:spPr bwMode="auto">
          <a:xfrm rot="16200000">
            <a:off x="1066007" y="3759994"/>
            <a:ext cx="10588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 b="1">
                <a:solidFill>
                  <a:srgbClr val="000000"/>
                </a:solidFill>
              </a:rPr>
              <a:t>Price Level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6073" name="Rectangle 9"/>
          <p:cNvSpPr>
            <a:spLocks noChangeArrowheads="1"/>
          </p:cNvSpPr>
          <p:nvPr/>
        </p:nvSpPr>
        <p:spPr bwMode="auto">
          <a:xfrm>
            <a:off x="3810000" y="6097588"/>
            <a:ext cx="920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 b="1">
                <a:solidFill>
                  <a:srgbClr val="000000"/>
                </a:solidFill>
              </a:rPr>
              <a:t>Real GDP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216074" name="Group 10"/>
          <p:cNvGrpSpPr>
            <a:grpSpLocks/>
          </p:cNvGrpSpPr>
          <p:nvPr/>
        </p:nvGrpSpPr>
        <p:grpSpPr bwMode="auto">
          <a:xfrm>
            <a:off x="5624513" y="3246438"/>
            <a:ext cx="2251075" cy="703262"/>
            <a:chOff x="3543" y="2045"/>
            <a:chExt cx="1418" cy="443"/>
          </a:xfrm>
        </p:grpSpPr>
        <p:sp>
          <p:nvSpPr>
            <p:cNvPr id="216075" name="Freeform 11"/>
            <p:cNvSpPr>
              <a:spLocks/>
            </p:cNvSpPr>
            <p:nvPr/>
          </p:nvSpPr>
          <p:spPr bwMode="auto">
            <a:xfrm>
              <a:off x="3543" y="2045"/>
              <a:ext cx="291" cy="221"/>
            </a:xfrm>
            <a:custGeom>
              <a:avLst/>
              <a:gdLst>
                <a:gd name="T0" fmla="*/ 0 w 25"/>
                <a:gd name="T1" fmla="*/ 0 h 19"/>
                <a:gd name="T2" fmla="*/ 2 w 25"/>
                <a:gd name="T3" fmla="*/ 5 h 19"/>
                <a:gd name="T4" fmla="*/ 25 w 25"/>
                <a:gd name="T5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4" y="8"/>
                    <a:pt x="15" y="19"/>
                    <a:pt x="25" y="18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6076" name="Group 12"/>
            <p:cNvGrpSpPr>
              <a:grpSpLocks/>
            </p:cNvGrpSpPr>
            <p:nvPr/>
          </p:nvGrpSpPr>
          <p:grpSpPr bwMode="auto">
            <a:xfrm>
              <a:off x="3881" y="2205"/>
              <a:ext cx="1080" cy="283"/>
              <a:chOff x="3881" y="2205"/>
              <a:chExt cx="1080" cy="283"/>
            </a:xfrm>
          </p:grpSpPr>
          <p:sp>
            <p:nvSpPr>
              <p:cNvPr id="216077" name="Rectangle 13"/>
              <p:cNvSpPr>
                <a:spLocks noChangeArrowheads="1"/>
              </p:cNvSpPr>
              <p:nvPr/>
            </p:nvSpPr>
            <p:spPr bwMode="auto">
              <a:xfrm>
                <a:off x="3881" y="2205"/>
                <a:ext cx="10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Effect of favorable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6078" name="Rectangle 14"/>
              <p:cNvSpPr>
                <a:spLocks noChangeArrowheads="1"/>
              </p:cNvSpPr>
              <p:nvPr/>
            </p:nvSpPr>
            <p:spPr bwMode="auto">
              <a:xfrm>
                <a:off x="3881" y="2344"/>
                <a:ext cx="799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supply shock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16079" name="Group 15"/>
          <p:cNvGrpSpPr>
            <a:grpSpLocks/>
          </p:cNvGrpSpPr>
          <p:nvPr/>
        </p:nvGrpSpPr>
        <p:grpSpPr bwMode="auto">
          <a:xfrm>
            <a:off x="5532438" y="1712913"/>
            <a:ext cx="2390775" cy="449262"/>
            <a:chOff x="3485" y="1079"/>
            <a:chExt cx="1506" cy="283"/>
          </a:xfrm>
        </p:grpSpPr>
        <p:sp>
          <p:nvSpPr>
            <p:cNvPr id="216080" name="Freeform 16"/>
            <p:cNvSpPr>
              <a:spLocks/>
            </p:cNvSpPr>
            <p:nvPr/>
          </p:nvSpPr>
          <p:spPr bwMode="auto">
            <a:xfrm>
              <a:off x="3485" y="1123"/>
              <a:ext cx="279" cy="234"/>
            </a:xfrm>
            <a:custGeom>
              <a:avLst/>
              <a:gdLst>
                <a:gd name="T0" fmla="*/ 3 w 24"/>
                <a:gd name="T1" fmla="*/ 18 h 20"/>
                <a:gd name="T2" fmla="*/ 2 w 24"/>
                <a:gd name="T3" fmla="*/ 14 h 20"/>
                <a:gd name="T4" fmla="*/ 24 w 24"/>
                <a:gd name="T5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0">
                  <a:moveTo>
                    <a:pt x="3" y="18"/>
                  </a:moveTo>
                  <a:cubicBezTo>
                    <a:pt x="3" y="18"/>
                    <a:pt x="3" y="20"/>
                    <a:pt x="2" y="14"/>
                  </a:cubicBezTo>
                  <a:cubicBezTo>
                    <a:pt x="0" y="6"/>
                    <a:pt x="8" y="0"/>
                    <a:pt x="24" y="1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6081" name="Group 17"/>
            <p:cNvGrpSpPr>
              <a:grpSpLocks/>
            </p:cNvGrpSpPr>
            <p:nvPr/>
          </p:nvGrpSpPr>
          <p:grpSpPr bwMode="auto">
            <a:xfrm>
              <a:off x="3819" y="1079"/>
              <a:ext cx="1172" cy="283"/>
              <a:chOff x="3819" y="1079"/>
              <a:chExt cx="1172" cy="283"/>
            </a:xfrm>
          </p:grpSpPr>
          <p:sp>
            <p:nvSpPr>
              <p:cNvPr id="216082" name="Rectangle 18"/>
              <p:cNvSpPr>
                <a:spLocks noChangeArrowheads="1"/>
              </p:cNvSpPr>
              <p:nvPr/>
            </p:nvSpPr>
            <p:spPr bwMode="auto">
              <a:xfrm>
                <a:off x="3819" y="1079"/>
                <a:ext cx="8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N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6083" name="Rectangle 19"/>
              <p:cNvSpPr>
                <a:spLocks noChangeArrowheads="1"/>
              </p:cNvSpPr>
              <p:nvPr/>
            </p:nvSpPr>
            <p:spPr bwMode="auto">
              <a:xfrm>
                <a:off x="3927" y="1079"/>
                <a:ext cx="7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o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6084" name="Rectangle 20"/>
              <p:cNvSpPr>
                <a:spLocks noChangeArrowheads="1"/>
              </p:cNvSpPr>
              <p:nvPr/>
            </p:nvSpPr>
            <p:spPr bwMode="auto">
              <a:xfrm>
                <a:off x="4004" y="1079"/>
                <a:ext cx="4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r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6085" name="Rectangle 21"/>
              <p:cNvSpPr>
                <a:spLocks noChangeArrowheads="1"/>
              </p:cNvSpPr>
              <p:nvPr/>
            </p:nvSpPr>
            <p:spPr bwMode="auto">
              <a:xfrm>
                <a:off x="4066" y="1079"/>
                <a:ext cx="67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mal growth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6086" name="Rectangle 22"/>
              <p:cNvSpPr>
                <a:spLocks noChangeArrowheads="1"/>
              </p:cNvSpPr>
              <p:nvPr/>
            </p:nvSpPr>
            <p:spPr bwMode="auto">
              <a:xfrm>
                <a:off x="3819" y="1218"/>
                <a:ext cx="117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of aggregate supply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16087" name="Group 23"/>
          <p:cNvGrpSpPr>
            <a:grpSpLocks/>
          </p:cNvGrpSpPr>
          <p:nvPr/>
        </p:nvGrpSpPr>
        <p:grpSpPr bwMode="auto">
          <a:xfrm>
            <a:off x="2168525" y="2227263"/>
            <a:ext cx="3581400" cy="3489325"/>
            <a:chOff x="1366" y="1403"/>
            <a:chExt cx="2256" cy="2198"/>
          </a:xfrm>
        </p:grpSpPr>
        <p:sp>
          <p:nvSpPr>
            <p:cNvPr id="216088" name="Line 24"/>
            <p:cNvSpPr>
              <a:spLocks noChangeShapeType="1"/>
            </p:cNvSpPr>
            <p:nvPr/>
          </p:nvSpPr>
          <p:spPr bwMode="auto">
            <a:xfrm flipH="1" flipV="1">
              <a:off x="1399" y="1543"/>
              <a:ext cx="1946" cy="19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6089" name="Group 25"/>
            <p:cNvGrpSpPr>
              <a:grpSpLocks/>
            </p:cNvGrpSpPr>
            <p:nvPr/>
          </p:nvGrpSpPr>
          <p:grpSpPr bwMode="auto">
            <a:xfrm>
              <a:off x="1366" y="1403"/>
              <a:ext cx="173" cy="161"/>
              <a:chOff x="1366" y="1403"/>
              <a:chExt cx="173" cy="161"/>
            </a:xfrm>
          </p:grpSpPr>
          <p:sp>
            <p:nvSpPr>
              <p:cNvPr id="216090" name="Rectangle 26"/>
              <p:cNvSpPr>
                <a:spLocks noChangeArrowheads="1"/>
              </p:cNvSpPr>
              <p:nvPr/>
            </p:nvSpPr>
            <p:spPr bwMode="auto">
              <a:xfrm>
                <a:off x="1366" y="1403"/>
                <a:ext cx="8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000000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6091" name="Rectangle 27"/>
              <p:cNvSpPr>
                <a:spLocks noChangeArrowheads="1"/>
              </p:cNvSpPr>
              <p:nvPr/>
            </p:nvSpPr>
            <p:spPr bwMode="auto">
              <a:xfrm>
                <a:off x="1459" y="1449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16092" name="Group 28"/>
            <p:cNvGrpSpPr>
              <a:grpSpLocks/>
            </p:cNvGrpSpPr>
            <p:nvPr/>
          </p:nvGrpSpPr>
          <p:grpSpPr bwMode="auto">
            <a:xfrm>
              <a:off x="3449" y="3440"/>
              <a:ext cx="173" cy="161"/>
              <a:chOff x="3449" y="3440"/>
              <a:chExt cx="173" cy="161"/>
            </a:xfrm>
          </p:grpSpPr>
          <p:sp>
            <p:nvSpPr>
              <p:cNvPr id="216093" name="Rectangle 29"/>
              <p:cNvSpPr>
                <a:spLocks noChangeArrowheads="1"/>
              </p:cNvSpPr>
              <p:nvPr/>
            </p:nvSpPr>
            <p:spPr bwMode="auto">
              <a:xfrm>
                <a:off x="3449" y="3440"/>
                <a:ext cx="8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000000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6094" name="Rectangle 30"/>
              <p:cNvSpPr>
                <a:spLocks noChangeArrowheads="1"/>
              </p:cNvSpPr>
              <p:nvPr/>
            </p:nvSpPr>
            <p:spPr bwMode="auto">
              <a:xfrm>
                <a:off x="3542" y="3486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16095" name="Group 31"/>
          <p:cNvGrpSpPr>
            <a:grpSpLocks/>
          </p:cNvGrpSpPr>
          <p:nvPr/>
        </p:nvGrpSpPr>
        <p:grpSpPr bwMode="auto">
          <a:xfrm>
            <a:off x="2095500" y="1809750"/>
            <a:ext cx="3457575" cy="3589338"/>
            <a:chOff x="1320" y="1140"/>
            <a:chExt cx="2178" cy="2261"/>
          </a:xfrm>
        </p:grpSpPr>
        <p:sp>
          <p:nvSpPr>
            <p:cNvPr id="216096" name="Line 32"/>
            <p:cNvSpPr>
              <a:spLocks noChangeShapeType="1"/>
            </p:cNvSpPr>
            <p:nvPr/>
          </p:nvSpPr>
          <p:spPr bwMode="auto">
            <a:xfrm flipV="1">
              <a:off x="1399" y="1275"/>
              <a:ext cx="1946" cy="19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6097" name="Group 33"/>
            <p:cNvGrpSpPr>
              <a:grpSpLocks/>
            </p:cNvGrpSpPr>
            <p:nvPr/>
          </p:nvGrpSpPr>
          <p:grpSpPr bwMode="auto">
            <a:xfrm>
              <a:off x="1320" y="3240"/>
              <a:ext cx="157" cy="161"/>
              <a:chOff x="1320" y="3240"/>
              <a:chExt cx="157" cy="161"/>
            </a:xfrm>
          </p:grpSpPr>
          <p:sp>
            <p:nvSpPr>
              <p:cNvPr id="216098" name="Rectangle 34"/>
              <p:cNvSpPr>
                <a:spLocks noChangeArrowheads="1"/>
              </p:cNvSpPr>
              <p:nvPr/>
            </p:nvSpPr>
            <p:spPr bwMode="auto">
              <a:xfrm>
                <a:off x="1320" y="3240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000000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6099" name="Rectangle 35"/>
              <p:cNvSpPr>
                <a:spLocks noChangeArrowheads="1"/>
              </p:cNvSpPr>
              <p:nvPr/>
            </p:nvSpPr>
            <p:spPr bwMode="auto">
              <a:xfrm>
                <a:off x="1397" y="3286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16100" name="Group 36"/>
            <p:cNvGrpSpPr>
              <a:grpSpLocks/>
            </p:cNvGrpSpPr>
            <p:nvPr/>
          </p:nvGrpSpPr>
          <p:grpSpPr bwMode="auto">
            <a:xfrm>
              <a:off x="3341" y="1140"/>
              <a:ext cx="157" cy="161"/>
              <a:chOff x="3341" y="1140"/>
              <a:chExt cx="157" cy="161"/>
            </a:xfrm>
          </p:grpSpPr>
          <p:sp>
            <p:nvSpPr>
              <p:cNvPr id="216101" name="Rectangle 37"/>
              <p:cNvSpPr>
                <a:spLocks noChangeArrowheads="1"/>
              </p:cNvSpPr>
              <p:nvPr/>
            </p:nvSpPr>
            <p:spPr bwMode="auto">
              <a:xfrm>
                <a:off x="3341" y="1140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000000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6102" name="Rectangle 38"/>
              <p:cNvSpPr>
                <a:spLocks noChangeArrowheads="1"/>
              </p:cNvSpPr>
              <p:nvPr/>
            </p:nvSpPr>
            <p:spPr bwMode="auto">
              <a:xfrm>
                <a:off x="3418" y="1186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16103" name="Group 39"/>
          <p:cNvGrpSpPr>
            <a:grpSpLocks/>
          </p:cNvGrpSpPr>
          <p:nvPr/>
        </p:nvGrpSpPr>
        <p:grpSpPr bwMode="auto">
          <a:xfrm>
            <a:off x="2903538" y="1765300"/>
            <a:ext cx="3629025" cy="3559175"/>
            <a:chOff x="1829" y="1112"/>
            <a:chExt cx="2286" cy="2242"/>
          </a:xfrm>
        </p:grpSpPr>
        <p:sp>
          <p:nvSpPr>
            <p:cNvPr id="216104" name="Line 40"/>
            <p:cNvSpPr>
              <a:spLocks noChangeShapeType="1"/>
            </p:cNvSpPr>
            <p:nvPr/>
          </p:nvSpPr>
          <p:spPr bwMode="auto">
            <a:xfrm flipH="1" flipV="1">
              <a:off x="1958" y="1275"/>
              <a:ext cx="1946" cy="1948"/>
            </a:xfrm>
            <a:prstGeom prst="line">
              <a:avLst/>
            </a:prstGeom>
            <a:noFill/>
            <a:ln w="55563">
              <a:solidFill>
                <a:srgbClr val="FE1A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6105" name="Group 41"/>
            <p:cNvGrpSpPr>
              <a:grpSpLocks/>
            </p:cNvGrpSpPr>
            <p:nvPr/>
          </p:nvGrpSpPr>
          <p:grpSpPr bwMode="auto">
            <a:xfrm>
              <a:off x="1829" y="1112"/>
              <a:ext cx="173" cy="161"/>
              <a:chOff x="1829" y="1156"/>
              <a:chExt cx="173" cy="161"/>
            </a:xfrm>
          </p:grpSpPr>
          <p:sp>
            <p:nvSpPr>
              <p:cNvPr id="216106" name="Rectangle 42"/>
              <p:cNvSpPr>
                <a:spLocks noChangeArrowheads="1"/>
              </p:cNvSpPr>
              <p:nvPr/>
            </p:nvSpPr>
            <p:spPr bwMode="auto">
              <a:xfrm>
                <a:off x="1829" y="1156"/>
                <a:ext cx="8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FF1919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6107" name="Rectangle 43"/>
              <p:cNvSpPr>
                <a:spLocks noChangeArrowheads="1"/>
              </p:cNvSpPr>
              <p:nvPr/>
            </p:nvSpPr>
            <p:spPr bwMode="auto">
              <a:xfrm>
                <a:off x="1922" y="1202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16108" name="Group 44"/>
            <p:cNvGrpSpPr>
              <a:grpSpLocks/>
            </p:cNvGrpSpPr>
            <p:nvPr/>
          </p:nvGrpSpPr>
          <p:grpSpPr bwMode="auto">
            <a:xfrm>
              <a:off x="3943" y="3193"/>
              <a:ext cx="172" cy="161"/>
              <a:chOff x="3943" y="3193"/>
              <a:chExt cx="172" cy="161"/>
            </a:xfrm>
          </p:grpSpPr>
          <p:sp>
            <p:nvSpPr>
              <p:cNvPr id="216109" name="Rectangle 45"/>
              <p:cNvSpPr>
                <a:spLocks noChangeArrowheads="1"/>
              </p:cNvSpPr>
              <p:nvPr/>
            </p:nvSpPr>
            <p:spPr bwMode="auto">
              <a:xfrm>
                <a:off x="3943" y="3193"/>
                <a:ext cx="8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FF1919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6110" name="Rectangle 46"/>
              <p:cNvSpPr>
                <a:spLocks noChangeArrowheads="1"/>
              </p:cNvSpPr>
              <p:nvPr/>
            </p:nvSpPr>
            <p:spPr bwMode="auto">
              <a:xfrm>
                <a:off x="4035" y="3239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16111" name="Group 47"/>
          <p:cNvGrpSpPr>
            <a:grpSpLocks/>
          </p:cNvGrpSpPr>
          <p:nvPr/>
        </p:nvGrpSpPr>
        <p:grpSpPr bwMode="auto">
          <a:xfrm>
            <a:off x="2978150" y="2201863"/>
            <a:ext cx="3554413" cy="3490912"/>
            <a:chOff x="1876" y="1387"/>
            <a:chExt cx="2239" cy="2199"/>
          </a:xfrm>
        </p:grpSpPr>
        <p:sp>
          <p:nvSpPr>
            <p:cNvPr id="216112" name="Line 48"/>
            <p:cNvSpPr>
              <a:spLocks noChangeShapeType="1"/>
            </p:cNvSpPr>
            <p:nvPr/>
          </p:nvSpPr>
          <p:spPr bwMode="auto">
            <a:xfrm flipV="1">
              <a:off x="1958" y="1485"/>
              <a:ext cx="1946" cy="1936"/>
            </a:xfrm>
            <a:prstGeom prst="line">
              <a:avLst/>
            </a:prstGeom>
            <a:noFill/>
            <a:ln w="55563">
              <a:solidFill>
                <a:srgbClr val="FE1A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6113" name="Group 49"/>
            <p:cNvGrpSpPr>
              <a:grpSpLocks/>
            </p:cNvGrpSpPr>
            <p:nvPr/>
          </p:nvGrpSpPr>
          <p:grpSpPr bwMode="auto">
            <a:xfrm>
              <a:off x="1876" y="3425"/>
              <a:ext cx="157" cy="161"/>
              <a:chOff x="1876" y="3425"/>
              <a:chExt cx="157" cy="161"/>
            </a:xfrm>
          </p:grpSpPr>
          <p:sp>
            <p:nvSpPr>
              <p:cNvPr id="216114" name="Rectangle 50"/>
              <p:cNvSpPr>
                <a:spLocks noChangeArrowheads="1"/>
              </p:cNvSpPr>
              <p:nvPr/>
            </p:nvSpPr>
            <p:spPr bwMode="auto">
              <a:xfrm>
                <a:off x="1876" y="3425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FF1919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6115" name="Rectangle 51"/>
              <p:cNvSpPr>
                <a:spLocks noChangeArrowheads="1"/>
              </p:cNvSpPr>
              <p:nvPr/>
            </p:nvSpPr>
            <p:spPr bwMode="auto">
              <a:xfrm>
                <a:off x="1953" y="3471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16116" name="Group 52"/>
            <p:cNvGrpSpPr>
              <a:grpSpLocks/>
            </p:cNvGrpSpPr>
            <p:nvPr/>
          </p:nvGrpSpPr>
          <p:grpSpPr bwMode="auto">
            <a:xfrm>
              <a:off x="3958" y="1387"/>
              <a:ext cx="157" cy="161"/>
              <a:chOff x="3958" y="1387"/>
              <a:chExt cx="157" cy="161"/>
            </a:xfrm>
          </p:grpSpPr>
          <p:sp>
            <p:nvSpPr>
              <p:cNvPr id="216117" name="Rectangle 53"/>
              <p:cNvSpPr>
                <a:spLocks noChangeArrowheads="1"/>
              </p:cNvSpPr>
              <p:nvPr/>
            </p:nvSpPr>
            <p:spPr bwMode="auto">
              <a:xfrm>
                <a:off x="3958" y="1387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FF1919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6118" name="Rectangle 54"/>
              <p:cNvSpPr>
                <a:spLocks noChangeArrowheads="1"/>
              </p:cNvSpPr>
              <p:nvPr/>
            </p:nvSpPr>
            <p:spPr bwMode="auto">
              <a:xfrm>
                <a:off x="4035" y="1433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16119" name="Group 55"/>
          <p:cNvGrpSpPr>
            <a:grpSpLocks/>
          </p:cNvGrpSpPr>
          <p:nvPr/>
        </p:nvGrpSpPr>
        <p:grpSpPr bwMode="auto">
          <a:xfrm>
            <a:off x="4754563" y="3624263"/>
            <a:ext cx="446087" cy="228600"/>
            <a:chOff x="2995" y="2283"/>
            <a:chExt cx="281" cy="144"/>
          </a:xfrm>
        </p:grpSpPr>
        <p:grpSp>
          <p:nvGrpSpPr>
            <p:cNvPr id="216120" name="Group 56"/>
            <p:cNvGrpSpPr>
              <a:grpSpLocks/>
            </p:cNvGrpSpPr>
            <p:nvPr/>
          </p:nvGrpSpPr>
          <p:grpSpPr bwMode="auto">
            <a:xfrm>
              <a:off x="2995" y="2313"/>
              <a:ext cx="82" cy="70"/>
              <a:chOff x="2995" y="2313"/>
              <a:chExt cx="82" cy="70"/>
            </a:xfrm>
          </p:grpSpPr>
          <p:sp>
            <p:nvSpPr>
              <p:cNvPr id="216121" name="Oval 57"/>
              <p:cNvSpPr>
                <a:spLocks noChangeArrowheads="1"/>
              </p:cNvSpPr>
              <p:nvPr/>
            </p:nvSpPr>
            <p:spPr bwMode="auto">
              <a:xfrm>
                <a:off x="2995" y="2313"/>
                <a:ext cx="82" cy="7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22" name="Oval 58"/>
              <p:cNvSpPr>
                <a:spLocks noChangeArrowheads="1"/>
              </p:cNvSpPr>
              <p:nvPr/>
            </p:nvSpPr>
            <p:spPr bwMode="auto">
              <a:xfrm>
                <a:off x="3013" y="2325"/>
                <a:ext cx="46" cy="46"/>
              </a:xfrm>
              <a:prstGeom prst="ellipse">
                <a:avLst/>
              </a:prstGeom>
              <a:solidFill>
                <a:srgbClr val="FE1A0E"/>
              </a:solidFill>
              <a:ln w="0">
                <a:solidFill>
                  <a:srgbClr val="FE1A0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6123" name="Rectangle 59"/>
            <p:cNvSpPr>
              <a:spLocks noChangeArrowheads="1"/>
            </p:cNvSpPr>
            <p:nvPr/>
          </p:nvSpPr>
          <p:spPr bwMode="auto">
            <a:xfrm>
              <a:off x="3156" y="2283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 i="1">
                  <a:solidFill>
                    <a:srgbClr val="FF1919"/>
                  </a:solidFill>
                </a:rPr>
                <a:t>B 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16124" name="Group 60"/>
          <p:cNvGrpSpPr>
            <a:grpSpLocks/>
          </p:cNvGrpSpPr>
          <p:nvPr/>
        </p:nvGrpSpPr>
        <p:grpSpPr bwMode="auto">
          <a:xfrm>
            <a:off x="4422775" y="3084513"/>
            <a:ext cx="239713" cy="384175"/>
            <a:chOff x="2786" y="1943"/>
            <a:chExt cx="151" cy="242"/>
          </a:xfrm>
        </p:grpSpPr>
        <p:grpSp>
          <p:nvGrpSpPr>
            <p:cNvPr id="216125" name="Group 61"/>
            <p:cNvGrpSpPr>
              <a:grpSpLocks/>
            </p:cNvGrpSpPr>
            <p:nvPr/>
          </p:nvGrpSpPr>
          <p:grpSpPr bwMode="auto">
            <a:xfrm>
              <a:off x="2786" y="2103"/>
              <a:ext cx="81" cy="82"/>
              <a:chOff x="2786" y="2103"/>
              <a:chExt cx="81" cy="82"/>
            </a:xfrm>
          </p:grpSpPr>
          <p:sp>
            <p:nvSpPr>
              <p:cNvPr id="216126" name="Oval 62"/>
              <p:cNvSpPr>
                <a:spLocks noChangeArrowheads="1"/>
              </p:cNvSpPr>
              <p:nvPr/>
            </p:nvSpPr>
            <p:spPr bwMode="auto">
              <a:xfrm>
                <a:off x="2786" y="2103"/>
                <a:ext cx="81" cy="8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27" name="Oval 63"/>
              <p:cNvSpPr>
                <a:spLocks noChangeArrowheads="1"/>
              </p:cNvSpPr>
              <p:nvPr/>
            </p:nvSpPr>
            <p:spPr bwMode="auto">
              <a:xfrm>
                <a:off x="2804" y="2121"/>
                <a:ext cx="46" cy="46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6128" name="Rectangle 64"/>
            <p:cNvSpPr>
              <a:spLocks noChangeArrowheads="1"/>
            </p:cNvSpPr>
            <p:nvPr/>
          </p:nvSpPr>
          <p:spPr bwMode="auto">
            <a:xfrm>
              <a:off x="2817" y="1943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 i="1">
                  <a:solidFill>
                    <a:srgbClr val="000000"/>
                  </a:solidFill>
                </a:rPr>
                <a:t>C 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16129" name="Group 65"/>
          <p:cNvGrpSpPr>
            <a:grpSpLocks/>
          </p:cNvGrpSpPr>
          <p:nvPr/>
        </p:nvGrpSpPr>
        <p:grpSpPr bwMode="auto">
          <a:xfrm>
            <a:off x="3478213" y="3476625"/>
            <a:ext cx="228600" cy="381000"/>
            <a:chOff x="2191" y="2190"/>
            <a:chExt cx="144" cy="240"/>
          </a:xfrm>
        </p:grpSpPr>
        <p:grpSp>
          <p:nvGrpSpPr>
            <p:cNvPr id="216130" name="Group 66"/>
            <p:cNvGrpSpPr>
              <a:grpSpLocks/>
            </p:cNvGrpSpPr>
            <p:nvPr/>
          </p:nvGrpSpPr>
          <p:grpSpPr bwMode="auto">
            <a:xfrm>
              <a:off x="2191" y="2348"/>
              <a:ext cx="82" cy="82"/>
              <a:chOff x="2191" y="2348"/>
              <a:chExt cx="82" cy="82"/>
            </a:xfrm>
          </p:grpSpPr>
          <p:sp>
            <p:nvSpPr>
              <p:cNvPr id="216131" name="Oval 67"/>
              <p:cNvSpPr>
                <a:spLocks noChangeArrowheads="1"/>
              </p:cNvSpPr>
              <p:nvPr/>
            </p:nvSpPr>
            <p:spPr bwMode="auto">
              <a:xfrm>
                <a:off x="2191" y="2348"/>
                <a:ext cx="82" cy="8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32" name="Oval 68"/>
              <p:cNvSpPr>
                <a:spLocks noChangeArrowheads="1"/>
              </p:cNvSpPr>
              <p:nvPr/>
            </p:nvSpPr>
            <p:spPr bwMode="auto">
              <a:xfrm>
                <a:off x="2209" y="2366"/>
                <a:ext cx="46" cy="46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6133" name="Rectangle 69"/>
            <p:cNvSpPr>
              <a:spLocks noChangeArrowheads="1"/>
            </p:cNvSpPr>
            <p:nvPr/>
          </p:nvSpPr>
          <p:spPr bwMode="auto">
            <a:xfrm>
              <a:off x="2215" y="2190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 i="1">
                  <a:solidFill>
                    <a:srgbClr val="000000"/>
                  </a:solidFill>
                </a:rPr>
                <a:t>A 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216134" name="Line 70"/>
          <p:cNvSpPr>
            <a:spLocks noChangeShapeType="1"/>
          </p:cNvSpPr>
          <p:nvPr/>
        </p:nvSpPr>
        <p:spPr bwMode="auto">
          <a:xfrm flipH="1">
            <a:off x="3663950" y="3746500"/>
            <a:ext cx="887413" cy="36513"/>
          </a:xfrm>
          <a:prstGeom prst="line">
            <a:avLst/>
          </a:prstGeom>
          <a:noFill/>
          <a:ln w="19050">
            <a:solidFill>
              <a:srgbClr val="FE1A0E"/>
            </a:solidFill>
            <a:round/>
            <a:headEnd type="stealth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1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1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1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21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21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6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1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Short run:  AS-AD equilibrium may or may not equal full employment GDP</a:t>
            </a:r>
          </a:p>
          <a:p>
            <a:pPr lvl="1"/>
            <a:r>
              <a:rPr lang="en-US" altLang="en-US"/>
              <a:t>Recessionary gap:   Equilibrium GDP  &lt;  Potential GDP</a:t>
            </a:r>
          </a:p>
          <a:p>
            <a:pPr lvl="1"/>
            <a:r>
              <a:rPr lang="en-US" altLang="en-US"/>
              <a:t>Inflationary gap:  Equilibrium GDP  &gt;  Potential GDP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Recessionary and Inflationary Gaps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Recessionary and Inflationary Gaps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Long-run: market forces make  equilibrium GDP  =  potential GDP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1895475" y="1558925"/>
            <a:ext cx="5308600" cy="4902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048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 sz="3200">
                <a:solidFill>
                  <a:srgbClr val="010000"/>
                </a:solidFill>
              </a:rPr>
              <a:t>      The Elimination of a Recessionary Gap</a:t>
            </a:r>
          </a:p>
        </p:txBody>
      </p:sp>
      <p:sp>
        <p:nvSpPr>
          <p:cNvPr id="143365" name="Line 5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4968875" y="1746250"/>
            <a:ext cx="2030413" cy="4116388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69" name="Line 9"/>
          <p:cNvSpPr>
            <a:spLocks noChangeShapeType="1"/>
          </p:cNvSpPr>
          <p:nvPr/>
        </p:nvSpPr>
        <p:spPr bwMode="auto">
          <a:xfrm>
            <a:off x="1895475" y="6272213"/>
            <a:ext cx="5308600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70" name="Line 10"/>
          <p:cNvSpPr>
            <a:spLocks noChangeShapeType="1"/>
          </p:cNvSpPr>
          <p:nvPr/>
        </p:nvSpPr>
        <p:spPr bwMode="auto">
          <a:xfrm>
            <a:off x="1895475" y="6067425"/>
            <a:ext cx="5308600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1895475" y="5862638"/>
            <a:ext cx="5308600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72" name="Line 12"/>
          <p:cNvSpPr>
            <a:spLocks noChangeShapeType="1"/>
          </p:cNvSpPr>
          <p:nvPr/>
        </p:nvSpPr>
        <p:spPr bwMode="auto">
          <a:xfrm>
            <a:off x="1895475" y="5657850"/>
            <a:ext cx="5308600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73" name="Line 13"/>
          <p:cNvSpPr>
            <a:spLocks noChangeShapeType="1"/>
          </p:cNvSpPr>
          <p:nvPr/>
        </p:nvSpPr>
        <p:spPr bwMode="auto">
          <a:xfrm>
            <a:off x="1895475" y="5453063"/>
            <a:ext cx="5308600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74" name="Line 14"/>
          <p:cNvSpPr>
            <a:spLocks noChangeShapeType="1"/>
          </p:cNvSpPr>
          <p:nvPr/>
        </p:nvSpPr>
        <p:spPr bwMode="auto">
          <a:xfrm>
            <a:off x="1895475" y="5248275"/>
            <a:ext cx="5308600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75" name="Line 15"/>
          <p:cNvSpPr>
            <a:spLocks noChangeShapeType="1"/>
          </p:cNvSpPr>
          <p:nvPr/>
        </p:nvSpPr>
        <p:spPr bwMode="auto">
          <a:xfrm>
            <a:off x="1895475" y="5043488"/>
            <a:ext cx="5308600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76" name="Line 16"/>
          <p:cNvSpPr>
            <a:spLocks noChangeShapeType="1"/>
          </p:cNvSpPr>
          <p:nvPr/>
        </p:nvSpPr>
        <p:spPr bwMode="auto">
          <a:xfrm>
            <a:off x="1895475" y="4838700"/>
            <a:ext cx="5308600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77" name="Line 17"/>
          <p:cNvSpPr>
            <a:spLocks noChangeShapeType="1"/>
          </p:cNvSpPr>
          <p:nvPr/>
        </p:nvSpPr>
        <p:spPr bwMode="auto">
          <a:xfrm>
            <a:off x="1895475" y="4633913"/>
            <a:ext cx="5308600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78" name="Line 18"/>
          <p:cNvSpPr>
            <a:spLocks noChangeShapeType="1"/>
          </p:cNvSpPr>
          <p:nvPr/>
        </p:nvSpPr>
        <p:spPr bwMode="auto">
          <a:xfrm>
            <a:off x="1895475" y="4427538"/>
            <a:ext cx="5308600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79" name="Line 19"/>
          <p:cNvSpPr>
            <a:spLocks noChangeShapeType="1"/>
          </p:cNvSpPr>
          <p:nvPr/>
        </p:nvSpPr>
        <p:spPr bwMode="auto">
          <a:xfrm>
            <a:off x="1895475" y="4222750"/>
            <a:ext cx="5308600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80" name="Line 20"/>
          <p:cNvSpPr>
            <a:spLocks noChangeShapeType="1"/>
          </p:cNvSpPr>
          <p:nvPr/>
        </p:nvSpPr>
        <p:spPr bwMode="auto">
          <a:xfrm>
            <a:off x="1895475" y="4017963"/>
            <a:ext cx="5308600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81" name="Line 21"/>
          <p:cNvSpPr>
            <a:spLocks noChangeShapeType="1"/>
          </p:cNvSpPr>
          <p:nvPr/>
        </p:nvSpPr>
        <p:spPr bwMode="auto">
          <a:xfrm>
            <a:off x="1895475" y="3813175"/>
            <a:ext cx="5308600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82" name="Line 22"/>
          <p:cNvSpPr>
            <a:spLocks noChangeShapeType="1"/>
          </p:cNvSpPr>
          <p:nvPr/>
        </p:nvSpPr>
        <p:spPr bwMode="auto">
          <a:xfrm>
            <a:off x="1895475" y="3608388"/>
            <a:ext cx="5308600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83" name="Line 23"/>
          <p:cNvSpPr>
            <a:spLocks noChangeShapeType="1"/>
          </p:cNvSpPr>
          <p:nvPr/>
        </p:nvSpPr>
        <p:spPr bwMode="auto">
          <a:xfrm>
            <a:off x="1895475" y="3403600"/>
            <a:ext cx="5308600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84" name="Line 24"/>
          <p:cNvSpPr>
            <a:spLocks noChangeShapeType="1"/>
          </p:cNvSpPr>
          <p:nvPr/>
        </p:nvSpPr>
        <p:spPr bwMode="auto">
          <a:xfrm>
            <a:off x="1895475" y="3198813"/>
            <a:ext cx="5308600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85" name="Line 25"/>
          <p:cNvSpPr>
            <a:spLocks noChangeShapeType="1"/>
          </p:cNvSpPr>
          <p:nvPr/>
        </p:nvSpPr>
        <p:spPr bwMode="auto">
          <a:xfrm>
            <a:off x="1895475" y="2994025"/>
            <a:ext cx="5308600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86" name="Line 26"/>
          <p:cNvSpPr>
            <a:spLocks noChangeShapeType="1"/>
          </p:cNvSpPr>
          <p:nvPr/>
        </p:nvSpPr>
        <p:spPr bwMode="auto">
          <a:xfrm>
            <a:off x="1895475" y="2789238"/>
            <a:ext cx="5308600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87" name="Line 27"/>
          <p:cNvSpPr>
            <a:spLocks noChangeShapeType="1"/>
          </p:cNvSpPr>
          <p:nvPr/>
        </p:nvSpPr>
        <p:spPr bwMode="auto">
          <a:xfrm>
            <a:off x="1895475" y="2582863"/>
            <a:ext cx="5308600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88" name="Line 28"/>
          <p:cNvSpPr>
            <a:spLocks noChangeShapeType="1"/>
          </p:cNvSpPr>
          <p:nvPr/>
        </p:nvSpPr>
        <p:spPr bwMode="auto">
          <a:xfrm>
            <a:off x="1895475" y="2378075"/>
            <a:ext cx="5308600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89" name="Line 29"/>
          <p:cNvSpPr>
            <a:spLocks noChangeShapeType="1"/>
          </p:cNvSpPr>
          <p:nvPr/>
        </p:nvSpPr>
        <p:spPr bwMode="auto">
          <a:xfrm>
            <a:off x="1895475" y="2173288"/>
            <a:ext cx="5308600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0" name="Line 30"/>
          <p:cNvSpPr>
            <a:spLocks noChangeShapeType="1"/>
          </p:cNvSpPr>
          <p:nvPr/>
        </p:nvSpPr>
        <p:spPr bwMode="auto">
          <a:xfrm>
            <a:off x="1895475" y="1968500"/>
            <a:ext cx="5308600" cy="1588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1" name="Line 31"/>
          <p:cNvSpPr>
            <a:spLocks noChangeShapeType="1"/>
          </p:cNvSpPr>
          <p:nvPr/>
        </p:nvSpPr>
        <p:spPr bwMode="auto">
          <a:xfrm>
            <a:off x="1895475" y="1763713"/>
            <a:ext cx="5308600" cy="1587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2" name="Line 32"/>
          <p:cNvSpPr>
            <a:spLocks noChangeShapeType="1"/>
          </p:cNvSpPr>
          <p:nvPr/>
        </p:nvSpPr>
        <p:spPr bwMode="auto">
          <a:xfrm>
            <a:off x="2100263" y="1558925"/>
            <a:ext cx="1587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3" name="Line 33"/>
          <p:cNvSpPr>
            <a:spLocks noChangeShapeType="1"/>
          </p:cNvSpPr>
          <p:nvPr/>
        </p:nvSpPr>
        <p:spPr bwMode="auto">
          <a:xfrm>
            <a:off x="2305050" y="1558925"/>
            <a:ext cx="1588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4" name="Line 34"/>
          <p:cNvSpPr>
            <a:spLocks noChangeShapeType="1"/>
          </p:cNvSpPr>
          <p:nvPr/>
        </p:nvSpPr>
        <p:spPr bwMode="auto">
          <a:xfrm>
            <a:off x="2509838" y="1558925"/>
            <a:ext cx="1587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5" name="Line 35"/>
          <p:cNvSpPr>
            <a:spLocks noChangeShapeType="1"/>
          </p:cNvSpPr>
          <p:nvPr/>
        </p:nvSpPr>
        <p:spPr bwMode="auto">
          <a:xfrm>
            <a:off x="2714625" y="1558925"/>
            <a:ext cx="1588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6" name="Line 36"/>
          <p:cNvSpPr>
            <a:spLocks noChangeShapeType="1"/>
          </p:cNvSpPr>
          <p:nvPr/>
        </p:nvSpPr>
        <p:spPr bwMode="auto">
          <a:xfrm>
            <a:off x="2919413" y="1558925"/>
            <a:ext cx="1587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7" name="Line 37"/>
          <p:cNvSpPr>
            <a:spLocks noChangeShapeType="1"/>
          </p:cNvSpPr>
          <p:nvPr/>
        </p:nvSpPr>
        <p:spPr bwMode="auto">
          <a:xfrm>
            <a:off x="3124200" y="1558925"/>
            <a:ext cx="1588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8" name="Line 38"/>
          <p:cNvSpPr>
            <a:spLocks noChangeShapeType="1"/>
          </p:cNvSpPr>
          <p:nvPr/>
        </p:nvSpPr>
        <p:spPr bwMode="auto">
          <a:xfrm>
            <a:off x="3328988" y="1558925"/>
            <a:ext cx="1587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9" name="Line 39"/>
          <p:cNvSpPr>
            <a:spLocks noChangeShapeType="1"/>
          </p:cNvSpPr>
          <p:nvPr/>
        </p:nvSpPr>
        <p:spPr bwMode="auto">
          <a:xfrm>
            <a:off x="3533775" y="1558925"/>
            <a:ext cx="1588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0" name="Line 40"/>
          <p:cNvSpPr>
            <a:spLocks noChangeShapeType="1"/>
          </p:cNvSpPr>
          <p:nvPr/>
        </p:nvSpPr>
        <p:spPr bwMode="auto">
          <a:xfrm>
            <a:off x="3738563" y="1558925"/>
            <a:ext cx="1587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1" name="Line 41"/>
          <p:cNvSpPr>
            <a:spLocks noChangeShapeType="1"/>
          </p:cNvSpPr>
          <p:nvPr/>
        </p:nvSpPr>
        <p:spPr bwMode="auto">
          <a:xfrm>
            <a:off x="3943350" y="1558925"/>
            <a:ext cx="1588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2" name="Line 42"/>
          <p:cNvSpPr>
            <a:spLocks noChangeShapeType="1"/>
          </p:cNvSpPr>
          <p:nvPr/>
        </p:nvSpPr>
        <p:spPr bwMode="auto">
          <a:xfrm>
            <a:off x="4148138" y="1558925"/>
            <a:ext cx="1587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3" name="Line 43"/>
          <p:cNvSpPr>
            <a:spLocks noChangeShapeType="1"/>
          </p:cNvSpPr>
          <p:nvPr/>
        </p:nvSpPr>
        <p:spPr bwMode="auto">
          <a:xfrm>
            <a:off x="4352925" y="1558925"/>
            <a:ext cx="1588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4" name="Line 44"/>
          <p:cNvSpPr>
            <a:spLocks noChangeShapeType="1"/>
          </p:cNvSpPr>
          <p:nvPr/>
        </p:nvSpPr>
        <p:spPr bwMode="auto">
          <a:xfrm>
            <a:off x="4559300" y="1558925"/>
            <a:ext cx="1588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5" name="Line 45"/>
          <p:cNvSpPr>
            <a:spLocks noChangeShapeType="1"/>
          </p:cNvSpPr>
          <p:nvPr/>
        </p:nvSpPr>
        <p:spPr bwMode="auto">
          <a:xfrm>
            <a:off x="4764088" y="1558925"/>
            <a:ext cx="1587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6" name="Line 46"/>
          <p:cNvSpPr>
            <a:spLocks noChangeShapeType="1"/>
          </p:cNvSpPr>
          <p:nvPr/>
        </p:nvSpPr>
        <p:spPr bwMode="auto">
          <a:xfrm>
            <a:off x="4968875" y="1558925"/>
            <a:ext cx="1588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7" name="Line 47"/>
          <p:cNvSpPr>
            <a:spLocks noChangeShapeType="1"/>
          </p:cNvSpPr>
          <p:nvPr/>
        </p:nvSpPr>
        <p:spPr bwMode="auto">
          <a:xfrm>
            <a:off x="5173663" y="1558925"/>
            <a:ext cx="1587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8" name="Line 48"/>
          <p:cNvSpPr>
            <a:spLocks noChangeShapeType="1"/>
          </p:cNvSpPr>
          <p:nvPr/>
        </p:nvSpPr>
        <p:spPr bwMode="auto">
          <a:xfrm>
            <a:off x="5378450" y="1558925"/>
            <a:ext cx="1588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9" name="Line 49"/>
          <p:cNvSpPr>
            <a:spLocks noChangeShapeType="1"/>
          </p:cNvSpPr>
          <p:nvPr/>
        </p:nvSpPr>
        <p:spPr bwMode="auto">
          <a:xfrm>
            <a:off x="5583238" y="1558925"/>
            <a:ext cx="1587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0" name="Line 50"/>
          <p:cNvSpPr>
            <a:spLocks noChangeShapeType="1"/>
          </p:cNvSpPr>
          <p:nvPr/>
        </p:nvSpPr>
        <p:spPr bwMode="auto">
          <a:xfrm>
            <a:off x="5788025" y="1558925"/>
            <a:ext cx="1588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1" name="Line 51"/>
          <p:cNvSpPr>
            <a:spLocks noChangeShapeType="1"/>
          </p:cNvSpPr>
          <p:nvPr/>
        </p:nvSpPr>
        <p:spPr bwMode="auto">
          <a:xfrm>
            <a:off x="5992813" y="1558925"/>
            <a:ext cx="1587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2" name="Line 52"/>
          <p:cNvSpPr>
            <a:spLocks noChangeShapeType="1"/>
          </p:cNvSpPr>
          <p:nvPr/>
        </p:nvSpPr>
        <p:spPr bwMode="auto">
          <a:xfrm>
            <a:off x="6197600" y="1558925"/>
            <a:ext cx="1588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3" name="Line 53"/>
          <p:cNvSpPr>
            <a:spLocks noChangeShapeType="1"/>
          </p:cNvSpPr>
          <p:nvPr/>
        </p:nvSpPr>
        <p:spPr bwMode="auto">
          <a:xfrm>
            <a:off x="6402388" y="1558925"/>
            <a:ext cx="1587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4" name="Line 54"/>
          <p:cNvSpPr>
            <a:spLocks noChangeShapeType="1"/>
          </p:cNvSpPr>
          <p:nvPr/>
        </p:nvSpPr>
        <p:spPr bwMode="auto">
          <a:xfrm>
            <a:off x="6607175" y="1558925"/>
            <a:ext cx="1588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5" name="Line 55"/>
          <p:cNvSpPr>
            <a:spLocks noChangeShapeType="1"/>
          </p:cNvSpPr>
          <p:nvPr/>
        </p:nvSpPr>
        <p:spPr bwMode="auto">
          <a:xfrm>
            <a:off x="6811963" y="1558925"/>
            <a:ext cx="1587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6" name="Rectangle 56"/>
          <p:cNvSpPr>
            <a:spLocks noChangeArrowheads="1"/>
          </p:cNvSpPr>
          <p:nvPr/>
        </p:nvSpPr>
        <p:spPr bwMode="auto">
          <a:xfrm>
            <a:off x="1895475" y="1558925"/>
            <a:ext cx="5308600" cy="4902200"/>
          </a:xfrm>
          <a:prstGeom prst="rect">
            <a:avLst/>
          </a:prstGeom>
          <a:noFill/>
          <a:ln w="17463">
            <a:solidFill>
              <a:srgbClr val="B3E3E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7" name="Line 57"/>
          <p:cNvSpPr>
            <a:spLocks noChangeShapeType="1"/>
          </p:cNvSpPr>
          <p:nvPr/>
        </p:nvSpPr>
        <p:spPr bwMode="auto">
          <a:xfrm>
            <a:off x="7016750" y="1558925"/>
            <a:ext cx="1588" cy="4902200"/>
          </a:xfrm>
          <a:prstGeom prst="line">
            <a:avLst/>
          </a:prstGeom>
          <a:noFill/>
          <a:ln w="17463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8" name="Line 58"/>
          <p:cNvSpPr>
            <a:spLocks noChangeShapeType="1"/>
          </p:cNvSpPr>
          <p:nvPr/>
        </p:nvSpPr>
        <p:spPr bwMode="auto">
          <a:xfrm>
            <a:off x="4148138" y="4222750"/>
            <a:ext cx="785812" cy="1588"/>
          </a:xfrm>
          <a:prstGeom prst="line">
            <a:avLst/>
          </a:prstGeom>
          <a:noFill/>
          <a:ln w="34925">
            <a:solidFill>
              <a:srgbClr val="FE1A0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9" name="Line 59"/>
          <p:cNvSpPr>
            <a:spLocks noChangeShapeType="1"/>
          </p:cNvSpPr>
          <p:nvPr/>
        </p:nvSpPr>
        <p:spPr bwMode="auto">
          <a:xfrm flipH="1">
            <a:off x="5599113" y="3335338"/>
            <a:ext cx="512762" cy="1587"/>
          </a:xfrm>
          <a:prstGeom prst="line">
            <a:avLst/>
          </a:prstGeom>
          <a:noFill/>
          <a:ln w="23876">
            <a:solidFill>
              <a:srgbClr val="FE1A0E"/>
            </a:solidFill>
            <a:round/>
            <a:headEnd type="stealth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0" name="Freeform 60"/>
          <p:cNvSpPr>
            <a:spLocks/>
          </p:cNvSpPr>
          <p:nvPr/>
        </p:nvSpPr>
        <p:spPr bwMode="auto">
          <a:xfrm>
            <a:off x="2800350" y="1763713"/>
            <a:ext cx="4216400" cy="4202112"/>
          </a:xfrm>
          <a:custGeom>
            <a:avLst/>
            <a:gdLst>
              <a:gd name="T0" fmla="*/ 2656 w 2656"/>
              <a:gd name="T1" fmla="*/ 2582 h 2647"/>
              <a:gd name="T2" fmla="*/ 301 w 2656"/>
              <a:gd name="T3" fmla="*/ 2582 h 2647"/>
              <a:gd name="T4" fmla="*/ 269 w 2656"/>
              <a:gd name="T5" fmla="*/ 2647 h 2647"/>
              <a:gd name="T6" fmla="*/ 204 w 2656"/>
              <a:gd name="T7" fmla="*/ 2518 h 2647"/>
              <a:gd name="T8" fmla="*/ 172 w 2656"/>
              <a:gd name="T9" fmla="*/ 2582 h 2647"/>
              <a:gd name="T10" fmla="*/ 65 w 2656"/>
              <a:gd name="T11" fmla="*/ 2582 h 2647"/>
              <a:gd name="T12" fmla="*/ 65 w 2656"/>
              <a:gd name="T13" fmla="*/ 2346 h 2647"/>
              <a:gd name="T14" fmla="*/ 0 w 2656"/>
              <a:gd name="T15" fmla="*/ 2313 h 2647"/>
              <a:gd name="T16" fmla="*/ 129 w 2656"/>
              <a:gd name="T17" fmla="*/ 2249 h 2647"/>
              <a:gd name="T18" fmla="*/ 65 w 2656"/>
              <a:gd name="T19" fmla="*/ 2216 h 2647"/>
              <a:gd name="T20" fmla="*/ 65 w 2656"/>
              <a:gd name="T21" fmla="*/ 0 h 2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56" h="2647">
                <a:moveTo>
                  <a:pt x="2656" y="2582"/>
                </a:moveTo>
                <a:lnTo>
                  <a:pt x="301" y="2582"/>
                </a:lnTo>
                <a:lnTo>
                  <a:pt x="269" y="2647"/>
                </a:lnTo>
                <a:lnTo>
                  <a:pt x="204" y="2518"/>
                </a:lnTo>
                <a:lnTo>
                  <a:pt x="172" y="2582"/>
                </a:lnTo>
                <a:lnTo>
                  <a:pt x="65" y="2582"/>
                </a:lnTo>
                <a:lnTo>
                  <a:pt x="65" y="2346"/>
                </a:lnTo>
                <a:lnTo>
                  <a:pt x="0" y="2313"/>
                </a:lnTo>
                <a:lnTo>
                  <a:pt x="129" y="2249"/>
                </a:lnTo>
                <a:lnTo>
                  <a:pt x="65" y="2216"/>
                </a:lnTo>
                <a:lnTo>
                  <a:pt x="65" y="0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1" name="Rectangle 61"/>
          <p:cNvSpPr>
            <a:spLocks noChangeArrowheads="1"/>
          </p:cNvSpPr>
          <p:nvPr/>
        </p:nvSpPr>
        <p:spPr bwMode="auto">
          <a:xfrm>
            <a:off x="2524125" y="4117975"/>
            <a:ext cx="344488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100 </a:t>
            </a:r>
            <a:endParaRPr lang="en-US" altLang="en-US" sz="3200" b="1" i="1" u="sng"/>
          </a:p>
        </p:txBody>
      </p:sp>
      <p:sp>
        <p:nvSpPr>
          <p:cNvPr id="143422" name="Rectangle 62"/>
          <p:cNvSpPr>
            <a:spLocks noChangeArrowheads="1"/>
          </p:cNvSpPr>
          <p:nvPr/>
        </p:nvSpPr>
        <p:spPr bwMode="auto">
          <a:xfrm>
            <a:off x="3898900" y="5905500"/>
            <a:ext cx="4921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5,000 </a:t>
            </a:r>
            <a:endParaRPr lang="en-US" altLang="en-US" sz="3200" b="1" i="1" u="sng"/>
          </a:p>
        </p:txBody>
      </p:sp>
      <p:grpSp>
        <p:nvGrpSpPr>
          <p:cNvPr id="143423" name="Group 63"/>
          <p:cNvGrpSpPr>
            <a:grpSpLocks/>
          </p:cNvGrpSpPr>
          <p:nvPr/>
        </p:nvGrpSpPr>
        <p:grpSpPr bwMode="auto">
          <a:xfrm>
            <a:off x="4648200" y="4268788"/>
            <a:ext cx="2192338" cy="512762"/>
            <a:chOff x="2928" y="2689"/>
            <a:chExt cx="1381" cy="323"/>
          </a:xfrm>
        </p:grpSpPr>
        <p:sp>
          <p:nvSpPr>
            <p:cNvPr id="143424" name="Freeform 64"/>
            <p:cNvSpPr>
              <a:spLocks/>
            </p:cNvSpPr>
            <p:nvPr/>
          </p:nvSpPr>
          <p:spPr bwMode="auto">
            <a:xfrm>
              <a:off x="2928" y="2689"/>
              <a:ext cx="578" cy="100"/>
            </a:xfrm>
            <a:custGeom>
              <a:avLst/>
              <a:gdLst>
                <a:gd name="T0" fmla="*/ 53 w 53"/>
                <a:gd name="T1" fmla="*/ 5 h 6"/>
                <a:gd name="T2" fmla="*/ 0 w 53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3" h="6">
                  <a:moveTo>
                    <a:pt x="53" y="5"/>
                  </a:moveTo>
                  <a:cubicBezTo>
                    <a:pt x="48" y="5"/>
                    <a:pt x="4" y="6"/>
                    <a:pt x="0" y="0"/>
                  </a:cubicBezTo>
                </a:path>
              </a:pathLst>
            </a:custGeom>
            <a:noFill/>
            <a:ln w="17526">
              <a:solidFill>
                <a:srgbClr val="FE1A0E"/>
              </a:solidFill>
              <a:prstDash val="solid"/>
              <a:round/>
              <a:headEnd type="none" w="med" len="med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25" name="Group 65"/>
            <p:cNvGrpSpPr>
              <a:grpSpLocks/>
            </p:cNvGrpSpPr>
            <p:nvPr/>
          </p:nvGrpSpPr>
          <p:grpSpPr bwMode="auto">
            <a:xfrm>
              <a:off x="3552" y="2724"/>
              <a:ext cx="757" cy="288"/>
              <a:chOff x="3552" y="2724"/>
              <a:chExt cx="757" cy="288"/>
            </a:xfrm>
          </p:grpSpPr>
          <p:sp>
            <p:nvSpPr>
              <p:cNvPr id="143426" name="Rectangle 66"/>
              <p:cNvSpPr>
                <a:spLocks noChangeArrowheads="1"/>
              </p:cNvSpPr>
              <p:nvPr/>
            </p:nvSpPr>
            <p:spPr bwMode="auto">
              <a:xfrm>
                <a:off x="3552" y="2724"/>
                <a:ext cx="757" cy="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400" b="1">
                    <a:solidFill>
                      <a:srgbClr val="FF1919"/>
                    </a:solidFill>
                  </a:rPr>
                  <a:t>Recessionary </a:t>
                </a:r>
                <a:endParaRPr lang="en-US" altLang="en-US" sz="3200" b="1" i="1" u="sng"/>
              </a:p>
            </p:txBody>
          </p:sp>
          <p:sp>
            <p:nvSpPr>
              <p:cNvPr id="143427" name="Rectangle 67"/>
              <p:cNvSpPr>
                <a:spLocks noChangeArrowheads="1"/>
              </p:cNvSpPr>
              <p:nvPr/>
            </p:nvSpPr>
            <p:spPr bwMode="auto">
              <a:xfrm>
                <a:off x="3552" y="2854"/>
                <a:ext cx="229" cy="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400" b="1">
                    <a:solidFill>
                      <a:srgbClr val="FF1919"/>
                    </a:solidFill>
                  </a:rPr>
                  <a:t>gap </a:t>
                </a:r>
                <a:endParaRPr lang="en-US" altLang="en-US" sz="3200" b="1" i="1" u="sng"/>
              </a:p>
            </p:txBody>
          </p:sp>
        </p:grpSp>
      </p:grpSp>
      <p:grpSp>
        <p:nvGrpSpPr>
          <p:cNvPr id="143428" name="Group 68"/>
          <p:cNvGrpSpPr>
            <a:grpSpLocks/>
          </p:cNvGrpSpPr>
          <p:nvPr/>
        </p:nvGrpSpPr>
        <p:grpSpPr bwMode="auto">
          <a:xfrm>
            <a:off x="3143250" y="2559050"/>
            <a:ext cx="2935288" cy="2635250"/>
            <a:chOff x="1980" y="1612"/>
            <a:chExt cx="1849" cy="1660"/>
          </a:xfrm>
        </p:grpSpPr>
        <p:sp>
          <p:nvSpPr>
            <p:cNvPr id="143429" name="Line 69"/>
            <p:cNvSpPr>
              <a:spLocks noChangeShapeType="1"/>
            </p:cNvSpPr>
            <p:nvPr/>
          </p:nvSpPr>
          <p:spPr bwMode="auto">
            <a:xfrm flipH="1">
              <a:off x="2076" y="1757"/>
              <a:ext cx="1613" cy="1388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30" name="Group 70"/>
            <p:cNvGrpSpPr>
              <a:grpSpLocks/>
            </p:cNvGrpSpPr>
            <p:nvPr/>
          </p:nvGrpSpPr>
          <p:grpSpPr bwMode="auto">
            <a:xfrm>
              <a:off x="1980" y="3114"/>
              <a:ext cx="132" cy="158"/>
              <a:chOff x="1980" y="3114"/>
              <a:chExt cx="132" cy="158"/>
            </a:xfrm>
          </p:grpSpPr>
          <p:sp>
            <p:nvSpPr>
              <p:cNvPr id="143431" name="Rectangle 71"/>
              <p:cNvSpPr>
                <a:spLocks noChangeArrowheads="1"/>
              </p:cNvSpPr>
              <p:nvPr/>
            </p:nvSpPr>
            <p:spPr bwMode="auto">
              <a:xfrm>
                <a:off x="1980" y="3114"/>
                <a:ext cx="75" cy="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400" b="1" i="1">
                    <a:solidFill>
                      <a:srgbClr val="000000"/>
                    </a:solidFill>
                  </a:rPr>
                  <a:t>S</a:t>
                </a:r>
                <a:endParaRPr lang="en-US" altLang="en-US" sz="3200" b="1" i="1" u="sng"/>
              </a:p>
            </p:txBody>
          </p:sp>
          <p:sp>
            <p:nvSpPr>
              <p:cNvPr id="143432" name="Rectangle 72"/>
              <p:cNvSpPr>
                <a:spLocks noChangeArrowheads="1"/>
              </p:cNvSpPr>
              <p:nvPr/>
            </p:nvSpPr>
            <p:spPr bwMode="auto">
              <a:xfrm>
                <a:off x="2052" y="3157"/>
                <a:ext cx="60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0 </a:t>
                </a:r>
                <a:endParaRPr lang="en-US" altLang="en-US" sz="3200" b="1" i="1" u="sng"/>
              </a:p>
            </p:txBody>
          </p:sp>
        </p:grpSp>
        <p:grpSp>
          <p:nvGrpSpPr>
            <p:cNvPr id="143433" name="Group 73"/>
            <p:cNvGrpSpPr>
              <a:grpSpLocks/>
            </p:cNvGrpSpPr>
            <p:nvPr/>
          </p:nvGrpSpPr>
          <p:grpSpPr bwMode="auto">
            <a:xfrm>
              <a:off x="3697" y="1612"/>
              <a:ext cx="132" cy="158"/>
              <a:chOff x="3697" y="1612"/>
              <a:chExt cx="132" cy="158"/>
            </a:xfrm>
          </p:grpSpPr>
          <p:sp>
            <p:nvSpPr>
              <p:cNvPr id="143434" name="Rectangle 74"/>
              <p:cNvSpPr>
                <a:spLocks noChangeArrowheads="1"/>
              </p:cNvSpPr>
              <p:nvPr/>
            </p:nvSpPr>
            <p:spPr bwMode="auto">
              <a:xfrm>
                <a:off x="3697" y="1612"/>
                <a:ext cx="75" cy="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400" b="1" i="1">
                    <a:solidFill>
                      <a:srgbClr val="000000"/>
                    </a:solidFill>
                  </a:rPr>
                  <a:t>S</a:t>
                </a:r>
                <a:endParaRPr lang="en-US" altLang="en-US" sz="3200" b="1" i="1" u="sng"/>
              </a:p>
            </p:txBody>
          </p:sp>
          <p:sp>
            <p:nvSpPr>
              <p:cNvPr id="143435" name="Rectangle 75"/>
              <p:cNvSpPr>
                <a:spLocks noChangeArrowheads="1"/>
              </p:cNvSpPr>
              <p:nvPr/>
            </p:nvSpPr>
            <p:spPr bwMode="auto">
              <a:xfrm>
                <a:off x="3769" y="1655"/>
                <a:ext cx="60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0 </a:t>
                </a:r>
                <a:endParaRPr lang="en-US" altLang="en-US" sz="3200" b="1" i="1" u="sng"/>
              </a:p>
            </p:txBody>
          </p:sp>
        </p:grpSp>
      </p:grpSp>
      <p:grpSp>
        <p:nvGrpSpPr>
          <p:cNvPr id="143436" name="Group 76"/>
          <p:cNvGrpSpPr>
            <a:grpSpLocks/>
          </p:cNvGrpSpPr>
          <p:nvPr/>
        </p:nvGrpSpPr>
        <p:grpSpPr bwMode="auto">
          <a:xfrm>
            <a:off x="2947988" y="3476625"/>
            <a:ext cx="2938462" cy="1739900"/>
            <a:chOff x="1857" y="2190"/>
            <a:chExt cx="1851" cy="1096"/>
          </a:xfrm>
        </p:grpSpPr>
        <p:sp>
          <p:nvSpPr>
            <p:cNvPr id="143437" name="Line 77"/>
            <p:cNvSpPr>
              <a:spLocks noChangeShapeType="1"/>
            </p:cNvSpPr>
            <p:nvPr/>
          </p:nvSpPr>
          <p:spPr bwMode="auto">
            <a:xfrm>
              <a:off x="1936" y="2305"/>
              <a:ext cx="1636" cy="86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38" name="Rectangle 78"/>
            <p:cNvSpPr>
              <a:spLocks noChangeArrowheads="1"/>
            </p:cNvSpPr>
            <p:nvPr/>
          </p:nvSpPr>
          <p:spPr bwMode="auto">
            <a:xfrm>
              <a:off x="3596" y="3128"/>
              <a:ext cx="112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400" b="1" i="1">
                  <a:solidFill>
                    <a:srgbClr val="000000"/>
                  </a:solidFill>
                </a:rPr>
                <a:t>D </a:t>
              </a:r>
              <a:endParaRPr lang="en-US" altLang="en-US" sz="3200" b="1" i="1" u="sng"/>
            </a:p>
          </p:txBody>
        </p:sp>
        <p:sp>
          <p:nvSpPr>
            <p:cNvPr id="143439" name="Rectangle 79"/>
            <p:cNvSpPr>
              <a:spLocks noChangeArrowheads="1"/>
            </p:cNvSpPr>
            <p:nvPr/>
          </p:nvSpPr>
          <p:spPr bwMode="auto">
            <a:xfrm>
              <a:off x="1857" y="2190"/>
              <a:ext cx="112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400" b="1" i="1">
                  <a:solidFill>
                    <a:srgbClr val="000000"/>
                  </a:solidFill>
                </a:rPr>
                <a:t>D </a:t>
              </a:r>
              <a:endParaRPr lang="en-US" altLang="en-US" sz="3200" b="1" i="1" u="sng"/>
            </a:p>
          </p:txBody>
        </p:sp>
      </p:grpSp>
      <p:grpSp>
        <p:nvGrpSpPr>
          <p:cNvPr id="143440" name="Group 80"/>
          <p:cNvGrpSpPr>
            <a:grpSpLocks/>
          </p:cNvGrpSpPr>
          <p:nvPr/>
        </p:nvGrpSpPr>
        <p:grpSpPr bwMode="auto">
          <a:xfrm>
            <a:off x="4562475" y="1827213"/>
            <a:ext cx="796925" cy="4035425"/>
            <a:chOff x="2874" y="1151"/>
            <a:chExt cx="502" cy="2542"/>
          </a:xfrm>
        </p:grpSpPr>
        <p:sp>
          <p:nvSpPr>
            <p:cNvPr id="143441" name="Line 81"/>
            <p:cNvSpPr>
              <a:spLocks noChangeShapeType="1"/>
            </p:cNvSpPr>
            <p:nvPr/>
          </p:nvSpPr>
          <p:spPr bwMode="auto">
            <a:xfrm flipV="1">
              <a:off x="3119" y="1434"/>
              <a:ext cx="1" cy="2259"/>
            </a:xfrm>
            <a:prstGeom prst="line">
              <a:avLst/>
            </a:prstGeom>
            <a:noFill/>
            <a:ln w="50800">
              <a:solidFill>
                <a:srgbClr val="3A52A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42" name="Group 82"/>
            <p:cNvGrpSpPr>
              <a:grpSpLocks/>
            </p:cNvGrpSpPr>
            <p:nvPr/>
          </p:nvGrpSpPr>
          <p:grpSpPr bwMode="auto">
            <a:xfrm>
              <a:off x="2874" y="1151"/>
              <a:ext cx="502" cy="287"/>
              <a:chOff x="2874" y="1151"/>
              <a:chExt cx="502" cy="287"/>
            </a:xfrm>
          </p:grpSpPr>
          <p:sp>
            <p:nvSpPr>
              <p:cNvPr id="143443" name="Rectangle 83"/>
              <p:cNvSpPr>
                <a:spLocks noChangeArrowheads="1"/>
              </p:cNvSpPr>
              <p:nvPr/>
            </p:nvSpPr>
            <p:spPr bwMode="auto">
              <a:xfrm>
                <a:off x="2874" y="1151"/>
                <a:ext cx="502" cy="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400" b="1">
                    <a:solidFill>
                      <a:srgbClr val="3373FF"/>
                    </a:solidFill>
                  </a:rPr>
                  <a:t>Potential </a:t>
                </a:r>
                <a:endParaRPr lang="en-US" altLang="en-US" sz="3200" b="1" i="1" u="sng"/>
              </a:p>
            </p:txBody>
          </p:sp>
          <p:sp>
            <p:nvSpPr>
              <p:cNvPr id="143444" name="Rectangle 84"/>
              <p:cNvSpPr>
                <a:spLocks noChangeArrowheads="1"/>
              </p:cNvSpPr>
              <p:nvPr/>
            </p:nvSpPr>
            <p:spPr bwMode="auto">
              <a:xfrm>
                <a:off x="2990" y="1280"/>
                <a:ext cx="274" cy="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400" b="1">
                    <a:solidFill>
                      <a:srgbClr val="3373FF"/>
                    </a:solidFill>
                  </a:rPr>
                  <a:t>GDP </a:t>
                </a:r>
                <a:endParaRPr lang="en-US" altLang="en-US" sz="3200" b="1" i="1" u="sng"/>
              </a:p>
            </p:txBody>
          </p:sp>
        </p:grpSp>
      </p:grpSp>
      <p:sp>
        <p:nvSpPr>
          <p:cNvPr id="143445" name="Rectangle 85"/>
          <p:cNvSpPr>
            <a:spLocks noChangeArrowheads="1"/>
          </p:cNvSpPr>
          <p:nvPr/>
        </p:nvSpPr>
        <p:spPr bwMode="auto">
          <a:xfrm rot="16200000">
            <a:off x="1697832" y="3677444"/>
            <a:ext cx="985837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Price Level </a:t>
            </a:r>
            <a:endParaRPr lang="en-US" altLang="en-US" sz="3200" b="1" i="1" u="sng"/>
          </a:p>
        </p:txBody>
      </p:sp>
      <p:sp>
        <p:nvSpPr>
          <p:cNvPr id="143446" name="Rectangle 86"/>
          <p:cNvSpPr>
            <a:spLocks noChangeArrowheads="1"/>
          </p:cNvSpPr>
          <p:nvPr/>
        </p:nvSpPr>
        <p:spPr bwMode="auto">
          <a:xfrm>
            <a:off x="4722813" y="5905500"/>
            <a:ext cx="4921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400" b="1">
                <a:solidFill>
                  <a:srgbClr val="3373FF"/>
                </a:solidFill>
              </a:rPr>
              <a:t>6,000 </a:t>
            </a:r>
            <a:endParaRPr lang="en-US" altLang="en-US" sz="3200" b="1" i="1" u="sng"/>
          </a:p>
        </p:txBody>
      </p:sp>
      <p:sp>
        <p:nvSpPr>
          <p:cNvPr id="143447" name="Rectangle 87"/>
          <p:cNvSpPr>
            <a:spLocks noChangeArrowheads="1"/>
          </p:cNvSpPr>
          <p:nvPr/>
        </p:nvSpPr>
        <p:spPr bwMode="auto">
          <a:xfrm>
            <a:off x="4540250" y="6180138"/>
            <a:ext cx="858838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Real GDP </a:t>
            </a:r>
            <a:endParaRPr lang="en-US" altLang="en-US" sz="3200" b="1" i="1" u="sng"/>
          </a:p>
        </p:txBody>
      </p:sp>
      <p:grpSp>
        <p:nvGrpSpPr>
          <p:cNvPr id="143448" name="Group 88"/>
          <p:cNvGrpSpPr>
            <a:grpSpLocks/>
          </p:cNvGrpSpPr>
          <p:nvPr/>
        </p:nvGrpSpPr>
        <p:grpSpPr bwMode="auto">
          <a:xfrm>
            <a:off x="2903538" y="3957638"/>
            <a:ext cx="1346200" cy="1905000"/>
            <a:chOff x="1829" y="2493"/>
            <a:chExt cx="848" cy="1200"/>
          </a:xfrm>
        </p:grpSpPr>
        <p:sp>
          <p:nvSpPr>
            <p:cNvPr id="143449" name="Freeform 89"/>
            <p:cNvSpPr>
              <a:spLocks noEditPoints="1"/>
            </p:cNvSpPr>
            <p:nvPr/>
          </p:nvSpPr>
          <p:spPr bwMode="auto">
            <a:xfrm>
              <a:off x="1829" y="2660"/>
              <a:ext cx="763" cy="1"/>
            </a:xfrm>
            <a:custGeom>
              <a:avLst/>
              <a:gdLst>
                <a:gd name="T0" fmla="*/ 0 w 763"/>
                <a:gd name="T1" fmla="*/ 43 w 763"/>
                <a:gd name="T2" fmla="*/ 75 w 763"/>
                <a:gd name="T3" fmla="*/ 118 w 763"/>
                <a:gd name="T4" fmla="*/ 150 w 763"/>
                <a:gd name="T5" fmla="*/ 193 w 763"/>
                <a:gd name="T6" fmla="*/ 215 w 763"/>
                <a:gd name="T7" fmla="*/ 258 w 763"/>
                <a:gd name="T8" fmla="*/ 290 w 763"/>
                <a:gd name="T9" fmla="*/ 333 w 763"/>
                <a:gd name="T10" fmla="*/ 365 w 763"/>
                <a:gd name="T11" fmla="*/ 408 w 763"/>
                <a:gd name="T12" fmla="*/ 430 w 763"/>
                <a:gd name="T13" fmla="*/ 473 w 763"/>
                <a:gd name="T14" fmla="*/ 505 w 763"/>
                <a:gd name="T15" fmla="*/ 548 w 763"/>
                <a:gd name="T16" fmla="*/ 580 w 763"/>
                <a:gd name="T17" fmla="*/ 623 w 763"/>
                <a:gd name="T18" fmla="*/ 645 w 763"/>
                <a:gd name="T19" fmla="*/ 688 w 763"/>
                <a:gd name="T20" fmla="*/ 720 w 763"/>
                <a:gd name="T21" fmla="*/ 763 w 76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</a:cxnLst>
              <a:rect l="0" t="0" r="r" b="b"/>
              <a:pathLst>
                <a:path w="763">
                  <a:moveTo>
                    <a:pt x="0" y="0"/>
                  </a:moveTo>
                  <a:lnTo>
                    <a:pt x="43" y="0"/>
                  </a:lnTo>
                  <a:moveTo>
                    <a:pt x="75" y="0"/>
                  </a:moveTo>
                  <a:lnTo>
                    <a:pt x="118" y="0"/>
                  </a:lnTo>
                  <a:moveTo>
                    <a:pt x="150" y="0"/>
                  </a:moveTo>
                  <a:lnTo>
                    <a:pt x="193" y="0"/>
                  </a:lnTo>
                  <a:moveTo>
                    <a:pt x="215" y="0"/>
                  </a:moveTo>
                  <a:lnTo>
                    <a:pt x="258" y="0"/>
                  </a:lnTo>
                  <a:moveTo>
                    <a:pt x="290" y="0"/>
                  </a:moveTo>
                  <a:lnTo>
                    <a:pt x="333" y="0"/>
                  </a:lnTo>
                  <a:moveTo>
                    <a:pt x="365" y="0"/>
                  </a:moveTo>
                  <a:lnTo>
                    <a:pt x="408" y="0"/>
                  </a:lnTo>
                  <a:moveTo>
                    <a:pt x="430" y="0"/>
                  </a:moveTo>
                  <a:lnTo>
                    <a:pt x="473" y="0"/>
                  </a:lnTo>
                  <a:moveTo>
                    <a:pt x="505" y="0"/>
                  </a:moveTo>
                  <a:lnTo>
                    <a:pt x="548" y="0"/>
                  </a:lnTo>
                  <a:moveTo>
                    <a:pt x="580" y="0"/>
                  </a:moveTo>
                  <a:lnTo>
                    <a:pt x="623" y="0"/>
                  </a:lnTo>
                  <a:moveTo>
                    <a:pt x="645" y="0"/>
                  </a:moveTo>
                  <a:lnTo>
                    <a:pt x="688" y="0"/>
                  </a:lnTo>
                  <a:moveTo>
                    <a:pt x="720" y="0"/>
                  </a:moveTo>
                  <a:lnTo>
                    <a:pt x="763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50" name="Freeform 90"/>
            <p:cNvSpPr>
              <a:spLocks noEditPoints="1"/>
            </p:cNvSpPr>
            <p:nvPr/>
          </p:nvSpPr>
          <p:spPr bwMode="auto">
            <a:xfrm>
              <a:off x="2613" y="2682"/>
              <a:ext cx="1" cy="1011"/>
            </a:xfrm>
            <a:custGeom>
              <a:avLst/>
              <a:gdLst>
                <a:gd name="T0" fmla="*/ 0 h 1011"/>
                <a:gd name="T1" fmla="*/ 43 h 1011"/>
                <a:gd name="T2" fmla="*/ 64 h 1011"/>
                <a:gd name="T3" fmla="*/ 107 h 1011"/>
                <a:gd name="T4" fmla="*/ 140 h 1011"/>
                <a:gd name="T5" fmla="*/ 183 h 1011"/>
                <a:gd name="T6" fmla="*/ 215 h 1011"/>
                <a:gd name="T7" fmla="*/ 258 h 1011"/>
                <a:gd name="T8" fmla="*/ 280 h 1011"/>
                <a:gd name="T9" fmla="*/ 323 h 1011"/>
                <a:gd name="T10" fmla="*/ 355 h 1011"/>
                <a:gd name="T11" fmla="*/ 398 h 1011"/>
                <a:gd name="T12" fmla="*/ 430 h 1011"/>
                <a:gd name="T13" fmla="*/ 473 h 1011"/>
                <a:gd name="T14" fmla="*/ 495 h 1011"/>
                <a:gd name="T15" fmla="*/ 538 h 1011"/>
                <a:gd name="T16" fmla="*/ 570 h 1011"/>
                <a:gd name="T17" fmla="*/ 613 h 1011"/>
                <a:gd name="T18" fmla="*/ 645 h 1011"/>
                <a:gd name="T19" fmla="*/ 688 h 1011"/>
                <a:gd name="T20" fmla="*/ 710 h 1011"/>
                <a:gd name="T21" fmla="*/ 753 h 1011"/>
                <a:gd name="T22" fmla="*/ 785 h 1011"/>
                <a:gd name="T23" fmla="*/ 828 h 1011"/>
                <a:gd name="T24" fmla="*/ 861 h 1011"/>
                <a:gd name="T25" fmla="*/ 904 h 1011"/>
                <a:gd name="T26" fmla="*/ 925 h 1011"/>
                <a:gd name="T27" fmla="*/ 968 h 1011"/>
                <a:gd name="T28" fmla="*/ 1001 h 1011"/>
                <a:gd name="T29" fmla="*/ 1011 h 101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</a:cxnLst>
              <a:rect l="0" t="0" r="r" b="b"/>
              <a:pathLst>
                <a:path h="1011">
                  <a:moveTo>
                    <a:pt x="0" y="0"/>
                  </a:moveTo>
                  <a:lnTo>
                    <a:pt x="0" y="43"/>
                  </a:lnTo>
                  <a:moveTo>
                    <a:pt x="0" y="64"/>
                  </a:moveTo>
                  <a:lnTo>
                    <a:pt x="0" y="107"/>
                  </a:lnTo>
                  <a:moveTo>
                    <a:pt x="0" y="140"/>
                  </a:moveTo>
                  <a:lnTo>
                    <a:pt x="0" y="183"/>
                  </a:lnTo>
                  <a:moveTo>
                    <a:pt x="0" y="215"/>
                  </a:moveTo>
                  <a:lnTo>
                    <a:pt x="0" y="258"/>
                  </a:lnTo>
                  <a:moveTo>
                    <a:pt x="0" y="280"/>
                  </a:moveTo>
                  <a:lnTo>
                    <a:pt x="0" y="323"/>
                  </a:lnTo>
                  <a:moveTo>
                    <a:pt x="0" y="355"/>
                  </a:moveTo>
                  <a:lnTo>
                    <a:pt x="0" y="398"/>
                  </a:lnTo>
                  <a:moveTo>
                    <a:pt x="0" y="430"/>
                  </a:moveTo>
                  <a:lnTo>
                    <a:pt x="0" y="473"/>
                  </a:lnTo>
                  <a:moveTo>
                    <a:pt x="0" y="495"/>
                  </a:moveTo>
                  <a:lnTo>
                    <a:pt x="0" y="538"/>
                  </a:lnTo>
                  <a:moveTo>
                    <a:pt x="0" y="570"/>
                  </a:moveTo>
                  <a:lnTo>
                    <a:pt x="0" y="613"/>
                  </a:lnTo>
                  <a:moveTo>
                    <a:pt x="0" y="645"/>
                  </a:moveTo>
                  <a:lnTo>
                    <a:pt x="0" y="688"/>
                  </a:lnTo>
                  <a:moveTo>
                    <a:pt x="0" y="710"/>
                  </a:moveTo>
                  <a:lnTo>
                    <a:pt x="0" y="753"/>
                  </a:lnTo>
                  <a:moveTo>
                    <a:pt x="0" y="785"/>
                  </a:moveTo>
                  <a:lnTo>
                    <a:pt x="0" y="828"/>
                  </a:lnTo>
                  <a:moveTo>
                    <a:pt x="0" y="861"/>
                  </a:moveTo>
                  <a:lnTo>
                    <a:pt x="0" y="904"/>
                  </a:lnTo>
                  <a:moveTo>
                    <a:pt x="0" y="925"/>
                  </a:moveTo>
                  <a:lnTo>
                    <a:pt x="0" y="968"/>
                  </a:lnTo>
                  <a:moveTo>
                    <a:pt x="0" y="1001"/>
                  </a:moveTo>
                  <a:lnTo>
                    <a:pt x="0" y="1011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51" name="Group 91"/>
            <p:cNvGrpSpPr>
              <a:grpSpLocks/>
            </p:cNvGrpSpPr>
            <p:nvPr/>
          </p:nvGrpSpPr>
          <p:grpSpPr bwMode="auto">
            <a:xfrm>
              <a:off x="2570" y="2617"/>
              <a:ext cx="76" cy="76"/>
              <a:chOff x="2570" y="2617"/>
              <a:chExt cx="76" cy="76"/>
            </a:xfrm>
          </p:grpSpPr>
          <p:sp>
            <p:nvSpPr>
              <p:cNvPr id="143452" name="Oval 92"/>
              <p:cNvSpPr>
                <a:spLocks noChangeArrowheads="1"/>
              </p:cNvSpPr>
              <p:nvPr/>
            </p:nvSpPr>
            <p:spPr bwMode="auto">
              <a:xfrm>
                <a:off x="2570" y="2617"/>
                <a:ext cx="76" cy="76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53" name="Oval 93"/>
              <p:cNvSpPr>
                <a:spLocks noChangeArrowheads="1"/>
              </p:cNvSpPr>
              <p:nvPr/>
            </p:nvSpPr>
            <p:spPr bwMode="auto">
              <a:xfrm>
                <a:off x="2587" y="2634"/>
                <a:ext cx="43" cy="43"/>
              </a:xfrm>
              <a:prstGeom prst="ellipse">
                <a:avLst/>
              </a:prstGeom>
              <a:solidFill>
                <a:srgbClr val="FE1A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54" name="Rectangle 94"/>
            <p:cNvSpPr>
              <a:spLocks noChangeArrowheads="1"/>
            </p:cNvSpPr>
            <p:nvPr/>
          </p:nvSpPr>
          <p:spPr bwMode="auto">
            <a:xfrm>
              <a:off x="2571" y="2493"/>
              <a:ext cx="106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400" b="1" i="1">
                  <a:solidFill>
                    <a:srgbClr val="FF1919"/>
                  </a:solidFill>
                </a:rPr>
                <a:t>E </a:t>
              </a:r>
              <a:endParaRPr lang="en-US" altLang="en-US" sz="3200" b="1" i="1" u="sng"/>
            </a:p>
          </p:txBody>
        </p:sp>
      </p:grpSp>
      <p:sp>
        <p:nvSpPr>
          <p:cNvPr id="143455" name="Line 95"/>
          <p:cNvSpPr>
            <a:spLocks noChangeShapeType="1"/>
          </p:cNvSpPr>
          <p:nvPr/>
        </p:nvSpPr>
        <p:spPr bwMode="auto">
          <a:xfrm>
            <a:off x="4186238" y="4254500"/>
            <a:ext cx="698500" cy="358775"/>
          </a:xfrm>
          <a:prstGeom prst="line">
            <a:avLst/>
          </a:prstGeom>
          <a:noFill/>
          <a:ln w="50800">
            <a:solidFill>
              <a:srgbClr val="FE1A0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3456" name="Group 96"/>
          <p:cNvGrpSpPr>
            <a:grpSpLocks/>
          </p:cNvGrpSpPr>
          <p:nvPr/>
        </p:nvGrpSpPr>
        <p:grpSpPr bwMode="auto">
          <a:xfrm>
            <a:off x="3692525" y="2881313"/>
            <a:ext cx="3209925" cy="2840037"/>
            <a:chOff x="2326" y="1815"/>
            <a:chExt cx="2022" cy="1789"/>
          </a:xfrm>
        </p:grpSpPr>
        <p:sp>
          <p:nvSpPr>
            <p:cNvPr id="143457" name="Line 97"/>
            <p:cNvSpPr>
              <a:spLocks noChangeShapeType="1"/>
            </p:cNvSpPr>
            <p:nvPr/>
          </p:nvSpPr>
          <p:spPr bwMode="auto">
            <a:xfrm flipH="1">
              <a:off x="2431" y="1961"/>
              <a:ext cx="1795" cy="1528"/>
            </a:xfrm>
            <a:prstGeom prst="line">
              <a:avLst/>
            </a:prstGeom>
            <a:noFill/>
            <a:ln w="50800">
              <a:solidFill>
                <a:srgbClr val="FE1A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58" name="Group 98"/>
            <p:cNvGrpSpPr>
              <a:grpSpLocks/>
            </p:cNvGrpSpPr>
            <p:nvPr/>
          </p:nvGrpSpPr>
          <p:grpSpPr bwMode="auto">
            <a:xfrm>
              <a:off x="2326" y="3446"/>
              <a:ext cx="132" cy="158"/>
              <a:chOff x="2326" y="3446"/>
              <a:chExt cx="132" cy="158"/>
            </a:xfrm>
          </p:grpSpPr>
          <p:sp>
            <p:nvSpPr>
              <p:cNvPr id="143459" name="Rectangle 99"/>
              <p:cNvSpPr>
                <a:spLocks noChangeArrowheads="1"/>
              </p:cNvSpPr>
              <p:nvPr/>
            </p:nvSpPr>
            <p:spPr bwMode="auto">
              <a:xfrm>
                <a:off x="2326" y="3446"/>
                <a:ext cx="75" cy="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400" b="1" i="1">
                    <a:solidFill>
                      <a:srgbClr val="FF1919"/>
                    </a:solidFill>
                  </a:rPr>
                  <a:t>S</a:t>
                </a:r>
                <a:endParaRPr lang="en-US" altLang="en-US" sz="3200" b="1" i="1" u="sng"/>
              </a:p>
            </p:txBody>
          </p:sp>
          <p:sp>
            <p:nvSpPr>
              <p:cNvPr id="143460" name="Rectangle 100"/>
              <p:cNvSpPr>
                <a:spLocks noChangeArrowheads="1"/>
              </p:cNvSpPr>
              <p:nvPr/>
            </p:nvSpPr>
            <p:spPr bwMode="auto">
              <a:xfrm>
                <a:off x="2398" y="3489"/>
                <a:ext cx="60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900" b="1">
                    <a:solidFill>
                      <a:srgbClr val="FF1919"/>
                    </a:solidFill>
                  </a:rPr>
                  <a:t>1 </a:t>
                </a:r>
                <a:endParaRPr lang="en-US" altLang="en-US" sz="3200" b="1" i="1" u="sng"/>
              </a:p>
            </p:txBody>
          </p:sp>
        </p:grpSp>
        <p:grpSp>
          <p:nvGrpSpPr>
            <p:cNvPr id="143461" name="Group 101"/>
            <p:cNvGrpSpPr>
              <a:grpSpLocks/>
            </p:cNvGrpSpPr>
            <p:nvPr/>
          </p:nvGrpSpPr>
          <p:grpSpPr bwMode="auto">
            <a:xfrm>
              <a:off x="4216" y="1815"/>
              <a:ext cx="132" cy="158"/>
              <a:chOff x="4216" y="1815"/>
              <a:chExt cx="132" cy="158"/>
            </a:xfrm>
          </p:grpSpPr>
          <p:sp>
            <p:nvSpPr>
              <p:cNvPr id="143462" name="Rectangle 102"/>
              <p:cNvSpPr>
                <a:spLocks noChangeArrowheads="1"/>
              </p:cNvSpPr>
              <p:nvPr/>
            </p:nvSpPr>
            <p:spPr bwMode="auto">
              <a:xfrm>
                <a:off x="4216" y="1815"/>
                <a:ext cx="75" cy="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400" b="1" i="1">
                    <a:solidFill>
                      <a:srgbClr val="FF1919"/>
                    </a:solidFill>
                  </a:rPr>
                  <a:t>S</a:t>
                </a:r>
                <a:endParaRPr lang="en-US" altLang="en-US" sz="3200" b="1" i="1" u="sng"/>
              </a:p>
            </p:txBody>
          </p:sp>
          <p:sp>
            <p:nvSpPr>
              <p:cNvPr id="143463" name="Rectangle 103"/>
              <p:cNvSpPr>
                <a:spLocks noChangeArrowheads="1"/>
              </p:cNvSpPr>
              <p:nvPr/>
            </p:nvSpPr>
            <p:spPr bwMode="auto">
              <a:xfrm>
                <a:off x="4288" y="1858"/>
                <a:ext cx="60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900" b="1">
                    <a:solidFill>
                      <a:srgbClr val="FF1919"/>
                    </a:solidFill>
                  </a:rPr>
                  <a:t>1 </a:t>
                </a:r>
                <a:endParaRPr lang="en-US" altLang="en-US" sz="3200" b="1" i="1" u="sng"/>
              </a:p>
            </p:txBody>
          </p:sp>
        </p:grpSp>
      </p:grpSp>
      <p:grpSp>
        <p:nvGrpSpPr>
          <p:cNvPr id="143464" name="Group 104"/>
          <p:cNvGrpSpPr>
            <a:grpSpLocks/>
          </p:cNvGrpSpPr>
          <p:nvPr/>
        </p:nvGrpSpPr>
        <p:grpSpPr bwMode="auto">
          <a:xfrm>
            <a:off x="4865688" y="4530725"/>
            <a:ext cx="427037" cy="250825"/>
            <a:chOff x="3065" y="2854"/>
            <a:chExt cx="269" cy="158"/>
          </a:xfrm>
        </p:grpSpPr>
        <p:grpSp>
          <p:nvGrpSpPr>
            <p:cNvPr id="143465" name="Group 105"/>
            <p:cNvGrpSpPr>
              <a:grpSpLocks/>
            </p:cNvGrpSpPr>
            <p:nvPr/>
          </p:nvGrpSpPr>
          <p:grpSpPr bwMode="auto">
            <a:xfrm>
              <a:off x="3065" y="2876"/>
              <a:ext cx="75" cy="75"/>
              <a:chOff x="3065" y="2876"/>
              <a:chExt cx="75" cy="75"/>
            </a:xfrm>
          </p:grpSpPr>
          <p:sp>
            <p:nvSpPr>
              <p:cNvPr id="143466" name="Oval 106"/>
              <p:cNvSpPr>
                <a:spLocks noChangeArrowheads="1"/>
              </p:cNvSpPr>
              <p:nvPr/>
            </p:nvSpPr>
            <p:spPr bwMode="auto">
              <a:xfrm>
                <a:off x="3065" y="2876"/>
                <a:ext cx="75" cy="7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67" name="Oval 107"/>
              <p:cNvSpPr>
                <a:spLocks noChangeArrowheads="1"/>
              </p:cNvSpPr>
              <p:nvPr/>
            </p:nvSpPr>
            <p:spPr bwMode="auto">
              <a:xfrm>
                <a:off x="3081" y="2892"/>
                <a:ext cx="43" cy="43"/>
              </a:xfrm>
              <a:prstGeom prst="ellipse">
                <a:avLst/>
              </a:prstGeom>
              <a:solidFill>
                <a:srgbClr val="FE1A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68" name="Rectangle 108"/>
            <p:cNvSpPr>
              <a:spLocks noChangeArrowheads="1"/>
            </p:cNvSpPr>
            <p:nvPr/>
          </p:nvSpPr>
          <p:spPr bwMode="auto">
            <a:xfrm>
              <a:off x="3235" y="2854"/>
              <a:ext cx="99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400" b="1" i="1">
                  <a:solidFill>
                    <a:srgbClr val="FF1919"/>
                  </a:solidFill>
                </a:rPr>
                <a:t>F </a:t>
              </a:r>
              <a:endParaRPr lang="en-US" altLang="en-US" sz="3200" b="1" i="1" u="sng"/>
            </a:p>
          </p:txBody>
        </p:sp>
      </p:grpSp>
      <p:grpSp>
        <p:nvGrpSpPr>
          <p:cNvPr id="143469" name="Group 109"/>
          <p:cNvGrpSpPr>
            <a:grpSpLocks/>
          </p:cNvGrpSpPr>
          <p:nvPr/>
        </p:nvGrpSpPr>
        <p:grpSpPr bwMode="auto">
          <a:xfrm>
            <a:off x="4865688" y="3957638"/>
            <a:ext cx="333375" cy="317500"/>
            <a:chOff x="3065" y="2493"/>
            <a:chExt cx="210" cy="200"/>
          </a:xfrm>
        </p:grpSpPr>
        <p:grpSp>
          <p:nvGrpSpPr>
            <p:cNvPr id="143470" name="Group 110"/>
            <p:cNvGrpSpPr>
              <a:grpSpLocks/>
            </p:cNvGrpSpPr>
            <p:nvPr/>
          </p:nvGrpSpPr>
          <p:grpSpPr bwMode="auto">
            <a:xfrm>
              <a:off x="3065" y="2628"/>
              <a:ext cx="75" cy="65"/>
              <a:chOff x="3065" y="2628"/>
              <a:chExt cx="75" cy="65"/>
            </a:xfrm>
          </p:grpSpPr>
          <p:sp>
            <p:nvSpPr>
              <p:cNvPr id="143471" name="Oval 111"/>
              <p:cNvSpPr>
                <a:spLocks noChangeArrowheads="1"/>
              </p:cNvSpPr>
              <p:nvPr/>
            </p:nvSpPr>
            <p:spPr bwMode="auto">
              <a:xfrm>
                <a:off x="3065" y="2628"/>
                <a:ext cx="75" cy="6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72" name="Oval 112"/>
              <p:cNvSpPr>
                <a:spLocks noChangeArrowheads="1"/>
              </p:cNvSpPr>
              <p:nvPr/>
            </p:nvSpPr>
            <p:spPr bwMode="auto">
              <a:xfrm>
                <a:off x="3081" y="2639"/>
                <a:ext cx="43" cy="43"/>
              </a:xfrm>
              <a:prstGeom prst="ellipse">
                <a:avLst/>
              </a:prstGeom>
              <a:solidFill>
                <a:srgbClr val="FE1A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73" name="Rectangle 113"/>
            <p:cNvSpPr>
              <a:spLocks noChangeArrowheads="1"/>
            </p:cNvSpPr>
            <p:nvPr/>
          </p:nvSpPr>
          <p:spPr bwMode="auto">
            <a:xfrm>
              <a:off x="3163" y="2493"/>
              <a:ext cx="112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400" b="1" i="1">
                  <a:solidFill>
                    <a:srgbClr val="FF1919"/>
                  </a:solidFill>
                </a:rPr>
                <a:t>B </a:t>
              </a:r>
              <a:endParaRPr lang="en-US" altLang="en-US" sz="3200" b="1" i="1" u="sng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4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3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3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3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3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3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3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43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43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Adjusting to a Recessionary Gap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When unemployment exists, if money wages fall: </a:t>
            </a:r>
          </a:p>
          <a:p>
            <a:pPr lvl="1"/>
            <a:r>
              <a:rPr lang="en-US" altLang="en-US"/>
              <a:t>The aggregate supply curve will shift outward</a:t>
            </a:r>
          </a:p>
          <a:p>
            <a:pPr lvl="1"/>
            <a:r>
              <a:rPr lang="en-US" altLang="en-US"/>
              <a:t>Full employment will be attained eventually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 the real economy, however, wage reductions are slow and uncertain, particularly in the post-World War II period.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Adjusting to a Recessionary Gap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Adjusting to a Recessionary Gap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There are several possible reasons why wages are so sticky in the downward direction:</a:t>
            </a:r>
          </a:p>
          <a:p>
            <a:pPr lvl="1"/>
            <a:r>
              <a:rPr lang="en-US" altLang="en-US"/>
              <a:t>Institutional rigidities</a:t>
            </a:r>
          </a:p>
          <a:p>
            <a:pPr lvl="1"/>
            <a:r>
              <a:rPr lang="en-US" altLang="en-US"/>
              <a:t>Psychological resistance</a:t>
            </a:r>
          </a:p>
          <a:p>
            <a:pPr lvl="1"/>
            <a:r>
              <a:rPr lang="en-US" altLang="en-US"/>
              <a:t>Reduced severity of business cycles </a:t>
            </a:r>
          </a:p>
          <a:p>
            <a:pPr lvl="1"/>
            <a:r>
              <a:rPr lang="en-US" altLang="en-US"/>
              <a:t>Competition for the best workers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Adjusting to a Recessionary Gap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With sticky wages, cyclical unemployment may last a long time.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Consumer Spending and Income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scatter diagram with U.S. data shows the close relationship between real disposable income and real consumer spending.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Adjusting to a Recessionary Gap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r>
              <a:rPr lang="en-US" altLang="en-US">
                <a:solidFill>
                  <a:srgbClr val="365B98"/>
                </a:solidFill>
              </a:rPr>
              <a:t>Does the Economy Have a Self-Correcting Mechanism?</a:t>
            </a:r>
            <a:endParaRPr lang="en-US" altLang="en-US" sz="3900" i="1" u="sng">
              <a:solidFill>
                <a:srgbClr val="66FFFF"/>
              </a:solidFill>
            </a:endParaRPr>
          </a:p>
          <a:p>
            <a:pPr lvl="1"/>
            <a:r>
              <a:rPr lang="en-US" altLang="en-US"/>
              <a:t>The economy will self-adjust eventually.</a:t>
            </a:r>
          </a:p>
          <a:p>
            <a:pPr lvl="2"/>
            <a:r>
              <a:rPr lang="en-US" altLang="en-US">
                <a:sym typeface="Symbol" panose="05050102010706020507" pitchFamily="18" charset="2"/>
              </a:rPr>
              <a:t> wages 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</a:t>
            </a:r>
            <a:r>
              <a:rPr lang="en-US" altLang="en-US">
                <a:sym typeface="WP IconicSymbolsB" pitchFamily="2" charset="2"/>
              </a:rPr>
              <a:t>  </a:t>
            </a:r>
            <a:r>
              <a:rPr lang="en-US" altLang="en-US">
                <a:sym typeface="Symbol" panose="05050102010706020507" pitchFamily="18" charset="2"/>
              </a:rPr>
              <a:t>  demand for labor</a:t>
            </a:r>
          </a:p>
          <a:p>
            <a:pPr lvl="2"/>
            <a:r>
              <a:rPr lang="en-US" altLang="en-US">
                <a:sym typeface="Symbol" panose="05050102010706020507" pitchFamily="18" charset="2"/>
              </a:rPr>
              <a:t></a:t>
            </a:r>
            <a:r>
              <a:rPr lang="en-US" altLang="en-US"/>
              <a:t>  prices  </a:t>
            </a:r>
            <a:r>
              <a:rPr lang="en-US" altLang="en-US">
                <a:sym typeface="Symbol" panose="05050102010706020507" pitchFamily="18" charset="2"/>
              </a:rPr>
              <a:t> </a:t>
            </a:r>
            <a:r>
              <a:rPr lang="en-US" altLang="en-US">
                <a:sym typeface="WP IconicSymbolsB" pitchFamily="2" charset="2"/>
              </a:rPr>
              <a:t> </a:t>
            </a:r>
            <a:r>
              <a:rPr lang="en-US" altLang="en-US">
                <a:sym typeface="Symbol" panose="05050102010706020507" pitchFamily="18" charset="2"/>
              </a:rPr>
              <a:t>  demand for goods and services</a:t>
            </a:r>
            <a:endParaRPr lang="en-US" altLang="en-US"/>
          </a:p>
          <a:p>
            <a:pPr lvl="1"/>
            <a:r>
              <a:rPr lang="en-US" altLang="en-US"/>
              <a:t>But many people believe that government intervention should help to speed the process.</a:t>
            </a:r>
          </a:p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Adjusting to an Inflationary Gap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When GDP  &gt;  full employment</a:t>
            </a:r>
          </a:p>
          <a:p>
            <a:pPr lvl="1"/>
            <a:r>
              <a:rPr lang="en-US" altLang="en-US"/>
              <a:t>Price level rises</a:t>
            </a:r>
          </a:p>
          <a:p>
            <a:pPr lvl="1"/>
            <a:r>
              <a:rPr lang="en-US" altLang="en-US"/>
              <a:t>Labor is in short supply</a:t>
            </a:r>
          </a:p>
          <a:p>
            <a:r>
              <a:rPr lang="en-US" altLang="en-US"/>
              <a:t>Both forces  </a:t>
            </a:r>
            <a:r>
              <a:rPr lang="en-US" altLang="en-US">
                <a:sym typeface="Symbol" panose="05050102010706020507" pitchFamily="18" charset="2"/>
              </a:rPr>
              <a:t>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 </a:t>
            </a:r>
            <a:r>
              <a:rPr lang="en-US" altLang="en-US"/>
              <a:t>money wages</a:t>
            </a:r>
          </a:p>
          <a:p>
            <a:pPr lvl="1"/>
            <a:r>
              <a:rPr lang="en-US" altLang="en-US"/>
              <a:t>AS curve shifts inward</a:t>
            </a:r>
          </a:p>
          <a:p>
            <a:pPr lvl="1"/>
            <a:r>
              <a:rPr lang="en-US" altLang="en-US"/>
              <a:t>Employment falls</a:t>
            </a:r>
          </a:p>
          <a:p>
            <a:pPr lvl="1"/>
            <a:r>
              <a:rPr lang="en-US" altLang="en-US"/>
              <a:t>Eventually eliminates the inflationary gap</a:t>
            </a:r>
          </a:p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    </a:t>
            </a:r>
            <a:r>
              <a:rPr lang="en-US" altLang="en-US" sz="3200">
                <a:solidFill>
                  <a:srgbClr val="010000"/>
                </a:solidFill>
              </a:rPr>
              <a:t>The Elimination of an Inflationary Gap</a:t>
            </a:r>
          </a:p>
        </p:txBody>
      </p:sp>
      <p:sp>
        <p:nvSpPr>
          <p:cNvPr id="151556" name="Line 4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57" name="Line 5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1987550" y="1636713"/>
            <a:ext cx="5045075" cy="4875212"/>
          </a:xfrm>
          <a:prstGeom prst="rect">
            <a:avLst/>
          </a:prstGeom>
          <a:solidFill>
            <a:srgbClr val="F2F2E5"/>
          </a:solidFill>
          <a:ln w="0">
            <a:solidFill>
              <a:srgbClr val="F2F2E5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1560" name="Rectangle 8"/>
          <p:cNvSpPr>
            <a:spLocks noChangeArrowheads="1"/>
          </p:cNvSpPr>
          <p:nvPr/>
        </p:nvSpPr>
        <p:spPr bwMode="auto">
          <a:xfrm>
            <a:off x="4719638" y="1865313"/>
            <a:ext cx="2103437" cy="4013200"/>
          </a:xfrm>
          <a:prstGeom prst="rect">
            <a:avLst/>
          </a:prstGeom>
          <a:solidFill>
            <a:srgbClr val="CCCCCC"/>
          </a:solidFill>
          <a:ln w="0">
            <a:solidFill>
              <a:srgbClr val="CCCCCC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1561" name="Line 9"/>
          <p:cNvSpPr>
            <a:spLocks noChangeShapeType="1"/>
          </p:cNvSpPr>
          <p:nvPr/>
        </p:nvSpPr>
        <p:spPr bwMode="auto">
          <a:xfrm>
            <a:off x="5526088" y="3502025"/>
            <a:ext cx="614362" cy="1588"/>
          </a:xfrm>
          <a:prstGeom prst="line">
            <a:avLst/>
          </a:prstGeom>
          <a:noFill/>
          <a:ln w="23876">
            <a:solidFill>
              <a:srgbClr val="FE1A0E"/>
            </a:solidFill>
            <a:round/>
            <a:headEnd type="stealth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2" name="Line 10"/>
          <p:cNvSpPr>
            <a:spLocks noChangeShapeType="1"/>
          </p:cNvSpPr>
          <p:nvPr/>
        </p:nvSpPr>
        <p:spPr bwMode="auto">
          <a:xfrm>
            <a:off x="4719638" y="4383088"/>
            <a:ext cx="579437" cy="1587"/>
          </a:xfrm>
          <a:prstGeom prst="line">
            <a:avLst/>
          </a:prstGeom>
          <a:noFill/>
          <a:ln w="34925">
            <a:solidFill>
              <a:srgbClr val="FE1A0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3" name="Freeform 11"/>
          <p:cNvSpPr>
            <a:spLocks/>
          </p:cNvSpPr>
          <p:nvPr/>
        </p:nvSpPr>
        <p:spPr bwMode="auto">
          <a:xfrm>
            <a:off x="2617788" y="1865313"/>
            <a:ext cx="4205287" cy="4013200"/>
          </a:xfrm>
          <a:custGeom>
            <a:avLst/>
            <a:gdLst>
              <a:gd name="T0" fmla="*/ 0 w 2649"/>
              <a:gd name="T1" fmla="*/ 0 h 2528"/>
              <a:gd name="T2" fmla="*/ 0 w 2649"/>
              <a:gd name="T3" fmla="*/ 2528 h 2528"/>
              <a:gd name="T4" fmla="*/ 2649 w 2649"/>
              <a:gd name="T5" fmla="*/ 2528 h 2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49" h="2528">
                <a:moveTo>
                  <a:pt x="0" y="0"/>
                </a:moveTo>
                <a:lnTo>
                  <a:pt x="0" y="2528"/>
                </a:lnTo>
                <a:lnTo>
                  <a:pt x="2649" y="2528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1564" name="Group 12"/>
          <p:cNvGrpSpPr>
            <a:grpSpLocks/>
          </p:cNvGrpSpPr>
          <p:nvPr/>
        </p:nvGrpSpPr>
        <p:grpSpPr bwMode="auto">
          <a:xfrm>
            <a:off x="3284538" y="2230438"/>
            <a:ext cx="3300412" cy="2954337"/>
            <a:chOff x="2069" y="1405"/>
            <a:chExt cx="2079" cy="1861"/>
          </a:xfrm>
        </p:grpSpPr>
        <p:sp>
          <p:nvSpPr>
            <p:cNvPr id="151565" name="Line 13"/>
            <p:cNvSpPr>
              <a:spLocks noChangeShapeType="1"/>
            </p:cNvSpPr>
            <p:nvPr/>
          </p:nvSpPr>
          <p:spPr bwMode="auto">
            <a:xfrm flipH="1">
              <a:off x="2201" y="1574"/>
              <a:ext cx="1832" cy="1575"/>
            </a:xfrm>
            <a:prstGeom prst="line">
              <a:avLst/>
            </a:prstGeom>
            <a:noFill/>
            <a:ln w="52388">
              <a:solidFill>
                <a:srgbClr val="FE1A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1566" name="Group 14"/>
            <p:cNvGrpSpPr>
              <a:grpSpLocks/>
            </p:cNvGrpSpPr>
            <p:nvPr/>
          </p:nvGrpSpPr>
          <p:grpSpPr bwMode="auto">
            <a:xfrm>
              <a:off x="2069" y="3098"/>
              <a:ext cx="134" cy="168"/>
              <a:chOff x="2069" y="3098"/>
              <a:chExt cx="134" cy="168"/>
            </a:xfrm>
          </p:grpSpPr>
          <p:sp>
            <p:nvSpPr>
              <p:cNvPr id="151567" name="Rectangle 15"/>
              <p:cNvSpPr>
                <a:spLocks noChangeArrowheads="1"/>
              </p:cNvSpPr>
              <p:nvPr/>
            </p:nvSpPr>
            <p:spPr bwMode="auto">
              <a:xfrm>
                <a:off x="2069" y="3098"/>
                <a:ext cx="80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500" b="1" i="1">
                    <a:solidFill>
                      <a:srgbClr val="FF1919"/>
                    </a:solidFill>
                  </a:rPr>
                  <a:t>S</a:t>
                </a:r>
                <a:endParaRPr lang="en-US" altLang="en-US" sz="3200" b="1" i="1" u="sng"/>
              </a:p>
            </p:txBody>
          </p:sp>
          <p:sp>
            <p:nvSpPr>
              <p:cNvPr id="151568" name="Rectangle 16"/>
              <p:cNvSpPr>
                <a:spLocks noChangeArrowheads="1"/>
              </p:cNvSpPr>
              <p:nvPr/>
            </p:nvSpPr>
            <p:spPr bwMode="auto">
              <a:xfrm>
                <a:off x="2143" y="3143"/>
                <a:ext cx="60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900" b="1">
                    <a:solidFill>
                      <a:srgbClr val="FF1919"/>
                    </a:solidFill>
                  </a:rPr>
                  <a:t>1 </a:t>
                </a:r>
                <a:endParaRPr lang="en-US" altLang="en-US" sz="3200" b="1" i="1" u="sng"/>
              </a:p>
            </p:txBody>
          </p:sp>
        </p:grpSp>
        <p:grpSp>
          <p:nvGrpSpPr>
            <p:cNvPr id="151569" name="Group 17"/>
            <p:cNvGrpSpPr>
              <a:grpSpLocks/>
            </p:cNvGrpSpPr>
            <p:nvPr/>
          </p:nvGrpSpPr>
          <p:grpSpPr bwMode="auto">
            <a:xfrm>
              <a:off x="4014" y="1405"/>
              <a:ext cx="134" cy="168"/>
              <a:chOff x="4014" y="1405"/>
              <a:chExt cx="134" cy="168"/>
            </a:xfrm>
          </p:grpSpPr>
          <p:sp>
            <p:nvSpPr>
              <p:cNvPr id="151570" name="Rectangle 18"/>
              <p:cNvSpPr>
                <a:spLocks noChangeArrowheads="1"/>
              </p:cNvSpPr>
              <p:nvPr/>
            </p:nvSpPr>
            <p:spPr bwMode="auto">
              <a:xfrm>
                <a:off x="4014" y="1405"/>
                <a:ext cx="80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500" b="1" i="1">
                    <a:solidFill>
                      <a:srgbClr val="FF1919"/>
                    </a:solidFill>
                  </a:rPr>
                  <a:t>S</a:t>
                </a:r>
                <a:endParaRPr lang="en-US" altLang="en-US" sz="3200" b="1" i="1" u="sng"/>
              </a:p>
            </p:txBody>
          </p:sp>
          <p:sp>
            <p:nvSpPr>
              <p:cNvPr id="151571" name="Rectangle 19"/>
              <p:cNvSpPr>
                <a:spLocks noChangeArrowheads="1"/>
              </p:cNvSpPr>
              <p:nvPr/>
            </p:nvSpPr>
            <p:spPr bwMode="auto">
              <a:xfrm>
                <a:off x="4088" y="1450"/>
                <a:ext cx="60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900" b="1">
                    <a:solidFill>
                      <a:srgbClr val="FF1919"/>
                    </a:solidFill>
                  </a:rPr>
                  <a:t>1 </a:t>
                </a:r>
                <a:endParaRPr lang="en-US" altLang="en-US" sz="3200" b="1" i="1" u="sng"/>
              </a:p>
            </p:txBody>
          </p:sp>
        </p:grpSp>
      </p:grpSp>
      <p:grpSp>
        <p:nvGrpSpPr>
          <p:cNvPr id="151572" name="Group 20"/>
          <p:cNvGrpSpPr>
            <a:grpSpLocks/>
          </p:cNvGrpSpPr>
          <p:nvPr/>
        </p:nvGrpSpPr>
        <p:grpSpPr bwMode="auto">
          <a:xfrm>
            <a:off x="3756025" y="3008313"/>
            <a:ext cx="3041650" cy="2717800"/>
            <a:chOff x="2366" y="1895"/>
            <a:chExt cx="1916" cy="1712"/>
          </a:xfrm>
        </p:grpSpPr>
        <p:sp>
          <p:nvSpPr>
            <p:cNvPr id="151573" name="Line 21"/>
            <p:cNvSpPr>
              <a:spLocks noChangeShapeType="1"/>
            </p:cNvSpPr>
            <p:nvPr/>
          </p:nvSpPr>
          <p:spPr bwMode="auto">
            <a:xfrm flipH="1">
              <a:off x="2510" y="2051"/>
              <a:ext cx="1656" cy="1441"/>
            </a:xfrm>
            <a:prstGeom prst="line">
              <a:avLst/>
            </a:prstGeom>
            <a:noFill/>
            <a:ln w="523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1574" name="Group 22"/>
            <p:cNvGrpSpPr>
              <a:grpSpLocks/>
            </p:cNvGrpSpPr>
            <p:nvPr/>
          </p:nvGrpSpPr>
          <p:grpSpPr bwMode="auto">
            <a:xfrm>
              <a:off x="2366" y="3439"/>
              <a:ext cx="134" cy="168"/>
              <a:chOff x="2366" y="3439"/>
              <a:chExt cx="134" cy="168"/>
            </a:xfrm>
          </p:grpSpPr>
          <p:sp>
            <p:nvSpPr>
              <p:cNvPr id="151575" name="Rectangle 23"/>
              <p:cNvSpPr>
                <a:spLocks noChangeArrowheads="1"/>
              </p:cNvSpPr>
              <p:nvPr/>
            </p:nvSpPr>
            <p:spPr bwMode="auto">
              <a:xfrm>
                <a:off x="2366" y="3439"/>
                <a:ext cx="80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500" b="1" i="1">
                    <a:solidFill>
                      <a:srgbClr val="000000"/>
                    </a:solidFill>
                  </a:rPr>
                  <a:t>S</a:t>
                </a:r>
                <a:endParaRPr lang="en-US" altLang="en-US" sz="3200" b="1" i="1" u="sng"/>
              </a:p>
            </p:txBody>
          </p:sp>
          <p:sp>
            <p:nvSpPr>
              <p:cNvPr id="151576" name="Rectangle 24"/>
              <p:cNvSpPr>
                <a:spLocks noChangeArrowheads="1"/>
              </p:cNvSpPr>
              <p:nvPr/>
            </p:nvSpPr>
            <p:spPr bwMode="auto">
              <a:xfrm>
                <a:off x="2440" y="3484"/>
                <a:ext cx="60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0 </a:t>
                </a:r>
                <a:endParaRPr lang="en-US" altLang="en-US" sz="3200" b="1" i="1" u="sng"/>
              </a:p>
            </p:txBody>
          </p:sp>
        </p:grpSp>
        <p:grpSp>
          <p:nvGrpSpPr>
            <p:cNvPr id="151577" name="Group 25"/>
            <p:cNvGrpSpPr>
              <a:grpSpLocks/>
            </p:cNvGrpSpPr>
            <p:nvPr/>
          </p:nvGrpSpPr>
          <p:grpSpPr bwMode="auto">
            <a:xfrm>
              <a:off x="4148" y="1895"/>
              <a:ext cx="134" cy="168"/>
              <a:chOff x="4148" y="1895"/>
              <a:chExt cx="134" cy="168"/>
            </a:xfrm>
          </p:grpSpPr>
          <p:sp>
            <p:nvSpPr>
              <p:cNvPr id="151578" name="Rectangle 26"/>
              <p:cNvSpPr>
                <a:spLocks noChangeArrowheads="1"/>
              </p:cNvSpPr>
              <p:nvPr/>
            </p:nvSpPr>
            <p:spPr bwMode="auto">
              <a:xfrm>
                <a:off x="4148" y="1895"/>
                <a:ext cx="80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500" b="1" i="1">
                    <a:solidFill>
                      <a:srgbClr val="000000"/>
                    </a:solidFill>
                  </a:rPr>
                  <a:t>S</a:t>
                </a:r>
                <a:endParaRPr lang="en-US" altLang="en-US" sz="3200" b="1" i="1" u="sng"/>
              </a:p>
            </p:txBody>
          </p:sp>
          <p:sp>
            <p:nvSpPr>
              <p:cNvPr id="151579" name="Rectangle 27"/>
              <p:cNvSpPr>
                <a:spLocks noChangeArrowheads="1"/>
              </p:cNvSpPr>
              <p:nvPr/>
            </p:nvSpPr>
            <p:spPr bwMode="auto">
              <a:xfrm>
                <a:off x="4222" y="1940"/>
                <a:ext cx="60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0 </a:t>
                </a:r>
                <a:endParaRPr lang="en-US" altLang="en-US" sz="3200" b="1" i="1" u="sng"/>
              </a:p>
            </p:txBody>
          </p:sp>
        </p:grpSp>
      </p:grpSp>
      <p:grpSp>
        <p:nvGrpSpPr>
          <p:cNvPr id="151580" name="Group 28"/>
          <p:cNvGrpSpPr>
            <a:grpSpLocks/>
          </p:cNvGrpSpPr>
          <p:nvPr/>
        </p:nvGrpSpPr>
        <p:grpSpPr bwMode="auto">
          <a:xfrm>
            <a:off x="3001963" y="2678113"/>
            <a:ext cx="3632200" cy="2671762"/>
            <a:chOff x="1891" y="1687"/>
            <a:chExt cx="2288" cy="1683"/>
          </a:xfrm>
        </p:grpSpPr>
        <p:sp>
          <p:nvSpPr>
            <p:cNvPr id="151581" name="Line 29"/>
            <p:cNvSpPr>
              <a:spLocks noChangeShapeType="1"/>
            </p:cNvSpPr>
            <p:nvPr/>
          </p:nvSpPr>
          <p:spPr bwMode="auto">
            <a:xfrm>
              <a:off x="2013" y="1807"/>
              <a:ext cx="1965" cy="1415"/>
            </a:xfrm>
            <a:prstGeom prst="line">
              <a:avLst/>
            </a:prstGeom>
            <a:noFill/>
            <a:ln w="523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82" name="Rectangle 30"/>
            <p:cNvSpPr>
              <a:spLocks noChangeArrowheads="1"/>
            </p:cNvSpPr>
            <p:nvPr/>
          </p:nvSpPr>
          <p:spPr bwMode="auto">
            <a:xfrm>
              <a:off x="4059" y="3202"/>
              <a:ext cx="120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500" b="1" i="1">
                  <a:solidFill>
                    <a:srgbClr val="000000"/>
                  </a:solidFill>
                </a:rPr>
                <a:t>D </a:t>
              </a:r>
              <a:endParaRPr lang="en-US" altLang="en-US" sz="3200" b="1" i="1" u="sng"/>
            </a:p>
          </p:txBody>
        </p:sp>
        <p:sp>
          <p:nvSpPr>
            <p:cNvPr id="151583" name="Rectangle 31"/>
            <p:cNvSpPr>
              <a:spLocks noChangeArrowheads="1"/>
            </p:cNvSpPr>
            <p:nvPr/>
          </p:nvSpPr>
          <p:spPr bwMode="auto">
            <a:xfrm>
              <a:off x="1891" y="1687"/>
              <a:ext cx="120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500" b="1" i="1">
                  <a:solidFill>
                    <a:srgbClr val="000000"/>
                  </a:solidFill>
                </a:rPr>
                <a:t>D </a:t>
              </a:r>
              <a:endParaRPr lang="en-US" altLang="en-US" sz="3200" b="1" i="1" u="sng"/>
            </a:p>
          </p:txBody>
        </p:sp>
      </p:grpSp>
      <p:sp>
        <p:nvSpPr>
          <p:cNvPr id="151584" name="Rectangle 32"/>
          <p:cNvSpPr>
            <a:spLocks noChangeArrowheads="1"/>
          </p:cNvSpPr>
          <p:nvPr/>
        </p:nvSpPr>
        <p:spPr bwMode="auto">
          <a:xfrm>
            <a:off x="4297363" y="6096000"/>
            <a:ext cx="9207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500" b="1">
                <a:solidFill>
                  <a:srgbClr val="000000"/>
                </a:solidFill>
              </a:rPr>
              <a:t>Real GDP </a:t>
            </a:r>
            <a:endParaRPr lang="en-US" altLang="en-US" sz="3200" b="1" i="1" u="sng"/>
          </a:p>
        </p:txBody>
      </p:sp>
      <p:sp>
        <p:nvSpPr>
          <p:cNvPr id="151585" name="Rectangle 33"/>
          <p:cNvSpPr>
            <a:spLocks noChangeArrowheads="1"/>
          </p:cNvSpPr>
          <p:nvPr/>
        </p:nvSpPr>
        <p:spPr bwMode="auto">
          <a:xfrm rot="16200000">
            <a:off x="1848644" y="3756819"/>
            <a:ext cx="10588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500" b="1">
                <a:solidFill>
                  <a:srgbClr val="000000"/>
                </a:solidFill>
              </a:rPr>
              <a:t>Price Level </a:t>
            </a:r>
            <a:endParaRPr lang="en-US" altLang="en-US" sz="3200" b="1" i="1" u="sng"/>
          </a:p>
        </p:txBody>
      </p:sp>
      <p:grpSp>
        <p:nvGrpSpPr>
          <p:cNvPr id="151586" name="Group 34"/>
          <p:cNvGrpSpPr>
            <a:grpSpLocks/>
          </p:cNvGrpSpPr>
          <p:nvPr/>
        </p:nvGrpSpPr>
        <p:grpSpPr bwMode="auto">
          <a:xfrm>
            <a:off x="5246688" y="4068763"/>
            <a:ext cx="196850" cy="384175"/>
            <a:chOff x="3305" y="2563"/>
            <a:chExt cx="124" cy="242"/>
          </a:xfrm>
        </p:grpSpPr>
        <p:grpSp>
          <p:nvGrpSpPr>
            <p:cNvPr id="151587" name="Group 35"/>
            <p:cNvGrpSpPr>
              <a:grpSpLocks/>
            </p:cNvGrpSpPr>
            <p:nvPr/>
          </p:nvGrpSpPr>
          <p:grpSpPr bwMode="auto">
            <a:xfrm>
              <a:off x="3305" y="2727"/>
              <a:ext cx="77" cy="78"/>
              <a:chOff x="3305" y="2727"/>
              <a:chExt cx="77" cy="78"/>
            </a:xfrm>
          </p:grpSpPr>
          <p:sp>
            <p:nvSpPr>
              <p:cNvPr id="151588" name="Oval 36"/>
              <p:cNvSpPr>
                <a:spLocks noChangeArrowheads="1"/>
              </p:cNvSpPr>
              <p:nvPr/>
            </p:nvSpPr>
            <p:spPr bwMode="auto">
              <a:xfrm>
                <a:off x="3305" y="2727"/>
                <a:ext cx="77" cy="7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89" name="Oval 37"/>
              <p:cNvSpPr>
                <a:spLocks noChangeArrowheads="1"/>
              </p:cNvSpPr>
              <p:nvPr/>
            </p:nvSpPr>
            <p:spPr bwMode="auto">
              <a:xfrm>
                <a:off x="3321" y="2744"/>
                <a:ext cx="44" cy="44"/>
              </a:xfrm>
              <a:prstGeom prst="ellipse">
                <a:avLst/>
              </a:prstGeom>
              <a:solidFill>
                <a:srgbClr val="FE1A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1590" name="Rectangle 38"/>
            <p:cNvSpPr>
              <a:spLocks noChangeArrowheads="1"/>
            </p:cNvSpPr>
            <p:nvPr/>
          </p:nvSpPr>
          <p:spPr bwMode="auto">
            <a:xfrm>
              <a:off x="3316" y="2563"/>
              <a:ext cx="113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500" b="1" i="1">
                  <a:solidFill>
                    <a:srgbClr val="FF1919"/>
                  </a:solidFill>
                </a:rPr>
                <a:t>E </a:t>
              </a:r>
              <a:endParaRPr lang="en-US" altLang="en-US" sz="3200" b="1" i="1" u="sng"/>
            </a:p>
          </p:txBody>
        </p:sp>
      </p:grpSp>
      <p:grpSp>
        <p:nvGrpSpPr>
          <p:cNvPr id="151591" name="Group 39"/>
          <p:cNvGrpSpPr>
            <a:grpSpLocks/>
          </p:cNvGrpSpPr>
          <p:nvPr/>
        </p:nvGrpSpPr>
        <p:grpSpPr bwMode="auto">
          <a:xfrm>
            <a:off x="4878388" y="4540250"/>
            <a:ext cx="1581150" cy="1185863"/>
            <a:chOff x="3073" y="2860"/>
            <a:chExt cx="996" cy="747"/>
          </a:xfrm>
        </p:grpSpPr>
        <p:sp>
          <p:nvSpPr>
            <p:cNvPr id="151592" name="Freeform 40"/>
            <p:cNvSpPr>
              <a:spLocks/>
            </p:cNvSpPr>
            <p:nvPr/>
          </p:nvSpPr>
          <p:spPr bwMode="auto">
            <a:xfrm>
              <a:off x="3073" y="2860"/>
              <a:ext cx="276" cy="522"/>
            </a:xfrm>
            <a:custGeom>
              <a:avLst/>
              <a:gdLst>
                <a:gd name="T0" fmla="*/ 0 w 276"/>
                <a:gd name="T1" fmla="*/ 0 h 522"/>
                <a:gd name="T2" fmla="*/ 0 w 276"/>
                <a:gd name="T3" fmla="*/ 522 h 522"/>
                <a:gd name="T4" fmla="*/ 276 w 276"/>
                <a:gd name="T5" fmla="*/ 522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6" h="522">
                  <a:moveTo>
                    <a:pt x="0" y="0"/>
                  </a:moveTo>
                  <a:lnTo>
                    <a:pt x="0" y="522"/>
                  </a:lnTo>
                  <a:lnTo>
                    <a:pt x="276" y="522"/>
                  </a:lnTo>
                </a:path>
              </a:pathLst>
            </a:custGeom>
            <a:noFill/>
            <a:ln w="23876" cap="flat" cmpd="sng">
              <a:solidFill>
                <a:srgbClr val="FE1A0E"/>
              </a:solidFill>
              <a:prstDash val="solid"/>
              <a:round/>
              <a:headEnd type="stealth" w="med" len="lg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1593" name="Group 41"/>
            <p:cNvGrpSpPr>
              <a:grpSpLocks/>
            </p:cNvGrpSpPr>
            <p:nvPr/>
          </p:nvGrpSpPr>
          <p:grpSpPr bwMode="auto">
            <a:xfrm>
              <a:off x="3390" y="3306"/>
              <a:ext cx="679" cy="301"/>
              <a:chOff x="3390" y="3306"/>
              <a:chExt cx="679" cy="301"/>
            </a:xfrm>
          </p:grpSpPr>
          <p:sp>
            <p:nvSpPr>
              <p:cNvPr id="151594" name="Rectangle 42"/>
              <p:cNvSpPr>
                <a:spLocks noChangeArrowheads="1"/>
              </p:cNvSpPr>
              <p:nvPr/>
            </p:nvSpPr>
            <p:spPr bwMode="auto">
              <a:xfrm>
                <a:off x="3390" y="3306"/>
                <a:ext cx="679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500" b="1">
                    <a:solidFill>
                      <a:srgbClr val="FF1919"/>
                    </a:solidFill>
                  </a:rPr>
                  <a:t>Inflationary </a:t>
                </a:r>
                <a:endParaRPr lang="en-US" altLang="en-US" sz="3200" b="1" i="1" u="sng"/>
              </a:p>
            </p:txBody>
          </p:sp>
          <p:sp>
            <p:nvSpPr>
              <p:cNvPr id="151595" name="Rectangle 43"/>
              <p:cNvSpPr>
                <a:spLocks noChangeArrowheads="1"/>
              </p:cNvSpPr>
              <p:nvPr/>
            </p:nvSpPr>
            <p:spPr bwMode="auto">
              <a:xfrm>
                <a:off x="3390" y="3439"/>
                <a:ext cx="246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500" b="1">
                    <a:solidFill>
                      <a:srgbClr val="FF1919"/>
                    </a:solidFill>
                  </a:rPr>
                  <a:t>gap </a:t>
                </a:r>
                <a:endParaRPr lang="en-US" altLang="en-US" sz="3200" b="1" i="1" u="sng"/>
              </a:p>
            </p:txBody>
          </p:sp>
        </p:grpSp>
      </p:grpSp>
      <p:grpSp>
        <p:nvGrpSpPr>
          <p:cNvPr id="151596" name="Group 44"/>
          <p:cNvGrpSpPr>
            <a:grpSpLocks/>
          </p:cNvGrpSpPr>
          <p:nvPr/>
        </p:nvGrpSpPr>
        <p:grpSpPr bwMode="auto">
          <a:xfrm>
            <a:off x="4321175" y="1924050"/>
            <a:ext cx="855663" cy="3954463"/>
            <a:chOff x="2722" y="1212"/>
            <a:chExt cx="539" cy="2491"/>
          </a:xfrm>
        </p:grpSpPr>
        <p:sp>
          <p:nvSpPr>
            <p:cNvPr id="151597" name="Line 45"/>
            <p:cNvSpPr>
              <a:spLocks noChangeShapeType="1"/>
            </p:cNvSpPr>
            <p:nvPr/>
          </p:nvSpPr>
          <p:spPr bwMode="auto">
            <a:xfrm flipV="1">
              <a:off x="2973" y="1519"/>
              <a:ext cx="1" cy="2184"/>
            </a:xfrm>
            <a:prstGeom prst="line">
              <a:avLst/>
            </a:prstGeom>
            <a:noFill/>
            <a:ln w="52388">
              <a:solidFill>
                <a:srgbClr val="3A52A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1598" name="Group 46"/>
            <p:cNvGrpSpPr>
              <a:grpSpLocks/>
            </p:cNvGrpSpPr>
            <p:nvPr/>
          </p:nvGrpSpPr>
          <p:grpSpPr bwMode="auto">
            <a:xfrm>
              <a:off x="2722" y="1212"/>
              <a:ext cx="539" cy="302"/>
              <a:chOff x="2722" y="1212"/>
              <a:chExt cx="539" cy="302"/>
            </a:xfrm>
          </p:grpSpPr>
          <p:sp>
            <p:nvSpPr>
              <p:cNvPr id="151599" name="Rectangle 47"/>
              <p:cNvSpPr>
                <a:spLocks noChangeArrowheads="1"/>
              </p:cNvSpPr>
              <p:nvPr/>
            </p:nvSpPr>
            <p:spPr bwMode="auto">
              <a:xfrm>
                <a:off x="2722" y="1212"/>
                <a:ext cx="539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500" b="1">
                    <a:solidFill>
                      <a:srgbClr val="3373FF"/>
                    </a:solidFill>
                  </a:rPr>
                  <a:t>Potential </a:t>
                </a:r>
                <a:endParaRPr lang="en-US" altLang="en-US" sz="3200" b="1" i="1" u="sng"/>
              </a:p>
            </p:txBody>
          </p:sp>
          <p:sp>
            <p:nvSpPr>
              <p:cNvPr id="151600" name="Rectangle 48"/>
              <p:cNvSpPr>
                <a:spLocks noChangeArrowheads="1"/>
              </p:cNvSpPr>
              <p:nvPr/>
            </p:nvSpPr>
            <p:spPr bwMode="auto">
              <a:xfrm>
                <a:off x="2841" y="1346"/>
                <a:ext cx="293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500" b="1">
                    <a:solidFill>
                      <a:srgbClr val="3373FF"/>
                    </a:solidFill>
                  </a:rPr>
                  <a:t>GDP </a:t>
                </a:r>
                <a:endParaRPr lang="en-US" altLang="en-US" sz="3200" b="1" i="1" u="sng"/>
              </a:p>
            </p:txBody>
          </p:sp>
        </p:grpSp>
      </p:grpSp>
      <p:sp>
        <p:nvSpPr>
          <p:cNvPr id="151601" name="Line 49"/>
          <p:cNvSpPr>
            <a:spLocks noChangeShapeType="1"/>
          </p:cNvSpPr>
          <p:nvPr/>
        </p:nvSpPr>
        <p:spPr bwMode="auto">
          <a:xfrm flipH="1" flipV="1">
            <a:off x="4760913" y="4002088"/>
            <a:ext cx="508000" cy="368300"/>
          </a:xfrm>
          <a:prstGeom prst="line">
            <a:avLst/>
          </a:prstGeom>
          <a:noFill/>
          <a:ln w="50800">
            <a:solidFill>
              <a:srgbClr val="FE1A0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1602" name="Group 50"/>
          <p:cNvGrpSpPr>
            <a:grpSpLocks/>
          </p:cNvGrpSpPr>
          <p:nvPr/>
        </p:nvGrpSpPr>
        <p:grpSpPr bwMode="auto">
          <a:xfrm>
            <a:off x="4416425" y="3857625"/>
            <a:ext cx="357188" cy="266700"/>
            <a:chOff x="2782" y="2430"/>
            <a:chExt cx="225" cy="168"/>
          </a:xfrm>
        </p:grpSpPr>
        <p:grpSp>
          <p:nvGrpSpPr>
            <p:cNvPr id="151603" name="Group 51"/>
            <p:cNvGrpSpPr>
              <a:grpSpLocks/>
            </p:cNvGrpSpPr>
            <p:nvPr/>
          </p:nvGrpSpPr>
          <p:grpSpPr bwMode="auto">
            <a:xfrm>
              <a:off x="2940" y="2461"/>
              <a:ext cx="67" cy="78"/>
              <a:chOff x="2940" y="2461"/>
              <a:chExt cx="67" cy="78"/>
            </a:xfrm>
          </p:grpSpPr>
          <p:sp>
            <p:nvSpPr>
              <p:cNvPr id="151604" name="Oval 52"/>
              <p:cNvSpPr>
                <a:spLocks noChangeArrowheads="1"/>
              </p:cNvSpPr>
              <p:nvPr/>
            </p:nvSpPr>
            <p:spPr bwMode="auto">
              <a:xfrm>
                <a:off x="2940" y="2461"/>
                <a:ext cx="67" cy="7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605" name="Oval 53"/>
              <p:cNvSpPr>
                <a:spLocks noChangeArrowheads="1"/>
              </p:cNvSpPr>
              <p:nvPr/>
            </p:nvSpPr>
            <p:spPr bwMode="auto">
              <a:xfrm>
                <a:off x="2951" y="2477"/>
                <a:ext cx="45" cy="45"/>
              </a:xfrm>
              <a:prstGeom prst="ellipse">
                <a:avLst/>
              </a:prstGeom>
              <a:solidFill>
                <a:srgbClr val="FE1A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1606" name="Rectangle 54"/>
            <p:cNvSpPr>
              <a:spLocks noChangeArrowheads="1"/>
            </p:cNvSpPr>
            <p:nvPr/>
          </p:nvSpPr>
          <p:spPr bwMode="auto">
            <a:xfrm>
              <a:off x="2782" y="2430"/>
              <a:ext cx="106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500" b="1" i="1">
                  <a:solidFill>
                    <a:srgbClr val="FF1919"/>
                  </a:solidFill>
                </a:rPr>
                <a:t>F </a:t>
              </a:r>
              <a:endParaRPr lang="en-US" altLang="en-US" sz="3200" b="1" i="1" u="sng"/>
            </a:p>
          </p:txBody>
        </p:sp>
      </p:grpSp>
      <p:grpSp>
        <p:nvGrpSpPr>
          <p:cNvPr id="151607" name="Group 55"/>
          <p:cNvGrpSpPr>
            <a:grpSpLocks/>
          </p:cNvGrpSpPr>
          <p:nvPr/>
        </p:nvGrpSpPr>
        <p:grpSpPr bwMode="auto">
          <a:xfrm>
            <a:off x="4486275" y="4281488"/>
            <a:ext cx="287338" cy="266700"/>
            <a:chOff x="2826" y="2697"/>
            <a:chExt cx="181" cy="168"/>
          </a:xfrm>
        </p:grpSpPr>
        <p:grpSp>
          <p:nvGrpSpPr>
            <p:cNvPr id="151608" name="Group 56"/>
            <p:cNvGrpSpPr>
              <a:grpSpLocks/>
            </p:cNvGrpSpPr>
            <p:nvPr/>
          </p:nvGrpSpPr>
          <p:grpSpPr bwMode="auto">
            <a:xfrm>
              <a:off x="2940" y="2727"/>
              <a:ext cx="67" cy="78"/>
              <a:chOff x="2940" y="2727"/>
              <a:chExt cx="67" cy="78"/>
            </a:xfrm>
          </p:grpSpPr>
          <p:sp>
            <p:nvSpPr>
              <p:cNvPr id="151609" name="Oval 57"/>
              <p:cNvSpPr>
                <a:spLocks noChangeArrowheads="1"/>
              </p:cNvSpPr>
              <p:nvPr/>
            </p:nvSpPr>
            <p:spPr bwMode="auto">
              <a:xfrm>
                <a:off x="2940" y="2727"/>
                <a:ext cx="67" cy="7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610" name="Oval 58"/>
              <p:cNvSpPr>
                <a:spLocks noChangeArrowheads="1"/>
              </p:cNvSpPr>
              <p:nvPr/>
            </p:nvSpPr>
            <p:spPr bwMode="auto">
              <a:xfrm>
                <a:off x="2951" y="2744"/>
                <a:ext cx="45" cy="44"/>
              </a:xfrm>
              <a:prstGeom prst="ellipse">
                <a:avLst/>
              </a:prstGeom>
              <a:solidFill>
                <a:srgbClr val="FE1A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1611" name="Rectangle 59"/>
            <p:cNvSpPr>
              <a:spLocks noChangeArrowheads="1"/>
            </p:cNvSpPr>
            <p:nvPr/>
          </p:nvSpPr>
          <p:spPr bwMode="auto">
            <a:xfrm>
              <a:off x="2826" y="2697"/>
              <a:ext cx="120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500" b="1" i="1">
                  <a:solidFill>
                    <a:srgbClr val="FF1919"/>
                  </a:solidFill>
                </a:rPr>
                <a:t>B </a:t>
              </a:r>
              <a:endParaRPr lang="en-US" altLang="en-US" sz="3200" b="1" i="1" u="sng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1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51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1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5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Adjusting to an Inflationary Gap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During this process, both prices and unemployment are increasing.</a:t>
            </a:r>
          </a:p>
          <a:p>
            <a:r>
              <a:rPr lang="en-US" altLang="en-US"/>
              <a:t>Stagflation  =  inflation that occurs while the economy is growing slowly or having a recession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Adjusting to an Inflationary Gap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>
                <a:solidFill>
                  <a:srgbClr val="365B98"/>
                </a:solidFill>
              </a:rPr>
              <a:t>Demand Inflation and Stagflation</a:t>
            </a:r>
            <a:endParaRPr lang="en-US" altLang="en-US" sz="3900" i="1" u="sng"/>
          </a:p>
          <a:p>
            <a:pPr lvl="1"/>
            <a:r>
              <a:rPr lang="en-US" altLang="en-US"/>
              <a:t>In an inflationary gap, prices and wages rise because of excess demand.</a:t>
            </a:r>
          </a:p>
          <a:p>
            <a:pPr lvl="1"/>
            <a:r>
              <a:rPr lang="en-US" altLang="en-US"/>
              <a:t>Rising wages are a symptom, not a cause, of the underlying problem.</a:t>
            </a:r>
          </a:p>
          <a:p>
            <a:pPr lvl="1"/>
            <a:r>
              <a:rPr lang="en-US" altLang="en-US"/>
              <a:t>A period of stagflation is part of the normal aftermath of a period of excessive aggregate demand.</a:t>
            </a:r>
          </a:p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/>
          <p:cNvSpPr txBox="1">
            <a:spLocks noChangeArrowheads="1"/>
          </p:cNvSpPr>
          <p:nvPr/>
        </p:nvSpPr>
        <p:spPr bwMode="auto">
          <a:xfrm>
            <a:off x="-92075" y="1828800"/>
            <a:ext cx="18415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en-US" sz="3200" i="1" u="sng"/>
          </a:p>
          <a:p>
            <a:pPr>
              <a:spcBef>
                <a:spcPts val="1200"/>
              </a:spcBef>
              <a:spcAft>
                <a:spcPts val="300"/>
              </a:spcAft>
            </a:pPr>
            <a:endParaRPr lang="en-US" altLang="en-US" sz="3200" i="1" u="sng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Adjusting to an Inflationary Gap</a:t>
            </a: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stagflation that follows a period of excessive AD is comparatively benign; output is falling, but it is still above potential GDP.</a:t>
            </a:r>
          </a:p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Stagflation from a Supply Shock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Independent shifts inward in aggregate supply are a second cause of stagflation.</a:t>
            </a:r>
          </a:p>
          <a:p>
            <a:r>
              <a:rPr lang="en-US" altLang="en-US"/>
              <a:t>The increase in world oil prices caused such a shift twice in the 1970s.</a:t>
            </a:r>
          </a:p>
          <a:p>
            <a:r>
              <a:rPr lang="en-US" altLang="en-US"/>
              <a:t>Favorable supply shocks tend to push output up and reduce inflation.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1592263" y="1562100"/>
            <a:ext cx="5972175" cy="48847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048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 sz="3200">
                <a:solidFill>
                  <a:srgbClr val="010000"/>
                </a:solidFill>
              </a:rPr>
              <a:t>       Stagflation from an Adverse Shift in AS</a:t>
            </a:r>
          </a:p>
        </p:txBody>
      </p:sp>
      <p:sp>
        <p:nvSpPr>
          <p:cNvPr id="157701" name="Line 5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02" name="Line 6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04" name="Line 8"/>
          <p:cNvSpPr>
            <a:spLocks noChangeShapeType="1"/>
          </p:cNvSpPr>
          <p:nvPr/>
        </p:nvSpPr>
        <p:spPr bwMode="auto">
          <a:xfrm>
            <a:off x="1592263" y="6224588"/>
            <a:ext cx="5972175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05" name="Line 9"/>
          <p:cNvSpPr>
            <a:spLocks noChangeShapeType="1"/>
          </p:cNvSpPr>
          <p:nvPr/>
        </p:nvSpPr>
        <p:spPr bwMode="auto">
          <a:xfrm>
            <a:off x="1592263" y="6002338"/>
            <a:ext cx="5972175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06" name="Line 10"/>
          <p:cNvSpPr>
            <a:spLocks noChangeShapeType="1"/>
          </p:cNvSpPr>
          <p:nvPr/>
        </p:nvSpPr>
        <p:spPr bwMode="auto">
          <a:xfrm>
            <a:off x="1592263" y="5780088"/>
            <a:ext cx="5972175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07" name="Line 11"/>
          <p:cNvSpPr>
            <a:spLocks noChangeShapeType="1"/>
          </p:cNvSpPr>
          <p:nvPr/>
        </p:nvSpPr>
        <p:spPr bwMode="auto">
          <a:xfrm>
            <a:off x="1592263" y="5559425"/>
            <a:ext cx="5972175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08" name="Line 12"/>
          <p:cNvSpPr>
            <a:spLocks noChangeShapeType="1"/>
          </p:cNvSpPr>
          <p:nvPr/>
        </p:nvSpPr>
        <p:spPr bwMode="auto">
          <a:xfrm>
            <a:off x="1592263" y="5337175"/>
            <a:ext cx="5972175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09" name="Line 13"/>
          <p:cNvSpPr>
            <a:spLocks noChangeShapeType="1"/>
          </p:cNvSpPr>
          <p:nvPr/>
        </p:nvSpPr>
        <p:spPr bwMode="auto">
          <a:xfrm>
            <a:off x="1592263" y="5114925"/>
            <a:ext cx="5972175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10" name="Line 14"/>
          <p:cNvSpPr>
            <a:spLocks noChangeShapeType="1"/>
          </p:cNvSpPr>
          <p:nvPr/>
        </p:nvSpPr>
        <p:spPr bwMode="auto">
          <a:xfrm>
            <a:off x="1592263" y="4892675"/>
            <a:ext cx="5972175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11" name="Line 15"/>
          <p:cNvSpPr>
            <a:spLocks noChangeShapeType="1"/>
          </p:cNvSpPr>
          <p:nvPr/>
        </p:nvSpPr>
        <p:spPr bwMode="auto">
          <a:xfrm>
            <a:off x="1592263" y="4670425"/>
            <a:ext cx="5972175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12" name="Line 16"/>
          <p:cNvSpPr>
            <a:spLocks noChangeShapeType="1"/>
          </p:cNvSpPr>
          <p:nvPr/>
        </p:nvSpPr>
        <p:spPr bwMode="auto">
          <a:xfrm>
            <a:off x="1592263" y="4448175"/>
            <a:ext cx="5972175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13" name="Line 17"/>
          <p:cNvSpPr>
            <a:spLocks noChangeShapeType="1"/>
          </p:cNvSpPr>
          <p:nvPr/>
        </p:nvSpPr>
        <p:spPr bwMode="auto">
          <a:xfrm>
            <a:off x="1592263" y="4225925"/>
            <a:ext cx="5972175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14" name="Line 18"/>
          <p:cNvSpPr>
            <a:spLocks noChangeShapeType="1"/>
          </p:cNvSpPr>
          <p:nvPr/>
        </p:nvSpPr>
        <p:spPr bwMode="auto">
          <a:xfrm>
            <a:off x="1592263" y="4003675"/>
            <a:ext cx="5972175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15" name="Line 19"/>
          <p:cNvSpPr>
            <a:spLocks noChangeShapeType="1"/>
          </p:cNvSpPr>
          <p:nvPr/>
        </p:nvSpPr>
        <p:spPr bwMode="auto">
          <a:xfrm>
            <a:off x="1592263" y="3781425"/>
            <a:ext cx="5972175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16" name="Line 20"/>
          <p:cNvSpPr>
            <a:spLocks noChangeShapeType="1"/>
          </p:cNvSpPr>
          <p:nvPr/>
        </p:nvSpPr>
        <p:spPr bwMode="auto">
          <a:xfrm>
            <a:off x="1592263" y="3560763"/>
            <a:ext cx="5972175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17" name="Line 21"/>
          <p:cNvSpPr>
            <a:spLocks noChangeShapeType="1"/>
          </p:cNvSpPr>
          <p:nvPr/>
        </p:nvSpPr>
        <p:spPr bwMode="auto">
          <a:xfrm>
            <a:off x="1592263" y="3338513"/>
            <a:ext cx="5972175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18" name="Line 22"/>
          <p:cNvSpPr>
            <a:spLocks noChangeShapeType="1"/>
          </p:cNvSpPr>
          <p:nvPr/>
        </p:nvSpPr>
        <p:spPr bwMode="auto">
          <a:xfrm>
            <a:off x="1592263" y="3116263"/>
            <a:ext cx="5972175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19" name="Line 23"/>
          <p:cNvSpPr>
            <a:spLocks noChangeShapeType="1"/>
          </p:cNvSpPr>
          <p:nvPr/>
        </p:nvSpPr>
        <p:spPr bwMode="auto">
          <a:xfrm>
            <a:off x="1592263" y="2894013"/>
            <a:ext cx="5972175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20" name="Line 24"/>
          <p:cNvSpPr>
            <a:spLocks noChangeShapeType="1"/>
          </p:cNvSpPr>
          <p:nvPr/>
        </p:nvSpPr>
        <p:spPr bwMode="auto">
          <a:xfrm>
            <a:off x="1592263" y="2671763"/>
            <a:ext cx="5972175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21" name="Line 25"/>
          <p:cNvSpPr>
            <a:spLocks noChangeShapeType="1"/>
          </p:cNvSpPr>
          <p:nvPr/>
        </p:nvSpPr>
        <p:spPr bwMode="auto">
          <a:xfrm>
            <a:off x="1592263" y="2449513"/>
            <a:ext cx="5972175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22" name="Line 26"/>
          <p:cNvSpPr>
            <a:spLocks noChangeShapeType="1"/>
          </p:cNvSpPr>
          <p:nvPr/>
        </p:nvSpPr>
        <p:spPr bwMode="auto">
          <a:xfrm>
            <a:off x="1592263" y="2227263"/>
            <a:ext cx="5972175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23" name="Line 27"/>
          <p:cNvSpPr>
            <a:spLocks noChangeShapeType="1"/>
          </p:cNvSpPr>
          <p:nvPr/>
        </p:nvSpPr>
        <p:spPr bwMode="auto">
          <a:xfrm>
            <a:off x="1592263" y="2005013"/>
            <a:ext cx="5972175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24" name="Line 28"/>
          <p:cNvSpPr>
            <a:spLocks noChangeShapeType="1"/>
          </p:cNvSpPr>
          <p:nvPr/>
        </p:nvSpPr>
        <p:spPr bwMode="auto">
          <a:xfrm>
            <a:off x="1592263" y="1784350"/>
            <a:ext cx="5972175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25" name="Line 29"/>
          <p:cNvSpPr>
            <a:spLocks noChangeShapeType="1"/>
          </p:cNvSpPr>
          <p:nvPr/>
        </p:nvSpPr>
        <p:spPr bwMode="auto">
          <a:xfrm>
            <a:off x="1814513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26" name="Line 30"/>
          <p:cNvSpPr>
            <a:spLocks noChangeShapeType="1"/>
          </p:cNvSpPr>
          <p:nvPr/>
        </p:nvSpPr>
        <p:spPr bwMode="auto">
          <a:xfrm>
            <a:off x="2036763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27" name="Line 31"/>
          <p:cNvSpPr>
            <a:spLocks noChangeShapeType="1"/>
          </p:cNvSpPr>
          <p:nvPr/>
        </p:nvSpPr>
        <p:spPr bwMode="auto">
          <a:xfrm>
            <a:off x="2257425" y="1562100"/>
            <a:ext cx="1588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28" name="Line 32"/>
          <p:cNvSpPr>
            <a:spLocks noChangeShapeType="1"/>
          </p:cNvSpPr>
          <p:nvPr/>
        </p:nvSpPr>
        <p:spPr bwMode="auto">
          <a:xfrm>
            <a:off x="2479675" y="1562100"/>
            <a:ext cx="1588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29" name="Line 33"/>
          <p:cNvSpPr>
            <a:spLocks noChangeShapeType="1"/>
          </p:cNvSpPr>
          <p:nvPr/>
        </p:nvSpPr>
        <p:spPr bwMode="auto">
          <a:xfrm>
            <a:off x="2701925" y="1562100"/>
            <a:ext cx="1588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30" name="Line 34"/>
          <p:cNvSpPr>
            <a:spLocks noChangeShapeType="1"/>
          </p:cNvSpPr>
          <p:nvPr/>
        </p:nvSpPr>
        <p:spPr bwMode="auto">
          <a:xfrm>
            <a:off x="2924175" y="1562100"/>
            <a:ext cx="1588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31" name="Line 35"/>
          <p:cNvSpPr>
            <a:spLocks noChangeShapeType="1"/>
          </p:cNvSpPr>
          <p:nvPr/>
        </p:nvSpPr>
        <p:spPr bwMode="auto">
          <a:xfrm>
            <a:off x="3144838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32" name="Line 36"/>
          <p:cNvSpPr>
            <a:spLocks noChangeShapeType="1"/>
          </p:cNvSpPr>
          <p:nvPr/>
        </p:nvSpPr>
        <p:spPr bwMode="auto">
          <a:xfrm>
            <a:off x="3367088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33" name="Line 37"/>
          <p:cNvSpPr>
            <a:spLocks noChangeShapeType="1"/>
          </p:cNvSpPr>
          <p:nvPr/>
        </p:nvSpPr>
        <p:spPr bwMode="auto">
          <a:xfrm>
            <a:off x="3589338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34" name="Line 38"/>
          <p:cNvSpPr>
            <a:spLocks noChangeShapeType="1"/>
          </p:cNvSpPr>
          <p:nvPr/>
        </p:nvSpPr>
        <p:spPr bwMode="auto">
          <a:xfrm>
            <a:off x="3811588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35" name="Line 39"/>
          <p:cNvSpPr>
            <a:spLocks noChangeShapeType="1"/>
          </p:cNvSpPr>
          <p:nvPr/>
        </p:nvSpPr>
        <p:spPr bwMode="auto">
          <a:xfrm>
            <a:off x="4032250" y="1562100"/>
            <a:ext cx="1588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36" name="Line 40"/>
          <p:cNvSpPr>
            <a:spLocks noChangeShapeType="1"/>
          </p:cNvSpPr>
          <p:nvPr/>
        </p:nvSpPr>
        <p:spPr bwMode="auto">
          <a:xfrm>
            <a:off x="4254500" y="1562100"/>
            <a:ext cx="1588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37" name="Line 41"/>
          <p:cNvSpPr>
            <a:spLocks noChangeShapeType="1"/>
          </p:cNvSpPr>
          <p:nvPr/>
        </p:nvSpPr>
        <p:spPr bwMode="auto">
          <a:xfrm>
            <a:off x="4476750" y="1562100"/>
            <a:ext cx="1588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38" name="Line 42"/>
          <p:cNvSpPr>
            <a:spLocks noChangeShapeType="1"/>
          </p:cNvSpPr>
          <p:nvPr/>
        </p:nvSpPr>
        <p:spPr bwMode="auto">
          <a:xfrm>
            <a:off x="4699000" y="1562100"/>
            <a:ext cx="1588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39" name="Line 43"/>
          <p:cNvSpPr>
            <a:spLocks noChangeShapeType="1"/>
          </p:cNvSpPr>
          <p:nvPr/>
        </p:nvSpPr>
        <p:spPr bwMode="auto">
          <a:xfrm>
            <a:off x="4919663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40" name="Line 44"/>
          <p:cNvSpPr>
            <a:spLocks noChangeShapeType="1"/>
          </p:cNvSpPr>
          <p:nvPr/>
        </p:nvSpPr>
        <p:spPr bwMode="auto">
          <a:xfrm>
            <a:off x="5141913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41" name="Line 45"/>
          <p:cNvSpPr>
            <a:spLocks noChangeShapeType="1"/>
          </p:cNvSpPr>
          <p:nvPr/>
        </p:nvSpPr>
        <p:spPr bwMode="auto">
          <a:xfrm>
            <a:off x="5364163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42" name="Line 46"/>
          <p:cNvSpPr>
            <a:spLocks noChangeShapeType="1"/>
          </p:cNvSpPr>
          <p:nvPr/>
        </p:nvSpPr>
        <p:spPr bwMode="auto">
          <a:xfrm>
            <a:off x="5586413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43" name="Line 47"/>
          <p:cNvSpPr>
            <a:spLocks noChangeShapeType="1"/>
          </p:cNvSpPr>
          <p:nvPr/>
        </p:nvSpPr>
        <p:spPr bwMode="auto">
          <a:xfrm>
            <a:off x="5807075" y="1562100"/>
            <a:ext cx="1588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44" name="Line 48"/>
          <p:cNvSpPr>
            <a:spLocks noChangeShapeType="1"/>
          </p:cNvSpPr>
          <p:nvPr/>
        </p:nvSpPr>
        <p:spPr bwMode="auto">
          <a:xfrm>
            <a:off x="6029325" y="1562100"/>
            <a:ext cx="1588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45" name="Line 49"/>
          <p:cNvSpPr>
            <a:spLocks noChangeShapeType="1"/>
          </p:cNvSpPr>
          <p:nvPr/>
        </p:nvSpPr>
        <p:spPr bwMode="auto">
          <a:xfrm>
            <a:off x="6251575" y="1562100"/>
            <a:ext cx="1588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46" name="Line 50"/>
          <p:cNvSpPr>
            <a:spLocks noChangeShapeType="1"/>
          </p:cNvSpPr>
          <p:nvPr/>
        </p:nvSpPr>
        <p:spPr bwMode="auto">
          <a:xfrm>
            <a:off x="6473825" y="1562100"/>
            <a:ext cx="1588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47" name="Line 51"/>
          <p:cNvSpPr>
            <a:spLocks noChangeShapeType="1"/>
          </p:cNvSpPr>
          <p:nvPr/>
        </p:nvSpPr>
        <p:spPr bwMode="auto">
          <a:xfrm>
            <a:off x="6694488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48" name="Line 52"/>
          <p:cNvSpPr>
            <a:spLocks noChangeShapeType="1"/>
          </p:cNvSpPr>
          <p:nvPr/>
        </p:nvSpPr>
        <p:spPr bwMode="auto">
          <a:xfrm>
            <a:off x="6916738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49" name="Line 53"/>
          <p:cNvSpPr>
            <a:spLocks noChangeShapeType="1"/>
          </p:cNvSpPr>
          <p:nvPr/>
        </p:nvSpPr>
        <p:spPr bwMode="auto">
          <a:xfrm>
            <a:off x="7138988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50" name="Line 54"/>
          <p:cNvSpPr>
            <a:spLocks noChangeShapeType="1"/>
          </p:cNvSpPr>
          <p:nvPr/>
        </p:nvSpPr>
        <p:spPr bwMode="auto">
          <a:xfrm>
            <a:off x="7361238" y="1562100"/>
            <a:ext cx="1587" cy="488473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51" name="Rectangle 55"/>
          <p:cNvSpPr>
            <a:spLocks noChangeArrowheads="1"/>
          </p:cNvSpPr>
          <p:nvPr/>
        </p:nvSpPr>
        <p:spPr bwMode="auto">
          <a:xfrm>
            <a:off x="1592263" y="1562100"/>
            <a:ext cx="5972175" cy="4884738"/>
          </a:xfrm>
          <a:prstGeom prst="rect">
            <a:avLst/>
          </a:prstGeom>
          <a:noFill/>
          <a:ln w="19050">
            <a:solidFill>
              <a:srgbClr val="B3E3E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52" name="Line 56"/>
          <p:cNvSpPr>
            <a:spLocks noChangeShapeType="1"/>
          </p:cNvSpPr>
          <p:nvPr/>
        </p:nvSpPr>
        <p:spPr bwMode="auto">
          <a:xfrm>
            <a:off x="5641975" y="3967163"/>
            <a:ext cx="1588" cy="1587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53" name="Freeform 57"/>
          <p:cNvSpPr>
            <a:spLocks/>
          </p:cNvSpPr>
          <p:nvPr/>
        </p:nvSpPr>
        <p:spPr bwMode="auto">
          <a:xfrm>
            <a:off x="3163888" y="3744913"/>
            <a:ext cx="1587" cy="222250"/>
          </a:xfrm>
          <a:custGeom>
            <a:avLst/>
            <a:gdLst>
              <a:gd name="T0" fmla="*/ 0 h 140"/>
              <a:gd name="T1" fmla="*/ 140 h 140"/>
              <a:gd name="T2" fmla="*/ 0 h 14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40">
                <a:moveTo>
                  <a:pt x="0" y="0"/>
                </a:moveTo>
                <a:lnTo>
                  <a:pt x="0" y="140"/>
                </a:lnTo>
                <a:lnTo>
                  <a:pt x="0" y="0"/>
                </a:lnTo>
                <a:close/>
              </a:path>
            </a:pathLst>
          </a:custGeom>
          <a:solidFill>
            <a:srgbClr val="FF4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54" name="Line 58"/>
          <p:cNvSpPr>
            <a:spLocks noChangeShapeType="1"/>
          </p:cNvSpPr>
          <p:nvPr/>
        </p:nvSpPr>
        <p:spPr bwMode="auto">
          <a:xfrm>
            <a:off x="3163888" y="3790950"/>
            <a:ext cx="1587" cy="176213"/>
          </a:xfrm>
          <a:prstGeom prst="line">
            <a:avLst/>
          </a:prstGeom>
          <a:noFill/>
          <a:ln w="23876">
            <a:solidFill>
              <a:srgbClr val="FE1A0E"/>
            </a:solidFill>
            <a:round/>
            <a:headEnd type="stealth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55" name="Freeform 59"/>
          <p:cNvSpPr>
            <a:spLocks/>
          </p:cNvSpPr>
          <p:nvPr/>
        </p:nvSpPr>
        <p:spPr bwMode="auto">
          <a:xfrm>
            <a:off x="5511800" y="5448300"/>
            <a:ext cx="258763" cy="1588"/>
          </a:xfrm>
          <a:custGeom>
            <a:avLst/>
            <a:gdLst>
              <a:gd name="T0" fmla="*/ 0 w 163"/>
              <a:gd name="T1" fmla="*/ 163 w 163"/>
              <a:gd name="T2" fmla="*/ 0 w 163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63">
                <a:moveTo>
                  <a:pt x="0" y="0"/>
                </a:moveTo>
                <a:lnTo>
                  <a:pt x="1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4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56" name="Line 60"/>
          <p:cNvSpPr>
            <a:spLocks noChangeShapeType="1"/>
          </p:cNvSpPr>
          <p:nvPr/>
        </p:nvSpPr>
        <p:spPr bwMode="auto">
          <a:xfrm>
            <a:off x="5416550" y="5448300"/>
            <a:ext cx="354013" cy="1588"/>
          </a:xfrm>
          <a:prstGeom prst="line">
            <a:avLst/>
          </a:prstGeom>
          <a:noFill/>
          <a:ln w="23876">
            <a:solidFill>
              <a:srgbClr val="FE1A0E"/>
            </a:solidFill>
            <a:round/>
            <a:headEnd type="stealth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7757" name="Group 61"/>
          <p:cNvGrpSpPr>
            <a:grpSpLocks/>
          </p:cNvGrpSpPr>
          <p:nvPr/>
        </p:nvGrpSpPr>
        <p:grpSpPr bwMode="auto">
          <a:xfrm>
            <a:off x="4532313" y="3292475"/>
            <a:ext cx="2274887" cy="1019175"/>
            <a:chOff x="2843" y="2056"/>
            <a:chExt cx="1433" cy="642"/>
          </a:xfrm>
        </p:grpSpPr>
        <p:sp>
          <p:nvSpPr>
            <p:cNvPr id="157758" name="Line 62"/>
            <p:cNvSpPr>
              <a:spLocks noChangeShapeType="1"/>
            </p:cNvSpPr>
            <p:nvPr/>
          </p:nvSpPr>
          <p:spPr bwMode="auto">
            <a:xfrm>
              <a:off x="2843" y="2697"/>
              <a:ext cx="478" cy="1"/>
            </a:xfrm>
            <a:prstGeom prst="line">
              <a:avLst/>
            </a:prstGeom>
            <a:noFill/>
            <a:ln w="23876">
              <a:solidFill>
                <a:srgbClr val="FE1A0E"/>
              </a:solidFill>
              <a:round/>
              <a:headEnd type="stealth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59" name="Line 63"/>
            <p:cNvSpPr>
              <a:spLocks noChangeShapeType="1"/>
            </p:cNvSpPr>
            <p:nvPr/>
          </p:nvSpPr>
          <p:spPr bwMode="auto">
            <a:xfrm>
              <a:off x="3821" y="2056"/>
              <a:ext cx="455" cy="1"/>
            </a:xfrm>
            <a:prstGeom prst="line">
              <a:avLst/>
            </a:prstGeom>
            <a:noFill/>
            <a:ln w="23876">
              <a:solidFill>
                <a:srgbClr val="FE1A0E"/>
              </a:solidFill>
              <a:round/>
              <a:headEnd type="stealth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7760" name="Freeform 64"/>
          <p:cNvSpPr>
            <a:spLocks/>
          </p:cNvSpPr>
          <p:nvPr/>
        </p:nvSpPr>
        <p:spPr bwMode="auto">
          <a:xfrm>
            <a:off x="2813050" y="1784350"/>
            <a:ext cx="4529138" cy="3884613"/>
          </a:xfrm>
          <a:custGeom>
            <a:avLst/>
            <a:gdLst>
              <a:gd name="T0" fmla="*/ 2853 w 2853"/>
              <a:gd name="T1" fmla="*/ 2378 h 2447"/>
              <a:gd name="T2" fmla="*/ 396 w 2853"/>
              <a:gd name="T3" fmla="*/ 2378 h 2447"/>
              <a:gd name="T4" fmla="*/ 361 w 2853"/>
              <a:gd name="T5" fmla="*/ 2447 h 2447"/>
              <a:gd name="T6" fmla="*/ 291 w 2853"/>
              <a:gd name="T7" fmla="*/ 2308 h 2447"/>
              <a:gd name="T8" fmla="*/ 256 w 2853"/>
              <a:gd name="T9" fmla="*/ 2378 h 2447"/>
              <a:gd name="T10" fmla="*/ 70 w 2853"/>
              <a:gd name="T11" fmla="*/ 2378 h 2447"/>
              <a:gd name="T12" fmla="*/ 70 w 2853"/>
              <a:gd name="T13" fmla="*/ 2191 h 2447"/>
              <a:gd name="T14" fmla="*/ 0 w 2853"/>
              <a:gd name="T15" fmla="*/ 2156 h 2447"/>
              <a:gd name="T16" fmla="*/ 140 w 2853"/>
              <a:gd name="T17" fmla="*/ 2086 h 2447"/>
              <a:gd name="T18" fmla="*/ 70 w 2853"/>
              <a:gd name="T19" fmla="*/ 2051 h 2447"/>
              <a:gd name="T20" fmla="*/ 70 w 2853"/>
              <a:gd name="T21" fmla="*/ 0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53" h="2447">
                <a:moveTo>
                  <a:pt x="2853" y="2378"/>
                </a:moveTo>
                <a:lnTo>
                  <a:pt x="396" y="2378"/>
                </a:lnTo>
                <a:lnTo>
                  <a:pt x="361" y="2447"/>
                </a:lnTo>
                <a:lnTo>
                  <a:pt x="291" y="2308"/>
                </a:lnTo>
                <a:lnTo>
                  <a:pt x="256" y="2378"/>
                </a:lnTo>
                <a:lnTo>
                  <a:pt x="70" y="2378"/>
                </a:lnTo>
                <a:lnTo>
                  <a:pt x="70" y="2191"/>
                </a:lnTo>
                <a:lnTo>
                  <a:pt x="0" y="2156"/>
                </a:lnTo>
                <a:lnTo>
                  <a:pt x="140" y="2086"/>
                </a:lnTo>
                <a:lnTo>
                  <a:pt x="70" y="2051"/>
                </a:lnTo>
                <a:lnTo>
                  <a:pt x="70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61" name="Line 65"/>
          <p:cNvSpPr>
            <a:spLocks noChangeShapeType="1"/>
          </p:cNvSpPr>
          <p:nvPr/>
        </p:nvSpPr>
        <p:spPr bwMode="auto">
          <a:xfrm>
            <a:off x="4679950" y="4022725"/>
            <a:ext cx="1588" cy="1588"/>
          </a:xfrm>
          <a:prstGeom prst="line">
            <a:avLst/>
          </a:prstGeom>
          <a:noFill/>
          <a:ln w="19050">
            <a:solidFill>
              <a:srgbClr val="FE1A0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62" name="Rectangle 66"/>
          <p:cNvSpPr>
            <a:spLocks noChangeArrowheads="1"/>
          </p:cNvSpPr>
          <p:nvPr/>
        </p:nvSpPr>
        <p:spPr bwMode="auto">
          <a:xfrm>
            <a:off x="2517775" y="3554413"/>
            <a:ext cx="4238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500" b="1">
                <a:solidFill>
                  <a:srgbClr val="FF1919"/>
                </a:solidFill>
              </a:rPr>
              <a:t>36.0 </a:t>
            </a:r>
            <a:endParaRPr lang="en-US" altLang="en-US" sz="3200" b="1" i="1" u="sng"/>
          </a:p>
        </p:txBody>
      </p:sp>
      <p:sp>
        <p:nvSpPr>
          <p:cNvPr id="157763" name="Rectangle 67"/>
          <p:cNvSpPr>
            <a:spLocks noChangeArrowheads="1"/>
          </p:cNvSpPr>
          <p:nvPr/>
        </p:nvSpPr>
        <p:spPr bwMode="auto">
          <a:xfrm>
            <a:off x="2517775" y="3873500"/>
            <a:ext cx="4238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500" b="1">
                <a:solidFill>
                  <a:srgbClr val="000000"/>
                </a:solidFill>
              </a:rPr>
              <a:t>31.8 </a:t>
            </a:r>
            <a:endParaRPr lang="en-US" altLang="en-US" sz="3200" b="1" i="1" u="sng"/>
          </a:p>
        </p:txBody>
      </p:sp>
      <p:sp>
        <p:nvSpPr>
          <p:cNvPr id="157764" name="Rectangle 68"/>
          <p:cNvSpPr>
            <a:spLocks noChangeArrowheads="1"/>
          </p:cNvSpPr>
          <p:nvPr/>
        </p:nvSpPr>
        <p:spPr bwMode="auto">
          <a:xfrm>
            <a:off x="4902200" y="5535613"/>
            <a:ext cx="530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500" b="1">
                <a:solidFill>
                  <a:srgbClr val="FF1919"/>
                </a:solidFill>
              </a:rPr>
              <a:t>4,275 </a:t>
            </a:r>
            <a:endParaRPr lang="en-US" altLang="en-US" sz="3200" b="1" i="1" u="sng"/>
          </a:p>
        </p:txBody>
      </p:sp>
      <p:sp>
        <p:nvSpPr>
          <p:cNvPr id="157765" name="Rectangle 69"/>
          <p:cNvSpPr>
            <a:spLocks noChangeArrowheads="1"/>
          </p:cNvSpPr>
          <p:nvPr/>
        </p:nvSpPr>
        <p:spPr bwMode="auto">
          <a:xfrm rot="16200000">
            <a:off x="1615281" y="3586957"/>
            <a:ext cx="1058863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500" b="1">
                <a:solidFill>
                  <a:srgbClr val="000000"/>
                </a:solidFill>
              </a:rPr>
              <a:t>Price Level </a:t>
            </a:r>
            <a:endParaRPr lang="en-US" altLang="en-US" sz="3200" b="1" i="1" u="sng"/>
          </a:p>
        </p:txBody>
      </p:sp>
      <p:sp>
        <p:nvSpPr>
          <p:cNvPr id="157766" name="Rectangle 70"/>
          <p:cNvSpPr>
            <a:spLocks noChangeArrowheads="1"/>
          </p:cNvSpPr>
          <p:nvPr/>
        </p:nvSpPr>
        <p:spPr bwMode="auto">
          <a:xfrm rot="16200000">
            <a:off x="1779587" y="3619501"/>
            <a:ext cx="1139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500" b="1">
                <a:solidFill>
                  <a:srgbClr val="000000"/>
                </a:solidFill>
              </a:rPr>
              <a:t>(2000 = 100) </a:t>
            </a:r>
            <a:endParaRPr lang="en-US" altLang="en-US" sz="3200" b="1" i="1" u="sng"/>
          </a:p>
        </p:txBody>
      </p:sp>
      <p:sp>
        <p:nvSpPr>
          <p:cNvPr id="157767" name="Rectangle 71"/>
          <p:cNvSpPr>
            <a:spLocks noChangeArrowheads="1"/>
          </p:cNvSpPr>
          <p:nvPr/>
        </p:nvSpPr>
        <p:spPr bwMode="auto">
          <a:xfrm>
            <a:off x="5746750" y="5535613"/>
            <a:ext cx="530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500" b="1">
                <a:solidFill>
                  <a:srgbClr val="000000"/>
                </a:solidFill>
              </a:rPr>
              <a:t>4,324 </a:t>
            </a:r>
            <a:endParaRPr lang="en-US" altLang="en-US" sz="3200" b="1" i="1" u="sng"/>
          </a:p>
        </p:txBody>
      </p:sp>
      <p:sp>
        <p:nvSpPr>
          <p:cNvPr id="157768" name="Rectangle 72"/>
          <p:cNvSpPr>
            <a:spLocks noChangeArrowheads="1"/>
          </p:cNvSpPr>
          <p:nvPr/>
        </p:nvSpPr>
        <p:spPr bwMode="auto">
          <a:xfrm>
            <a:off x="4878388" y="5945188"/>
            <a:ext cx="9207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500" b="1">
                <a:solidFill>
                  <a:srgbClr val="000000"/>
                </a:solidFill>
              </a:rPr>
              <a:t>Real GDP </a:t>
            </a:r>
            <a:endParaRPr lang="en-US" altLang="en-US" sz="3200" b="1" i="1" u="sng"/>
          </a:p>
        </p:txBody>
      </p:sp>
      <p:grpSp>
        <p:nvGrpSpPr>
          <p:cNvPr id="157769" name="Group 73"/>
          <p:cNvGrpSpPr>
            <a:grpSpLocks/>
          </p:cNvGrpSpPr>
          <p:nvPr/>
        </p:nvGrpSpPr>
        <p:grpSpPr bwMode="auto">
          <a:xfrm>
            <a:off x="3716338" y="2560638"/>
            <a:ext cx="3338512" cy="2351087"/>
            <a:chOff x="2375" y="1211"/>
            <a:chExt cx="1915" cy="2017"/>
          </a:xfrm>
        </p:grpSpPr>
        <p:sp>
          <p:nvSpPr>
            <p:cNvPr id="157770" name="Line 74"/>
            <p:cNvSpPr>
              <a:spLocks noChangeShapeType="1"/>
            </p:cNvSpPr>
            <p:nvPr/>
          </p:nvSpPr>
          <p:spPr bwMode="auto">
            <a:xfrm>
              <a:off x="2482" y="1310"/>
              <a:ext cx="1694" cy="1755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71" name="Rectangle 75"/>
            <p:cNvSpPr>
              <a:spLocks noChangeArrowheads="1"/>
            </p:cNvSpPr>
            <p:nvPr/>
          </p:nvSpPr>
          <p:spPr bwMode="auto">
            <a:xfrm>
              <a:off x="4181" y="3032"/>
              <a:ext cx="109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500" b="1" i="1">
                  <a:solidFill>
                    <a:srgbClr val="000000"/>
                  </a:solidFill>
                </a:rPr>
                <a:t>D </a:t>
              </a:r>
              <a:endParaRPr lang="en-US" altLang="en-US" sz="3200" b="1" i="1" u="sng"/>
            </a:p>
          </p:txBody>
        </p:sp>
        <p:sp>
          <p:nvSpPr>
            <p:cNvPr id="157772" name="Rectangle 76"/>
            <p:cNvSpPr>
              <a:spLocks noChangeArrowheads="1"/>
            </p:cNvSpPr>
            <p:nvPr/>
          </p:nvSpPr>
          <p:spPr bwMode="auto">
            <a:xfrm>
              <a:off x="2375" y="1211"/>
              <a:ext cx="109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500" b="1" i="1">
                  <a:solidFill>
                    <a:srgbClr val="000000"/>
                  </a:solidFill>
                </a:rPr>
                <a:t>D </a:t>
              </a:r>
              <a:endParaRPr lang="en-US" altLang="en-US" sz="3200" b="1" i="1" u="sng"/>
            </a:p>
          </p:txBody>
        </p:sp>
      </p:grpSp>
      <p:grpSp>
        <p:nvGrpSpPr>
          <p:cNvPr id="157773" name="Group 77"/>
          <p:cNvGrpSpPr>
            <a:grpSpLocks/>
          </p:cNvGrpSpPr>
          <p:nvPr/>
        </p:nvGrpSpPr>
        <p:grpSpPr bwMode="auto">
          <a:xfrm>
            <a:off x="4081463" y="2597150"/>
            <a:ext cx="2851150" cy="1987550"/>
            <a:chOff x="2421" y="1636"/>
            <a:chExt cx="1796" cy="1252"/>
          </a:xfrm>
        </p:grpSpPr>
        <p:sp>
          <p:nvSpPr>
            <p:cNvPr id="157774" name="Line 78"/>
            <p:cNvSpPr>
              <a:spLocks noChangeShapeType="1"/>
            </p:cNvSpPr>
            <p:nvPr/>
          </p:nvSpPr>
          <p:spPr bwMode="auto">
            <a:xfrm flipH="1">
              <a:off x="2540" y="1776"/>
              <a:ext cx="1526" cy="1014"/>
            </a:xfrm>
            <a:prstGeom prst="line">
              <a:avLst/>
            </a:prstGeom>
            <a:noFill/>
            <a:ln w="55563">
              <a:solidFill>
                <a:srgbClr val="FE1A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7775" name="Group 79"/>
            <p:cNvGrpSpPr>
              <a:grpSpLocks/>
            </p:cNvGrpSpPr>
            <p:nvPr/>
          </p:nvGrpSpPr>
          <p:grpSpPr bwMode="auto">
            <a:xfrm>
              <a:off x="2421" y="2744"/>
              <a:ext cx="141" cy="144"/>
              <a:chOff x="2421" y="2744"/>
              <a:chExt cx="141" cy="144"/>
            </a:xfrm>
          </p:grpSpPr>
          <p:sp>
            <p:nvSpPr>
              <p:cNvPr id="157776" name="Rectangle 80"/>
              <p:cNvSpPr>
                <a:spLocks noChangeArrowheads="1"/>
              </p:cNvSpPr>
              <p:nvPr/>
            </p:nvSpPr>
            <p:spPr bwMode="auto">
              <a:xfrm>
                <a:off x="2421" y="2744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500" b="1" i="1">
                    <a:solidFill>
                      <a:srgbClr val="FF1919"/>
                    </a:solidFill>
                  </a:rPr>
                  <a:t>S</a:t>
                </a:r>
                <a:endParaRPr lang="en-US" altLang="en-US" sz="3200" b="1" i="1" u="sng"/>
              </a:p>
            </p:txBody>
          </p:sp>
          <p:sp>
            <p:nvSpPr>
              <p:cNvPr id="157777" name="Rectangle 81"/>
              <p:cNvSpPr>
                <a:spLocks noChangeArrowheads="1"/>
              </p:cNvSpPr>
              <p:nvPr/>
            </p:nvSpPr>
            <p:spPr bwMode="auto">
              <a:xfrm>
                <a:off x="2496" y="2789"/>
                <a:ext cx="6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000" b="1">
                    <a:solidFill>
                      <a:srgbClr val="FF1919"/>
                    </a:solidFill>
                  </a:rPr>
                  <a:t>1 </a:t>
                </a:r>
                <a:endParaRPr lang="en-US" altLang="en-US" sz="3200" b="1" i="1" u="sng"/>
              </a:p>
            </p:txBody>
          </p:sp>
        </p:grpSp>
        <p:grpSp>
          <p:nvGrpSpPr>
            <p:cNvPr id="157778" name="Group 82"/>
            <p:cNvGrpSpPr>
              <a:grpSpLocks/>
            </p:cNvGrpSpPr>
            <p:nvPr/>
          </p:nvGrpSpPr>
          <p:grpSpPr bwMode="auto">
            <a:xfrm>
              <a:off x="4075" y="1636"/>
              <a:ext cx="142" cy="144"/>
              <a:chOff x="4075" y="1636"/>
              <a:chExt cx="142" cy="144"/>
            </a:xfrm>
          </p:grpSpPr>
          <p:sp>
            <p:nvSpPr>
              <p:cNvPr id="157779" name="Rectangle 83"/>
              <p:cNvSpPr>
                <a:spLocks noChangeArrowheads="1"/>
              </p:cNvSpPr>
              <p:nvPr/>
            </p:nvSpPr>
            <p:spPr bwMode="auto">
              <a:xfrm>
                <a:off x="4075" y="1636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500" b="1" i="1">
                    <a:solidFill>
                      <a:srgbClr val="FF1919"/>
                    </a:solidFill>
                  </a:rPr>
                  <a:t>S</a:t>
                </a:r>
                <a:endParaRPr lang="en-US" altLang="en-US" sz="3200" b="1" i="1" u="sng"/>
              </a:p>
            </p:txBody>
          </p:sp>
          <p:sp>
            <p:nvSpPr>
              <p:cNvPr id="157780" name="Rectangle 84"/>
              <p:cNvSpPr>
                <a:spLocks noChangeArrowheads="1"/>
              </p:cNvSpPr>
              <p:nvPr/>
            </p:nvSpPr>
            <p:spPr bwMode="auto">
              <a:xfrm>
                <a:off x="4151" y="1681"/>
                <a:ext cx="6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000" b="1">
                    <a:solidFill>
                      <a:srgbClr val="FF1919"/>
                    </a:solidFill>
                  </a:rPr>
                  <a:t>1 </a:t>
                </a:r>
                <a:endParaRPr lang="en-US" altLang="en-US" sz="3200" b="1" i="1" u="sng"/>
              </a:p>
            </p:txBody>
          </p:sp>
        </p:grpSp>
      </p:grpSp>
      <p:grpSp>
        <p:nvGrpSpPr>
          <p:cNvPr id="157781" name="Group 85"/>
          <p:cNvGrpSpPr>
            <a:grpSpLocks/>
          </p:cNvGrpSpPr>
          <p:nvPr/>
        </p:nvGrpSpPr>
        <p:grpSpPr bwMode="auto">
          <a:xfrm>
            <a:off x="4371975" y="2982913"/>
            <a:ext cx="2803525" cy="2000250"/>
            <a:chOff x="2754" y="1879"/>
            <a:chExt cx="1766" cy="1260"/>
          </a:xfrm>
        </p:grpSpPr>
        <p:sp>
          <p:nvSpPr>
            <p:cNvPr id="157782" name="Line 86"/>
            <p:cNvSpPr>
              <a:spLocks noChangeShapeType="1"/>
            </p:cNvSpPr>
            <p:nvPr/>
          </p:nvSpPr>
          <p:spPr bwMode="auto">
            <a:xfrm flipH="1">
              <a:off x="2890" y="2033"/>
              <a:ext cx="1525" cy="101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7783" name="Group 87"/>
            <p:cNvGrpSpPr>
              <a:grpSpLocks/>
            </p:cNvGrpSpPr>
            <p:nvPr/>
          </p:nvGrpSpPr>
          <p:grpSpPr bwMode="auto">
            <a:xfrm>
              <a:off x="2754" y="2971"/>
              <a:ext cx="142" cy="168"/>
              <a:chOff x="2754" y="2971"/>
              <a:chExt cx="142" cy="168"/>
            </a:xfrm>
          </p:grpSpPr>
          <p:sp>
            <p:nvSpPr>
              <p:cNvPr id="157784" name="Rectangle 88"/>
              <p:cNvSpPr>
                <a:spLocks noChangeArrowheads="1"/>
              </p:cNvSpPr>
              <p:nvPr/>
            </p:nvSpPr>
            <p:spPr bwMode="auto">
              <a:xfrm>
                <a:off x="2754" y="2971"/>
                <a:ext cx="80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500" b="1" i="1">
                    <a:solidFill>
                      <a:srgbClr val="000000"/>
                    </a:solidFill>
                  </a:rPr>
                  <a:t>S</a:t>
                </a:r>
                <a:endParaRPr lang="en-US" altLang="en-US" sz="3200" b="1" i="1" u="sng"/>
              </a:p>
            </p:txBody>
          </p:sp>
          <p:sp>
            <p:nvSpPr>
              <p:cNvPr id="157785" name="Rectangle 89"/>
              <p:cNvSpPr>
                <a:spLocks noChangeArrowheads="1"/>
              </p:cNvSpPr>
              <p:nvPr/>
            </p:nvSpPr>
            <p:spPr bwMode="auto">
              <a:xfrm>
                <a:off x="2830" y="3016"/>
                <a:ext cx="6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000" b="1">
                    <a:solidFill>
                      <a:srgbClr val="000000"/>
                    </a:solidFill>
                  </a:rPr>
                  <a:t>0 </a:t>
                </a:r>
                <a:endParaRPr lang="en-US" altLang="en-US" sz="3200" b="1" i="1" u="sng"/>
              </a:p>
            </p:txBody>
          </p:sp>
        </p:grpSp>
        <p:grpSp>
          <p:nvGrpSpPr>
            <p:cNvPr id="157786" name="Group 90"/>
            <p:cNvGrpSpPr>
              <a:grpSpLocks/>
            </p:cNvGrpSpPr>
            <p:nvPr/>
          </p:nvGrpSpPr>
          <p:grpSpPr bwMode="auto">
            <a:xfrm>
              <a:off x="4378" y="1879"/>
              <a:ext cx="142" cy="168"/>
              <a:chOff x="4378" y="1879"/>
              <a:chExt cx="142" cy="168"/>
            </a:xfrm>
          </p:grpSpPr>
          <p:sp>
            <p:nvSpPr>
              <p:cNvPr id="157787" name="Rectangle 91"/>
              <p:cNvSpPr>
                <a:spLocks noChangeArrowheads="1"/>
              </p:cNvSpPr>
              <p:nvPr/>
            </p:nvSpPr>
            <p:spPr bwMode="auto">
              <a:xfrm>
                <a:off x="4378" y="1879"/>
                <a:ext cx="80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500" b="1" i="1">
                    <a:solidFill>
                      <a:srgbClr val="000000"/>
                    </a:solidFill>
                  </a:rPr>
                  <a:t>S</a:t>
                </a:r>
                <a:endParaRPr lang="en-US" altLang="en-US" sz="3200" b="1" i="1" u="sng"/>
              </a:p>
            </p:txBody>
          </p:sp>
          <p:sp>
            <p:nvSpPr>
              <p:cNvPr id="157788" name="Rectangle 92"/>
              <p:cNvSpPr>
                <a:spLocks noChangeArrowheads="1"/>
              </p:cNvSpPr>
              <p:nvPr/>
            </p:nvSpPr>
            <p:spPr bwMode="auto">
              <a:xfrm>
                <a:off x="4454" y="1924"/>
                <a:ext cx="6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300"/>
                  </a:spcAft>
                </a:pPr>
                <a:r>
                  <a:rPr lang="en-US" altLang="en-US" sz="1000" b="1">
                    <a:solidFill>
                      <a:srgbClr val="000000"/>
                    </a:solidFill>
                  </a:rPr>
                  <a:t>0 </a:t>
                </a:r>
                <a:endParaRPr lang="en-US" altLang="en-US" sz="3200" b="1" i="1" u="sng"/>
              </a:p>
            </p:txBody>
          </p:sp>
        </p:grpSp>
      </p:grpSp>
      <p:grpSp>
        <p:nvGrpSpPr>
          <p:cNvPr id="157789" name="Group 93"/>
          <p:cNvGrpSpPr>
            <a:grpSpLocks/>
          </p:cNvGrpSpPr>
          <p:nvPr/>
        </p:nvGrpSpPr>
        <p:grpSpPr bwMode="auto">
          <a:xfrm>
            <a:off x="2924175" y="3397250"/>
            <a:ext cx="2554288" cy="2124075"/>
            <a:chOff x="1842" y="2031"/>
            <a:chExt cx="1609" cy="1447"/>
          </a:xfrm>
        </p:grpSpPr>
        <p:sp>
          <p:nvSpPr>
            <p:cNvPr id="157790" name="Freeform 94"/>
            <p:cNvSpPr>
              <a:spLocks noEditPoints="1"/>
            </p:cNvSpPr>
            <p:nvPr/>
          </p:nvSpPr>
          <p:spPr bwMode="auto">
            <a:xfrm>
              <a:off x="3379" y="2266"/>
              <a:ext cx="1" cy="1212"/>
            </a:xfrm>
            <a:custGeom>
              <a:avLst/>
              <a:gdLst>
                <a:gd name="T0" fmla="*/ 0 h 1212"/>
                <a:gd name="T1" fmla="*/ 47 h 1212"/>
                <a:gd name="T2" fmla="*/ 81 h 1212"/>
                <a:gd name="T3" fmla="*/ 128 h 1212"/>
                <a:gd name="T4" fmla="*/ 151 h 1212"/>
                <a:gd name="T5" fmla="*/ 198 h 1212"/>
                <a:gd name="T6" fmla="*/ 233 h 1212"/>
                <a:gd name="T7" fmla="*/ 280 h 1212"/>
                <a:gd name="T8" fmla="*/ 315 h 1212"/>
                <a:gd name="T9" fmla="*/ 361 h 1212"/>
                <a:gd name="T10" fmla="*/ 385 h 1212"/>
                <a:gd name="T11" fmla="*/ 431 h 1212"/>
                <a:gd name="T12" fmla="*/ 466 h 1212"/>
                <a:gd name="T13" fmla="*/ 513 h 1212"/>
                <a:gd name="T14" fmla="*/ 548 h 1212"/>
                <a:gd name="T15" fmla="*/ 594 h 1212"/>
                <a:gd name="T16" fmla="*/ 618 h 1212"/>
                <a:gd name="T17" fmla="*/ 664 h 1212"/>
                <a:gd name="T18" fmla="*/ 699 h 1212"/>
                <a:gd name="T19" fmla="*/ 746 h 1212"/>
                <a:gd name="T20" fmla="*/ 781 h 1212"/>
                <a:gd name="T21" fmla="*/ 828 h 1212"/>
                <a:gd name="T22" fmla="*/ 851 h 1212"/>
                <a:gd name="T23" fmla="*/ 897 h 1212"/>
                <a:gd name="T24" fmla="*/ 932 h 1212"/>
                <a:gd name="T25" fmla="*/ 979 h 1212"/>
                <a:gd name="T26" fmla="*/ 1014 h 1212"/>
                <a:gd name="T27" fmla="*/ 1061 h 1212"/>
                <a:gd name="T28" fmla="*/ 1084 h 1212"/>
                <a:gd name="T29" fmla="*/ 1131 h 1212"/>
                <a:gd name="T30" fmla="*/ 1166 h 1212"/>
                <a:gd name="T31" fmla="*/ 1212 h 121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</a:cxnLst>
              <a:rect l="0" t="0" r="r" b="b"/>
              <a:pathLst>
                <a:path h="1212">
                  <a:moveTo>
                    <a:pt x="0" y="0"/>
                  </a:moveTo>
                  <a:lnTo>
                    <a:pt x="0" y="47"/>
                  </a:lnTo>
                  <a:moveTo>
                    <a:pt x="0" y="81"/>
                  </a:moveTo>
                  <a:lnTo>
                    <a:pt x="0" y="128"/>
                  </a:lnTo>
                  <a:moveTo>
                    <a:pt x="0" y="151"/>
                  </a:moveTo>
                  <a:lnTo>
                    <a:pt x="0" y="198"/>
                  </a:lnTo>
                  <a:moveTo>
                    <a:pt x="0" y="233"/>
                  </a:moveTo>
                  <a:lnTo>
                    <a:pt x="0" y="280"/>
                  </a:lnTo>
                  <a:moveTo>
                    <a:pt x="0" y="315"/>
                  </a:moveTo>
                  <a:lnTo>
                    <a:pt x="0" y="361"/>
                  </a:lnTo>
                  <a:moveTo>
                    <a:pt x="0" y="385"/>
                  </a:moveTo>
                  <a:lnTo>
                    <a:pt x="0" y="431"/>
                  </a:lnTo>
                  <a:moveTo>
                    <a:pt x="0" y="466"/>
                  </a:moveTo>
                  <a:lnTo>
                    <a:pt x="0" y="513"/>
                  </a:lnTo>
                  <a:moveTo>
                    <a:pt x="0" y="548"/>
                  </a:moveTo>
                  <a:lnTo>
                    <a:pt x="0" y="594"/>
                  </a:lnTo>
                  <a:moveTo>
                    <a:pt x="0" y="618"/>
                  </a:moveTo>
                  <a:lnTo>
                    <a:pt x="0" y="664"/>
                  </a:lnTo>
                  <a:moveTo>
                    <a:pt x="0" y="699"/>
                  </a:moveTo>
                  <a:lnTo>
                    <a:pt x="0" y="746"/>
                  </a:lnTo>
                  <a:moveTo>
                    <a:pt x="0" y="781"/>
                  </a:moveTo>
                  <a:lnTo>
                    <a:pt x="0" y="828"/>
                  </a:lnTo>
                  <a:moveTo>
                    <a:pt x="0" y="851"/>
                  </a:moveTo>
                  <a:lnTo>
                    <a:pt x="0" y="897"/>
                  </a:lnTo>
                  <a:moveTo>
                    <a:pt x="0" y="932"/>
                  </a:moveTo>
                  <a:lnTo>
                    <a:pt x="0" y="979"/>
                  </a:lnTo>
                  <a:moveTo>
                    <a:pt x="0" y="1014"/>
                  </a:moveTo>
                  <a:lnTo>
                    <a:pt x="0" y="1061"/>
                  </a:lnTo>
                  <a:moveTo>
                    <a:pt x="0" y="1084"/>
                  </a:moveTo>
                  <a:lnTo>
                    <a:pt x="0" y="1131"/>
                  </a:lnTo>
                  <a:moveTo>
                    <a:pt x="0" y="1166"/>
                  </a:moveTo>
                  <a:lnTo>
                    <a:pt x="0" y="1212"/>
                  </a:lnTo>
                </a:path>
              </a:pathLst>
            </a:custGeom>
            <a:noFill/>
            <a:ln w="19050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91" name="Freeform 95"/>
            <p:cNvSpPr>
              <a:spLocks noEditPoints="1"/>
            </p:cNvSpPr>
            <p:nvPr/>
          </p:nvSpPr>
          <p:spPr bwMode="auto">
            <a:xfrm>
              <a:off x="1842" y="2243"/>
              <a:ext cx="1502" cy="1"/>
            </a:xfrm>
            <a:custGeom>
              <a:avLst/>
              <a:gdLst>
                <a:gd name="T0" fmla="*/ 0 w 1502"/>
                <a:gd name="T1" fmla="*/ 46 w 1502"/>
                <a:gd name="T2" fmla="*/ 70 w 1502"/>
                <a:gd name="T3" fmla="*/ 116 w 1502"/>
                <a:gd name="T4" fmla="*/ 151 w 1502"/>
                <a:gd name="T5" fmla="*/ 198 w 1502"/>
                <a:gd name="T6" fmla="*/ 233 w 1502"/>
                <a:gd name="T7" fmla="*/ 279 w 1502"/>
                <a:gd name="T8" fmla="*/ 302 w 1502"/>
                <a:gd name="T9" fmla="*/ 349 w 1502"/>
                <a:gd name="T10" fmla="*/ 384 w 1502"/>
                <a:gd name="T11" fmla="*/ 431 w 1502"/>
                <a:gd name="T12" fmla="*/ 466 w 1502"/>
                <a:gd name="T13" fmla="*/ 512 w 1502"/>
                <a:gd name="T14" fmla="*/ 535 w 1502"/>
                <a:gd name="T15" fmla="*/ 582 w 1502"/>
                <a:gd name="T16" fmla="*/ 617 w 1502"/>
                <a:gd name="T17" fmla="*/ 663 w 1502"/>
                <a:gd name="T18" fmla="*/ 698 w 1502"/>
                <a:gd name="T19" fmla="*/ 745 w 1502"/>
                <a:gd name="T20" fmla="*/ 768 w 1502"/>
                <a:gd name="T21" fmla="*/ 815 w 1502"/>
                <a:gd name="T22" fmla="*/ 850 w 1502"/>
                <a:gd name="T23" fmla="*/ 896 w 1502"/>
                <a:gd name="T24" fmla="*/ 931 w 1502"/>
                <a:gd name="T25" fmla="*/ 978 w 1502"/>
                <a:gd name="T26" fmla="*/ 1001 w 1502"/>
                <a:gd name="T27" fmla="*/ 1048 w 1502"/>
                <a:gd name="T28" fmla="*/ 1083 w 1502"/>
                <a:gd name="T29" fmla="*/ 1129 w 1502"/>
                <a:gd name="T30" fmla="*/ 1164 w 1502"/>
                <a:gd name="T31" fmla="*/ 1211 w 1502"/>
                <a:gd name="T32" fmla="*/ 1234 w 1502"/>
                <a:gd name="T33" fmla="*/ 1281 w 1502"/>
                <a:gd name="T34" fmla="*/ 1316 w 1502"/>
                <a:gd name="T35" fmla="*/ 1362 w 1502"/>
                <a:gd name="T36" fmla="*/ 1397 w 1502"/>
                <a:gd name="T37" fmla="*/ 1444 w 1502"/>
                <a:gd name="T38" fmla="*/ 1467 w 1502"/>
                <a:gd name="T39" fmla="*/ 1502 w 150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</a:cxnLst>
              <a:rect l="0" t="0" r="r" b="b"/>
              <a:pathLst>
                <a:path w="1502">
                  <a:moveTo>
                    <a:pt x="0" y="0"/>
                  </a:moveTo>
                  <a:lnTo>
                    <a:pt x="46" y="0"/>
                  </a:lnTo>
                  <a:moveTo>
                    <a:pt x="70" y="0"/>
                  </a:moveTo>
                  <a:lnTo>
                    <a:pt x="116" y="0"/>
                  </a:lnTo>
                  <a:moveTo>
                    <a:pt x="151" y="0"/>
                  </a:moveTo>
                  <a:lnTo>
                    <a:pt x="198" y="0"/>
                  </a:lnTo>
                  <a:moveTo>
                    <a:pt x="233" y="0"/>
                  </a:moveTo>
                  <a:lnTo>
                    <a:pt x="279" y="0"/>
                  </a:lnTo>
                  <a:moveTo>
                    <a:pt x="302" y="0"/>
                  </a:moveTo>
                  <a:lnTo>
                    <a:pt x="349" y="0"/>
                  </a:lnTo>
                  <a:moveTo>
                    <a:pt x="384" y="0"/>
                  </a:moveTo>
                  <a:lnTo>
                    <a:pt x="431" y="0"/>
                  </a:lnTo>
                  <a:moveTo>
                    <a:pt x="466" y="0"/>
                  </a:moveTo>
                  <a:lnTo>
                    <a:pt x="512" y="0"/>
                  </a:lnTo>
                  <a:moveTo>
                    <a:pt x="535" y="0"/>
                  </a:moveTo>
                  <a:lnTo>
                    <a:pt x="582" y="0"/>
                  </a:lnTo>
                  <a:moveTo>
                    <a:pt x="617" y="0"/>
                  </a:moveTo>
                  <a:lnTo>
                    <a:pt x="663" y="0"/>
                  </a:lnTo>
                  <a:moveTo>
                    <a:pt x="698" y="0"/>
                  </a:moveTo>
                  <a:lnTo>
                    <a:pt x="745" y="0"/>
                  </a:lnTo>
                  <a:moveTo>
                    <a:pt x="768" y="0"/>
                  </a:moveTo>
                  <a:lnTo>
                    <a:pt x="815" y="0"/>
                  </a:lnTo>
                  <a:moveTo>
                    <a:pt x="850" y="0"/>
                  </a:moveTo>
                  <a:lnTo>
                    <a:pt x="896" y="0"/>
                  </a:lnTo>
                  <a:moveTo>
                    <a:pt x="931" y="0"/>
                  </a:moveTo>
                  <a:lnTo>
                    <a:pt x="978" y="0"/>
                  </a:lnTo>
                  <a:moveTo>
                    <a:pt x="1001" y="0"/>
                  </a:moveTo>
                  <a:lnTo>
                    <a:pt x="1048" y="0"/>
                  </a:lnTo>
                  <a:moveTo>
                    <a:pt x="1083" y="0"/>
                  </a:moveTo>
                  <a:lnTo>
                    <a:pt x="1129" y="0"/>
                  </a:lnTo>
                  <a:moveTo>
                    <a:pt x="1164" y="0"/>
                  </a:moveTo>
                  <a:lnTo>
                    <a:pt x="1211" y="0"/>
                  </a:lnTo>
                  <a:moveTo>
                    <a:pt x="1234" y="0"/>
                  </a:moveTo>
                  <a:lnTo>
                    <a:pt x="1281" y="0"/>
                  </a:lnTo>
                  <a:moveTo>
                    <a:pt x="1316" y="0"/>
                  </a:moveTo>
                  <a:lnTo>
                    <a:pt x="1362" y="0"/>
                  </a:lnTo>
                  <a:moveTo>
                    <a:pt x="1397" y="0"/>
                  </a:moveTo>
                  <a:lnTo>
                    <a:pt x="1444" y="0"/>
                  </a:lnTo>
                  <a:moveTo>
                    <a:pt x="1467" y="0"/>
                  </a:moveTo>
                  <a:lnTo>
                    <a:pt x="1502" y="0"/>
                  </a:lnTo>
                </a:path>
              </a:pathLst>
            </a:custGeom>
            <a:noFill/>
            <a:ln w="19050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7792" name="Group 96"/>
            <p:cNvGrpSpPr>
              <a:grpSpLocks/>
            </p:cNvGrpSpPr>
            <p:nvPr/>
          </p:nvGrpSpPr>
          <p:grpSpPr bwMode="auto">
            <a:xfrm>
              <a:off x="3332" y="2208"/>
              <a:ext cx="82" cy="70"/>
              <a:chOff x="3332" y="2208"/>
              <a:chExt cx="82" cy="70"/>
            </a:xfrm>
          </p:grpSpPr>
          <p:sp>
            <p:nvSpPr>
              <p:cNvPr id="157793" name="Oval 97"/>
              <p:cNvSpPr>
                <a:spLocks noChangeArrowheads="1"/>
              </p:cNvSpPr>
              <p:nvPr/>
            </p:nvSpPr>
            <p:spPr bwMode="auto">
              <a:xfrm>
                <a:off x="3332" y="2208"/>
                <a:ext cx="82" cy="7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794" name="Oval 98"/>
              <p:cNvSpPr>
                <a:spLocks noChangeArrowheads="1"/>
              </p:cNvSpPr>
              <p:nvPr/>
            </p:nvSpPr>
            <p:spPr bwMode="auto">
              <a:xfrm>
                <a:off x="3350" y="2219"/>
                <a:ext cx="46" cy="47"/>
              </a:xfrm>
              <a:prstGeom prst="ellipse">
                <a:avLst/>
              </a:prstGeom>
              <a:solidFill>
                <a:srgbClr val="FE1A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7795" name="Rectangle 99"/>
            <p:cNvSpPr>
              <a:spLocks noChangeArrowheads="1"/>
            </p:cNvSpPr>
            <p:nvPr/>
          </p:nvSpPr>
          <p:spPr bwMode="auto">
            <a:xfrm>
              <a:off x="3331" y="2031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500" b="1" i="1">
                  <a:solidFill>
                    <a:srgbClr val="FF1919"/>
                  </a:solidFill>
                </a:rPr>
                <a:t>A </a:t>
              </a:r>
              <a:endParaRPr lang="en-US" altLang="en-US" sz="3200" b="1" i="1" u="sng"/>
            </a:p>
          </p:txBody>
        </p:sp>
      </p:grpSp>
      <p:sp>
        <p:nvSpPr>
          <p:cNvPr id="157796" name="Line 100"/>
          <p:cNvSpPr>
            <a:spLocks noChangeShapeType="1"/>
          </p:cNvSpPr>
          <p:nvPr/>
        </p:nvSpPr>
        <p:spPr bwMode="auto">
          <a:xfrm flipH="1" flipV="1">
            <a:off x="5435600" y="3732213"/>
            <a:ext cx="371475" cy="261937"/>
          </a:xfrm>
          <a:prstGeom prst="line">
            <a:avLst/>
          </a:prstGeom>
          <a:noFill/>
          <a:ln w="50800">
            <a:solidFill>
              <a:srgbClr val="FE1A0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7797" name="Group 101"/>
          <p:cNvGrpSpPr>
            <a:grpSpLocks/>
          </p:cNvGrpSpPr>
          <p:nvPr/>
        </p:nvGrpSpPr>
        <p:grpSpPr bwMode="auto">
          <a:xfrm>
            <a:off x="2924175" y="3922713"/>
            <a:ext cx="3241675" cy="1636712"/>
            <a:chOff x="1842" y="2471"/>
            <a:chExt cx="2042" cy="1031"/>
          </a:xfrm>
        </p:grpSpPr>
        <p:sp>
          <p:nvSpPr>
            <p:cNvPr id="157798" name="Freeform 102"/>
            <p:cNvSpPr>
              <a:spLocks noEditPoints="1"/>
            </p:cNvSpPr>
            <p:nvPr/>
          </p:nvSpPr>
          <p:spPr bwMode="auto">
            <a:xfrm>
              <a:off x="3658" y="2534"/>
              <a:ext cx="1" cy="968"/>
            </a:xfrm>
            <a:custGeom>
              <a:avLst/>
              <a:gdLst>
                <a:gd name="T0" fmla="*/ 0 h 968"/>
                <a:gd name="T1" fmla="*/ 47 h 968"/>
                <a:gd name="T2" fmla="*/ 82 h 968"/>
                <a:gd name="T3" fmla="*/ 128 h 968"/>
                <a:gd name="T4" fmla="*/ 163 h 968"/>
                <a:gd name="T5" fmla="*/ 210 h 968"/>
                <a:gd name="T6" fmla="*/ 233 h 968"/>
                <a:gd name="T7" fmla="*/ 280 h 968"/>
                <a:gd name="T8" fmla="*/ 315 h 968"/>
                <a:gd name="T9" fmla="*/ 361 h 968"/>
                <a:gd name="T10" fmla="*/ 396 h 968"/>
                <a:gd name="T11" fmla="*/ 443 h 968"/>
                <a:gd name="T12" fmla="*/ 466 h 968"/>
                <a:gd name="T13" fmla="*/ 513 h 968"/>
                <a:gd name="T14" fmla="*/ 548 h 968"/>
                <a:gd name="T15" fmla="*/ 594 h 968"/>
                <a:gd name="T16" fmla="*/ 629 h 968"/>
                <a:gd name="T17" fmla="*/ 676 h 968"/>
                <a:gd name="T18" fmla="*/ 699 h 968"/>
                <a:gd name="T19" fmla="*/ 746 h 968"/>
                <a:gd name="T20" fmla="*/ 781 h 968"/>
                <a:gd name="T21" fmla="*/ 828 h 968"/>
                <a:gd name="T22" fmla="*/ 863 h 968"/>
                <a:gd name="T23" fmla="*/ 909 h 968"/>
                <a:gd name="T24" fmla="*/ 933 h 968"/>
                <a:gd name="T25" fmla="*/ 968 h 96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</a:cxnLst>
              <a:rect l="0" t="0" r="r" b="b"/>
              <a:pathLst>
                <a:path h="968">
                  <a:moveTo>
                    <a:pt x="0" y="0"/>
                  </a:moveTo>
                  <a:lnTo>
                    <a:pt x="0" y="47"/>
                  </a:lnTo>
                  <a:moveTo>
                    <a:pt x="0" y="82"/>
                  </a:moveTo>
                  <a:lnTo>
                    <a:pt x="0" y="128"/>
                  </a:lnTo>
                  <a:moveTo>
                    <a:pt x="0" y="163"/>
                  </a:moveTo>
                  <a:lnTo>
                    <a:pt x="0" y="210"/>
                  </a:lnTo>
                  <a:moveTo>
                    <a:pt x="0" y="233"/>
                  </a:moveTo>
                  <a:lnTo>
                    <a:pt x="0" y="280"/>
                  </a:lnTo>
                  <a:moveTo>
                    <a:pt x="0" y="315"/>
                  </a:moveTo>
                  <a:lnTo>
                    <a:pt x="0" y="361"/>
                  </a:lnTo>
                  <a:moveTo>
                    <a:pt x="0" y="396"/>
                  </a:moveTo>
                  <a:lnTo>
                    <a:pt x="0" y="443"/>
                  </a:lnTo>
                  <a:moveTo>
                    <a:pt x="0" y="466"/>
                  </a:moveTo>
                  <a:lnTo>
                    <a:pt x="0" y="513"/>
                  </a:lnTo>
                  <a:moveTo>
                    <a:pt x="0" y="548"/>
                  </a:moveTo>
                  <a:lnTo>
                    <a:pt x="0" y="594"/>
                  </a:lnTo>
                  <a:moveTo>
                    <a:pt x="0" y="629"/>
                  </a:moveTo>
                  <a:lnTo>
                    <a:pt x="0" y="676"/>
                  </a:lnTo>
                  <a:moveTo>
                    <a:pt x="0" y="699"/>
                  </a:moveTo>
                  <a:lnTo>
                    <a:pt x="0" y="746"/>
                  </a:lnTo>
                  <a:moveTo>
                    <a:pt x="0" y="781"/>
                  </a:moveTo>
                  <a:lnTo>
                    <a:pt x="0" y="828"/>
                  </a:lnTo>
                  <a:moveTo>
                    <a:pt x="0" y="863"/>
                  </a:moveTo>
                  <a:lnTo>
                    <a:pt x="0" y="909"/>
                  </a:lnTo>
                  <a:moveTo>
                    <a:pt x="0" y="933"/>
                  </a:moveTo>
                  <a:lnTo>
                    <a:pt x="0" y="968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99" name="Freeform 103"/>
            <p:cNvSpPr>
              <a:spLocks noEditPoints="1"/>
            </p:cNvSpPr>
            <p:nvPr/>
          </p:nvSpPr>
          <p:spPr bwMode="auto">
            <a:xfrm>
              <a:off x="1842" y="2522"/>
              <a:ext cx="1816" cy="1"/>
            </a:xfrm>
            <a:custGeom>
              <a:avLst/>
              <a:gdLst>
                <a:gd name="T0" fmla="*/ 0 w 1816"/>
                <a:gd name="T1" fmla="*/ 46 w 1816"/>
                <a:gd name="T2" fmla="*/ 70 w 1816"/>
                <a:gd name="T3" fmla="*/ 116 w 1816"/>
                <a:gd name="T4" fmla="*/ 151 w 1816"/>
                <a:gd name="T5" fmla="*/ 198 w 1816"/>
                <a:gd name="T6" fmla="*/ 233 w 1816"/>
                <a:gd name="T7" fmla="*/ 279 w 1816"/>
                <a:gd name="T8" fmla="*/ 302 w 1816"/>
                <a:gd name="T9" fmla="*/ 349 w 1816"/>
                <a:gd name="T10" fmla="*/ 384 w 1816"/>
                <a:gd name="T11" fmla="*/ 431 w 1816"/>
                <a:gd name="T12" fmla="*/ 466 w 1816"/>
                <a:gd name="T13" fmla="*/ 512 w 1816"/>
                <a:gd name="T14" fmla="*/ 535 w 1816"/>
                <a:gd name="T15" fmla="*/ 582 w 1816"/>
                <a:gd name="T16" fmla="*/ 617 w 1816"/>
                <a:gd name="T17" fmla="*/ 663 w 1816"/>
                <a:gd name="T18" fmla="*/ 698 w 1816"/>
                <a:gd name="T19" fmla="*/ 745 w 1816"/>
                <a:gd name="T20" fmla="*/ 768 w 1816"/>
                <a:gd name="T21" fmla="*/ 815 w 1816"/>
                <a:gd name="T22" fmla="*/ 850 w 1816"/>
                <a:gd name="T23" fmla="*/ 896 w 1816"/>
                <a:gd name="T24" fmla="*/ 931 w 1816"/>
                <a:gd name="T25" fmla="*/ 978 w 1816"/>
                <a:gd name="T26" fmla="*/ 1001 w 1816"/>
                <a:gd name="T27" fmla="*/ 1048 w 1816"/>
                <a:gd name="T28" fmla="*/ 1083 w 1816"/>
                <a:gd name="T29" fmla="*/ 1129 w 1816"/>
                <a:gd name="T30" fmla="*/ 1164 w 1816"/>
                <a:gd name="T31" fmla="*/ 1211 w 1816"/>
                <a:gd name="T32" fmla="*/ 1234 w 1816"/>
                <a:gd name="T33" fmla="*/ 1281 w 1816"/>
                <a:gd name="T34" fmla="*/ 1316 w 1816"/>
                <a:gd name="T35" fmla="*/ 1362 w 1816"/>
                <a:gd name="T36" fmla="*/ 1397 w 1816"/>
                <a:gd name="T37" fmla="*/ 1444 w 1816"/>
                <a:gd name="T38" fmla="*/ 1467 w 1816"/>
                <a:gd name="T39" fmla="*/ 1514 w 1816"/>
                <a:gd name="T40" fmla="*/ 1549 w 1816"/>
                <a:gd name="T41" fmla="*/ 1595 w 1816"/>
                <a:gd name="T42" fmla="*/ 1630 w 1816"/>
                <a:gd name="T43" fmla="*/ 1677 w 1816"/>
                <a:gd name="T44" fmla="*/ 1700 w 1816"/>
                <a:gd name="T45" fmla="*/ 1746 w 1816"/>
                <a:gd name="T46" fmla="*/ 1781 w 1816"/>
                <a:gd name="T47" fmla="*/ 1816 w 18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  <a:cxn ang="0">
                  <a:pos x="T44" y="0"/>
                </a:cxn>
                <a:cxn ang="0">
                  <a:pos x="T45" y="0"/>
                </a:cxn>
                <a:cxn ang="0">
                  <a:pos x="T46" y="0"/>
                </a:cxn>
                <a:cxn ang="0">
                  <a:pos x="T47" y="0"/>
                </a:cxn>
              </a:cxnLst>
              <a:rect l="0" t="0" r="r" b="b"/>
              <a:pathLst>
                <a:path w="1816">
                  <a:moveTo>
                    <a:pt x="0" y="0"/>
                  </a:moveTo>
                  <a:lnTo>
                    <a:pt x="46" y="0"/>
                  </a:lnTo>
                  <a:moveTo>
                    <a:pt x="70" y="0"/>
                  </a:moveTo>
                  <a:lnTo>
                    <a:pt x="116" y="0"/>
                  </a:lnTo>
                  <a:moveTo>
                    <a:pt x="151" y="0"/>
                  </a:moveTo>
                  <a:lnTo>
                    <a:pt x="198" y="0"/>
                  </a:lnTo>
                  <a:moveTo>
                    <a:pt x="233" y="0"/>
                  </a:moveTo>
                  <a:lnTo>
                    <a:pt x="279" y="0"/>
                  </a:lnTo>
                  <a:moveTo>
                    <a:pt x="302" y="0"/>
                  </a:moveTo>
                  <a:lnTo>
                    <a:pt x="349" y="0"/>
                  </a:lnTo>
                  <a:moveTo>
                    <a:pt x="384" y="0"/>
                  </a:moveTo>
                  <a:lnTo>
                    <a:pt x="431" y="0"/>
                  </a:lnTo>
                  <a:moveTo>
                    <a:pt x="466" y="0"/>
                  </a:moveTo>
                  <a:lnTo>
                    <a:pt x="512" y="0"/>
                  </a:lnTo>
                  <a:moveTo>
                    <a:pt x="535" y="0"/>
                  </a:moveTo>
                  <a:lnTo>
                    <a:pt x="582" y="0"/>
                  </a:lnTo>
                  <a:moveTo>
                    <a:pt x="617" y="0"/>
                  </a:moveTo>
                  <a:lnTo>
                    <a:pt x="663" y="0"/>
                  </a:lnTo>
                  <a:moveTo>
                    <a:pt x="698" y="0"/>
                  </a:moveTo>
                  <a:lnTo>
                    <a:pt x="745" y="0"/>
                  </a:lnTo>
                  <a:moveTo>
                    <a:pt x="768" y="0"/>
                  </a:moveTo>
                  <a:lnTo>
                    <a:pt x="815" y="0"/>
                  </a:lnTo>
                  <a:moveTo>
                    <a:pt x="850" y="0"/>
                  </a:moveTo>
                  <a:lnTo>
                    <a:pt x="896" y="0"/>
                  </a:lnTo>
                  <a:moveTo>
                    <a:pt x="931" y="0"/>
                  </a:moveTo>
                  <a:lnTo>
                    <a:pt x="978" y="0"/>
                  </a:lnTo>
                  <a:moveTo>
                    <a:pt x="1001" y="0"/>
                  </a:moveTo>
                  <a:lnTo>
                    <a:pt x="1048" y="0"/>
                  </a:lnTo>
                  <a:moveTo>
                    <a:pt x="1083" y="0"/>
                  </a:moveTo>
                  <a:lnTo>
                    <a:pt x="1129" y="0"/>
                  </a:lnTo>
                  <a:moveTo>
                    <a:pt x="1164" y="0"/>
                  </a:moveTo>
                  <a:lnTo>
                    <a:pt x="1211" y="0"/>
                  </a:lnTo>
                  <a:moveTo>
                    <a:pt x="1234" y="0"/>
                  </a:moveTo>
                  <a:lnTo>
                    <a:pt x="1281" y="0"/>
                  </a:lnTo>
                  <a:moveTo>
                    <a:pt x="1316" y="0"/>
                  </a:moveTo>
                  <a:lnTo>
                    <a:pt x="1362" y="0"/>
                  </a:lnTo>
                  <a:moveTo>
                    <a:pt x="1397" y="0"/>
                  </a:moveTo>
                  <a:lnTo>
                    <a:pt x="1444" y="0"/>
                  </a:lnTo>
                  <a:moveTo>
                    <a:pt x="1467" y="0"/>
                  </a:moveTo>
                  <a:lnTo>
                    <a:pt x="1514" y="0"/>
                  </a:lnTo>
                  <a:moveTo>
                    <a:pt x="1549" y="0"/>
                  </a:moveTo>
                  <a:lnTo>
                    <a:pt x="1595" y="0"/>
                  </a:lnTo>
                  <a:moveTo>
                    <a:pt x="1630" y="0"/>
                  </a:moveTo>
                  <a:lnTo>
                    <a:pt x="1677" y="0"/>
                  </a:lnTo>
                  <a:moveTo>
                    <a:pt x="1700" y="0"/>
                  </a:moveTo>
                  <a:lnTo>
                    <a:pt x="1746" y="0"/>
                  </a:lnTo>
                  <a:moveTo>
                    <a:pt x="1781" y="0"/>
                  </a:moveTo>
                  <a:lnTo>
                    <a:pt x="181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7800" name="Group 104"/>
            <p:cNvGrpSpPr>
              <a:grpSpLocks/>
            </p:cNvGrpSpPr>
            <p:nvPr/>
          </p:nvGrpSpPr>
          <p:grpSpPr bwMode="auto">
            <a:xfrm>
              <a:off x="3612" y="2476"/>
              <a:ext cx="81" cy="81"/>
              <a:chOff x="3612" y="2476"/>
              <a:chExt cx="81" cy="81"/>
            </a:xfrm>
          </p:grpSpPr>
          <p:sp>
            <p:nvSpPr>
              <p:cNvPr id="157801" name="Oval 105"/>
              <p:cNvSpPr>
                <a:spLocks noChangeArrowheads="1"/>
              </p:cNvSpPr>
              <p:nvPr/>
            </p:nvSpPr>
            <p:spPr bwMode="auto">
              <a:xfrm>
                <a:off x="3612" y="2476"/>
                <a:ext cx="81" cy="8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802" name="Oval 106"/>
              <p:cNvSpPr>
                <a:spLocks noChangeArrowheads="1"/>
              </p:cNvSpPr>
              <p:nvPr/>
            </p:nvSpPr>
            <p:spPr bwMode="auto">
              <a:xfrm>
                <a:off x="3629" y="2493"/>
                <a:ext cx="47" cy="47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7803" name="Rectangle 107"/>
            <p:cNvSpPr>
              <a:spLocks noChangeArrowheads="1"/>
            </p:cNvSpPr>
            <p:nvPr/>
          </p:nvSpPr>
          <p:spPr bwMode="auto">
            <a:xfrm>
              <a:off x="3771" y="2471"/>
              <a:ext cx="11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altLang="en-US" sz="1500" b="1" i="1">
                  <a:solidFill>
                    <a:srgbClr val="000000"/>
                  </a:solidFill>
                </a:rPr>
                <a:t>E </a:t>
              </a:r>
              <a:endParaRPr lang="en-US" altLang="en-US" sz="3200" b="1" i="1" u="sng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7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57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157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57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500"/>
                                        <p:tgtEl>
                                          <p:spTgt spid="15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57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157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157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1741488" y="1560513"/>
            <a:ext cx="5602287" cy="49323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048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 sz="3200">
                <a:solidFill>
                  <a:srgbClr val="010000"/>
                </a:solidFill>
              </a:rPr>
              <a:t>      Stagflation from an </a:t>
            </a:r>
            <a:br>
              <a:rPr lang="en-US" altLang="en-US" sz="3200">
                <a:solidFill>
                  <a:srgbClr val="010000"/>
                </a:solidFill>
              </a:rPr>
            </a:br>
            <a:r>
              <a:rPr lang="en-US" altLang="en-US" sz="3200">
                <a:solidFill>
                  <a:srgbClr val="010000"/>
                </a:solidFill>
              </a:rPr>
              <a:t>          Adverse Supply Shock</a:t>
            </a:r>
          </a:p>
        </p:txBody>
      </p:sp>
      <p:sp>
        <p:nvSpPr>
          <p:cNvPr id="173060" name="Line 4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1" name="Line 5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2" name="Line 6"/>
          <p:cNvSpPr>
            <a:spLocks noChangeShapeType="1"/>
          </p:cNvSpPr>
          <p:nvPr/>
        </p:nvSpPr>
        <p:spPr bwMode="auto">
          <a:xfrm>
            <a:off x="1741488" y="5372100"/>
            <a:ext cx="5602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3" name="Line 7"/>
          <p:cNvSpPr>
            <a:spLocks noChangeShapeType="1"/>
          </p:cNvSpPr>
          <p:nvPr/>
        </p:nvSpPr>
        <p:spPr bwMode="auto">
          <a:xfrm>
            <a:off x="1741488" y="5595938"/>
            <a:ext cx="5602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4" name="Line 8"/>
          <p:cNvSpPr>
            <a:spLocks noChangeShapeType="1"/>
          </p:cNvSpPr>
          <p:nvPr/>
        </p:nvSpPr>
        <p:spPr bwMode="auto">
          <a:xfrm>
            <a:off x="1741488" y="5819775"/>
            <a:ext cx="5602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5" name="Line 9"/>
          <p:cNvSpPr>
            <a:spLocks noChangeShapeType="1"/>
          </p:cNvSpPr>
          <p:nvPr/>
        </p:nvSpPr>
        <p:spPr bwMode="auto">
          <a:xfrm>
            <a:off x="1741488" y="6045200"/>
            <a:ext cx="5602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6" name="Line 10"/>
          <p:cNvSpPr>
            <a:spLocks noChangeShapeType="1"/>
          </p:cNvSpPr>
          <p:nvPr/>
        </p:nvSpPr>
        <p:spPr bwMode="auto">
          <a:xfrm>
            <a:off x="1741488" y="6269038"/>
            <a:ext cx="5602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1741488" y="5148263"/>
            <a:ext cx="5602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8" name="Line 12"/>
          <p:cNvSpPr>
            <a:spLocks noChangeShapeType="1"/>
          </p:cNvSpPr>
          <p:nvPr/>
        </p:nvSpPr>
        <p:spPr bwMode="auto">
          <a:xfrm>
            <a:off x="1741488" y="4922838"/>
            <a:ext cx="5602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9" name="Line 13"/>
          <p:cNvSpPr>
            <a:spLocks noChangeShapeType="1"/>
          </p:cNvSpPr>
          <p:nvPr/>
        </p:nvSpPr>
        <p:spPr bwMode="auto">
          <a:xfrm>
            <a:off x="1741488" y="4699000"/>
            <a:ext cx="5602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0" name="Line 14"/>
          <p:cNvSpPr>
            <a:spLocks noChangeShapeType="1"/>
          </p:cNvSpPr>
          <p:nvPr/>
        </p:nvSpPr>
        <p:spPr bwMode="auto">
          <a:xfrm>
            <a:off x="1741488" y="4475163"/>
            <a:ext cx="5602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1741488" y="4251325"/>
            <a:ext cx="5602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2" name="Line 16"/>
          <p:cNvSpPr>
            <a:spLocks noChangeShapeType="1"/>
          </p:cNvSpPr>
          <p:nvPr/>
        </p:nvSpPr>
        <p:spPr bwMode="auto">
          <a:xfrm>
            <a:off x="1741488" y="4027488"/>
            <a:ext cx="5602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3" name="Line 17"/>
          <p:cNvSpPr>
            <a:spLocks noChangeShapeType="1"/>
          </p:cNvSpPr>
          <p:nvPr/>
        </p:nvSpPr>
        <p:spPr bwMode="auto">
          <a:xfrm>
            <a:off x="1741488" y="3802063"/>
            <a:ext cx="5602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4" name="Line 18"/>
          <p:cNvSpPr>
            <a:spLocks noChangeShapeType="1"/>
          </p:cNvSpPr>
          <p:nvPr/>
        </p:nvSpPr>
        <p:spPr bwMode="auto">
          <a:xfrm>
            <a:off x="1741488" y="3578225"/>
            <a:ext cx="5602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>
            <a:off x="1741488" y="3354388"/>
            <a:ext cx="5602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6" name="Line 20"/>
          <p:cNvSpPr>
            <a:spLocks noChangeShapeType="1"/>
          </p:cNvSpPr>
          <p:nvPr/>
        </p:nvSpPr>
        <p:spPr bwMode="auto">
          <a:xfrm>
            <a:off x="1741488" y="3130550"/>
            <a:ext cx="5602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7" name="Line 21"/>
          <p:cNvSpPr>
            <a:spLocks noChangeShapeType="1"/>
          </p:cNvSpPr>
          <p:nvPr/>
        </p:nvSpPr>
        <p:spPr bwMode="auto">
          <a:xfrm>
            <a:off x="1741488" y="2905125"/>
            <a:ext cx="5602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>
            <a:off x="1741488" y="2681288"/>
            <a:ext cx="5602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9" name="Line 23"/>
          <p:cNvSpPr>
            <a:spLocks noChangeShapeType="1"/>
          </p:cNvSpPr>
          <p:nvPr/>
        </p:nvSpPr>
        <p:spPr bwMode="auto">
          <a:xfrm>
            <a:off x="1741488" y="2457450"/>
            <a:ext cx="5602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80" name="Line 24"/>
          <p:cNvSpPr>
            <a:spLocks noChangeShapeType="1"/>
          </p:cNvSpPr>
          <p:nvPr/>
        </p:nvSpPr>
        <p:spPr bwMode="auto">
          <a:xfrm>
            <a:off x="1741488" y="2233613"/>
            <a:ext cx="5602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>
            <a:off x="1741488" y="2009775"/>
            <a:ext cx="5602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82" name="Line 26"/>
          <p:cNvSpPr>
            <a:spLocks noChangeShapeType="1"/>
          </p:cNvSpPr>
          <p:nvPr/>
        </p:nvSpPr>
        <p:spPr bwMode="auto">
          <a:xfrm>
            <a:off x="1741488" y="1784350"/>
            <a:ext cx="5602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83" name="Line 27"/>
          <p:cNvSpPr>
            <a:spLocks noChangeShapeType="1"/>
          </p:cNvSpPr>
          <p:nvPr/>
        </p:nvSpPr>
        <p:spPr bwMode="auto">
          <a:xfrm>
            <a:off x="1965325" y="1560513"/>
            <a:ext cx="1588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84" name="Line 28"/>
          <p:cNvSpPr>
            <a:spLocks noChangeShapeType="1"/>
          </p:cNvSpPr>
          <p:nvPr/>
        </p:nvSpPr>
        <p:spPr bwMode="auto">
          <a:xfrm>
            <a:off x="2190750" y="1560513"/>
            <a:ext cx="1588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85" name="Line 29"/>
          <p:cNvSpPr>
            <a:spLocks noChangeShapeType="1"/>
          </p:cNvSpPr>
          <p:nvPr/>
        </p:nvSpPr>
        <p:spPr bwMode="auto">
          <a:xfrm>
            <a:off x="2414588" y="1560513"/>
            <a:ext cx="1587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86" name="Line 30"/>
          <p:cNvSpPr>
            <a:spLocks noChangeShapeType="1"/>
          </p:cNvSpPr>
          <p:nvPr/>
        </p:nvSpPr>
        <p:spPr bwMode="auto">
          <a:xfrm>
            <a:off x="2638425" y="1560513"/>
            <a:ext cx="1588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87" name="Line 31"/>
          <p:cNvSpPr>
            <a:spLocks noChangeShapeType="1"/>
          </p:cNvSpPr>
          <p:nvPr/>
        </p:nvSpPr>
        <p:spPr bwMode="auto">
          <a:xfrm>
            <a:off x="2862263" y="1560513"/>
            <a:ext cx="1587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88" name="Line 32"/>
          <p:cNvSpPr>
            <a:spLocks noChangeShapeType="1"/>
          </p:cNvSpPr>
          <p:nvPr/>
        </p:nvSpPr>
        <p:spPr bwMode="auto">
          <a:xfrm>
            <a:off x="3086100" y="1560513"/>
            <a:ext cx="1588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89" name="Line 33"/>
          <p:cNvSpPr>
            <a:spLocks noChangeShapeType="1"/>
          </p:cNvSpPr>
          <p:nvPr/>
        </p:nvSpPr>
        <p:spPr bwMode="auto">
          <a:xfrm>
            <a:off x="3309938" y="1560513"/>
            <a:ext cx="1587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90" name="Line 34"/>
          <p:cNvSpPr>
            <a:spLocks noChangeShapeType="1"/>
          </p:cNvSpPr>
          <p:nvPr/>
        </p:nvSpPr>
        <p:spPr bwMode="auto">
          <a:xfrm>
            <a:off x="3533775" y="1560513"/>
            <a:ext cx="1588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91" name="Line 35"/>
          <p:cNvSpPr>
            <a:spLocks noChangeShapeType="1"/>
          </p:cNvSpPr>
          <p:nvPr/>
        </p:nvSpPr>
        <p:spPr bwMode="auto">
          <a:xfrm>
            <a:off x="3759200" y="1560513"/>
            <a:ext cx="1588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92" name="Line 36"/>
          <p:cNvSpPr>
            <a:spLocks noChangeShapeType="1"/>
          </p:cNvSpPr>
          <p:nvPr/>
        </p:nvSpPr>
        <p:spPr bwMode="auto">
          <a:xfrm>
            <a:off x="3983038" y="1560513"/>
            <a:ext cx="1587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93" name="Line 37"/>
          <p:cNvSpPr>
            <a:spLocks noChangeShapeType="1"/>
          </p:cNvSpPr>
          <p:nvPr/>
        </p:nvSpPr>
        <p:spPr bwMode="auto">
          <a:xfrm>
            <a:off x="4206875" y="1560513"/>
            <a:ext cx="1588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94" name="Line 38"/>
          <p:cNvSpPr>
            <a:spLocks noChangeShapeType="1"/>
          </p:cNvSpPr>
          <p:nvPr/>
        </p:nvSpPr>
        <p:spPr bwMode="auto">
          <a:xfrm>
            <a:off x="4430713" y="1560513"/>
            <a:ext cx="1587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95" name="Line 39"/>
          <p:cNvSpPr>
            <a:spLocks noChangeShapeType="1"/>
          </p:cNvSpPr>
          <p:nvPr/>
        </p:nvSpPr>
        <p:spPr bwMode="auto">
          <a:xfrm>
            <a:off x="4654550" y="1560513"/>
            <a:ext cx="1588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96" name="Line 40"/>
          <p:cNvSpPr>
            <a:spLocks noChangeShapeType="1"/>
          </p:cNvSpPr>
          <p:nvPr/>
        </p:nvSpPr>
        <p:spPr bwMode="auto">
          <a:xfrm>
            <a:off x="4878388" y="1560513"/>
            <a:ext cx="1587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97" name="Line 41"/>
          <p:cNvSpPr>
            <a:spLocks noChangeShapeType="1"/>
          </p:cNvSpPr>
          <p:nvPr/>
        </p:nvSpPr>
        <p:spPr bwMode="auto">
          <a:xfrm>
            <a:off x="5102225" y="1560513"/>
            <a:ext cx="1588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98" name="Line 42"/>
          <p:cNvSpPr>
            <a:spLocks noChangeShapeType="1"/>
          </p:cNvSpPr>
          <p:nvPr/>
        </p:nvSpPr>
        <p:spPr bwMode="auto">
          <a:xfrm>
            <a:off x="5326063" y="1560513"/>
            <a:ext cx="1587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99" name="Line 43"/>
          <p:cNvSpPr>
            <a:spLocks noChangeShapeType="1"/>
          </p:cNvSpPr>
          <p:nvPr/>
        </p:nvSpPr>
        <p:spPr bwMode="auto">
          <a:xfrm>
            <a:off x="5551488" y="1560513"/>
            <a:ext cx="1587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100" name="Line 44"/>
          <p:cNvSpPr>
            <a:spLocks noChangeShapeType="1"/>
          </p:cNvSpPr>
          <p:nvPr/>
        </p:nvSpPr>
        <p:spPr bwMode="auto">
          <a:xfrm>
            <a:off x="5775325" y="1560513"/>
            <a:ext cx="1588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101" name="Line 45"/>
          <p:cNvSpPr>
            <a:spLocks noChangeShapeType="1"/>
          </p:cNvSpPr>
          <p:nvPr/>
        </p:nvSpPr>
        <p:spPr bwMode="auto">
          <a:xfrm>
            <a:off x="5999163" y="1560513"/>
            <a:ext cx="1587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102" name="Line 46"/>
          <p:cNvSpPr>
            <a:spLocks noChangeShapeType="1"/>
          </p:cNvSpPr>
          <p:nvPr/>
        </p:nvSpPr>
        <p:spPr bwMode="auto">
          <a:xfrm>
            <a:off x="6223000" y="1560513"/>
            <a:ext cx="1588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103" name="Line 47"/>
          <p:cNvSpPr>
            <a:spLocks noChangeShapeType="1"/>
          </p:cNvSpPr>
          <p:nvPr/>
        </p:nvSpPr>
        <p:spPr bwMode="auto">
          <a:xfrm>
            <a:off x="6446838" y="1560513"/>
            <a:ext cx="1587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104" name="Line 48"/>
          <p:cNvSpPr>
            <a:spLocks noChangeShapeType="1"/>
          </p:cNvSpPr>
          <p:nvPr/>
        </p:nvSpPr>
        <p:spPr bwMode="auto">
          <a:xfrm>
            <a:off x="6670675" y="1560513"/>
            <a:ext cx="1588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105" name="Line 49"/>
          <p:cNvSpPr>
            <a:spLocks noChangeShapeType="1"/>
          </p:cNvSpPr>
          <p:nvPr/>
        </p:nvSpPr>
        <p:spPr bwMode="auto">
          <a:xfrm>
            <a:off x="6894513" y="1560513"/>
            <a:ext cx="1587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106" name="Line 50"/>
          <p:cNvSpPr>
            <a:spLocks noChangeShapeType="1"/>
          </p:cNvSpPr>
          <p:nvPr/>
        </p:nvSpPr>
        <p:spPr bwMode="auto">
          <a:xfrm>
            <a:off x="7119938" y="1560513"/>
            <a:ext cx="1587" cy="493236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107" name="Rectangle 51"/>
          <p:cNvSpPr>
            <a:spLocks noChangeArrowheads="1"/>
          </p:cNvSpPr>
          <p:nvPr/>
        </p:nvSpPr>
        <p:spPr bwMode="auto">
          <a:xfrm>
            <a:off x="1741488" y="1560513"/>
            <a:ext cx="5602287" cy="4932362"/>
          </a:xfrm>
          <a:prstGeom prst="rect">
            <a:avLst/>
          </a:prstGeom>
          <a:noFill/>
          <a:ln w="19050">
            <a:solidFill>
              <a:srgbClr val="B3E3E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108" name="Freeform 52"/>
          <p:cNvSpPr>
            <a:spLocks/>
          </p:cNvSpPr>
          <p:nvPr/>
        </p:nvSpPr>
        <p:spPr bwMode="auto">
          <a:xfrm>
            <a:off x="2378075" y="1784350"/>
            <a:ext cx="4351338" cy="4148138"/>
          </a:xfrm>
          <a:custGeom>
            <a:avLst/>
            <a:gdLst>
              <a:gd name="T0" fmla="*/ 71 w 2741"/>
              <a:gd name="T1" fmla="*/ 0 h 2613"/>
              <a:gd name="T2" fmla="*/ 71 w 2741"/>
              <a:gd name="T3" fmla="*/ 2213 h 2613"/>
              <a:gd name="T4" fmla="*/ 142 w 2741"/>
              <a:gd name="T5" fmla="*/ 2248 h 2613"/>
              <a:gd name="T6" fmla="*/ 0 w 2741"/>
              <a:gd name="T7" fmla="*/ 2319 h 2613"/>
              <a:gd name="T8" fmla="*/ 71 w 2741"/>
              <a:gd name="T9" fmla="*/ 2354 h 2613"/>
              <a:gd name="T10" fmla="*/ 71 w 2741"/>
              <a:gd name="T11" fmla="*/ 2542 h 2613"/>
              <a:gd name="T12" fmla="*/ 259 w 2741"/>
              <a:gd name="T13" fmla="*/ 2542 h 2613"/>
              <a:gd name="T14" fmla="*/ 294 w 2741"/>
              <a:gd name="T15" fmla="*/ 2472 h 2613"/>
              <a:gd name="T16" fmla="*/ 365 w 2741"/>
              <a:gd name="T17" fmla="*/ 2613 h 2613"/>
              <a:gd name="T18" fmla="*/ 400 w 2741"/>
              <a:gd name="T19" fmla="*/ 2542 h 2613"/>
              <a:gd name="T20" fmla="*/ 2741 w 2741"/>
              <a:gd name="T21" fmla="*/ 2542 h 2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741" h="2613">
                <a:moveTo>
                  <a:pt x="71" y="0"/>
                </a:moveTo>
                <a:lnTo>
                  <a:pt x="71" y="2213"/>
                </a:lnTo>
                <a:lnTo>
                  <a:pt x="142" y="2248"/>
                </a:lnTo>
                <a:lnTo>
                  <a:pt x="0" y="2319"/>
                </a:lnTo>
                <a:lnTo>
                  <a:pt x="71" y="2354"/>
                </a:lnTo>
                <a:lnTo>
                  <a:pt x="71" y="2542"/>
                </a:lnTo>
                <a:lnTo>
                  <a:pt x="259" y="2542"/>
                </a:lnTo>
                <a:lnTo>
                  <a:pt x="294" y="2472"/>
                </a:lnTo>
                <a:lnTo>
                  <a:pt x="365" y="2613"/>
                </a:lnTo>
                <a:lnTo>
                  <a:pt x="400" y="2542"/>
                </a:lnTo>
                <a:lnTo>
                  <a:pt x="2741" y="2542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109" name="Rectangle 53"/>
          <p:cNvSpPr>
            <a:spLocks noChangeArrowheads="1"/>
          </p:cNvSpPr>
          <p:nvPr/>
        </p:nvSpPr>
        <p:spPr bwMode="auto">
          <a:xfrm>
            <a:off x="2878138" y="6113463"/>
            <a:ext cx="38449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Real GDP (Y) in Billions of 2000 Dollars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73110" name="Rectangle 54"/>
          <p:cNvSpPr>
            <a:spLocks noChangeArrowheads="1"/>
          </p:cNvSpPr>
          <p:nvPr/>
        </p:nvSpPr>
        <p:spPr bwMode="auto">
          <a:xfrm>
            <a:off x="5230813" y="5861050"/>
            <a:ext cx="565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4,342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73111" name="Rectangle 55"/>
          <p:cNvSpPr>
            <a:spLocks noChangeArrowheads="1"/>
          </p:cNvSpPr>
          <p:nvPr/>
        </p:nvSpPr>
        <p:spPr bwMode="auto">
          <a:xfrm>
            <a:off x="4481513" y="5861050"/>
            <a:ext cx="565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FF1919"/>
                </a:solidFill>
              </a:rPr>
              <a:t>4,311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73112" name="Rectangle 56"/>
          <p:cNvSpPr>
            <a:spLocks noChangeArrowheads="1"/>
          </p:cNvSpPr>
          <p:nvPr/>
        </p:nvSpPr>
        <p:spPr bwMode="auto">
          <a:xfrm>
            <a:off x="2044700" y="4224338"/>
            <a:ext cx="4524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31.8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173113" name="Group 57"/>
          <p:cNvGrpSpPr>
            <a:grpSpLocks/>
          </p:cNvGrpSpPr>
          <p:nvPr/>
        </p:nvGrpSpPr>
        <p:grpSpPr bwMode="auto">
          <a:xfrm>
            <a:off x="3552825" y="2914650"/>
            <a:ext cx="3760788" cy="2706688"/>
            <a:chOff x="2238" y="1836"/>
            <a:chExt cx="2369" cy="1705"/>
          </a:xfrm>
        </p:grpSpPr>
        <p:sp>
          <p:nvSpPr>
            <p:cNvPr id="173114" name="Freeform 58"/>
            <p:cNvSpPr>
              <a:spLocks/>
            </p:cNvSpPr>
            <p:nvPr/>
          </p:nvSpPr>
          <p:spPr bwMode="auto">
            <a:xfrm>
              <a:off x="2375" y="1973"/>
              <a:ext cx="2049" cy="1387"/>
            </a:xfrm>
            <a:custGeom>
              <a:avLst/>
              <a:gdLst>
                <a:gd name="T0" fmla="*/ 1988 w 1988"/>
                <a:gd name="T1" fmla="*/ 0 h 1919"/>
                <a:gd name="T2" fmla="*/ 0 w 1988"/>
                <a:gd name="T3" fmla="*/ 1919 h 1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88" h="1919">
                  <a:moveTo>
                    <a:pt x="1988" y="0"/>
                  </a:moveTo>
                  <a:cubicBezTo>
                    <a:pt x="1509" y="494"/>
                    <a:pt x="450" y="1502"/>
                    <a:pt x="0" y="1919"/>
                  </a:cubicBezTo>
                </a:path>
              </a:pathLst>
            </a:custGeom>
            <a:noFill/>
            <a:ln w="555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3115" name="Group 59"/>
            <p:cNvGrpSpPr>
              <a:grpSpLocks/>
            </p:cNvGrpSpPr>
            <p:nvPr/>
          </p:nvGrpSpPr>
          <p:grpSpPr bwMode="auto">
            <a:xfrm>
              <a:off x="2238" y="3387"/>
              <a:ext cx="169" cy="154"/>
              <a:chOff x="2207" y="3341"/>
              <a:chExt cx="153" cy="196"/>
            </a:xfrm>
          </p:grpSpPr>
          <p:sp>
            <p:nvSpPr>
              <p:cNvPr id="173116" name="Rectangle 60"/>
              <p:cNvSpPr>
                <a:spLocks noChangeArrowheads="1"/>
              </p:cNvSpPr>
              <p:nvPr/>
            </p:nvSpPr>
            <p:spPr bwMode="auto">
              <a:xfrm>
                <a:off x="2207" y="3341"/>
                <a:ext cx="77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000000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3117" name="Rectangle 61"/>
              <p:cNvSpPr>
                <a:spLocks noChangeArrowheads="1"/>
              </p:cNvSpPr>
              <p:nvPr/>
            </p:nvSpPr>
            <p:spPr bwMode="auto">
              <a:xfrm>
                <a:off x="2287" y="3389"/>
                <a:ext cx="73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3118" name="Group 62"/>
            <p:cNvGrpSpPr>
              <a:grpSpLocks/>
            </p:cNvGrpSpPr>
            <p:nvPr/>
          </p:nvGrpSpPr>
          <p:grpSpPr bwMode="auto">
            <a:xfrm>
              <a:off x="4438" y="1836"/>
              <a:ext cx="169" cy="154"/>
              <a:chOff x="4294" y="1237"/>
              <a:chExt cx="153" cy="196"/>
            </a:xfrm>
          </p:grpSpPr>
          <p:sp>
            <p:nvSpPr>
              <p:cNvPr id="173119" name="Rectangle 63"/>
              <p:cNvSpPr>
                <a:spLocks noChangeArrowheads="1"/>
              </p:cNvSpPr>
              <p:nvPr/>
            </p:nvSpPr>
            <p:spPr bwMode="auto">
              <a:xfrm>
                <a:off x="4294" y="1237"/>
                <a:ext cx="77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000000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3120" name="Rectangle 64"/>
              <p:cNvSpPr>
                <a:spLocks noChangeArrowheads="1"/>
              </p:cNvSpPr>
              <p:nvPr/>
            </p:nvSpPr>
            <p:spPr bwMode="auto">
              <a:xfrm>
                <a:off x="4374" y="1285"/>
                <a:ext cx="73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73121" name="Rectangle 65"/>
          <p:cNvSpPr>
            <a:spLocks noChangeArrowheads="1"/>
          </p:cNvSpPr>
          <p:nvPr/>
        </p:nvSpPr>
        <p:spPr bwMode="auto">
          <a:xfrm rot="16200000">
            <a:off x="584200" y="3852863"/>
            <a:ext cx="2401888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en-US" sz="1600" b="1">
                <a:solidFill>
                  <a:srgbClr val="000000"/>
                </a:solidFill>
              </a:rPr>
              <a:t>(2000 = 100)</a:t>
            </a:r>
            <a:r>
              <a:rPr lang="en-US" altLang="en-US" sz="3200" b="1">
                <a:solidFill>
                  <a:srgbClr val="000000"/>
                </a:solidFill>
              </a:rPr>
              <a:t> </a:t>
            </a:r>
            <a:r>
              <a:rPr lang="en-US" altLang="en-US" sz="1600" b="1">
                <a:solidFill>
                  <a:srgbClr val="000000"/>
                </a:solidFill>
              </a:rPr>
              <a:t>Price Level </a:t>
            </a:r>
          </a:p>
        </p:txBody>
      </p:sp>
      <p:sp>
        <p:nvSpPr>
          <p:cNvPr id="173122" name="Rectangle 66"/>
          <p:cNvSpPr>
            <a:spLocks noChangeArrowheads="1"/>
          </p:cNvSpPr>
          <p:nvPr/>
        </p:nvSpPr>
        <p:spPr bwMode="auto">
          <a:xfrm>
            <a:off x="2119313" y="3355975"/>
            <a:ext cx="282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FF1919"/>
                </a:solidFill>
              </a:rPr>
              <a:t>39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173123" name="Group 67"/>
          <p:cNvGrpSpPr>
            <a:grpSpLocks/>
          </p:cNvGrpSpPr>
          <p:nvPr/>
        </p:nvGrpSpPr>
        <p:grpSpPr bwMode="auto">
          <a:xfrm>
            <a:off x="2727325" y="2268538"/>
            <a:ext cx="3949700" cy="2711450"/>
            <a:chOff x="1952" y="1429"/>
            <a:chExt cx="2488" cy="1708"/>
          </a:xfrm>
        </p:grpSpPr>
        <p:grpSp>
          <p:nvGrpSpPr>
            <p:cNvPr id="173124" name="Group 68"/>
            <p:cNvGrpSpPr>
              <a:grpSpLocks/>
            </p:cNvGrpSpPr>
            <p:nvPr/>
          </p:nvGrpSpPr>
          <p:grpSpPr bwMode="auto">
            <a:xfrm>
              <a:off x="1952" y="2974"/>
              <a:ext cx="160" cy="163"/>
              <a:chOff x="1952" y="2974"/>
              <a:chExt cx="160" cy="163"/>
            </a:xfrm>
          </p:grpSpPr>
          <p:sp>
            <p:nvSpPr>
              <p:cNvPr id="173125" name="Rectangle 69"/>
              <p:cNvSpPr>
                <a:spLocks noChangeArrowheads="1"/>
              </p:cNvSpPr>
              <p:nvPr/>
            </p:nvSpPr>
            <p:spPr bwMode="auto">
              <a:xfrm>
                <a:off x="1952" y="2974"/>
                <a:ext cx="8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FF1919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3126" name="Rectangle 70"/>
              <p:cNvSpPr>
                <a:spLocks noChangeArrowheads="1"/>
              </p:cNvSpPr>
              <p:nvPr/>
            </p:nvSpPr>
            <p:spPr bwMode="auto">
              <a:xfrm>
                <a:off x="2032" y="3022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3127" name="Group 71"/>
            <p:cNvGrpSpPr>
              <a:grpSpLocks/>
            </p:cNvGrpSpPr>
            <p:nvPr/>
          </p:nvGrpSpPr>
          <p:grpSpPr bwMode="auto">
            <a:xfrm>
              <a:off x="4280" y="1429"/>
              <a:ext cx="160" cy="163"/>
              <a:chOff x="3912" y="1077"/>
              <a:chExt cx="160" cy="163"/>
            </a:xfrm>
          </p:grpSpPr>
          <p:sp>
            <p:nvSpPr>
              <p:cNvPr id="173128" name="Rectangle 72"/>
              <p:cNvSpPr>
                <a:spLocks noChangeArrowheads="1"/>
              </p:cNvSpPr>
              <p:nvPr/>
            </p:nvSpPr>
            <p:spPr bwMode="auto">
              <a:xfrm>
                <a:off x="3912" y="1077"/>
                <a:ext cx="8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FF1919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3129" name="Rectangle 73"/>
              <p:cNvSpPr>
                <a:spLocks noChangeArrowheads="1"/>
              </p:cNvSpPr>
              <p:nvPr/>
            </p:nvSpPr>
            <p:spPr bwMode="auto">
              <a:xfrm>
                <a:off x="3992" y="1125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73130" name="Freeform 74"/>
            <p:cNvSpPr>
              <a:spLocks/>
            </p:cNvSpPr>
            <p:nvPr/>
          </p:nvSpPr>
          <p:spPr bwMode="auto">
            <a:xfrm>
              <a:off x="2121" y="1577"/>
              <a:ext cx="2105" cy="1430"/>
            </a:xfrm>
            <a:custGeom>
              <a:avLst/>
              <a:gdLst>
                <a:gd name="T0" fmla="*/ 1834 w 1834"/>
                <a:gd name="T1" fmla="*/ 0 h 1730"/>
                <a:gd name="T2" fmla="*/ 0 w 1834"/>
                <a:gd name="T3" fmla="*/ 1730 h 1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34" h="1730">
                  <a:moveTo>
                    <a:pt x="1834" y="0"/>
                  </a:moveTo>
                  <a:cubicBezTo>
                    <a:pt x="1358" y="497"/>
                    <a:pt x="408" y="1344"/>
                    <a:pt x="0" y="1730"/>
                  </a:cubicBezTo>
                </a:path>
              </a:pathLst>
            </a:custGeom>
            <a:noFill/>
            <a:ln w="55563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3131" name="Line 75"/>
          <p:cNvSpPr>
            <a:spLocks noChangeShapeType="1"/>
          </p:cNvSpPr>
          <p:nvPr/>
        </p:nvSpPr>
        <p:spPr bwMode="auto">
          <a:xfrm flipH="1">
            <a:off x="6030913" y="4533900"/>
            <a:ext cx="268287" cy="2381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stealth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132" name="Line 76"/>
          <p:cNvSpPr>
            <a:spLocks noChangeShapeType="1"/>
          </p:cNvSpPr>
          <p:nvPr/>
        </p:nvSpPr>
        <p:spPr bwMode="auto">
          <a:xfrm>
            <a:off x="5870575" y="3036888"/>
            <a:ext cx="428625" cy="4016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stealth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73133" name="Group 77"/>
          <p:cNvGrpSpPr>
            <a:grpSpLocks/>
          </p:cNvGrpSpPr>
          <p:nvPr/>
        </p:nvGrpSpPr>
        <p:grpSpPr bwMode="auto">
          <a:xfrm>
            <a:off x="3136900" y="2147888"/>
            <a:ext cx="4019550" cy="2652712"/>
            <a:chOff x="1976" y="1353"/>
            <a:chExt cx="2532" cy="1671"/>
          </a:xfrm>
        </p:grpSpPr>
        <p:grpSp>
          <p:nvGrpSpPr>
            <p:cNvPr id="173134" name="Group 78"/>
            <p:cNvGrpSpPr>
              <a:grpSpLocks/>
            </p:cNvGrpSpPr>
            <p:nvPr/>
          </p:nvGrpSpPr>
          <p:grpSpPr bwMode="auto">
            <a:xfrm>
              <a:off x="4332" y="2861"/>
              <a:ext cx="176" cy="163"/>
              <a:chOff x="4326" y="2974"/>
              <a:chExt cx="176" cy="163"/>
            </a:xfrm>
          </p:grpSpPr>
          <p:sp>
            <p:nvSpPr>
              <p:cNvPr id="173135" name="Rectangle 79"/>
              <p:cNvSpPr>
                <a:spLocks noChangeArrowheads="1"/>
              </p:cNvSpPr>
              <p:nvPr/>
            </p:nvSpPr>
            <p:spPr bwMode="auto">
              <a:xfrm>
                <a:off x="4326" y="2974"/>
                <a:ext cx="9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FF1919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3136" name="Rectangle 80"/>
              <p:cNvSpPr>
                <a:spLocks noChangeArrowheads="1"/>
              </p:cNvSpPr>
              <p:nvPr/>
            </p:nvSpPr>
            <p:spPr bwMode="auto">
              <a:xfrm>
                <a:off x="4422" y="3022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3137" name="Group 81"/>
            <p:cNvGrpSpPr>
              <a:grpSpLocks/>
            </p:cNvGrpSpPr>
            <p:nvPr/>
          </p:nvGrpSpPr>
          <p:grpSpPr bwMode="auto">
            <a:xfrm>
              <a:off x="1976" y="1353"/>
              <a:ext cx="176" cy="163"/>
              <a:chOff x="2398" y="1077"/>
              <a:chExt cx="176" cy="163"/>
            </a:xfrm>
          </p:grpSpPr>
          <p:sp>
            <p:nvSpPr>
              <p:cNvPr id="173138" name="Rectangle 82"/>
              <p:cNvSpPr>
                <a:spLocks noChangeArrowheads="1"/>
              </p:cNvSpPr>
              <p:nvPr/>
            </p:nvSpPr>
            <p:spPr bwMode="auto">
              <a:xfrm>
                <a:off x="2398" y="1077"/>
                <a:ext cx="9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FF1919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3139" name="Rectangle 83"/>
              <p:cNvSpPr>
                <a:spLocks noChangeArrowheads="1"/>
              </p:cNvSpPr>
              <p:nvPr/>
            </p:nvSpPr>
            <p:spPr bwMode="auto">
              <a:xfrm>
                <a:off x="2494" y="1125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73140" name="Freeform 84"/>
            <p:cNvSpPr>
              <a:spLocks/>
            </p:cNvSpPr>
            <p:nvPr/>
          </p:nvSpPr>
          <p:spPr bwMode="auto">
            <a:xfrm flipH="1">
              <a:off x="2164" y="1535"/>
              <a:ext cx="2105" cy="1430"/>
            </a:xfrm>
            <a:custGeom>
              <a:avLst/>
              <a:gdLst>
                <a:gd name="T0" fmla="*/ 1834 w 1834"/>
                <a:gd name="T1" fmla="*/ 0 h 1730"/>
                <a:gd name="T2" fmla="*/ 0 w 1834"/>
                <a:gd name="T3" fmla="*/ 1730 h 1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34" h="1730">
                  <a:moveTo>
                    <a:pt x="1834" y="0"/>
                  </a:moveTo>
                  <a:cubicBezTo>
                    <a:pt x="1358" y="497"/>
                    <a:pt x="408" y="1344"/>
                    <a:pt x="0" y="1730"/>
                  </a:cubicBezTo>
                </a:path>
              </a:pathLst>
            </a:custGeom>
            <a:noFill/>
            <a:ln w="55563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3141" name="Group 85"/>
          <p:cNvGrpSpPr>
            <a:grpSpLocks/>
          </p:cNvGrpSpPr>
          <p:nvPr/>
        </p:nvGrpSpPr>
        <p:grpSpPr bwMode="auto">
          <a:xfrm>
            <a:off x="2574925" y="2382838"/>
            <a:ext cx="4048125" cy="2952750"/>
            <a:chOff x="1622" y="1501"/>
            <a:chExt cx="2550" cy="1860"/>
          </a:xfrm>
        </p:grpSpPr>
        <p:grpSp>
          <p:nvGrpSpPr>
            <p:cNvPr id="173142" name="Group 86"/>
            <p:cNvGrpSpPr>
              <a:grpSpLocks/>
            </p:cNvGrpSpPr>
            <p:nvPr/>
          </p:nvGrpSpPr>
          <p:grpSpPr bwMode="auto">
            <a:xfrm>
              <a:off x="3997" y="3198"/>
              <a:ext cx="175" cy="163"/>
              <a:chOff x="4231" y="3198"/>
              <a:chExt cx="175" cy="163"/>
            </a:xfrm>
          </p:grpSpPr>
          <p:sp>
            <p:nvSpPr>
              <p:cNvPr id="173143" name="Rectangle 87"/>
              <p:cNvSpPr>
                <a:spLocks noChangeArrowheads="1"/>
              </p:cNvSpPr>
              <p:nvPr/>
            </p:nvSpPr>
            <p:spPr bwMode="auto">
              <a:xfrm>
                <a:off x="4231" y="3198"/>
                <a:ext cx="9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000000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3144" name="Rectangle 88"/>
              <p:cNvSpPr>
                <a:spLocks noChangeArrowheads="1"/>
              </p:cNvSpPr>
              <p:nvPr/>
            </p:nvSpPr>
            <p:spPr bwMode="auto">
              <a:xfrm>
                <a:off x="4326" y="3246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3145" name="Group 89"/>
            <p:cNvGrpSpPr>
              <a:grpSpLocks/>
            </p:cNvGrpSpPr>
            <p:nvPr/>
          </p:nvGrpSpPr>
          <p:grpSpPr bwMode="auto">
            <a:xfrm>
              <a:off x="1622" y="1501"/>
              <a:ext cx="175" cy="163"/>
              <a:chOff x="2223" y="1189"/>
              <a:chExt cx="175" cy="163"/>
            </a:xfrm>
          </p:grpSpPr>
          <p:sp>
            <p:nvSpPr>
              <p:cNvPr id="173146" name="Rectangle 90"/>
              <p:cNvSpPr>
                <a:spLocks noChangeArrowheads="1"/>
              </p:cNvSpPr>
              <p:nvPr/>
            </p:nvSpPr>
            <p:spPr bwMode="auto">
              <a:xfrm>
                <a:off x="2223" y="1189"/>
                <a:ext cx="9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i="1">
                    <a:solidFill>
                      <a:srgbClr val="000000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3147" name="Rectangle 91"/>
              <p:cNvSpPr>
                <a:spLocks noChangeArrowheads="1"/>
              </p:cNvSpPr>
              <p:nvPr/>
            </p:nvSpPr>
            <p:spPr bwMode="auto">
              <a:xfrm>
                <a:off x="2318" y="1237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73148" name="Freeform 92"/>
            <p:cNvSpPr>
              <a:spLocks/>
            </p:cNvSpPr>
            <p:nvPr/>
          </p:nvSpPr>
          <p:spPr bwMode="auto">
            <a:xfrm rot="10800000" flipH="1">
              <a:off x="1774" y="1693"/>
              <a:ext cx="2195" cy="1510"/>
            </a:xfrm>
            <a:custGeom>
              <a:avLst/>
              <a:gdLst>
                <a:gd name="T0" fmla="*/ 1988 w 1988"/>
                <a:gd name="T1" fmla="*/ 0 h 1919"/>
                <a:gd name="T2" fmla="*/ 0 w 1988"/>
                <a:gd name="T3" fmla="*/ 1919 h 1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88" h="1919">
                  <a:moveTo>
                    <a:pt x="1988" y="0"/>
                  </a:moveTo>
                  <a:cubicBezTo>
                    <a:pt x="1509" y="494"/>
                    <a:pt x="450" y="1502"/>
                    <a:pt x="0" y="1919"/>
                  </a:cubicBezTo>
                </a:path>
              </a:pathLst>
            </a:custGeom>
            <a:noFill/>
            <a:ln w="555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3149" name="Group 93"/>
          <p:cNvGrpSpPr>
            <a:grpSpLocks/>
          </p:cNvGrpSpPr>
          <p:nvPr/>
        </p:nvGrpSpPr>
        <p:grpSpPr bwMode="auto">
          <a:xfrm>
            <a:off x="2497138" y="4195763"/>
            <a:ext cx="3119437" cy="1624012"/>
            <a:chOff x="1573" y="2643"/>
            <a:chExt cx="1965" cy="1023"/>
          </a:xfrm>
        </p:grpSpPr>
        <p:sp>
          <p:nvSpPr>
            <p:cNvPr id="173150" name="Freeform 94"/>
            <p:cNvSpPr>
              <a:spLocks noEditPoints="1"/>
            </p:cNvSpPr>
            <p:nvPr/>
          </p:nvSpPr>
          <p:spPr bwMode="auto">
            <a:xfrm>
              <a:off x="3306" y="2744"/>
              <a:ext cx="38" cy="922"/>
            </a:xfrm>
            <a:custGeom>
              <a:avLst/>
              <a:gdLst>
                <a:gd name="T0" fmla="*/ 1129 h 1129"/>
                <a:gd name="T1" fmla="*/ 1082 h 1129"/>
                <a:gd name="T2" fmla="*/ 1059 h 1129"/>
                <a:gd name="T3" fmla="*/ 1012 h 1129"/>
                <a:gd name="T4" fmla="*/ 976 h 1129"/>
                <a:gd name="T5" fmla="*/ 929 h 1129"/>
                <a:gd name="T6" fmla="*/ 894 h 1129"/>
                <a:gd name="T7" fmla="*/ 847 h 1129"/>
                <a:gd name="T8" fmla="*/ 823 h 1129"/>
                <a:gd name="T9" fmla="*/ 776 h 1129"/>
                <a:gd name="T10" fmla="*/ 741 h 1129"/>
                <a:gd name="T11" fmla="*/ 694 h 1129"/>
                <a:gd name="T12" fmla="*/ 659 h 1129"/>
                <a:gd name="T13" fmla="*/ 612 h 1129"/>
                <a:gd name="T14" fmla="*/ 588 h 1129"/>
                <a:gd name="T15" fmla="*/ 541 h 1129"/>
                <a:gd name="T16" fmla="*/ 506 h 1129"/>
                <a:gd name="T17" fmla="*/ 459 h 1129"/>
                <a:gd name="T18" fmla="*/ 423 h 1129"/>
                <a:gd name="T19" fmla="*/ 376 h 1129"/>
                <a:gd name="T20" fmla="*/ 353 h 1129"/>
                <a:gd name="T21" fmla="*/ 306 h 1129"/>
                <a:gd name="T22" fmla="*/ 270 h 1129"/>
                <a:gd name="T23" fmla="*/ 223 h 1129"/>
                <a:gd name="T24" fmla="*/ 188 h 1129"/>
                <a:gd name="T25" fmla="*/ 141 h 1129"/>
                <a:gd name="T26" fmla="*/ 117 h 1129"/>
                <a:gd name="T27" fmla="*/ 70 h 1129"/>
                <a:gd name="T28" fmla="*/ 35 h 1129"/>
                <a:gd name="T29" fmla="*/ 0 h 112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</a:cxnLst>
              <a:rect l="0" t="0" r="r" b="b"/>
              <a:pathLst>
                <a:path h="1129">
                  <a:moveTo>
                    <a:pt x="0" y="1129"/>
                  </a:moveTo>
                  <a:lnTo>
                    <a:pt x="0" y="1082"/>
                  </a:lnTo>
                  <a:moveTo>
                    <a:pt x="0" y="1059"/>
                  </a:moveTo>
                  <a:lnTo>
                    <a:pt x="0" y="1012"/>
                  </a:lnTo>
                  <a:moveTo>
                    <a:pt x="0" y="976"/>
                  </a:moveTo>
                  <a:lnTo>
                    <a:pt x="0" y="929"/>
                  </a:lnTo>
                  <a:moveTo>
                    <a:pt x="0" y="894"/>
                  </a:moveTo>
                  <a:lnTo>
                    <a:pt x="0" y="847"/>
                  </a:lnTo>
                  <a:moveTo>
                    <a:pt x="0" y="823"/>
                  </a:moveTo>
                  <a:lnTo>
                    <a:pt x="0" y="776"/>
                  </a:lnTo>
                  <a:moveTo>
                    <a:pt x="0" y="741"/>
                  </a:moveTo>
                  <a:lnTo>
                    <a:pt x="0" y="694"/>
                  </a:lnTo>
                  <a:moveTo>
                    <a:pt x="0" y="659"/>
                  </a:moveTo>
                  <a:lnTo>
                    <a:pt x="0" y="612"/>
                  </a:lnTo>
                  <a:moveTo>
                    <a:pt x="0" y="588"/>
                  </a:moveTo>
                  <a:lnTo>
                    <a:pt x="0" y="541"/>
                  </a:lnTo>
                  <a:moveTo>
                    <a:pt x="0" y="506"/>
                  </a:moveTo>
                  <a:lnTo>
                    <a:pt x="0" y="459"/>
                  </a:lnTo>
                  <a:moveTo>
                    <a:pt x="0" y="423"/>
                  </a:moveTo>
                  <a:lnTo>
                    <a:pt x="0" y="376"/>
                  </a:lnTo>
                  <a:moveTo>
                    <a:pt x="0" y="353"/>
                  </a:moveTo>
                  <a:lnTo>
                    <a:pt x="0" y="306"/>
                  </a:lnTo>
                  <a:moveTo>
                    <a:pt x="0" y="270"/>
                  </a:moveTo>
                  <a:lnTo>
                    <a:pt x="0" y="223"/>
                  </a:lnTo>
                  <a:moveTo>
                    <a:pt x="0" y="188"/>
                  </a:moveTo>
                  <a:lnTo>
                    <a:pt x="0" y="141"/>
                  </a:lnTo>
                  <a:moveTo>
                    <a:pt x="0" y="117"/>
                  </a:moveTo>
                  <a:lnTo>
                    <a:pt x="0" y="70"/>
                  </a:lnTo>
                  <a:moveTo>
                    <a:pt x="0" y="35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51" name="Freeform 95"/>
            <p:cNvSpPr>
              <a:spLocks noEditPoints="1"/>
            </p:cNvSpPr>
            <p:nvPr/>
          </p:nvSpPr>
          <p:spPr bwMode="auto">
            <a:xfrm>
              <a:off x="1573" y="2737"/>
              <a:ext cx="1691" cy="36"/>
            </a:xfrm>
            <a:custGeom>
              <a:avLst/>
              <a:gdLst>
                <a:gd name="T0" fmla="*/ 0 w 1541"/>
                <a:gd name="T1" fmla="*/ 47 w 1541"/>
                <a:gd name="T2" fmla="*/ 82 w 1541"/>
                <a:gd name="T3" fmla="*/ 129 w 1541"/>
                <a:gd name="T4" fmla="*/ 153 w 1541"/>
                <a:gd name="T5" fmla="*/ 200 w 1541"/>
                <a:gd name="T6" fmla="*/ 235 w 1541"/>
                <a:gd name="T7" fmla="*/ 282 w 1541"/>
                <a:gd name="T8" fmla="*/ 318 w 1541"/>
                <a:gd name="T9" fmla="*/ 365 w 1541"/>
                <a:gd name="T10" fmla="*/ 388 w 1541"/>
                <a:gd name="T11" fmla="*/ 435 w 1541"/>
                <a:gd name="T12" fmla="*/ 470 w 1541"/>
                <a:gd name="T13" fmla="*/ 517 w 1541"/>
                <a:gd name="T14" fmla="*/ 553 w 1541"/>
                <a:gd name="T15" fmla="*/ 600 w 1541"/>
                <a:gd name="T16" fmla="*/ 623 w 1541"/>
                <a:gd name="T17" fmla="*/ 670 w 1541"/>
                <a:gd name="T18" fmla="*/ 706 w 1541"/>
                <a:gd name="T19" fmla="*/ 753 w 1541"/>
                <a:gd name="T20" fmla="*/ 788 w 1541"/>
                <a:gd name="T21" fmla="*/ 835 w 1541"/>
                <a:gd name="T22" fmla="*/ 859 w 1541"/>
                <a:gd name="T23" fmla="*/ 906 w 1541"/>
                <a:gd name="T24" fmla="*/ 941 w 1541"/>
                <a:gd name="T25" fmla="*/ 988 w 1541"/>
                <a:gd name="T26" fmla="*/ 1023 w 1541"/>
                <a:gd name="T27" fmla="*/ 1070 w 1541"/>
                <a:gd name="T28" fmla="*/ 1094 w 1541"/>
                <a:gd name="T29" fmla="*/ 1141 w 1541"/>
                <a:gd name="T30" fmla="*/ 1176 w 1541"/>
                <a:gd name="T31" fmla="*/ 1223 w 1541"/>
                <a:gd name="T32" fmla="*/ 1258 w 1541"/>
                <a:gd name="T33" fmla="*/ 1305 w 1541"/>
                <a:gd name="T34" fmla="*/ 1329 w 1541"/>
                <a:gd name="T35" fmla="*/ 1376 w 1541"/>
                <a:gd name="T36" fmla="*/ 1411 w 1541"/>
                <a:gd name="T37" fmla="*/ 1458 w 1541"/>
                <a:gd name="T38" fmla="*/ 1494 w 1541"/>
                <a:gd name="T39" fmla="*/ 1541 w 154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</a:cxnLst>
              <a:rect l="0" t="0" r="r" b="b"/>
              <a:pathLst>
                <a:path w="1541">
                  <a:moveTo>
                    <a:pt x="0" y="0"/>
                  </a:moveTo>
                  <a:lnTo>
                    <a:pt x="47" y="0"/>
                  </a:lnTo>
                  <a:moveTo>
                    <a:pt x="82" y="0"/>
                  </a:moveTo>
                  <a:lnTo>
                    <a:pt x="129" y="0"/>
                  </a:lnTo>
                  <a:moveTo>
                    <a:pt x="153" y="0"/>
                  </a:moveTo>
                  <a:lnTo>
                    <a:pt x="200" y="0"/>
                  </a:lnTo>
                  <a:moveTo>
                    <a:pt x="235" y="0"/>
                  </a:moveTo>
                  <a:lnTo>
                    <a:pt x="282" y="0"/>
                  </a:lnTo>
                  <a:moveTo>
                    <a:pt x="318" y="0"/>
                  </a:moveTo>
                  <a:lnTo>
                    <a:pt x="365" y="0"/>
                  </a:lnTo>
                  <a:moveTo>
                    <a:pt x="388" y="0"/>
                  </a:moveTo>
                  <a:lnTo>
                    <a:pt x="435" y="0"/>
                  </a:lnTo>
                  <a:moveTo>
                    <a:pt x="470" y="0"/>
                  </a:moveTo>
                  <a:lnTo>
                    <a:pt x="517" y="0"/>
                  </a:lnTo>
                  <a:moveTo>
                    <a:pt x="553" y="0"/>
                  </a:moveTo>
                  <a:lnTo>
                    <a:pt x="600" y="0"/>
                  </a:lnTo>
                  <a:moveTo>
                    <a:pt x="623" y="0"/>
                  </a:moveTo>
                  <a:lnTo>
                    <a:pt x="670" y="0"/>
                  </a:lnTo>
                  <a:moveTo>
                    <a:pt x="706" y="0"/>
                  </a:moveTo>
                  <a:lnTo>
                    <a:pt x="753" y="0"/>
                  </a:lnTo>
                  <a:moveTo>
                    <a:pt x="788" y="0"/>
                  </a:moveTo>
                  <a:lnTo>
                    <a:pt x="835" y="0"/>
                  </a:lnTo>
                  <a:moveTo>
                    <a:pt x="859" y="0"/>
                  </a:moveTo>
                  <a:lnTo>
                    <a:pt x="906" y="0"/>
                  </a:lnTo>
                  <a:moveTo>
                    <a:pt x="941" y="0"/>
                  </a:moveTo>
                  <a:lnTo>
                    <a:pt x="988" y="0"/>
                  </a:lnTo>
                  <a:moveTo>
                    <a:pt x="1023" y="0"/>
                  </a:moveTo>
                  <a:lnTo>
                    <a:pt x="1070" y="0"/>
                  </a:lnTo>
                  <a:moveTo>
                    <a:pt x="1094" y="0"/>
                  </a:moveTo>
                  <a:lnTo>
                    <a:pt x="1141" y="0"/>
                  </a:lnTo>
                  <a:moveTo>
                    <a:pt x="1176" y="0"/>
                  </a:moveTo>
                  <a:lnTo>
                    <a:pt x="1223" y="0"/>
                  </a:lnTo>
                  <a:moveTo>
                    <a:pt x="1258" y="0"/>
                  </a:moveTo>
                  <a:lnTo>
                    <a:pt x="1305" y="0"/>
                  </a:lnTo>
                  <a:moveTo>
                    <a:pt x="1329" y="0"/>
                  </a:moveTo>
                  <a:lnTo>
                    <a:pt x="1376" y="0"/>
                  </a:lnTo>
                  <a:moveTo>
                    <a:pt x="1411" y="0"/>
                  </a:moveTo>
                  <a:lnTo>
                    <a:pt x="1458" y="0"/>
                  </a:lnTo>
                  <a:moveTo>
                    <a:pt x="1494" y="0"/>
                  </a:moveTo>
                  <a:lnTo>
                    <a:pt x="154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52" name="Rectangle 96"/>
            <p:cNvSpPr>
              <a:spLocks noChangeArrowheads="1"/>
            </p:cNvSpPr>
            <p:nvPr/>
          </p:nvSpPr>
          <p:spPr bwMode="auto">
            <a:xfrm>
              <a:off x="3417" y="2643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 i="1">
                  <a:solidFill>
                    <a:srgbClr val="000000"/>
                  </a:solidFill>
                </a:rPr>
                <a:t>E 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  <p:grpSp>
          <p:nvGrpSpPr>
            <p:cNvPr id="173153" name="Group 97"/>
            <p:cNvGrpSpPr>
              <a:grpSpLocks/>
            </p:cNvGrpSpPr>
            <p:nvPr/>
          </p:nvGrpSpPr>
          <p:grpSpPr bwMode="auto">
            <a:xfrm>
              <a:off x="3264" y="2702"/>
              <a:ext cx="83" cy="71"/>
              <a:chOff x="3308" y="2501"/>
              <a:chExt cx="83" cy="71"/>
            </a:xfrm>
          </p:grpSpPr>
          <p:sp>
            <p:nvSpPr>
              <p:cNvPr id="173154" name="Oval 98"/>
              <p:cNvSpPr>
                <a:spLocks noChangeArrowheads="1"/>
              </p:cNvSpPr>
              <p:nvPr/>
            </p:nvSpPr>
            <p:spPr bwMode="auto">
              <a:xfrm>
                <a:off x="3308" y="2501"/>
                <a:ext cx="83" cy="7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155" name="Oval 99"/>
              <p:cNvSpPr>
                <a:spLocks noChangeArrowheads="1"/>
              </p:cNvSpPr>
              <p:nvPr/>
            </p:nvSpPr>
            <p:spPr bwMode="auto">
              <a:xfrm>
                <a:off x="3326" y="2513"/>
                <a:ext cx="47" cy="47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73156" name="Group 100"/>
          <p:cNvGrpSpPr>
            <a:grpSpLocks/>
          </p:cNvGrpSpPr>
          <p:nvPr/>
        </p:nvGrpSpPr>
        <p:grpSpPr bwMode="auto">
          <a:xfrm>
            <a:off x="2490788" y="3132138"/>
            <a:ext cx="2597150" cy="2687637"/>
            <a:chOff x="1569" y="1973"/>
            <a:chExt cx="1636" cy="1693"/>
          </a:xfrm>
        </p:grpSpPr>
        <p:sp>
          <p:nvSpPr>
            <p:cNvPr id="173157" name="Freeform 101"/>
            <p:cNvSpPr>
              <a:spLocks noEditPoints="1"/>
            </p:cNvSpPr>
            <p:nvPr/>
          </p:nvSpPr>
          <p:spPr bwMode="auto">
            <a:xfrm flipV="1">
              <a:off x="1569" y="2148"/>
              <a:ext cx="1541" cy="51"/>
            </a:xfrm>
            <a:custGeom>
              <a:avLst/>
              <a:gdLst>
                <a:gd name="T0" fmla="*/ 0 w 1376"/>
                <a:gd name="T1" fmla="*/ 47 w 1376"/>
                <a:gd name="T2" fmla="*/ 82 w 1376"/>
                <a:gd name="T3" fmla="*/ 129 w 1376"/>
                <a:gd name="T4" fmla="*/ 153 w 1376"/>
                <a:gd name="T5" fmla="*/ 200 w 1376"/>
                <a:gd name="T6" fmla="*/ 235 w 1376"/>
                <a:gd name="T7" fmla="*/ 282 w 1376"/>
                <a:gd name="T8" fmla="*/ 318 w 1376"/>
                <a:gd name="T9" fmla="*/ 365 w 1376"/>
                <a:gd name="T10" fmla="*/ 388 w 1376"/>
                <a:gd name="T11" fmla="*/ 435 w 1376"/>
                <a:gd name="T12" fmla="*/ 470 w 1376"/>
                <a:gd name="T13" fmla="*/ 517 w 1376"/>
                <a:gd name="T14" fmla="*/ 553 w 1376"/>
                <a:gd name="T15" fmla="*/ 600 w 1376"/>
                <a:gd name="T16" fmla="*/ 623 w 1376"/>
                <a:gd name="T17" fmla="*/ 670 w 1376"/>
                <a:gd name="T18" fmla="*/ 706 w 1376"/>
                <a:gd name="T19" fmla="*/ 753 w 1376"/>
                <a:gd name="T20" fmla="*/ 788 w 1376"/>
                <a:gd name="T21" fmla="*/ 835 w 1376"/>
                <a:gd name="T22" fmla="*/ 859 w 1376"/>
                <a:gd name="T23" fmla="*/ 906 w 1376"/>
                <a:gd name="T24" fmla="*/ 941 w 1376"/>
                <a:gd name="T25" fmla="*/ 988 w 1376"/>
                <a:gd name="T26" fmla="*/ 1023 w 1376"/>
                <a:gd name="T27" fmla="*/ 1070 w 1376"/>
                <a:gd name="T28" fmla="*/ 1094 w 1376"/>
                <a:gd name="T29" fmla="*/ 1141 w 1376"/>
                <a:gd name="T30" fmla="*/ 1176 w 1376"/>
                <a:gd name="T31" fmla="*/ 1223 w 1376"/>
                <a:gd name="T32" fmla="*/ 1258 w 1376"/>
                <a:gd name="T33" fmla="*/ 1305 w 1376"/>
                <a:gd name="T34" fmla="*/ 1329 w 1376"/>
                <a:gd name="T35" fmla="*/ 1376 w 137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</a:cxnLst>
              <a:rect l="0" t="0" r="r" b="b"/>
              <a:pathLst>
                <a:path w="1376">
                  <a:moveTo>
                    <a:pt x="0" y="0"/>
                  </a:moveTo>
                  <a:lnTo>
                    <a:pt x="47" y="0"/>
                  </a:lnTo>
                  <a:moveTo>
                    <a:pt x="82" y="0"/>
                  </a:moveTo>
                  <a:lnTo>
                    <a:pt x="129" y="0"/>
                  </a:lnTo>
                  <a:moveTo>
                    <a:pt x="153" y="0"/>
                  </a:moveTo>
                  <a:lnTo>
                    <a:pt x="200" y="0"/>
                  </a:lnTo>
                  <a:moveTo>
                    <a:pt x="235" y="0"/>
                  </a:moveTo>
                  <a:lnTo>
                    <a:pt x="282" y="0"/>
                  </a:lnTo>
                  <a:moveTo>
                    <a:pt x="318" y="0"/>
                  </a:moveTo>
                  <a:lnTo>
                    <a:pt x="365" y="0"/>
                  </a:lnTo>
                  <a:moveTo>
                    <a:pt x="388" y="0"/>
                  </a:moveTo>
                  <a:lnTo>
                    <a:pt x="435" y="0"/>
                  </a:lnTo>
                  <a:moveTo>
                    <a:pt x="470" y="0"/>
                  </a:moveTo>
                  <a:lnTo>
                    <a:pt x="517" y="0"/>
                  </a:lnTo>
                  <a:moveTo>
                    <a:pt x="553" y="0"/>
                  </a:moveTo>
                  <a:lnTo>
                    <a:pt x="600" y="0"/>
                  </a:lnTo>
                  <a:moveTo>
                    <a:pt x="623" y="0"/>
                  </a:moveTo>
                  <a:lnTo>
                    <a:pt x="670" y="0"/>
                  </a:lnTo>
                  <a:moveTo>
                    <a:pt x="706" y="0"/>
                  </a:moveTo>
                  <a:lnTo>
                    <a:pt x="753" y="0"/>
                  </a:lnTo>
                  <a:moveTo>
                    <a:pt x="788" y="0"/>
                  </a:moveTo>
                  <a:lnTo>
                    <a:pt x="835" y="0"/>
                  </a:lnTo>
                  <a:moveTo>
                    <a:pt x="859" y="0"/>
                  </a:moveTo>
                  <a:lnTo>
                    <a:pt x="906" y="0"/>
                  </a:lnTo>
                  <a:moveTo>
                    <a:pt x="941" y="0"/>
                  </a:moveTo>
                  <a:lnTo>
                    <a:pt x="988" y="0"/>
                  </a:lnTo>
                  <a:moveTo>
                    <a:pt x="1023" y="0"/>
                  </a:moveTo>
                  <a:lnTo>
                    <a:pt x="1070" y="0"/>
                  </a:lnTo>
                  <a:moveTo>
                    <a:pt x="1094" y="0"/>
                  </a:moveTo>
                  <a:lnTo>
                    <a:pt x="1141" y="0"/>
                  </a:lnTo>
                  <a:moveTo>
                    <a:pt x="1176" y="0"/>
                  </a:moveTo>
                  <a:lnTo>
                    <a:pt x="1223" y="0"/>
                  </a:lnTo>
                  <a:moveTo>
                    <a:pt x="1258" y="0"/>
                  </a:moveTo>
                  <a:lnTo>
                    <a:pt x="1305" y="0"/>
                  </a:lnTo>
                  <a:moveTo>
                    <a:pt x="1329" y="0"/>
                  </a:moveTo>
                  <a:lnTo>
                    <a:pt x="1376" y="0"/>
                  </a:lnTo>
                </a:path>
              </a:pathLst>
            </a:custGeom>
            <a:noFill/>
            <a:ln w="19050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58" name="Freeform 102"/>
            <p:cNvSpPr>
              <a:spLocks noEditPoints="1"/>
            </p:cNvSpPr>
            <p:nvPr/>
          </p:nvSpPr>
          <p:spPr bwMode="auto">
            <a:xfrm>
              <a:off x="3119" y="2199"/>
              <a:ext cx="66" cy="1467"/>
            </a:xfrm>
            <a:custGeom>
              <a:avLst/>
              <a:gdLst>
                <a:gd name="T0" fmla="*/ 1530 h 1530"/>
                <a:gd name="T1" fmla="*/ 1483 h 1530"/>
                <a:gd name="T2" fmla="*/ 1460 h 1530"/>
                <a:gd name="T3" fmla="*/ 1413 h 1530"/>
                <a:gd name="T4" fmla="*/ 1377 h 1530"/>
                <a:gd name="T5" fmla="*/ 1330 h 1530"/>
                <a:gd name="T6" fmla="*/ 1295 h 1530"/>
                <a:gd name="T7" fmla="*/ 1248 h 1530"/>
                <a:gd name="T8" fmla="*/ 1224 h 1530"/>
                <a:gd name="T9" fmla="*/ 1177 h 1530"/>
                <a:gd name="T10" fmla="*/ 1142 h 1530"/>
                <a:gd name="T11" fmla="*/ 1095 h 1530"/>
                <a:gd name="T12" fmla="*/ 1060 h 1530"/>
                <a:gd name="T13" fmla="*/ 1013 h 1530"/>
                <a:gd name="T14" fmla="*/ 989 h 1530"/>
                <a:gd name="T15" fmla="*/ 942 h 1530"/>
                <a:gd name="T16" fmla="*/ 907 h 1530"/>
                <a:gd name="T17" fmla="*/ 860 h 1530"/>
                <a:gd name="T18" fmla="*/ 824 h 1530"/>
                <a:gd name="T19" fmla="*/ 777 h 1530"/>
                <a:gd name="T20" fmla="*/ 754 h 1530"/>
                <a:gd name="T21" fmla="*/ 707 h 1530"/>
                <a:gd name="T22" fmla="*/ 671 h 1530"/>
                <a:gd name="T23" fmla="*/ 624 h 1530"/>
                <a:gd name="T24" fmla="*/ 589 h 1530"/>
                <a:gd name="T25" fmla="*/ 542 h 1530"/>
                <a:gd name="T26" fmla="*/ 518 h 1530"/>
                <a:gd name="T27" fmla="*/ 471 h 1530"/>
                <a:gd name="T28" fmla="*/ 436 h 1530"/>
                <a:gd name="T29" fmla="*/ 389 h 1530"/>
                <a:gd name="T30" fmla="*/ 354 h 1530"/>
                <a:gd name="T31" fmla="*/ 306 h 1530"/>
                <a:gd name="T32" fmla="*/ 283 h 1530"/>
                <a:gd name="T33" fmla="*/ 236 h 1530"/>
                <a:gd name="T34" fmla="*/ 201 h 1530"/>
                <a:gd name="T35" fmla="*/ 153 h 1530"/>
                <a:gd name="T36" fmla="*/ 118 h 1530"/>
                <a:gd name="T37" fmla="*/ 71 h 1530"/>
                <a:gd name="T38" fmla="*/ 48 h 1530"/>
                <a:gd name="T39" fmla="*/ 0 h 153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</a:cxnLst>
              <a:rect l="0" t="0" r="r" b="b"/>
              <a:pathLst>
                <a:path h="1530">
                  <a:moveTo>
                    <a:pt x="0" y="1530"/>
                  </a:moveTo>
                  <a:lnTo>
                    <a:pt x="0" y="1483"/>
                  </a:lnTo>
                  <a:moveTo>
                    <a:pt x="0" y="1460"/>
                  </a:moveTo>
                  <a:lnTo>
                    <a:pt x="0" y="1413"/>
                  </a:lnTo>
                  <a:moveTo>
                    <a:pt x="0" y="1377"/>
                  </a:moveTo>
                  <a:lnTo>
                    <a:pt x="0" y="1330"/>
                  </a:lnTo>
                  <a:moveTo>
                    <a:pt x="0" y="1295"/>
                  </a:moveTo>
                  <a:lnTo>
                    <a:pt x="0" y="1248"/>
                  </a:lnTo>
                  <a:moveTo>
                    <a:pt x="0" y="1224"/>
                  </a:moveTo>
                  <a:lnTo>
                    <a:pt x="0" y="1177"/>
                  </a:lnTo>
                  <a:moveTo>
                    <a:pt x="0" y="1142"/>
                  </a:moveTo>
                  <a:lnTo>
                    <a:pt x="0" y="1095"/>
                  </a:lnTo>
                  <a:moveTo>
                    <a:pt x="0" y="1060"/>
                  </a:moveTo>
                  <a:lnTo>
                    <a:pt x="0" y="1013"/>
                  </a:lnTo>
                  <a:moveTo>
                    <a:pt x="0" y="989"/>
                  </a:moveTo>
                  <a:lnTo>
                    <a:pt x="0" y="942"/>
                  </a:lnTo>
                  <a:moveTo>
                    <a:pt x="0" y="907"/>
                  </a:moveTo>
                  <a:lnTo>
                    <a:pt x="0" y="860"/>
                  </a:lnTo>
                  <a:moveTo>
                    <a:pt x="0" y="824"/>
                  </a:moveTo>
                  <a:lnTo>
                    <a:pt x="0" y="777"/>
                  </a:lnTo>
                  <a:moveTo>
                    <a:pt x="0" y="754"/>
                  </a:moveTo>
                  <a:lnTo>
                    <a:pt x="0" y="707"/>
                  </a:lnTo>
                  <a:moveTo>
                    <a:pt x="0" y="671"/>
                  </a:moveTo>
                  <a:lnTo>
                    <a:pt x="0" y="624"/>
                  </a:lnTo>
                  <a:moveTo>
                    <a:pt x="0" y="589"/>
                  </a:moveTo>
                  <a:lnTo>
                    <a:pt x="0" y="542"/>
                  </a:lnTo>
                  <a:moveTo>
                    <a:pt x="0" y="518"/>
                  </a:moveTo>
                  <a:lnTo>
                    <a:pt x="0" y="471"/>
                  </a:lnTo>
                  <a:moveTo>
                    <a:pt x="0" y="436"/>
                  </a:moveTo>
                  <a:lnTo>
                    <a:pt x="0" y="389"/>
                  </a:lnTo>
                  <a:moveTo>
                    <a:pt x="0" y="354"/>
                  </a:moveTo>
                  <a:lnTo>
                    <a:pt x="0" y="306"/>
                  </a:lnTo>
                  <a:moveTo>
                    <a:pt x="0" y="283"/>
                  </a:moveTo>
                  <a:lnTo>
                    <a:pt x="0" y="236"/>
                  </a:lnTo>
                  <a:moveTo>
                    <a:pt x="0" y="201"/>
                  </a:moveTo>
                  <a:lnTo>
                    <a:pt x="0" y="153"/>
                  </a:lnTo>
                  <a:moveTo>
                    <a:pt x="0" y="118"/>
                  </a:moveTo>
                  <a:lnTo>
                    <a:pt x="0" y="71"/>
                  </a:lnTo>
                  <a:moveTo>
                    <a:pt x="0" y="48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59" name="Rectangle 103"/>
            <p:cNvSpPr>
              <a:spLocks noChangeArrowheads="1"/>
            </p:cNvSpPr>
            <p:nvPr/>
          </p:nvSpPr>
          <p:spPr bwMode="auto">
            <a:xfrm>
              <a:off x="3077" y="1973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 i="1">
                  <a:solidFill>
                    <a:srgbClr val="FF1919"/>
                  </a:solidFill>
                </a:rPr>
                <a:t>B 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  <p:grpSp>
          <p:nvGrpSpPr>
            <p:cNvPr id="173160" name="Group 104"/>
            <p:cNvGrpSpPr>
              <a:grpSpLocks/>
            </p:cNvGrpSpPr>
            <p:nvPr/>
          </p:nvGrpSpPr>
          <p:grpSpPr bwMode="auto">
            <a:xfrm>
              <a:off x="3077" y="2155"/>
              <a:ext cx="83" cy="70"/>
              <a:chOff x="3167" y="2078"/>
              <a:chExt cx="83" cy="70"/>
            </a:xfrm>
          </p:grpSpPr>
          <p:sp>
            <p:nvSpPr>
              <p:cNvPr id="173161" name="Oval 105"/>
              <p:cNvSpPr>
                <a:spLocks noChangeArrowheads="1"/>
              </p:cNvSpPr>
              <p:nvPr/>
            </p:nvSpPr>
            <p:spPr bwMode="auto">
              <a:xfrm>
                <a:off x="3167" y="2078"/>
                <a:ext cx="83" cy="7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162" name="Oval 106"/>
              <p:cNvSpPr>
                <a:spLocks noChangeArrowheads="1"/>
              </p:cNvSpPr>
              <p:nvPr/>
            </p:nvSpPr>
            <p:spPr bwMode="auto">
              <a:xfrm>
                <a:off x="3185" y="2089"/>
                <a:ext cx="47" cy="47"/>
              </a:xfrm>
              <a:prstGeom prst="ellipse">
                <a:avLst/>
              </a:prstGeom>
              <a:solidFill>
                <a:srgbClr val="FE1A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7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7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1331913" y="1560513"/>
            <a:ext cx="6661150" cy="4889500"/>
          </a:xfrm>
          <a:prstGeom prst="rect">
            <a:avLst/>
          </a:prstGeom>
          <a:solidFill>
            <a:srgbClr val="F2F2E5"/>
          </a:solidFill>
          <a:ln w="19050">
            <a:solidFill>
              <a:srgbClr val="F2F2E5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 sz="3200">
                <a:solidFill>
                  <a:srgbClr val="010000"/>
                </a:solidFill>
              </a:rPr>
              <a:t>      The Effects of a Favorable Supply Shock</a:t>
            </a:r>
          </a:p>
        </p:txBody>
      </p:sp>
      <p:sp>
        <p:nvSpPr>
          <p:cNvPr id="174084" name="Line 4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85" name="Line 5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86" name="Freeform 6"/>
          <p:cNvSpPr>
            <a:spLocks/>
          </p:cNvSpPr>
          <p:nvPr/>
        </p:nvSpPr>
        <p:spPr bwMode="auto">
          <a:xfrm>
            <a:off x="1776413" y="1782763"/>
            <a:ext cx="4884737" cy="4222750"/>
          </a:xfrm>
          <a:custGeom>
            <a:avLst/>
            <a:gdLst>
              <a:gd name="T0" fmla="*/ 0 w 3077"/>
              <a:gd name="T1" fmla="*/ 0 h 2660"/>
              <a:gd name="T2" fmla="*/ 0 w 3077"/>
              <a:gd name="T3" fmla="*/ 2660 h 2660"/>
              <a:gd name="T4" fmla="*/ 3077 w 3077"/>
              <a:gd name="T5" fmla="*/ 2660 h 2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77" h="2660">
                <a:moveTo>
                  <a:pt x="0" y="0"/>
                </a:moveTo>
                <a:lnTo>
                  <a:pt x="0" y="2660"/>
                </a:lnTo>
                <a:lnTo>
                  <a:pt x="3077" y="266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87" name="Freeform 7"/>
          <p:cNvSpPr>
            <a:spLocks noEditPoints="1"/>
          </p:cNvSpPr>
          <p:nvPr/>
        </p:nvSpPr>
        <p:spPr bwMode="auto">
          <a:xfrm>
            <a:off x="2701925" y="2098675"/>
            <a:ext cx="3089275" cy="3092450"/>
          </a:xfrm>
          <a:custGeom>
            <a:avLst/>
            <a:gdLst>
              <a:gd name="T0" fmla="*/ 35 w 1946"/>
              <a:gd name="T1" fmla="*/ 1913 h 1948"/>
              <a:gd name="T2" fmla="*/ 93 w 1946"/>
              <a:gd name="T3" fmla="*/ 1854 h 1948"/>
              <a:gd name="T4" fmla="*/ 140 w 1946"/>
              <a:gd name="T5" fmla="*/ 1808 h 1948"/>
              <a:gd name="T6" fmla="*/ 198 w 1946"/>
              <a:gd name="T7" fmla="*/ 1749 h 1948"/>
              <a:gd name="T8" fmla="*/ 256 w 1946"/>
              <a:gd name="T9" fmla="*/ 1691 h 1948"/>
              <a:gd name="T10" fmla="*/ 303 w 1946"/>
              <a:gd name="T11" fmla="*/ 1633 h 1948"/>
              <a:gd name="T12" fmla="*/ 361 w 1946"/>
              <a:gd name="T13" fmla="*/ 1586 h 1948"/>
              <a:gd name="T14" fmla="*/ 419 w 1946"/>
              <a:gd name="T15" fmla="*/ 1528 h 1948"/>
              <a:gd name="T16" fmla="*/ 478 w 1946"/>
              <a:gd name="T17" fmla="*/ 1469 h 1948"/>
              <a:gd name="T18" fmla="*/ 524 w 1946"/>
              <a:gd name="T19" fmla="*/ 1423 h 1948"/>
              <a:gd name="T20" fmla="*/ 582 w 1946"/>
              <a:gd name="T21" fmla="*/ 1364 h 1948"/>
              <a:gd name="T22" fmla="*/ 641 w 1946"/>
              <a:gd name="T23" fmla="*/ 1306 h 1948"/>
              <a:gd name="T24" fmla="*/ 687 w 1946"/>
              <a:gd name="T25" fmla="*/ 1248 h 1948"/>
              <a:gd name="T26" fmla="*/ 746 w 1946"/>
              <a:gd name="T27" fmla="*/ 1201 h 1948"/>
              <a:gd name="T28" fmla="*/ 804 w 1946"/>
              <a:gd name="T29" fmla="*/ 1143 h 1948"/>
              <a:gd name="T30" fmla="*/ 862 w 1946"/>
              <a:gd name="T31" fmla="*/ 1084 h 1948"/>
              <a:gd name="T32" fmla="*/ 909 w 1946"/>
              <a:gd name="T33" fmla="*/ 1038 h 1948"/>
              <a:gd name="T34" fmla="*/ 967 w 1946"/>
              <a:gd name="T35" fmla="*/ 979 h 1948"/>
              <a:gd name="T36" fmla="*/ 1025 w 1946"/>
              <a:gd name="T37" fmla="*/ 921 h 1948"/>
              <a:gd name="T38" fmla="*/ 1072 w 1946"/>
              <a:gd name="T39" fmla="*/ 863 h 1948"/>
              <a:gd name="T40" fmla="*/ 1130 w 1946"/>
              <a:gd name="T41" fmla="*/ 816 h 1948"/>
              <a:gd name="T42" fmla="*/ 1188 w 1946"/>
              <a:gd name="T43" fmla="*/ 758 h 1948"/>
              <a:gd name="T44" fmla="*/ 1247 w 1946"/>
              <a:gd name="T45" fmla="*/ 699 h 1948"/>
              <a:gd name="T46" fmla="*/ 1293 w 1946"/>
              <a:gd name="T47" fmla="*/ 653 h 1948"/>
              <a:gd name="T48" fmla="*/ 1352 w 1946"/>
              <a:gd name="T49" fmla="*/ 594 h 1948"/>
              <a:gd name="T50" fmla="*/ 1410 w 1946"/>
              <a:gd name="T51" fmla="*/ 536 h 1948"/>
              <a:gd name="T52" fmla="*/ 1456 w 1946"/>
              <a:gd name="T53" fmla="*/ 478 h 1948"/>
              <a:gd name="T54" fmla="*/ 1515 w 1946"/>
              <a:gd name="T55" fmla="*/ 431 h 1948"/>
              <a:gd name="T56" fmla="*/ 1573 w 1946"/>
              <a:gd name="T57" fmla="*/ 373 h 1948"/>
              <a:gd name="T58" fmla="*/ 1631 w 1946"/>
              <a:gd name="T59" fmla="*/ 315 h 1948"/>
              <a:gd name="T60" fmla="*/ 1678 w 1946"/>
              <a:gd name="T61" fmla="*/ 268 h 1948"/>
              <a:gd name="T62" fmla="*/ 1736 w 1946"/>
              <a:gd name="T63" fmla="*/ 210 h 1948"/>
              <a:gd name="T64" fmla="*/ 1794 w 1946"/>
              <a:gd name="T65" fmla="*/ 151 h 1948"/>
              <a:gd name="T66" fmla="*/ 1841 w 1946"/>
              <a:gd name="T67" fmla="*/ 93 h 1948"/>
              <a:gd name="T68" fmla="*/ 1899 w 1946"/>
              <a:gd name="T69" fmla="*/ 46 h 1948"/>
              <a:gd name="T70" fmla="*/ 1946 w 1946"/>
              <a:gd name="T71" fmla="*/ 0 h 1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46" h="1948">
                <a:moveTo>
                  <a:pt x="0" y="1948"/>
                </a:moveTo>
                <a:lnTo>
                  <a:pt x="35" y="1913"/>
                </a:lnTo>
                <a:moveTo>
                  <a:pt x="58" y="1889"/>
                </a:moveTo>
                <a:lnTo>
                  <a:pt x="93" y="1854"/>
                </a:lnTo>
                <a:moveTo>
                  <a:pt x="105" y="1831"/>
                </a:moveTo>
                <a:lnTo>
                  <a:pt x="140" y="1808"/>
                </a:lnTo>
                <a:moveTo>
                  <a:pt x="163" y="1784"/>
                </a:moveTo>
                <a:lnTo>
                  <a:pt x="198" y="1749"/>
                </a:lnTo>
                <a:moveTo>
                  <a:pt x="221" y="1726"/>
                </a:moveTo>
                <a:lnTo>
                  <a:pt x="256" y="1691"/>
                </a:lnTo>
                <a:moveTo>
                  <a:pt x="279" y="1668"/>
                </a:moveTo>
                <a:lnTo>
                  <a:pt x="303" y="1633"/>
                </a:lnTo>
                <a:moveTo>
                  <a:pt x="326" y="1621"/>
                </a:moveTo>
                <a:lnTo>
                  <a:pt x="361" y="1586"/>
                </a:lnTo>
                <a:moveTo>
                  <a:pt x="384" y="1563"/>
                </a:moveTo>
                <a:lnTo>
                  <a:pt x="419" y="1528"/>
                </a:lnTo>
                <a:moveTo>
                  <a:pt x="443" y="1504"/>
                </a:moveTo>
                <a:lnTo>
                  <a:pt x="478" y="1469"/>
                </a:lnTo>
                <a:moveTo>
                  <a:pt x="489" y="1446"/>
                </a:moveTo>
                <a:lnTo>
                  <a:pt x="524" y="1423"/>
                </a:lnTo>
                <a:moveTo>
                  <a:pt x="547" y="1399"/>
                </a:moveTo>
                <a:lnTo>
                  <a:pt x="582" y="1364"/>
                </a:lnTo>
                <a:moveTo>
                  <a:pt x="606" y="1341"/>
                </a:moveTo>
                <a:lnTo>
                  <a:pt x="641" y="1306"/>
                </a:lnTo>
                <a:moveTo>
                  <a:pt x="664" y="1283"/>
                </a:moveTo>
                <a:lnTo>
                  <a:pt x="687" y="1248"/>
                </a:lnTo>
                <a:moveTo>
                  <a:pt x="711" y="1236"/>
                </a:moveTo>
                <a:lnTo>
                  <a:pt x="746" y="1201"/>
                </a:lnTo>
                <a:moveTo>
                  <a:pt x="769" y="1178"/>
                </a:moveTo>
                <a:lnTo>
                  <a:pt x="804" y="1143"/>
                </a:lnTo>
                <a:moveTo>
                  <a:pt x="827" y="1119"/>
                </a:moveTo>
                <a:lnTo>
                  <a:pt x="862" y="1084"/>
                </a:lnTo>
                <a:moveTo>
                  <a:pt x="874" y="1061"/>
                </a:moveTo>
                <a:lnTo>
                  <a:pt x="909" y="1038"/>
                </a:lnTo>
                <a:moveTo>
                  <a:pt x="932" y="1014"/>
                </a:moveTo>
                <a:lnTo>
                  <a:pt x="967" y="979"/>
                </a:lnTo>
                <a:moveTo>
                  <a:pt x="990" y="956"/>
                </a:moveTo>
                <a:lnTo>
                  <a:pt x="1025" y="921"/>
                </a:lnTo>
                <a:moveTo>
                  <a:pt x="1049" y="898"/>
                </a:moveTo>
                <a:lnTo>
                  <a:pt x="1072" y="863"/>
                </a:lnTo>
                <a:moveTo>
                  <a:pt x="1095" y="851"/>
                </a:moveTo>
                <a:lnTo>
                  <a:pt x="1130" y="816"/>
                </a:lnTo>
                <a:moveTo>
                  <a:pt x="1153" y="793"/>
                </a:moveTo>
                <a:lnTo>
                  <a:pt x="1188" y="758"/>
                </a:lnTo>
                <a:moveTo>
                  <a:pt x="1212" y="734"/>
                </a:moveTo>
                <a:lnTo>
                  <a:pt x="1247" y="699"/>
                </a:lnTo>
                <a:moveTo>
                  <a:pt x="1258" y="676"/>
                </a:moveTo>
                <a:lnTo>
                  <a:pt x="1293" y="653"/>
                </a:lnTo>
                <a:moveTo>
                  <a:pt x="1317" y="629"/>
                </a:moveTo>
                <a:lnTo>
                  <a:pt x="1352" y="594"/>
                </a:lnTo>
                <a:moveTo>
                  <a:pt x="1375" y="571"/>
                </a:moveTo>
                <a:lnTo>
                  <a:pt x="1410" y="536"/>
                </a:lnTo>
                <a:moveTo>
                  <a:pt x="1433" y="513"/>
                </a:moveTo>
                <a:lnTo>
                  <a:pt x="1456" y="478"/>
                </a:lnTo>
                <a:moveTo>
                  <a:pt x="1480" y="466"/>
                </a:moveTo>
                <a:lnTo>
                  <a:pt x="1515" y="431"/>
                </a:lnTo>
                <a:moveTo>
                  <a:pt x="1538" y="408"/>
                </a:moveTo>
                <a:lnTo>
                  <a:pt x="1573" y="373"/>
                </a:lnTo>
                <a:moveTo>
                  <a:pt x="1596" y="350"/>
                </a:moveTo>
                <a:lnTo>
                  <a:pt x="1631" y="315"/>
                </a:lnTo>
                <a:moveTo>
                  <a:pt x="1643" y="291"/>
                </a:moveTo>
                <a:lnTo>
                  <a:pt x="1678" y="268"/>
                </a:lnTo>
                <a:moveTo>
                  <a:pt x="1701" y="245"/>
                </a:moveTo>
                <a:lnTo>
                  <a:pt x="1736" y="210"/>
                </a:lnTo>
                <a:moveTo>
                  <a:pt x="1759" y="186"/>
                </a:moveTo>
                <a:lnTo>
                  <a:pt x="1794" y="151"/>
                </a:lnTo>
                <a:moveTo>
                  <a:pt x="1818" y="128"/>
                </a:moveTo>
                <a:lnTo>
                  <a:pt x="1841" y="93"/>
                </a:lnTo>
                <a:moveTo>
                  <a:pt x="1864" y="81"/>
                </a:moveTo>
                <a:lnTo>
                  <a:pt x="1899" y="46"/>
                </a:lnTo>
                <a:moveTo>
                  <a:pt x="1923" y="23"/>
                </a:moveTo>
                <a:lnTo>
                  <a:pt x="1946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 rot="16200000">
            <a:off x="1066007" y="3759994"/>
            <a:ext cx="10588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 b="1">
                <a:solidFill>
                  <a:srgbClr val="000000"/>
                </a:solidFill>
              </a:rPr>
              <a:t>Price Level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3810000" y="6097588"/>
            <a:ext cx="920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 b="1">
                <a:solidFill>
                  <a:srgbClr val="000000"/>
                </a:solidFill>
              </a:rPr>
              <a:t>Real GDP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174090" name="Group 10"/>
          <p:cNvGrpSpPr>
            <a:grpSpLocks/>
          </p:cNvGrpSpPr>
          <p:nvPr/>
        </p:nvGrpSpPr>
        <p:grpSpPr bwMode="auto">
          <a:xfrm>
            <a:off x="5624513" y="3246438"/>
            <a:ext cx="2251075" cy="703262"/>
            <a:chOff x="3543" y="2045"/>
            <a:chExt cx="1418" cy="443"/>
          </a:xfrm>
        </p:grpSpPr>
        <p:sp>
          <p:nvSpPr>
            <p:cNvPr id="174091" name="Freeform 11"/>
            <p:cNvSpPr>
              <a:spLocks/>
            </p:cNvSpPr>
            <p:nvPr/>
          </p:nvSpPr>
          <p:spPr bwMode="auto">
            <a:xfrm>
              <a:off x="3543" y="2045"/>
              <a:ext cx="291" cy="221"/>
            </a:xfrm>
            <a:custGeom>
              <a:avLst/>
              <a:gdLst>
                <a:gd name="T0" fmla="*/ 0 w 25"/>
                <a:gd name="T1" fmla="*/ 0 h 19"/>
                <a:gd name="T2" fmla="*/ 2 w 25"/>
                <a:gd name="T3" fmla="*/ 5 h 19"/>
                <a:gd name="T4" fmla="*/ 25 w 25"/>
                <a:gd name="T5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4" y="8"/>
                    <a:pt x="15" y="19"/>
                    <a:pt x="25" y="18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092" name="Group 12"/>
            <p:cNvGrpSpPr>
              <a:grpSpLocks/>
            </p:cNvGrpSpPr>
            <p:nvPr/>
          </p:nvGrpSpPr>
          <p:grpSpPr bwMode="auto">
            <a:xfrm>
              <a:off x="3881" y="2205"/>
              <a:ext cx="1080" cy="283"/>
              <a:chOff x="3881" y="2205"/>
              <a:chExt cx="1080" cy="283"/>
            </a:xfrm>
          </p:grpSpPr>
          <p:sp>
            <p:nvSpPr>
              <p:cNvPr id="174093" name="Rectangle 13"/>
              <p:cNvSpPr>
                <a:spLocks noChangeArrowheads="1"/>
              </p:cNvSpPr>
              <p:nvPr/>
            </p:nvSpPr>
            <p:spPr bwMode="auto">
              <a:xfrm>
                <a:off x="3881" y="2205"/>
                <a:ext cx="10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Effect of favorable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094" name="Rectangle 14"/>
              <p:cNvSpPr>
                <a:spLocks noChangeArrowheads="1"/>
              </p:cNvSpPr>
              <p:nvPr/>
            </p:nvSpPr>
            <p:spPr bwMode="auto">
              <a:xfrm>
                <a:off x="3881" y="2344"/>
                <a:ext cx="799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supply shock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74095" name="Group 15"/>
          <p:cNvGrpSpPr>
            <a:grpSpLocks/>
          </p:cNvGrpSpPr>
          <p:nvPr/>
        </p:nvGrpSpPr>
        <p:grpSpPr bwMode="auto">
          <a:xfrm>
            <a:off x="5532438" y="1712913"/>
            <a:ext cx="2390775" cy="449262"/>
            <a:chOff x="3485" y="1079"/>
            <a:chExt cx="1506" cy="283"/>
          </a:xfrm>
        </p:grpSpPr>
        <p:sp>
          <p:nvSpPr>
            <p:cNvPr id="174096" name="Freeform 16"/>
            <p:cNvSpPr>
              <a:spLocks/>
            </p:cNvSpPr>
            <p:nvPr/>
          </p:nvSpPr>
          <p:spPr bwMode="auto">
            <a:xfrm>
              <a:off x="3485" y="1123"/>
              <a:ext cx="279" cy="234"/>
            </a:xfrm>
            <a:custGeom>
              <a:avLst/>
              <a:gdLst>
                <a:gd name="T0" fmla="*/ 3 w 24"/>
                <a:gd name="T1" fmla="*/ 18 h 20"/>
                <a:gd name="T2" fmla="*/ 2 w 24"/>
                <a:gd name="T3" fmla="*/ 14 h 20"/>
                <a:gd name="T4" fmla="*/ 24 w 24"/>
                <a:gd name="T5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0">
                  <a:moveTo>
                    <a:pt x="3" y="18"/>
                  </a:moveTo>
                  <a:cubicBezTo>
                    <a:pt x="3" y="18"/>
                    <a:pt x="3" y="20"/>
                    <a:pt x="2" y="14"/>
                  </a:cubicBezTo>
                  <a:cubicBezTo>
                    <a:pt x="0" y="6"/>
                    <a:pt x="8" y="0"/>
                    <a:pt x="24" y="1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097" name="Group 17"/>
            <p:cNvGrpSpPr>
              <a:grpSpLocks/>
            </p:cNvGrpSpPr>
            <p:nvPr/>
          </p:nvGrpSpPr>
          <p:grpSpPr bwMode="auto">
            <a:xfrm>
              <a:off x="3819" y="1079"/>
              <a:ext cx="1172" cy="283"/>
              <a:chOff x="3819" y="1079"/>
              <a:chExt cx="1172" cy="283"/>
            </a:xfrm>
          </p:grpSpPr>
          <p:sp>
            <p:nvSpPr>
              <p:cNvPr id="174098" name="Rectangle 18"/>
              <p:cNvSpPr>
                <a:spLocks noChangeArrowheads="1"/>
              </p:cNvSpPr>
              <p:nvPr/>
            </p:nvSpPr>
            <p:spPr bwMode="auto">
              <a:xfrm>
                <a:off x="3819" y="1079"/>
                <a:ext cx="8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N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099" name="Rectangle 19"/>
              <p:cNvSpPr>
                <a:spLocks noChangeArrowheads="1"/>
              </p:cNvSpPr>
              <p:nvPr/>
            </p:nvSpPr>
            <p:spPr bwMode="auto">
              <a:xfrm>
                <a:off x="3927" y="1079"/>
                <a:ext cx="7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o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100" name="Rectangle 20"/>
              <p:cNvSpPr>
                <a:spLocks noChangeArrowheads="1"/>
              </p:cNvSpPr>
              <p:nvPr/>
            </p:nvSpPr>
            <p:spPr bwMode="auto">
              <a:xfrm>
                <a:off x="4004" y="1079"/>
                <a:ext cx="4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r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101" name="Rectangle 21"/>
              <p:cNvSpPr>
                <a:spLocks noChangeArrowheads="1"/>
              </p:cNvSpPr>
              <p:nvPr/>
            </p:nvSpPr>
            <p:spPr bwMode="auto">
              <a:xfrm>
                <a:off x="4066" y="1079"/>
                <a:ext cx="67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mal growth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102" name="Rectangle 22"/>
              <p:cNvSpPr>
                <a:spLocks noChangeArrowheads="1"/>
              </p:cNvSpPr>
              <p:nvPr/>
            </p:nvSpPr>
            <p:spPr bwMode="auto">
              <a:xfrm>
                <a:off x="3819" y="1218"/>
                <a:ext cx="117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of aggregate supply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74103" name="Group 23"/>
          <p:cNvGrpSpPr>
            <a:grpSpLocks/>
          </p:cNvGrpSpPr>
          <p:nvPr/>
        </p:nvGrpSpPr>
        <p:grpSpPr bwMode="auto">
          <a:xfrm>
            <a:off x="2168525" y="2227263"/>
            <a:ext cx="3581400" cy="3489325"/>
            <a:chOff x="1366" y="1403"/>
            <a:chExt cx="2256" cy="2198"/>
          </a:xfrm>
        </p:grpSpPr>
        <p:sp>
          <p:nvSpPr>
            <p:cNvPr id="174104" name="Line 24"/>
            <p:cNvSpPr>
              <a:spLocks noChangeShapeType="1"/>
            </p:cNvSpPr>
            <p:nvPr/>
          </p:nvSpPr>
          <p:spPr bwMode="auto">
            <a:xfrm flipH="1" flipV="1">
              <a:off x="1399" y="1543"/>
              <a:ext cx="1946" cy="19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105" name="Group 25"/>
            <p:cNvGrpSpPr>
              <a:grpSpLocks/>
            </p:cNvGrpSpPr>
            <p:nvPr/>
          </p:nvGrpSpPr>
          <p:grpSpPr bwMode="auto">
            <a:xfrm>
              <a:off x="1366" y="1403"/>
              <a:ext cx="173" cy="161"/>
              <a:chOff x="1366" y="1403"/>
              <a:chExt cx="173" cy="161"/>
            </a:xfrm>
          </p:grpSpPr>
          <p:sp>
            <p:nvSpPr>
              <p:cNvPr id="174106" name="Rectangle 26"/>
              <p:cNvSpPr>
                <a:spLocks noChangeArrowheads="1"/>
              </p:cNvSpPr>
              <p:nvPr/>
            </p:nvSpPr>
            <p:spPr bwMode="auto">
              <a:xfrm>
                <a:off x="1366" y="1403"/>
                <a:ext cx="8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000000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107" name="Rectangle 27"/>
              <p:cNvSpPr>
                <a:spLocks noChangeArrowheads="1"/>
              </p:cNvSpPr>
              <p:nvPr/>
            </p:nvSpPr>
            <p:spPr bwMode="auto">
              <a:xfrm>
                <a:off x="1459" y="1449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4108" name="Group 28"/>
            <p:cNvGrpSpPr>
              <a:grpSpLocks/>
            </p:cNvGrpSpPr>
            <p:nvPr/>
          </p:nvGrpSpPr>
          <p:grpSpPr bwMode="auto">
            <a:xfrm>
              <a:off x="3449" y="3440"/>
              <a:ext cx="173" cy="161"/>
              <a:chOff x="3449" y="3440"/>
              <a:chExt cx="173" cy="161"/>
            </a:xfrm>
          </p:grpSpPr>
          <p:sp>
            <p:nvSpPr>
              <p:cNvPr id="174109" name="Rectangle 29"/>
              <p:cNvSpPr>
                <a:spLocks noChangeArrowheads="1"/>
              </p:cNvSpPr>
              <p:nvPr/>
            </p:nvSpPr>
            <p:spPr bwMode="auto">
              <a:xfrm>
                <a:off x="3449" y="3440"/>
                <a:ext cx="8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000000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110" name="Rectangle 30"/>
              <p:cNvSpPr>
                <a:spLocks noChangeArrowheads="1"/>
              </p:cNvSpPr>
              <p:nvPr/>
            </p:nvSpPr>
            <p:spPr bwMode="auto">
              <a:xfrm>
                <a:off x="3542" y="3486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74111" name="Group 31"/>
          <p:cNvGrpSpPr>
            <a:grpSpLocks/>
          </p:cNvGrpSpPr>
          <p:nvPr/>
        </p:nvGrpSpPr>
        <p:grpSpPr bwMode="auto">
          <a:xfrm>
            <a:off x="2095500" y="1809750"/>
            <a:ext cx="3457575" cy="3589338"/>
            <a:chOff x="1320" y="1140"/>
            <a:chExt cx="2178" cy="2261"/>
          </a:xfrm>
        </p:grpSpPr>
        <p:sp>
          <p:nvSpPr>
            <p:cNvPr id="174112" name="Line 32"/>
            <p:cNvSpPr>
              <a:spLocks noChangeShapeType="1"/>
            </p:cNvSpPr>
            <p:nvPr/>
          </p:nvSpPr>
          <p:spPr bwMode="auto">
            <a:xfrm flipV="1">
              <a:off x="1399" y="1275"/>
              <a:ext cx="1946" cy="19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113" name="Group 33"/>
            <p:cNvGrpSpPr>
              <a:grpSpLocks/>
            </p:cNvGrpSpPr>
            <p:nvPr/>
          </p:nvGrpSpPr>
          <p:grpSpPr bwMode="auto">
            <a:xfrm>
              <a:off x="1320" y="3240"/>
              <a:ext cx="157" cy="161"/>
              <a:chOff x="1320" y="3240"/>
              <a:chExt cx="157" cy="161"/>
            </a:xfrm>
          </p:grpSpPr>
          <p:sp>
            <p:nvSpPr>
              <p:cNvPr id="174114" name="Rectangle 34"/>
              <p:cNvSpPr>
                <a:spLocks noChangeArrowheads="1"/>
              </p:cNvSpPr>
              <p:nvPr/>
            </p:nvSpPr>
            <p:spPr bwMode="auto">
              <a:xfrm>
                <a:off x="1320" y="3240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000000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115" name="Rectangle 35"/>
              <p:cNvSpPr>
                <a:spLocks noChangeArrowheads="1"/>
              </p:cNvSpPr>
              <p:nvPr/>
            </p:nvSpPr>
            <p:spPr bwMode="auto">
              <a:xfrm>
                <a:off x="1397" y="3286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4116" name="Group 36"/>
            <p:cNvGrpSpPr>
              <a:grpSpLocks/>
            </p:cNvGrpSpPr>
            <p:nvPr/>
          </p:nvGrpSpPr>
          <p:grpSpPr bwMode="auto">
            <a:xfrm>
              <a:off x="3341" y="1140"/>
              <a:ext cx="157" cy="161"/>
              <a:chOff x="3341" y="1140"/>
              <a:chExt cx="157" cy="161"/>
            </a:xfrm>
          </p:grpSpPr>
          <p:sp>
            <p:nvSpPr>
              <p:cNvPr id="174117" name="Rectangle 37"/>
              <p:cNvSpPr>
                <a:spLocks noChangeArrowheads="1"/>
              </p:cNvSpPr>
              <p:nvPr/>
            </p:nvSpPr>
            <p:spPr bwMode="auto">
              <a:xfrm>
                <a:off x="3341" y="1140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000000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118" name="Rectangle 38"/>
              <p:cNvSpPr>
                <a:spLocks noChangeArrowheads="1"/>
              </p:cNvSpPr>
              <p:nvPr/>
            </p:nvSpPr>
            <p:spPr bwMode="auto">
              <a:xfrm>
                <a:off x="3418" y="1186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000000"/>
                    </a:solidFill>
                  </a:rPr>
                  <a:t>0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74119" name="Group 39"/>
          <p:cNvGrpSpPr>
            <a:grpSpLocks/>
          </p:cNvGrpSpPr>
          <p:nvPr/>
        </p:nvGrpSpPr>
        <p:grpSpPr bwMode="auto">
          <a:xfrm>
            <a:off x="2903538" y="1765300"/>
            <a:ext cx="3629025" cy="3559175"/>
            <a:chOff x="1829" y="1112"/>
            <a:chExt cx="2286" cy="2242"/>
          </a:xfrm>
        </p:grpSpPr>
        <p:sp>
          <p:nvSpPr>
            <p:cNvPr id="174120" name="Line 40"/>
            <p:cNvSpPr>
              <a:spLocks noChangeShapeType="1"/>
            </p:cNvSpPr>
            <p:nvPr/>
          </p:nvSpPr>
          <p:spPr bwMode="auto">
            <a:xfrm flipH="1" flipV="1">
              <a:off x="1958" y="1275"/>
              <a:ext cx="1946" cy="1948"/>
            </a:xfrm>
            <a:prstGeom prst="line">
              <a:avLst/>
            </a:prstGeom>
            <a:noFill/>
            <a:ln w="55563">
              <a:solidFill>
                <a:srgbClr val="FE1A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121" name="Group 41"/>
            <p:cNvGrpSpPr>
              <a:grpSpLocks/>
            </p:cNvGrpSpPr>
            <p:nvPr/>
          </p:nvGrpSpPr>
          <p:grpSpPr bwMode="auto">
            <a:xfrm>
              <a:off x="1829" y="1112"/>
              <a:ext cx="173" cy="161"/>
              <a:chOff x="1829" y="1156"/>
              <a:chExt cx="173" cy="161"/>
            </a:xfrm>
          </p:grpSpPr>
          <p:sp>
            <p:nvSpPr>
              <p:cNvPr id="174122" name="Rectangle 42"/>
              <p:cNvSpPr>
                <a:spLocks noChangeArrowheads="1"/>
              </p:cNvSpPr>
              <p:nvPr/>
            </p:nvSpPr>
            <p:spPr bwMode="auto">
              <a:xfrm>
                <a:off x="1829" y="1156"/>
                <a:ext cx="8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FF1919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123" name="Rectangle 43"/>
              <p:cNvSpPr>
                <a:spLocks noChangeArrowheads="1"/>
              </p:cNvSpPr>
              <p:nvPr/>
            </p:nvSpPr>
            <p:spPr bwMode="auto">
              <a:xfrm>
                <a:off x="1922" y="1202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4124" name="Group 44"/>
            <p:cNvGrpSpPr>
              <a:grpSpLocks/>
            </p:cNvGrpSpPr>
            <p:nvPr/>
          </p:nvGrpSpPr>
          <p:grpSpPr bwMode="auto">
            <a:xfrm>
              <a:off x="3943" y="3193"/>
              <a:ext cx="172" cy="161"/>
              <a:chOff x="3943" y="3193"/>
              <a:chExt cx="172" cy="161"/>
            </a:xfrm>
          </p:grpSpPr>
          <p:sp>
            <p:nvSpPr>
              <p:cNvPr id="174125" name="Rectangle 45"/>
              <p:cNvSpPr>
                <a:spLocks noChangeArrowheads="1"/>
              </p:cNvSpPr>
              <p:nvPr/>
            </p:nvSpPr>
            <p:spPr bwMode="auto">
              <a:xfrm>
                <a:off x="3943" y="3193"/>
                <a:ext cx="8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FF1919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126" name="Rectangle 46"/>
              <p:cNvSpPr>
                <a:spLocks noChangeArrowheads="1"/>
              </p:cNvSpPr>
              <p:nvPr/>
            </p:nvSpPr>
            <p:spPr bwMode="auto">
              <a:xfrm>
                <a:off x="4035" y="3239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74127" name="Group 47"/>
          <p:cNvGrpSpPr>
            <a:grpSpLocks/>
          </p:cNvGrpSpPr>
          <p:nvPr/>
        </p:nvGrpSpPr>
        <p:grpSpPr bwMode="auto">
          <a:xfrm>
            <a:off x="2978150" y="2201863"/>
            <a:ext cx="3554413" cy="3490912"/>
            <a:chOff x="1876" y="1387"/>
            <a:chExt cx="2239" cy="2199"/>
          </a:xfrm>
        </p:grpSpPr>
        <p:sp>
          <p:nvSpPr>
            <p:cNvPr id="174128" name="Line 48"/>
            <p:cNvSpPr>
              <a:spLocks noChangeShapeType="1"/>
            </p:cNvSpPr>
            <p:nvPr/>
          </p:nvSpPr>
          <p:spPr bwMode="auto">
            <a:xfrm flipV="1">
              <a:off x="1958" y="1485"/>
              <a:ext cx="1946" cy="1936"/>
            </a:xfrm>
            <a:prstGeom prst="line">
              <a:avLst/>
            </a:prstGeom>
            <a:noFill/>
            <a:ln w="55563">
              <a:solidFill>
                <a:srgbClr val="FE1A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129" name="Group 49"/>
            <p:cNvGrpSpPr>
              <a:grpSpLocks/>
            </p:cNvGrpSpPr>
            <p:nvPr/>
          </p:nvGrpSpPr>
          <p:grpSpPr bwMode="auto">
            <a:xfrm>
              <a:off x="1876" y="3425"/>
              <a:ext cx="157" cy="161"/>
              <a:chOff x="1876" y="3425"/>
              <a:chExt cx="157" cy="161"/>
            </a:xfrm>
          </p:grpSpPr>
          <p:sp>
            <p:nvSpPr>
              <p:cNvPr id="174130" name="Rectangle 50"/>
              <p:cNvSpPr>
                <a:spLocks noChangeArrowheads="1"/>
              </p:cNvSpPr>
              <p:nvPr/>
            </p:nvSpPr>
            <p:spPr bwMode="auto">
              <a:xfrm>
                <a:off x="1876" y="3425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FF1919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131" name="Rectangle 51"/>
              <p:cNvSpPr>
                <a:spLocks noChangeArrowheads="1"/>
              </p:cNvSpPr>
              <p:nvPr/>
            </p:nvSpPr>
            <p:spPr bwMode="auto">
              <a:xfrm>
                <a:off x="1953" y="3471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74132" name="Group 52"/>
            <p:cNvGrpSpPr>
              <a:grpSpLocks/>
            </p:cNvGrpSpPr>
            <p:nvPr/>
          </p:nvGrpSpPr>
          <p:grpSpPr bwMode="auto">
            <a:xfrm>
              <a:off x="3958" y="1387"/>
              <a:ext cx="157" cy="161"/>
              <a:chOff x="3958" y="1387"/>
              <a:chExt cx="157" cy="161"/>
            </a:xfrm>
          </p:grpSpPr>
          <p:sp>
            <p:nvSpPr>
              <p:cNvPr id="174133" name="Rectangle 53"/>
              <p:cNvSpPr>
                <a:spLocks noChangeArrowheads="1"/>
              </p:cNvSpPr>
              <p:nvPr/>
            </p:nvSpPr>
            <p:spPr bwMode="auto">
              <a:xfrm>
                <a:off x="3958" y="1387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FF1919"/>
                    </a:solidFill>
                  </a:rPr>
                  <a:t>S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134" name="Rectangle 54"/>
              <p:cNvSpPr>
                <a:spLocks noChangeArrowheads="1"/>
              </p:cNvSpPr>
              <p:nvPr/>
            </p:nvSpPr>
            <p:spPr bwMode="auto">
              <a:xfrm>
                <a:off x="4035" y="1433"/>
                <a:ext cx="8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200" b="1">
                    <a:solidFill>
                      <a:srgbClr val="FF1919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74135" name="Group 55"/>
          <p:cNvGrpSpPr>
            <a:grpSpLocks/>
          </p:cNvGrpSpPr>
          <p:nvPr/>
        </p:nvGrpSpPr>
        <p:grpSpPr bwMode="auto">
          <a:xfrm>
            <a:off x="4754563" y="3624263"/>
            <a:ext cx="446087" cy="228600"/>
            <a:chOff x="2995" y="2283"/>
            <a:chExt cx="281" cy="144"/>
          </a:xfrm>
        </p:grpSpPr>
        <p:grpSp>
          <p:nvGrpSpPr>
            <p:cNvPr id="174136" name="Group 56"/>
            <p:cNvGrpSpPr>
              <a:grpSpLocks/>
            </p:cNvGrpSpPr>
            <p:nvPr/>
          </p:nvGrpSpPr>
          <p:grpSpPr bwMode="auto">
            <a:xfrm>
              <a:off x="2995" y="2313"/>
              <a:ext cx="82" cy="70"/>
              <a:chOff x="2995" y="2313"/>
              <a:chExt cx="82" cy="70"/>
            </a:xfrm>
          </p:grpSpPr>
          <p:sp>
            <p:nvSpPr>
              <p:cNvPr id="174137" name="Oval 57"/>
              <p:cNvSpPr>
                <a:spLocks noChangeArrowheads="1"/>
              </p:cNvSpPr>
              <p:nvPr/>
            </p:nvSpPr>
            <p:spPr bwMode="auto">
              <a:xfrm>
                <a:off x="2995" y="2313"/>
                <a:ext cx="82" cy="7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38" name="Oval 58"/>
              <p:cNvSpPr>
                <a:spLocks noChangeArrowheads="1"/>
              </p:cNvSpPr>
              <p:nvPr/>
            </p:nvSpPr>
            <p:spPr bwMode="auto">
              <a:xfrm>
                <a:off x="3013" y="2325"/>
                <a:ext cx="46" cy="46"/>
              </a:xfrm>
              <a:prstGeom prst="ellipse">
                <a:avLst/>
              </a:prstGeom>
              <a:solidFill>
                <a:srgbClr val="FE1A0E"/>
              </a:solidFill>
              <a:ln w="0">
                <a:solidFill>
                  <a:srgbClr val="FE1A0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139" name="Rectangle 59"/>
            <p:cNvSpPr>
              <a:spLocks noChangeArrowheads="1"/>
            </p:cNvSpPr>
            <p:nvPr/>
          </p:nvSpPr>
          <p:spPr bwMode="auto">
            <a:xfrm>
              <a:off x="3156" y="2283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 i="1">
                  <a:solidFill>
                    <a:srgbClr val="FF1919"/>
                  </a:solidFill>
                </a:rPr>
                <a:t>B 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74140" name="Group 60"/>
          <p:cNvGrpSpPr>
            <a:grpSpLocks/>
          </p:cNvGrpSpPr>
          <p:nvPr/>
        </p:nvGrpSpPr>
        <p:grpSpPr bwMode="auto">
          <a:xfrm>
            <a:off x="4422775" y="3084513"/>
            <a:ext cx="239713" cy="384175"/>
            <a:chOff x="2786" y="1943"/>
            <a:chExt cx="151" cy="242"/>
          </a:xfrm>
        </p:grpSpPr>
        <p:grpSp>
          <p:nvGrpSpPr>
            <p:cNvPr id="174141" name="Group 61"/>
            <p:cNvGrpSpPr>
              <a:grpSpLocks/>
            </p:cNvGrpSpPr>
            <p:nvPr/>
          </p:nvGrpSpPr>
          <p:grpSpPr bwMode="auto">
            <a:xfrm>
              <a:off x="2786" y="2103"/>
              <a:ext cx="81" cy="82"/>
              <a:chOff x="2786" y="2103"/>
              <a:chExt cx="81" cy="82"/>
            </a:xfrm>
          </p:grpSpPr>
          <p:sp>
            <p:nvSpPr>
              <p:cNvPr id="174142" name="Oval 62"/>
              <p:cNvSpPr>
                <a:spLocks noChangeArrowheads="1"/>
              </p:cNvSpPr>
              <p:nvPr/>
            </p:nvSpPr>
            <p:spPr bwMode="auto">
              <a:xfrm>
                <a:off x="2786" y="2103"/>
                <a:ext cx="81" cy="8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43" name="Oval 63"/>
              <p:cNvSpPr>
                <a:spLocks noChangeArrowheads="1"/>
              </p:cNvSpPr>
              <p:nvPr/>
            </p:nvSpPr>
            <p:spPr bwMode="auto">
              <a:xfrm>
                <a:off x="2804" y="2121"/>
                <a:ext cx="46" cy="46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144" name="Rectangle 64"/>
            <p:cNvSpPr>
              <a:spLocks noChangeArrowheads="1"/>
            </p:cNvSpPr>
            <p:nvPr/>
          </p:nvSpPr>
          <p:spPr bwMode="auto">
            <a:xfrm>
              <a:off x="2817" y="1943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 i="1">
                  <a:solidFill>
                    <a:srgbClr val="000000"/>
                  </a:solidFill>
                </a:rPr>
                <a:t>C 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74145" name="Group 65"/>
          <p:cNvGrpSpPr>
            <a:grpSpLocks/>
          </p:cNvGrpSpPr>
          <p:nvPr/>
        </p:nvGrpSpPr>
        <p:grpSpPr bwMode="auto">
          <a:xfrm>
            <a:off x="3478213" y="3476625"/>
            <a:ext cx="228600" cy="381000"/>
            <a:chOff x="2191" y="2190"/>
            <a:chExt cx="144" cy="240"/>
          </a:xfrm>
        </p:grpSpPr>
        <p:grpSp>
          <p:nvGrpSpPr>
            <p:cNvPr id="174146" name="Group 66"/>
            <p:cNvGrpSpPr>
              <a:grpSpLocks/>
            </p:cNvGrpSpPr>
            <p:nvPr/>
          </p:nvGrpSpPr>
          <p:grpSpPr bwMode="auto">
            <a:xfrm>
              <a:off x="2191" y="2348"/>
              <a:ext cx="82" cy="82"/>
              <a:chOff x="2191" y="2348"/>
              <a:chExt cx="82" cy="82"/>
            </a:xfrm>
          </p:grpSpPr>
          <p:sp>
            <p:nvSpPr>
              <p:cNvPr id="174147" name="Oval 67"/>
              <p:cNvSpPr>
                <a:spLocks noChangeArrowheads="1"/>
              </p:cNvSpPr>
              <p:nvPr/>
            </p:nvSpPr>
            <p:spPr bwMode="auto">
              <a:xfrm>
                <a:off x="2191" y="2348"/>
                <a:ext cx="82" cy="8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48" name="Oval 68"/>
              <p:cNvSpPr>
                <a:spLocks noChangeArrowheads="1"/>
              </p:cNvSpPr>
              <p:nvPr/>
            </p:nvSpPr>
            <p:spPr bwMode="auto">
              <a:xfrm>
                <a:off x="2209" y="2366"/>
                <a:ext cx="46" cy="46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149" name="Rectangle 69"/>
            <p:cNvSpPr>
              <a:spLocks noChangeArrowheads="1"/>
            </p:cNvSpPr>
            <p:nvPr/>
          </p:nvSpPr>
          <p:spPr bwMode="auto">
            <a:xfrm>
              <a:off x="2215" y="2190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 i="1">
                  <a:solidFill>
                    <a:srgbClr val="000000"/>
                  </a:solidFill>
                </a:rPr>
                <a:t>A 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174150" name="Line 70"/>
          <p:cNvSpPr>
            <a:spLocks noChangeShapeType="1"/>
          </p:cNvSpPr>
          <p:nvPr/>
        </p:nvSpPr>
        <p:spPr bwMode="auto">
          <a:xfrm flipH="1">
            <a:off x="3663950" y="3746500"/>
            <a:ext cx="887413" cy="36513"/>
          </a:xfrm>
          <a:prstGeom prst="line">
            <a:avLst/>
          </a:prstGeom>
          <a:noFill/>
          <a:ln w="19050">
            <a:solidFill>
              <a:srgbClr val="FE1A0E"/>
            </a:solidFill>
            <a:round/>
            <a:headEnd type="stealth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7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7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7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7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74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ho">
  <a:themeElements>
    <a:clrScheme name="Echo 9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CC33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E2ADAA"/>
      </a:accent5>
      <a:accent6>
        <a:srgbClr val="B98A00"/>
      </a:accent6>
      <a:hlink>
        <a:srgbClr val="CC6600"/>
      </a:hlink>
      <a:folHlink>
        <a:srgbClr val="808080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1115</TotalTime>
  <Words>3668</Words>
  <Application>Microsoft Office PowerPoint</Application>
  <PresentationFormat>On-screen Show (4:3)</PresentationFormat>
  <Paragraphs>968</Paragraphs>
  <Slides>99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6" baseType="lpstr">
      <vt:lpstr>Arial</vt:lpstr>
      <vt:lpstr>Times New Roman</vt:lpstr>
      <vt:lpstr>Wingdings</vt:lpstr>
      <vt:lpstr>Symbol</vt:lpstr>
      <vt:lpstr>WP IconicSymbolsB</vt:lpstr>
      <vt:lpstr>Brush Script MT</vt:lpstr>
      <vt:lpstr>Echo</vt:lpstr>
      <vt:lpstr>UNIT III  National Income and Price Determination </vt:lpstr>
      <vt:lpstr>Part i: The Basics Consumption, Investment, and Exports</vt:lpstr>
      <vt:lpstr>PowerPoint Presentation</vt:lpstr>
      <vt:lpstr>AD, Domestic Product, and National Income</vt:lpstr>
      <vt:lpstr>AD, Domestic Product, and National Income</vt:lpstr>
      <vt:lpstr>AD, Domestic Product, and National Income</vt:lpstr>
      <vt:lpstr>AD, Domestic Product, and National Income</vt:lpstr>
      <vt:lpstr>AD, Domestic Product, and National Income</vt:lpstr>
      <vt:lpstr>Consumer Spending and Income</vt:lpstr>
      <vt:lpstr>Consumer Spending  and Disposable Income</vt:lpstr>
      <vt:lpstr>Consumer Spending and Disposable Income</vt:lpstr>
      <vt:lpstr>The Consumption Function and the MPC</vt:lpstr>
      <vt:lpstr>Factors That Shift the Consumption Function</vt:lpstr>
      <vt:lpstr>PowerPoint Presentation</vt:lpstr>
      <vt:lpstr>PowerPoint Presentation</vt:lpstr>
      <vt:lpstr>Consumption / Savings Graphs</vt:lpstr>
      <vt:lpstr>PowerPoint Presentation</vt:lpstr>
      <vt:lpstr>Factors That Shift the Consumption Function</vt:lpstr>
      <vt:lpstr>PowerPoint Presentation</vt:lpstr>
      <vt:lpstr>PowerPoint Presentation</vt:lpstr>
      <vt:lpstr>The Determinants of Net Exports</vt:lpstr>
      <vt:lpstr>How Predictable is Aggregate Demand?</vt:lpstr>
      <vt:lpstr>The Interest Rate – Investment Relationship </vt:lpstr>
      <vt:lpstr>The Interest Rate – Investment Relationship </vt:lpstr>
      <vt:lpstr>The Interest Rate – Investment Relationship </vt:lpstr>
      <vt:lpstr>The Extreme Variability of Investment</vt:lpstr>
      <vt:lpstr>PowerPoint Presentation</vt:lpstr>
      <vt:lpstr>PowerPoint Presentation</vt:lpstr>
      <vt:lpstr>PowerPoint Presentation</vt:lpstr>
      <vt:lpstr>PowerPoint Presentation</vt:lpstr>
      <vt:lpstr>Part ii: The Multiplier</vt:lpstr>
      <vt:lpstr>Changes on the Demand Side: Multiplier Analysis</vt:lpstr>
      <vt:lpstr>Changes on the Demand Side: Multiplier Analysis </vt:lpstr>
      <vt:lpstr>Multiplier Analysis</vt:lpstr>
      <vt:lpstr>PowerPoint Presentation</vt:lpstr>
      <vt:lpstr>PowerPoint Presentation</vt:lpstr>
      <vt:lpstr>PowerPoint Presentation</vt:lpstr>
      <vt:lpstr>The Multiplier Is a General Concept</vt:lpstr>
      <vt:lpstr>The Multiplier Is a General Concept</vt:lpstr>
      <vt:lpstr>The Multiplier Is a General Concept</vt:lpstr>
      <vt:lpstr>The Multiplier and the Aggregate Demand Curve</vt:lpstr>
      <vt:lpstr>Inflation and the Multiplier</vt:lpstr>
      <vt:lpstr>PowerPoint Presentation</vt:lpstr>
      <vt:lpstr>MULTIPLIER FORMULAS AND TERMS </vt:lpstr>
      <vt:lpstr>MULTIPLIER FORMULAS AND TERMS </vt:lpstr>
      <vt:lpstr>MULTIPLIER FORMULAS AND TERMS </vt:lpstr>
      <vt:lpstr>MULTIPLIER FORMULAS AND TERMS </vt:lpstr>
      <vt:lpstr>PowerPoint Presentation</vt:lpstr>
      <vt:lpstr>MULTIPLIER FORMULAS AND TERMS </vt:lpstr>
      <vt:lpstr>Multiplier Test</vt:lpstr>
      <vt:lpstr>Multiplier Test</vt:lpstr>
      <vt:lpstr>Multiplier Test</vt:lpstr>
      <vt:lpstr>Multiplier Test</vt:lpstr>
      <vt:lpstr>Multiplier Test</vt:lpstr>
      <vt:lpstr>Multiplier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Applying the Model to a Growing Economy</vt:lpstr>
      <vt:lpstr>PowerPoint Presentation</vt:lpstr>
      <vt:lpstr>PowerPoint Presentation</vt:lpstr>
      <vt:lpstr>Applying the Model to a Growing Economy</vt:lpstr>
      <vt:lpstr>     The Effects of a Faster Growth of AD</vt:lpstr>
      <vt:lpstr>     The Effects of Slower Growth of AD</vt:lpstr>
      <vt:lpstr>Applying the Model to a Growing Economy</vt:lpstr>
      <vt:lpstr>      The Effects of a Favorable Supply Shock</vt:lpstr>
      <vt:lpstr>Recessionary and Inflationary Gaps</vt:lpstr>
      <vt:lpstr>Recessionary and Inflationary Gaps</vt:lpstr>
      <vt:lpstr>      The Elimination of a Recessionary Gap</vt:lpstr>
      <vt:lpstr>Adjusting to a Recessionary Gap</vt:lpstr>
      <vt:lpstr>Adjusting to a Recessionary Gap</vt:lpstr>
      <vt:lpstr>Adjusting to a Recessionary Gap</vt:lpstr>
      <vt:lpstr>Adjusting to a Recessionary Gap</vt:lpstr>
      <vt:lpstr>Adjusting to a Recessionary Gap</vt:lpstr>
      <vt:lpstr>Adjusting to an Inflationary Gap</vt:lpstr>
      <vt:lpstr>    The Elimination of an Inflationary Gap</vt:lpstr>
      <vt:lpstr>Adjusting to an Inflationary Gap</vt:lpstr>
      <vt:lpstr>Adjusting to an Inflationary Gap</vt:lpstr>
      <vt:lpstr>Adjusting to an Inflationary Gap</vt:lpstr>
      <vt:lpstr>Stagflation from a Supply Shock</vt:lpstr>
      <vt:lpstr>       Stagflation from an Adverse Shift in AS</vt:lpstr>
      <vt:lpstr>      Stagflation from an            Adverse Supply Shock</vt:lpstr>
      <vt:lpstr>      The Effects of a Favorable Supply Shock</vt:lpstr>
    </vt:vector>
  </TitlesOfParts>
  <Company>NHVRHSD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III  National Income and Price Determination</dc:title>
  <dc:creator>NHVRHSD</dc:creator>
  <cp:lastModifiedBy>Swerdlow, Greg</cp:lastModifiedBy>
  <cp:revision>38</cp:revision>
  <dcterms:created xsi:type="dcterms:W3CDTF">2006-10-12T15:06:04Z</dcterms:created>
  <dcterms:modified xsi:type="dcterms:W3CDTF">2023-05-31T18:29:19Z</dcterms:modified>
</cp:coreProperties>
</file>