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Default Extension="wav" ContentType="audio/x-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8"/>
  </p:notesMasterIdLst>
  <p:sldIdLst>
    <p:sldId id="256" r:id="rId2"/>
    <p:sldId id="304" r:id="rId3"/>
    <p:sldId id="306" r:id="rId4"/>
    <p:sldId id="305" r:id="rId5"/>
    <p:sldId id="259" r:id="rId6"/>
    <p:sldId id="260" r:id="rId7"/>
    <p:sldId id="261" r:id="rId8"/>
    <p:sldId id="262" r:id="rId9"/>
    <p:sldId id="263" r:id="rId10"/>
    <p:sldId id="264" r:id="rId11"/>
    <p:sldId id="265" r:id="rId12"/>
    <p:sldId id="266" r:id="rId13"/>
    <p:sldId id="267" r:id="rId14"/>
    <p:sldId id="268" r:id="rId15"/>
    <p:sldId id="269" r:id="rId16"/>
    <p:sldId id="307" r:id="rId17"/>
    <p:sldId id="308" r:id="rId18"/>
    <p:sldId id="270" r:id="rId19"/>
    <p:sldId id="271" r:id="rId20"/>
    <p:sldId id="309" r:id="rId21"/>
    <p:sldId id="310" r:id="rId22"/>
    <p:sldId id="311" r:id="rId23"/>
    <p:sldId id="312" r:id="rId24"/>
    <p:sldId id="313" r:id="rId25"/>
    <p:sldId id="272" r:id="rId26"/>
    <p:sldId id="336" r:id="rId27"/>
    <p:sldId id="337" r:id="rId28"/>
    <p:sldId id="338" r:id="rId29"/>
    <p:sldId id="339" r:id="rId30"/>
    <p:sldId id="340" r:id="rId31"/>
    <p:sldId id="341" r:id="rId32"/>
    <p:sldId id="342" r:id="rId33"/>
    <p:sldId id="343" r:id="rId34"/>
    <p:sldId id="344" r:id="rId35"/>
    <p:sldId id="345" r:id="rId36"/>
    <p:sldId id="346" r:id="rId37"/>
    <p:sldId id="347" r:id="rId38"/>
    <p:sldId id="348" r:id="rId39"/>
    <p:sldId id="349" r:id="rId40"/>
    <p:sldId id="350" r:id="rId41"/>
    <p:sldId id="351" r:id="rId42"/>
    <p:sldId id="352" r:id="rId43"/>
    <p:sldId id="353" r:id="rId44"/>
    <p:sldId id="354" r:id="rId45"/>
    <p:sldId id="355" r:id="rId46"/>
    <p:sldId id="356" r:id="rId47"/>
    <p:sldId id="273" r:id="rId48"/>
    <p:sldId id="320" r:id="rId49"/>
    <p:sldId id="329" r:id="rId50"/>
    <p:sldId id="330" r:id="rId51"/>
    <p:sldId id="331" r:id="rId52"/>
    <p:sldId id="332" r:id="rId53"/>
    <p:sldId id="333" r:id="rId54"/>
    <p:sldId id="334" r:id="rId55"/>
    <p:sldId id="335" r:id="rId56"/>
    <p:sldId id="321" r:id="rId57"/>
    <p:sldId id="322" r:id="rId58"/>
    <p:sldId id="323" r:id="rId59"/>
    <p:sldId id="324" r:id="rId60"/>
    <p:sldId id="325" r:id="rId61"/>
    <p:sldId id="326" r:id="rId62"/>
    <p:sldId id="298" r:id="rId63"/>
    <p:sldId id="299" r:id="rId64"/>
    <p:sldId id="300" r:id="rId65"/>
    <p:sldId id="301" r:id="rId66"/>
    <p:sldId id="302" r:id="rId67"/>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FF7A"/>
    <a:srgbClr val="DDDDD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6" d="100"/>
          <a:sy n="106" d="100"/>
        </p:scale>
        <p:origin x="1686"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12420"/>
    </p:cViewPr>
  </p:sorter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notesMaster" Target="notesMasters/notesMaster1.xml"/><Relationship Id="rId7" Type="http://schemas.openxmlformats.org/officeDocument/2006/relationships/slide" Target="slides/slide6.xml"/><Relationship Id="rId71"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813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en-US" altLang="en-US"/>
          </a:p>
        </p:txBody>
      </p:sp>
      <p:sp>
        <p:nvSpPr>
          <p:cNvPr id="48131"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US" altLang="en-US"/>
          </a:p>
        </p:txBody>
      </p:sp>
      <p:sp>
        <p:nvSpPr>
          <p:cNvPr id="4813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8133"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8134"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en-US" altLang="en-US"/>
          </a:p>
        </p:txBody>
      </p:sp>
      <p:sp>
        <p:nvSpPr>
          <p:cNvPr id="48135"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77323003-E65E-46F6-8F5F-225791582C2B}"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fontAlgn="base">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fontAlgn="base">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fontAlgn="base">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fontAlgn="base">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328ABCC-EC7F-48E5-9B5A-4D91BFD82F09}" type="slidenum">
              <a:rPr lang="en-US" altLang="en-US"/>
              <a:pPr/>
              <a:t>62</a:t>
            </a:fld>
            <a:endParaRPr lang="en-US" altLang="en-US"/>
          </a:p>
        </p:txBody>
      </p:sp>
      <p:sp>
        <p:nvSpPr>
          <p:cNvPr id="49154" name="Rectangle 2"/>
          <p:cNvSpPr>
            <a:spLocks noGrp="1" noRot="1" noChangeAspect="1" noChangeArrowheads="1" noTextEdit="1"/>
          </p:cNvSpPr>
          <p:nvPr>
            <p:ph type="sldImg"/>
          </p:nvPr>
        </p:nvSpPr>
        <p:spPr>
          <a:ln/>
        </p:spPr>
      </p:sp>
      <p:sp>
        <p:nvSpPr>
          <p:cNvPr id="49155" name="Rectangle 3"/>
          <p:cNvSpPr>
            <a:spLocks noGrp="1" noChangeArrowheads="1"/>
          </p:cNvSpPr>
          <p:nvPr>
            <p:ph type="body" idx="1"/>
          </p:nvPr>
        </p:nvSpPr>
        <p:spPr>
          <a:xfrm>
            <a:off x="914400" y="4343400"/>
            <a:ext cx="5029200" cy="4114800"/>
          </a:xfrm>
        </p:spPr>
        <p:txBody>
          <a:bodyPr/>
          <a:lstStyle/>
          <a:p>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5769EC2-6E98-4F54-9676-B7FEAC71A457}" type="slidenum">
              <a:rPr lang="en-US" altLang="en-US"/>
              <a:pPr/>
              <a:t>63</a:t>
            </a:fld>
            <a:endParaRPr lang="en-US" altLang="en-US"/>
          </a:p>
        </p:txBody>
      </p:sp>
      <p:sp>
        <p:nvSpPr>
          <p:cNvPr id="51202" name="Rectangle 2"/>
          <p:cNvSpPr>
            <a:spLocks noGrp="1" noRot="1" noChangeAspect="1" noChangeArrowheads="1" noTextEdit="1"/>
          </p:cNvSpPr>
          <p:nvPr>
            <p:ph type="sldImg"/>
          </p:nvPr>
        </p:nvSpPr>
        <p:spPr>
          <a:ln/>
        </p:spPr>
      </p:sp>
      <p:sp>
        <p:nvSpPr>
          <p:cNvPr id="51203" name="Rectangle 3"/>
          <p:cNvSpPr>
            <a:spLocks noGrp="1" noChangeArrowheads="1"/>
          </p:cNvSpPr>
          <p:nvPr>
            <p:ph type="body" idx="1"/>
          </p:nvPr>
        </p:nvSpPr>
        <p:spPr>
          <a:xfrm>
            <a:off x="914400" y="4343400"/>
            <a:ext cx="5029200" cy="4114800"/>
          </a:xfrm>
        </p:spPr>
        <p:txBody>
          <a:bodyPr/>
          <a:lstStyle/>
          <a:p>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BD7BD21-80D8-4C16-8832-0027043FEF08}" type="slidenum">
              <a:rPr lang="en-US" altLang="en-US"/>
              <a:pPr/>
              <a:t>64</a:t>
            </a:fld>
            <a:endParaRPr lang="en-US" altLang="en-US"/>
          </a:p>
        </p:txBody>
      </p:sp>
      <p:sp>
        <p:nvSpPr>
          <p:cNvPr id="53250" name="Rectangle 2"/>
          <p:cNvSpPr>
            <a:spLocks noGrp="1" noRot="1" noChangeAspect="1" noChangeArrowheads="1" noTextEdit="1"/>
          </p:cNvSpPr>
          <p:nvPr>
            <p:ph type="sldImg"/>
          </p:nvPr>
        </p:nvSpPr>
        <p:spPr>
          <a:ln/>
        </p:spPr>
      </p:sp>
      <p:sp>
        <p:nvSpPr>
          <p:cNvPr id="53251" name="Rectangle 3"/>
          <p:cNvSpPr>
            <a:spLocks noGrp="1" noChangeArrowheads="1"/>
          </p:cNvSpPr>
          <p:nvPr>
            <p:ph type="body" idx="1"/>
          </p:nvPr>
        </p:nvSpPr>
        <p:spPr>
          <a:xfrm>
            <a:off x="914400" y="4343400"/>
            <a:ext cx="5029200" cy="4114800"/>
          </a:xfrm>
        </p:spPr>
        <p:txBody>
          <a:bodyPr/>
          <a:lstStyle/>
          <a:p>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78CCFFB-A6A6-440E-A58D-95A1A59EECC5}" type="slidenum">
              <a:rPr lang="en-US" altLang="en-US"/>
              <a:pPr/>
              <a:t>65</a:t>
            </a:fld>
            <a:endParaRPr lang="en-US" altLang="en-US"/>
          </a:p>
        </p:txBody>
      </p:sp>
      <p:sp>
        <p:nvSpPr>
          <p:cNvPr id="55298" name="Rectangle 2"/>
          <p:cNvSpPr>
            <a:spLocks noGrp="1" noRot="1" noChangeAspect="1" noChangeArrowheads="1" noTextEdit="1"/>
          </p:cNvSpPr>
          <p:nvPr>
            <p:ph type="sldImg"/>
          </p:nvPr>
        </p:nvSpPr>
        <p:spPr>
          <a:ln/>
        </p:spPr>
      </p:sp>
      <p:sp>
        <p:nvSpPr>
          <p:cNvPr id="55299" name="Rectangle 3"/>
          <p:cNvSpPr>
            <a:spLocks noGrp="1" noChangeArrowheads="1"/>
          </p:cNvSpPr>
          <p:nvPr>
            <p:ph type="body" idx="1"/>
          </p:nvPr>
        </p:nvSpPr>
        <p:spPr>
          <a:xfrm>
            <a:off x="914400" y="4343400"/>
            <a:ext cx="5029200" cy="4114800"/>
          </a:xfrm>
        </p:spPr>
        <p:txBody>
          <a:bodyPr/>
          <a:lstStyle/>
          <a:p>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386A558-3699-42EF-8D6A-A48DF0490504}" type="slidenum">
              <a:rPr lang="en-US" altLang="en-US"/>
              <a:pPr/>
              <a:t>66</a:t>
            </a:fld>
            <a:endParaRPr lang="en-US" altLang="en-US"/>
          </a:p>
        </p:txBody>
      </p:sp>
      <p:sp>
        <p:nvSpPr>
          <p:cNvPr id="57346" name="Rectangle 2"/>
          <p:cNvSpPr>
            <a:spLocks noGrp="1" noRot="1" noChangeAspect="1" noChangeArrowheads="1" noTextEdit="1"/>
          </p:cNvSpPr>
          <p:nvPr>
            <p:ph type="sldImg"/>
          </p:nvPr>
        </p:nvSpPr>
        <p:spPr>
          <a:ln/>
        </p:spPr>
      </p:sp>
      <p:sp>
        <p:nvSpPr>
          <p:cNvPr id="57347" name="Rectangle 3"/>
          <p:cNvSpPr>
            <a:spLocks noGrp="1" noChangeArrowheads="1"/>
          </p:cNvSpPr>
          <p:nvPr>
            <p:ph type="body" idx="1"/>
          </p:nvPr>
        </p:nvSpPr>
        <p:spPr>
          <a:xfrm>
            <a:off x="914400" y="4343400"/>
            <a:ext cx="5029200" cy="4114800"/>
          </a:xfrm>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98B32DC9-0860-4BDB-AB02-683905FC6118}" type="slidenum">
              <a:rPr lang="en-US" altLang="en-US"/>
              <a:pPr/>
              <a:t>‹#›</a:t>
            </a:fld>
            <a:endParaRPr lang="en-US" altLang="en-US"/>
          </a:p>
        </p:txBody>
      </p:sp>
    </p:spTree>
    <p:extLst>
      <p:ext uri="{BB962C8B-B14F-4D97-AF65-F5344CB8AC3E}">
        <p14:creationId xmlns:p14="http://schemas.microsoft.com/office/powerpoint/2010/main" val="12150462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9F287572-AAF2-4249-9A27-855CD02D6DDB}" type="slidenum">
              <a:rPr lang="en-US" altLang="en-US"/>
              <a:pPr/>
              <a:t>‹#›</a:t>
            </a:fld>
            <a:endParaRPr lang="en-US" altLang="en-US"/>
          </a:p>
        </p:txBody>
      </p:sp>
    </p:spTree>
    <p:extLst>
      <p:ext uri="{BB962C8B-B14F-4D97-AF65-F5344CB8AC3E}">
        <p14:creationId xmlns:p14="http://schemas.microsoft.com/office/powerpoint/2010/main" val="8897104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169BFE61-BB37-42DE-A436-3A41C79C2CE6}" type="slidenum">
              <a:rPr lang="en-US" altLang="en-US"/>
              <a:pPr/>
              <a:t>‹#›</a:t>
            </a:fld>
            <a:endParaRPr lang="en-US" altLang="en-US"/>
          </a:p>
        </p:txBody>
      </p:sp>
    </p:spTree>
    <p:extLst>
      <p:ext uri="{BB962C8B-B14F-4D97-AF65-F5344CB8AC3E}">
        <p14:creationId xmlns:p14="http://schemas.microsoft.com/office/powerpoint/2010/main" val="10466312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8B8373A3-4F87-4FFF-8BA2-1166AC79527C}" type="slidenum">
              <a:rPr lang="en-US" altLang="en-US"/>
              <a:pPr/>
              <a:t>‹#›</a:t>
            </a:fld>
            <a:endParaRPr lang="en-US" altLang="en-US"/>
          </a:p>
        </p:txBody>
      </p:sp>
    </p:spTree>
    <p:extLst>
      <p:ext uri="{BB962C8B-B14F-4D97-AF65-F5344CB8AC3E}">
        <p14:creationId xmlns:p14="http://schemas.microsoft.com/office/powerpoint/2010/main" val="23213894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Edit Master text styles</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93BAA425-8C94-4D3A-9491-36D5EEA68F82}" type="slidenum">
              <a:rPr lang="en-US" altLang="en-US"/>
              <a:pPr/>
              <a:t>‹#›</a:t>
            </a:fld>
            <a:endParaRPr lang="en-US" altLang="en-US"/>
          </a:p>
        </p:txBody>
      </p:sp>
    </p:spTree>
    <p:extLst>
      <p:ext uri="{BB962C8B-B14F-4D97-AF65-F5344CB8AC3E}">
        <p14:creationId xmlns:p14="http://schemas.microsoft.com/office/powerpoint/2010/main" val="32896230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0A4374EE-60EE-49E3-B36C-1254F7E4A011}" type="slidenum">
              <a:rPr lang="en-US" altLang="en-US"/>
              <a:pPr/>
              <a:t>‹#›</a:t>
            </a:fld>
            <a:endParaRPr lang="en-US" altLang="en-US"/>
          </a:p>
        </p:txBody>
      </p:sp>
    </p:spTree>
    <p:extLst>
      <p:ext uri="{BB962C8B-B14F-4D97-AF65-F5344CB8AC3E}">
        <p14:creationId xmlns:p14="http://schemas.microsoft.com/office/powerpoint/2010/main" val="24172317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ltLang="en-US"/>
          </a:p>
        </p:txBody>
      </p:sp>
      <p:sp>
        <p:nvSpPr>
          <p:cNvPr id="8" name="Footer Placeholder 7"/>
          <p:cNvSpPr>
            <a:spLocks noGrp="1"/>
          </p:cNvSpPr>
          <p:nvPr>
            <p:ph type="ftr" sz="quarter" idx="11"/>
          </p:nvPr>
        </p:nvSpPr>
        <p:spPr/>
        <p:txBody>
          <a:bodyPr/>
          <a:lstStyle>
            <a:lvl1pPr>
              <a:defRPr/>
            </a:lvl1pPr>
          </a:lstStyle>
          <a:p>
            <a:endParaRPr lang="en-US" altLang="en-US"/>
          </a:p>
        </p:txBody>
      </p:sp>
      <p:sp>
        <p:nvSpPr>
          <p:cNvPr id="9" name="Slide Number Placeholder 8"/>
          <p:cNvSpPr>
            <a:spLocks noGrp="1"/>
          </p:cNvSpPr>
          <p:nvPr>
            <p:ph type="sldNum" sz="quarter" idx="12"/>
          </p:nvPr>
        </p:nvSpPr>
        <p:spPr/>
        <p:txBody>
          <a:bodyPr/>
          <a:lstStyle>
            <a:lvl1pPr>
              <a:defRPr/>
            </a:lvl1pPr>
          </a:lstStyle>
          <a:p>
            <a:fld id="{2DF0DB01-714D-4248-A72C-B5A29D31C8D3}" type="slidenum">
              <a:rPr lang="en-US" altLang="en-US"/>
              <a:pPr/>
              <a:t>‹#›</a:t>
            </a:fld>
            <a:endParaRPr lang="en-US" altLang="en-US"/>
          </a:p>
        </p:txBody>
      </p:sp>
    </p:spTree>
    <p:extLst>
      <p:ext uri="{BB962C8B-B14F-4D97-AF65-F5344CB8AC3E}">
        <p14:creationId xmlns:p14="http://schemas.microsoft.com/office/powerpoint/2010/main" val="25629321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ltLang="en-US"/>
          </a:p>
        </p:txBody>
      </p:sp>
      <p:sp>
        <p:nvSpPr>
          <p:cNvPr id="4" name="Footer Placeholder 3"/>
          <p:cNvSpPr>
            <a:spLocks noGrp="1"/>
          </p:cNvSpPr>
          <p:nvPr>
            <p:ph type="ftr" sz="quarter" idx="11"/>
          </p:nvPr>
        </p:nvSpPr>
        <p:spPr/>
        <p:txBody>
          <a:bodyPr/>
          <a:lstStyle>
            <a:lvl1pPr>
              <a:defRPr/>
            </a:lvl1pPr>
          </a:lstStyle>
          <a:p>
            <a:endParaRPr lang="en-US" altLang="en-US"/>
          </a:p>
        </p:txBody>
      </p:sp>
      <p:sp>
        <p:nvSpPr>
          <p:cNvPr id="5" name="Slide Number Placeholder 4"/>
          <p:cNvSpPr>
            <a:spLocks noGrp="1"/>
          </p:cNvSpPr>
          <p:nvPr>
            <p:ph type="sldNum" sz="quarter" idx="12"/>
          </p:nvPr>
        </p:nvSpPr>
        <p:spPr/>
        <p:txBody>
          <a:bodyPr/>
          <a:lstStyle>
            <a:lvl1pPr>
              <a:defRPr/>
            </a:lvl1pPr>
          </a:lstStyle>
          <a:p>
            <a:fld id="{1CF3E204-E6E1-4A4B-BF3E-007E2E770B26}" type="slidenum">
              <a:rPr lang="en-US" altLang="en-US"/>
              <a:pPr/>
              <a:t>‹#›</a:t>
            </a:fld>
            <a:endParaRPr lang="en-US" altLang="en-US"/>
          </a:p>
        </p:txBody>
      </p:sp>
    </p:spTree>
    <p:extLst>
      <p:ext uri="{BB962C8B-B14F-4D97-AF65-F5344CB8AC3E}">
        <p14:creationId xmlns:p14="http://schemas.microsoft.com/office/powerpoint/2010/main" val="35173827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ltLang="en-US"/>
          </a:p>
        </p:txBody>
      </p:sp>
      <p:sp>
        <p:nvSpPr>
          <p:cNvPr id="3" name="Footer Placeholder 2"/>
          <p:cNvSpPr>
            <a:spLocks noGrp="1"/>
          </p:cNvSpPr>
          <p:nvPr>
            <p:ph type="ftr" sz="quarter" idx="11"/>
          </p:nvPr>
        </p:nvSpPr>
        <p:spPr/>
        <p:txBody>
          <a:bodyPr/>
          <a:lstStyle>
            <a:lvl1pPr>
              <a:defRPr/>
            </a:lvl1pPr>
          </a:lstStyle>
          <a:p>
            <a:endParaRPr lang="en-US" altLang="en-US"/>
          </a:p>
        </p:txBody>
      </p:sp>
      <p:sp>
        <p:nvSpPr>
          <p:cNvPr id="4" name="Slide Number Placeholder 3"/>
          <p:cNvSpPr>
            <a:spLocks noGrp="1"/>
          </p:cNvSpPr>
          <p:nvPr>
            <p:ph type="sldNum" sz="quarter" idx="12"/>
          </p:nvPr>
        </p:nvSpPr>
        <p:spPr/>
        <p:txBody>
          <a:bodyPr/>
          <a:lstStyle>
            <a:lvl1pPr>
              <a:defRPr/>
            </a:lvl1pPr>
          </a:lstStyle>
          <a:p>
            <a:fld id="{A0163927-BBA2-4AAC-A5FD-42FF06E60FCC}" type="slidenum">
              <a:rPr lang="en-US" altLang="en-US"/>
              <a:pPr/>
              <a:t>‹#›</a:t>
            </a:fld>
            <a:endParaRPr lang="en-US" altLang="en-US"/>
          </a:p>
        </p:txBody>
      </p:sp>
    </p:spTree>
    <p:extLst>
      <p:ext uri="{BB962C8B-B14F-4D97-AF65-F5344CB8AC3E}">
        <p14:creationId xmlns:p14="http://schemas.microsoft.com/office/powerpoint/2010/main" val="20524162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B91D4D6B-E9C3-4A51-99D3-5538D1078D83}" type="slidenum">
              <a:rPr lang="en-US" altLang="en-US"/>
              <a:pPr/>
              <a:t>‹#›</a:t>
            </a:fld>
            <a:endParaRPr lang="en-US" altLang="en-US"/>
          </a:p>
        </p:txBody>
      </p:sp>
    </p:spTree>
    <p:extLst>
      <p:ext uri="{BB962C8B-B14F-4D97-AF65-F5344CB8AC3E}">
        <p14:creationId xmlns:p14="http://schemas.microsoft.com/office/powerpoint/2010/main" val="11868911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9D6B208C-199C-46D8-B469-7B0F623C4DB5}" type="slidenum">
              <a:rPr lang="en-US" altLang="en-US"/>
              <a:pPr/>
              <a:t>‹#›</a:t>
            </a:fld>
            <a:endParaRPr lang="en-US" altLang="en-US"/>
          </a:p>
        </p:txBody>
      </p:sp>
    </p:spTree>
    <p:extLst>
      <p:ext uri="{BB962C8B-B14F-4D97-AF65-F5344CB8AC3E}">
        <p14:creationId xmlns:p14="http://schemas.microsoft.com/office/powerpoint/2010/main" val="34622541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DDDDDD"/>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n-US" alt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n-US" alt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62A791C8-8134-4CC8-A203-B2DDD5D2B142}"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kern="12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panose="020B0604020202020204" pitchFamily="34" charset="0"/>
        </a:defRPr>
      </a:lvl2pPr>
      <a:lvl3pPr algn="ctr" rtl="0" fontAlgn="base">
        <a:spcBef>
          <a:spcPct val="0"/>
        </a:spcBef>
        <a:spcAft>
          <a:spcPct val="0"/>
        </a:spcAft>
        <a:defRPr sz="4400">
          <a:solidFill>
            <a:schemeClr val="tx2"/>
          </a:solidFill>
          <a:latin typeface="Arial" panose="020B0604020202020204" pitchFamily="34" charset="0"/>
        </a:defRPr>
      </a:lvl3pPr>
      <a:lvl4pPr algn="ctr" rtl="0" fontAlgn="base">
        <a:spcBef>
          <a:spcPct val="0"/>
        </a:spcBef>
        <a:spcAft>
          <a:spcPct val="0"/>
        </a:spcAft>
        <a:defRPr sz="4400">
          <a:solidFill>
            <a:schemeClr val="tx2"/>
          </a:solidFill>
          <a:latin typeface="Arial" panose="020B0604020202020204" pitchFamily="34" charset="0"/>
        </a:defRPr>
      </a:lvl4pPr>
      <a:lvl5pPr algn="ctr" rtl="0" fontAlgn="base">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audio" Target="../media/audio2.wav"/><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emf"/><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6.emf"/><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hyperlink" Target="http://highered.mcgraw-hill.com/sites/0072819359/student_view0/chapter25/origin_of_the_idea.html" TargetMode="External"/><Relationship Id="rId2" Type="http://schemas.openxmlformats.org/officeDocument/2006/relationships/audio" Target="../media/audio1.wav"/><Relationship Id="rId1" Type="http://schemas.openxmlformats.org/officeDocument/2006/relationships/slideLayout" Target="../slideLayouts/slideLayout7.xml"/><Relationship Id="rId4" Type="http://schemas.openxmlformats.org/officeDocument/2006/relationships/image" Target="../media/image1.jpeg"/></Relationships>
</file>

<file path=ppt/slides/_rels/slide50.xml.rels><?xml version="1.0" encoding="UTF-8" standalone="yes"?>
<Relationships xmlns="http://schemas.openxmlformats.org/package/2006/relationships"><Relationship Id="rId2" Type="http://schemas.openxmlformats.org/officeDocument/2006/relationships/audio" Target="../media/audio3.wav"/><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2" Type="http://schemas.openxmlformats.org/officeDocument/2006/relationships/audio" Target="../media/audio2.wav"/><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2" Type="http://schemas.openxmlformats.org/officeDocument/2006/relationships/audio" Target="../media/audio3.wav"/><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2" Type="http://schemas.openxmlformats.org/officeDocument/2006/relationships/audio" Target="../media/audio3.wav"/><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3" Type="http://schemas.openxmlformats.org/officeDocument/2006/relationships/hyperlink" Target="http://highered.mcgraw-hill.com/sites/0072819359/student_view0/chapter25/interactive_graphs.html" TargetMode="External"/><Relationship Id="rId2" Type="http://schemas.openxmlformats.org/officeDocument/2006/relationships/audio" Target="../media/audio1.wav"/><Relationship Id="rId1" Type="http://schemas.openxmlformats.org/officeDocument/2006/relationships/slideLayout" Target="../slideLayouts/slideLayout7.xml"/><Relationship Id="rId4" Type="http://schemas.openxmlformats.org/officeDocument/2006/relationships/image" Target="../media/image8.jpeg"/></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audio" Target="../media/audio2.wav"/><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5800" y="1066800"/>
            <a:ext cx="7772400" cy="2533650"/>
          </a:xfrm>
        </p:spPr>
        <p:txBody>
          <a:bodyPr anchor="ctr"/>
          <a:lstStyle/>
          <a:p>
            <a:r>
              <a:rPr lang="en-US" altLang="en-US" sz="4400"/>
              <a:t>Firm Behavior Under Monopolistic Competition, Oligopoly, and Game Theory</a:t>
            </a:r>
          </a:p>
        </p:txBody>
      </p:sp>
      <p:sp>
        <p:nvSpPr>
          <p:cNvPr id="2051" name="Rectangle 3"/>
          <p:cNvSpPr>
            <a:spLocks noGrp="1" noChangeArrowheads="1"/>
          </p:cNvSpPr>
          <p:nvPr>
            <p:ph type="subTitle" idx="1"/>
          </p:nvPr>
        </p:nvSpPr>
        <p:spPr>
          <a:xfrm>
            <a:off x="1371600" y="3886200"/>
            <a:ext cx="6400800" cy="1752600"/>
          </a:xfrm>
        </p:spPr>
        <p:txBody>
          <a:bodyPr/>
          <a:lstStyle/>
          <a:p>
            <a:r>
              <a:rPr lang="en-US" altLang="en-US" sz="3200"/>
              <a:t>AP Econ – Micro II B</a:t>
            </a:r>
          </a:p>
          <a:p>
            <a:r>
              <a:rPr lang="en-US" altLang="en-US" sz="3200"/>
              <a:t>Mr. Griffin</a:t>
            </a:r>
          </a:p>
          <a:p>
            <a:r>
              <a:rPr lang="en-US" altLang="en-US" sz="3200"/>
              <a:t>MHS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ChangeArrowheads="1"/>
          </p:cNvSpPr>
          <p:nvPr/>
        </p:nvSpPr>
        <p:spPr bwMode="auto">
          <a:xfrm>
            <a:off x="2705100" y="2619375"/>
            <a:ext cx="2743200" cy="469900"/>
          </a:xfrm>
          <a:prstGeom prst="rect">
            <a:avLst/>
          </a:prstGeom>
          <a:solidFill>
            <a:srgbClr val="FAFD00"/>
          </a:solidFill>
          <a:ln w="12700">
            <a:solidFill>
              <a:schemeClr val="folHlink"/>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43" name="Line 3"/>
          <p:cNvSpPr>
            <a:spLocks noChangeShapeType="1"/>
          </p:cNvSpPr>
          <p:nvPr/>
        </p:nvSpPr>
        <p:spPr bwMode="auto">
          <a:xfrm>
            <a:off x="2967038" y="1909763"/>
            <a:ext cx="3686175" cy="3546475"/>
          </a:xfrm>
          <a:prstGeom prst="line">
            <a:avLst/>
          </a:prstGeom>
          <a:noFill/>
          <a:ln w="76200">
            <a:solidFill>
              <a:srgbClr val="777777"/>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44" name="Line 4"/>
          <p:cNvSpPr>
            <a:spLocks noChangeShapeType="1"/>
          </p:cNvSpPr>
          <p:nvPr/>
        </p:nvSpPr>
        <p:spPr bwMode="auto">
          <a:xfrm>
            <a:off x="3105150" y="1792288"/>
            <a:ext cx="5476875" cy="2967037"/>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45" name="Line 5"/>
          <p:cNvSpPr>
            <a:spLocks noChangeShapeType="1"/>
          </p:cNvSpPr>
          <p:nvPr/>
        </p:nvSpPr>
        <p:spPr bwMode="auto">
          <a:xfrm>
            <a:off x="2716213" y="2624138"/>
            <a:ext cx="2709862" cy="0"/>
          </a:xfrm>
          <a:prstGeom prst="line">
            <a:avLst/>
          </a:prstGeom>
          <a:noFill/>
          <a:ln w="38100">
            <a:solidFill>
              <a:schemeClr val="tx1"/>
            </a:solidFill>
            <a:prstDash val="dash"/>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46" name="Rectangle 6"/>
          <p:cNvSpPr>
            <a:spLocks noChangeArrowheads="1"/>
          </p:cNvSpPr>
          <p:nvPr/>
        </p:nvSpPr>
        <p:spPr bwMode="auto">
          <a:xfrm>
            <a:off x="8297863" y="4713288"/>
            <a:ext cx="438150" cy="5159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800" b="1"/>
              <a:t>D</a:t>
            </a:r>
          </a:p>
        </p:txBody>
      </p:sp>
      <p:sp>
        <p:nvSpPr>
          <p:cNvPr id="10247" name="Rectangle 7"/>
          <p:cNvSpPr>
            <a:spLocks noChangeArrowheads="1"/>
          </p:cNvSpPr>
          <p:nvPr/>
        </p:nvSpPr>
        <p:spPr bwMode="auto">
          <a:xfrm>
            <a:off x="6619875" y="5351463"/>
            <a:ext cx="735013" cy="5159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800" b="1"/>
              <a:t>MR</a:t>
            </a:r>
          </a:p>
        </p:txBody>
      </p:sp>
      <p:sp>
        <p:nvSpPr>
          <p:cNvPr id="10248" name="Rectangle 8"/>
          <p:cNvSpPr>
            <a:spLocks noChangeArrowheads="1"/>
          </p:cNvSpPr>
          <p:nvPr/>
        </p:nvSpPr>
        <p:spPr bwMode="auto">
          <a:xfrm>
            <a:off x="7615238" y="982663"/>
            <a:ext cx="735012" cy="5159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800" b="1" i="1"/>
              <a:t>MC</a:t>
            </a:r>
          </a:p>
        </p:txBody>
      </p:sp>
      <p:sp>
        <p:nvSpPr>
          <p:cNvPr id="10249" name="Freeform 9"/>
          <p:cNvSpPr>
            <a:spLocks/>
          </p:cNvSpPr>
          <p:nvPr/>
        </p:nvSpPr>
        <p:spPr bwMode="auto">
          <a:xfrm>
            <a:off x="4038600" y="1327150"/>
            <a:ext cx="3586163" cy="3989388"/>
          </a:xfrm>
          <a:custGeom>
            <a:avLst/>
            <a:gdLst>
              <a:gd name="T0" fmla="*/ 0 w 2259"/>
              <a:gd name="T1" fmla="*/ 2512 h 2513"/>
              <a:gd name="T2" fmla="*/ 371 w 2259"/>
              <a:gd name="T3" fmla="*/ 2285 h 2513"/>
              <a:gd name="T4" fmla="*/ 721 w 2259"/>
              <a:gd name="T5" fmla="*/ 2029 h 2513"/>
              <a:gd name="T6" fmla="*/ 1047 w 2259"/>
              <a:gd name="T7" fmla="*/ 1746 h 2513"/>
              <a:gd name="T8" fmla="*/ 1347 w 2259"/>
              <a:gd name="T9" fmla="*/ 1439 h 2513"/>
              <a:gd name="T10" fmla="*/ 1618 w 2259"/>
              <a:gd name="T11" fmla="*/ 1110 h 2513"/>
              <a:gd name="T12" fmla="*/ 1862 w 2259"/>
              <a:gd name="T13" fmla="*/ 759 h 2513"/>
              <a:gd name="T14" fmla="*/ 2075 w 2259"/>
              <a:gd name="T15" fmla="*/ 389 h 2513"/>
              <a:gd name="T16" fmla="*/ 2258 w 2259"/>
              <a:gd name="T17" fmla="*/ 0 h 25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259" h="2513">
                <a:moveTo>
                  <a:pt x="0" y="2512"/>
                </a:moveTo>
                <a:lnTo>
                  <a:pt x="371" y="2285"/>
                </a:lnTo>
                <a:lnTo>
                  <a:pt x="721" y="2029"/>
                </a:lnTo>
                <a:lnTo>
                  <a:pt x="1047" y="1746"/>
                </a:lnTo>
                <a:lnTo>
                  <a:pt x="1347" y="1439"/>
                </a:lnTo>
                <a:lnTo>
                  <a:pt x="1618" y="1110"/>
                </a:lnTo>
                <a:lnTo>
                  <a:pt x="1862" y="759"/>
                </a:lnTo>
                <a:lnTo>
                  <a:pt x="2075" y="389"/>
                </a:lnTo>
                <a:lnTo>
                  <a:pt x="2258" y="0"/>
                </a:lnTo>
              </a:path>
            </a:pathLst>
          </a:custGeom>
          <a:noFill/>
          <a:ln w="76200" cap="rnd" cmpd="sng">
            <a:solidFill>
              <a:srgbClr val="CC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250" name="Rectangle 10"/>
          <p:cNvSpPr>
            <a:spLocks noChangeArrowheads="1"/>
          </p:cNvSpPr>
          <p:nvPr/>
        </p:nvSpPr>
        <p:spPr bwMode="auto">
          <a:xfrm>
            <a:off x="2238375" y="2776538"/>
            <a:ext cx="442913" cy="393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000" b="1"/>
              <a:t>P</a:t>
            </a:r>
            <a:r>
              <a:rPr lang="en-US" altLang="en-US" sz="2000" b="1" baseline="-25000"/>
              <a:t>2</a:t>
            </a:r>
          </a:p>
        </p:txBody>
      </p:sp>
      <p:sp>
        <p:nvSpPr>
          <p:cNvPr id="10251" name="Rectangle 11"/>
          <p:cNvSpPr>
            <a:spLocks noChangeArrowheads="1"/>
          </p:cNvSpPr>
          <p:nvPr/>
        </p:nvSpPr>
        <p:spPr bwMode="auto">
          <a:xfrm>
            <a:off x="7958138" y="1652588"/>
            <a:ext cx="1025525" cy="5159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eaLnBrk="0" hangingPunct="0"/>
            <a:r>
              <a:rPr lang="en-US" altLang="en-US" sz="2800" b="1"/>
              <a:t>ATC</a:t>
            </a:r>
          </a:p>
        </p:txBody>
      </p:sp>
      <p:sp>
        <p:nvSpPr>
          <p:cNvPr id="10252" name="Rectangle 12"/>
          <p:cNvSpPr>
            <a:spLocks noChangeArrowheads="1"/>
          </p:cNvSpPr>
          <p:nvPr/>
        </p:nvSpPr>
        <p:spPr bwMode="auto">
          <a:xfrm rot="16200000">
            <a:off x="735807" y="3691731"/>
            <a:ext cx="2484438" cy="454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400" b="1"/>
              <a:t>Price and Costs</a:t>
            </a:r>
          </a:p>
        </p:txBody>
      </p:sp>
      <p:sp>
        <p:nvSpPr>
          <p:cNvPr id="10253" name="Rectangle 13"/>
          <p:cNvSpPr>
            <a:spLocks noChangeArrowheads="1"/>
          </p:cNvSpPr>
          <p:nvPr/>
        </p:nvSpPr>
        <p:spPr bwMode="auto">
          <a:xfrm>
            <a:off x="5257800" y="6048375"/>
            <a:ext cx="469900" cy="393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000" b="1"/>
              <a:t>Q</a:t>
            </a:r>
            <a:r>
              <a:rPr lang="en-US" altLang="en-US" sz="2000" b="1" baseline="-25000"/>
              <a:t>2</a:t>
            </a:r>
          </a:p>
        </p:txBody>
      </p:sp>
      <p:sp>
        <p:nvSpPr>
          <p:cNvPr id="10254" name="Rectangle 14"/>
          <p:cNvSpPr>
            <a:spLocks noChangeArrowheads="1"/>
          </p:cNvSpPr>
          <p:nvPr/>
        </p:nvSpPr>
        <p:spPr bwMode="auto">
          <a:xfrm>
            <a:off x="2747963" y="3621088"/>
            <a:ext cx="1744662" cy="1112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eaLnBrk="0" hangingPunct="0">
              <a:lnSpc>
                <a:spcPct val="80000"/>
              </a:lnSpc>
            </a:pPr>
            <a:r>
              <a:rPr lang="en-US" altLang="en-US" sz="2800" b="1" i="1">
                <a:latin typeface="Times New Roman" panose="02020603050405020304" pitchFamily="18" charset="0"/>
              </a:rPr>
              <a:t>Short-Run</a:t>
            </a:r>
          </a:p>
          <a:p>
            <a:pPr algn="ctr" eaLnBrk="0" hangingPunct="0">
              <a:lnSpc>
                <a:spcPct val="80000"/>
              </a:lnSpc>
            </a:pPr>
            <a:r>
              <a:rPr lang="en-US" altLang="en-US" sz="2800" b="1" i="1">
                <a:latin typeface="Times New Roman" panose="02020603050405020304" pitchFamily="18" charset="0"/>
              </a:rPr>
              <a:t>Economic</a:t>
            </a:r>
          </a:p>
          <a:p>
            <a:pPr algn="ctr" eaLnBrk="0" hangingPunct="0">
              <a:lnSpc>
                <a:spcPct val="80000"/>
              </a:lnSpc>
            </a:pPr>
            <a:r>
              <a:rPr lang="en-US" altLang="en-US" sz="2800" b="1" i="1">
                <a:latin typeface="Times New Roman" panose="02020603050405020304" pitchFamily="18" charset="0"/>
              </a:rPr>
              <a:t>Losses</a:t>
            </a:r>
          </a:p>
        </p:txBody>
      </p:sp>
      <p:sp>
        <p:nvSpPr>
          <p:cNvPr id="10255" name="Line 15"/>
          <p:cNvSpPr>
            <a:spLocks noChangeShapeType="1"/>
          </p:cNvSpPr>
          <p:nvPr/>
        </p:nvSpPr>
        <p:spPr bwMode="auto">
          <a:xfrm flipV="1">
            <a:off x="3627438" y="2820988"/>
            <a:ext cx="0" cy="881062"/>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10256" name="Group 16"/>
          <p:cNvGrpSpPr>
            <a:grpSpLocks/>
          </p:cNvGrpSpPr>
          <p:nvPr/>
        </p:nvGrpSpPr>
        <p:grpSpPr bwMode="auto">
          <a:xfrm>
            <a:off x="2659063" y="1233488"/>
            <a:ext cx="5719762" cy="4914900"/>
            <a:chOff x="1203" y="745"/>
            <a:chExt cx="3603" cy="3096"/>
          </a:xfrm>
        </p:grpSpPr>
        <p:sp>
          <p:nvSpPr>
            <p:cNvPr id="10257" name="Line 17"/>
            <p:cNvSpPr>
              <a:spLocks noChangeShapeType="1"/>
            </p:cNvSpPr>
            <p:nvPr/>
          </p:nvSpPr>
          <p:spPr bwMode="auto">
            <a:xfrm>
              <a:off x="1217" y="745"/>
              <a:ext cx="0" cy="3096"/>
            </a:xfrm>
            <a:prstGeom prst="line">
              <a:avLst/>
            </a:prstGeom>
            <a:noFill/>
            <a:ln w="762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58" name="Line 18"/>
            <p:cNvSpPr>
              <a:spLocks noChangeShapeType="1"/>
            </p:cNvSpPr>
            <p:nvPr/>
          </p:nvSpPr>
          <p:spPr bwMode="auto">
            <a:xfrm>
              <a:off x="1203" y="3817"/>
              <a:ext cx="3603" cy="0"/>
            </a:xfrm>
            <a:prstGeom prst="line">
              <a:avLst/>
            </a:prstGeom>
            <a:noFill/>
            <a:ln w="762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10259" name="Line 19"/>
          <p:cNvSpPr>
            <a:spLocks noChangeShapeType="1"/>
          </p:cNvSpPr>
          <p:nvPr/>
        </p:nvSpPr>
        <p:spPr bwMode="auto">
          <a:xfrm>
            <a:off x="5464175" y="2652713"/>
            <a:ext cx="0" cy="3421062"/>
          </a:xfrm>
          <a:prstGeom prst="line">
            <a:avLst/>
          </a:prstGeom>
          <a:noFill/>
          <a:ln w="38100">
            <a:solidFill>
              <a:schemeClr val="tx2"/>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60" name="Rectangle 20"/>
          <p:cNvSpPr>
            <a:spLocks noChangeArrowheads="1"/>
          </p:cNvSpPr>
          <p:nvPr/>
        </p:nvSpPr>
        <p:spPr bwMode="auto">
          <a:xfrm>
            <a:off x="2243138" y="76200"/>
            <a:ext cx="6711950" cy="1095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eaLnBrk="0" hangingPunct="0"/>
            <a:r>
              <a:rPr lang="en-US" altLang="en-US" sz="3300" b="1">
                <a:solidFill>
                  <a:srgbClr val="000099"/>
                </a:solidFill>
                <a:latin typeface="Times New Roman" panose="02020603050405020304" pitchFamily="18" charset="0"/>
              </a:rPr>
              <a:t>PRICE AND OUTPUT IN</a:t>
            </a:r>
          </a:p>
          <a:p>
            <a:pPr algn="ctr" eaLnBrk="0" hangingPunct="0"/>
            <a:r>
              <a:rPr lang="en-US" altLang="en-US" sz="3300" b="1">
                <a:solidFill>
                  <a:srgbClr val="000099"/>
                </a:solidFill>
                <a:latin typeface="Times New Roman" panose="02020603050405020304" pitchFamily="18" charset="0"/>
              </a:rPr>
              <a:t>MONOPOLISTIC COMPETITION</a:t>
            </a:r>
          </a:p>
        </p:txBody>
      </p:sp>
      <p:sp>
        <p:nvSpPr>
          <p:cNvPr id="10261" name="Text Box 21"/>
          <p:cNvSpPr txBox="1">
            <a:spLocks noChangeArrowheads="1"/>
          </p:cNvSpPr>
          <p:nvPr/>
        </p:nvSpPr>
        <p:spPr bwMode="auto">
          <a:xfrm>
            <a:off x="4802188" y="6329363"/>
            <a:ext cx="12128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b="1"/>
              <a:t>Quantity</a:t>
            </a:r>
          </a:p>
        </p:txBody>
      </p:sp>
      <p:sp>
        <p:nvSpPr>
          <p:cNvPr id="10262" name="Rectangle 22"/>
          <p:cNvSpPr>
            <a:spLocks noChangeArrowheads="1"/>
          </p:cNvSpPr>
          <p:nvPr/>
        </p:nvSpPr>
        <p:spPr bwMode="auto">
          <a:xfrm>
            <a:off x="2238375" y="2446338"/>
            <a:ext cx="457200" cy="393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000" b="1"/>
              <a:t>A</a:t>
            </a:r>
            <a:r>
              <a:rPr lang="en-US" altLang="en-US" sz="2000" b="1" baseline="-25000"/>
              <a:t>2</a:t>
            </a:r>
          </a:p>
        </p:txBody>
      </p:sp>
      <p:sp>
        <p:nvSpPr>
          <p:cNvPr id="10263" name="Line 23"/>
          <p:cNvSpPr>
            <a:spLocks noChangeShapeType="1"/>
          </p:cNvSpPr>
          <p:nvPr/>
        </p:nvSpPr>
        <p:spPr bwMode="auto">
          <a:xfrm>
            <a:off x="2716213" y="3081338"/>
            <a:ext cx="2709862" cy="0"/>
          </a:xfrm>
          <a:prstGeom prst="line">
            <a:avLst/>
          </a:prstGeom>
          <a:noFill/>
          <a:ln w="38100">
            <a:solidFill>
              <a:schemeClr val="tx1"/>
            </a:solidFill>
            <a:prstDash val="dash"/>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64" name="Oval 24"/>
          <p:cNvSpPr>
            <a:spLocks noChangeArrowheads="1"/>
          </p:cNvSpPr>
          <p:nvPr/>
        </p:nvSpPr>
        <p:spPr bwMode="auto">
          <a:xfrm>
            <a:off x="5380038" y="4217988"/>
            <a:ext cx="169862" cy="169862"/>
          </a:xfrm>
          <a:prstGeom prst="ellipse">
            <a:avLst/>
          </a:prstGeom>
          <a:solidFill>
            <a:schemeClr val="folHlink"/>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65" name="Freeform 25"/>
          <p:cNvSpPr>
            <a:spLocks/>
          </p:cNvSpPr>
          <p:nvPr/>
        </p:nvSpPr>
        <p:spPr bwMode="auto">
          <a:xfrm>
            <a:off x="3825875" y="1452563"/>
            <a:ext cx="4425950" cy="1404937"/>
          </a:xfrm>
          <a:custGeom>
            <a:avLst/>
            <a:gdLst>
              <a:gd name="T0" fmla="*/ 0 w 2788"/>
              <a:gd name="T1" fmla="*/ 0 h 885"/>
              <a:gd name="T2" fmla="*/ 700 w 2788"/>
              <a:gd name="T3" fmla="*/ 616 h 885"/>
              <a:gd name="T4" fmla="*/ 1844 w 2788"/>
              <a:gd name="T5" fmla="*/ 862 h 885"/>
              <a:gd name="T6" fmla="*/ 2454 w 2788"/>
              <a:gd name="T7" fmla="*/ 477 h 885"/>
              <a:gd name="T8" fmla="*/ 2788 w 2788"/>
              <a:gd name="T9" fmla="*/ 0 h 885"/>
            </a:gdLst>
            <a:ahLst/>
            <a:cxnLst>
              <a:cxn ang="0">
                <a:pos x="T0" y="T1"/>
              </a:cxn>
              <a:cxn ang="0">
                <a:pos x="T2" y="T3"/>
              </a:cxn>
              <a:cxn ang="0">
                <a:pos x="T4" y="T5"/>
              </a:cxn>
              <a:cxn ang="0">
                <a:pos x="T6" y="T7"/>
              </a:cxn>
              <a:cxn ang="0">
                <a:pos x="T8" y="T9"/>
              </a:cxn>
            </a:cxnLst>
            <a:rect l="0" t="0" r="r" b="b"/>
            <a:pathLst>
              <a:path w="2788" h="885">
                <a:moveTo>
                  <a:pt x="0" y="0"/>
                </a:moveTo>
                <a:cubicBezTo>
                  <a:pt x="115" y="107"/>
                  <a:pt x="393" y="472"/>
                  <a:pt x="700" y="616"/>
                </a:cubicBezTo>
                <a:cubicBezTo>
                  <a:pt x="1007" y="760"/>
                  <a:pt x="1552" y="885"/>
                  <a:pt x="1844" y="862"/>
                </a:cubicBezTo>
                <a:cubicBezTo>
                  <a:pt x="2136" y="839"/>
                  <a:pt x="2297" y="621"/>
                  <a:pt x="2454" y="477"/>
                </a:cubicBezTo>
                <a:cubicBezTo>
                  <a:pt x="2454" y="477"/>
                  <a:pt x="2788" y="0"/>
                  <a:pt x="2788" y="0"/>
                </a:cubicBezTo>
              </a:path>
            </a:pathLst>
          </a:custGeom>
          <a:noFill/>
          <a:ln w="76200" cap="rnd" cmpd="sng">
            <a:solidFill>
              <a:srgbClr val="000099"/>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nodeType="afterEffect">
                                  <p:stCondLst>
                                    <p:cond delay="0"/>
                                  </p:stCondLst>
                                  <p:childTnLst>
                                    <p:set>
                                      <p:cBhvr>
                                        <p:cTn id="6" dur="1" fill="hold">
                                          <p:stCondLst>
                                            <p:cond delay="0"/>
                                          </p:stCondLst>
                                        </p:cTn>
                                        <p:tgtEl>
                                          <p:spTgt spid="10265"/>
                                        </p:tgtEl>
                                        <p:attrNameLst>
                                          <p:attrName>style.visibility</p:attrName>
                                        </p:attrNameLst>
                                      </p:cBhvr>
                                      <p:to>
                                        <p:strVal val="visible"/>
                                      </p:to>
                                    </p:set>
                                    <p:animEffect transition="in" filter="wipe(left)">
                                      <p:cBhvr>
                                        <p:cTn id="7" dur="500"/>
                                        <p:tgtEl>
                                          <p:spTgt spid="10265"/>
                                        </p:tgtEl>
                                      </p:cBhvr>
                                    </p:animEffect>
                                  </p:childTnLst>
                                </p:cTn>
                              </p:par>
                            </p:childTnLst>
                          </p:cTn>
                        </p:par>
                        <p:par>
                          <p:cTn id="8" fill="hold" nodeType="afterGroup">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10251"/>
                                        </p:tgtEl>
                                        <p:attrNameLst>
                                          <p:attrName>style.visibility</p:attrName>
                                        </p:attrNameLst>
                                      </p:cBhvr>
                                      <p:to>
                                        <p:strVal val="visible"/>
                                      </p:to>
                                    </p:set>
                                    <p:animEffect transition="in" filter="dissolve">
                                      <p:cBhvr>
                                        <p:cTn id="11" dur="500"/>
                                        <p:tgtEl>
                                          <p:spTgt spid="10251"/>
                                        </p:tgtEl>
                                      </p:cBhvr>
                                    </p:animEffect>
                                  </p:childTnLst>
                                </p:cTn>
                              </p:par>
                            </p:childTnLst>
                          </p:cTn>
                        </p:par>
                        <p:par>
                          <p:cTn id="12" fill="hold" nodeType="afterGroup">
                            <p:stCondLst>
                              <p:cond delay="1000"/>
                            </p:stCondLst>
                            <p:childTnLst>
                              <p:par>
                                <p:cTn id="13" presetID="16" presetClass="entr" presetSubtype="42" fill="hold" nodeType="afterEffect">
                                  <p:stCondLst>
                                    <p:cond delay="0"/>
                                  </p:stCondLst>
                                  <p:childTnLst>
                                    <p:set>
                                      <p:cBhvr>
                                        <p:cTn id="14" dur="1" fill="hold">
                                          <p:stCondLst>
                                            <p:cond delay="0"/>
                                          </p:stCondLst>
                                        </p:cTn>
                                        <p:tgtEl>
                                          <p:spTgt spid="10259"/>
                                        </p:tgtEl>
                                        <p:attrNameLst>
                                          <p:attrName>style.visibility</p:attrName>
                                        </p:attrNameLst>
                                      </p:cBhvr>
                                      <p:to>
                                        <p:strVal val="visible"/>
                                      </p:to>
                                    </p:set>
                                    <p:animEffect transition="in" filter="barn(outHorizontal)">
                                      <p:cBhvr>
                                        <p:cTn id="15" dur="500"/>
                                        <p:tgtEl>
                                          <p:spTgt spid="10259"/>
                                        </p:tgtEl>
                                      </p:cBhvr>
                                    </p:animEffect>
                                  </p:childTnLst>
                                </p:cTn>
                              </p:par>
                            </p:childTnLst>
                          </p:cTn>
                        </p:par>
                        <p:par>
                          <p:cTn id="16" fill="hold" nodeType="afterGroup">
                            <p:stCondLst>
                              <p:cond delay="1500"/>
                            </p:stCondLst>
                            <p:childTnLst>
                              <p:par>
                                <p:cTn id="17" presetID="9" presetClass="entr" presetSubtype="0" fill="hold" grpId="0" nodeType="afterEffect">
                                  <p:stCondLst>
                                    <p:cond delay="0"/>
                                  </p:stCondLst>
                                  <p:childTnLst>
                                    <p:set>
                                      <p:cBhvr>
                                        <p:cTn id="18" dur="1" fill="hold">
                                          <p:stCondLst>
                                            <p:cond delay="0"/>
                                          </p:stCondLst>
                                        </p:cTn>
                                        <p:tgtEl>
                                          <p:spTgt spid="10253"/>
                                        </p:tgtEl>
                                        <p:attrNameLst>
                                          <p:attrName>style.visibility</p:attrName>
                                        </p:attrNameLst>
                                      </p:cBhvr>
                                      <p:to>
                                        <p:strVal val="visible"/>
                                      </p:to>
                                    </p:set>
                                    <p:animEffect transition="in" filter="dissolve">
                                      <p:cBhvr>
                                        <p:cTn id="19" dur="500"/>
                                        <p:tgtEl>
                                          <p:spTgt spid="10253"/>
                                        </p:tgtEl>
                                      </p:cBhvr>
                                    </p:animEffect>
                                  </p:childTnLst>
                                </p:cTn>
                              </p:par>
                            </p:childTnLst>
                          </p:cTn>
                        </p:par>
                        <p:par>
                          <p:cTn id="20" fill="hold" nodeType="afterGroup">
                            <p:stCondLst>
                              <p:cond delay="2000"/>
                            </p:stCondLst>
                            <p:childTnLst>
                              <p:par>
                                <p:cTn id="21" presetID="22" presetClass="entr" presetSubtype="2" fill="hold" nodeType="afterEffect">
                                  <p:stCondLst>
                                    <p:cond delay="0"/>
                                  </p:stCondLst>
                                  <p:childTnLst>
                                    <p:set>
                                      <p:cBhvr>
                                        <p:cTn id="22" dur="1" fill="hold">
                                          <p:stCondLst>
                                            <p:cond delay="0"/>
                                          </p:stCondLst>
                                        </p:cTn>
                                        <p:tgtEl>
                                          <p:spTgt spid="10245"/>
                                        </p:tgtEl>
                                        <p:attrNameLst>
                                          <p:attrName>style.visibility</p:attrName>
                                        </p:attrNameLst>
                                      </p:cBhvr>
                                      <p:to>
                                        <p:strVal val="visible"/>
                                      </p:to>
                                    </p:set>
                                    <p:animEffect transition="in" filter="wipe(right)">
                                      <p:cBhvr>
                                        <p:cTn id="23" dur="500"/>
                                        <p:tgtEl>
                                          <p:spTgt spid="10245"/>
                                        </p:tgtEl>
                                      </p:cBhvr>
                                    </p:animEffect>
                                  </p:childTnLst>
                                </p:cTn>
                              </p:par>
                            </p:childTnLst>
                          </p:cTn>
                        </p:par>
                        <p:par>
                          <p:cTn id="24" fill="hold" nodeType="afterGroup">
                            <p:stCondLst>
                              <p:cond delay="2500"/>
                            </p:stCondLst>
                            <p:childTnLst>
                              <p:par>
                                <p:cTn id="25" presetID="9" presetClass="entr" presetSubtype="0" fill="hold" grpId="0" nodeType="afterEffect">
                                  <p:stCondLst>
                                    <p:cond delay="0"/>
                                  </p:stCondLst>
                                  <p:childTnLst>
                                    <p:set>
                                      <p:cBhvr>
                                        <p:cTn id="26" dur="1" fill="hold">
                                          <p:stCondLst>
                                            <p:cond delay="0"/>
                                          </p:stCondLst>
                                        </p:cTn>
                                        <p:tgtEl>
                                          <p:spTgt spid="10262"/>
                                        </p:tgtEl>
                                        <p:attrNameLst>
                                          <p:attrName>style.visibility</p:attrName>
                                        </p:attrNameLst>
                                      </p:cBhvr>
                                      <p:to>
                                        <p:strVal val="visible"/>
                                      </p:to>
                                    </p:set>
                                    <p:animEffect transition="in" filter="dissolve">
                                      <p:cBhvr>
                                        <p:cTn id="27" dur="500"/>
                                        <p:tgtEl>
                                          <p:spTgt spid="10262"/>
                                        </p:tgtEl>
                                      </p:cBhvr>
                                    </p:animEffect>
                                  </p:childTnLst>
                                </p:cTn>
                              </p:par>
                            </p:childTnLst>
                          </p:cTn>
                        </p:par>
                        <p:par>
                          <p:cTn id="28" fill="hold" nodeType="afterGroup">
                            <p:stCondLst>
                              <p:cond delay="3000"/>
                            </p:stCondLst>
                            <p:childTnLst>
                              <p:par>
                                <p:cTn id="29" presetID="22" presetClass="entr" presetSubtype="2" fill="hold" nodeType="afterEffect">
                                  <p:stCondLst>
                                    <p:cond delay="0"/>
                                  </p:stCondLst>
                                  <p:childTnLst>
                                    <p:set>
                                      <p:cBhvr>
                                        <p:cTn id="30" dur="1" fill="hold">
                                          <p:stCondLst>
                                            <p:cond delay="0"/>
                                          </p:stCondLst>
                                        </p:cTn>
                                        <p:tgtEl>
                                          <p:spTgt spid="10242"/>
                                        </p:tgtEl>
                                        <p:attrNameLst>
                                          <p:attrName>style.visibility</p:attrName>
                                        </p:attrNameLst>
                                      </p:cBhvr>
                                      <p:to>
                                        <p:strVal val="visible"/>
                                      </p:to>
                                    </p:set>
                                    <p:animEffect transition="in" filter="wipe(right)">
                                      <p:cBhvr>
                                        <p:cTn id="31" dur="500"/>
                                        <p:tgtEl>
                                          <p:spTgt spid="10242"/>
                                        </p:tgtEl>
                                      </p:cBhvr>
                                    </p:animEffect>
                                  </p:childTnLst>
                                </p:cTn>
                              </p:par>
                            </p:childTnLst>
                          </p:cTn>
                        </p:par>
                        <p:par>
                          <p:cTn id="32" fill="hold" nodeType="afterGroup">
                            <p:stCondLst>
                              <p:cond delay="3500"/>
                            </p:stCondLst>
                            <p:childTnLst>
                              <p:par>
                                <p:cTn id="33" presetID="9" presetClass="entr" presetSubtype="0" fill="hold" grpId="0" nodeType="afterEffect">
                                  <p:stCondLst>
                                    <p:cond delay="0"/>
                                  </p:stCondLst>
                                  <p:childTnLst>
                                    <p:set>
                                      <p:cBhvr>
                                        <p:cTn id="34" dur="1" fill="hold">
                                          <p:stCondLst>
                                            <p:cond delay="0"/>
                                          </p:stCondLst>
                                        </p:cTn>
                                        <p:tgtEl>
                                          <p:spTgt spid="10254"/>
                                        </p:tgtEl>
                                        <p:attrNameLst>
                                          <p:attrName>style.visibility</p:attrName>
                                        </p:attrNameLst>
                                      </p:cBhvr>
                                      <p:to>
                                        <p:strVal val="visible"/>
                                      </p:to>
                                    </p:set>
                                    <p:animEffect transition="in" filter="dissolve">
                                      <p:cBhvr>
                                        <p:cTn id="35" dur="500"/>
                                        <p:tgtEl>
                                          <p:spTgt spid="10254"/>
                                        </p:tgtEl>
                                      </p:cBhvr>
                                    </p:animEffect>
                                  </p:childTnLst>
                                </p:cTn>
                              </p:par>
                            </p:childTnLst>
                          </p:cTn>
                        </p:par>
                        <p:par>
                          <p:cTn id="36" fill="hold" nodeType="afterGroup">
                            <p:stCondLst>
                              <p:cond delay="4000"/>
                            </p:stCondLst>
                            <p:childTnLst>
                              <p:par>
                                <p:cTn id="37" presetID="22" presetClass="entr" presetSubtype="4" fill="hold" nodeType="afterEffect">
                                  <p:stCondLst>
                                    <p:cond delay="0"/>
                                  </p:stCondLst>
                                  <p:childTnLst>
                                    <p:set>
                                      <p:cBhvr>
                                        <p:cTn id="38" dur="1" fill="hold">
                                          <p:stCondLst>
                                            <p:cond delay="0"/>
                                          </p:stCondLst>
                                        </p:cTn>
                                        <p:tgtEl>
                                          <p:spTgt spid="10255"/>
                                        </p:tgtEl>
                                        <p:attrNameLst>
                                          <p:attrName>style.visibility</p:attrName>
                                        </p:attrNameLst>
                                      </p:cBhvr>
                                      <p:to>
                                        <p:strVal val="visible"/>
                                      </p:to>
                                    </p:set>
                                    <p:animEffect transition="in" filter="wipe(down)">
                                      <p:cBhvr>
                                        <p:cTn id="39" dur="500"/>
                                        <p:tgtEl>
                                          <p:spTgt spid="102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51" grpId="0" autoUpdateAnimBg="0"/>
      <p:bldP spid="10253" grpId="0" autoUpdateAnimBg="0"/>
      <p:bldP spid="10254" grpId="0" autoUpdateAnimBg="0"/>
      <p:bldP spid="10262" grpId="0"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ChangeArrowheads="1"/>
          </p:cNvSpPr>
          <p:nvPr/>
        </p:nvSpPr>
        <p:spPr bwMode="auto">
          <a:xfrm>
            <a:off x="2747963" y="3621088"/>
            <a:ext cx="1744662" cy="1112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eaLnBrk="0" hangingPunct="0">
              <a:lnSpc>
                <a:spcPct val="80000"/>
              </a:lnSpc>
            </a:pPr>
            <a:r>
              <a:rPr lang="en-US" altLang="en-US" sz="2800" b="1" i="1">
                <a:latin typeface="Times New Roman" panose="02020603050405020304" pitchFamily="18" charset="0"/>
              </a:rPr>
              <a:t>Short-Run</a:t>
            </a:r>
          </a:p>
          <a:p>
            <a:pPr algn="ctr" eaLnBrk="0" hangingPunct="0">
              <a:lnSpc>
                <a:spcPct val="80000"/>
              </a:lnSpc>
            </a:pPr>
            <a:r>
              <a:rPr lang="en-US" altLang="en-US" sz="2800" b="1" i="1">
                <a:latin typeface="Times New Roman" panose="02020603050405020304" pitchFamily="18" charset="0"/>
              </a:rPr>
              <a:t>Economic</a:t>
            </a:r>
          </a:p>
          <a:p>
            <a:pPr algn="ctr" eaLnBrk="0" hangingPunct="0">
              <a:lnSpc>
                <a:spcPct val="80000"/>
              </a:lnSpc>
            </a:pPr>
            <a:r>
              <a:rPr lang="en-US" altLang="en-US" sz="2800" b="1" i="1">
                <a:latin typeface="Times New Roman" panose="02020603050405020304" pitchFamily="18" charset="0"/>
              </a:rPr>
              <a:t>Losses</a:t>
            </a:r>
          </a:p>
        </p:txBody>
      </p:sp>
      <p:sp>
        <p:nvSpPr>
          <p:cNvPr id="11267" name="Rectangle 3"/>
          <p:cNvSpPr>
            <a:spLocks noChangeArrowheads="1"/>
          </p:cNvSpPr>
          <p:nvPr/>
        </p:nvSpPr>
        <p:spPr bwMode="auto">
          <a:xfrm>
            <a:off x="2705100" y="2619375"/>
            <a:ext cx="2743200" cy="469900"/>
          </a:xfrm>
          <a:prstGeom prst="rect">
            <a:avLst/>
          </a:prstGeom>
          <a:solidFill>
            <a:srgbClr val="FAFD00"/>
          </a:solidFill>
          <a:ln w="12700">
            <a:solidFill>
              <a:schemeClr val="folHlink"/>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268" name="Line 4"/>
          <p:cNvSpPr>
            <a:spLocks noChangeShapeType="1"/>
          </p:cNvSpPr>
          <p:nvPr/>
        </p:nvSpPr>
        <p:spPr bwMode="auto">
          <a:xfrm>
            <a:off x="2967038" y="1909763"/>
            <a:ext cx="3686175" cy="3546475"/>
          </a:xfrm>
          <a:prstGeom prst="line">
            <a:avLst/>
          </a:prstGeom>
          <a:noFill/>
          <a:ln w="76200">
            <a:solidFill>
              <a:srgbClr val="777777"/>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269" name="Line 5"/>
          <p:cNvSpPr>
            <a:spLocks noChangeShapeType="1"/>
          </p:cNvSpPr>
          <p:nvPr/>
        </p:nvSpPr>
        <p:spPr bwMode="auto">
          <a:xfrm>
            <a:off x="3105150" y="1792288"/>
            <a:ext cx="5476875" cy="2967037"/>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270" name="Line 6"/>
          <p:cNvSpPr>
            <a:spLocks noChangeShapeType="1"/>
          </p:cNvSpPr>
          <p:nvPr/>
        </p:nvSpPr>
        <p:spPr bwMode="auto">
          <a:xfrm>
            <a:off x="2716213" y="2624138"/>
            <a:ext cx="2709862" cy="0"/>
          </a:xfrm>
          <a:prstGeom prst="line">
            <a:avLst/>
          </a:prstGeom>
          <a:noFill/>
          <a:ln w="38100">
            <a:solidFill>
              <a:schemeClr val="tx1"/>
            </a:solidFill>
            <a:prstDash val="dash"/>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271" name="Rectangle 7"/>
          <p:cNvSpPr>
            <a:spLocks noChangeArrowheads="1"/>
          </p:cNvSpPr>
          <p:nvPr/>
        </p:nvSpPr>
        <p:spPr bwMode="auto">
          <a:xfrm>
            <a:off x="8297863" y="4713288"/>
            <a:ext cx="438150" cy="5159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800" b="1"/>
              <a:t>D</a:t>
            </a:r>
          </a:p>
        </p:txBody>
      </p:sp>
      <p:sp>
        <p:nvSpPr>
          <p:cNvPr id="11272" name="Rectangle 8"/>
          <p:cNvSpPr>
            <a:spLocks noChangeArrowheads="1"/>
          </p:cNvSpPr>
          <p:nvPr/>
        </p:nvSpPr>
        <p:spPr bwMode="auto">
          <a:xfrm>
            <a:off x="6619875" y="5351463"/>
            <a:ext cx="735013" cy="5159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800" b="1"/>
              <a:t>MR</a:t>
            </a:r>
          </a:p>
        </p:txBody>
      </p:sp>
      <p:sp>
        <p:nvSpPr>
          <p:cNvPr id="11273" name="Rectangle 9"/>
          <p:cNvSpPr>
            <a:spLocks noChangeArrowheads="1"/>
          </p:cNvSpPr>
          <p:nvPr/>
        </p:nvSpPr>
        <p:spPr bwMode="auto">
          <a:xfrm>
            <a:off x="7615238" y="982663"/>
            <a:ext cx="735012" cy="5159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800" b="1" i="1"/>
              <a:t>MC</a:t>
            </a:r>
          </a:p>
        </p:txBody>
      </p:sp>
      <p:sp>
        <p:nvSpPr>
          <p:cNvPr id="11274" name="Freeform 10"/>
          <p:cNvSpPr>
            <a:spLocks/>
          </p:cNvSpPr>
          <p:nvPr/>
        </p:nvSpPr>
        <p:spPr bwMode="auto">
          <a:xfrm>
            <a:off x="4038600" y="1327150"/>
            <a:ext cx="3586163" cy="3989388"/>
          </a:xfrm>
          <a:custGeom>
            <a:avLst/>
            <a:gdLst>
              <a:gd name="T0" fmla="*/ 0 w 2259"/>
              <a:gd name="T1" fmla="*/ 2512 h 2513"/>
              <a:gd name="T2" fmla="*/ 371 w 2259"/>
              <a:gd name="T3" fmla="*/ 2285 h 2513"/>
              <a:gd name="T4" fmla="*/ 721 w 2259"/>
              <a:gd name="T5" fmla="*/ 2029 h 2513"/>
              <a:gd name="T6" fmla="*/ 1047 w 2259"/>
              <a:gd name="T7" fmla="*/ 1746 h 2513"/>
              <a:gd name="T8" fmla="*/ 1347 w 2259"/>
              <a:gd name="T9" fmla="*/ 1439 h 2513"/>
              <a:gd name="T10" fmla="*/ 1618 w 2259"/>
              <a:gd name="T11" fmla="*/ 1110 h 2513"/>
              <a:gd name="T12" fmla="*/ 1862 w 2259"/>
              <a:gd name="T13" fmla="*/ 759 h 2513"/>
              <a:gd name="T14" fmla="*/ 2075 w 2259"/>
              <a:gd name="T15" fmla="*/ 389 h 2513"/>
              <a:gd name="T16" fmla="*/ 2258 w 2259"/>
              <a:gd name="T17" fmla="*/ 0 h 25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259" h="2513">
                <a:moveTo>
                  <a:pt x="0" y="2512"/>
                </a:moveTo>
                <a:lnTo>
                  <a:pt x="371" y="2285"/>
                </a:lnTo>
                <a:lnTo>
                  <a:pt x="721" y="2029"/>
                </a:lnTo>
                <a:lnTo>
                  <a:pt x="1047" y="1746"/>
                </a:lnTo>
                <a:lnTo>
                  <a:pt x="1347" y="1439"/>
                </a:lnTo>
                <a:lnTo>
                  <a:pt x="1618" y="1110"/>
                </a:lnTo>
                <a:lnTo>
                  <a:pt x="1862" y="759"/>
                </a:lnTo>
                <a:lnTo>
                  <a:pt x="2075" y="389"/>
                </a:lnTo>
                <a:lnTo>
                  <a:pt x="2258" y="0"/>
                </a:lnTo>
              </a:path>
            </a:pathLst>
          </a:custGeom>
          <a:noFill/>
          <a:ln w="76200" cap="rnd" cmpd="sng">
            <a:solidFill>
              <a:srgbClr val="CC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275" name="Rectangle 11"/>
          <p:cNvSpPr>
            <a:spLocks noChangeArrowheads="1"/>
          </p:cNvSpPr>
          <p:nvPr/>
        </p:nvSpPr>
        <p:spPr bwMode="auto">
          <a:xfrm>
            <a:off x="2238375" y="2776538"/>
            <a:ext cx="442913" cy="393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000" b="1"/>
              <a:t>P</a:t>
            </a:r>
            <a:r>
              <a:rPr lang="en-US" altLang="en-US" sz="2000" b="1" baseline="-25000"/>
              <a:t>2</a:t>
            </a:r>
          </a:p>
        </p:txBody>
      </p:sp>
      <p:sp>
        <p:nvSpPr>
          <p:cNvPr id="11276" name="Rectangle 12"/>
          <p:cNvSpPr>
            <a:spLocks noChangeArrowheads="1"/>
          </p:cNvSpPr>
          <p:nvPr/>
        </p:nvSpPr>
        <p:spPr bwMode="auto">
          <a:xfrm>
            <a:off x="7958138" y="1652588"/>
            <a:ext cx="1025525" cy="5159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eaLnBrk="0" hangingPunct="0"/>
            <a:r>
              <a:rPr lang="en-US" altLang="en-US" sz="2800" b="1"/>
              <a:t>ATC</a:t>
            </a:r>
          </a:p>
        </p:txBody>
      </p:sp>
      <p:sp>
        <p:nvSpPr>
          <p:cNvPr id="11277" name="Rectangle 13"/>
          <p:cNvSpPr>
            <a:spLocks noChangeArrowheads="1"/>
          </p:cNvSpPr>
          <p:nvPr/>
        </p:nvSpPr>
        <p:spPr bwMode="auto">
          <a:xfrm rot="16200000">
            <a:off x="735807" y="3691731"/>
            <a:ext cx="2484438" cy="454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400" b="1"/>
              <a:t>Price and Costs</a:t>
            </a:r>
          </a:p>
        </p:txBody>
      </p:sp>
      <p:sp>
        <p:nvSpPr>
          <p:cNvPr id="11278" name="Rectangle 14"/>
          <p:cNvSpPr>
            <a:spLocks noChangeArrowheads="1"/>
          </p:cNvSpPr>
          <p:nvPr/>
        </p:nvSpPr>
        <p:spPr bwMode="auto">
          <a:xfrm>
            <a:off x="5257800" y="6048375"/>
            <a:ext cx="469900" cy="393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000" b="1"/>
              <a:t>Q</a:t>
            </a:r>
            <a:r>
              <a:rPr lang="en-US" altLang="en-US" sz="2000" b="1" baseline="-25000"/>
              <a:t>2</a:t>
            </a:r>
          </a:p>
        </p:txBody>
      </p:sp>
      <p:sp>
        <p:nvSpPr>
          <p:cNvPr id="11279" name="Line 15"/>
          <p:cNvSpPr>
            <a:spLocks noChangeShapeType="1"/>
          </p:cNvSpPr>
          <p:nvPr/>
        </p:nvSpPr>
        <p:spPr bwMode="auto">
          <a:xfrm flipV="1">
            <a:off x="3627438" y="2820988"/>
            <a:ext cx="0" cy="881062"/>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11280" name="Group 16"/>
          <p:cNvGrpSpPr>
            <a:grpSpLocks/>
          </p:cNvGrpSpPr>
          <p:nvPr/>
        </p:nvGrpSpPr>
        <p:grpSpPr bwMode="auto">
          <a:xfrm>
            <a:off x="2659063" y="1233488"/>
            <a:ext cx="5719762" cy="4914900"/>
            <a:chOff x="1203" y="745"/>
            <a:chExt cx="3603" cy="3096"/>
          </a:xfrm>
        </p:grpSpPr>
        <p:sp>
          <p:nvSpPr>
            <p:cNvPr id="11281" name="Line 17"/>
            <p:cNvSpPr>
              <a:spLocks noChangeShapeType="1"/>
            </p:cNvSpPr>
            <p:nvPr/>
          </p:nvSpPr>
          <p:spPr bwMode="auto">
            <a:xfrm>
              <a:off x="1217" y="745"/>
              <a:ext cx="0" cy="3096"/>
            </a:xfrm>
            <a:prstGeom prst="line">
              <a:avLst/>
            </a:prstGeom>
            <a:noFill/>
            <a:ln w="762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282" name="Line 18"/>
            <p:cNvSpPr>
              <a:spLocks noChangeShapeType="1"/>
            </p:cNvSpPr>
            <p:nvPr/>
          </p:nvSpPr>
          <p:spPr bwMode="auto">
            <a:xfrm>
              <a:off x="1203" y="3817"/>
              <a:ext cx="3603" cy="0"/>
            </a:xfrm>
            <a:prstGeom prst="line">
              <a:avLst/>
            </a:prstGeom>
            <a:noFill/>
            <a:ln w="762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11283" name="Line 19"/>
          <p:cNvSpPr>
            <a:spLocks noChangeShapeType="1"/>
          </p:cNvSpPr>
          <p:nvPr/>
        </p:nvSpPr>
        <p:spPr bwMode="auto">
          <a:xfrm>
            <a:off x="5464175" y="2652713"/>
            <a:ext cx="0" cy="3421062"/>
          </a:xfrm>
          <a:prstGeom prst="line">
            <a:avLst/>
          </a:prstGeom>
          <a:noFill/>
          <a:ln w="38100">
            <a:solidFill>
              <a:schemeClr val="tx2"/>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284" name="Rectangle 20"/>
          <p:cNvSpPr>
            <a:spLocks noChangeArrowheads="1"/>
          </p:cNvSpPr>
          <p:nvPr/>
        </p:nvSpPr>
        <p:spPr bwMode="auto">
          <a:xfrm>
            <a:off x="2243138" y="76200"/>
            <a:ext cx="6711950" cy="1095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eaLnBrk="0" hangingPunct="0"/>
            <a:r>
              <a:rPr lang="en-US" altLang="en-US" sz="3300" b="1">
                <a:solidFill>
                  <a:srgbClr val="000099"/>
                </a:solidFill>
                <a:latin typeface="Times New Roman" panose="02020603050405020304" pitchFamily="18" charset="0"/>
              </a:rPr>
              <a:t>PRICE AND OUTPUT IN</a:t>
            </a:r>
          </a:p>
          <a:p>
            <a:pPr algn="ctr" eaLnBrk="0" hangingPunct="0"/>
            <a:r>
              <a:rPr lang="en-US" altLang="en-US" sz="3300" b="1">
                <a:solidFill>
                  <a:srgbClr val="000099"/>
                </a:solidFill>
                <a:latin typeface="Times New Roman" panose="02020603050405020304" pitchFamily="18" charset="0"/>
              </a:rPr>
              <a:t>MONOPOLISTIC COMPETITION</a:t>
            </a:r>
          </a:p>
        </p:txBody>
      </p:sp>
      <p:sp>
        <p:nvSpPr>
          <p:cNvPr id="11285" name="Text Box 21"/>
          <p:cNvSpPr txBox="1">
            <a:spLocks noChangeArrowheads="1"/>
          </p:cNvSpPr>
          <p:nvPr/>
        </p:nvSpPr>
        <p:spPr bwMode="auto">
          <a:xfrm>
            <a:off x="4802188" y="6329363"/>
            <a:ext cx="12128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b="1"/>
              <a:t>Quantity</a:t>
            </a:r>
          </a:p>
        </p:txBody>
      </p:sp>
      <p:sp>
        <p:nvSpPr>
          <p:cNvPr id="11286" name="Rectangle 22"/>
          <p:cNvSpPr>
            <a:spLocks noChangeArrowheads="1"/>
          </p:cNvSpPr>
          <p:nvPr/>
        </p:nvSpPr>
        <p:spPr bwMode="auto">
          <a:xfrm>
            <a:off x="2238375" y="2446338"/>
            <a:ext cx="457200" cy="393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000" b="1"/>
              <a:t>A</a:t>
            </a:r>
            <a:r>
              <a:rPr lang="en-US" altLang="en-US" sz="2000" b="1" baseline="-25000"/>
              <a:t>2</a:t>
            </a:r>
          </a:p>
        </p:txBody>
      </p:sp>
      <p:sp>
        <p:nvSpPr>
          <p:cNvPr id="11287" name="Line 23"/>
          <p:cNvSpPr>
            <a:spLocks noChangeShapeType="1"/>
          </p:cNvSpPr>
          <p:nvPr/>
        </p:nvSpPr>
        <p:spPr bwMode="auto">
          <a:xfrm>
            <a:off x="2716213" y="3081338"/>
            <a:ext cx="2709862" cy="0"/>
          </a:xfrm>
          <a:prstGeom prst="line">
            <a:avLst/>
          </a:prstGeom>
          <a:noFill/>
          <a:ln w="38100">
            <a:solidFill>
              <a:schemeClr val="tx1"/>
            </a:solidFill>
            <a:prstDash val="dash"/>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288" name="Oval 24"/>
          <p:cNvSpPr>
            <a:spLocks noChangeArrowheads="1"/>
          </p:cNvSpPr>
          <p:nvPr/>
        </p:nvSpPr>
        <p:spPr bwMode="auto">
          <a:xfrm>
            <a:off x="5380038" y="4217988"/>
            <a:ext cx="169862" cy="169862"/>
          </a:xfrm>
          <a:prstGeom prst="ellipse">
            <a:avLst/>
          </a:prstGeom>
          <a:solidFill>
            <a:schemeClr val="folHlink"/>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289" name="Freeform 25"/>
          <p:cNvSpPr>
            <a:spLocks/>
          </p:cNvSpPr>
          <p:nvPr/>
        </p:nvSpPr>
        <p:spPr bwMode="auto">
          <a:xfrm>
            <a:off x="3825875" y="1452563"/>
            <a:ext cx="4425950" cy="1404937"/>
          </a:xfrm>
          <a:custGeom>
            <a:avLst/>
            <a:gdLst>
              <a:gd name="T0" fmla="*/ 0 w 2788"/>
              <a:gd name="T1" fmla="*/ 0 h 885"/>
              <a:gd name="T2" fmla="*/ 700 w 2788"/>
              <a:gd name="T3" fmla="*/ 616 h 885"/>
              <a:gd name="T4" fmla="*/ 1844 w 2788"/>
              <a:gd name="T5" fmla="*/ 862 h 885"/>
              <a:gd name="T6" fmla="*/ 2454 w 2788"/>
              <a:gd name="T7" fmla="*/ 477 h 885"/>
              <a:gd name="T8" fmla="*/ 2788 w 2788"/>
              <a:gd name="T9" fmla="*/ 0 h 885"/>
            </a:gdLst>
            <a:ahLst/>
            <a:cxnLst>
              <a:cxn ang="0">
                <a:pos x="T0" y="T1"/>
              </a:cxn>
              <a:cxn ang="0">
                <a:pos x="T2" y="T3"/>
              </a:cxn>
              <a:cxn ang="0">
                <a:pos x="T4" y="T5"/>
              </a:cxn>
              <a:cxn ang="0">
                <a:pos x="T6" y="T7"/>
              </a:cxn>
              <a:cxn ang="0">
                <a:pos x="T8" y="T9"/>
              </a:cxn>
            </a:cxnLst>
            <a:rect l="0" t="0" r="r" b="b"/>
            <a:pathLst>
              <a:path w="2788" h="885">
                <a:moveTo>
                  <a:pt x="0" y="0"/>
                </a:moveTo>
                <a:cubicBezTo>
                  <a:pt x="115" y="107"/>
                  <a:pt x="393" y="472"/>
                  <a:pt x="700" y="616"/>
                </a:cubicBezTo>
                <a:cubicBezTo>
                  <a:pt x="1007" y="760"/>
                  <a:pt x="1552" y="885"/>
                  <a:pt x="1844" y="862"/>
                </a:cubicBezTo>
                <a:cubicBezTo>
                  <a:pt x="2136" y="839"/>
                  <a:pt x="2297" y="621"/>
                  <a:pt x="2454" y="477"/>
                </a:cubicBezTo>
                <a:cubicBezTo>
                  <a:pt x="2454" y="477"/>
                  <a:pt x="2788" y="0"/>
                  <a:pt x="2788" y="0"/>
                </a:cubicBezTo>
              </a:path>
            </a:pathLst>
          </a:custGeom>
          <a:noFill/>
          <a:ln w="76200" cap="rnd" cmpd="sng">
            <a:solidFill>
              <a:srgbClr val="000099"/>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290" name="Text Box 26"/>
          <p:cNvSpPr txBox="1">
            <a:spLocks noChangeArrowheads="1"/>
          </p:cNvSpPr>
          <p:nvPr/>
        </p:nvSpPr>
        <p:spPr bwMode="auto">
          <a:xfrm>
            <a:off x="2044700" y="2436813"/>
            <a:ext cx="6330950" cy="1778000"/>
          </a:xfrm>
          <a:prstGeom prst="rect">
            <a:avLst/>
          </a:prstGeom>
          <a:gradFill rotWithShape="1">
            <a:gsLst>
              <a:gs pos="0">
                <a:srgbClr val="FFFFFF"/>
              </a:gs>
              <a:gs pos="100000">
                <a:schemeClr val="folHlink"/>
              </a:gs>
            </a:gsLst>
            <a:path path="shape">
              <a:fillToRect l="50000" t="50000" r="50000" b="50000"/>
            </a:path>
          </a:gra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altLang="en-US" sz="3600" b="1" i="1">
                <a:latin typeface="Times New Roman" panose="02020603050405020304" pitchFamily="18" charset="0"/>
              </a:rPr>
              <a:t>With economic losses, firms will</a:t>
            </a:r>
          </a:p>
          <a:p>
            <a:pPr algn="ctr"/>
            <a:r>
              <a:rPr lang="en-US" altLang="en-US" sz="3600" b="1" i="1">
                <a:latin typeface="Times New Roman" panose="02020603050405020304" pitchFamily="18" charset="0"/>
              </a:rPr>
              <a:t>exit the market – stability occurs</a:t>
            </a:r>
          </a:p>
          <a:p>
            <a:pPr algn="ctr"/>
            <a:r>
              <a:rPr lang="en-US" altLang="en-US" sz="3600" b="1" i="1">
                <a:latin typeface="Times New Roman" panose="02020603050405020304" pitchFamily="18" charset="0"/>
              </a:rPr>
              <a:t>when economic profits are zero.</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grpId="0" nodeType="afterEffect">
                                  <p:stCondLst>
                                    <p:cond delay="0"/>
                                  </p:stCondLst>
                                  <p:childTnLst>
                                    <p:set>
                                      <p:cBhvr>
                                        <p:cTn id="6" dur="1" fill="hold">
                                          <p:stCondLst>
                                            <p:cond delay="0"/>
                                          </p:stCondLst>
                                        </p:cTn>
                                        <p:tgtEl>
                                          <p:spTgt spid="11290"/>
                                        </p:tgtEl>
                                        <p:attrNameLst>
                                          <p:attrName>style.visibility</p:attrName>
                                        </p:attrNameLst>
                                      </p:cBhvr>
                                      <p:to>
                                        <p:strVal val="visible"/>
                                      </p:to>
                                    </p:set>
                                    <p:animEffect transition="in" filter="dissolve">
                                      <p:cBhvr>
                                        <p:cTn id="7" dur="500"/>
                                        <p:tgtEl>
                                          <p:spTgt spid="1129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90" grpId="0" animBg="1"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Line 2"/>
          <p:cNvSpPr>
            <a:spLocks noChangeShapeType="1"/>
          </p:cNvSpPr>
          <p:nvPr/>
        </p:nvSpPr>
        <p:spPr bwMode="auto">
          <a:xfrm>
            <a:off x="2967038" y="1909763"/>
            <a:ext cx="3686175" cy="3546475"/>
          </a:xfrm>
          <a:prstGeom prst="line">
            <a:avLst/>
          </a:prstGeom>
          <a:noFill/>
          <a:ln w="76200">
            <a:solidFill>
              <a:srgbClr val="777777"/>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291" name="Line 3"/>
          <p:cNvSpPr>
            <a:spLocks noChangeShapeType="1"/>
          </p:cNvSpPr>
          <p:nvPr/>
        </p:nvSpPr>
        <p:spPr bwMode="auto">
          <a:xfrm>
            <a:off x="3105150" y="1792288"/>
            <a:ext cx="5476875" cy="2967037"/>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292" name="Rectangle 4"/>
          <p:cNvSpPr>
            <a:spLocks noChangeArrowheads="1"/>
          </p:cNvSpPr>
          <p:nvPr/>
        </p:nvSpPr>
        <p:spPr bwMode="auto">
          <a:xfrm>
            <a:off x="8297863" y="4713288"/>
            <a:ext cx="438150" cy="5159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800" b="1"/>
              <a:t>D</a:t>
            </a:r>
          </a:p>
        </p:txBody>
      </p:sp>
      <p:sp>
        <p:nvSpPr>
          <p:cNvPr id="12293" name="Rectangle 5"/>
          <p:cNvSpPr>
            <a:spLocks noChangeArrowheads="1"/>
          </p:cNvSpPr>
          <p:nvPr/>
        </p:nvSpPr>
        <p:spPr bwMode="auto">
          <a:xfrm>
            <a:off x="6619875" y="5351463"/>
            <a:ext cx="735013" cy="5159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800" b="1"/>
              <a:t>MR</a:t>
            </a:r>
          </a:p>
        </p:txBody>
      </p:sp>
      <p:sp>
        <p:nvSpPr>
          <p:cNvPr id="12294" name="Rectangle 6"/>
          <p:cNvSpPr>
            <a:spLocks noChangeArrowheads="1"/>
          </p:cNvSpPr>
          <p:nvPr/>
        </p:nvSpPr>
        <p:spPr bwMode="auto">
          <a:xfrm>
            <a:off x="7615238" y="982663"/>
            <a:ext cx="735012" cy="5159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800" b="1" i="1"/>
              <a:t>MC</a:t>
            </a:r>
          </a:p>
        </p:txBody>
      </p:sp>
      <p:sp>
        <p:nvSpPr>
          <p:cNvPr id="12295" name="Freeform 7"/>
          <p:cNvSpPr>
            <a:spLocks/>
          </p:cNvSpPr>
          <p:nvPr/>
        </p:nvSpPr>
        <p:spPr bwMode="auto">
          <a:xfrm>
            <a:off x="4038600" y="1327150"/>
            <a:ext cx="3586163" cy="3989388"/>
          </a:xfrm>
          <a:custGeom>
            <a:avLst/>
            <a:gdLst>
              <a:gd name="T0" fmla="*/ 0 w 2259"/>
              <a:gd name="T1" fmla="*/ 2512 h 2513"/>
              <a:gd name="T2" fmla="*/ 371 w 2259"/>
              <a:gd name="T3" fmla="*/ 2285 h 2513"/>
              <a:gd name="T4" fmla="*/ 721 w 2259"/>
              <a:gd name="T5" fmla="*/ 2029 h 2513"/>
              <a:gd name="T6" fmla="*/ 1047 w 2259"/>
              <a:gd name="T7" fmla="*/ 1746 h 2513"/>
              <a:gd name="T8" fmla="*/ 1347 w 2259"/>
              <a:gd name="T9" fmla="*/ 1439 h 2513"/>
              <a:gd name="T10" fmla="*/ 1618 w 2259"/>
              <a:gd name="T11" fmla="*/ 1110 h 2513"/>
              <a:gd name="T12" fmla="*/ 1862 w 2259"/>
              <a:gd name="T13" fmla="*/ 759 h 2513"/>
              <a:gd name="T14" fmla="*/ 2075 w 2259"/>
              <a:gd name="T15" fmla="*/ 389 h 2513"/>
              <a:gd name="T16" fmla="*/ 2258 w 2259"/>
              <a:gd name="T17" fmla="*/ 0 h 25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259" h="2513">
                <a:moveTo>
                  <a:pt x="0" y="2512"/>
                </a:moveTo>
                <a:lnTo>
                  <a:pt x="371" y="2285"/>
                </a:lnTo>
                <a:lnTo>
                  <a:pt x="721" y="2029"/>
                </a:lnTo>
                <a:lnTo>
                  <a:pt x="1047" y="1746"/>
                </a:lnTo>
                <a:lnTo>
                  <a:pt x="1347" y="1439"/>
                </a:lnTo>
                <a:lnTo>
                  <a:pt x="1618" y="1110"/>
                </a:lnTo>
                <a:lnTo>
                  <a:pt x="1862" y="759"/>
                </a:lnTo>
                <a:lnTo>
                  <a:pt x="2075" y="389"/>
                </a:lnTo>
                <a:lnTo>
                  <a:pt x="2258" y="0"/>
                </a:lnTo>
              </a:path>
            </a:pathLst>
          </a:custGeom>
          <a:noFill/>
          <a:ln w="76200" cap="rnd" cmpd="sng">
            <a:solidFill>
              <a:srgbClr val="CC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296" name="Rectangle 8"/>
          <p:cNvSpPr>
            <a:spLocks noChangeArrowheads="1"/>
          </p:cNvSpPr>
          <p:nvPr/>
        </p:nvSpPr>
        <p:spPr bwMode="auto">
          <a:xfrm>
            <a:off x="2047875" y="2776538"/>
            <a:ext cx="674688" cy="698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eaLnBrk="0" hangingPunct="0"/>
            <a:r>
              <a:rPr lang="en-US" altLang="en-US" sz="2000" b="1"/>
              <a:t>P</a:t>
            </a:r>
            <a:r>
              <a:rPr lang="en-US" altLang="en-US" sz="2000" b="1" baseline="-25000"/>
              <a:t>3</a:t>
            </a:r>
            <a:r>
              <a:rPr lang="en-US" altLang="en-US" sz="2000" b="1"/>
              <a:t> </a:t>
            </a:r>
          </a:p>
          <a:p>
            <a:pPr algn="ctr" eaLnBrk="0" hangingPunct="0"/>
            <a:r>
              <a:rPr lang="en-US" altLang="en-US" sz="2000" b="1"/>
              <a:t>= A</a:t>
            </a:r>
            <a:r>
              <a:rPr lang="en-US" altLang="en-US" sz="2000" b="1" baseline="-25000"/>
              <a:t>3</a:t>
            </a:r>
          </a:p>
        </p:txBody>
      </p:sp>
      <p:sp>
        <p:nvSpPr>
          <p:cNvPr id="12297" name="Rectangle 9"/>
          <p:cNvSpPr>
            <a:spLocks noChangeArrowheads="1"/>
          </p:cNvSpPr>
          <p:nvPr/>
        </p:nvSpPr>
        <p:spPr bwMode="auto">
          <a:xfrm>
            <a:off x="8047038" y="1970088"/>
            <a:ext cx="1025525" cy="5159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eaLnBrk="0" hangingPunct="0"/>
            <a:r>
              <a:rPr lang="en-US" altLang="en-US" sz="2800" b="1"/>
              <a:t>ATC</a:t>
            </a:r>
          </a:p>
        </p:txBody>
      </p:sp>
      <p:sp>
        <p:nvSpPr>
          <p:cNvPr id="12298" name="Rectangle 10"/>
          <p:cNvSpPr>
            <a:spLocks noChangeArrowheads="1"/>
          </p:cNvSpPr>
          <p:nvPr/>
        </p:nvSpPr>
        <p:spPr bwMode="auto">
          <a:xfrm rot="16200000">
            <a:off x="735807" y="3691731"/>
            <a:ext cx="2484438" cy="454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400" b="1"/>
              <a:t>Price and Costs</a:t>
            </a:r>
          </a:p>
        </p:txBody>
      </p:sp>
      <p:sp>
        <p:nvSpPr>
          <p:cNvPr id="12299" name="Rectangle 11"/>
          <p:cNvSpPr>
            <a:spLocks noChangeArrowheads="1"/>
          </p:cNvSpPr>
          <p:nvPr/>
        </p:nvSpPr>
        <p:spPr bwMode="auto">
          <a:xfrm>
            <a:off x="5257800" y="6048375"/>
            <a:ext cx="469900" cy="393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000" b="1"/>
              <a:t>Q</a:t>
            </a:r>
            <a:r>
              <a:rPr lang="en-US" altLang="en-US" sz="2000" b="1" baseline="-25000"/>
              <a:t>3</a:t>
            </a:r>
          </a:p>
        </p:txBody>
      </p:sp>
      <p:grpSp>
        <p:nvGrpSpPr>
          <p:cNvPr id="12300" name="Group 12"/>
          <p:cNvGrpSpPr>
            <a:grpSpLocks/>
          </p:cNvGrpSpPr>
          <p:nvPr/>
        </p:nvGrpSpPr>
        <p:grpSpPr bwMode="auto">
          <a:xfrm>
            <a:off x="2659063" y="1233488"/>
            <a:ext cx="5719762" cy="4914900"/>
            <a:chOff x="1203" y="745"/>
            <a:chExt cx="3603" cy="3096"/>
          </a:xfrm>
        </p:grpSpPr>
        <p:sp>
          <p:nvSpPr>
            <p:cNvPr id="12301" name="Line 13"/>
            <p:cNvSpPr>
              <a:spLocks noChangeShapeType="1"/>
            </p:cNvSpPr>
            <p:nvPr/>
          </p:nvSpPr>
          <p:spPr bwMode="auto">
            <a:xfrm>
              <a:off x="1217" y="745"/>
              <a:ext cx="0" cy="3096"/>
            </a:xfrm>
            <a:prstGeom prst="line">
              <a:avLst/>
            </a:prstGeom>
            <a:noFill/>
            <a:ln w="762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02" name="Line 14"/>
            <p:cNvSpPr>
              <a:spLocks noChangeShapeType="1"/>
            </p:cNvSpPr>
            <p:nvPr/>
          </p:nvSpPr>
          <p:spPr bwMode="auto">
            <a:xfrm>
              <a:off x="1203" y="3817"/>
              <a:ext cx="3603" cy="0"/>
            </a:xfrm>
            <a:prstGeom prst="line">
              <a:avLst/>
            </a:prstGeom>
            <a:noFill/>
            <a:ln w="762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12303" name="Line 15"/>
          <p:cNvSpPr>
            <a:spLocks noChangeShapeType="1"/>
          </p:cNvSpPr>
          <p:nvPr/>
        </p:nvSpPr>
        <p:spPr bwMode="auto">
          <a:xfrm>
            <a:off x="5464175" y="3109913"/>
            <a:ext cx="0" cy="2963862"/>
          </a:xfrm>
          <a:prstGeom prst="line">
            <a:avLst/>
          </a:prstGeom>
          <a:noFill/>
          <a:ln w="38100">
            <a:solidFill>
              <a:schemeClr val="tx2"/>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04" name="Rectangle 16"/>
          <p:cNvSpPr>
            <a:spLocks noChangeArrowheads="1"/>
          </p:cNvSpPr>
          <p:nvPr/>
        </p:nvSpPr>
        <p:spPr bwMode="auto">
          <a:xfrm>
            <a:off x="2243138" y="76200"/>
            <a:ext cx="6711950" cy="1095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eaLnBrk="0" hangingPunct="0"/>
            <a:r>
              <a:rPr lang="en-US" altLang="en-US" sz="3300" b="1">
                <a:solidFill>
                  <a:srgbClr val="000099"/>
                </a:solidFill>
                <a:latin typeface="Times New Roman" panose="02020603050405020304" pitchFamily="18" charset="0"/>
              </a:rPr>
              <a:t>PRICE AND OUTPUT IN</a:t>
            </a:r>
          </a:p>
          <a:p>
            <a:pPr algn="ctr" eaLnBrk="0" hangingPunct="0"/>
            <a:r>
              <a:rPr lang="en-US" altLang="en-US" sz="3300" b="1">
                <a:solidFill>
                  <a:srgbClr val="000099"/>
                </a:solidFill>
                <a:latin typeface="Times New Roman" panose="02020603050405020304" pitchFamily="18" charset="0"/>
              </a:rPr>
              <a:t>MONOPOLISTIC COMPETITION</a:t>
            </a:r>
          </a:p>
        </p:txBody>
      </p:sp>
      <p:sp>
        <p:nvSpPr>
          <p:cNvPr id="12305" name="Text Box 17"/>
          <p:cNvSpPr txBox="1">
            <a:spLocks noChangeArrowheads="1"/>
          </p:cNvSpPr>
          <p:nvPr/>
        </p:nvSpPr>
        <p:spPr bwMode="auto">
          <a:xfrm>
            <a:off x="4802188" y="6329363"/>
            <a:ext cx="12128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b="1"/>
              <a:t>Quantity</a:t>
            </a:r>
          </a:p>
        </p:txBody>
      </p:sp>
      <p:sp>
        <p:nvSpPr>
          <p:cNvPr id="12306" name="Line 18"/>
          <p:cNvSpPr>
            <a:spLocks noChangeShapeType="1"/>
          </p:cNvSpPr>
          <p:nvPr/>
        </p:nvSpPr>
        <p:spPr bwMode="auto">
          <a:xfrm>
            <a:off x="2716213" y="3081338"/>
            <a:ext cx="2709862" cy="0"/>
          </a:xfrm>
          <a:prstGeom prst="line">
            <a:avLst/>
          </a:prstGeom>
          <a:noFill/>
          <a:ln w="38100">
            <a:solidFill>
              <a:schemeClr val="tx1"/>
            </a:solidFill>
            <a:prstDash val="dash"/>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07" name="Oval 19"/>
          <p:cNvSpPr>
            <a:spLocks noChangeArrowheads="1"/>
          </p:cNvSpPr>
          <p:nvPr/>
        </p:nvSpPr>
        <p:spPr bwMode="auto">
          <a:xfrm>
            <a:off x="5380038" y="4217988"/>
            <a:ext cx="169862" cy="169862"/>
          </a:xfrm>
          <a:prstGeom prst="ellipse">
            <a:avLst/>
          </a:prstGeom>
          <a:solidFill>
            <a:schemeClr val="folHlink"/>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08" name="Freeform 20"/>
          <p:cNvSpPr>
            <a:spLocks/>
          </p:cNvSpPr>
          <p:nvPr/>
        </p:nvSpPr>
        <p:spPr bwMode="auto">
          <a:xfrm>
            <a:off x="3889375" y="1808163"/>
            <a:ext cx="4425950" cy="1462087"/>
          </a:xfrm>
          <a:custGeom>
            <a:avLst/>
            <a:gdLst>
              <a:gd name="T0" fmla="*/ 0 w 2788"/>
              <a:gd name="T1" fmla="*/ 0 h 912"/>
              <a:gd name="T2" fmla="*/ 1030 w 2788"/>
              <a:gd name="T3" fmla="*/ 768 h 912"/>
              <a:gd name="T4" fmla="*/ 1844 w 2788"/>
              <a:gd name="T5" fmla="*/ 862 h 912"/>
              <a:gd name="T6" fmla="*/ 2454 w 2788"/>
              <a:gd name="T7" fmla="*/ 477 h 912"/>
              <a:gd name="T8" fmla="*/ 2788 w 2788"/>
              <a:gd name="T9" fmla="*/ 0 h 912"/>
            </a:gdLst>
            <a:ahLst/>
            <a:cxnLst>
              <a:cxn ang="0">
                <a:pos x="T0" y="T1"/>
              </a:cxn>
              <a:cxn ang="0">
                <a:pos x="T2" y="T3"/>
              </a:cxn>
              <a:cxn ang="0">
                <a:pos x="T4" y="T5"/>
              </a:cxn>
              <a:cxn ang="0">
                <a:pos x="T6" y="T7"/>
              </a:cxn>
              <a:cxn ang="0">
                <a:pos x="T8" y="T9"/>
              </a:cxn>
            </a:cxnLst>
            <a:rect l="0" t="0" r="r" b="b"/>
            <a:pathLst>
              <a:path w="2788" h="912">
                <a:moveTo>
                  <a:pt x="0" y="0"/>
                </a:moveTo>
                <a:cubicBezTo>
                  <a:pt x="172" y="128"/>
                  <a:pt x="723" y="624"/>
                  <a:pt x="1030" y="768"/>
                </a:cubicBezTo>
                <a:cubicBezTo>
                  <a:pt x="1337" y="912"/>
                  <a:pt x="1607" y="911"/>
                  <a:pt x="1844" y="862"/>
                </a:cubicBezTo>
                <a:cubicBezTo>
                  <a:pt x="2081" y="813"/>
                  <a:pt x="2297" y="621"/>
                  <a:pt x="2454" y="477"/>
                </a:cubicBezTo>
                <a:cubicBezTo>
                  <a:pt x="2454" y="477"/>
                  <a:pt x="2788" y="0"/>
                  <a:pt x="2788" y="0"/>
                </a:cubicBezTo>
              </a:path>
            </a:pathLst>
          </a:custGeom>
          <a:noFill/>
          <a:ln w="76200" cap="rnd" cmpd="sng">
            <a:solidFill>
              <a:srgbClr val="000099"/>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309" name="Rectangle 21"/>
          <p:cNvSpPr>
            <a:spLocks noChangeArrowheads="1"/>
          </p:cNvSpPr>
          <p:nvPr/>
        </p:nvSpPr>
        <p:spPr bwMode="auto">
          <a:xfrm>
            <a:off x="3313113" y="1077913"/>
            <a:ext cx="4073525" cy="576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3200" b="1" i="1">
                <a:solidFill>
                  <a:srgbClr val="CC0000"/>
                </a:solidFill>
                <a:latin typeface="Times New Roman" panose="02020603050405020304" pitchFamily="18" charset="0"/>
              </a:rPr>
              <a:t>Long-Run Equilibrium</a:t>
            </a:r>
          </a:p>
        </p:txBody>
      </p:sp>
      <p:sp>
        <p:nvSpPr>
          <p:cNvPr id="12310" name="Rectangle 22"/>
          <p:cNvSpPr>
            <a:spLocks noChangeArrowheads="1"/>
          </p:cNvSpPr>
          <p:nvPr/>
        </p:nvSpPr>
        <p:spPr bwMode="auto">
          <a:xfrm>
            <a:off x="5260975" y="1522413"/>
            <a:ext cx="1306513" cy="13700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eaLnBrk="0" hangingPunct="0"/>
            <a:r>
              <a:rPr lang="en-US" altLang="en-US" sz="2800" b="1" i="1">
                <a:latin typeface="Times New Roman" panose="02020603050405020304" pitchFamily="18" charset="0"/>
              </a:rPr>
              <a:t>Normal</a:t>
            </a:r>
          </a:p>
          <a:p>
            <a:pPr algn="ctr" eaLnBrk="0" hangingPunct="0"/>
            <a:r>
              <a:rPr lang="en-US" altLang="en-US" sz="2800" b="1" i="1">
                <a:latin typeface="Times New Roman" panose="02020603050405020304" pitchFamily="18" charset="0"/>
              </a:rPr>
              <a:t>Profit</a:t>
            </a:r>
          </a:p>
          <a:p>
            <a:pPr algn="ctr" eaLnBrk="0" hangingPunct="0"/>
            <a:r>
              <a:rPr lang="en-US" altLang="en-US" sz="2800" b="1" i="1">
                <a:latin typeface="Times New Roman" panose="02020603050405020304" pitchFamily="18" charset="0"/>
              </a:rPr>
              <a:t>Only</a:t>
            </a:r>
          </a:p>
        </p:txBody>
      </p:sp>
      <p:sp>
        <p:nvSpPr>
          <p:cNvPr id="12311" name="Line 23"/>
          <p:cNvSpPr>
            <a:spLocks noChangeShapeType="1"/>
          </p:cNvSpPr>
          <p:nvPr/>
        </p:nvSpPr>
        <p:spPr bwMode="auto">
          <a:xfrm flipH="1">
            <a:off x="5591175" y="2820988"/>
            <a:ext cx="287338" cy="157162"/>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2309"/>
                                        </p:tgtEl>
                                        <p:attrNameLst>
                                          <p:attrName>style.visibility</p:attrName>
                                        </p:attrNameLst>
                                      </p:cBhvr>
                                      <p:to>
                                        <p:strVal val="visible"/>
                                      </p:to>
                                    </p:set>
                                    <p:animEffect transition="in" filter="wipe(left)">
                                      <p:cBhvr>
                                        <p:cTn id="7" dur="500"/>
                                        <p:tgtEl>
                                          <p:spTgt spid="12309"/>
                                        </p:tgtEl>
                                      </p:cBhvr>
                                    </p:animEffect>
                                  </p:childTnLst>
                                </p:cTn>
                              </p:par>
                            </p:childTnLst>
                          </p:cTn>
                        </p:par>
                        <p:par>
                          <p:cTn id="8" fill="hold" nodeType="afterGroup">
                            <p:stCondLst>
                              <p:cond delay="500"/>
                            </p:stCondLst>
                            <p:childTnLst>
                              <p:par>
                                <p:cTn id="9" presetID="22" presetClass="entr" presetSubtype="8" fill="hold" nodeType="afterEffect">
                                  <p:stCondLst>
                                    <p:cond delay="0"/>
                                  </p:stCondLst>
                                  <p:childTnLst>
                                    <p:set>
                                      <p:cBhvr>
                                        <p:cTn id="10" dur="1" fill="hold">
                                          <p:stCondLst>
                                            <p:cond delay="0"/>
                                          </p:stCondLst>
                                        </p:cTn>
                                        <p:tgtEl>
                                          <p:spTgt spid="12308"/>
                                        </p:tgtEl>
                                        <p:attrNameLst>
                                          <p:attrName>style.visibility</p:attrName>
                                        </p:attrNameLst>
                                      </p:cBhvr>
                                      <p:to>
                                        <p:strVal val="visible"/>
                                      </p:to>
                                    </p:set>
                                    <p:animEffect transition="in" filter="wipe(left)">
                                      <p:cBhvr>
                                        <p:cTn id="11" dur="500"/>
                                        <p:tgtEl>
                                          <p:spTgt spid="12308"/>
                                        </p:tgtEl>
                                      </p:cBhvr>
                                    </p:animEffect>
                                  </p:childTnLst>
                                </p:cTn>
                              </p:par>
                            </p:childTnLst>
                          </p:cTn>
                        </p:par>
                        <p:par>
                          <p:cTn id="12" fill="hold" nodeType="afterGroup">
                            <p:stCondLst>
                              <p:cond delay="1000"/>
                            </p:stCondLst>
                            <p:childTnLst>
                              <p:par>
                                <p:cTn id="13" presetID="9" presetClass="entr" presetSubtype="0" fill="hold" grpId="0" nodeType="afterEffect">
                                  <p:stCondLst>
                                    <p:cond delay="0"/>
                                  </p:stCondLst>
                                  <p:childTnLst>
                                    <p:set>
                                      <p:cBhvr>
                                        <p:cTn id="14" dur="1" fill="hold">
                                          <p:stCondLst>
                                            <p:cond delay="0"/>
                                          </p:stCondLst>
                                        </p:cTn>
                                        <p:tgtEl>
                                          <p:spTgt spid="12297"/>
                                        </p:tgtEl>
                                        <p:attrNameLst>
                                          <p:attrName>style.visibility</p:attrName>
                                        </p:attrNameLst>
                                      </p:cBhvr>
                                      <p:to>
                                        <p:strVal val="visible"/>
                                      </p:to>
                                    </p:set>
                                    <p:animEffect transition="in" filter="dissolve">
                                      <p:cBhvr>
                                        <p:cTn id="15" dur="500"/>
                                        <p:tgtEl>
                                          <p:spTgt spid="12297"/>
                                        </p:tgtEl>
                                      </p:cBhvr>
                                    </p:animEffect>
                                  </p:childTnLst>
                                </p:cTn>
                              </p:par>
                            </p:childTnLst>
                          </p:cTn>
                        </p:par>
                        <p:par>
                          <p:cTn id="16" fill="hold" nodeType="afterGroup">
                            <p:stCondLst>
                              <p:cond delay="1500"/>
                            </p:stCondLst>
                            <p:childTnLst>
                              <p:par>
                                <p:cTn id="17" presetID="22" presetClass="entr" presetSubtype="1" fill="hold" grpId="0" nodeType="afterEffect">
                                  <p:stCondLst>
                                    <p:cond delay="0"/>
                                  </p:stCondLst>
                                  <p:childTnLst>
                                    <p:set>
                                      <p:cBhvr>
                                        <p:cTn id="18" dur="1" fill="hold">
                                          <p:stCondLst>
                                            <p:cond delay="0"/>
                                          </p:stCondLst>
                                        </p:cTn>
                                        <p:tgtEl>
                                          <p:spTgt spid="12310"/>
                                        </p:tgtEl>
                                        <p:attrNameLst>
                                          <p:attrName>style.visibility</p:attrName>
                                        </p:attrNameLst>
                                      </p:cBhvr>
                                      <p:to>
                                        <p:strVal val="visible"/>
                                      </p:to>
                                    </p:set>
                                    <p:animEffect transition="in" filter="wipe(up)">
                                      <p:cBhvr>
                                        <p:cTn id="19" dur="500"/>
                                        <p:tgtEl>
                                          <p:spTgt spid="12310"/>
                                        </p:tgtEl>
                                      </p:cBhvr>
                                    </p:animEffect>
                                  </p:childTnLst>
                                </p:cTn>
                              </p:par>
                            </p:childTnLst>
                          </p:cTn>
                        </p:par>
                        <p:par>
                          <p:cTn id="20" fill="hold" nodeType="afterGroup">
                            <p:stCondLst>
                              <p:cond delay="2000"/>
                            </p:stCondLst>
                            <p:childTnLst>
                              <p:par>
                                <p:cTn id="21" presetID="22" presetClass="entr" presetSubtype="1" fill="hold" nodeType="afterEffect">
                                  <p:stCondLst>
                                    <p:cond delay="0"/>
                                  </p:stCondLst>
                                  <p:childTnLst>
                                    <p:set>
                                      <p:cBhvr>
                                        <p:cTn id="22" dur="1" fill="hold">
                                          <p:stCondLst>
                                            <p:cond delay="0"/>
                                          </p:stCondLst>
                                        </p:cTn>
                                        <p:tgtEl>
                                          <p:spTgt spid="12311"/>
                                        </p:tgtEl>
                                        <p:attrNameLst>
                                          <p:attrName>style.visibility</p:attrName>
                                        </p:attrNameLst>
                                      </p:cBhvr>
                                      <p:to>
                                        <p:strVal val="visible"/>
                                      </p:to>
                                    </p:set>
                                    <p:animEffect transition="in" filter="wipe(up)">
                                      <p:cBhvr>
                                        <p:cTn id="23" dur="500"/>
                                        <p:tgtEl>
                                          <p:spTgt spid="12311"/>
                                        </p:tgtEl>
                                      </p:cBhvr>
                                    </p:animEffect>
                                  </p:childTnLst>
                                  <p:subTnLst>
                                    <p:audio>
                                      <p:cMediaNode>
                                        <p:cTn display="0" masterRel="sameClick">
                                          <p:stCondLst>
                                            <p:cond evt="begin" delay="0">
                                              <p:tn val="21"/>
                                            </p:cond>
                                          </p:stCondLst>
                                          <p:endCondLst>
                                            <p:cond evt="onStopAudio" delay="0">
                                              <p:tgtEl>
                                                <p:sldTgt/>
                                              </p:tgtEl>
                                            </p:cond>
                                          </p:endCondLst>
                                        </p:cTn>
                                        <p:tgtEl>
                                          <p:sndTgt r:embed="rId2" name="DING.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7" grpId="0" autoUpdateAnimBg="0"/>
      <p:bldP spid="12309" grpId="0" autoUpdateAnimBg="0"/>
      <p:bldP spid="12310" grpId="0"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ChangeArrowheads="1"/>
          </p:cNvSpPr>
          <p:nvPr/>
        </p:nvSpPr>
        <p:spPr bwMode="auto">
          <a:xfrm>
            <a:off x="1766888" y="84138"/>
            <a:ext cx="7305675" cy="1187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eaLnBrk="0" hangingPunct="0"/>
            <a:r>
              <a:rPr lang="en-US" altLang="en-US" sz="3600" b="1">
                <a:solidFill>
                  <a:srgbClr val="000099"/>
                </a:solidFill>
                <a:latin typeface="Times New Roman" panose="02020603050405020304" pitchFamily="18" charset="0"/>
              </a:rPr>
              <a:t>MONOPOLISTIC COMPETITION</a:t>
            </a:r>
          </a:p>
          <a:p>
            <a:pPr algn="ctr" eaLnBrk="0" hangingPunct="0"/>
            <a:r>
              <a:rPr lang="en-US" altLang="en-US" sz="3600" b="1">
                <a:solidFill>
                  <a:srgbClr val="000099"/>
                </a:solidFill>
                <a:latin typeface="Times New Roman" panose="02020603050405020304" pitchFamily="18" charset="0"/>
              </a:rPr>
              <a:t>AND EFFICIENCY</a:t>
            </a:r>
          </a:p>
        </p:txBody>
      </p:sp>
      <p:sp>
        <p:nvSpPr>
          <p:cNvPr id="13315" name="Rectangle 3"/>
          <p:cNvSpPr>
            <a:spLocks noChangeArrowheads="1"/>
          </p:cNvSpPr>
          <p:nvPr/>
        </p:nvSpPr>
        <p:spPr bwMode="auto">
          <a:xfrm>
            <a:off x="1720850" y="1204913"/>
            <a:ext cx="7353300" cy="4624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spcAft>
                <a:spcPct val="30000"/>
              </a:spcAft>
              <a:buFontTx/>
              <a:buChar char="•"/>
            </a:pPr>
            <a:r>
              <a:rPr lang="en-US" altLang="en-US" sz="4800" b="1">
                <a:solidFill>
                  <a:srgbClr val="CC0000"/>
                </a:solidFill>
                <a:latin typeface="Times New Roman" panose="02020603050405020304" pitchFamily="18" charset="0"/>
              </a:rPr>
              <a:t> Not Productively Efficient</a:t>
            </a:r>
          </a:p>
          <a:p>
            <a:pPr lvl="1" eaLnBrk="0" hangingPunct="0">
              <a:spcAft>
                <a:spcPct val="30000"/>
              </a:spcAft>
            </a:pPr>
            <a:r>
              <a:rPr lang="en-US" altLang="en-US" sz="4800" b="1">
                <a:solidFill>
                  <a:srgbClr val="FF6600"/>
                </a:solidFill>
                <a:latin typeface="Times New Roman" panose="02020603050405020304" pitchFamily="18" charset="0"/>
              </a:rPr>
              <a:t>	</a:t>
            </a:r>
            <a:r>
              <a:rPr lang="en-US" altLang="en-US" sz="4800" b="1">
                <a:latin typeface="Times New Roman" panose="02020603050405020304" pitchFamily="18" charset="0"/>
                <a:sym typeface="Symbol" panose="05050102010706020507" pitchFamily="18" charset="2"/>
              </a:rPr>
              <a:t> Minimum ATC</a:t>
            </a:r>
            <a:endParaRPr lang="en-US" altLang="en-US" sz="4800" b="1">
              <a:solidFill>
                <a:srgbClr val="CC0000"/>
              </a:solidFill>
              <a:latin typeface="Times New Roman" panose="02020603050405020304" pitchFamily="18" charset="0"/>
            </a:endParaRPr>
          </a:p>
          <a:p>
            <a:pPr eaLnBrk="0" hangingPunct="0">
              <a:spcAft>
                <a:spcPct val="30000"/>
              </a:spcAft>
              <a:buFontTx/>
              <a:buChar char="•"/>
            </a:pPr>
            <a:r>
              <a:rPr lang="en-US" altLang="en-US" sz="4800" b="1">
                <a:solidFill>
                  <a:srgbClr val="CC0000"/>
                </a:solidFill>
                <a:latin typeface="Times New Roman" panose="02020603050405020304" pitchFamily="18" charset="0"/>
              </a:rPr>
              <a:t> Not Allocatively Efficient</a:t>
            </a:r>
          </a:p>
          <a:p>
            <a:pPr lvl="2" eaLnBrk="0" hangingPunct="0">
              <a:spcAft>
                <a:spcPct val="30000"/>
              </a:spcAft>
            </a:pPr>
            <a:r>
              <a:rPr lang="en-US" altLang="en-US" sz="4800" b="1">
                <a:latin typeface="Times New Roman" panose="02020603050405020304" pitchFamily="18" charset="0"/>
                <a:sym typeface="Symbol" panose="05050102010706020507" pitchFamily="18" charset="2"/>
              </a:rPr>
              <a:t>	Price  MC</a:t>
            </a:r>
            <a:endParaRPr lang="en-US" altLang="en-US" sz="4800" b="1">
              <a:solidFill>
                <a:srgbClr val="CC0000"/>
              </a:solidFill>
              <a:latin typeface="Times New Roman" panose="02020603050405020304" pitchFamily="18" charset="0"/>
            </a:endParaRPr>
          </a:p>
          <a:p>
            <a:pPr eaLnBrk="0" hangingPunct="0">
              <a:spcAft>
                <a:spcPct val="30000"/>
              </a:spcAft>
              <a:buFontTx/>
              <a:buChar char="•"/>
            </a:pPr>
            <a:r>
              <a:rPr lang="en-US" altLang="en-US" sz="4800" b="1">
                <a:solidFill>
                  <a:srgbClr val="CC0000"/>
                </a:solidFill>
                <a:latin typeface="Times New Roman" panose="02020603050405020304" pitchFamily="18" charset="0"/>
              </a:rPr>
              <a:t> Excess Capacity</a:t>
            </a:r>
          </a:p>
        </p:txBody>
      </p:sp>
      <p:sp>
        <p:nvSpPr>
          <p:cNvPr id="13316" name="Text Box 4"/>
          <p:cNvSpPr txBox="1">
            <a:spLocks noChangeArrowheads="1"/>
          </p:cNvSpPr>
          <p:nvPr/>
        </p:nvSpPr>
        <p:spPr bwMode="auto">
          <a:xfrm>
            <a:off x="4945063" y="5710238"/>
            <a:ext cx="3105150" cy="8239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4800" b="1">
                <a:solidFill>
                  <a:srgbClr val="000099"/>
                </a:solidFill>
                <a:latin typeface="Brush Script MT" panose="03060802040406070304" pitchFamily="66" charset="0"/>
              </a:rPr>
              <a:t>Graphically…</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3314"/>
                                        </p:tgtEl>
                                        <p:attrNameLst>
                                          <p:attrName>style.visibility</p:attrName>
                                        </p:attrNameLst>
                                      </p:cBhvr>
                                      <p:to>
                                        <p:strVal val="visible"/>
                                      </p:to>
                                    </p:set>
                                    <p:animEffect transition="in" filter="wipe(left)">
                                      <p:cBhvr>
                                        <p:cTn id="7" dur="500"/>
                                        <p:tgtEl>
                                          <p:spTgt spid="1331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3315">
                                            <p:txEl>
                                              <p:pRg st="0" end="0"/>
                                            </p:txEl>
                                          </p:spTgt>
                                        </p:tgtEl>
                                        <p:attrNameLst>
                                          <p:attrName>style.visibility</p:attrName>
                                        </p:attrNameLst>
                                      </p:cBhvr>
                                      <p:to>
                                        <p:strVal val="visible"/>
                                      </p:to>
                                    </p:set>
                                    <p:animEffect transition="in" filter="wipe(left)">
                                      <p:cBhvr>
                                        <p:cTn id="12" dur="500"/>
                                        <p:tgtEl>
                                          <p:spTgt spid="13315">
                                            <p:txEl>
                                              <p:pRg st="0" end="0"/>
                                            </p:txEl>
                                          </p:spTgt>
                                        </p:tgtEl>
                                      </p:cBhvr>
                                    </p:animEffect>
                                  </p:childTnLst>
                                </p:cTn>
                              </p:par>
                              <p:par>
                                <p:cTn id="13" presetID="22" presetClass="entr" presetSubtype="8" fill="hold" grpId="0" nodeType="withEffect">
                                  <p:stCondLst>
                                    <p:cond delay="0"/>
                                  </p:stCondLst>
                                  <p:childTnLst>
                                    <p:set>
                                      <p:cBhvr>
                                        <p:cTn id="14" dur="1" fill="hold">
                                          <p:stCondLst>
                                            <p:cond delay="0"/>
                                          </p:stCondLst>
                                        </p:cTn>
                                        <p:tgtEl>
                                          <p:spTgt spid="13315">
                                            <p:txEl>
                                              <p:pRg st="1" end="1"/>
                                            </p:txEl>
                                          </p:spTgt>
                                        </p:tgtEl>
                                        <p:attrNameLst>
                                          <p:attrName>style.visibility</p:attrName>
                                        </p:attrNameLst>
                                      </p:cBhvr>
                                      <p:to>
                                        <p:strVal val="visible"/>
                                      </p:to>
                                    </p:set>
                                    <p:animEffect transition="in" filter="wipe(left)">
                                      <p:cBhvr>
                                        <p:cTn id="15" dur="500"/>
                                        <p:tgtEl>
                                          <p:spTgt spid="13315">
                                            <p:txEl>
                                              <p:pRg st="1" end="1"/>
                                            </p:txEl>
                                          </p:spTgt>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13315">
                                            <p:txEl>
                                              <p:pRg st="2" end="2"/>
                                            </p:txEl>
                                          </p:spTgt>
                                        </p:tgtEl>
                                        <p:attrNameLst>
                                          <p:attrName>style.visibility</p:attrName>
                                        </p:attrNameLst>
                                      </p:cBhvr>
                                      <p:to>
                                        <p:strVal val="visible"/>
                                      </p:to>
                                    </p:set>
                                    <p:animEffect transition="in" filter="wipe(left)">
                                      <p:cBhvr>
                                        <p:cTn id="20" dur="500"/>
                                        <p:tgtEl>
                                          <p:spTgt spid="13315">
                                            <p:txEl>
                                              <p:pRg st="2" end="2"/>
                                            </p:txEl>
                                          </p:spTgt>
                                        </p:tgtEl>
                                      </p:cBhvr>
                                    </p:animEffect>
                                  </p:childTnLst>
                                </p:cTn>
                              </p:par>
                              <p:par>
                                <p:cTn id="21" presetID="22" presetClass="entr" presetSubtype="8" fill="hold" grpId="0" nodeType="withEffect">
                                  <p:stCondLst>
                                    <p:cond delay="0"/>
                                  </p:stCondLst>
                                  <p:childTnLst>
                                    <p:set>
                                      <p:cBhvr>
                                        <p:cTn id="22" dur="1" fill="hold">
                                          <p:stCondLst>
                                            <p:cond delay="0"/>
                                          </p:stCondLst>
                                        </p:cTn>
                                        <p:tgtEl>
                                          <p:spTgt spid="13315">
                                            <p:txEl>
                                              <p:pRg st="3" end="3"/>
                                            </p:txEl>
                                          </p:spTgt>
                                        </p:tgtEl>
                                        <p:attrNameLst>
                                          <p:attrName>style.visibility</p:attrName>
                                        </p:attrNameLst>
                                      </p:cBhvr>
                                      <p:to>
                                        <p:strVal val="visible"/>
                                      </p:to>
                                    </p:set>
                                    <p:animEffect transition="in" filter="wipe(left)">
                                      <p:cBhvr>
                                        <p:cTn id="23" dur="500"/>
                                        <p:tgtEl>
                                          <p:spTgt spid="13315">
                                            <p:txEl>
                                              <p:pRg st="3" end="3"/>
                                            </p:txEl>
                                          </p:spTgt>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22" presetClass="entr" presetSubtype="8" fill="hold" grpId="0" nodeType="clickEffect">
                                  <p:stCondLst>
                                    <p:cond delay="0"/>
                                  </p:stCondLst>
                                  <p:childTnLst>
                                    <p:set>
                                      <p:cBhvr>
                                        <p:cTn id="27" dur="1" fill="hold">
                                          <p:stCondLst>
                                            <p:cond delay="0"/>
                                          </p:stCondLst>
                                        </p:cTn>
                                        <p:tgtEl>
                                          <p:spTgt spid="13315">
                                            <p:txEl>
                                              <p:pRg st="4" end="4"/>
                                            </p:txEl>
                                          </p:spTgt>
                                        </p:tgtEl>
                                        <p:attrNameLst>
                                          <p:attrName>style.visibility</p:attrName>
                                        </p:attrNameLst>
                                      </p:cBhvr>
                                      <p:to>
                                        <p:strVal val="visible"/>
                                      </p:to>
                                    </p:set>
                                    <p:animEffect transition="in" filter="wipe(left)">
                                      <p:cBhvr>
                                        <p:cTn id="28" dur="500"/>
                                        <p:tgtEl>
                                          <p:spTgt spid="13315">
                                            <p:txEl>
                                              <p:pRg st="4" end="4"/>
                                            </p:txEl>
                                          </p:spTgt>
                                        </p:tgtEl>
                                      </p:cBhvr>
                                    </p:animEffect>
                                  </p:childTnLst>
                                </p:cTn>
                              </p:par>
                            </p:childTnLst>
                          </p:cTn>
                        </p:par>
                        <p:par>
                          <p:cTn id="29" fill="hold" nodeType="afterGroup">
                            <p:stCondLst>
                              <p:cond delay="500"/>
                            </p:stCondLst>
                            <p:childTnLst>
                              <p:par>
                                <p:cTn id="30" presetID="22" presetClass="entr" presetSubtype="8" fill="hold" grpId="0" nodeType="afterEffect">
                                  <p:stCondLst>
                                    <p:cond delay="0"/>
                                  </p:stCondLst>
                                  <p:childTnLst>
                                    <p:set>
                                      <p:cBhvr>
                                        <p:cTn id="31" dur="1" fill="hold">
                                          <p:stCondLst>
                                            <p:cond delay="0"/>
                                          </p:stCondLst>
                                        </p:cTn>
                                        <p:tgtEl>
                                          <p:spTgt spid="13316"/>
                                        </p:tgtEl>
                                        <p:attrNameLst>
                                          <p:attrName>style.visibility</p:attrName>
                                        </p:attrNameLst>
                                      </p:cBhvr>
                                      <p:to>
                                        <p:strVal val="visible"/>
                                      </p:to>
                                    </p:set>
                                    <p:animEffect transition="in" filter="wipe(left)">
                                      <p:cBhvr>
                                        <p:cTn id="32" dur="500"/>
                                        <p:tgtEl>
                                          <p:spTgt spid="133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4" grpId="0" autoUpdateAnimBg="0"/>
      <p:bldP spid="13315" grpId="0" build="p" autoUpdateAnimBg="0"/>
      <p:bldP spid="13316" grpId="0"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Line 2"/>
          <p:cNvSpPr>
            <a:spLocks noChangeShapeType="1"/>
          </p:cNvSpPr>
          <p:nvPr/>
        </p:nvSpPr>
        <p:spPr bwMode="auto">
          <a:xfrm>
            <a:off x="2967038" y="1909763"/>
            <a:ext cx="3686175" cy="3546475"/>
          </a:xfrm>
          <a:prstGeom prst="line">
            <a:avLst/>
          </a:prstGeom>
          <a:noFill/>
          <a:ln w="76200">
            <a:solidFill>
              <a:srgbClr val="777777"/>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339" name="Line 3"/>
          <p:cNvSpPr>
            <a:spLocks noChangeShapeType="1"/>
          </p:cNvSpPr>
          <p:nvPr/>
        </p:nvSpPr>
        <p:spPr bwMode="auto">
          <a:xfrm>
            <a:off x="3105150" y="1792288"/>
            <a:ext cx="5476875" cy="2967037"/>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340" name="Rectangle 4"/>
          <p:cNvSpPr>
            <a:spLocks noChangeArrowheads="1"/>
          </p:cNvSpPr>
          <p:nvPr/>
        </p:nvSpPr>
        <p:spPr bwMode="auto">
          <a:xfrm>
            <a:off x="8297863" y="4713288"/>
            <a:ext cx="438150" cy="5159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800" b="1"/>
              <a:t>D</a:t>
            </a:r>
          </a:p>
        </p:txBody>
      </p:sp>
      <p:sp>
        <p:nvSpPr>
          <p:cNvPr id="14341" name="Rectangle 5"/>
          <p:cNvSpPr>
            <a:spLocks noChangeArrowheads="1"/>
          </p:cNvSpPr>
          <p:nvPr/>
        </p:nvSpPr>
        <p:spPr bwMode="auto">
          <a:xfrm>
            <a:off x="6619875" y="5351463"/>
            <a:ext cx="735013" cy="5159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800" b="1"/>
              <a:t>MR</a:t>
            </a:r>
          </a:p>
        </p:txBody>
      </p:sp>
      <p:sp>
        <p:nvSpPr>
          <p:cNvPr id="14342" name="Rectangle 6"/>
          <p:cNvSpPr>
            <a:spLocks noChangeArrowheads="1"/>
          </p:cNvSpPr>
          <p:nvPr/>
        </p:nvSpPr>
        <p:spPr bwMode="auto">
          <a:xfrm>
            <a:off x="7615238" y="982663"/>
            <a:ext cx="735012" cy="5159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800" b="1" i="1"/>
              <a:t>MC</a:t>
            </a:r>
          </a:p>
        </p:txBody>
      </p:sp>
      <p:sp>
        <p:nvSpPr>
          <p:cNvPr id="14343" name="Freeform 7"/>
          <p:cNvSpPr>
            <a:spLocks/>
          </p:cNvSpPr>
          <p:nvPr/>
        </p:nvSpPr>
        <p:spPr bwMode="auto">
          <a:xfrm>
            <a:off x="4038600" y="1327150"/>
            <a:ext cx="3586163" cy="3989388"/>
          </a:xfrm>
          <a:custGeom>
            <a:avLst/>
            <a:gdLst>
              <a:gd name="T0" fmla="*/ 0 w 2259"/>
              <a:gd name="T1" fmla="*/ 2512 h 2513"/>
              <a:gd name="T2" fmla="*/ 371 w 2259"/>
              <a:gd name="T3" fmla="*/ 2285 h 2513"/>
              <a:gd name="T4" fmla="*/ 721 w 2259"/>
              <a:gd name="T5" fmla="*/ 2029 h 2513"/>
              <a:gd name="T6" fmla="*/ 1047 w 2259"/>
              <a:gd name="T7" fmla="*/ 1746 h 2513"/>
              <a:gd name="T8" fmla="*/ 1347 w 2259"/>
              <a:gd name="T9" fmla="*/ 1439 h 2513"/>
              <a:gd name="T10" fmla="*/ 1618 w 2259"/>
              <a:gd name="T11" fmla="*/ 1110 h 2513"/>
              <a:gd name="T12" fmla="*/ 1862 w 2259"/>
              <a:gd name="T13" fmla="*/ 759 h 2513"/>
              <a:gd name="T14" fmla="*/ 2075 w 2259"/>
              <a:gd name="T15" fmla="*/ 389 h 2513"/>
              <a:gd name="T16" fmla="*/ 2258 w 2259"/>
              <a:gd name="T17" fmla="*/ 0 h 25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259" h="2513">
                <a:moveTo>
                  <a:pt x="0" y="2512"/>
                </a:moveTo>
                <a:lnTo>
                  <a:pt x="371" y="2285"/>
                </a:lnTo>
                <a:lnTo>
                  <a:pt x="721" y="2029"/>
                </a:lnTo>
                <a:lnTo>
                  <a:pt x="1047" y="1746"/>
                </a:lnTo>
                <a:lnTo>
                  <a:pt x="1347" y="1439"/>
                </a:lnTo>
                <a:lnTo>
                  <a:pt x="1618" y="1110"/>
                </a:lnTo>
                <a:lnTo>
                  <a:pt x="1862" y="759"/>
                </a:lnTo>
                <a:lnTo>
                  <a:pt x="2075" y="389"/>
                </a:lnTo>
                <a:lnTo>
                  <a:pt x="2258" y="0"/>
                </a:lnTo>
              </a:path>
            </a:pathLst>
          </a:custGeom>
          <a:noFill/>
          <a:ln w="76200" cap="rnd" cmpd="sng">
            <a:solidFill>
              <a:srgbClr val="CC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344" name="Rectangle 8"/>
          <p:cNvSpPr>
            <a:spLocks noChangeArrowheads="1"/>
          </p:cNvSpPr>
          <p:nvPr/>
        </p:nvSpPr>
        <p:spPr bwMode="auto">
          <a:xfrm>
            <a:off x="2047875" y="2776538"/>
            <a:ext cx="674688" cy="698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eaLnBrk="0" hangingPunct="0"/>
            <a:r>
              <a:rPr lang="en-US" altLang="en-US" sz="2000" b="1"/>
              <a:t>P</a:t>
            </a:r>
            <a:r>
              <a:rPr lang="en-US" altLang="en-US" sz="2000" b="1" baseline="-25000"/>
              <a:t>3</a:t>
            </a:r>
            <a:r>
              <a:rPr lang="en-US" altLang="en-US" sz="2000" b="1"/>
              <a:t> </a:t>
            </a:r>
          </a:p>
          <a:p>
            <a:pPr algn="ctr" eaLnBrk="0" hangingPunct="0"/>
            <a:r>
              <a:rPr lang="en-US" altLang="en-US" sz="2000" b="1"/>
              <a:t>= A</a:t>
            </a:r>
            <a:r>
              <a:rPr lang="en-US" altLang="en-US" sz="2000" b="1" baseline="-25000"/>
              <a:t>3</a:t>
            </a:r>
          </a:p>
        </p:txBody>
      </p:sp>
      <p:sp>
        <p:nvSpPr>
          <p:cNvPr id="14345" name="Rectangle 9"/>
          <p:cNvSpPr>
            <a:spLocks noChangeArrowheads="1"/>
          </p:cNvSpPr>
          <p:nvPr/>
        </p:nvSpPr>
        <p:spPr bwMode="auto">
          <a:xfrm>
            <a:off x="8047038" y="1970088"/>
            <a:ext cx="1025525" cy="5159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eaLnBrk="0" hangingPunct="0"/>
            <a:r>
              <a:rPr lang="en-US" altLang="en-US" sz="2800" b="1"/>
              <a:t>ATC</a:t>
            </a:r>
          </a:p>
        </p:txBody>
      </p:sp>
      <p:sp>
        <p:nvSpPr>
          <p:cNvPr id="14346" name="Rectangle 10"/>
          <p:cNvSpPr>
            <a:spLocks noChangeArrowheads="1"/>
          </p:cNvSpPr>
          <p:nvPr/>
        </p:nvSpPr>
        <p:spPr bwMode="auto">
          <a:xfrm rot="16200000">
            <a:off x="735807" y="3691731"/>
            <a:ext cx="2484438" cy="454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400" b="1"/>
              <a:t>Price and Costs</a:t>
            </a:r>
          </a:p>
        </p:txBody>
      </p:sp>
      <p:sp>
        <p:nvSpPr>
          <p:cNvPr id="14347" name="Rectangle 11"/>
          <p:cNvSpPr>
            <a:spLocks noChangeArrowheads="1"/>
          </p:cNvSpPr>
          <p:nvPr/>
        </p:nvSpPr>
        <p:spPr bwMode="auto">
          <a:xfrm>
            <a:off x="5257800" y="6048375"/>
            <a:ext cx="469900" cy="393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000" b="1"/>
              <a:t>Q</a:t>
            </a:r>
            <a:r>
              <a:rPr lang="en-US" altLang="en-US" sz="2000" b="1" baseline="-25000"/>
              <a:t>3</a:t>
            </a:r>
          </a:p>
        </p:txBody>
      </p:sp>
      <p:grpSp>
        <p:nvGrpSpPr>
          <p:cNvPr id="14348" name="Group 12"/>
          <p:cNvGrpSpPr>
            <a:grpSpLocks/>
          </p:cNvGrpSpPr>
          <p:nvPr/>
        </p:nvGrpSpPr>
        <p:grpSpPr bwMode="auto">
          <a:xfrm>
            <a:off x="2659063" y="1233488"/>
            <a:ext cx="5719762" cy="4914900"/>
            <a:chOff x="1203" y="745"/>
            <a:chExt cx="3603" cy="3096"/>
          </a:xfrm>
        </p:grpSpPr>
        <p:sp>
          <p:nvSpPr>
            <p:cNvPr id="14349" name="Line 13"/>
            <p:cNvSpPr>
              <a:spLocks noChangeShapeType="1"/>
            </p:cNvSpPr>
            <p:nvPr/>
          </p:nvSpPr>
          <p:spPr bwMode="auto">
            <a:xfrm>
              <a:off x="1217" y="745"/>
              <a:ext cx="0" cy="3096"/>
            </a:xfrm>
            <a:prstGeom prst="line">
              <a:avLst/>
            </a:prstGeom>
            <a:noFill/>
            <a:ln w="762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350" name="Line 14"/>
            <p:cNvSpPr>
              <a:spLocks noChangeShapeType="1"/>
            </p:cNvSpPr>
            <p:nvPr/>
          </p:nvSpPr>
          <p:spPr bwMode="auto">
            <a:xfrm>
              <a:off x="1203" y="3817"/>
              <a:ext cx="3603" cy="0"/>
            </a:xfrm>
            <a:prstGeom prst="line">
              <a:avLst/>
            </a:prstGeom>
            <a:noFill/>
            <a:ln w="762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14351" name="Line 15"/>
          <p:cNvSpPr>
            <a:spLocks noChangeShapeType="1"/>
          </p:cNvSpPr>
          <p:nvPr/>
        </p:nvSpPr>
        <p:spPr bwMode="auto">
          <a:xfrm>
            <a:off x="5464175" y="3109913"/>
            <a:ext cx="0" cy="2963862"/>
          </a:xfrm>
          <a:prstGeom prst="line">
            <a:avLst/>
          </a:prstGeom>
          <a:noFill/>
          <a:ln w="38100">
            <a:solidFill>
              <a:schemeClr val="tx2"/>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352" name="Text Box 16"/>
          <p:cNvSpPr txBox="1">
            <a:spLocks noChangeArrowheads="1"/>
          </p:cNvSpPr>
          <p:nvPr/>
        </p:nvSpPr>
        <p:spPr bwMode="auto">
          <a:xfrm>
            <a:off x="4802188" y="6329363"/>
            <a:ext cx="12128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b="1"/>
              <a:t>Quantity</a:t>
            </a:r>
          </a:p>
        </p:txBody>
      </p:sp>
      <p:sp>
        <p:nvSpPr>
          <p:cNvPr id="14353" name="Line 17"/>
          <p:cNvSpPr>
            <a:spLocks noChangeShapeType="1"/>
          </p:cNvSpPr>
          <p:nvPr/>
        </p:nvSpPr>
        <p:spPr bwMode="auto">
          <a:xfrm>
            <a:off x="2716213" y="3081338"/>
            <a:ext cx="2709862" cy="0"/>
          </a:xfrm>
          <a:prstGeom prst="line">
            <a:avLst/>
          </a:prstGeom>
          <a:noFill/>
          <a:ln w="38100">
            <a:solidFill>
              <a:schemeClr val="tx1"/>
            </a:solidFill>
            <a:prstDash val="dash"/>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354" name="Oval 18"/>
          <p:cNvSpPr>
            <a:spLocks noChangeArrowheads="1"/>
          </p:cNvSpPr>
          <p:nvPr/>
        </p:nvSpPr>
        <p:spPr bwMode="auto">
          <a:xfrm>
            <a:off x="5380038" y="4217988"/>
            <a:ext cx="169862" cy="169862"/>
          </a:xfrm>
          <a:prstGeom prst="ellipse">
            <a:avLst/>
          </a:prstGeom>
          <a:solidFill>
            <a:schemeClr val="folHlink"/>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355" name="Freeform 19"/>
          <p:cNvSpPr>
            <a:spLocks/>
          </p:cNvSpPr>
          <p:nvPr/>
        </p:nvSpPr>
        <p:spPr bwMode="auto">
          <a:xfrm>
            <a:off x="3889375" y="1808163"/>
            <a:ext cx="4425950" cy="1462087"/>
          </a:xfrm>
          <a:custGeom>
            <a:avLst/>
            <a:gdLst>
              <a:gd name="T0" fmla="*/ 0 w 2788"/>
              <a:gd name="T1" fmla="*/ 0 h 912"/>
              <a:gd name="T2" fmla="*/ 1030 w 2788"/>
              <a:gd name="T3" fmla="*/ 768 h 912"/>
              <a:gd name="T4" fmla="*/ 1844 w 2788"/>
              <a:gd name="T5" fmla="*/ 862 h 912"/>
              <a:gd name="T6" fmla="*/ 2454 w 2788"/>
              <a:gd name="T7" fmla="*/ 477 h 912"/>
              <a:gd name="T8" fmla="*/ 2788 w 2788"/>
              <a:gd name="T9" fmla="*/ 0 h 912"/>
            </a:gdLst>
            <a:ahLst/>
            <a:cxnLst>
              <a:cxn ang="0">
                <a:pos x="T0" y="T1"/>
              </a:cxn>
              <a:cxn ang="0">
                <a:pos x="T2" y="T3"/>
              </a:cxn>
              <a:cxn ang="0">
                <a:pos x="T4" y="T5"/>
              </a:cxn>
              <a:cxn ang="0">
                <a:pos x="T6" y="T7"/>
              </a:cxn>
              <a:cxn ang="0">
                <a:pos x="T8" y="T9"/>
              </a:cxn>
            </a:cxnLst>
            <a:rect l="0" t="0" r="r" b="b"/>
            <a:pathLst>
              <a:path w="2788" h="912">
                <a:moveTo>
                  <a:pt x="0" y="0"/>
                </a:moveTo>
                <a:cubicBezTo>
                  <a:pt x="172" y="128"/>
                  <a:pt x="723" y="624"/>
                  <a:pt x="1030" y="768"/>
                </a:cubicBezTo>
                <a:cubicBezTo>
                  <a:pt x="1337" y="912"/>
                  <a:pt x="1607" y="911"/>
                  <a:pt x="1844" y="862"/>
                </a:cubicBezTo>
                <a:cubicBezTo>
                  <a:pt x="2081" y="813"/>
                  <a:pt x="2297" y="621"/>
                  <a:pt x="2454" y="477"/>
                </a:cubicBezTo>
                <a:cubicBezTo>
                  <a:pt x="2454" y="477"/>
                  <a:pt x="2788" y="0"/>
                  <a:pt x="2788" y="0"/>
                </a:cubicBezTo>
              </a:path>
            </a:pathLst>
          </a:custGeom>
          <a:noFill/>
          <a:ln w="76200" cap="rnd" cmpd="sng">
            <a:solidFill>
              <a:srgbClr val="000099"/>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356" name="Rectangle 20"/>
          <p:cNvSpPr>
            <a:spLocks noChangeArrowheads="1"/>
          </p:cNvSpPr>
          <p:nvPr/>
        </p:nvSpPr>
        <p:spPr bwMode="auto">
          <a:xfrm>
            <a:off x="3313113" y="1077913"/>
            <a:ext cx="4073525" cy="576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3200" b="1" i="1">
                <a:latin typeface="Times New Roman" panose="02020603050405020304" pitchFamily="18" charset="0"/>
              </a:rPr>
              <a:t>Long-Run Equilibrium</a:t>
            </a:r>
          </a:p>
        </p:txBody>
      </p:sp>
      <p:grpSp>
        <p:nvGrpSpPr>
          <p:cNvPr id="14357" name="Group 21"/>
          <p:cNvGrpSpPr>
            <a:grpSpLocks/>
          </p:cNvGrpSpPr>
          <p:nvPr/>
        </p:nvGrpSpPr>
        <p:grpSpPr bwMode="auto">
          <a:xfrm>
            <a:off x="5010150" y="1471613"/>
            <a:ext cx="1935163" cy="1703387"/>
            <a:chOff x="3156" y="927"/>
            <a:chExt cx="1219" cy="1073"/>
          </a:xfrm>
        </p:grpSpPr>
        <p:sp>
          <p:nvSpPr>
            <p:cNvPr id="14358" name="Rectangle 22"/>
            <p:cNvSpPr>
              <a:spLocks noChangeArrowheads="1"/>
            </p:cNvSpPr>
            <p:nvPr/>
          </p:nvSpPr>
          <p:spPr bwMode="auto">
            <a:xfrm>
              <a:off x="3156" y="927"/>
              <a:ext cx="1219" cy="8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eaLnBrk="0" hangingPunct="0"/>
              <a:r>
                <a:rPr lang="en-US" altLang="en-US" sz="2800" b="1" i="1">
                  <a:solidFill>
                    <a:srgbClr val="CC0000"/>
                  </a:solidFill>
                  <a:latin typeface="Times New Roman" panose="02020603050405020304" pitchFamily="18" charset="0"/>
                </a:rPr>
                <a:t>Price is Not</a:t>
              </a:r>
            </a:p>
            <a:p>
              <a:pPr algn="ctr" eaLnBrk="0" hangingPunct="0"/>
              <a:r>
                <a:rPr lang="en-US" altLang="en-US" sz="2800" b="1" i="1">
                  <a:solidFill>
                    <a:srgbClr val="CC0000"/>
                  </a:solidFill>
                  <a:latin typeface="Times New Roman" panose="02020603050405020304" pitchFamily="18" charset="0"/>
                </a:rPr>
                <a:t>= Minimum</a:t>
              </a:r>
            </a:p>
            <a:p>
              <a:pPr algn="ctr" eaLnBrk="0" hangingPunct="0"/>
              <a:r>
                <a:rPr lang="en-US" altLang="en-US" sz="2800" b="1" i="1">
                  <a:solidFill>
                    <a:srgbClr val="CC0000"/>
                  </a:solidFill>
                  <a:latin typeface="Times New Roman" panose="02020603050405020304" pitchFamily="18" charset="0"/>
                </a:rPr>
                <a:t>ATC</a:t>
              </a:r>
            </a:p>
          </p:txBody>
        </p:sp>
        <p:sp>
          <p:nvSpPr>
            <p:cNvPr id="14359" name="Line 23"/>
            <p:cNvSpPr>
              <a:spLocks noChangeShapeType="1"/>
            </p:cNvSpPr>
            <p:nvPr/>
          </p:nvSpPr>
          <p:spPr bwMode="auto">
            <a:xfrm flipH="1">
              <a:off x="3522" y="1777"/>
              <a:ext cx="181" cy="99"/>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360" name="Line 24"/>
            <p:cNvSpPr>
              <a:spLocks noChangeShapeType="1"/>
            </p:cNvSpPr>
            <p:nvPr/>
          </p:nvSpPr>
          <p:spPr bwMode="auto">
            <a:xfrm>
              <a:off x="3843" y="1761"/>
              <a:ext cx="197" cy="239"/>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4361" name="Group 25"/>
          <p:cNvGrpSpPr>
            <a:grpSpLocks/>
          </p:cNvGrpSpPr>
          <p:nvPr/>
        </p:nvGrpSpPr>
        <p:grpSpPr bwMode="auto">
          <a:xfrm>
            <a:off x="2727325" y="3148013"/>
            <a:ext cx="2641600" cy="1149350"/>
            <a:chOff x="1718" y="1983"/>
            <a:chExt cx="1664" cy="724"/>
          </a:xfrm>
        </p:grpSpPr>
        <p:sp>
          <p:nvSpPr>
            <p:cNvPr id="14362" name="Rectangle 26"/>
            <p:cNvSpPr>
              <a:spLocks noChangeArrowheads="1"/>
            </p:cNvSpPr>
            <p:nvPr/>
          </p:nvSpPr>
          <p:spPr bwMode="auto">
            <a:xfrm>
              <a:off x="1718" y="2223"/>
              <a:ext cx="1181" cy="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eaLnBrk="0" hangingPunct="0"/>
              <a:r>
                <a:rPr lang="en-US" altLang="en-US" sz="2800" b="1" i="1">
                  <a:solidFill>
                    <a:srgbClr val="CC0000"/>
                  </a:solidFill>
                  <a:latin typeface="Times New Roman" panose="02020603050405020304" pitchFamily="18" charset="0"/>
                </a:rPr>
                <a:t>Price </a:t>
              </a:r>
              <a:r>
                <a:rPr lang="en-US" altLang="en-US" sz="2800" b="1" i="1">
                  <a:solidFill>
                    <a:srgbClr val="CC0000"/>
                  </a:solidFill>
                  <a:latin typeface="Times New Roman" panose="02020603050405020304" pitchFamily="18" charset="0"/>
                  <a:sym typeface="Symbol" panose="05050102010706020507" pitchFamily="18" charset="2"/>
                </a:rPr>
                <a:t> </a:t>
              </a:r>
              <a:r>
                <a:rPr lang="en-US" altLang="en-US" sz="2800" b="1" i="1">
                  <a:solidFill>
                    <a:srgbClr val="CC0000"/>
                  </a:solidFill>
                  <a:latin typeface="Times New Roman" panose="02020603050405020304" pitchFamily="18" charset="0"/>
                </a:rPr>
                <a:t>MC</a:t>
              </a:r>
            </a:p>
          </p:txBody>
        </p:sp>
        <p:sp>
          <p:nvSpPr>
            <p:cNvPr id="14363" name="Line 27"/>
            <p:cNvSpPr>
              <a:spLocks noChangeShapeType="1"/>
            </p:cNvSpPr>
            <p:nvPr/>
          </p:nvSpPr>
          <p:spPr bwMode="auto">
            <a:xfrm flipV="1">
              <a:off x="2929" y="1983"/>
              <a:ext cx="453" cy="395"/>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364" name="Line 28"/>
            <p:cNvSpPr>
              <a:spLocks noChangeShapeType="1"/>
            </p:cNvSpPr>
            <p:nvPr/>
          </p:nvSpPr>
          <p:spPr bwMode="auto">
            <a:xfrm>
              <a:off x="2921" y="2444"/>
              <a:ext cx="412" cy="263"/>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4365" name="Rectangle 29"/>
          <p:cNvSpPr>
            <a:spLocks noChangeArrowheads="1"/>
          </p:cNvSpPr>
          <p:nvPr/>
        </p:nvSpPr>
        <p:spPr bwMode="auto">
          <a:xfrm>
            <a:off x="1766888" y="84138"/>
            <a:ext cx="7305675" cy="1187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eaLnBrk="0" hangingPunct="0"/>
            <a:r>
              <a:rPr lang="en-US" altLang="en-US" sz="3600" b="1">
                <a:solidFill>
                  <a:srgbClr val="000099"/>
                </a:solidFill>
                <a:latin typeface="Times New Roman" panose="02020603050405020304" pitchFamily="18" charset="0"/>
              </a:rPr>
              <a:t>MONOPOLISTIC COMPETITION</a:t>
            </a:r>
          </a:p>
          <a:p>
            <a:pPr algn="ctr" eaLnBrk="0" hangingPunct="0"/>
            <a:r>
              <a:rPr lang="en-US" altLang="en-US" sz="3600" b="1">
                <a:solidFill>
                  <a:srgbClr val="000099"/>
                </a:solidFill>
                <a:latin typeface="Times New Roman" panose="02020603050405020304" pitchFamily="18" charset="0"/>
              </a:rPr>
              <a:t>AND EFFICIENCY</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4356"/>
                                        </p:tgtEl>
                                        <p:attrNameLst>
                                          <p:attrName>style.visibility</p:attrName>
                                        </p:attrNameLst>
                                      </p:cBhvr>
                                      <p:to>
                                        <p:strVal val="visible"/>
                                      </p:to>
                                    </p:set>
                                    <p:animEffect transition="in" filter="wipe(left)">
                                      <p:cBhvr>
                                        <p:cTn id="7" dur="500"/>
                                        <p:tgtEl>
                                          <p:spTgt spid="14356"/>
                                        </p:tgtEl>
                                      </p:cBhvr>
                                    </p:animEffect>
                                  </p:childTnLst>
                                </p:cTn>
                              </p:par>
                            </p:childTnLst>
                          </p:cTn>
                        </p:par>
                        <p:par>
                          <p:cTn id="8" fill="hold" nodeType="afterGroup">
                            <p:stCondLst>
                              <p:cond delay="500"/>
                            </p:stCondLst>
                            <p:childTnLst>
                              <p:par>
                                <p:cTn id="9" presetID="22" presetClass="entr" presetSubtype="1" fill="hold" nodeType="afterEffect">
                                  <p:stCondLst>
                                    <p:cond delay="0"/>
                                  </p:stCondLst>
                                  <p:childTnLst>
                                    <p:set>
                                      <p:cBhvr>
                                        <p:cTn id="10" dur="1" fill="hold">
                                          <p:stCondLst>
                                            <p:cond delay="0"/>
                                          </p:stCondLst>
                                        </p:cTn>
                                        <p:tgtEl>
                                          <p:spTgt spid="14357"/>
                                        </p:tgtEl>
                                        <p:attrNameLst>
                                          <p:attrName>style.visibility</p:attrName>
                                        </p:attrNameLst>
                                      </p:cBhvr>
                                      <p:to>
                                        <p:strVal val="visible"/>
                                      </p:to>
                                    </p:set>
                                    <p:animEffect transition="in" filter="wipe(up)">
                                      <p:cBhvr>
                                        <p:cTn id="11" dur="500"/>
                                        <p:tgtEl>
                                          <p:spTgt spid="14357"/>
                                        </p:tgtEl>
                                      </p:cBhvr>
                                    </p:animEffect>
                                  </p:childTnLst>
                                  <p:subTnLst>
                                    <p:set>
                                      <p:cBhvr override="childStyle">
                                        <p:cTn dur="1" fill="hold" display="0" masterRel="nextClick" afterEffect="1"/>
                                        <p:tgtEl>
                                          <p:spTgt spid="14357"/>
                                        </p:tgtEl>
                                        <p:attrNameLst>
                                          <p:attrName>style.visibility</p:attrName>
                                        </p:attrNameLst>
                                      </p:cBhvr>
                                      <p:to>
                                        <p:strVal val="hidden"/>
                                      </p:to>
                                    </p:set>
                                  </p:subTnLst>
                                </p:cTn>
                              </p:par>
                            </p:childTnLst>
                          </p:cTn>
                        </p:par>
                      </p:childTnLst>
                    </p:cTn>
                  </p:par>
                  <p:par>
                    <p:cTn id="12" fill="hold" nodeType="clickPar">
                      <p:stCondLst>
                        <p:cond delay="indefinite"/>
                      </p:stCondLst>
                      <p:childTnLst>
                        <p:par>
                          <p:cTn id="13" fill="hold" nodeType="withGroup">
                            <p:stCondLst>
                              <p:cond delay="0"/>
                            </p:stCondLst>
                            <p:childTnLst>
                              <p:par>
                                <p:cTn id="14" presetID="22" presetClass="entr" presetSubtype="8" fill="hold" nodeType="clickEffect">
                                  <p:stCondLst>
                                    <p:cond delay="0"/>
                                  </p:stCondLst>
                                  <p:childTnLst>
                                    <p:set>
                                      <p:cBhvr>
                                        <p:cTn id="15" dur="1" fill="hold">
                                          <p:stCondLst>
                                            <p:cond delay="0"/>
                                          </p:stCondLst>
                                        </p:cTn>
                                        <p:tgtEl>
                                          <p:spTgt spid="14361"/>
                                        </p:tgtEl>
                                        <p:attrNameLst>
                                          <p:attrName>style.visibility</p:attrName>
                                        </p:attrNameLst>
                                      </p:cBhvr>
                                      <p:to>
                                        <p:strVal val="visible"/>
                                      </p:to>
                                    </p:set>
                                    <p:animEffect transition="in" filter="wipe(left)">
                                      <p:cBhvr>
                                        <p:cTn id="16" dur="500"/>
                                        <p:tgtEl>
                                          <p:spTgt spid="1436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56" grpId="0"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ChangeArrowheads="1"/>
          </p:cNvSpPr>
          <p:nvPr/>
        </p:nvSpPr>
        <p:spPr bwMode="auto">
          <a:xfrm>
            <a:off x="1766888" y="84138"/>
            <a:ext cx="7305675" cy="1187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eaLnBrk="0" hangingPunct="0"/>
            <a:r>
              <a:rPr lang="en-US" altLang="en-US" sz="3600" b="1">
                <a:solidFill>
                  <a:srgbClr val="000099"/>
                </a:solidFill>
                <a:latin typeface="Times New Roman" panose="02020603050405020304" pitchFamily="18" charset="0"/>
              </a:rPr>
              <a:t>MONOPOLISTIC COMPETITION</a:t>
            </a:r>
          </a:p>
          <a:p>
            <a:pPr algn="ctr" eaLnBrk="0" hangingPunct="0"/>
            <a:r>
              <a:rPr lang="en-US" altLang="en-US" sz="3600" b="1">
                <a:solidFill>
                  <a:srgbClr val="000099"/>
                </a:solidFill>
                <a:latin typeface="Times New Roman" panose="02020603050405020304" pitchFamily="18" charset="0"/>
              </a:rPr>
              <a:t>AND EFFICIENCY</a:t>
            </a:r>
          </a:p>
        </p:txBody>
      </p:sp>
      <p:sp>
        <p:nvSpPr>
          <p:cNvPr id="15363" name="Rectangle 3"/>
          <p:cNvSpPr>
            <a:spLocks noChangeArrowheads="1"/>
          </p:cNvSpPr>
          <p:nvPr/>
        </p:nvSpPr>
        <p:spPr bwMode="auto">
          <a:xfrm>
            <a:off x="1928813" y="1231900"/>
            <a:ext cx="4657725" cy="911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5400" b="1" i="1">
                <a:latin typeface="Times New Roman" panose="02020603050405020304" pitchFamily="18" charset="0"/>
              </a:rPr>
              <a:t>Product Variety</a:t>
            </a:r>
          </a:p>
        </p:txBody>
      </p:sp>
      <p:sp>
        <p:nvSpPr>
          <p:cNvPr id="15364" name="Rectangle 4"/>
          <p:cNvSpPr>
            <a:spLocks noChangeArrowheads="1"/>
          </p:cNvSpPr>
          <p:nvPr/>
        </p:nvSpPr>
        <p:spPr bwMode="auto">
          <a:xfrm>
            <a:off x="1771650" y="1892300"/>
            <a:ext cx="7064375" cy="4699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lvl1pPr marL="339725" indent="-339725">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fontAlgn="base">
              <a:spcBef>
                <a:spcPct val="0"/>
              </a:spcBef>
              <a:spcAft>
                <a:spcPct val="0"/>
              </a:spcAft>
              <a:defRPr>
                <a:solidFill>
                  <a:schemeClr val="tx1"/>
                </a:solidFill>
                <a:latin typeface="Arial" panose="020B0604020202020204" pitchFamily="34" charset="0"/>
              </a:defRPr>
            </a:lvl6pPr>
            <a:lvl7pPr fontAlgn="base">
              <a:spcBef>
                <a:spcPct val="0"/>
              </a:spcBef>
              <a:spcAft>
                <a:spcPct val="0"/>
              </a:spcAft>
              <a:defRPr>
                <a:solidFill>
                  <a:schemeClr val="tx1"/>
                </a:solidFill>
                <a:latin typeface="Arial" panose="020B0604020202020204" pitchFamily="34" charset="0"/>
              </a:defRPr>
            </a:lvl7pPr>
            <a:lvl8pPr fontAlgn="base">
              <a:spcBef>
                <a:spcPct val="0"/>
              </a:spcBef>
              <a:spcAft>
                <a:spcPct val="0"/>
              </a:spcAft>
              <a:defRPr>
                <a:solidFill>
                  <a:schemeClr val="tx1"/>
                </a:solidFill>
                <a:latin typeface="Arial" panose="020B0604020202020204" pitchFamily="34" charset="0"/>
              </a:defRPr>
            </a:lvl8pPr>
            <a:lvl9pPr fontAlgn="base">
              <a:spcBef>
                <a:spcPct val="0"/>
              </a:spcBef>
              <a:spcAft>
                <a:spcPct val="0"/>
              </a:spcAft>
              <a:defRPr>
                <a:solidFill>
                  <a:schemeClr val="tx1"/>
                </a:solidFill>
                <a:latin typeface="Arial" panose="020B0604020202020204" pitchFamily="34" charset="0"/>
              </a:defRPr>
            </a:lvl9pPr>
          </a:lstStyle>
          <a:p>
            <a:pPr eaLnBrk="0" hangingPunct="0">
              <a:lnSpc>
                <a:spcPct val="105000"/>
              </a:lnSpc>
              <a:buFontTx/>
              <a:buChar char="•"/>
            </a:pPr>
            <a:r>
              <a:rPr lang="en-US" altLang="en-US" sz="4800" b="1">
                <a:solidFill>
                  <a:srgbClr val="CC0000"/>
                </a:solidFill>
                <a:latin typeface="Times New Roman" panose="02020603050405020304" pitchFamily="18" charset="0"/>
              </a:rPr>
              <a:t>Benefits of Product Variety</a:t>
            </a:r>
          </a:p>
          <a:p>
            <a:pPr eaLnBrk="0" hangingPunct="0">
              <a:lnSpc>
                <a:spcPct val="105000"/>
              </a:lnSpc>
              <a:buFontTx/>
              <a:buChar char="•"/>
            </a:pPr>
            <a:r>
              <a:rPr lang="en-US" altLang="en-US" sz="4800" b="1">
                <a:solidFill>
                  <a:srgbClr val="CC0000"/>
                </a:solidFill>
                <a:latin typeface="Times New Roman" panose="02020603050405020304" pitchFamily="18" charset="0"/>
              </a:rPr>
              <a:t>Nonprice Competition</a:t>
            </a:r>
          </a:p>
          <a:p>
            <a:pPr eaLnBrk="0" hangingPunct="0">
              <a:lnSpc>
                <a:spcPct val="105000"/>
              </a:lnSpc>
              <a:buFontTx/>
              <a:buChar char="•"/>
            </a:pPr>
            <a:r>
              <a:rPr lang="en-US" altLang="en-US" sz="4800" b="1">
                <a:solidFill>
                  <a:srgbClr val="CC0000"/>
                </a:solidFill>
                <a:latin typeface="Times New Roman" panose="02020603050405020304" pitchFamily="18" charset="0"/>
              </a:rPr>
              <a:t>Advertising Role</a:t>
            </a:r>
          </a:p>
          <a:p>
            <a:pPr eaLnBrk="0" hangingPunct="0">
              <a:lnSpc>
                <a:spcPct val="105000"/>
              </a:lnSpc>
              <a:buFontTx/>
              <a:buChar char="•"/>
            </a:pPr>
            <a:r>
              <a:rPr lang="en-US" altLang="en-US" sz="4800" b="1">
                <a:solidFill>
                  <a:srgbClr val="CC0000"/>
                </a:solidFill>
                <a:latin typeface="Times New Roman" panose="02020603050405020304" pitchFamily="18" charset="0"/>
              </a:rPr>
              <a:t>Trial &amp; Error Search for Maximum Profits</a:t>
            </a:r>
            <a:endParaRPr lang="en-US" altLang="en-US" sz="4800" b="1" i="1">
              <a:solidFill>
                <a:srgbClr val="CC0000"/>
              </a:solidFill>
              <a:latin typeface="Times New Roman" panose="02020603050405020304"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5363"/>
                                        </p:tgtEl>
                                        <p:attrNameLst>
                                          <p:attrName>style.visibility</p:attrName>
                                        </p:attrNameLst>
                                      </p:cBhvr>
                                      <p:to>
                                        <p:strVal val="visible"/>
                                      </p:to>
                                    </p:set>
                                    <p:animEffect transition="in" filter="wipe(left)">
                                      <p:cBhvr>
                                        <p:cTn id="7" dur="500"/>
                                        <p:tgtEl>
                                          <p:spTgt spid="1536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5364">
                                            <p:txEl>
                                              <p:pRg st="0" end="0"/>
                                            </p:txEl>
                                          </p:spTgt>
                                        </p:tgtEl>
                                        <p:attrNameLst>
                                          <p:attrName>style.visibility</p:attrName>
                                        </p:attrNameLst>
                                      </p:cBhvr>
                                      <p:to>
                                        <p:strVal val="visible"/>
                                      </p:to>
                                    </p:set>
                                    <p:animEffect transition="in" filter="wipe(left)">
                                      <p:cBhvr>
                                        <p:cTn id="12" dur="500"/>
                                        <p:tgtEl>
                                          <p:spTgt spid="15364">
                                            <p:txEl>
                                              <p:pRg st="0" end="0"/>
                                            </p:txEl>
                                          </p:spTgt>
                                        </p:tgtEl>
                                      </p:cBhvr>
                                    </p:animEffect>
                                  </p:childTnLst>
                                  <p:subTnLst>
                                    <p:animClr clrSpc="rgb" dir="cw">
                                      <p:cBhvr override="childStyle">
                                        <p:cTn dur="1" fill="hold" display="0" masterRel="nextClick" afterEffect="1"/>
                                        <p:tgtEl>
                                          <p:spTgt spid="15364">
                                            <p:txEl>
                                              <p:pRg st="0" end="0"/>
                                            </p:txEl>
                                          </p:spTgt>
                                        </p:tgtEl>
                                        <p:attrNameLst>
                                          <p:attrName>ppt_c</p:attrName>
                                        </p:attrNameLst>
                                      </p:cBhvr>
                                      <p:to>
                                        <a:schemeClr val="tx1"/>
                                      </p:to>
                                    </p:animClr>
                                  </p:sub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5364">
                                            <p:txEl>
                                              <p:pRg st="1" end="1"/>
                                            </p:txEl>
                                          </p:spTgt>
                                        </p:tgtEl>
                                        <p:attrNameLst>
                                          <p:attrName>style.visibility</p:attrName>
                                        </p:attrNameLst>
                                      </p:cBhvr>
                                      <p:to>
                                        <p:strVal val="visible"/>
                                      </p:to>
                                    </p:set>
                                    <p:animEffect transition="in" filter="wipe(left)">
                                      <p:cBhvr>
                                        <p:cTn id="17" dur="500"/>
                                        <p:tgtEl>
                                          <p:spTgt spid="15364">
                                            <p:txEl>
                                              <p:pRg st="1" end="1"/>
                                            </p:txEl>
                                          </p:spTgt>
                                        </p:tgtEl>
                                      </p:cBhvr>
                                    </p:animEffect>
                                  </p:childTnLst>
                                  <p:subTnLst>
                                    <p:animClr clrSpc="rgb" dir="cw">
                                      <p:cBhvr override="childStyle">
                                        <p:cTn dur="1" fill="hold" display="0" masterRel="nextClick" afterEffect="1"/>
                                        <p:tgtEl>
                                          <p:spTgt spid="15364">
                                            <p:txEl>
                                              <p:pRg st="1" end="1"/>
                                            </p:txEl>
                                          </p:spTgt>
                                        </p:tgtEl>
                                        <p:attrNameLst>
                                          <p:attrName>ppt_c</p:attrName>
                                        </p:attrNameLst>
                                      </p:cBhvr>
                                      <p:to>
                                        <a:schemeClr val="tx1"/>
                                      </p:to>
                                    </p:animClr>
                                  </p:sub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5364">
                                            <p:txEl>
                                              <p:pRg st="2" end="2"/>
                                            </p:txEl>
                                          </p:spTgt>
                                        </p:tgtEl>
                                        <p:attrNameLst>
                                          <p:attrName>style.visibility</p:attrName>
                                        </p:attrNameLst>
                                      </p:cBhvr>
                                      <p:to>
                                        <p:strVal val="visible"/>
                                      </p:to>
                                    </p:set>
                                    <p:animEffect transition="in" filter="wipe(left)">
                                      <p:cBhvr>
                                        <p:cTn id="22" dur="500"/>
                                        <p:tgtEl>
                                          <p:spTgt spid="15364">
                                            <p:txEl>
                                              <p:pRg st="2" end="2"/>
                                            </p:txEl>
                                          </p:spTgt>
                                        </p:tgtEl>
                                      </p:cBhvr>
                                    </p:animEffect>
                                  </p:childTnLst>
                                  <p:subTnLst>
                                    <p:animClr clrSpc="rgb" dir="cw">
                                      <p:cBhvr override="childStyle">
                                        <p:cTn dur="1" fill="hold" display="0" masterRel="nextClick" afterEffect="1"/>
                                        <p:tgtEl>
                                          <p:spTgt spid="15364">
                                            <p:txEl>
                                              <p:pRg st="2" end="2"/>
                                            </p:txEl>
                                          </p:spTgt>
                                        </p:tgtEl>
                                        <p:attrNameLst>
                                          <p:attrName>ppt_c</p:attrName>
                                        </p:attrNameLst>
                                      </p:cBhvr>
                                      <p:to>
                                        <a:schemeClr val="tx1"/>
                                      </p:to>
                                    </p:animClr>
                                  </p:sub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15364">
                                            <p:txEl>
                                              <p:pRg st="3" end="3"/>
                                            </p:txEl>
                                          </p:spTgt>
                                        </p:tgtEl>
                                        <p:attrNameLst>
                                          <p:attrName>style.visibility</p:attrName>
                                        </p:attrNameLst>
                                      </p:cBhvr>
                                      <p:to>
                                        <p:strVal val="visible"/>
                                      </p:to>
                                    </p:set>
                                    <p:animEffect transition="in" filter="wipe(left)">
                                      <p:cBhvr>
                                        <p:cTn id="27" dur="500"/>
                                        <p:tgtEl>
                                          <p:spTgt spid="1536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3" grpId="0" autoUpdateAnimBg="0"/>
      <p:bldP spid="15364"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p:txBody>
          <a:bodyPr/>
          <a:lstStyle/>
          <a:p>
            <a:r>
              <a:rPr lang="en-US" altLang="en-US"/>
              <a:t>The Excess Capacity Theorem</a:t>
            </a:r>
          </a:p>
        </p:txBody>
      </p:sp>
      <p:sp>
        <p:nvSpPr>
          <p:cNvPr id="62467" name="Rectangle 3"/>
          <p:cNvSpPr>
            <a:spLocks noGrp="1" noChangeArrowheads="1"/>
          </p:cNvSpPr>
          <p:nvPr>
            <p:ph type="body" idx="1"/>
          </p:nvPr>
        </p:nvSpPr>
        <p:spPr/>
        <p:txBody>
          <a:bodyPr/>
          <a:lstStyle/>
          <a:p>
            <a:r>
              <a:rPr lang="en-US" altLang="en-US"/>
              <a:t>Under monopolistic competition, in the long run the firm will produce an output lower than that which minimizes its unit costs.</a:t>
            </a:r>
          </a:p>
          <a:p>
            <a:r>
              <a:rPr lang="en-US" altLang="en-US"/>
              <a:t>Hence, unit costs will be higher than necessary.</a:t>
            </a:r>
          </a:p>
          <a:p>
            <a:pPr lvl="2"/>
            <a:endParaRPr lang="en-US" alt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p:txBody>
          <a:bodyPr/>
          <a:lstStyle/>
          <a:p>
            <a:r>
              <a:rPr lang="en-US" altLang="en-US"/>
              <a:t>The Excess Capacity Theorem</a:t>
            </a:r>
          </a:p>
        </p:txBody>
      </p:sp>
      <p:sp>
        <p:nvSpPr>
          <p:cNvPr id="63491" name="Rectangle 3"/>
          <p:cNvSpPr>
            <a:spLocks noGrp="1" noChangeArrowheads="1"/>
          </p:cNvSpPr>
          <p:nvPr>
            <p:ph type="body" idx="1"/>
          </p:nvPr>
        </p:nvSpPr>
        <p:spPr/>
        <p:txBody>
          <a:bodyPr/>
          <a:lstStyle/>
          <a:p>
            <a:r>
              <a:rPr lang="en-US" altLang="en-US"/>
              <a:t>Achievement of minimum average costs would require fewer but larger firms.</a:t>
            </a:r>
          </a:p>
          <a:p>
            <a:r>
              <a:rPr lang="en-US" altLang="en-US"/>
              <a:t>This inefficiency may, however, be a reasonable price to pay for providing a large range of consumer choice.</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386" name="Group 2"/>
          <p:cNvGrpSpPr>
            <a:grpSpLocks/>
          </p:cNvGrpSpPr>
          <p:nvPr/>
        </p:nvGrpSpPr>
        <p:grpSpPr bwMode="auto">
          <a:xfrm>
            <a:off x="1919288" y="5056188"/>
            <a:ext cx="6850062" cy="1562100"/>
            <a:chOff x="1209" y="3185"/>
            <a:chExt cx="4315" cy="984"/>
          </a:xfrm>
        </p:grpSpPr>
        <p:sp>
          <p:nvSpPr>
            <p:cNvPr id="16387" name="Line 3"/>
            <p:cNvSpPr>
              <a:spLocks noChangeShapeType="1"/>
            </p:cNvSpPr>
            <p:nvPr/>
          </p:nvSpPr>
          <p:spPr bwMode="auto">
            <a:xfrm>
              <a:off x="1237" y="3649"/>
              <a:ext cx="4274" cy="0"/>
            </a:xfrm>
            <a:prstGeom prst="line">
              <a:avLst/>
            </a:prstGeom>
            <a:noFill/>
            <a:ln w="1016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388" name="Rectangle 4"/>
            <p:cNvSpPr>
              <a:spLocks noChangeArrowheads="1"/>
            </p:cNvSpPr>
            <p:nvPr/>
          </p:nvSpPr>
          <p:spPr bwMode="auto">
            <a:xfrm>
              <a:off x="1650" y="3806"/>
              <a:ext cx="3369" cy="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3200" b="1">
                  <a:solidFill>
                    <a:srgbClr val="000000"/>
                  </a:solidFill>
                  <a:latin typeface="Times New Roman" panose="02020603050405020304" pitchFamily="18" charset="0"/>
                </a:rPr>
                <a:t>Market Structure Continuum</a:t>
              </a:r>
            </a:p>
          </p:txBody>
        </p:sp>
        <p:sp>
          <p:nvSpPr>
            <p:cNvPr id="16389" name="Rectangle 5"/>
            <p:cNvSpPr>
              <a:spLocks noChangeArrowheads="1"/>
            </p:cNvSpPr>
            <p:nvPr/>
          </p:nvSpPr>
          <p:spPr bwMode="auto">
            <a:xfrm>
              <a:off x="1209" y="3194"/>
              <a:ext cx="954" cy="4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eaLnBrk="0" hangingPunct="0"/>
              <a:r>
                <a:rPr lang="en-US" altLang="en-US" b="1">
                  <a:solidFill>
                    <a:srgbClr val="000000"/>
                  </a:solidFill>
                </a:rPr>
                <a:t>Pure</a:t>
              </a:r>
            </a:p>
            <a:p>
              <a:pPr algn="ctr" eaLnBrk="0" hangingPunct="0"/>
              <a:r>
                <a:rPr lang="en-US" altLang="en-US" b="1">
                  <a:solidFill>
                    <a:srgbClr val="000000"/>
                  </a:solidFill>
                </a:rPr>
                <a:t>Competition</a:t>
              </a:r>
            </a:p>
          </p:txBody>
        </p:sp>
        <p:sp>
          <p:nvSpPr>
            <p:cNvPr id="16390" name="Rectangle 6"/>
            <p:cNvSpPr>
              <a:spLocks noChangeArrowheads="1"/>
            </p:cNvSpPr>
            <p:nvPr/>
          </p:nvSpPr>
          <p:spPr bwMode="auto">
            <a:xfrm>
              <a:off x="4730" y="3185"/>
              <a:ext cx="794" cy="4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eaLnBrk="0" hangingPunct="0"/>
              <a:r>
                <a:rPr lang="en-US" altLang="en-US" b="1">
                  <a:solidFill>
                    <a:srgbClr val="000000"/>
                  </a:solidFill>
                </a:rPr>
                <a:t>Pure</a:t>
              </a:r>
            </a:p>
            <a:p>
              <a:pPr algn="ctr" eaLnBrk="0" hangingPunct="0"/>
              <a:r>
                <a:rPr lang="en-US" altLang="en-US" b="1">
                  <a:solidFill>
                    <a:srgbClr val="000000"/>
                  </a:solidFill>
                </a:rPr>
                <a:t>Monopoly</a:t>
              </a:r>
            </a:p>
          </p:txBody>
        </p:sp>
        <p:sp>
          <p:nvSpPr>
            <p:cNvPr id="16391" name="Rectangle 7"/>
            <p:cNvSpPr>
              <a:spLocks noChangeArrowheads="1"/>
            </p:cNvSpPr>
            <p:nvPr/>
          </p:nvSpPr>
          <p:spPr bwMode="auto">
            <a:xfrm>
              <a:off x="2386" y="3200"/>
              <a:ext cx="1002" cy="4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eaLnBrk="0" hangingPunct="0"/>
              <a:r>
                <a:rPr lang="en-US" altLang="en-US" b="1">
                  <a:solidFill>
                    <a:srgbClr val="000000"/>
                  </a:solidFill>
                </a:rPr>
                <a:t>Monopolistic</a:t>
              </a:r>
            </a:p>
            <a:p>
              <a:pPr algn="ctr" eaLnBrk="0" hangingPunct="0"/>
              <a:r>
                <a:rPr lang="en-US" altLang="en-US" b="1">
                  <a:solidFill>
                    <a:srgbClr val="000000"/>
                  </a:solidFill>
                </a:rPr>
                <a:t>Competition</a:t>
              </a:r>
            </a:p>
          </p:txBody>
        </p:sp>
        <p:sp>
          <p:nvSpPr>
            <p:cNvPr id="16392" name="Rectangle 8"/>
            <p:cNvSpPr>
              <a:spLocks noChangeArrowheads="1"/>
            </p:cNvSpPr>
            <p:nvPr/>
          </p:nvSpPr>
          <p:spPr bwMode="auto">
            <a:xfrm>
              <a:off x="3667" y="3356"/>
              <a:ext cx="778" cy="2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eaLnBrk="0" hangingPunct="0"/>
              <a:r>
                <a:rPr lang="en-US" altLang="en-US" b="1">
                  <a:solidFill>
                    <a:srgbClr val="000000"/>
                  </a:solidFill>
                </a:rPr>
                <a:t>Oligopoly</a:t>
              </a:r>
            </a:p>
          </p:txBody>
        </p:sp>
      </p:grpSp>
      <p:sp>
        <p:nvSpPr>
          <p:cNvPr id="16393" name="Oval 9"/>
          <p:cNvSpPr>
            <a:spLocks noChangeArrowheads="1"/>
          </p:cNvSpPr>
          <p:nvPr/>
        </p:nvSpPr>
        <p:spPr bwMode="auto">
          <a:xfrm>
            <a:off x="5603875" y="4962525"/>
            <a:ext cx="1689100" cy="1089025"/>
          </a:xfrm>
          <a:prstGeom prst="ellipse">
            <a:avLst/>
          </a:prstGeom>
          <a:noFill/>
          <a:ln w="76200">
            <a:solidFill>
              <a:srgbClr val="CC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394" name="Rectangle 10"/>
          <p:cNvSpPr>
            <a:spLocks noChangeArrowheads="1"/>
          </p:cNvSpPr>
          <p:nvPr/>
        </p:nvSpPr>
        <p:spPr bwMode="auto">
          <a:xfrm>
            <a:off x="1870075" y="90488"/>
            <a:ext cx="7134225" cy="774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4500" b="1">
                <a:solidFill>
                  <a:srgbClr val="000099"/>
                </a:solidFill>
                <a:latin typeface="Times New Roman" panose="02020603050405020304" pitchFamily="18" charset="0"/>
              </a:rPr>
              <a:t>FOUR MARKET MODELS</a:t>
            </a:r>
          </a:p>
        </p:txBody>
      </p:sp>
      <p:sp>
        <p:nvSpPr>
          <p:cNvPr id="16395" name="Rectangle 11"/>
          <p:cNvSpPr>
            <a:spLocks noChangeArrowheads="1"/>
          </p:cNvSpPr>
          <p:nvPr/>
        </p:nvSpPr>
        <p:spPr bwMode="auto">
          <a:xfrm>
            <a:off x="1881188" y="719138"/>
            <a:ext cx="2697162" cy="758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4400" b="1">
                <a:latin typeface="Times New Roman" panose="02020603050405020304" pitchFamily="18" charset="0"/>
              </a:rPr>
              <a:t>Oligopoly:</a:t>
            </a:r>
          </a:p>
        </p:txBody>
      </p:sp>
      <p:sp>
        <p:nvSpPr>
          <p:cNvPr id="16396" name="Rectangle 12"/>
          <p:cNvSpPr>
            <a:spLocks noChangeArrowheads="1"/>
          </p:cNvSpPr>
          <p:nvPr/>
        </p:nvSpPr>
        <p:spPr bwMode="auto">
          <a:xfrm>
            <a:off x="1903413" y="1320800"/>
            <a:ext cx="6940550" cy="3933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lvl1pPr marL="234950" indent="-234950">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fontAlgn="base">
              <a:spcBef>
                <a:spcPct val="0"/>
              </a:spcBef>
              <a:spcAft>
                <a:spcPct val="0"/>
              </a:spcAft>
              <a:defRPr>
                <a:solidFill>
                  <a:schemeClr val="tx1"/>
                </a:solidFill>
                <a:latin typeface="Arial" panose="020B0604020202020204" pitchFamily="34" charset="0"/>
              </a:defRPr>
            </a:lvl6pPr>
            <a:lvl7pPr fontAlgn="base">
              <a:spcBef>
                <a:spcPct val="0"/>
              </a:spcBef>
              <a:spcAft>
                <a:spcPct val="0"/>
              </a:spcAft>
              <a:defRPr>
                <a:solidFill>
                  <a:schemeClr val="tx1"/>
                </a:solidFill>
                <a:latin typeface="Arial" panose="020B0604020202020204" pitchFamily="34" charset="0"/>
              </a:defRPr>
            </a:lvl7pPr>
            <a:lvl8pPr fontAlgn="base">
              <a:spcBef>
                <a:spcPct val="0"/>
              </a:spcBef>
              <a:spcAft>
                <a:spcPct val="0"/>
              </a:spcAft>
              <a:defRPr>
                <a:solidFill>
                  <a:schemeClr val="tx1"/>
                </a:solidFill>
                <a:latin typeface="Arial" panose="020B0604020202020204" pitchFamily="34" charset="0"/>
              </a:defRPr>
            </a:lvl8pPr>
            <a:lvl9pPr fontAlgn="base">
              <a:spcBef>
                <a:spcPct val="0"/>
              </a:spcBef>
              <a:spcAft>
                <a:spcPct val="0"/>
              </a:spcAft>
              <a:defRPr>
                <a:solidFill>
                  <a:schemeClr val="tx1"/>
                </a:solidFill>
                <a:latin typeface="Arial" panose="020B0604020202020204" pitchFamily="34" charset="0"/>
              </a:defRPr>
            </a:lvl9pPr>
          </a:lstStyle>
          <a:p>
            <a:pPr eaLnBrk="0" hangingPunct="0">
              <a:lnSpc>
                <a:spcPct val="90000"/>
              </a:lnSpc>
              <a:buFontTx/>
              <a:buChar char="•"/>
            </a:pPr>
            <a:r>
              <a:rPr lang="en-US" altLang="en-US" sz="4000" b="1">
                <a:solidFill>
                  <a:srgbClr val="CC0000"/>
                </a:solidFill>
                <a:latin typeface="Times New Roman" panose="02020603050405020304" pitchFamily="18" charset="0"/>
              </a:rPr>
              <a:t>A Few Large Producers</a:t>
            </a:r>
          </a:p>
          <a:p>
            <a:pPr eaLnBrk="0" hangingPunct="0">
              <a:lnSpc>
                <a:spcPct val="90000"/>
              </a:lnSpc>
              <a:buFontTx/>
              <a:buChar char="•"/>
            </a:pPr>
            <a:r>
              <a:rPr lang="en-US" altLang="en-US" sz="4000" b="1">
                <a:solidFill>
                  <a:srgbClr val="CC0000"/>
                </a:solidFill>
                <a:latin typeface="Times New Roman" panose="02020603050405020304" pitchFamily="18" charset="0"/>
              </a:rPr>
              <a:t>Homogeneous or Differentiated Products</a:t>
            </a:r>
          </a:p>
          <a:p>
            <a:pPr eaLnBrk="0" hangingPunct="0">
              <a:lnSpc>
                <a:spcPct val="90000"/>
              </a:lnSpc>
              <a:buFontTx/>
              <a:buChar char="•"/>
            </a:pPr>
            <a:r>
              <a:rPr lang="en-US" altLang="en-US" sz="4000" b="1">
                <a:solidFill>
                  <a:srgbClr val="CC0000"/>
                </a:solidFill>
                <a:latin typeface="Times New Roman" panose="02020603050405020304" pitchFamily="18" charset="0"/>
              </a:rPr>
              <a:t>Control Over Price, But Mutual Interdependence</a:t>
            </a:r>
          </a:p>
          <a:p>
            <a:pPr lvl="1" eaLnBrk="0" hangingPunct="0">
              <a:lnSpc>
                <a:spcPct val="90000"/>
              </a:lnSpc>
              <a:buFontTx/>
              <a:buChar char="•"/>
            </a:pPr>
            <a:r>
              <a:rPr lang="en-US" altLang="en-US" sz="4000" b="1">
                <a:solidFill>
                  <a:srgbClr val="CC0000"/>
                </a:solidFill>
                <a:latin typeface="Times New Roman" panose="02020603050405020304" pitchFamily="18" charset="0"/>
              </a:rPr>
              <a:t>Strategic Behavior</a:t>
            </a:r>
          </a:p>
          <a:p>
            <a:pPr eaLnBrk="0" hangingPunct="0">
              <a:lnSpc>
                <a:spcPct val="90000"/>
              </a:lnSpc>
              <a:buFontTx/>
              <a:buChar char="•"/>
            </a:pPr>
            <a:r>
              <a:rPr lang="en-US" altLang="en-US" sz="4000" b="1">
                <a:solidFill>
                  <a:srgbClr val="CC0000"/>
                </a:solidFill>
                <a:latin typeface="Times New Roman" panose="02020603050405020304" pitchFamily="18" charset="0"/>
              </a:rPr>
              <a:t>Entry Barriers</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6394"/>
                                        </p:tgtEl>
                                        <p:attrNameLst>
                                          <p:attrName>style.visibility</p:attrName>
                                        </p:attrNameLst>
                                      </p:cBhvr>
                                      <p:to>
                                        <p:strVal val="visible"/>
                                      </p:to>
                                    </p:set>
                                    <p:animEffect transition="in" filter="wipe(left)">
                                      <p:cBhvr>
                                        <p:cTn id="7" dur="500"/>
                                        <p:tgtEl>
                                          <p:spTgt spid="16394"/>
                                        </p:tgtEl>
                                      </p:cBhvr>
                                    </p:animEffect>
                                  </p:childTnLst>
                                </p:cTn>
                              </p:par>
                            </p:childTnLst>
                          </p:cTn>
                        </p:par>
                        <p:par>
                          <p:cTn id="8" fill="hold" nodeType="afterGroup">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16395"/>
                                        </p:tgtEl>
                                        <p:attrNameLst>
                                          <p:attrName>style.visibility</p:attrName>
                                        </p:attrNameLst>
                                      </p:cBhvr>
                                      <p:to>
                                        <p:strVal val="visible"/>
                                      </p:to>
                                    </p:set>
                                    <p:animEffect transition="in" filter="wipe(left)">
                                      <p:cBhvr>
                                        <p:cTn id="11" dur="500"/>
                                        <p:tgtEl>
                                          <p:spTgt spid="16395"/>
                                        </p:tgtEl>
                                      </p:cBhvr>
                                    </p:animEffect>
                                  </p:childTnLst>
                                </p:cTn>
                              </p:par>
                            </p:childTnLst>
                          </p:cTn>
                        </p:par>
                        <p:par>
                          <p:cTn id="12" fill="hold" nodeType="afterGroup">
                            <p:stCondLst>
                              <p:cond delay="1000"/>
                            </p:stCondLst>
                            <p:childTnLst>
                              <p:par>
                                <p:cTn id="13" presetID="9" presetClass="entr" presetSubtype="0" fill="hold" nodeType="afterEffect">
                                  <p:stCondLst>
                                    <p:cond delay="0"/>
                                  </p:stCondLst>
                                  <p:childTnLst>
                                    <p:set>
                                      <p:cBhvr>
                                        <p:cTn id="14" dur="1" fill="hold">
                                          <p:stCondLst>
                                            <p:cond delay="0"/>
                                          </p:stCondLst>
                                        </p:cTn>
                                        <p:tgtEl>
                                          <p:spTgt spid="16386"/>
                                        </p:tgtEl>
                                        <p:attrNameLst>
                                          <p:attrName>style.visibility</p:attrName>
                                        </p:attrNameLst>
                                      </p:cBhvr>
                                      <p:to>
                                        <p:strVal val="visible"/>
                                      </p:to>
                                    </p:set>
                                    <p:animEffect transition="in" filter="dissolve">
                                      <p:cBhvr>
                                        <p:cTn id="15" dur="500"/>
                                        <p:tgtEl>
                                          <p:spTgt spid="16386"/>
                                        </p:tgtEl>
                                      </p:cBhvr>
                                    </p:animEffect>
                                  </p:childTnLst>
                                </p:cTn>
                              </p:par>
                            </p:childTnLst>
                          </p:cTn>
                        </p:par>
                        <p:par>
                          <p:cTn id="16" fill="hold" nodeType="afterGroup">
                            <p:stCondLst>
                              <p:cond delay="1500"/>
                            </p:stCondLst>
                            <p:childTnLst>
                              <p:par>
                                <p:cTn id="17" presetID="9" presetClass="entr" presetSubtype="0" fill="hold" nodeType="afterEffect">
                                  <p:stCondLst>
                                    <p:cond delay="0"/>
                                  </p:stCondLst>
                                  <p:childTnLst>
                                    <p:set>
                                      <p:cBhvr>
                                        <p:cTn id="18" dur="1" fill="hold">
                                          <p:stCondLst>
                                            <p:cond delay="0"/>
                                          </p:stCondLst>
                                        </p:cTn>
                                        <p:tgtEl>
                                          <p:spTgt spid="16393"/>
                                        </p:tgtEl>
                                        <p:attrNameLst>
                                          <p:attrName>style.visibility</p:attrName>
                                        </p:attrNameLst>
                                      </p:cBhvr>
                                      <p:to>
                                        <p:strVal val="visible"/>
                                      </p:to>
                                    </p:set>
                                    <p:animEffect transition="in" filter="dissolve">
                                      <p:cBhvr>
                                        <p:cTn id="19" dur="500"/>
                                        <p:tgtEl>
                                          <p:spTgt spid="16393"/>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22" presetClass="entr" presetSubtype="8" fill="hold" grpId="0" nodeType="clickEffect">
                                  <p:stCondLst>
                                    <p:cond delay="0"/>
                                  </p:stCondLst>
                                  <p:childTnLst>
                                    <p:set>
                                      <p:cBhvr>
                                        <p:cTn id="23" dur="1" fill="hold">
                                          <p:stCondLst>
                                            <p:cond delay="0"/>
                                          </p:stCondLst>
                                        </p:cTn>
                                        <p:tgtEl>
                                          <p:spTgt spid="16396">
                                            <p:txEl>
                                              <p:pRg st="0" end="0"/>
                                            </p:txEl>
                                          </p:spTgt>
                                        </p:tgtEl>
                                        <p:attrNameLst>
                                          <p:attrName>style.visibility</p:attrName>
                                        </p:attrNameLst>
                                      </p:cBhvr>
                                      <p:to>
                                        <p:strVal val="visible"/>
                                      </p:to>
                                    </p:set>
                                    <p:animEffect transition="in" filter="wipe(left)">
                                      <p:cBhvr>
                                        <p:cTn id="24" dur="500"/>
                                        <p:tgtEl>
                                          <p:spTgt spid="16396">
                                            <p:txEl>
                                              <p:pRg st="0" end="0"/>
                                            </p:txEl>
                                          </p:spTgt>
                                        </p:tgtEl>
                                      </p:cBhvr>
                                    </p:animEffect>
                                  </p:childTnLst>
                                  <p:subTnLst>
                                    <p:animClr clrSpc="rgb" dir="cw">
                                      <p:cBhvr override="childStyle">
                                        <p:cTn dur="1" fill="hold" display="0" masterRel="nextClick" afterEffect="1"/>
                                        <p:tgtEl>
                                          <p:spTgt spid="16396">
                                            <p:txEl>
                                              <p:pRg st="0" end="0"/>
                                            </p:txEl>
                                          </p:spTgt>
                                        </p:tgtEl>
                                        <p:attrNameLst>
                                          <p:attrName>ppt_c</p:attrName>
                                        </p:attrNameLst>
                                      </p:cBhvr>
                                      <p:to>
                                        <a:schemeClr val="tx1"/>
                                      </p:to>
                                    </p:animClr>
                                  </p:subTnLst>
                                </p:cTn>
                              </p:par>
                            </p:childTnLst>
                          </p:cTn>
                        </p:par>
                      </p:childTnLst>
                    </p:cTn>
                  </p:par>
                  <p:par>
                    <p:cTn id="25" fill="hold" nodeType="clickPar">
                      <p:stCondLst>
                        <p:cond delay="indefinite"/>
                      </p:stCondLst>
                      <p:childTnLst>
                        <p:par>
                          <p:cTn id="26" fill="hold" nodeType="withGroup">
                            <p:stCondLst>
                              <p:cond delay="0"/>
                            </p:stCondLst>
                            <p:childTnLst>
                              <p:par>
                                <p:cTn id="27" presetID="22" presetClass="entr" presetSubtype="8" fill="hold" grpId="0" nodeType="clickEffect">
                                  <p:stCondLst>
                                    <p:cond delay="0"/>
                                  </p:stCondLst>
                                  <p:childTnLst>
                                    <p:set>
                                      <p:cBhvr>
                                        <p:cTn id="28" dur="1" fill="hold">
                                          <p:stCondLst>
                                            <p:cond delay="0"/>
                                          </p:stCondLst>
                                        </p:cTn>
                                        <p:tgtEl>
                                          <p:spTgt spid="16396">
                                            <p:txEl>
                                              <p:pRg st="1" end="1"/>
                                            </p:txEl>
                                          </p:spTgt>
                                        </p:tgtEl>
                                        <p:attrNameLst>
                                          <p:attrName>style.visibility</p:attrName>
                                        </p:attrNameLst>
                                      </p:cBhvr>
                                      <p:to>
                                        <p:strVal val="visible"/>
                                      </p:to>
                                    </p:set>
                                    <p:animEffect transition="in" filter="wipe(left)">
                                      <p:cBhvr>
                                        <p:cTn id="29" dur="500"/>
                                        <p:tgtEl>
                                          <p:spTgt spid="16396">
                                            <p:txEl>
                                              <p:pRg st="1" end="1"/>
                                            </p:txEl>
                                          </p:spTgt>
                                        </p:tgtEl>
                                      </p:cBhvr>
                                    </p:animEffect>
                                  </p:childTnLst>
                                  <p:subTnLst>
                                    <p:animClr clrSpc="rgb" dir="cw">
                                      <p:cBhvr override="childStyle">
                                        <p:cTn dur="1" fill="hold" display="0" masterRel="nextClick" afterEffect="1"/>
                                        <p:tgtEl>
                                          <p:spTgt spid="16396">
                                            <p:txEl>
                                              <p:pRg st="1" end="1"/>
                                            </p:txEl>
                                          </p:spTgt>
                                        </p:tgtEl>
                                        <p:attrNameLst>
                                          <p:attrName>ppt_c</p:attrName>
                                        </p:attrNameLst>
                                      </p:cBhvr>
                                      <p:to>
                                        <a:schemeClr val="tx1"/>
                                      </p:to>
                                    </p:animClr>
                                  </p:subTnLst>
                                </p:cTn>
                              </p:par>
                            </p:childTnLst>
                          </p:cTn>
                        </p:par>
                      </p:childTnLst>
                    </p:cTn>
                  </p:par>
                  <p:par>
                    <p:cTn id="30" fill="hold" nodeType="clickPar">
                      <p:stCondLst>
                        <p:cond delay="indefinite"/>
                      </p:stCondLst>
                      <p:childTnLst>
                        <p:par>
                          <p:cTn id="31" fill="hold" nodeType="withGroup">
                            <p:stCondLst>
                              <p:cond delay="0"/>
                            </p:stCondLst>
                            <p:childTnLst>
                              <p:par>
                                <p:cTn id="32" presetID="22" presetClass="entr" presetSubtype="8" fill="hold" grpId="0" nodeType="clickEffect">
                                  <p:stCondLst>
                                    <p:cond delay="0"/>
                                  </p:stCondLst>
                                  <p:childTnLst>
                                    <p:set>
                                      <p:cBhvr>
                                        <p:cTn id="33" dur="1" fill="hold">
                                          <p:stCondLst>
                                            <p:cond delay="0"/>
                                          </p:stCondLst>
                                        </p:cTn>
                                        <p:tgtEl>
                                          <p:spTgt spid="16396">
                                            <p:txEl>
                                              <p:pRg st="2" end="2"/>
                                            </p:txEl>
                                          </p:spTgt>
                                        </p:tgtEl>
                                        <p:attrNameLst>
                                          <p:attrName>style.visibility</p:attrName>
                                        </p:attrNameLst>
                                      </p:cBhvr>
                                      <p:to>
                                        <p:strVal val="visible"/>
                                      </p:to>
                                    </p:set>
                                    <p:animEffect transition="in" filter="wipe(left)">
                                      <p:cBhvr>
                                        <p:cTn id="34" dur="500"/>
                                        <p:tgtEl>
                                          <p:spTgt spid="16396">
                                            <p:txEl>
                                              <p:pRg st="2" end="2"/>
                                            </p:txEl>
                                          </p:spTgt>
                                        </p:tgtEl>
                                      </p:cBhvr>
                                    </p:animEffect>
                                  </p:childTnLst>
                                  <p:subTnLst>
                                    <p:animClr clrSpc="rgb" dir="cw">
                                      <p:cBhvr override="childStyle">
                                        <p:cTn dur="1" fill="hold" display="0" masterRel="nextClick" afterEffect="1"/>
                                        <p:tgtEl>
                                          <p:spTgt spid="16396">
                                            <p:txEl>
                                              <p:pRg st="2" end="2"/>
                                            </p:txEl>
                                          </p:spTgt>
                                        </p:tgtEl>
                                        <p:attrNameLst>
                                          <p:attrName>ppt_c</p:attrName>
                                        </p:attrNameLst>
                                      </p:cBhvr>
                                      <p:to>
                                        <a:schemeClr val="tx1"/>
                                      </p:to>
                                    </p:animClr>
                                  </p:subTnLst>
                                </p:cTn>
                              </p:par>
                            </p:childTnLst>
                          </p:cTn>
                        </p:par>
                      </p:childTnLst>
                    </p:cTn>
                  </p:par>
                  <p:par>
                    <p:cTn id="35" fill="hold" nodeType="clickPar">
                      <p:stCondLst>
                        <p:cond delay="indefinite"/>
                      </p:stCondLst>
                      <p:childTnLst>
                        <p:par>
                          <p:cTn id="36" fill="hold" nodeType="withGroup">
                            <p:stCondLst>
                              <p:cond delay="0"/>
                            </p:stCondLst>
                            <p:childTnLst>
                              <p:par>
                                <p:cTn id="37" presetID="22" presetClass="entr" presetSubtype="8" fill="hold" grpId="0" nodeType="clickEffect">
                                  <p:stCondLst>
                                    <p:cond delay="0"/>
                                  </p:stCondLst>
                                  <p:childTnLst>
                                    <p:set>
                                      <p:cBhvr>
                                        <p:cTn id="38" dur="1" fill="hold">
                                          <p:stCondLst>
                                            <p:cond delay="0"/>
                                          </p:stCondLst>
                                        </p:cTn>
                                        <p:tgtEl>
                                          <p:spTgt spid="16396">
                                            <p:txEl>
                                              <p:pRg st="3" end="3"/>
                                            </p:txEl>
                                          </p:spTgt>
                                        </p:tgtEl>
                                        <p:attrNameLst>
                                          <p:attrName>style.visibility</p:attrName>
                                        </p:attrNameLst>
                                      </p:cBhvr>
                                      <p:to>
                                        <p:strVal val="visible"/>
                                      </p:to>
                                    </p:set>
                                    <p:animEffect transition="in" filter="wipe(left)">
                                      <p:cBhvr>
                                        <p:cTn id="39" dur="500"/>
                                        <p:tgtEl>
                                          <p:spTgt spid="16396">
                                            <p:txEl>
                                              <p:pRg st="3" end="3"/>
                                            </p:txEl>
                                          </p:spTgt>
                                        </p:tgtEl>
                                      </p:cBhvr>
                                    </p:animEffect>
                                  </p:childTnLst>
                                  <p:subTnLst>
                                    <p:animClr clrSpc="rgb" dir="cw">
                                      <p:cBhvr override="childStyle">
                                        <p:cTn dur="1" fill="hold" display="0" masterRel="nextClick" afterEffect="1"/>
                                        <p:tgtEl>
                                          <p:spTgt spid="16396">
                                            <p:txEl>
                                              <p:pRg st="3" end="3"/>
                                            </p:txEl>
                                          </p:spTgt>
                                        </p:tgtEl>
                                        <p:attrNameLst>
                                          <p:attrName>ppt_c</p:attrName>
                                        </p:attrNameLst>
                                      </p:cBhvr>
                                      <p:to>
                                        <a:schemeClr val="tx1"/>
                                      </p:to>
                                    </p:animClr>
                                  </p:subTnLst>
                                </p:cTn>
                              </p:par>
                            </p:childTnLst>
                          </p:cTn>
                        </p:par>
                      </p:childTnLst>
                    </p:cTn>
                  </p:par>
                  <p:par>
                    <p:cTn id="40" fill="hold" nodeType="clickPar">
                      <p:stCondLst>
                        <p:cond delay="indefinite"/>
                      </p:stCondLst>
                      <p:childTnLst>
                        <p:par>
                          <p:cTn id="41" fill="hold" nodeType="withGroup">
                            <p:stCondLst>
                              <p:cond delay="0"/>
                            </p:stCondLst>
                            <p:childTnLst>
                              <p:par>
                                <p:cTn id="42" presetID="22" presetClass="entr" presetSubtype="8" fill="hold" grpId="0" nodeType="clickEffect">
                                  <p:stCondLst>
                                    <p:cond delay="0"/>
                                  </p:stCondLst>
                                  <p:childTnLst>
                                    <p:set>
                                      <p:cBhvr>
                                        <p:cTn id="43" dur="1" fill="hold">
                                          <p:stCondLst>
                                            <p:cond delay="0"/>
                                          </p:stCondLst>
                                        </p:cTn>
                                        <p:tgtEl>
                                          <p:spTgt spid="16396">
                                            <p:txEl>
                                              <p:pRg st="4" end="4"/>
                                            </p:txEl>
                                          </p:spTgt>
                                        </p:tgtEl>
                                        <p:attrNameLst>
                                          <p:attrName>style.visibility</p:attrName>
                                        </p:attrNameLst>
                                      </p:cBhvr>
                                      <p:to>
                                        <p:strVal val="visible"/>
                                      </p:to>
                                    </p:set>
                                    <p:animEffect transition="in" filter="wipe(left)">
                                      <p:cBhvr>
                                        <p:cTn id="44" dur="500"/>
                                        <p:tgtEl>
                                          <p:spTgt spid="1639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94" grpId="0" autoUpdateAnimBg="0"/>
      <p:bldP spid="16395" grpId="0" autoUpdateAnimBg="0"/>
      <p:bldP spid="16396" grpId="0" build="p" bldLvl="2"/>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ChangeArrowheads="1"/>
          </p:cNvSpPr>
          <p:nvPr/>
        </p:nvSpPr>
        <p:spPr bwMode="auto">
          <a:xfrm>
            <a:off x="1768475" y="77788"/>
            <a:ext cx="7315200" cy="668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3800" b="1">
                <a:solidFill>
                  <a:srgbClr val="000099"/>
                </a:solidFill>
                <a:latin typeface="Times New Roman" panose="02020603050405020304" pitchFamily="18" charset="0"/>
              </a:rPr>
              <a:t>OLIGOPOLIES AND MERGERS</a:t>
            </a:r>
          </a:p>
        </p:txBody>
      </p:sp>
      <p:sp>
        <p:nvSpPr>
          <p:cNvPr id="17411" name="Rectangle 3"/>
          <p:cNvSpPr>
            <a:spLocks noChangeArrowheads="1"/>
          </p:cNvSpPr>
          <p:nvPr/>
        </p:nvSpPr>
        <p:spPr bwMode="auto">
          <a:xfrm>
            <a:off x="1800225" y="722313"/>
            <a:ext cx="7043738" cy="557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lvl1pPr marL="234950" indent="-234950">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fontAlgn="base">
              <a:spcBef>
                <a:spcPct val="0"/>
              </a:spcBef>
              <a:spcAft>
                <a:spcPct val="0"/>
              </a:spcAft>
              <a:defRPr>
                <a:solidFill>
                  <a:schemeClr val="tx1"/>
                </a:solidFill>
                <a:latin typeface="Arial" panose="020B0604020202020204" pitchFamily="34" charset="0"/>
              </a:defRPr>
            </a:lvl6pPr>
            <a:lvl7pPr fontAlgn="base">
              <a:spcBef>
                <a:spcPct val="0"/>
              </a:spcBef>
              <a:spcAft>
                <a:spcPct val="0"/>
              </a:spcAft>
              <a:defRPr>
                <a:solidFill>
                  <a:schemeClr val="tx1"/>
                </a:solidFill>
                <a:latin typeface="Arial" panose="020B0604020202020204" pitchFamily="34" charset="0"/>
              </a:defRPr>
            </a:lvl7pPr>
            <a:lvl8pPr fontAlgn="base">
              <a:spcBef>
                <a:spcPct val="0"/>
              </a:spcBef>
              <a:spcAft>
                <a:spcPct val="0"/>
              </a:spcAft>
              <a:defRPr>
                <a:solidFill>
                  <a:schemeClr val="tx1"/>
                </a:solidFill>
                <a:latin typeface="Arial" panose="020B0604020202020204" pitchFamily="34" charset="0"/>
              </a:defRPr>
            </a:lvl8pPr>
            <a:lvl9pPr fontAlgn="base">
              <a:spcBef>
                <a:spcPct val="0"/>
              </a:spcBef>
              <a:spcAft>
                <a:spcPct val="0"/>
              </a:spcAft>
              <a:defRPr>
                <a:solidFill>
                  <a:schemeClr val="tx1"/>
                </a:solidFill>
                <a:latin typeface="Arial" panose="020B0604020202020204" pitchFamily="34" charset="0"/>
              </a:defRPr>
            </a:lvl9pPr>
          </a:lstStyle>
          <a:p>
            <a:pPr eaLnBrk="0" hangingPunct="0"/>
            <a:r>
              <a:rPr lang="en-US" altLang="en-US" sz="4500" b="1">
                <a:solidFill>
                  <a:srgbClr val="CC0000"/>
                </a:solidFill>
                <a:latin typeface="Times New Roman" panose="02020603050405020304" pitchFamily="18" charset="0"/>
              </a:rPr>
              <a:t>Mergers</a:t>
            </a:r>
          </a:p>
          <a:p>
            <a:pPr eaLnBrk="0" hangingPunct="0"/>
            <a:r>
              <a:rPr lang="en-US" altLang="en-US" sz="4500" b="1">
                <a:solidFill>
                  <a:srgbClr val="CC0000"/>
                </a:solidFill>
                <a:latin typeface="Times New Roman" panose="02020603050405020304" pitchFamily="18" charset="0"/>
              </a:rPr>
              <a:t>Measures of Industry Concentration</a:t>
            </a:r>
          </a:p>
          <a:p>
            <a:pPr eaLnBrk="0" hangingPunct="0">
              <a:buFontTx/>
              <a:buChar char="•"/>
            </a:pPr>
            <a:r>
              <a:rPr lang="en-US" altLang="en-US" sz="4500" b="1">
                <a:solidFill>
                  <a:srgbClr val="CC0000"/>
                </a:solidFill>
                <a:latin typeface="Times New Roman" panose="02020603050405020304" pitchFamily="18" charset="0"/>
              </a:rPr>
              <a:t>Concentration Ratio</a:t>
            </a:r>
          </a:p>
          <a:p>
            <a:pPr eaLnBrk="0" hangingPunct="0">
              <a:buFontTx/>
              <a:buChar char="•"/>
            </a:pPr>
            <a:r>
              <a:rPr lang="en-US" altLang="en-US" sz="4500" b="1">
                <a:solidFill>
                  <a:srgbClr val="CC0000"/>
                </a:solidFill>
                <a:latin typeface="Times New Roman" panose="02020603050405020304" pitchFamily="18" charset="0"/>
              </a:rPr>
              <a:t>Localized Markets</a:t>
            </a:r>
          </a:p>
          <a:p>
            <a:pPr eaLnBrk="0" hangingPunct="0">
              <a:buFontTx/>
              <a:buChar char="•"/>
            </a:pPr>
            <a:r>
              <a:rPr lang="en-US" altLang="en-US" sz="4500" b="1">
                <a:solidFill>
                  <a:srgbClr val="CC0000"/>
                </a:solidFill>
                <a:latin typeface="Times New Roman" panose="02020603050405020304" pitchFamily="18" charset="0"/>
              </a:rPr>
              <a:t>Interindustry Competition</a:t>
            </a:r>
          </a:p>
          <a:p>
            <a:pPr eaLnBrk="0" hangingPunct="0">
              <a:buFontTx/>
              <a:buChar char="•"/>
            </a:pPr>
            <a:r>
              <a:rPr lang="en-US" altLang="en-US" sz="4500" b="1">
                <a:solidFill>
                  <a:srgbClr val="CC0000"/>
                </a:solidFill>
                <a:latin typeface="Times New Roman" panose="02020603050405020304" pitchFamily="18" charset="0"/>
              </a:rPr>
              <a:t>World Trade</a:t>
            </a:r>
          </a:p>
          <a:p>
            <a:pPr eaLnBrk="0" hangingPunct="0">
              <a:buFontTx/>
              <a:buChar char="•"/>
            </a:pPr>
            <a:r>
              <a:rPr lang="en-US" altLang="en-US" sz="4500" b="1">
                <a:solidFill>
                  <a:srgbClr val="CC0000"/>
                </a:solidFill>
                <a:latin typeface="Times New Roman" panose="02020603050405020304" pitchFamily="18" charset="0"/>
              </a:rPr>
              <a:t>Import Competition</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7410"/>
                                        </p:tgtEl>
                                        <p:attrNameLst>
                                          <p:attrName>style.visibility</p:attrName>
                                        </p:attrNameLst>
                                      </p:cBhvr>
                                      <p:to>
                                        <p:strVal val="visible"/>
                                      </p:to>
                                    </p:set>
                                    <p:animEffect transition="in" filter="wipe(left)">
                                      <p:cBhvr>
                                        <p:cTn id="7" dur="500"/>
                                        <p:tgtEl>
                                          <p:spTgt spid="1741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7411">
                                            <p:txEl>
                                              <p:pRg st="0" end="0"/>
                                            </p:txEl>
                                          </p:spTgt>
                                        </p:tgtEl>
                                        <p:attrNameLst>
                                          <p:attrName>style.visibility</p:attrName>
                                        </p:attrNameLst>
                                      </p:cBhvr>
                                      <p:to>
                                        <p:strVal val="visible"/>
                                      </p:to>
                                    </p:set>
                                    <p:animEffect transition="in" filter="wipe(left)">
                                      <p:cBhvr>
                                        <p:cTn id="12" dur="500"/>
                                        <p:tgtEl>
                                          <p:spTgt spid="17411">
                                            <p:txEl>
                                              <p:pRg st="0" end="0"/>
                                            </p:txEl>
                                          </p:spTgt>
                                        </p:tgtEl>
                                      </p:cBhvr>
                                    </p:animEffect>
                                  </p:childTnLst>
                                  <p:subTnLst>
                                    <p:animClr clrSpc="rgb" dir="cw">
                                      <p:cBhvr override="childStyle">
                                        <p:cTn dur="1" fill="hold" display="0" masterRel="nextClick" afterEffect="1"/>
                                        <p:tgtEl>
                                          <p:spTgt spid="17411">
                                            <p:txEl>
                                              <p:pRg st="0" end="0"/>
                                            </p:txEl>
                                          </p:spTgt>
                                        </p:tgtEl>
                                        <p:attrNameLst>
                                          <p:attrName>ppt_c</p:attrName>
                                        </p:attrNameLst>
                                      </p:cBhvr>
                                      <p:to>
                                        <a:schemeClr val="tx1"/>
                                      </p:to>
                                    </p:animClr>
                                  </p:sub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7411">
                                            <p:txEl>
                                              <p:pRg st="1" end="1"/>
                                            </p:txEl>
                                          </p:spTgt>
                                        </p:tgtEl>
                                        <p:attrNameLst>
                                          <p:attrName>style.visibility</p:attrName>
                                        </p:attrNameLst>
                                      </p:cBhvr>
                                      <p:to>
                                        <p:strVal val="visible"/>
                                      </p:to>
                                    </p:set>
                                    <p:animEffect transition="in" filter="wipe(left)">
                                      <p:cBhvr>
                                        <p:cTn id="17" dur="500"/>
                                        <p:tgtEl>
                                          <p:spTgt spid="17411">
                                            <p:txEl>
                                              <p:pRg st="1" end="1"/>
                                            </p:txEl>
                                          </p:spTgt>
                                        </p:tgtEl>
                                      </p:cBhvr>
                                    </p:animEffect>
                                  </p:childTnLst>
                                  <p:subTnLst>
                                    <p:animClr clrSpc="rgb" dir="cw">
                                      <p:cBhvr override="childStyle">
                                        <p:cTn dur="1" fill="hold" display="0" masterRel="nextClick" afterEffect="1"/>
                                        <p:tgtEl>
                                          <p:spTgt spid="17411">
                                            <p:txEl>
                                              <p:pRg st="1" end="1"/>
                                            </p:txEl>
                                          </p:spTgt>
                                        </p:tgtEl>
                                        <p:attrNameLst>
                                          <p:attrName>ppt_c</p:attrName>
                                        </p:attrNameLst>
                                      </p:cBhvr>
                                      <p:to>
                                        <a:schemeClr val="tx1"/>
                                      </p:to>
                                    </p:animClr>
                                  </p:sub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7411">
                                            <p:txEl>
                                              <p:pRg st="2" end="2"/>
                                            </p:txEl>
                                          </p:spTgt>
                                        </p:tgtEl>
                                        <p:attrNameLst>
                                          <p:attrName>style.visibility</p:attrName>
                                        </p:attrNameLst>
                                      </p:cBhvr>
                                      <p:to>
                                        <p:strVal val="visible"/>
                                      </p:to>
                                    </p:set>
                                    <p:animEffect transition="in" filter="wipe(left)">
                                      <p:cBhvr>
                                        <p:cTn id="22" dur="500"/>
                                        <p:tgtEl>
                                          <p:spTgt spid="17411">
                                            <p:txEl>
                                              <p:pRg st="2" end="2"/>
                                            </p:txEl>
                                          </p:spTgt>
                                        </p:tgtEl>
                                      </p:cBhvr>
                                    </p:animEffect>
                                  </p:childTnLst>
                                  <p:subTnLst>
                                    <p:animClr clrSpc="rgb" dir="cw">
                                      <p:cBhvr override="childStyle">
                                        <p:cTn dur="1" fill="hold" display="0" masterRel="nextClick" afterEffect="1"/>
                                        <p:tgtEl>
                                          <p:spTgt spid="17411">
                                            <p:txEl>
                                              <p:pRg st="2" end="2"/>
                                            </p:txEl>
                                          </p:spTgt>
                                        </p:tgtEl>
                                        <p:attrNameLst>
                                          <p:attrName>ppt_c</p:attrName>
                                        </p:attrNameLst>
                                      </p:cBhvr>
                                      <p:to>
                                        <a:schemeClr val="tx1"/>
                                      </p:to>
                                    </p:animClr>
                                  </p:sub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17411">
                                            <p:txEl>
                                              <p:pRg st="3" end="3"/>
                                            </p:txEl>
                                          </p:spTgt>
                                        </p:tgtEl>
                                        <p:attrNameLst>
                                          <p:attrName>style.visibility</p:attrName>
                                        </p:attrNameLst>
                                      </p:cBhvr>
                                      <p:to>
                                        <p:strVal val="visible"/>
                                      </p:to>
                                    </p:set>
                                    <p:animEffect transition="in" filter="wipe(left)">
                                      <p:cBhvr>
                                        <p:cTn id="27" dur="500"/>
                                        <p:tgtEl>
                                          <p:spTgt spid="17411">
                                            <p:txEl>
                                              <p:pRg st="3" end="3"/>
                                            </p:txEl>
                                          </p:spTgt>
                                        </p:tgtEl>
                                      </p:cBhvr>
                                    </p:animEffect>
                                  </p:childTnLst>
                                  <p:subTnLst>
                                    <p:animClr clrSpc="rgb" dir="cw">
                                      <p:cBhvr override="childStyle">
                                        <p:cTn dur="1" fill="hold" display="0" masterRel="nextClick" afterEffect="1"/>
                                        <p:tgtEl>
                                          <p:spTgt spid="17411">
                                            <p:txEl>
                                              <p:pRg st="3" end="3"/>
                                            </p:txEl>
                                          </p:spTgt>
                                        </p:tgtEl>
                                        <p:attrNameLst>
                                          <p:attrName>ppt_c</p:attrName>
                                        </p:attrNameLst>
                                      </p:cBhvr>
                                      <p:to>
                                        <a:schemeClr val="tx1"/>
                                      </p:to>
                                    </p:animClr>
                                  </p:sub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17411">
                                            <p:txEl>
                                              <p:pRg st="4" end="4"/>
                                            </p:txEl>
                                          </p:spTgt>
                                        </p:tgtEl>
                                        <p:attrNameLst>
                                          <p:attrName>style.visibility</p:attrName>
                                        </p:attrNameLst>
                                      </p:cBhvr>
                                      <p:to>
                                        <p:strVal val="visible"/>
                                      </p:to>
                                    </p:set>
                                    <p:animEffect transition="in" filter="wipe(left)">
                                      <p:cBhvr>
                                        <p:cTn id="32" dur="500"/>
                                        <p:tgtEl>
                                          <p:spTgt spid="17411">
                                            <p:txEl>
                                              <p:pRg st="4" end="4"/>
                                            </p:txEl>
                                          </p:spTgt>
                                        </p:tgtEl>
                                      </p:cBhvr>
                                    </p:animEffect>
                                  </p:childTnLst>
                                  <p:subTnLst>
                                    <p:animClr clrSpc="rgb" dir="cw">
                                      <p:cBhvr override="childStyle">
                                        <p:cTn dur="1" fill="hold" display="0" masterRel="nextClick" afterEffect="1"/>
                                        <p:tgtEl>
                                          <p:spTgt spid="17411">
                                            <p:txEl>
                                              <p:pRg st="4" end="4"/>
                                            </p:txEl>
                                          </p:spTgt>
                                        </p:tgtEl>
                                        <p:attrNameLst>
                                          <p:attrName>ppt_c</p:attrName>
                                        </p:attrNameLst>
                                      </p:cBhvr>
                                      <p:to>
                                        <a:schemeClr val="tx1"/>
                                      </p:to>
                                    </p:animClr>
                                  </p:sub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17411">
                                            <p:txEl>
                                              <p:pRg st="5" end="5"/>
                                            </p:txEl>
                                          </p:spTgt>
                                        </p:tgtEl>
                                        <p:attrNameLst>
                                          <p:attrName>style.visibility</p:attrName>
                                        </p:attrNameLst>
                                      </p:cBhvr>
                                      <p:to>
                                        <p:strVal val="visible"/>
                                      </p:to>
                                    </p:set>
                                    <p:animEffect transition="in" filter="wipe(left)">
                                      <p:cBhvr>
                                        <p:cTn id="37" dur="500"/>
                                        <p:tgtEl>
                                          <p:spTgt spid="17411">
                                            <p:txEl>
                                              <p:pRg st="5" end="5"/>
                                            </p:txEl>
                                          </p:spTgt>
                                        </p:tgtEl>
                                      </p:cBhvr>
                                    </p:animEffect>
                                  </p:childTnLst>
                                  <p:subTnLst>
                                    <p:animClr clrSpc="rgb" dir="cw">
                                      <p:cBhvr override="childStyle">
                                        <p:cTn dur="1" fill="hold" display="0" masterRel="nextClick" afterEffect="1"/>
                                        <p:tgtEl>
                                          <p:spTgt spid="17411">
                                            <p:txEl>
                                              <p:pRg st="5" end="5"/>
                                            </p:txEl>
                                          </p:spTgt>
                                        </p:tgtEl>
                                        <p:attrNameLst>
                                          <p:attrName>ppt_c</p:attrName>
                                        </p:attrNameLst>
                                      </p:cBhvr>
                                      <p:to>
                                        <a:schemeClr val="tx1"/>
                                      </p:to>
                                    </p:animClr>
                                  </p:subTnLst>
                                </p:cTn>
                              </p:par>
                            </p:childTnLst>
                          </p:cTn>
                        </p:par>
                      </p:childTnLst>
                    </p:cTn>
                  </p:par>
                  <p:par>
                    <p:cTn id="38" fill="hold" nodeType="clickPar">
                      <p:stCondLst>
                        <p:cond delay="indefinite"/>
                      </p:stCondLst>
                      <p:childTnLst>
                        <p:par>
                          <p:cTn id="39" fill="hold" nodeType="withGroup">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17411">
                                            <p:txEl>
                                              <p:pRg st="6" end="6"/>
                                            </p:txEl>
                                          </p:spTgt>
                                        </p:tgtEl>
                                        <p:attrNameLst>
                                          <p:attrName>style.visibility</p:attrName>
                                        </p:attrNameLst>
                                      </p:cBhvr>
                                      <p:to>
                                        <p:strVal val="visible"/>
                                      </p:to>
                                    </p:set>
                                    <p:animEffect transition="in" filter="wipe(left)">
                                      <p:cBhvr>
                                        <p:cTn id="42" dur="500"/>
                                        <p:tgtEl>
                                          <p:spTgt spid="17411">
                                            <p:txEl>
                                              <p:pRg st="6" end="6"/>
                                            </p:txEl>
                                          </p:spTgt>
                                        </p:tgtEl>
                                      </p:cBhvr>
                                    </p:animEffect>
                                  </p:childTnLst>
                                  <p:subTnLst>
                                    <p:animClr clrSpc="rgb" dir="cw">
                                      <p:cBhvr override="childStyle">
                                        <p:cTn dur="1" fill="hold" display="0" masterRel="nextClick" afterEffect="1"/>
                                        <p:tgtEl>
                                          <p:spTgt spid="17411">
                                            <p:txEl>
                                              <p:pRg st="6" end="6"/>
                                            </p:txEl>
                                          </p:spTgt>
                                        </p:tgtEl>
                                        <p:attrNameLst>
                                          <p:attrName>ppt_c</p:attrName>
                                        </p:attrNameLst>
                                      </p:cBhvr>
                                      <p:to>
                                        <a:schemeClr val="tx1"/>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0" grpId="0" autoUpdateAnimBg="0"/>
      <p:bldP spid="17411" grpId="0" build="p" bldLvl="2"/>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p:txBody>
          <a:bodyPr/>
          <a:lstStyle/>
          <a:p>
            <a:r>
              <a:rPr lang="en-US" altLang="en-US"/>
              <a:t>Monopolistic Competition</a:t>
            </a:r>
          </a:p>
        </p:txBody>
      </p:sp>
      <p:sp>
        <p:nvSpPr>
          <p:cNvPr id="59395" name="Rectangle 3"/>
          <p:cNvSpPr>
            <a:spLocks noGrp="1" noChangeArrowheads="1"/>
          </p:cNvSpPr>
          <p:nvPr>
            <p:ph type="body" idx="1"/>
          </p:nvPr>
        </p:nvSpPr>
        <p:spPr/>
        <p:txBody>
          <a:bodyPr/>
          <a:lstStyle/>
          <a:p>
            <a:r>
              <a:rPr lang="en-US" altLang="en-US">
                <a:solidFill>
                  <a:srgbClr val="365B98"/>
                </a:solidFill>
              </a:rPr>
              <a:t>Characteristics of Monopolistic Competition</a:t>
            </a:r>
            <a:endParaRPr lang="en-US" altLang="en-US"/>
          </a:p>
          <a:p>
            <a:pPr lvl="1"/>
            <a:r>
              <a:rPr lang="en-US" altLang="en-US"/>
              <a:t>Many sellers</a:t>
            </a:r>
          </a:p>
          <a:p>
            <a:pPr lvl="1"/>
            <a:r>
              <a:rPr lang="en-US" altLang="en-US"/>
              <a:t>Freedom of entry and exit</a:t>
            </a:r>
          </a:p>
          <a:p>
            <a:pPr lvl="1"/>
            <a:r>
              <a:rPr lang="en-US" altLang="en-US"/>
              <a:t>Perfect information</a:t>
            </a:r>
          </a:p>
          <a:p>
            <a:pPr lvl="1"/>
            <a:r>
              <a:rPr lang="en-US" altLang="en-US"/>
              <a:t>Heterogeneous products</a:t>
            </a:r>
          </a:p>
          <a:p>
            <a:endParaRPr lang="en-US" alt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p:txBody>
          <a:bodyPr/>
          <a:lstStyle/>
          <a:p>
            <a:r>
              <a:rPr lang="en-US" altLang="en-US"/>
              <a:t>Oligopoly</a:t>
            </a:r>
          </a:p>
        </p:txBody>
      </p:sp>
      <p:sp>
        <p:nvSpPr>
          <p:cNvPr id="64515" name="Rectangle 3"/>
          <p:cNvSpPr>
            <a:spLocks noGrp="1" noChangeArrowheads="1"/>
          </p:cNvSpPr>
          <p:nvPr>
            <p:ph type="body" idx="1"/>
          </p:nvPr>
        </p:nvSpPr>
        <p:spPr/>
        <p:txBody>
          <a:bodyPr/>
          <a:lstStyle/>
          <a:p>
            <a:r>
              <a:rPr lang="en-US" altLang="en-US"/>
              <a:t>Oligopoly  =  market dominated by a few sellers, at least several of which are large enough relative to the total market that they can influence the market price</a:t>
            </a:r>
          </a:p>
          <a:p>
            <a:r>
              <a:rPr lang="en-US" altLang="en-US"/>
              <a:t>Oligopoly  </a:t>
            </a:r>
            <a:r>
              <a:rPr lang="en-US" altLang="en-US">
                <a:sym typeface="Symbol" panose="05050102010706020507" pitchFamily="18" charset="2"/>
              </a:rPr>
              <a:t></a:t>
            </a:r>
            <a:r>
              <a:rPr lang="en-US" altLang="en-US">
                <a:sym typeface="WP IconicSymbolsB" pitchFamily="2" charset="2"/>
              </a:rPr>
              <a:t>  more intense competition than pure competition</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p:txBody>
          <a:bodyPr/>
          <a:lstStyle/>
          <a:p>
            <a:r>
              <a:rPr lang="en-US" altLang="en-US"/>
              <a:t>Oligopoly</a:t>
            </a:r>
          </a:p>
        </p:txBody>
      </p:sp>
      <p:sp>
        <p:nvSpPr>
          <p:cNvPr id="65539" name="Rectangle 3"/>
          <p:cNvSpPr>
            <a:spLocks noGrp="1" noChangeArrowheads="1"/>
          </p:cNvSpPr>
          <p:nvPr>
            <p:ph type="body" idx="1"/>
          </p:nvPr>
        </p:nvSpPr>
        <p:spPr/>
        <p:txBody>
          <a:bodyPr/>
          <a:lstStyle/>
          <a:p>
            <a:r>
              <a:rPr lang="en-US" altLang="en-US">
                <a:solidFill>
                  <a:srgbClr val="365B98"/>
                </a:solidFill>
              </a:rPr>
              <a:t>Why Oligopolistic Behavior is So Difficult to Analyze</a:t>
            </a:r>
            <a:endParaRPr lang="en-US" altLang="en-US"/>
          </a:p>
          <a:p>
            <a:pPr lvl="1"/>
            <a:r>
              <a:rPr lang="en-US" altLang="en-US"/>
              <a:t>Oligopolistic firms interact with each other in complex ways, and almost anything can and sometimes does happen under oligopoly.</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p:txBody>
          <a:bodyPr/>
          <a:lstStyle/>
          <a:p>
            <a:r>
              <a:rPr lang="en-US" altLang="en-US"/>
              <a:t>Oligopoly</a:t>
            </a:r>
          </a:p>
        </p:txBody>
      </p:sp>
      <p:sp>
        <p:nvSpPr>
          <p:cNvPr id="66563" name="Rectangle 3"/>
          <p:cNvSpPr>
            <a:spLocks noGrp="1" noChangeArrowheads="1"/>
          </p:cNvSpPr>
          <p:nvPr>
            <p:ph type="body" idx="1"/>
          </p:nvPr>
        </p:nvSpPr>
        <p:spPr/>
        <p:txBody>
          <a:bodyPr/>
          <a:lstStyle/>
          <a:p>
            <a:pPr>
              <a:buFontTx/>
              <a:buNone/>
            </a:pPr>
            <a:r>
              <a:rPr lang="en-US" altLang="en-US"/>
              <a:t>The Run Down:</a:t>
            </a:r>
          </a:p>
          <a:p>
            <a:pPr lvl="1"/>
            <a:r>
              <a:rPr lang="en-US" altLang="en-US"/>
              <a:t>Ignore interdependence</a:t>
            </a:r>
          </a:p>
          <a:p>
            <a:pPr lvl="1"/>
            <a:r>
              <a:rPr lang="en-US" altLang="en-US"/>
              <a:t>Strategic interaction</a:t>
            </a:r>
          </a:p>
          <a:p>
            <a:pPr lvl="1"/>
            <a:r>
              <a:rPr lang="en-US" altLang="en-US"/>
              <a:t>Cartels</a:t>
            </a:r>
          </a:p>
          <a:p>
            <a:pPr lvl="1"/>
            <a:r>
              <a:rPr lang="en-US" altLang="en-US"/>
              <a:t>Price leadership and tacit collusion</a:t>
            </a:r>
          </a:p>
          <a:p>
            <a:pPr lvl="1"/>
            <a:r>
              <a:rPr lang="en-US" altLang="en-US"/>
              <a:t>Sales maximization</a:t>
            </a:r>
          </a:p>
          <a:p>
            <a:pPr lvl="1"/>
            <a:r>
              <a:rPr lang="en-US" altLang="en-US"/>
              <a:t>Kinked demand curve</a:t>
            </a:r>
          </a:p>
          <a:p>
            <a:pPr lvl="1"/>
            <a:r>
              <a:rPr lang="en-US" altLang="en-US"/>
              <a:t>Game theory</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p:txBody>
          <a:bodyPr/>
          <a:lstStyle/>
          <a:p>
            <a:r>
              <a:rPr lang="en-US" altLang="en-US"/>
              <a:t>Oligopoly</a:t>
            </a:r>
          </a:p>
        </p:txBody>
      </p:sp>
      <p:sp>
        <p:nvSpPr>
          <p:cNvPr id="67587" name="Rectangle 3"/>
          <p:cNvSpPr>
            <a:spLocks noGrp="1" noChangeArrowheads="1"/>
          </p:cNvSpPr>
          <p:nvPr>
            <p:ph type="body" idx="1"/>
          </p:nvPr>
        </p:nvSpPr>
        <p:spPr/>
        <p:txBody>
          <a:bodyPr/>
          <a:lstStyle/>
          <a:p>
            <a:r>
              <a:rPr lang="en-US" altLang="en-US">
                <a:solidFill>
                  <a:srgbClr val="365B98"/>
                </a:solidFill>
              </a:rPr>
              <a:t>Sales Maximization: An Oligopoly Model with Interdependence Ignored</a:t>
            </a:r>
            <a:endParaRPr lang="en-US" altLang="en-US"/>
          </a:p>
          <a:p>
            <a:pPr lvl="1"/>
            <a:r>
              <a:rPr lang="en-US" altLang="en-US"/>
              <a:t>Firms may attempt to maximize revenue rather than profit if</a:t>
            </a:r>
          </a:p>
          <a:p>
            <a:pPr lvl="2"/>
            <a:r>
              <a:rPr lang="en-US" altLang="en-US"/>
              <a:t>control is separated from ownership.</a:t>
            </a:r>
          </a:p>
          <a:p>
            <a:pPr lvl="2"/>
            <a:r>
              <a:rPr lang="en-US" altLang="en-US"/>
              <a:t>compensation of managers is related to the size of the firm.</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p:txBody>
          <a:bodyPr/>
          <a:lstStyle/>
          <a:p>
            <a:r>
              <a:rPr lang="en-US" altLang="en-US"/>
              <a:t>Oligopoly</a:t>
            </a:r>
          </a:p>
        </p:txBody>
      </p:sp>
      <p:sp>
        <p:nvSpPr>
          <p:cNvPr id="68611" name="Rectangle 3"/>
          <p:cNvSpPr>
            <a:spLocks noGrp="1" noChangeArrowheads="1"/>
          </p:cNvSpPr>
          <p:nvPr>
            <p:ph type="body" idx="1"/>
          </p:nvPr>
        </p:nvSpPr>
        <p:spPr/>
        <p:txBody>
          <a:bodyPr/>
          <a:lstStyle/>
          <a:p>
            <a:r>
              <a:rPr lang="en-US" altLang="en-US">
                <a:solidFill>
                  <a:srgbClr val="365B98"/>
                </a:solidFill>
              </a:rPr>
              <a:t>Sales Maximization: An Oligopoly Model with Interdependence Ignored</a:t>
            </a:r>
            <a:endParaRPr lang="en-US" altLang="en-US"/>
          </a:p>
          <a:p>
            <a:pPr lvl="1"/>
            <a:r>
              <a:rPr lang="en-US" altLang="en-US"/>
              <a:t>Output set where marginal revenue  =  0 (rather than marginal cost)</a:t>
            </a:r>
          </a:p>
          <a:p>
            <a:pPr lvl="1"/>
            <a:r>
              <a:rPr lang="en-US" altLang="en-US"/>
              <a:t>Compared to a profit-maximizer</a:t>
            </a:r>
          </a:p>
          <a:p>
            <a:pPr lvl="2"/>
            <a:r>
              <a:rPr lang="en-US" altLang="en-US"/>
              <a:t>Higher output</a:t>
            </a:r>
          </a:p>
          <a:p>
            <a:pPr lvl="2"/>
            <a:r>
              <a:rPr lang="en-US" altLang="en-US"/>
              <a:t>Lower price</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ChangeArrowheads="1"/>
          </p:cNvSpPr>
          <p:nvPr/>
        </p:nvSpPr>
        <p:spPr bwMode="auto">
          <a:xfrm>
            <a:off x="1768475" y="77788"/>
            <a:ext cx="7315200" cy="668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3800" b="1">
                <a:solidFill>
                  <a:srgbClr val="000099"/>
                </a:solidFill>
                <a:latin typeface="Times New Roman" panose="02020603050405020304" pitchFamily="18" charset="0"/>
              </a:rPr>
              <a:t>OLIGOPOLIES AND MERGERS</a:t>
            </a:r>
          </a:p>
        </p:txBody>
      </p:sp>
      <p:sp>
        <p:nvSpPr>
          <p:cNvPr id="18435" name="Rectangle 3"/>
          <p:cNvSpPr>
            <a:spLocks noChangeArrowheads="1"/>
          </p:cNvSpPr>
          <p:nvPr/>
        </p:nvSpPr>
        <p:spPr bwMode="auto">
          <a:xfrm>
            <a:off x="1800225" y="722313"/>
            <a:ext cx="7043738" cy="774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lvl1pPr marL="234950" indent="-234950">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fontAlgn="base">
              <a:spcBef>
                <a:spcPct val="0"/>
              </a:spcBef>
              <a:spcAft>
                <a:spcPct val="0"/>
              </a:spcAft>
              <a:defRPr>
                <a:solidFill>
                  <a:schemeClr val="tx1"/>
                </a:solidFill>
                <a:latin typeface="Arial" panose="020B0604020202020204" pitchFamily="34" charset="0"/>
              </a:defRPr>
            </a:lvl6pPr>
            <a:lvl7pPr fontAlgn="base">
              <a:spcBef>
                <a:spcPct val="0"/>
              </a:spcBef>
              <a:spcAft>
                <a:spcPct val="0"/>
              </a:spcAft>
              <a:defRPr>
                <a:solidFill>
                  <a:schemeClr val="tx1"/>
                </a:solidFill>
                <a:latin typeface="Arial" panose="020B0604020202020204" pitchFamily="34" charset="0"/>
              </a:defRPr>
            </a:lvl7pPr>
            <a:lvl8pPr fontAlgn="base">
              <a:spcBef>
                <a:spcPct val="0"/>
              </a:spcBef>
              <a:spcAft>
                <a:spcPct val="0"/>
              </a:spcAft>
              <a:defRPr>
                <a:solidFill>
                  <a:schemeClr val="tx1"/>
                </a:solidFill>
                <a:latin typeface="Arial" panose="020B0604020202020204" pitchFamily="34" charset="0"/>
              </a:defRPr>
            </a:lvl8pPr>
            <a:lvl9pPr fontAlgn="base">
              <a:spcBef>
                <a:spcPct val="0"/>
              </a:spcBef>
              <a:spcAft>
                <a:spcPct val="0"/>
              </a:spcAft>
              <a:defRPr>
                <a:solidFill>
                  <a:schemeClr val="tx1"/>
                </a:solidFill>
                <a:latin typeface="Arial" panose="020B0604020202020204" pitchFamily="34" charset="0"/>
              </a:defRPr>
            </a:lvl9pPr>
          </a:lstStyle>
          <a:p>
            <a:pPr eaLnBrk="0" hangingPunct="0"/>
            <a:r>
              <a:rPr lang="en-US" altLang="en-US" sz="4500" b="1">
                <a:solidFill>
                  <a:srgbClr val="CC0000"/>
                </a:solidFill>
                <a:latin typeface="Times New Roman" panose="02020603050405020304" pitchFamily="18" charset="0"/>
              </a:rPr>
              <a:t>Herfindahl Index</a:t>
            </a:r>
          </a:p>
        </p:txBody>
      </p:sp>
      <p:sp>
        <p:nvSpPr>
          <p:cNvPr id="18436" name="Text Box 4"/>
          <p:cNvSpPr txBox="1">
            <a:spLocks noChangeArrowheads="1"/>
          </p:cNvSpPr>
          <p:nvPr/>
        </p:nvSpPr>
        <p:spPr bwMode="auto">
          <a:xfrm>
            <a:off x="2092325" y="1322388"/>
            <a:ext cx="6654800" cy="2041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3200" b="1" i="1">
                <a:latin typeface="Times New Roman" panose="02020603050405020304" pitchFamily="18" charset="0"/>
              </a:rPr>
              <a:t>Sum of the squared percentage market</a:t>
            </a:r>
          </a:p>
          <a:p>
            <a:r>
              <a:rPr lang="en-US" altLang="en-US" sz="3200" b="1" i="1">
                <a:latin typeface="Times New Roman" panose="02020603050405020304" pitchFamily="18" charset="0"/>
              </a:rPr>
              <a:t>shares for all firms in the industry – </a:t>
            </a:r>
          </a:p>
          <a:p>
            <a:r>
              <a:rPr lang="en-US" altLang="en-US" sz="3200" b="1" i="1">
                <a:latin typeface="Times New Roman" panose="02020603050405020304" pitchFamily="18" charset="0"/>
              </a:rPr>
              <a:t>Places greater weight upon the larger</a:t>
            </a:r>
          </a:p>
          <a:p>
            <a:r>
              <a:rPr lang="en-US" altLang="en-US" sz="3200" b="1" i="1">
                <a:latin typeface="Times New Roman" panose="02020603050405020304" pitchFamily="18" charset="0"/>
              </a:rPr>
              <a:t>firms</a:t>
            </a:r>
          </a:p>
        </p:txBody>
      </p:sp>
      <p:sp>
        <p:nvSpPr>
          <p:cNvPr id="18437" name="Text Box 5"/>
          <p:cNvSpPr txBox="1">
            <a:spLocks noChangeArrowheads="1"/>
          </p:cNvSpPr>
          <p:nvPr/>
        </p:nvSpPr>
        <p:spPr bwMode="auto">
          <a:xfrm>
            <a:off x="1879600" y="3362325"/>
            <a:ext cx="7018338"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b="1">
                <a:solidFill>
                  <a:srgbClr val="000099"/>
                </a:solidFill>
                <a:latin typeface="Times New Roman" panose="02020603050405020304" pitchFamily="18" charset="0"/>
              </a:rPr>
              <a:t>(%</a:t>
            </a:r>
            <a:r>
              <a:rPr lang="en-US" altLang="en-US" sz="3200" b="1" i="1">
                <a:solidFill>
                  <a:srgbClr val="000099"/>
                </a:solidFill>
                <a:latin typeface="Times New Roman" panose="02020603050405020304" pitchFamily="18" charset="0"/>
              </a:rPr>
              <a:t>S</a:t>
            </a:r>
            <a:r>
              <a:rPr lang="en-US" altLang="en-US" sz="3200" b="1" baseline="-25000">
                <a:solidFill>
                  <a:srgbClr val="000099"/>
                </a:solidFill>
                <a:latin typeface="Times New Roman" panose="02020603050405020304" pitchFamily="18" charset="0"/>
              </a:rPr>
              <a:t>1</a:t>
            </a:r>
            <a:r>
              <a:rPr lang="en-US" altLang="en-US" sz="3200" b="1">
                <a:solidFill>
                  <a:srgbClr val="000099"/>
                </a:solidFill>
                <a:latin typeface="Times New Roman" panose="02020603050405020304" pitchFamily="18" charset="0"/>
              </a:rPr>
              <a:t>)</a:t>
            </a:r>
            <a:r>
              <a:rPr lang="en-US" altLang="en-US" sz="3200" b="1" baseline="30000">
                <a:solidFill>
                  <a:srgbClr val="000099"/>
                </a:solidFill>
                <a:latin typeface="Times New Roman" panose="02020603050405020304" pitchFamily="18" charset="0"/>
              </a:rPr>
              <a:t>2</a:t>
            </a:r>
            <a:r>
              <a:rPr lang="en-US" altLang="en-US" sz="3200" b="1">
                <a:solidFill>
                  <a:srgbClr val="000099"/>
                </a:solidFill>
                <a:latin typeface="Times New Roman" panose="02020603050405020304" pitchFamily="18" charset="0"/>
              </a:rPr>
              <a:t> + (%</a:t>
            </a:r>
            <a:r>
              <a:rPr lang="en-US" altLang="en-US" sz="3200" b="1" i="1">
                <a:solidFill>
                  <a:srgbClr val="000099"/>
                </a:solidFill>
                <a:latin typeface="Times New Roman" panose="02020603050405020304" pitchFamily="18" charset="0"/>
              </a:rPr>
              <a:t>S</a:t>
            </a:r>
            <a:r>
              <a:rPr lang="en-US" altLang="en-US" sz="3200" b="1" baseline="-25000">
                <a:solidFill>
                  <a:srgbClr val="000099"/>
                </a:solidFill>
                <a:latin typeface="Times New Roman" panose="02020603050405020304" pitchFamily="18" charset="0"/>
              </a:rPr>
              <a:t>2</a:t>
            </a:r>
            <a:r>
              <a:rPr lang="en-US" altLang="en-US" sz="3200" b="1">
                <a:solidFill>
                  <a:srgbClr val="000099"/>
                </a:solidFill>
                <a:latin typeface="Times New Roman" panose="02020603050405020304" pitchFamily="18" charset="0"/>
              </a:rPr>
              <a:t>)</a:t>
            </a:r>
            <a:r>
              <a:rPr lang="en-US" altLang="en-US" sz="3200" b="1" baseline="30000">
                <a:solidFill>
                  <a:srgbClr val="000099"/>
                </a:solidFill>
                <a:latin typeface="Times New Roman" panose="02020603050405020304" pitchFamily="18" charset="0"/>
              </a:rPr>
              <a:t>2</a:t>
            </a:r>
            <a:r>
              <a:rPr lang="en-US" altLang="en-US" sz="3200" b="1">
                <a:solidFill>
                  <a:srgbClr val="000099"/>
                </a:solidFill>
                <a:latin typeface="Times New Roman" panose="02020603050405020304" pitchFamily="18" charset="0"/>
              </a:rPr>
              <a:t> + (%</a:t>
            </a:r>
            <a:r>
              <a:rPr lang="en-US" altLang="en-US" sz="3200" b="1" i="1">
                <a:solidFill>
                  <a:srgbClr val="000099"/>
                </a:solidFill>
                <a:latin typeface="Times New Roman" panose="02020603050405020304" pitchFamily="18" charset="0"/>
              </a:rPr>
              <a:t>S</a:t>
            </a:r>
            <a:r>
              <a:rPr lang="en-US" altLang="en-US" sz="3200" b="1" baseline="-25000">
                <a:solidFill>
                  <a:srgbClr val="000099"/>
                </a:solidFill>
                <a:latin typeface="Times New Roman" panose="02020603050405020304" pitchFamily="18" charset="0"/>
              </a:rPr>
              <a:t>3</a:t>
            </a:r>
            <a:r>
              <a:rPr lang="en-US" altLang="en-US" sz="3200" b="1">
                <a:solidFill>
                  <a:srgbClr val="000099"/>
                </a:solidFill>
                <a:latin typeface="Times New Roman" panose="02020603050405020304" pitchFamily="18" charset="0"/>
              </a:rPr>
              <a:t>)</a:t>
            </a:r>
            <a:r>
              <a:rPr lang="en-US" altLang="en-US" sz="3200" b="1" baseline="30000">
                <a:solidFill>
                  <a:srgbClr val="000099"/>
                </a:solidFill>
                <a:latin typeface="Times New Roman" panose="02020603050405020304" pitchFamily="18" charset="0"/>
              </a:rPr>
              <a:t>2</a:t>
            </a:r>
            <a:r>
              <a:rPr lang="en-US" altLang="en-US" sz="3200" b="1">
                <a:solidFill>
                  <a:srgbClr val="000099"/>
                </a:solidFill>
                <a:latin typeface="Times New Roman" panose="02020603050405020304" pitchFamily="18" charset="0"/>
              </a:rPr>
              <a:t> + … + (%</a:t>
            </a:r>
            <a:r>
              <a:rPr lang="en-US" altLang="en-US" sz="3200" b="1" i="1">
                <a:solidFill>
                  <a:srgbClr val="000099"/>
                </a:solidFill>
                <a:latin typeface="Times New Roman" panose="02020603050405020304" pitchFamily="18" charset="0"/>
              </a:rPr>
              <a:t>S</a:t>
            </a:r>
            <a:r>
              <a:rPr lang="en-US" altLang="en-US" sz="3200" b="1" baseline="-25000">
                <a:solidFill>
                  <a:srgbClr val="000099"/>
                </a:solidFill>
                <a:latin typeface="Times New Roman" panose="02020603050405020304" pitchFamily="18" charset="0"/>
              </a:rPr>
              <a:t>n</a:t>
            </a:r>
            <a:r>
              <a:rPr lang="en-US" altLang="en-US" sz="3200" b="1">
                <a:solidFill>
                  <a:srgbClr val="000099"/>
                </a:solidFill>
                <a:latin typeface="Times New Roman" panose="02020603050405020304" pitchFamily="18" charset="0"/>
              </a:rPr>
              <a:t>)</a:t>
            </a:r>
            <a:r>
              <a:rPr lang="en-US" altLang="en-US" sz="3200" b="1" baseline="30000">
                <a:solidFill>
                  <a:srgbClr val="000099"/>
                </a:solidFill>
                <a:latin typeface="Times New Roman" panose="02020603050405020304" pitchFamily="18" charset="0"/>
              </a:rPr>
              <a:t>2</a:t>
            </a:r>
          </a:p>
        </p:txBody>
      </p:sp>
      <p:sp>
        <p:nvSpPr>
          <p:cNvPr id="18438" name="Text Box 6"/>
          <p:cNvSpPr txBox="1">
            <a:spLocks noChangeArrowheads="1"/>
          </p:cNvSpPr>
          <p:nvPr/>
        </p:nvSpPr>
        <p:spPr bwMode="auto">
          <a:xfrm>
            <a:off x="1927225" y="4033838"/>
            <a:ext cx="6950075" cy="2289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3600" b="1">
                <a:solidFill>
                  <a:srgbClr val="CC0000"/>
                </a:solidFill>
                <a:latin typeface="Times New Roman" panose="02020603050405020304" pitchFamily="18" charset="0"/>
              </a:rPr>
              <a:t>A greater Herfindahl Index indicates a greater concentration of market power in the industry.</a:t>
            </a:r>
          </a:p>
          <a:p>
            <a:r>
              <a:rPr lang="en-US" altLang="en-US" sz="3600" b="1" i="1">
                <a:solidFill>
                  <a:srgbClr val="000099"/>
                </a:solidFill>
                <a:latin typeface="Times New Roman" panose="02020603050405020304" pitchFamily="18" charset="0"/>
              </a:rPr>
              <a:t>(Pure competition is near zero.)</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8435">
                                            <p:txEl>
                                              <p:pRg st="0" end="0"/>
                                            </p:txEl>
                                          </p:spTgt>
                                        </p:tgtEl>
                                        <p:attrNameLst>
                                          <p:attrName>style.visibility</p:attrName>
                                        </p:attrNameLst>
                                      </p:cBhvr>
                                      <p:to>
                                        <p:strVal val="visible"/>
                                      </p:to>
                                    </p:set>
                                    <p:animEffect transition="in" filter="wipe(left)">
                                      <p:cBhvr>
                                        <p:cTn id="7" dur="500"/>
                                        <p:tgtEl>
                                          <p:spTgt spid="18435">
                                            <p:txEl>
                                              <p:pRg st="0" end="0"/>
                                            </p:txEl>
                                          </p:spTgt>
                                        </p:tgtEl>
                                      </p:cBhvr>
                                    </p:animEffect>
                                  </p:childTnLst>
                                </p:cTn>
                              </p:par>
                            </p:childTnLst>
                          </p:cTn>
                        </p:par>
                        <p:par>
                          <p:cTn id="8" fill="hold" nodeType="afterGroup">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18436"/>
                                        </p:tgtEl>
                                        <p:attrNameLst>
                                          <p:attrName>style.visibility</p:attrName>
                                        </p:attrNameLst>
                                      </p:cBhvr>
                                      <p:to>
                                        <p:strVal val="visible"/>
                                      </p:to>
                                    </p:set>
                                    <p:animEffect transition="in" filter="wipe(left)">
                                      <p:cBhvr>
                                        <p:cTn id="11" dur="500"/>
                                        <p:tgtEl>
                                          <p:spTgt spid="18436"/>
                                        </p:tgtEl>
                                      </p:cBhvr>
                                    </p:animEffect>
                                  </p:childTnLst>
                                </p:cTn>
                              </p:par>
                            </p:childTnLst>
                          </p:cTn>
                        </p:par>
                        <p:par>
                          <p:cTn id="12" fill="hold" nodeType="afterGroup">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18437"/>
                                        </p:tgtEl>
                                        <p:attrNameLst>
                                          <p:attrName>style.visibility</p:attrName>
                                        </p:attrNameLst>
                                      </p:cBhvr>
                                      <p:to>
                                        <p:strVal val="visible"/>
                                      </p:to>
                                    </p:set>
                                    <p:animEffect transition="in" filter="wipe(left)">
                                      <p:cBhvr>
                                        <p:cTn id="15" dur="500"/>
                                        <p:tgtEl>
                                          <p:spTgt spid="18437"/>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18438"/>
                                        </p:tgtEl>
                                        <p:attrNameLst>
                                          <p:attrName>style.visibility</p:attrName>
                                        </p:attrNameLst>
                                      </p:cBhvr>
                                      <p:to>
                                        <p:strVal val="visible"/>
                                      </p:to>
                                    </p:set>
                                    <p:animEffect transition="in" filter="wipe(left)">
                                      <p:cBhvr>
                                        <p:cTn id="20" dur="500"/>
                                        <p:tgtEl>
                                          <p:spTgt spid="184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5" grpId="0" build="p" autoUpdateAnimBg="0" advAuto="0"/>
      <p:bldP spid="18436" grpId="0" autoUpdateAnimBg="0"/>
      <p:bldP spid="18437" grpId="0" autoUpdateAnimBg="0"/>
      <p:bldP spid="18438" grpId="0" autoUpdateAnimBg="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ChangeArrowheads="1"/>
          </p:cNvSpPr>
          <p:nvPr/>
        </p:nvSpPr>
        <p:spPr bwMode="auto">
          <a:xfrm>
            <a:off x="1852613" y="720725"/>
            <a:ext cx="6096000" cy="6985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4000" b="1" i="1">
                <a:solidFill>
                  <a:srgbClr val="000000"/>
                </a:solidFill>
                <a:latin typeface="Times New Roman" panose="02020603050405020304" pitchFamily="18" charset="0"/>
              </a:rPr>
              <a:t>No Standard Model due to...</a:t>
            </a:r>
          </a:p>
        </p:txBody>
      </p:sp>
      <p:sp>
        <p:nvSpPr>
          <p:cNvPr id="92163" name="Rectangle 3"/>
          <p:cNvSpPr>
            <a:spLocks noChangeArrowheads="1"/>
          </p:cNvSpPr>
          <p:nvPr/>
        </p:nvSpPr>
        <p:spPr bwMode="auto">
          <a:xfrm>
            <a:off x="1778000" y="1198563"/>
            <a:ext cx="7110413" cy="228441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eaLnBrk="0" hangingPunct="0"/>
            <a:r>
              <a:rPr lang="en-US" altLang="en-US" sz="4800" b="1">
                <a:solidFill>
                  <a:srgbClr val="CC0000"/>
                </a:solidFill>
                <a:latin typeface="Times New Roman" panose="02020603050405020304" pitchFamily="18" charset="0"/>
              </a:rPr>
              <a:t>Diversity of Oligopolies</a:t>
            </a:r>
          </a:p>
          <a:p>
            <a:pPr eaLnBrk="0" hangingPunct="0"/>
            <a:r>
              <a:rPr lang="en-US" altLang="en-US" sz="4800" b="1">
                <a:solidFill>
                  <a:srgbClr val="CC0000"/>
                </a:solidFill>
                <a:latin typeface="Times New Roman" panose="02020603050405020304" pitchFamily="18" charset="0"/>
              </a:rPr>
              <a:t>Complications of Interdependence</a:t>
            </a:r>
          </a:p>
        </p:txBody>
      </p:sp>
      <p:sp>
        <p:nvSpPr>
          <p:cNvPr id="92164" name="Rectangle 4"/>
          <p:cNvSpPr>
            <a:spLocks noChangeArrowheads="1"/>
          </p:cNvSpPr>
          <p:nvPr/>
        </p:nvSpPr>
        <p:spPr bwMode="auto">
          <a:xfrm>
            <a:off x="1728788" y="4079875"/>
            <a:ext cx="7159625" cy="2284413"/>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4800" b="1">
                <a:solidFill>
                  <a:srgbClr val="CC0000"/>
                </a:solidFill>
                <a:latin typeface="Times New Roman" panose="02020603050405020304" pitchFamily="18" charset="0"/>
              </a:rPr>
              <a:t>1 – Kinked Demand Curve</a:t>
            </a:r>
          </a:p>
          <a:p>
            <a:pPr eaLnBrk="0" hangingPunct="0"/>
            <a:r>
              <a:rPr lang="en-US" altLang="en-US" sz="4800" b="1">
                <a:solidFill>
                  <a:srgbClr val="CC0000"/>
                </a:solidFill>
                <a:latin typeface="Times New Roman" panose="02020603050405020304" pitchFamily="18" charset="0"/>
              </a:rPr>
              <a:t>2 – Cartels and Collusion</a:t>
            </a:r>
          </a:p>
          <a:p>
            <a:pPr eaLnBrk="0" hangingPunct="0"/>
            <a:r>
              <a:rPr lang="en-US" altLang="en-US" sz="4800" b="1">
                <a:solidFill>
                  <a:srgbClr val="CC0000"/>
                </a:solidFill>
                <a:latin typeface="Times New Roman" panose="02020603050405020304" pitchFamily="18" charset="0"/>
              </a:rPr>
              <a:t>3 – Price Leadership</a:t>
            </a:r>
          </a:p>
        </p:txBody>
      </p:sp>
      <p:sp>
        <p:nvSpPr>
          <p:cNvPr id="92165" name="Rectangle 5"/>
          <p:cNvSpPr>
            <a:spLocks noChangeArrowheads="1"/>
          </p:cNvSpPr>
          <p:nvPr/>
        </p:nvSpPr>
        <p:spPr bwMode="auto">
          <a:xfrm>
            <a:off x="1866900" y="88900"/>
            <a:ext cx="7180263" cy="66833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eaLnBrk="0" hangingPunct="0"/>
            <a:r>
              <a:rPr lang="en-US" altLang="en-US" sz="3800" b="1">
                <a:solidFill>
                  <a:srgbClr val="000099"/>
                </a:solidFill>
                <a:latin typeface="Times New Roman" panose="02020603050405020304" pitchFamily="18" charset="0"/>
              </a:rPr>
              <a:t>THREE OLIGOPOLY MODELS</a:t>
            </a:r>
          </a:p>
        </p:txBody>
      </p:sp>
      <p:sp>
        <p:nvSpPr>
          <p:cNvPr id="92166" name="Line 6"/>
          <p:cNvSpPr>
            <a:spLocks noChangeShapeType="1"/>
          </p:cNvSpPr>
          <p:nvPr/>
        </p:nvSpPr>
        <p:spPr bwMode="auto">
          <a:xfrm>
            <a:off x="1841500" y="3511550"/>
            <a:ext cx="6854825" cy="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167" name="Rectangle 7"/>
          <p:cNvSpPr>
            <a:spLocks noChangeArrowheads="1"/>
          </p:cNvSpPr>
          <p:nvPr/>
        </p:nvSpPr>
        <p:spPr bwMode="auto">
          <a:xfrm>
            <a:off x="1852613" y="3514725"/>
            <a:ext cx="4318000" cy="6985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4000" b="1" i="1">
                <a:solidFill>
                  <a:srgbClr val="000000"/>
                </a:solidFill>
                <a:latin typeface="Times New Roman" panose="02020603050405020304" pitchFamily="18" charset="0"/>
              </a:rPr>
              <a:t>Alternative Models:</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92165"/>
                                        </p:tgtEl>
                                        <p:attrNameLst>
                                          <p:attrName>style.visibility</p:attrName>
                                        </p:attrNameLst>
                                      </p:cBhvr>
                                      <p:to>
                                        <p:strVal val="visible"/>
                                      </p:to>
                                    </p:set>
                                    <p:animEffect transition="in" filter="wipe(left)">
                                      <p:cBhvr>
                                        <p:cTn id="7" dur="500"/>
                                        <p:tgtEl>
                                          <p:spTgt spid="92165"/>
                                        </p:tgtEl>
                                      </p:cBhvr>
                                    </p:animEffect>
                                  </p:childTnLst>
                                </p:cTn>
                              </p:par>
                            </p:childTnLst>
                          </p:cTn>
                        </p:par>
                        <p:par>
                          <p:cTn id="8" fill="hold" nodeType="afterGroup">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92162"/>
                                        </p:tgtEl>
                                        <p:attrNameLst>
                                          <p:attrName>style.visibility</p:attrName>
                                        </p:attrNameLst>
                                      </p:cBhvr>
                                      <p:to>
                                        <p:strVal val="visible"/>
                                      </p:to>
                                    </p:set>
                                    <p:animEffect transition="in" filter="wipe(left)">
                                      <p:cBhvr>
                                        <p:cTn id="11" dur="500"/>
                                        <p:tgtEl>
                                          <p:spTgt spid="92162"/>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22" presetClass="entr" presetSubtype="8" fill="hold" grpId="0" nodeType="clickEffect">
                                  <p:stCondLst>
                                    <p:cond delay="0"/>
                                  </p:stCondLst>
                                  <p:childTnLst>
                                    <p:set>
                                      <p:cBhvr>
                                        <p:cTn id="15" dur="1" fill="hold">
                                          <p:stCondLst>
                                            <p:cond delay="0"/>
                                          </p:stCondLst>
                                        </p:cTn>
                                        <p:tgtEl>
                                          <p:spTgt spid="92163">
                                            <p:txEl>
                                              <p:pRg st="0" end="0"/>
                                            </p:txEl>
                                          </p:spTgt>
                                        </p:tgtEl>
                                        <p:attrNameLst>
                                          <p:attrName>style.visibility</p:attrName>
                                        </p:attrNameLst>
                                      </p:cBhvr>
                                      <p:to>
                                        <p:strVal val="visible"/>
                                      </p:to>
                                    </p:set>
                                    <p:animEffect transition="in" filter="wipe(left)">
                                      <p:cBhvr>
                                        <p:cTn id="16" dur="500"/>
                                        <p:tgtEl>
                                          <p:spTgt spid="92163">
                                            <p:txEl>
                                              <p:pRg st="0" end="0"/>
                                            </p:txEl>
                                          </p:spTgt>
                                        </p:tgtEl>
                                      </p:cBhvr>
                                    </p:animEffect>
                                  </p:childTnLst>
                                  <p:subTnLst>
                                    <p:animClr clrSpc="rgb" dir="cw">
                                      <p:cBhvr override="childStyle">
                                        <p:cTn dur="1" fill="hold" display="0" masterRel="nextClick" afterEffect="1"/>
                                        <p:tgtEl>
                                          <p:spTgt spid="92163">
                                            <p:txEl>
                                              <p:pRg st="0" end="0"/>
                                            </p:txEl>
                                          </p:spTgt>
                                        </p:tgtEl>
                                        <p:attrNameLst>
                                          <p:attrName>ppt_c</p:attrName>
                                        </p:attrNameLst>
                                      </p:cBhvr>
                                      <p:to>
                                        <a:schemeClr val="tx1"/>
                                      </p:to>
                                    </p:animClr>
                                  </p:subTnLst>
                                </p:cTn>
                              </p:par>
                            </p:childTnLst>
                          </p:cTn>
                        </p:par>
                      </p:childTnLst>
                    </p:cTn>
                  </p:par>
                  <p:par>
                    <p:cTn id="17" fill="hold" nodeType="clickPar">
                      <p:stCondLst>
                        <p:cond delay="indefinite"/>
                      </p:stCondLst>
                      <p:childTnLst>
                        <p:par>
                          <p:cTn id="18" fill="hold" nodeType="withGroup">
                            <p:stCondLst>
                              <p:cond delay="0"/>
                            </p:stCondLst>
                            <p:childTnLst>
                              <p:par>
                                <p:cTn id="19" presetID="22" presetClass="entr" presetSubtype="8" fill="hold" grpId="0" nodeType="clickEffect">
                                  <p:stCondLst>
                                    <p:cond delay="0"/>
                                  </p:stCondLst>
                                  <p:childTnLst>
                                    <p:set>
                                      <p:cBhvr>
                                        <p:cTn id="20" dur="1" fill="hold">
                                          <p:stCondLst>
                                            <p:cond delay="0"/>
                                          </p:stCondLst>
                                        </p:cTn>
                                        <p:tgtEl>
                                          <p:spTgt spid="92163">
                                            <p:txEl>
                                              <p:pRg st="1" end="1"/>
                                            </p:txEl>
                                          </p:spTgt>
                                        </p:tgtEl>
                                        <p:attrNameLst>
                                          <p:attrName>style.visibility</p:attrName>
                                        </p:attrNameLst>
                                      </p:cBhvr>
                                      <p:to>
                                        <p:strVal val="visible"/>
                                      </p:to>
                                    </p:set>
                                    <p:animEffect transition="in" filter="wipe(left)">
                                      <p:cBhvr>
                                        <p:cTn id="21" dur="500"/>
                                        <p:tgtEl>
                                          <p:spTgt spid="92163">
                                            <p:txEl>
                                              <p:pRg st="1" end="1"/>
                                            </p:txEl>
                                          </p:spTgt>
                                        </p:tgtEl>
                                      </p:cBhvr>
                                    </p:animEffect>
                                  </p:childTnLst>
                                  <p:subTnLst>
                                    <p:animClr clrSpc="rgb" dir="cw">
                                      <p:cBhvr override="childStyle">
                                        <p:cTn dur="1" fill="hold" display="0" masterRel="nextClick" afterEffect="1"/>
                                        <p:tgtEl>
                                          <p:spTgt spid="92163">
                                            <p:txEl>
                                              <p:pRg st="1" end="1"/>
                                            </p:txEl>
                                          </p:spTgt>
                                        </p:tgtEl>
                                        <p:attrNameLst>
                                          <p:attrName>ppt_c</p:attrName>
                                        </p:attrNameLst>
                                      </p:cBhvr>
                                      <p:to>
                                        <a:schemeClr val="tx1"/>
                                      </p:to>
                                    </p:animClr>
                                  </p:subTnLst>
                                </p:cTn>
                              </p:par>
                            </p:childTnLst>
                          </p:cTn>
                        </p:par>
                      </p:childTnLst>
                    </p:cTn>
                  </p:par>
                  <p:par>
                    <p:cTn id="22" fill="hold" nodeType="clickPar">
                      <p:stCondLst>
                        <p:cond delay="indefinite"/>
                      </p:stCondLst>
                      <p:childTnLst>
                        <p:par>
                          <p:cTn id="23" fill="hold" nodeType="withGroup">
                            <p:stCondLst>
                              <p:cond delay="0"/>
                            </p:stCondLst>
                            <p:childTnLst>
                              <p:par>
                                <p:cTn id="24" presetID="16" presetClass="entr" presetSubtype="37" fill="hold" nodeType="clickEffect">
                                  <p:stCondLst>
                                    <p:cond delay="0"/>
                                  </p:stCondLst>
                                  <p:childTnLst>
                                    <p:set>
                                      <p:cBhvr>
                                        <p:cTn id="25" dur="1" fill="hold">
                                          <p:stCondLst>
                                            <p:cond delay="0"/>
                                          </p:stCondLst>
                                        </p:cTn>
                                        <p:tgtEl>
                                          <p:spTgt spid="92166"/>
                                        </p:tgtEl>
                                        <p:attrNameLst>
                                          <p:attrName>style.visibility</p:attrName>
                                        </p:attrNameLst>
                                      </p:cBhvr>
                                      <p:to>
                                        <p:strVal val="visible"/>
                                      </p:to>
                                    </p:set>
                                    <p:animEffect transition="in" filter="barn(outVertical)">
                                      <p:cBhvr>
                                        <p:cTn id="26" dur="500"/>
                                        <p:tgtEl>
                                          <p:spTgt spid="92166"/>
                                        </p:tgtEl>
                                      </p:cBhvr>
                                    </p:animEffect>
                                  </p:childTnLst>
                                </p:cTn>
                              </p:par>
                            </p:childTnLst>
                          </p:cTn>
                        </p:par>
                        <p:par>
                          <p:cTn id="27" fill="hold" nodeType="afterGroup">
                            <p:stCondLst>
                              <p:cond delay="500"/>
                            </p:stCondLst>
                            <p:childTnLst>
                              <p:par>
                                <p:cTn id="28" presetID="22" presetClass="entr" presetSubtype="8" fill="hold" grpId="0" nodeType="afterEffect">
                                  <p:stCondLst>
                                    <p:cond delay="0"/>
                                  </p:stCondLst>
                                  <p:childTnLst>
                                    <p:set>
                                      <p:cBhvr>
                                        <p:cTn id="29" dur="1" fill="hold">
                                          <p:stCondLst>
                                            <p:cond delay="0"/>
                                          </p:stCondLst>
                                        </p:cTn>
                                        <p:tgtEl>
                                          <p:spTgt spid="92167"/>
                                        </p:tgtEl>
                                        <p:attrNameLst>
                                          <p:attrName>style.visibility</p:attrName>
                                        </p:attrNameLst>
                                      </p:cBhvr>
                                      <p:to>
                                        <p:strVal val="visible"/>
                                      </p:to>
                                    </p:set>
                                    <p:animEffect transition="in" filter="wipe(left)">
                                      <p:cBhvr>
                                        <p:cTn id="30" dur="500"/>
                                        <p:tgtEl>
                                          <p:spTgt spid="92167"/>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22" presetClass="entr" presetSubtype="8" fill="hold" grpId="0" nodeType="clickEffect">
                                  <p:stCondLst>
                                    <p:cond delay="0"/>
                                  </p:stCondLst>
                                  <p:childTnLst>
                                    <p:set>
                                      <p:cBhvr>
                                        <p:cTn id="34" dur="1" fill="hold">
                                          <p:stCondLst>
                                            <p:cond delay="0"/>
                                          </p:stCondLst>
                                        </p:cTn>
                                        <p:tgtEl>
                                          <p:spTgt spid="92164">
                                            <p:txEl>
                                              <p:pRg st="0" end="0"/>
                                            </p:txEl>
                                          </p:spTgt>
                                        </p:tgtEl>
                                        <p:attrNameLst>
                                          <p:attrName>style.visibility</p:attrName>
                                        </p:attrNameLst>
                                      </p:cBhvr>
                                      <p:to>
                                        <p:strVal val="visible"/>
                                      </p:to>
                                    </p:set>
                                    <p:animEffect transition="in" filter="wipe(left)">
                                      <p:cBhvr>
                                        <p:cTn id="35" dur="500"/>
                                        <p:tgtEl>
                                          <p:spTgt spid="92164">
                                            <p:txEl>
                                              <p:pRg st="0" end="0"/>
                                            </p:txEl>
                                          </p:spTgt>
                                        </p:tgtEl>
                                      </p:cBhvr>
                                    </p:animEffect>
                                  </p:childTnLst>
                                  <p:subTnLst>
                                    <p:animClr clrSpc="rgb" dir="cw">
                                      <p:cBhvr override="childStyle">
                                        <p:cTn dur="1" fill="hold" display="0" masterRel="nextClick" afterEffect="1"/>
                                        <p:tgtEl>
                                          <p:spTgt spid="92164">
                                            <p:txEl>
                                              <p:pRg st="0" end="0"/>
                                            </p:txEl>
                                          </p:spTgt>
                                        </p:tgtEl>
                                        <p:attrNameLst>
                                          <p:attrName>ppt_c</p:attrName>
                                        </p:attrNameLst>
                                      </p:cBhvr>
                                      <p:to>
                                        <a:schemeClr val="tx1"/>
                                      </p:to>
                                    </p:animClr>
                                  </p:subTnLst>
                                </p:cTn>
                              </p:par>
                            </p:childTnLst>
                          </p:cTn>
                        </p:par>
                      </p:childTnLst>
                    </p:cTn>
                  </p:par>
                  <p:par>
                    <p:cTn id="36" fill="hold" nodeType="clickPar">
                      <p:stCondLst>
                        <p:cond delay="indefinite"/>
                      </p:stCondLst>
                      <p:childTnLst>
                        <p:par>
                          <p:cTn id="37" fill="hold" nodeType="withGroup">
                            <p:stCondLst>
                              <p:cond delay="0"/>
                            </p:stCondLst>
                            <p:childTnLst>
                              <p:par>
                                <p:cTn id="38" presetID="22" presetClass="entr" presetSubtype="8" fill="hold" grpId="0" nodeType="clickEffect">
                                  <p:stCondLst>
                                    <p:cond delay="0"/>
                                  </p:stCondLst>
                                  <p:childTnLst>
                                    <p:set>
                                      <p:cBhvr>
                                        <p:cTn id="39" dur="1" fill="hold">
                                          <p:stCondLst>
                                            <p:cond delay="0"/>
                                          </p:stCondLst>
                                        </p:cTn>
                                        <p:tgtEl>
                                          <p:spTgt spid="92164">
                                            <p:txEl>
                                              <p:pRg st="1" end="1"/>
                                            </p:txEl>
                                          </p:spTgt>
                                        </p:tgtEl>
                                        <p:attrNameLst>
                                          <p:attrName>style.visibility</p:attrName>
                                        </p:attrNameLst>
                                      </p:cBhvr>
                                      <p:to>
                                        <p:strVal val="visible"/>
                                      </p:to>
                                    </p:set>
                                    <p:animEffect transition="in" filter="wipe(left)">
                                      <p:cBhvr>
                                        <p:cTn id="40" dur="500"/>
                                        <p:tgtEl>
                                          <p:spTgt spid="92164">
                                            <p:txEl>
                                              <p:pRg st="1" end="1"/>
                                            </p:txEl>
                                          </p:spTgt>
                                        </p:tgtEl>
                                      </p:cBhvr>
                                    </p:animEffect>
                                  </p:childTnLst>
                                  <p:subTnLst>
                                    <p:animClr clrSpc="rgb" dir="cw">
                                      <p:cBhvr override="childStyle">
                                        <p:cTn dur="1" fill="hold" display="0" masterRel="nextClick" afterEffect="1"/>
                                        <p:tgtEl>
                                          <p:spTgt spid="92164">
                                            <p:txEl>
                                              <p:pRg st="1" end="1"/>
                                            </p:txEl>
                                          </p:spTgt>
                                        </p:tgtEl>
                                        <p:attrNameLst>
                                          <p:attrName>ppt_c</p:attrName>
                                        </p:attrNameLst>
                                      </p:cBhvr>
                                      <p:to>
                                        <a:schemeClr val="tx1"/>
                                      </p:to>
                                    </p:animClr>
                                  </p:subTnLst>
                                </p:cTn>
                              </p:par>
                            </p:childTnLst>
                          </p:cTn>
                        </p:par>
                      </p:childTnLst>
                    </p:cTn>
                  </p:par>
                  <p:par>
                    <p:cTn id="41" fill="hold" nodeType="clickPar">
                      <p:stCondLst>
                        <p:cond delay="indefinite"/>
                      </p:stCondLst>
                      <p:childTnLst>
                        <p:par>
                          <p:cTn id="42" fill="hold" nodeType="withGroup">
                            <p:stCondLst>
                              <p:cond delay="0"/>
                            </p:stCondLst>
                            <p:childTnLst>
                              <p:par>
                                <p:cTn id="43" presetID="22" presetClass="entr" presetSubtype="8" fill="hold" grpId="0" nodeType="clickEffect">
                                  <p:stCondLst>
                                    <p:cond delay="0"/>
                                  </p:stCondLst>
                                  <p:childTnLst>
                                    <p:set>
                                      <p:cBhvr>
                                        <p:cTn id="44" dur="1" fill="hold">
                                          <p:stCondLst>
                                            <p:cond delay="0"/>
                                          </p:stCondLst>
                                        </p:cTn>
                                        <p:tgtEl>
                                          <p:spTgt spid="92164">
                                            <p:txEl>
                                              <p:pRg st="2" end="2"/>
                                            </p:txEl>
                                          </p:spTgt>
                                        </p:tgtEl>
                                        <p:attrNameLst>
                                          <p:attrName>style.visibility</p:attrName>
                                        </p:attrNameLst>
                                      </p:cBhvr>
                                      <p:to>
                                        <p:strVal val="visible"/>
                                      </p:to>
                                    </p:set>
                                    <p:animEffect transition="in" filter="wipe(left)">
                                      <p:cBhvr>
                                        <p:cTn id="45" dur="500"/>
                                        <p:tgtEl>
                                          <p:spTgt spid="9216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62" grpId="0" autoUpdateAnimBg="0"/>
      <p:bldP spid="92163" grpId="0" build="p"/>
      <p:bldP spid="92164" grpId="0" build="p"/>
      <p:bldP spid="92165" grpId="0" autoUpdateAnimBg="0"/>
      <p:bldP spid="92167" grpId="0" autoUpdateAnimBg="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ChangeArrowheads="1"/>
          </p:cNvSpPr>
          <p:nvPr>
            <p:ph type="title"/>
          </p:nvPr>
        </p:nvSpPr>
        <p:spPr/>
        <p:txBody>
          <a:bodyPr/>
          <a:lstStyle/>
          <a:p>
            <a:r>
              <a:rPr lang="en-US" altLang="en-US"/>
              <a:t>The Kinked Demand Curve Model</a:t>
            </a:r>
          </a:p>
        </p:txBody>
      </p:sp>
      <p:sp>
        <p:nvSpPr>
          <p:cNvPr id="93187" name="Rectangle 3"/>
          <p:cNvSpPr>
            <a:spLocks noGrp="1" noChangeArrowheads="1"/>
          </p:cNvSpPr>
          <p:nvPr>
            <p:ph type="body" idx="1"/>
          </p:nvPr>
        </p:nvSpPr>
        <p:spPr/>
        <p:txBody>
          <a:bodyPr/>
          <a:lstStyle/>
          <a:p>
            <a:r>
              <a:rPr lang="en-US" altLang="en-US"/>
              <a:t>Because the managers of a firm think that other firms will match any cut they make in price, but not any increase, they may think they face an inelastic demand curve with respect to price cuts and an elastic curve with respect to price increases.</a:t>
            </a:r>
          </a:p>
          <a:p>
            <a:pPr lvl="2"/>
            <a:endParaRPr lang="en-US" altLang="en-US"/>
          </a:p>
          <a:p>
            <a:pPr lvl="2"/>
            <a:endParaRPr lang="en-US" altLang="en-US"/>
          </a:p>
        </p:txBody>
      </p:sp>
      <p:sp>
        <p:nvSpPr>
          <p:cNvPr id="93188" name="Text Box 4"/>
          <p:cNvSpPr txBox="1">
            <a:spLocks noChangeArrowheads="1"/>
          </p:cNvSpPr>
          <p:nvPr/>
        </p:nvSpPr>
        <p:spPr bwMode="auto">
          <a:xfrm>
            <a:off x="152400" y="76200"/>
            <a:ext cx="1143000" cy="1189038"/>
          </a:xfrm>
          <a:prstGeom prst="rect">
            <a:avLst/>
          </a:prstGeom>
          <a:noFill/>
          <a:ln>
            <a:noFill/>
          </a:ln>
          <a:effectLst/>
          <a:extLst>
            <a:ext uri="{909E8E84-426E-40DD-AFC4-6F175D3DCCD1}">
              <a14:hiddenFill xmlns:a14="http://schemas.microsoft.com/office/drawing/2010/main">
                <a:solidFill>
                  <a:srgbClr val="FF0000"/>
                </a:solidFill>
              </a14:hiddenFill>
            </a:ext>
            <a:ext uri="{91240B29-F687-4F45-9708-019B960494DF}">
              <a14:hiddenLine xmlns:a14="http://schemas.microsoft.com/office/drawing/2010/main" w="1905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hangingPunct="0">
              <a:spcBef>
                <a:spcPct val="50000"/>
              </a:spcBef>
            </a:pPr>
            <a:r>
              <a:rPr lang="en-US" altLang="en-US" sz="7200" b="1" dirty="0">
                <a:latin typeface="Times New Roman" panose="02020603050405020304" pitchFamily="18" charset="0"/>
              </a:rPr>
              <a:t>?</a:t>
            </a:r>
            <a:endParaRPr lang="en-US" altLang="en-US" sz="2400" dirty="0">
              <a:latin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ChangeArrowheads="1"/>
          </p:cNvSpPr>
          <p:nvPr>
            <p:ph type="title"/>
          </p:nvPr>
        </p:nvSpPr>
        <p:spPr/>
        <p:txBody>
          <a:bodyPr/>
          <a:lstStyle/>
          <a:p>
            <a:r>
              <a:rPr lang="en-US" altLang="en-US"/>
              <a:t>The Kinked Demand Curve Model</a:t>
            </a:r>
          </a:p>
        </p:txBody>
      </p:sp>
      <p:sp>
        <p:nvSpPr>
          <p:cNvPr id="94211" name="Rectangle 3"/>
          <p:cNvSpPr>
            <a:spLocks noGrp="1" noChangeArrowheads="1"/>
          </p:cNvSpPr>
          <p:nvPr>
            <p:ph type="body" idx="1"/>
          </p:nvPr>
        </p:nvSpPr>
        <p:spPr/>
        <p:txBody>
          <a:bodyPr/>
          <a:lstStyle/>
          <a:p>
            <a:r>
              <a:rPr lang="en-US" altLang="en-US"/>
              <a:t>The demand curve is kinked, and the marginal revenue curve is discontinuous.</a:t>
            </a:r>
          </a:p>
          <a:p>
            <a:r>
              <a:rPr lang="en-US" altLang="en-US"/>
              <a:t>If so, neither price nor output will change in response to moderate shifts in costs.</a:t>
            </a:r>
          </a:p>
        </p:txBody>
      </p:sp>
      <p:sp>
        <p:nvSpPr>
          <p:cNvPr id="94212" name="Text Box 4"/>
          <p:cNvSpPr txBox="1">
            <a:spLocks noChangeArrowheads="1"/>
          </p:cNvSpPr>
          <p:nvPr/>
        </p:nvSpPr>
        <p:spPr bwMode="auto">
          <a:xfrm>
            <a:off x="152400" y="76200"/>
            <a:ext cx="1143000" cy="1189038"/>
          </a:xfrm>
          <a:prstGeom prst="rect">
            <a:avLst/>
          </a:prstGeom>
          <a:noFill/>
          <a:ln>
            <a:noFill/>
          </a:ln>
          <a:effectLst/>
          <a:extLst>
            <a:ext uri="{909E8E84-426E-40DD-AFC4-6F175D3DCCD1}">
              <a14:hiddenFill xmlns:a14="http://schemas.microsoft.com/office/drawing/2010/main">
                <a:solidFill>
                  <a:srgbClr val="FF0000"/>
                </a:solidFill>
              </a14:hiddenFill>
            </a:ext>
            <a:ext uri="{91240B29-F687-4F45-9708-019B960494DF}">
              <a14:hiddenLine xmlns:a14="http://schemas.microsoft.com/office/drawing/2010/main" w="1905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hangingPunct="0">
              <a:spcBef>
                <a:spcPct val="50000"/>
              </a:spcBef>
            </a:pPr>
            <a:r>
              <a:rPr lang="en-US" altLang="en-US" sz="7200" b="1" dirty="0">
                <a:latin typeface="Times New Roman" panose="02020603050405020304" pitchFamily="18" charset="0"/>
              </a:rPr>
              <a:t>?</a:t>
            </a:r>
            <a:endParaRPr lang="en-US" altLang="en-US" sz="2400" dirty="0">
              <a:latin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Line 2"/>
          <p:cNvSpPr>
            <a:spLocks noChangeShapeType="1"/>
          </p:cNvSpPr>
          <p:nvPr/>
        </p:nvSpPr>
        <p:spPr bwMode="auto">
          <a:xfrm>
            <a:off x="3741738" y="1544638"/>
            <a:ext cx="3479800" cy="4200525"/>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5235" name="Line 3"/>
          <p:cNvSpPr>
            <a:spLocks noChangeShapeType="1"/>
          </p:cNvSpPr>
          <p:nvPr/>
        </p:nvSpPr>
        <p:spPr bwMode="auto">
          <a:xfrm>
            <a:off x="3424238" y="1714500"/>
            <a:ext cx="1978025" cy="4686300"/>
          </a:xfrm>
          <a:prstGeom prst="line">
            <a:avLst/>
          </a:prstGeom>
          <a:noFill/>
          <a:ln w="76200">
            <a:solidFill>
              <a:srgbClr val="777777"/>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5236" name="Rectangle 4"/>
          <p:cNvSpPr>
            <a:spLocks noChangeArrowheads="1"/>
          </p:cNvSpPr>
          <p:nvPr/>
        </p:nvSpPr>
        <p:spPr bwMode="auto">
          <a:xfrm>
            <a:off x="7280275" y="5548313"/>
            <a:ext cx="804863" cy="51593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eaLnBrk="0" hangingPunct="0"/>
            <a:r>
              <a:rPr lang="en-US" altLang="en-US" sz="2800" b="1">
                <a:solidFill>
                  <a:srgbClr val="000000"/>
                </a:solidFill>
              </a:rPr>
              <a:t>D</a:t>
            </a:r>
            <a:r>
              <a:rPr lang="en-US" altLang="en-US" sz="2800" b="1" baseline="-25000">
                <a:solidFill>
                  <a:srgbClr val="000000"/>
                </a:solidFill>
              </a:rPr>
              <a:t>1</a:t>
            </a:r>
          </a:p>
        </p:txBody>
      </p:sp>
      <p:sp>
        <p:nvSpPr>
          <p:cNvPr id="95237" name="Rectangle 5"/>
          <p:cNvSpPr>
            <a:spLocks noChangeArrowheads="1"/>
          </p:cNvSpPr>
          <p:nvPr/>
        </p:nvSpPr>
        <p:spPr bwMode="auto">
          <a:xfrm>
            <a:off x="5481638" y="6156325"/>
            <a:ext cx="887412" cy="51593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eaLnBrk="0" hangingPunct="0"/>
            <a:r>
              <a:rPr lang="en-US" altLang="en-US" sz="2800" b="1">
                <a:solidFill>
                  <a:srgbClr val="000000"/>
                </a:solidFill>
              </a:rPr>
              <a:t>MR</a:t>
            </a:r>
            <a:r>
              <a:rPr lang="en-US" altLang="en-US" sz="2800" b="1" baseline="-25000">
                <a:solidFill>
                  <a:srgbClr val="000000"/>
                </a:solidFill>
              </a:rPr>
              <a:t>1</a:t>
            </a:r>
          </a:p>
        </p:txBody>
      </p:sp>
      <p:sp>
        <p:nvSpPr>
          <p:cNvPr id="95238" name="Rectangle 6"/>
          <p:cNvSpPr>
            <a:spLocks noChangeArrowheads="1"/>
          </p:cNvSpPr>
          <p:nvPr/>
        </p:nvSpPr>
        <p:spPr bwMode="auto">
          <a:xfrm>
            <a:off x="3436938" y="6202363"/>
            <a:ext cx="1416050" cy="4540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400" b="1">
                <a:solidFill>
                  <a:srgbClr val="000000"/>
                </a:solidFill>
              </a:rPr>
              <a:t>Quantity</a:t>
            </a:r>
          </a:p>
        </p:txBody>
      </p:sp>
      <p:sp>
        <p:nvSpPr>
          <p:cNvPr id="95239" name="Rectangle 7"/>
          <p:cNvSpPr>
            <a:spLocks noChangeArrowheads="1"/>
          </p:cNvSpPr>
          <p:nvPr/>
        </p:nvSpPr>
        <p:spPr bwMode="auto">
          <a:xfrm>
            <a:off x="4673600" y="1309688"/>
            <a:ext cx="4376738" cy="9429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eaLnBrk="0" hangingPunct="0"/>
            <a:r>
              <a:rPr lang="en-US" altLang="en-US" sz="2800" b="1">
                <a:solidFill>
                  <a:srgbClr val="CC0000"/>
                </a:solidFill>
              </a:rPr>
              <a:t>The firm’s demand and</a:t>
            </a:r>
          </a:p>
          <a:p>
            <a:pPr algn="ctr" eaLnBrk="0" hangingPunct="0"/>
            <a:r>
              <a:rPr lang="en-US" altLang="en-US" sz="2800" b="1">
                <a:solidFill>
                  <a:srgbClr val="CC0000"/>
                </a:solidFill>
              </a:rPr>
              <a:t>marginal revenue curves</a:t>
            </a:r>
          </a:p>
        </p:txBody>
      </p:sp>
      <p:sp>
        <p:nvSpPr>
          <p:cNvPr id="95240" name="Rectangle 8"/>
          <p:cNvSpPr>
            <a:spLocks noChangeArrowheads="1"/>
          </p:cNvSpPr>
          <p:nvPr/>
        </p:nvSpPr>
        <p:spPr bwMode="auto">
          <a:xfrm>
            <a:off x="2198688" y="38100"/>
            <a:ext cx="6454775" cy="112553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eaLnBrk="0" hangingPunct="0"/>
            <a:r>
              <a:rPr lang="en-US" altLang="en-US" sz="3600" b="1">
                <a:solidFill>
                  <a:srgbClr val="000099"/>
                </a:solidFill>
                <a:latin typeface="Times New Roman" panose="02020603050405020304" pitchFamily="18" charset="0"/>
              </a:rPr>
              <a:t>KINKED DEMAND THEORY:</a:t>
            </a:r>
            <a:endParaRPr lang="en-US" altLang="en-US" sz="3200" b="1" i="1">
              <a:solidFill>
                <a:srgbClr val="000099"/>
              </a:solidFill>
              <a:latin typeface="Times New Roman" panose="02020603050405020304" pitchFamily="18" charset="0"/>
            </a:endParaRPr>
          </a:p>
          <a:p>
            <a:pPr algn="ctr" eaLnBrk="0" hangingPunct="0"/>
            <a:r>
              <a:rPr lang="en-US" altLang="en-US" sz="3200" b="1" i="1">
                <a:solidFill>
                  <a:srgbClr val="000099"/>
                </a:solidFill>
                <a:latin typeface="Times New Roman" panose="02020603050405020304" pitchFamily="18" charset="0"/>
              </a:rPr>
              <a:t>NONCOLLUSIVE OLIGOPOLY</a:t>
            </a:r>
          </a:p>
        </p:txBody>
      </p:sp>
      <p:grpSp>
        <p:nvGrpSpPr>
          <p:cNvPr id="95241" name="Group 9"/>
          <p:cNvGrpSpPr>
            <a:grpSpLocks/>
          </p:cNvGrpSpPr>
          <p:nvPr/>
        </p:nvGrpSpPr>
        <p:grpSpPr bwMode="auto">
          <a:xfrm>
            <a:off x="3097213" y="1208088"/>
            <a:ext cx="4354512" cy="4914900"/>
            <a:chOff x="1591" y="745"/>
            <a:chExt cx="2743" cy="3096"/>
          </a:xfrm>
        </p:grpSpPr>
        <p:sp>
          <p:nvSpPr>
            <p:cNvPr id="95242" name="Line 10"/>
            <p:cNvSpPr>
              <a:spLocks noChangeShapeType="1"/>
            </p:cNvSpPr>
            <p:nvPr/>
          </p:nvSpPr>
          <p:spPr bwMode="auto">
            <a:xfrm>
              <a:off x="1606" y="745"/>
              <a:ext cx="0" cy="3096"/>
            </a:xfrm>
            <a:prstGeom prst="line">
              <a:avLst/>
            </a:prstGeom>
            <a:noFill/>
            <a:ln w="762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5243" name="Line 11"/>
            <p:cNvSpPr>
              <a:spLocks noChangeShapeType="1"/>
            </p:cNvSpPr>
            <p:nvPr/>
          </p:nvSpPr>
          <p:spPr bwMode="auto">
            <a:xfrm>
              <a:off x="1591" y="3817"/>
              <a:ext cx="2743" cy="0"/>
            </a:xfrm>
            <a:prstGeom prst="line">
              <a:avLst/>
            </a:prstGeom>
            <a:noFill/>
            <a:ln w="762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95244" name="Text Box 12"/>
          <p:cNvSpPr txBox="1">
            <a:spLocks noChangeArrowheads="1"/>
          </p:cNvSpPr>
          <p:nvPr/>
        </p:nvSpPr>
        <p:spPr bwMode="auto">
          <a:xfrm rot="-5400000">
            <a:off x="1846262" y="3387726"/>
            <a:ext cx="9302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400" b="1"/>
              <a:t>Price</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95240"/>
                                        </p:tgtEl>
                                        <p:attrNameLst>
                                          <p:attrName>style.visibility</p:attrName>
                                        </p:attrNameLst>
                                      </p:cBhvr>
                                      <p:to>
                                        <p:strVal val="visible"/>
                                      </p:to>
                                    </p:set>
                                    <p:animEffect transition="in" filter="wipe(left)">
                                      <p:cBhvr>
                                        <p:cTn id="7" dur="500"/>
                                        <p:tgtEl>
                                          <p:spTgt spid="95240"/>
                                        </p:tgtEl>
                                      </p:cBhvr>
                                    </p:animEffect>
                                  </p:childTnLst>
                                </p:cTn>
                              </p:par>
                            </p:childTnLst>
                          </p:cTn>
                        </p:par>
                        <p:par>
                          <p:cTn id="8" fill="hold" nodeType="afterGroup">
                            <p:stCondLst>
                              <p:cond delay="500"/>
                            </p:stCondLst>
                            <p:childTnLst>
                              <p:par>
                                <p:cTn id="9" presetID="9" presetClass="entr" presetSubtype="0" fill="hold" nodeType="afterEffect">
                                  <p:stCondLst>
                                    <p:cond delay="0"/>
                                  </p:stCondLst>
                                  <p:childTnLst>
                                    <p:set>
                                      <p:cBhvr>
                                        <p:cTn id="10" dur="1" fill="hold">
                                          <p:stCondLst>
                                            <p:cond delay="0"/>
                                          </p:stCondLst>
                                        </p:cTn>
                                        <p:tgtEl>
                                          <p:spTgt spid="95241"/>
                                        </p:tgtEl>
                                        <p:attrNameLst>
                                          <p:attrName>style.visibility</p:attrName>
                                        </p:attrNameLst>
                                      </p:cBhvr>
                                      <p:to>
                                        <p:strVal val="visible"/>
                                      </p:to>
                                    </p:set>
                                    <p:animEffect transition="in" filter="dissolve">
                                      <p:cBhvr>
                                        <p:cTn id="11" dur="500"/>
                                        <p:tgtEl>
                                          <p:spTgt spid="95241"/>
                                        </p:tgtEl>
                                      </p:cBhvr>
                                    </p:animEffect>
                                  </p:childTnLst>
                                </p:cTn>
                              </p:par>
                            </p:childTnLst>
                          </p:cTn>
                        </p:par>
                        <p:par>
                          <p:cTn id="12" fill="hold" nodeType="afterGroup">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95244"/>
                                        </p:tgtEl>
                                        <p:attrNameLst>
                                          <p:attrName>style.visibility</p:attrName>
                                        </p:attrNameLst>
                                      </p:cBhvr>
                                      <p:to>
                                        <p:strVal val="visible"/>
                                      </p:to>
                                    </p:set>
                                    <p:animEffect transition="in" filter="wipe(down)">
                                      <p:cBhvr>
                                        <p:cTn id="15" dur="500"/>
                                        <p:tgtEl>
                                          <p:spTgt spid="95244"/>
                                        </p:tgtEl>
                                      </p:cBhvr>
                                    </p:animEffect>
                                  </p:childTnLst>
                                </p:cTn>
                              </p:par>
                            </p:childTnLst>
                          </p:cTn>
                        </p:par>
                        <p:par>
                          <p:cTn id="16" fill="hold" nodeType="afterGroup">
                            <p:stCondLst>
                              <p:cond delay="1500"/>
                            </p:stCondLst>
                            <p:childTnLst>
                              <p:par>
                                <p:cTn id="17" presetID="22" presetClass="entr" presetSubtype="8" fill="hold" grpId="0" nodeType="afterEffect">
                                  <p:stCondLst>
                                    <p:cond delay="0"/>
                                  </p:stCondLst>
                                  <p:childTnLst>
                                    <p:set>
                                      <p:cBhvr>
                                        <p:cTn id="18" dur="1" fill="hold">
                                          <p:stCondLst>
                                            <p:cond delay="0"/>
                                          </p:stCondLst>
                                        </p:cTn>
                                        <p:tgtEl>
                                          <p:spTgt spid="95238"/>
                                        </p:tgtEl>
                                        <p:attrNameLst>
                                          <p:attrName>style.visibility</p:attrName>
                                        </p:attrNameLst>
                                      </p:cBhvr>
                                      <p:to>
                                        <p:strVal val="visible"/>
                                      </p:to>
                                    </p:set>
                                    <p:animEffect transition="in" filter="wipe(left)">
                                      <p:cBhvr>
                                        <p:cTn id="19" dur="500"/>
                                        <p:tgtEl>
                                          <p:spTgt spid="95238"/>
                                        </p:tgtEl>
                                      </p:cBhvr>
                                    </p:animEffect>
                                  </p:childTnLst>
                                </p:cTn>
                              </p:par>
                            </p:childTnLst>
                          </p:cTn>
                        </p:par>
                        <p:par>
                          <p:cTn id="20" fill="hold" nodeType="afterGroup">
                            <p:stCondLst>
                              <p:cond delay="2000"/>
                            </p:stCondLst>
                            <p:childTnLst>
                              <p:par>
                                <p:cTn id="21" presetID="22" presetClass="entr" presetSubtype="1" fill="hold" nodeType="afterEffect">
                                  <p:stCondLst>
                                    <p:cond delay="0"/>
                                  </p:stCondLst>
                                  <p:childTnLst>
                                    <p:set>
                                      <p:cBhvr>
                                        <p:cTn id="22" dur="1" fill="hold">
                                          <p:stCondLst>
                                            <p:cond delay="0"/>
                                          </p:stCondLst>
                                        </p:cTn>
                                        <p:tgtEl>
                                          <p:spTgt spid="95234"/>
                                        </p:tgtEl>
                                        <p:attrNameLst>
                                          <p:attrName>style.visibility</p:attrName>
                                        </p:attrNameLst>
                                      </p:cBhvr>
                                      <p:to>
                                        <p:strVal val="visible"/>
                                      </p:to>
                                    </p:set>
                                    <p:animEffect transition="in" filter="wipe(up)">
                                      <p:cBhvr>
                                        <p:cTn id="23" dur="500"/>
                                        <p:tgtEl>
                                          <p:spTgt spid="95234"/>
                                        </p:tgtEl>
                                      </p:cBhvr>
                                    </p:animEffect>
                                  </p:childTnLst>
                                </p:cTn>
                              </p:par>
                            </p:childTnLst>
                          </p:cTn>
                        </p:par>
                        <p:par>
                          <p:cTn id="24" fill="hold" nodeType="afterGroup">
                            <p:stCondLst>
                              <p:cond delay="2500"/>
                            </p:stCondLst>
                            <p:childTnLst>
                              <p:par>
                                <p:cTn id="25" presetID="9" presetClass="entr" presetSubtype="0" fill="hold" grpId="0" nodeType="afterEffect">
                                  <p:stCondLst>
                                    <p:cond delay="0"/>
                                  </p:stCondLst>
                                  <p:childTnLst>
                                    <p:set>
                                      <p:cBhvr>
                                        <p:cTn id="26" dur="1" fill="hold">
                                          <p:stCondLst>
                                            <p:cond delay="0"/>
                                          </p:stCondLst>
                                        </p:cTn>
                                        <p:tgtEl>
                                          <p:spTgt spid="95236"/>
                                        </p:tgtEl>
                                        <p:attrNameLst>
                                          <p:attrName>style.visibility</p:attrName>
                                        </p:attrNameLst>
                                      </p:cBhvr>
                                      <p:to>
                                        <p:strVal val="visible"/>
                                      </p:to>
                                    </p:set>
                                    <p:animEffect transition="in" filter="dissolve">
                                      <p:cBhvr>
                                        <p:cTn id="27" dur="500"/>
                                        <p:tgtEl>
                                          <p:spTgt spid="95236"/>
                                        </p:tgtEl>
                                      </p:cBhvr>
                                    </p:animEffect>
                                  </p:childTnLst>
                                </p:cTn>
                              </p:par>
                            </p:childTnLst>
                          </p:cTn>
                        </p:par>
                        <p:par>
                          <p:cTn id="28" fill="hold" nodeType="afterGroup">
                            <p:stCondLst>
                              <p:cond delay="3000"/>
                            </p:stCondLst>
                            <p:childTnLst>
                              <p:par>
                                <p:cTn id="29" presetID="22" presetClass="entr" presetSubtype="1" fill="hold" nodeType="afterEffect">
                                  <p:stCondLst>
                                    <p:cond delay="0"/>
                                  </p:stCondLst>
                                  <p:childTnLst>
                                    <p:set>
                                      <p:cBhvr>
                                        <p:cTn id="30" dur="1" fill="hold">
                                          <p:stCondLst>
                                            <p:cond delay="0"/>
                                          </p:stCondLst>
                                        </p:cTn>
                                        <p:tgtEl>
                                          <p:spTgt spid="95235"/>
                                        </p:tgtEl>
                                        <p:attrNameLst>
                                          <p:attrName>style.visibility</p:attrName>
                                        </p:attrNameLst>
                                      </p:cBhvr>
                                      <p:to>
                                        <p:strVal val="visible"/>
                                      </p:to>
                                    </p:set>
                                    <p:animEffect transition="in" filter="wipe(up)">
                                      <p:cBhvr>
                                        <p:cTn id="31" dur="500"/>
                                        <p:tgtEl>
                                          <p:spTgt spid="95235"/>
                                        </p:tgtEl>
                                      </p:cBhvr>
                                    </p:animEffect>
                                  </p:childTnLst>
                                </p:cTn>
                              </p:par>
                            </p:childTnLst>
                          </p:cTn>
                        </p:par>
                        <p:par>
                          <p:cTn id="32" fill="hold" nodeType="afterGroup">
                            <p:stCondLst>
                              <p:cond delay="3500"/>
                            </p:stCondLst>
                            <p:childTnLst>
                              <p:par>
                                <p:cTn id="33" presetID="9" presetClass="entr" presetSubtype="0" fill="hold" grpId="0" nodeType="afterEffect">
                                  <p:stCondLst>
                                    <p:cond delay="0"/>
                                  </p:stCondLst>
                                  <p:childTnLst>
                                    <p:set>
                                      <p:cBhvr>
                                        <p:cTn id="34" dur="1" fill="hold">
                                          <p:stCondLst>
                                            <p:cond delay="0"/>
                                          </p:stCondLst>
                                        </p:cTn>
                                        <p:tgtEl>
                                          <p:spTgt spid="95237"/>
                                        </p:tgtEl>
                                        <p:attrNameLst>
                                          <p:attrName>style.visibility</p:attrName>
                                        </p:attrNameLst>
                                      </p:cBhvr>
                                      <p:to>
                                        <p:strVal val="visible"/>
                                      </p:to>
                                    </p:set>
                                    <p:animEffect transition="in" filter="dissolve">
                                      <p:cBhvr>
                                        <p:cTn id="35" dur="500"/>
                                        <p:tgtEl>
                                          <p:spTgt spid="95237"/>
                                        </p:tgtEl>
                                      </p:cBhvr>
                                    </p:animEffect>
                                  </p:childTnLst>
                                </p:cTn>
                              </p:par>
                            </p:childTnLst>
                          </p:cTn>
                        </p:par>
                        <p:par>
                          <p:cTn id="36" fill="hold" nodeType="afterGroup">
                            <p:stCondLst>
                              <p:cond delay="4000"/>
                            </p:stCondLst>
                            <p:childTnLst>
                              <p:par>
                                <p:cTn id="37" presetID="22" presetClass="entr" presetSubtype="1" fill="hold" grpId="0" nodeType="afterEffect">
                                  <p:stCondLst>
                                    <p:cond delay="0"/>
                                  </p:stCondLst>
                                  <p:childTnLst>
                                    <p:set>
                                      <p:cBhvr>
                                        <p:cTn id="38" dur="1" fill="hold">
                                          <p:stCondLst>
                                            <p:cond delay="0"/>
                                          </p:stCondLst>
                                        </p:cTn>
                                        <p:tgtEl>
                                          <p:spTgt spid="95239"/>
                                        </p:tgtEl>
                                        <p:attrNameLst>
                                          <p:attrName>style.visibility</p:attrName>
                                        </p:attrNameLst>
                                      </p:cBhvr>
                                      <p:to>
                                        <p:strVal val="visible"/>
                                      </p:to>
                                    </p:set>
                                    <p:animEffect transition="in" filter="wipe(up)">
                                      <p:cBhvr>
                                        <p:cTn id="39" dur="500"/>
                                        <p:tgtEl>
                                          <p:spTgt spid="952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5236" grpId="0" autoUpdateAnimBg="0"/>
      <p:bldP spid="95237" grpId="0" autoUpdateAnimBg="0"/>
      <p:bldP spid="95238" grpId="0" autoUpdateAnimBg="0"/>
      <p:bldP spid="95239" grpId="0" autoUpdateAnimBg="0"/>
      <p:bldP spid="95240" grpId="0" autoUpdateAnimBg="0"/>
      <p:bldP spid="95244" grpId="0" autoUpdateAnimBg="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p:txBody>
          <a:bodyPr/>
          <a:lstStyle/>
          <a:p>
            <a:r>
              <a:rPr lang="en-US" altLang="en-US"/>
              <a:t>Monopolistic Competition</a:t>
            </a:r>
          </a:p>
        </p:txBody>
      </p:sp>
      <p:sp>
        <p:nvSpPr>
          <p:cNvPr id="61443" name="Rectangle 3"/>
          <p:cNvSpPr>
            <a:spLocks noGrp="1" noChangeArrowheads="1"/>
          </p:cNvSpPr>
          <p:nvPr>
            <p:ph type="body" idx="1"/>
          </p:nvPr>
        </p:nvSpPr>
        <p:spPr/>
        <p:txBody>
          <a:bodyPr/>
          <a:lstStyle/>
          <a:p>
            <a:r>
              <a:rPr lang="en-US" altLang="en-US">
                <a:solidFill>
                  <a:srgbClr val="365B98"/>
                </a:solidFill>
              </a:rPr>
              <a:t>Characteristics of Monopolistic Competition</a:t>
            </a:r>
            <a:endParaRPr lang="en-US" altLang="en-US"/>
          </a:p>
          <a:p>
            <a:pPr lvl="1"/>
            <a:r>
              <a:rPr lang="en-US" altLang="en-US"/>
              <a:t>First three characteristics same as those for perfect competition.</a:t>
            </a:r>
          </a:p>
          <a:p>
            <a:pPr lvl="1"/>
            <a:r>
              <a:rPr lang="en-US" altLang="en-US"/>
              <a:t>Fourth is an important distinction.</a:t>
            </a:r>
          </a:p>
          <a:p>
            <a:pPr lvl="1"/>
            <a:r>
              <a:rPr lang="en-US" altLang="en-US"/>
              <a:t>Demand curve facing the firm is negatively sloped.</a:t>
            </a:r>
          </a:p>
          <a:p>
            <a:pPr lvl="1"/>
            <a:r>
              <a:rPr lang="en-US" altLang="en-US"/>
              <a:t>Majority of U.S. firms are in this type of market structure.</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Line 2"/>
          <p:cNvSpPr>
            <a:spLocks noChangeShapeType="1"/>
          </p:cNvSpPr>
          <p:nvPr/>
        </p:nvSpPr>
        <p:spPr bwMode="auto">
          <a:xfrm>
            <a:off x="3446463" y="2773363"/>
            <a:ext cx="4452937" cy="1362075"/>
          </a:xfrm>
          <a:prstGeom prst="line">
            <a:avLst/>
          </a:prstGeom>
          <a:noFill/>
          <a:ln w="76200">
            <a:solidFill>
              <a:srgbClr val="0000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6259" name="Line 3"/>
          <p:cNvSpPr>
            <a:spLocks noChangeShapeType="1"/>
          </p:cNvSpPr>
          <p:nvPr/>
        </p:nvSpPr>
        <p:spPr bwMode="auto">
          <a:xfrm>
            <a:off x="3382963" y="3090863"/>
            <a:ext cx="4495800" cy="2357437"/>
          </a:xfrm>
          <a:prstGeom prst="line">
            <a:avLst/>
          </a:prstGeom>
          <a:noFill/>
          <a:ln w="7620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6260" name="Rectangle 4"/>
          <p:cNvSpPr>
            <a:spLocks noChangeArrowheads="1"/>
          </p:cNvSpPr>
          <p:nvPr/>
        </p:nvSpPr>
        <p:spPr bwMode="auto">
          <a:xfrm>
            <a:off x="7950200" y="5268913"/>
            <a:ext cx="887413" cy="51593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eaLnBrk="0" hangingPunct="0"/>
            <a:r>
              <a:rPr lang="en-US" altLang="en-US" sz="2800" b="1">
                <a:solidFill>
                  <a:srgbClr val="000000"/>
                </a:solidFill>
              </a:rPr>
              <a:t>MR</a:t>
            </a:r>
            <a:r>
              <a:rPr lang="en-US" altLang="en-US" sz="2800" b="1" baseline="-25000">
                <a:solidFill>
                  <a:srgbClr val="000000"/>
                </a:solidFill>
              </a:rPr>
              <a:t>2</a:t>
            </a:r>
          </a:p>
        </p:txBody>
      </p:sp>
      <p:sp>
        <p:nvSpPr>
          <p:cNvPr id="96261" name="Rectangle 5"/>
          <p:cNvSpPr>
            <a:spLocks noChangeArrowheads="1"/>
          </p:cNvSpPr>
          <p:nvPr/>
        </p:nvSpPr>
        <p:spPr bwMode="auto">
          <a:xfrm>
            <a:off x="7280275" y="5548313"/>
            <a:ext cx="804863" cy="51593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eaLnBrk="0" hangingPunct="0"/>
            <a:r>
              <a:rPr lang="en-US" altLang="en-US" sz="2800" b="1">
                <a:solidFill>
                  <a:srgbClr val="000000"/>
                </a:solidFill>
              </a:rPr>
              <a:t>D</a:t>
            </a:r>
            <a:r>
              <a:rPr lang="en-US" altLang="en-US" sz="2800" b="1" baseline="-25000">
                <a:solidFill>
                  <a:srgbClr val="000000"/>
                </a:solidFill>
              </a:rPr>
              <a:t>1</a:t>
            </a:r>
          </a:p>
        </p:txBody>
      </p:sp>
      <p:sp>
        <p:nvSpPr>
          <p:cNvPr id="96262" name="Rectangle 6"/>
          <p:cNvSpPr>
            <a:spLocks noChangeArrowheads="1"/>
          </p:cNvSpPr>
          <p:nvPr/>
        </p:nvSpPr>
        <p:spPr bwMode="auto">
          <a:xfrm>
            <a:off x="7948613" y="4008438"/>
            <a:ext cx="804862" cy="51593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eaLnBrk="0" hangingPunct="0"/>
            <a:r>
              <a:rPr lang="en-US" altLang="en-US" sz="2800" b="1">
                <a:solidFill>
                  <a:srgbClr val="000000"/>
                </a:solidFill>
              </a:rPr>
              <a:t>D</a:t>
            </a:r>
            <a:r>
              <a:rPr lang="en-US" altLang="en-US" sz="2800" b="1" baseline="-25000">
                <a:solidFill>
                  <a:srgbClr val="000000"/>
                </a:solidFill>
              </a:rPr>
              <a:t>2</a:t>
            </a:r>
          </a:p>
        </p:txBody>
      </p:sp>
      <p:sp>
        <p:nvSpPr>
          <p:cNvPr id="96263" name="Rectangle 7"/>
          <p:cNvSpPr>
            <a:spLocks noChangeArrowheads="1"/>
          </p:cNvSpPr>
          <p:nvPr/>
        </p:nvSpPr>
        <p:spPr bwMode="auto">
          <a:xfrm>
            <a:off x="5481638" y="6156325"/>
            <a:ext cx="887412" cy="51593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eaLnBrk="0" hangingPunct="0"/>
            <a:r>
              <a:rPr lang="en-US" altLang="en-US" sz="2800" b="1">
                <a:solidFill>
                  <a:srgbClr val="000000"/>
                </a:solidFill>
              </a:rPr>
              <a:t>MR</a:t>
            </a:r>
            <a:r>
              <a:rPr lang="en-US" altLang="en-US" sz="2800" b="1" baseline="-25000">
                <a:solidFill>
                  <a:srgbClr val="000000"/>
                </a:solidFill>
              </a:rPr>
              <a:t>1</a:t>
            </a:r>
          </a:p>
        </p:txBody>
      </p:sp>
      <p:sp>
        <p:nvSpPr>
          <p:cNvPr id="96264" name="Rectangle 8"/>
          <p:cNvSpPr>
            <a:spLocks noChangeArrowheads="1"/>
          </p:cNvSpPr>
          <p:nvPr/>
        </p:nvSpPr>
        <p:spPr bwMode="auto">
          <a:xfrm>
            <a:off x="3436938" y="6202363"/>
            <a:ext cx="1416050" cy="4540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400" b="1">
                <a:solidFill>
                  <a:srgbClr val="000000"/>
                </a:solidFill>
              </a:rPr>
              <a:t>Quantity</a:t>
            </a:r>
          </a:p>
        </p:txBody>
      </p:sp>
      <p:sp>
        <p:nvSpPr>
          <p:cNvPr id="96265" name="Rectangle 9"/>
          <p:cNvSpPr>
            <a:spLocks noChangeArrowheads="1"/>
          </p:cNvSpPr>
          <p:nvPr/>
        </p:nvSpPr>
        <p:spPr bwMode="auto">
          <a:xfrm>
            <a:off x="4533900" y="1309688"/>
            <a:ext cx="4376738" cy="9429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eaLnBrk="0" hangingPunct="0"/>
            <a:r>
              <a:rPr lang="en-US" altLang="en-US" sz="2800" b="1">
                <a:solidFill>
                  <a:srgbClr val="CC0000"/>
                </a:solidFill>
              </a:rPr>
              <a:t>The rival’s demand and</a:t>
            </a:r>
          </a:p>
          <a:p>
            <a:pPr algn="ctr" eaLnBrk="0" hangingPunct="0"/>
            <a:r>
              <a:rPr lang="en-US" altLang="en-US" sz="2800" b="1">
                <a:solidFill>
                  <a:srgbClr val="CC0000"/>
                </a:solidFill>
              </a:rPr>
              <a:t>marginal revenue curves</a:t>
            </a:r>
          </a:p>
        </p:txBody>
      </p:sp>
      <p:sp>
        <p:nvSpPr>
          <p:cNvPr id="96266" name="Rectangle 10"/>
          <p:cNvSpPr>
            <a:spLocks noChangeArrowheads="1"/>
          </p:cNvSpPr>
          <p:nvPr/>
        </p:nvSpPr>
        <p:spPr bwMode="auto">
          <a:xfrm>
            <a:off x="2198688" y="38100"/>
            <a:ext cx="6454775" cy="112553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eaLnBrk="0" hangingPunct="0"/>
            <a:r>
              <a:rPr lang="en-US" altLang="en-US" sz="3600" b="1">
                <a:solidFill>
                  <a:srgbClr val="000099"/>
                </a:solidFill>
                <a:latin typeface="Times New Roman" panose="02020603050405020304" pitchFamily="18" charset="0"/>
              </a:rPr>
              <a:t>KINKED DEMAND THEORY:</a:t>
            </a:r>
            <a:endParaRPr lang="en-US" altLang="en-US" sz="3200" b="1" i="1">
              <a:solidFill>
                <a:srgbClr val="000099"/>
              </a:solidFill>
              <a:latin typeface="Times New Roman" panose="02020603050405020304" pitchFamily="18" charset="0"/>
            </a:endParaRPr>
          </a:p>
          <a:p>
            <a:pPr algn="ctr" eaLnBrk="0" hangingPunct="0"/>
            <a:r>
              <a:rPr lang="en-US" altLang="en-US" sz="3200" b="1" i="1">
                <a:solidFill>
                  <a:srgbClr val="000099"/>
                </a:solidFill>
                <a:latin typeface="Times New Roman" panose="02020603050405020304" pitchFamily="18" charset="0"/>
              </a:rPr>
              <a:t>NONCOLLUSIVE OLIGOPOLY</a:t>
            </a:r>
          </a:p>
        </p:txBody>
      </p:sp>
      <p:grpSp>
        <p:nvGrpSpPr>
          <p:cNvPr id="96267" name="Group 11"/>
          <p:cNvGrpSpPr>
            <a:grpSpLocks/>
          </p:cNvGrpSpPr>
          <p:nvPr/>
        </p:nvGrpSpPr>
        <p:grpSpPr bwMode="auto">
          <a:xfrm>
            <a:off x="3097213" y="1208088"/>
            <a:ext cx="4354512" cy="4914900"/>
            <a:chOff x="1591" y="745"/>
            <a:chExt cx="2743" cy="3096"/>
          </a:xfrm>
        </p:grpSpPr>
        <p:sp>
          <p:nvSpPr>
            <p:cNvPr id="96268" name="Line 12"/>
            <p:cNvSpPr>
              <a:spLocks noChangeShapeType="1"/>
            </p:cNvSpPr>
            <p:nvPr/>
          </p:nvSpPr>
          <p:spPr bwMode="auto">
            <a:xfrm>
              <a:off x="1606" y="745"/>
              <a:ext cx="0" cy="3096"/>
            </a:xfrm>
            <a:prstGeom prst="line">
              <a:avLst/>
            </a:prstGeom>
            <a:noFill/>
            <a:ln w="762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6269" name="Line 13"/>
            <p:cNvSpPr>
              <a:spLocks noChangeShapeType="1"/>
            </p:cNvSpPr>
            <p:nvPr/>
          </p:nvSpPr>
          <p:spPr bwMode="auto">
            <a:xfrm>
              <a:off x="1591" y="3817"/>
              <a:ext cx="2743" cy="0"/>
            </a:xfrm>
            <a:prstGeom prst="line">
              <a:avLst/>
            </a:prstGeom>
            <a:noFill/>
            <a:ln w="762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96270" name="Text Box 14"/>
          <p:cNvSpPr txBox="1">
            <a:spLocks noChangeArrowheads="1"/>
          </p:cNvSpPr>
          <p:nvPr/>
        </p:nvSpPr>
        <p:spPr bwMode="auto">
          <a:xfrm rot="-5400000">
            <a:off x="1846262" y="3387726"/>
            <a:ext cx="9302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400" b="1"/>
              <a:t>Price</a:t>
            </a:r>
          </a:p>
        </p:txBody>
      </p:sp>
      <p:sp>
        <p:nvSpPr>
          <p:cNvPr id="96271" name="Line 15"/>
          <p:cNvSpPr>
            <a:spLocks noChangeShapeType="1"/>
          </p:cNvSpPr>
          <p:nvPr/>
        </p:nvSpPr>
        <p:spPr bwMode="auto">
          <a:xfrm>
            <a:off x="3741738" y="1544638"/>
            <a:ext cx="3479800" cy="4200525"/>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6272" name="Line 16"/>
          <p:cNvSpPr>
            <a:spLocks noChangeShapeType="1"/>
          </p:cNvSpPr>
          <p:nvPr/>
        </p:nvSpPr>
        <p:spPr bwMode="auto">
          <a:xfrm>
            <a:off x="3424238" y="1714500"/>
            <a:ext cx="1978025" cy="4686300"/>
          </a:xfrm>
          <a:prstGeom prst="line">
            <a:avLst/>
          </a:prstGeom>
          <a:noFill/>
          <a:ln w="76200">
            <a:solidFill>
              <a:srgbClr val="777777"/>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nodeType="afterEffect">
                                  <p:stCondLst>
                                    <p:cond delay="0"/>
                                  </p:stCondLst>
                                  <p:childTnLst>
                                    <p:set>
                                      <p:cBhvr>
                                        <p:cTn id="6" dur="1" fill="hold">
                                          <p:stCondLst>
                                            <p:cond delay="0"/>
                                          </p:stCondLst>
                                        </p:cTn>
                                        <p:tgtEl>
                                          <p:spTgt spid="96258"/>
                                        </p:tgtEl>
                                        <p:attrNameLst>
                                          <p:attrName>style.visibility</p:attrName>
                                        </p:attrNameLst>
                                      </p:cBhvr>
                                      <p:to>
                                        <p:strVal val="visible"/>
                                      </p:to>
                                    </p:set>
                                    <p:animEffect transition="in" filter="wipe(left)">
                                      <p:cBhvr>
                                        <p:cTn id="7" dur="500"/>
                                        <p:tgtEl>
                                          <p:spTgt spid="96258"/>
                                        </p:tgtEl>
                                      </p:cBhvr>
                                    </p:animEffect>
                                  </p:childTnLst>
                                </p:cTn>
                              </p:par>
                            </p:childTnLst>
                          </p:cTn>
                        </p:par>
                        <p:par>
                          <p:cTn id="8" fill="hold" nodeType="afterGroup">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96262"/>
                                        </p:tgtEl>
                                        <p:attrNameLst>
                                          <p:attrName>style.visibility</p:attrName>
                                        </p:attrNameLst>
                                      </p:cBhvr>
                                      <p:to>
                                        <p:strVal val="visible"/>
                                      </p:to>
                                    </p:set>
                                    <p:animEffect transition="in" filter="dissolve">
                                      <p:cBhvr>
                                        <p:cTn id="11" dur="500"/>
                                        <p:tgtEl>
                                          <p:spTgt spid="96262"/>
                                        </p:tgtEl>
                                      </p:cBhvr>
                                    </p:animEffect>
                                  </p:childTnLst>
                                </p:cTn>
                              </p:par>
                            </p:childTnLst>
                          </p:cTn>
                        </p:par>
                        <p:par>
                          <p:cTn id="12" fill="hold" nodeType="afterGroup">
                            <p:stCondLst>
                              <p:cond delay="1000"/>
                            </p:stCondLst>
                            <p:childTnLst>
                              <p:par>
                                <p:cTn id="13" presetID="22" presetClass="entr" presetSubtype="8" fill="hold" nodeType="afterEffect">
                                  <p:stCondLst>
                                    <p:cond delay="0"/>
                                  </p:stCondLst>
                                  <p:childTnLst>
                                    <p:set>
                                      <p:cBhvr>
                                        <p:cTn id="14" dur="1" fill="hold">
                                          <p:stCondLst>
                                            <p:cond delay="0"/>
                                          </p:stCondLst>
                                        </p:cTn>
                                        <p:tgtEl>
                                          <p:spTgt spid="96259"/>
                                        </p:tgtEl>
                                        <p:attrNameLst>
                                          <p:attrName>style.visibility</p:attrName>
                                        </p:attrNameLst>
                                      </p:cBhvr>
                                      <p:to>
                                        <p:strVal val="visible"/>
                                      </p:to>
                                    </p:set>
                                    <p:animEffect transition="in" filter="wipe(left)">
                                      <p:cBhvr>
                                        <p:cTn id="15" dur="500"/>
                                        <p:tgtEl>
                                          <p:spTgt spid="96259"/>
                                        </p:tgtEl>
                                      </p:cBhvr>
                                    </p:animEffect>
                                  </p:childTnLst>
                                </p:cTn>
                              </p:par>
                            </p:childTnLst>
                          </p:cTn>
                        </p:par>
                        <p:par>
                          <p:cTn id="16" fill="hold" nodeType="afterGroup">
                            <p:stCondLst>
                              <p:cond delay="1500"/>
                            </p:stCondLst>
                            <p:childTnLst>
                              <p:par>
                                <p:cTn id="17" presetID="9" presetClass="entr" presetSubtype="0" fill="hold" grpId="0" nodeType="afterEffect">
                                  <p:stCondLst>
                                    <p:cond delay="0"/>
                                  </p:stCondLst>
                                  <p:childTnLst>
                                    <p:set>
                                      <p:cBhvr>
                                        <p:cTn id="18" dur="1" fill="hold">
                                          <p:stCondLst>
                                            <p:cond delay="0"/>
                                          </p:stCondLst>
                                        </p:cTn>
                                        <p:tgtEl>
                                          <p:spTgt spid="96260"/>
                                        </p:tgtEl>
                                        <p:attrNameLst>
                                          <p:attrName>style.visibility</p:attrName>
                                        </p:attrNameLst>
                                      </p:cBhvr>
                                      <p:to>
                                        <p:strVal val="visible"/>
                                      </p:to>
                                    </p:set>
                                    <p:animEffect transition="in" filter="dissolve">
                                      <p:cBhvr>
                                        <p:cTn id="19" dur="500"/>
                                        <p:tgtEl>
                                          <p:spTgt spid="96260"/>
                                        </p:tgtEl>
                                      </p:cBhvr>
                                    </p:animEffect>
                                  </p:childTnLst>
                                </p:cTn>
                              </p:par>
                            </p:childTnLst>
                          </p:cTn>
                        </p:par>
                        <p:par>
                          <p:cTn id="20" fill="hold" nodeType="afterGroup">
                            <p:stCondLst>
                              <p:cond delay="2000"/>
                            </p:stCondLst>
                            <p:childTnLst>
                              <p:par>
                                <p:cTn id="21" presetID="22" presetClass="entr" presetSubtype="1" fill="hold" grpId="0" nodeType="afterEffect">
                                  <p:stCondLst>
                                    <p:cond delay="0"/>
                                  </p:stCondLst>
                                  <p:childTnLst>
                                    <p:set>
                                      <p:cBhvr>
                                        <p:cTn id="22" dur="1" fill="hold">
                                          <p:stCondLst>
                                            <p:cond delay="0"/>
                                          </p:stCondLst>
                                        </p:cTn>
                                        <p:tgtEl>
                                          <p:spTgt spid="96265"/>
                                        </p:tgtEl>
                                        <p:attrNameLst>
                                          <p:attrName>style.visibility</p:attrName>
                                        </p:attrNameLst>
                                      </p:cBhvr>
                                      <p:to>
                                        <p:strVal val="visible"/>
                                      </p:to>
                                    </p:set>
                                    <p:animEffect transition="in" filter="wipe(up)">
                                      <p:cBhvr>
                                        <p:cTn id="23" dur="500"/>
                                        <p:tgtEl>
                                          <p:spTgt spid="9626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6260" grpId="0" autoUpdateAnimBg="0"/>
      <p:bldP spid="96262" grpId="0" autoUpdateAnimBg="0"/>
      <p:bldP spid="96265" grpId="0" autoUpdateAnimBg="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Line 2"/>
          <p:cNvSpPr>
            <a:spLocks noChangeShapeType="1"/>
          </p:cNvSpPr>
          <p:nvPr/>
        </p:nvSpPr>
        <p:spPr bwMode="auto">
          <a:xfrm>
            <a:off x="3446463" y="2773363"/>
            <a:ext cx="4452937" cy="1362075"/>
          </a:xfrm>
          <a:prstGeom prst="line">
            <a:avLst/>
          </a:prstGeom>
          <a:noFill/>
          <a:ln w="76200">
            <a:solidFill>
              <a:srgbClr val="0000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7283" name="Line 3"/>
          <p:cNvSpPr>
            <a:spLocks noChangeShapeType="1"/>
          </p:cNvSpPr>
          <p:nvPr/>
        </p:nvSpPr>
        <p:spPr bwMode="auto">
          <a:xfrm>
            <a:off x="3382963" y="3090863"/>
            <a:ext cx="4495800" cy="2357437"/>
          </a:xfrm>
          <a:prstGeom prst="line">
            <a:avLst/>
          </a:prstGeom>
          <a:noFill/>
          <a:ln w="7620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7284" name="Rectangle 4"/>
          <p:cNvSpPr>
            <a:spLocks noChangeArrowheads="1"/>
          </p:cNvSpPr>
          <p:nvPr/>
        </p:nvSpPr>
        <p:spPr bwMode="auto">
          <a:xfrm>
            <a:off x="7950200" y="5268913"/>
            <a:ext cx="887413" cy="51593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eaLnBrk="0" hangingPunct="0"/>
            <a:r>
              <a:rPr lang="en-US" altLang="en-US" sz="2800" b="1">
                <a:solidFill>
                  <a:srgbClr val="000000"/>
                </a:solidFill>
              </a:rPr>
              <a:t>MR</a:t>
            </a:r>
            <a:r>
              <a:rPr lang="en-US" altLang="en-US" sz="2800" b="1" baseline="-25000">
                <a:solidFill>
                  <a:srgbClr val="000000"/>
                </a:solidFill>
              </a:rPr>
              <a:t>2</a:t>
            </a:r>
          </a:p>
        </p:txBody>
      </p:sp>
      <p:sp>
        <p:nvSpPr>
          <p:cNvPr id="97285" name="Rectangle 5"/>
          <p:cNvSpPr>
            <a:spLocks noChangeArrowheads="1"/>
          </p:cNvSpPr>
          <p:nvPr/>
        </p:nvSpPr>
        <p:spPr bwMode="auto">
          <a:xfrm>
            <a:off x="7280275" y="5548313"/>
            <a:ext cx="804863" cy="51593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eaLnBrk="0" hangingPunct="0"/>
            <a:r>
              <a:rPr lang="en-US" altLang="en-US" sz="2800" b="1">
                <a:solidFill>
                  <a:srgbClr val="000000"/>
                </a:solidFill>
              </a:rPr>
              <a:t>D</a:t>
            </a:r>
            <a:r>
              <a:rPr lang="en-US" altLang="en-US" sz="2800" b="1" baseline="-25000">
                <a:solidFill>
                  <a:srgbClr val="000000"/>
                </a:solidFill>
              </a:rPr>
              <a:t>1</a:t>
            </a:r>
          </a:p>
        </p:txBody>
      </p:sp>
      <p:sp>
        <p:nvSpPr>
          <p:cNvPr id="97286" name="Rectangle 6"/>
          <p:cNvSpPr>
            <a:spLocks noChangeArrowheads="1"/>
          </p:cNvSpPr>
          <p:nvPr/>
        </p:nvSpPr>
        <p:spPr bwMode="auto">
          <a:xfrm>
            <a:off x="7948613" y="4008438"/>
            <a:ext cx="804862" cy="51593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eaLnBrk="0" hangingPunct="0"/>
            <a:r>
              <a:rPr lang="en-US" altLang="en-US" sz="2800" b="1">
                <a:solidFill>
                  <a:srgbClr val="000000"/>
                </a:solidFill>
              </a:rPr>
              <a:t>D</a:t>
            </a:r>
            <a:r>
              <a:rPr lang="en-US" altLang="en-US" sz="2800" b="1" baseline="-25000">
                <a:solidFill>
                  <a:srgbClr val="000000"/>
                </a:solidFill>
              </a:rPr>
              <a:t>2</a:t>
            </a:r>
          </a:p>
        </p:txBody>
      </p:sp>
      <p:sp>
        <p:nvSpPr>
          <p:cNvPr id="97287" name="Rectangle 7"/>
          <p:cNvSpPr>
            <a:spLocks noChangeArrowheads="1"/>
          </p:cNvSpPr>
          <p:nvPr/>
        </p:nvSpPr>
        <p:spPr bwMode="auto">
          <a:xfrm>
            <a:off x="5481638" y="6156325"/>
            <a:ext cx="887412" cy="51593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eaLnBrk="0" hangingPunct="0"/>
            <a:r>
              <a:rPr lang="en-US" altLang="en-US" sz="2800" b="1">
                <a:solidFill>
                  <a:srgbClr val="000000"/>
                </a:solidFill>
              </a:rPr>
              <a:t>MR</a:t>
            </a:r>
            <a:r>
              <a:rPr lang="en-US" altLang="en-US" sz="2800" b="1" baseline="-25000">
                <a:solidFill>
                  <a:srgbClr val="000000"/>
                </a:solidFill>
              </a:rPr>
              <a:t>1</a:t>
            </a:r>
          </a:p>
        </p:txBody>
      </p:sp>
      <p:sp>
        <p:nvSpPr>
          <p:cNvPr id="97288" name="Rectangle 8"/>
          <p:cNvSpPr>
            <a:spLocks noChangeArrowheads="1"/>
          </p:cNvSpPr>
          <p:nvPr/>
        </p:nvSpPr>
        <p:spPr bwMode="auto">
          <a:xfrm>
            <a:off x="3436938" y="6202363"/>
            <a:ext cx="1416050" cy="4540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400" b="1">
                <a:solidFill>
                  <a:srgbClr val="000000"/>
                </a:solidFill>
              </a:rPr>
              <a:t>Quantity</a:t>
            </a:r>
          </a:p>
        </p:txBody>
      </p:sp>
      <p:sp>
        <p:nvSpPr>
          <p:cNvPr id="97289" name="Rectangle 9"/>
          <p:cNvSpPr>
            <a:spLocks noChangeArrowheads="1"/>
          </p:cNvSpPr>
          <p:nvPr/>
        </p:nvSpPr>
        <p:spPr bwMode="auto">
          <a:xfrm>
            <a:off x="2198688" y="38100"/>
            <a:ext cx="6454775" cy="112553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eaLnBrk="0" hangingPunct="0"/>
            <a:r>
              <a:rPr lang="en-US" altLang="en-US" sz="3600" b="1">
                <a:solidFill>
                  <a:srgbClr val="000099"/>
                </a:solidFill>
                <a:latin typeface="Times New Roman" panose="02020603050405020304" pitchFamily="18" charset="0"/>
              </a:rPr>
              <a:t>KINKED DEMAND THEORY:</a:t>
            </a:r>
            <a:endParaRPr lang="en-US" altLang="en-US" sz="3200" b="1" i="1">
              <a:solidFill>
                <a:srgbClr val="000099"/>
              </a:solidFill>
              <a:latin typeface="Times New Roman" panose="02020603050405020304" pitchFamily="18" charset="0"/>
            </a:endParaRPr>
          </a:p>
          <a:p>
            <a:pPr algn="ctr" eaLnBrk="0" hangingPunct="0"/>
            <a:r>
              <a:rPr lang="en-US" altLang="en-US" sz="3200" b="1" i="1">
                <a:solidFill>
                  <a:srgbClr val="000099"/>
                </a:solidFill>
                <a:latin typeface="Times New Roman" panose="02020603050405020304" pitchFamily="18" charset="0"/>
              </a:rPr>
              <a:t>NONCOLLUSIVE OLIGOPOLY</a:t>
            </a:r>
          </a:p>
        </p:txBody>
      </p:sp>
      <p:grpSp>
        <p:nvGrpSpPr>
          <p:cNvPr id="97290" name="Group 10"/>
          <p:cNvGrpSpPr>
            <a:grpSpLocks/>
          </p:cNvGrpSpPr>
          <p:nvPr/>
        </p:nvGrpSpPr>
        <p:grpSpPr bwMode="auto">
          <a:xfrm>
            <a:off x="3097213" y="1208088"/>
            <a:ext cx="4354512" cy="4914900"/>
            <a:chOff x="1591" y="745"/>
            <a:chExt cx="2743" cy="3096"/>
          </a:xfrm>
        </p:grpSpPr>
        <p:sp>
          <p:nvSpPr>
            <p:cNvPr id="97291" name="Line 11"/>
            <p:cNvSpPr>
              <a:spLocks noChangeShapeType="1"/>
            </p:cNvSpPr>
            <p:nvPr/>
          </p:nvSpPr>
          <p:spPr bwMode="auto">
            <a:xfrm>
              <a:off x="1606" y="745"/>
              <a:ext cx="0" cy="3096"/>
            </a:xfrm>
            <a:prstGeom prst="line">
              <a:avLst/>
            </a:prstGeom>
            <a:noFill/>
            <a:ln w="762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7292" name="Line 12"/>
            <p:cNvSpPr>
              <a:spLocks noChangeShapeType="1"/>
            </p:cNvSpPr>
            <p:nvPr/>
          </p:nvSpPr>
          <p:spPr bwMode="auto">
            <a:xfrm>
              <a:off x="1591" y="3817"/>
              <a:ext cx="2743" cy="0"/>
            </a:xfrm>
            <a:prstGeom prst="line">
              <a:avLst/>
            </a:prstGeom>
            <a:noFill/>
            <a:ln w="762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97293" name="Text Box 13"/>
          <p:cNvSpPr txBox="1">
            <a:spLocks noChangeArrowheads="1"/>
          </p:cNvSpPr>
          <p:nvPr/>
        </p:nvSpPr>
        <p:spPr bwMode="auto">
          <a:xfrm rot="-5400000">
            <a:off x="1846262" y="3387726"/>
            <a:ext cx="9302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400" b="1"/>
              <a:t>Price</a:t>
            </a:r>
          </a:p>
        </p:txBody>
      </p:sp>
      <p:sp>
        <p:nvSpPr>
          <p:cNvPr id="97294" name="Rectangle 14"/>
          <p:cNvSpPr>
            <a:spLocks noChangeArrowheads="1"/>
          </p:cNvSpPr>
          <p:nvPr/>
        </p:nvSpPr>
        <p:spPr bwMode="auto">
          <a:xfrm>
            <a:off x="5445125" y="1093788"/>
            <a:ext cx="3494088" cy="10636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eaLnBrk="0" hangingPunct="0"/>
            <a:r>
              <a:rPr lang="en-US" altLang="en-US" sz="3200" b="1">
                <a:solidFill>
                  <a:srgbClr val="CC0000"/>
                </a:solidFill>
              </a:rPr>
              <a:t>Rivals tend to</a:t>
            </a:r>
          </a:p>
          <a:p>
            <a:pPr algn="ctr" eaLnBrk="0" hangingPunct="0"/>
            <a:r>
              <a:rPr lang="en-US" altLang="en-US" sz="3200" b="1">
                <a:solidFill>
                  <a:srgbClr val="CC0000"/>
                </a:solidFill>
              </a:rPr>
              <a:t>follow a price cut</a:t>
            </a:r>
          </a:p>
        </p:txBody>
      </p:sp>
      <p:sp>
        <p:nvSpPr>
          <p:cNvPr id="97295" name="Freeform 15"/>
          <p:cNvSpPr>
            <a:spLocks/>
          </p:cNvSpPr>
          <p:nvPr/>
        </p:nvSpPr>
        <p:spPr bwMode="auto">
          <a:xfrm>
            <a:off x="5286375" y="3233738"/>
            <a:ext cx="2082800" cy="2489200"/>
          </a:xfrm>
          <a:custGeom>
            <a:avLst/>
            <a:gdLst>
              <a:gd name="T0" fmla="*/ 1196 w 1279"/>
              <a:gd name="T1" fmla="*/ 1137 h 1535"/>
              <a:gd name="T2" fmla="*/ 1234 w 1279"/>
              <a:gd name="T3" fmla="*/ 1200 h 1535"/>
              <a:gd name="T4" fmla="*/ 1260 w 1279"/>
              <a:gd name="T5" fmla="*/ 1261 h 1535"/>
              <a:gd name="T6" fmla="*/ 1277 w 1279"/>
              <a:gd name="T7" fmla="*/ 1326 h 1535"/>
              <a:gd name="T8" fmla="*/ 1277 w 1279"/>
              <a:gd name="T9" fmla="*/ 1387 h 1535"/>
              <a:gd name="T10" fmla="*/ 1268 w 1279"/>
              <a:gd name="T11" fmla="*/ 1441 h 1535"/>
              <a:gd name="T12" fmla="*/ 1248 w 1279"/>
              <a:gd name="T13" fmla="*/ 1488 h 1535"/>
              <a:gd name="T14" fmla="*/ 1218 w 1279"/>
              <a:gd name="T15" fmla="*/ 1526 h 1535"/>
              <a:gd name="T16" fmla="*/ 1223 w 1279"/>
              <a:gd name="T17" fmla="*/ 1521 h 1535"/>
              <a:gd name="T18" fmla="*/ 1244 w 1279"/>
              <a:gd name="T19" fmla="*/ 1484 h 1535"/>
              <a:gd name="T20" fmla="*/ 1259 w 1279"/>
              <a:gd name="T21" fmla="*/ 1441 h 1535"/>
              <a:gd name="T22" fmla="*/ 1256 w 1279"/>
              <a:gd name="T23" fmla="*/ 1392 h 1535"/>
              <a:gd name="T24" fmla="*/ 1242 w 1279"/>
              <a:gd name="T25" fmla="*/ 1339 h 1535"/>
              <a:gd name="T26" fmla="*/ 1219 w 1279"/>
              <a:gd name="T27" fmla="*/ 1285 h 1535"/>
              <a:gd name="T28" fmla="*/ 1186 w 1279"/>
              <a:gd name="T29" fmla="*/ 1235 h 1535"/>
              <a:gd name="T30" fmla="*/ 861 w 1279"/>
              <a:gd name="T31" fmla="*/ 829 h 1535"/>
              <a:gd name="T32" fmla="*/ 835 w 1279"/>
              <a:gd name="T33" fmla="*/ 781 h 1535"/>
              <a:gd name="T34" fmla="*/ 820 w 1279"/>
              <a:gd name="T35" fmla="*/ 732 h 1535"/>
              <a:gd name="T36" fmla="*/ 816 w 1279"/>
              <a:gd name="T37" fmla="*/ 686 h 1535"/>
              <a:gd name="T38" fmla="*/ 824 w 1279"/>
              <a:gd name="T39" fmla="*/ 642 h 1535"/>
              <a:gd name="T40" fmla="*/ 844 w 1279"/>
              <a:gd name="T41" fmla="*/ 611 h 1535"/>
              <a:gd name="T42" fmla="*/ 840 w 1279"/>
              <a:gd name="T43" fmla="*/ 603 h 1535"/>
              <a:gd name="T44" fmla="*/ 800 w 1279"/>
              <a:gd name="T45" fmla="*/ 614 h 1535"/>
              <a:gd name="T46" fmla="*/ 755 w 1279"/>
              <a:gd name="T47" fmla="*/ 611 h 1535"/>
              <a:gd name="T48" fmla="*/ 709 w 1279"/>
              <a:gd name="T49" fmla="*/ 595 h 1535"/>
              <a:gd name="T50" fmla="*/ 665 w 1279"/>
              <a:gd name="T51" fmla="*/ 570 h 1535"/>
              <a:gd name="T52" fmla="*/ 621 w 1279"/>
              <a:gd name="T53" fmla="*/ 534 h 1535"/>
              <a:gd name="T54" fmla="*/ 293 w 1279"/>
              <a:gd name="T55" fmla="*/ 127 h 1535"/>
              <a:gd name="T56" fmla="*/ 253 w 1279"/>
              <a:gd name="T57" fmla="*/ 85 h 1535"/>
              <a:gd name="T58" fmla="*/ 205 w 1279"/>
              <a:gd name="T59" fmla="*/ 50 h 1535"/>
              <a:gd name="T60" fmla="*/ 155 w 1279"/>
              <a:gd name="T61" fmla="*/ 25 h 1535"/>
              <a:gd name="T62" fmla="*/ 105 w 1279"/>
              <a:gd name="T63" fmla="*/ 9 h 1535"/>
              <a:gd name="T64" fmla="*/ 57 w 1279"/>
              <a:gd name="T65" fmla="*/ 10 h 1535"/>
              <a:gd name="T66" fmla="*/ 15 w 1279"/>
              <a:gd name="T67" fmla="*/ 21 h 1535"/>
              <a:gd name="T68" fmla="*/ 8 w 1279"/>
              <a:gd name="T69" fmla="*/ 26 h 1535"/>
              <a:gd name="T70" fmla="*/ 53 w 1279"/>
              <a:gd name="T71" fmla="*/ 5 h 1535"/>
              <a:gd name="T72" fmla="*/ 107 w 1279"/>
              <a:gd name="T73" fmla="*/ 0 h 1535"/>
              <a:gd name="T74" fmla="*/ 164 w 1279"/>
              <a:gd name="T75" fmla="*/ 7 h 1535"/>
              <a:gd name="T76" fmla="*/ 226 w 1279"/>
              <a:gd name="T77" fmla="*/ 22 h 1535"/>
              <a:gd name="T78" fmla="*/ 285 w 1279"/>
              <a:gd name="T79" fmla="*/ 52 h 1535"/>
              <a:gd name="T80" fmla="*/ 342 w 1279"/>
              <a:gd name="T81" fmla="*/ 93 h 1535"/>
              <a:gd name="T82" fmla="*/ 395 w 1279"/>
              <a:gd name="T83" fmla="*/ 143 h 1535"/>
              <a:gd name="T84" fmla="*/ 684 w 1279"/>
              <a:gd name="T85" fmla="*/ 497 h 1535"/>
              <a:gd name="T86" fmla="*/ 721 w 1279"/>
              <a:gd name="T87" fmla="*/ 535 h 1535"/>
              <a:gd name="T88" fmla="*/ 759 w 1279"/>
              <a:gd name="T89" fmla="*/ 561 h 1535"/>
              <a:gd name="T90" fmla="*/ 803 w 1279"/>
              <a:gd name="T91" fmla="*/ 580 h 1535"/>
              <a:gd name="T92" fmla="*/ 843 w 1279"/>
              <a:gd name="T93" fmla="*/ 582 h 1535"/>
              <a:gd name="T94" fmla="*/ 880 w 1279"/>
              <a:gd name="T95" fmla="*/ 573 h 1535"/>
              <a:gd name="T96" fmla="*/ 884 w 1279"/>
              <a:gd name="T97" fmla="*/ 576 h 1535"/>
              <a:gd name="T98" fmla="*/ 866 w 1279"/>
              <a:gd name="T99" fmla="*/ 607 h 1535"/>
              <a:gd name="T100" fmla="*/ 859 w 1279"/>
              <a:gd name="T101" fmla="*/ 648 h 1535"/>
              <a:gd name="T102" fmla="*/ 865 w 1279"/>
              <a:gd name="T103" fmla="*/ 690 h 1535"/>
              <a:gd name="T104" fmla="*/ 883 w 1279"/>
              <a:gd name="T105" fmla="*/ 734 h 1535"/>
              <a:gd name="T106" fmla="*/ 910 w 1279"/>
              <a:gd name="T107" fmla="*/ 776 h 15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79" h="1535">
                <a:moveTo>
                  <a:pt x="1175" y="1108"/>
                </a:moveTo>
                <a:lnTo>
                  <a:pt x="1196" y="1137"/>
                </a:lnTo>
                <a:lnTo>
                  <a:pt x="1216" y="1167"/>
                </a:lnTo>
                <a:lnTo>
                  <a:pt x="1234" y="1200"/>
                </a:lnTo>
                <a:lnTo>
                  <a:pt x="1248" y="1230"/>
                </a:lnTo>
                <a:lnTo>
                  <a:pt x="1260" y="1261"/>
                </a:lnTo>
                <a:lnTo>
                  <a:pt x="1268" y="1295"/>
                </a:lnTo>
                <a:lnTo>
                  <a:pt x="1277" y="1326"/>
                </a:lnTo>
                <a:lnTo>
                  <a:pt x="1278" y="1357"/>
                </a:lnTo>
                <a:lnTo>
                  <a:pt x="1277" y="1387"/>
                </a:lnTo>
                <a:lnTo>
                  <a:pt x="1277" y="1416"/>
                </a:lnTo>
                <a:lnTo>
                  <a:pt x="1268" y="1441"/>
                </a:lnTo>
                <a:lnTo>
                  <a:pt x="1262" y="1466"/>
                </a:lnTo>
                <a:lnTo>
                  <a:pt x="1248" y="1488"/>
                </a:lnTo>
                <a:lnTo>
                  <a:pt x="1234" y="1509"/>
                </a:lnTo>
                <a:lnTo>
                  <a:pt x="1218" y="1526"/>
                </a:lnTo>
                <a:lnTo>
                  <a:pt x="1210" y="1534"/>
                </a:lnTo>
                <a:lnTo>
                  <a:pt x="1223" y="1521"/>
                </a:lnTo>
                <a:lnTo>
                  <a:pt x="1234" y="1504"/>
                </a:lnTo>
                <a:lnTo>
                  <a:pt x="1244" y="1484"/>
                </a:lnTo>
                <a:lnTo>
                  <a:pt x="1252" y="1465"/>
                </a:lnTo>
                <a:lnTo>
                  <a:pt x="1259" y="1441"/>
                </a:lnTo>
                <a:lnTo>
                  <a:pt x="1259" y="1416"/>
                </a:lnTo>
                <a:lnTo>
                  <a:pt x="1256" y="1392"/>
                </a:lnTo>
                <a:lnTo>
                  <a:pt x="1249" y="1366"/>
                </a:lnTo>
                <a:lnTo>
                  <a:pt x="1242" y="1339"/>
                </a:lnTo>
                <a:lnTo>
                  <a:pt x="1231" y="1311"/>
                </a:lnTo>
                <a:lnTo>
                  <a:pt x="1219" y="1285"/>
                </a:lnTo>
                <a:lnTo>
                  <a:pt x="1204" y="1259"/>
                </a:lnTo>
                <a:lnTo>
                  <a:pt x="1186" y="1235"/>
                </a:lnTo>
                <a:lnTo>
                  <a:pt x="877" y="852"/>
                </a:lnTo>
                <a:lnTo>
                  <a:pt x="861" y="829"/>
                </a:lnTo>
                <a:lnTo>
                  <a:pt x="847" y="806"/>
                </a:lnTo>
                <a:lnTo>
                  <a:pt x="835" y="781"/>
                </a:lnTo>
                <a:lnTo>
                  <a:pt x="824" y="757"/>
                </a:lnTo>
                <a:lnTo>
                  <a:pt x="820" y="732"/>
                </a:lnTo>
                <a:lnTo>
                  <a:pt x="816" y="707"/>
                </a:lnTo>
                <a:lnTo>
                  <a:pt x="816" y="686"/>
                </a:lnTo>
                <a:lnTo>
                  <a:pt x="818" y="663"/>
                </a:lnTo>
                <a:lnTo>
                  <a:pt x="824" y="642"/>
                </a:lnTo>
                <a:lnTo>
                  <a:pt x="832" y="624"/>
                </a:lnTo>
                <a:lnTo>
                  <a:pt x="844" y="611"/>
                </a:lnTo>
                <a:lnTo>
                  <a:pt x="858" y="595"/>
                </a:lnTo>
                <a:lnTo>
                  <a:pt x="840" y="603"/>
                </a:lnTo>
                <a:lnTo>
                  <a:pt x="821" y="611"/>
                </a:lnTo>
                <a:lnTo>
                  <a:pt x="800" y="614"/>
                </a:lnTo>
                <a:lnTo>
                  <a:pt x="780" y="614"/>
                </a:lnTo>
                <a:lnTo>
                  <a:pt x="755" y="611"/>
                </a:lnTo>
                <a:lnTo>
                  <a:pt x="733" y="606"/>
                </a:lnTo>
                <a:lnTo>
                  <a:pt x="709" y="595"/>
                </a:lnTo>
                <a:lnTo>
                  <a:pt x="687" y="583"/>
                </a:lnTo>
                <a:lnTo>
                  <a:pt x="665" y="570"/>
                </a:lnTo>
                <a:lnTo>
                  <a:pt x="643" y="553"/>
                </a:lnTo>
                <a:lnTo>
                  <a:pt x="621" y="534"/>
                </a:lnTo>
                <a:lnTo>
                  <a:pt x="603" y="511"/>
                </a:lnTo>
                <a:lnTo>
                  <a:pt x="293" y="127"/>
                </a:lnTo>
                <a:lnTo>
                  <a:pt x="275" y="106"/>
                </a:lnTo>
                <a:lnTo>
                  <a:pt x="253" y="85"/>
                </a:lnTo>
                <a:lnTo>
                  <a:pt x="230" y="66"/>
                </a:lnTo>
                <a:lnTo>
                  <a:pt x="205" y="50"/>
                </a:lnTo>
                <a:lnTo>
                  <a:pt x="182" y="35"/>
                </a:lnTo>
                <a:lnTo>
                  <a:pt x="155" y="25"/>
                </a:lnTo>
                <a:lnTo>
                  <a:pt x="130" y="14"/>
                </a:lnTo>
                <a:lnTo>
                  <a:pt x="105" y="9"/>
                </a:lnTo>
                <a:lnTo>
                  <a:pt x="81" y="9"/>
                </a:lnTo>
                <a:lnTo>
                  <a:pt x="57" y="10"/>
                </a:lnTo>
                <a:lnTo>
                  <a:pt x="36" y="14"/>
                </a:lnTo>
                <a:lnTo>
                  <a:pt x="15" y="21"/>
                </a:lnTo>
                <a:lnTo>
                  <a:pt x="0" y="33"/>
                </a:lnTo>
                <a:lnTo>
                  <a:pt x="8" y="26"/>
                </a:lnTo>
                <a:lnTo>
                  <a:pt x="30" y="14"/>
                </a:lnTo>
                <a:lnTo>
                  <a:pt x="53" y="5"/>
                </a:lnTo>
                <a:lnTo>
                  <a:pt x="82" y="1"/>
                </a:lnTo>
                <a:lnTo>
                  <a:pt x="107" y="0"/>
                </a:lnTo>
                <a:lnTo>
                  <a:pt x="137" y="0"/>
                </a:lnTo>
                <a:lnTo>
                  <a:pt x="164" y="7"/>
                </a:lnTo>
                <a:lnTo>
                  <a:pt x="196" y="12"/>
                </a:lnTo>
                <a:lnTo>
                  <a:pt x="226" y="22"/>
                </a:lnTo>
                <a:lnTo>
                  <a:pt x="256" y="37"/>
                </a:lnTo>
                <a:lnTo>
                  <a:pt x="285" y="52"/>
                </a:lnTo>
                <a:lnTo>
                  <a:pt x="315" y="72"/>
                </a:lnTo>
                <a:lnTo>
                  <a:pt x="342" y="93"/>
                </a:lnTo>
                <a:lnTo>
                  <a:pt x="371" y="118"/>
                </a:lnTo>
                <a:lnTo>
                  <a:pt x="395" y="143"/>
                </a:lnTo>
                <a:lnTo>
                  <a:pt x="421" y="170"/>
                </a:lnTo>
                <a:lnTo>
                  <a:pt x="684" y="497"/>
                </a:lnTo>
                <a:lnTo>
                  <a:pt x="702" y="518"/>
                </a:lnTo>
                <a:lnTo>
                  <a:pt x="721" y="535"/>
                </a:lnTo>
                <a:lnTo>
                  <a:pt x="739" y="549"/>
                </a:lnTo>
                <a:lnTo>
                  <a:pt x="759" y="561"/>
                </a:lnTo>
                <a:lnTo>
                  <a:pt x="781" y="572"/>
                </a:lnTo>
                <a:lnTo>
                  <a:pt x="803" y="580"/>
                </a:lnTo>
                <a:lnTo>
                  <a:pt x="822" y="581"/>
                </a:lnTo>
                <a:lnTo>
                  <a:pt x="843" y="582"/>
                </a:lnTo>
                <a:lnTo>
                  <a:pt x="862" y="580"/>
                </a:lnTo>
                <a:lnTo>
                  <a:pt x="880" y="573"/>
                </a:lnTo>
                <a:lnTo>
                  <a:pt x="896" y="566"/>
                </a:lnTo>
                <a:lnTo>
                  <a:pt x="884" y="576"/>
                </a:lnTo>
                <a:lnTo>
                  <a:pt x="873" y="591"/>
                </a:lnTo>
                <a:lnTo>
                  <a:pt x="866" y="607"/>
                </a:lnTo>
                <a:lnTo>
                  <a:pt x="862" y="625"/>
                </a:lnTo>
                <a:lnTo>
                  <a:pt x="859" y="648"/>
                </a:lnTo>
                <a:lnTo>
                  <a:pt x="861" y="669"/>
                </a:lnTo>
                <a:lnTo>
                  <a:pt x="865" y="690"/>
                </a:lnTo>
                <a:lnTo>
                  <a:pt x="872" y="713"/>
                </a:lnTo>
                <a:lnTo>
                  <a:pt x="883" y="734"/>
                </a:lnTo>
                <a:lnTo>
                  <a:pt x="895" y="755"/>
                </a:lnTo>
                <a:lnTo>
                  <a:pt x="910" y="776"/>
                </a:lnTo>
                <a:lnTo>
                  <a:pt x="1175" y="1108"/>
                </a:lnTo>
              </a:path>
            </a:pathLst>
          </a:custGeom>
          <a:solidFill>
            <a:srgbClr val="000000"/>
          </a:solidFill>
          <a:ln w="12700" cap="rnd" cmpd="sng">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7296" name="Line 16"/>
          <p:cNvSpPr>
            <a:spLocks noChangeShapeType="1"/>
          </p:cNvSpPr>
          <p:nvPr/>
        </p:nvSpPr>
        <p:spPr bwMode="auto">
          <a:xfrm flipH="1">
            <a:off x="6748463" y="2127250"/>
            <a:ext cx="739775" cy="1987550"/>
          </a:xfrm>
          <a:prstGeom prst="line">
            <a:avLst/>
          </a:prstGeom>
          <a:noFill/>
          <a:ln w="38100">
            <a:solidFill>
              <a:srgbClr val="CC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7297" name="Line 17"/>
          <p:cNvSpPr>
            <a:spLocks noChangeShapeType="1"/>
          </p:cNvSpPr>
          <p:nvPr/>
        </p:nvSpPr>
        <p:spPr bwMode="auto">
          <a:xfrm>
            <a:off x="3741738" y="1544638"/>
            <a:ext cx="3479800" cy="4200525"/>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7298" name="Line 18"/>
          <p:cNvSpPr>
            <a:spLocks noChangeShapeType="1"/>
          </p:cNvSpPr>
          <p:nvPr/>
        </p:nvSpPr>
        <p:spPr bwMode="auto">
          <a:xfrm>
            <a:off x="3424238" y="1714500"/>
            <a:ext cx="1978025" cy="4686300"/>
          </a:xfrm>
          <a:prstGeom prst="line">
            <a:avLst/>
          </a:prstGeom>
          <a:noFill/>
          <a:ln w="76200">
            <a:solidFill>
              <a:srgbClr val="777777"/>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97294"/>
                                        </p:tgtEl>
                                        <p:attrNameLst>
                                          <p:attrName>style.visibility</p:attrName>
                                        </p:attrNameLst>
                                      </p:cBhvr>
                                      <p:to>
                                        <p:strVal val="visible"/>
                                      </p:to>
                                    </p:set>
                                    <p:animEffect transition="in" filter="wipe(up)">
                                      <p:cBhvr>
                                        <p:cTn id="7" dur="500"/>
                                        <p:tgtEl>
                                          <p:spTgt spid="97294"/>
                                        </p:tgtEl>
                                      </p:cBhvr>
                                    </p:animEffect>
                                  </p:childTnLst>
                                </p:cTn>
                              </p:par>
                            </p:childTnLst>
                          </p:cTn>
                        </p:par>
                        <p:par>
                          <p:cTn id="8" fill="hold" nodeType="afterGroup">
                            <p:stCondLst>
                              <p:cond delay="500"/>
                            </p:stCondLst>
                            <p:childTnLst>
                              <p:par>
                                <p:cTn id="9" presetID="22" presetClass="entr" presetSubtype="1" fill="hold" nodeType="afterEffect">
                                  <p:stCondLst>
                                    <p:cond delay="0"/>
                                  </p:stCondLst>
                                  <p:childTnLst>
                                    <p:set>
                                      <p:cBhvr>
                                        <p:cTn id="10" dur="1" fill="hold">
                                          <p:stCondLst>
                                            <p:cond delay="0"/>
                                          </p:stCondLst>
                                        </p:cTn>
                                        <p:tgtEl>
                                          <p:spTgt spid="97296"/>
                                        </p:tgtEl>
                                        <p:attrNameLst>
                                          <p:attrName>style.visibility</p:attrName>
                                        </p:attrNameLst>
                                      </p:cBhvr>
                                      <p:to>
                                        <p:strVal val="visible"/>
                                      </p:to>
                                    </p:set>
                                    <p:animEffect transition="in" filter="wipe(up)">
                                      <p:cBhvr>
                                        <p:cTn id="11" dur="500"/>
                                        <p:tgtEl>
                                          <p:spTgt spid="97296"/>
                                        </p:tgtEl>
                                      </p:cBhvr>
                                    </p:animEffect>
                                  </p:childTnLst>
                                </p:cTn>
                              </p:par>
                            </p:childTnLst>
                          </p:cTn>
                        </p:par>
                        <p:par>
                          <p:cTn id="12" fill="hold" nodeType="afterGroup">
                            <p:stCondLst>
                              <p:cond delay="1000"/>
                            </p:stCondLst>
                            <p:childTnLst>
                              <p:par>
                                <p:cTn id="13" presetID="22" presetClass="entr" presetSubtype="1" fill="hold" nodeType="afterEffect">
                                  <p:stCondLst>
                                    <p:cond delay="0"/>
                                  </p:stCondLst>
                                  <p:childTnLst>
                                    <p:set>
                                      <p:cBhvr>
                                        <p:cTn id="14" dur="1" fill="hold">
                                          <p:stCondLst>
                                            <p:cond delay="0"/>
                                          </p:stCondLst>
                                        </p:cTn>
                                        <p:tgtEl>
                                          <p:spTgt spid="97295"/>
                                        </p:tgtEl>
                                        <p:attrNameLst>
                                          <p:attrName>style.visibility</p:attrName>
                                        </p:attrNameLst>
                                      </p:cBhvr>
                                      <p:to>
                                        <p:strVal val="visible"/>
                                      </p:to>
                                    </p:set>
                                    <p:animEffect transition="in" filter="wipe(up)">
                                      <p:cBhvr>
                                        <p:cTn id="15" dur="500"/>
                                        <p:tgtEl>
                                          <p:spTgt spid="9729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7294" grpId="0" autoUpdateAnimBg="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Line 2"/>
          <p:cNvSpPr>
            <a:spLocks noChangeShapeType="1"/>
          </p:cNvSpPr>
          <p:nvPr/>
        </p:nvSpPr>
        <p:spPr bwMode="auto">
          <a:xfrm>
            <a:off x="3382963" y="3090863"/>
            <a:ext cx="4495800" cy="2357437"/>
          </a:xfrm>
          <a:prstGeom prst="line">
            <a:avLst/>
          </a:prstGeom>
          <a:noFill/>
          <a:ln w="7620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8307" name="Line 3"/>
          <p:cNvSpPr>
            <a:spLocks noChangeShapeType="1"/>
          </p:cNvSpPr>
          <p:nvPr/>
        </p:nvSpPr>
        <p:spPr bwMode="auto">
          <a:xfrm>
            <a:off x="3446463" y="2773363"/>
            <a:ext cx="4452937" cy="1362075"/>
          </a:xfrm>
          <a:prstGeom prst="line">
            <a:avLst/>
          </a:prstGeom>
          <a:noFill/>
          <a:ln w="76200">
            <a:solidFill>
              <a:srgbClr val="0000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8308" name="Rectangle 4"/>
          <p:cNvSpPr>
            <a:spLocks noChangeArrowheads="1"/>
          </p:cNvSpPr>
          <p:nvPr/>
        </p:nvSpPr>
        <p:spPr bwMode="auto">
          <a:xfrm>
            <a:off x="7950200" y="5268913"/>
            <a:ext cx="887413" cy="51593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eaLnBrk="0" hangingPunct="0"/>
            <a:r>
              <a:rPr lang="en-US" altLang="en-US" sz="2800" b="1">
                <a:solidFill>
                  <a:srgbClr val="000000"/>
                </a:solidFill>
              </a:rPr>
              <a:t>MR</a:t>
            </a:r>
            <a:r>
              <a:rPr lang="en-US" altLang="en-US" sz="2800" b="1" baseline="-25000">
                <a:solidFill>
                  <a:srgbClr val="000000"/>
                </a:solidFill>
              </a:rPr>
              <a:t>2</a:t>
            </a:r>
          </a:p>
        </p:txBody>
      </p:sp>
      <p:sp>
        <p:nvSpPr>
          <p:cNvPr id="98309" name="Rectangle 5"/>
          <p:cNvSpPr>
            <a:spLocks noChangeArrowheads="1"/>
          </p:cNvSpPr>
          <p:nvPr/>
        </p:nvSpPr>
        <p:spPr bwMode="auto">
          <a:xfrm>
            <a:off x="7280275" y="5548313"/>
            <a:ext cx="804863" cy="51593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eaLnBrk="0" hangingPunct="0"/>
            <a:r>
              <a:rPr lang="en-US" altLang="en-US" sz="2800" b="1">
                <a:solidFill>
                  <a:srgbClr val="000000"/>
                </a:solidFill>
              </a:rPr>
              <a:t>D</a:t>
            </a:r>
            <a:r>
              <a:rPr lang="en-US" altLang="en-US" sz="2800" b="1" baseline="-25000">
                <a:solidFill>
                  <a:srgbClr val="000000"/>
                </a:solidFill>
              </a:rPr>
              <a:t>1</a:t>
            </a:r>
          </a:p>
        </p:txBody>
      </p:sp>
      <p:sp>
        <p:nvSpPr>
          <p:cNvPr id="98310" name="Rectangle 6"/>
          <p:cNvSpPr>
            <a:spLocks noChangeArrowheads="1"/>
          </p:cNvSpPr>
          <p:nvPr/>
        </p:nvSpPr>
        <p:spPr bwMode="auto">
          <a:xfrm>
            <a:off x="7948613" y="4008438"/>
            <a:ext cx="804862" cy="51593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eaLnBrk="0" hangingPunct="0"/>
            <a:r>
              <a:rPr lang="en-US" altLang="en-US" sz="2800" b="1">
                <a:solidFill>
                  <a:srgbClr val="000000"/>
                </a:solidFill>
              </a:rPr>
              <a:t>D</a:t>
            </a:r>
            <a:r>
              <a:rPr lang="en-US" altLang="en-US" sz="2800" b="1" baseline="-25000">
                <a:solidFill>
                  <a:srgbClr val="000000"/>
                </a:solidFill>
              </a:rPr>
              <a:t>2</a:t>
            </a:r>
          </a:p>
        </p:txBody>
      </p:sp>
      <p:sp>
        <p:nvSpPr>
          <p:cNvPr id="98311" name="Rectangle 7"/>
          <p:cNvSpPr>
            <a:spLocks noChangeArrowheads="1"/>
          </p:cNvSpPr>
          <p:nvPr/>
        </p:nvSpPr>
        <p:spPr bwMode="auto">
          <a:xfrm>
            <a:off x="5481638" y="6156325"/>
            <a:ext cx="887412" cy="51593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eaLnBrk="0" hangingPunct="0"/>
            <a:r>
              <a:rPr lang="en-US" altLang="en-US" sz="2800" b="1">
                <a:solidFill>
                  <a:srgbClr val="000000"/>
                </a:solidFill>
              </a:rPr>
              <a:t>MR</a:t>
            </a:r>
            <a:r>
              <a:rPr lang="en-US" altLang="en-US" sz="2800" b="1" baseline="-25000">
                <a:solidFill>
                  <a:srgbClr val="000000"/>
                </a:solidFill>
              </a:rPr>
              <a:t>1</a:t>
            </a:r>
          </a:p>
        </p:txBody>
      </p:sp>
      <p:sp>
        <p:nvSpPr>
          <p:cNvPr id="98312" name="Rectangle 8"/>
          <p:cNvSpPr>
            <a:spLocks noChangeArrowheads="1"/>
          </p:cNvSpPr>
          <p:nvPr/>
        </p:nvSpPr>
        <p:spPr bwMode="auto">
          <a:xfrm>
            <a:off x="3436938" y="6202363"/>
            <a:ext cx="1416050" cy="4540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400" b="1">
                <a:solidFill>
                  <a:srgbClr val="000000"/>
                </a:solidFill>
              </a:rPr>
              <a:t>Quantity</a:t>
            </a:r>
          </a:p>
        </p:txBody>
      </p:sp>
      <p:sp>
        <p:nvSpPr>
          <p:cNvPr id="98313" name="Rectangle 9"/>
          <p:cNvSpPr>
            <a:spLocks noChangeArrowheads="1"/>
          </p:cNvSpPr>
          <p:nvPr/>
        </p:nvSpPr>
        <p:spPr bwMode="auto">
          <a:xfrm>
            <a:off x="2198688" y="38100"/>
            <a:ext cx="6454775" cy="112553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eaLnBrk="0" hangingPunct="0"/>
            <a:r>
              <a:rPr lang="en-US" altLang="en-US" sz="3600" b="1">
                <a:solidFill>
                  <a:srgbClr val="000099"/>
                </a:solidFill>
                <a:latin typeface="Times New Roman" panose="02020603050405020304" pitchFamily="18" charset="0"/>
              </a:rPr>
              <a:t>KINKED DEMAND THEORY:</a:t>
            </a:r>
            <a:endParaRPr lang="en-US" altLang="en-US" sz="3200" b="1" i="1">
              <a:solidFill>
                <a:srgbClr val="000099"/>
              </a:solidFill>
              <a:latin typeface="Times New Roman" panose="02020603050405020304" pitchFamily="18" charset="0"/>
            </a:endParaRPr>
          </a:p>
          <a:p>
            <a:pPr algn="ctr" eaLnBrk="0" hangingPunct="0"/>
            <a:r>
              <a:rPr lang="en-US" altLang="en-US" sz="3200" b="1" i="1">
                <a:solidFill>
                  <a:srgbClr val="000099"/>
                </a:solidFill>
                <a:latin typeface="Times New Roman" panose="02020603050405020304" pitchFamily="18" charset="0"/>
              </a:rPr>
              <a:t>NONCOLLUSIVE OLIGOPOLY</a:t>
            </a:r>
          </a:p>
        </p:txBody>
      </p:sp>
      <p:grpSp>
        <p:nvGrpSpPr>
          <p:cNvPr id="98314" name="Group 10"/>
          <p:cNvGrpSpPr>
            <a:grpSpLocks/>
          </p:cNvGrpSpPr>
          <p:nvPr/>
        </p:nvGrpSpPr>
        <p:grpSpPr bwMode="auto">
          <a:xfrm>
            <a:off x="3097213" y="1208088"/>
            <a:ext cx="4354512" cy="4914900"/>
            <a:chOff x="1591" y="745"/>
            <a:chExt cx="2743" cy="3096"/>
          </a:xfrm>
        </p:grpSpPr>
        <p:sp>
          <p:nvSpPr>
            <p:cNvPr id="98315" name="Line 11"/>
            <p:cNvSpPr>
              <a:spLocks noChangeShapeType="1"/>
            </p:cNvSpPr>
            <p:nvPr/>
          </p:nvSpPr>
          <p:spPr bwMode="auto">
            <a:xfrm>
              <a:off x="1606" y="745"/>
              <a:ext cx="0" cy="3096"/>
            </a:xfrm>
            <a:prstGeom prst="line">
              <a:avLst/>
            </a:prstGeom>
            <a:noFill/>
            <a:ln w="762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8316" name="Line 12"/>
            <p:cNvSpPr>
              <a:spLocks noChangeShapeType="1"/>
            </p:cNvSpPr>
            <p:nvPr/>
          </p:nvSpPr>
          <p:spPr bwMode="auto">
            <a:xfrm>
              <a:off x="1591" y="3817"/>
              <a:ext cx="2743" cy="0"/>
            </a:xfrm>
            <a:prstGeom prst="line">
              <a:avLst/>
            </a:prstGeom>
            <a:noFill/>
            <a:ln w="762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98317" name="Text Box 13"/>
          <p:cNvSpPr txBox="1">
            <a:spLocks noChangeArrowheads="1"/>
          </p:cNvSpPr>
          <p:nvPr/>
        </p:nvSpPr>
        <p:spPr bwMode="auto">
          <a:xfrm rot="-5400000">
            <a:off x="1846262" y="3387726"/>
            <a:ext cx="9302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400" b="1"/>
              <a:t>Price</a:t>
            </a:r>
          </a:p>
        </p:txBody>
      </p:sp>
      <p:sp>
        <p:nvSpPr>
          <p:cNvPr id="98318" name="Line 14"/>
          <p:cNvSpPr>
            <a:spLocks noChangeShapeType="1"/>
          </p:cNvSpPr>
          <p:nvPr/>
        </p:nvSpPr>
        <p:spPr bwMode="auto">
          <a:xfrm>
            <a:off x="3424238" y="1714500"/>
            <a:ext cx="1978025" cy="4686300"/>
          </a:xfrm>
          <a:prstGeom prst="line">
            <a:avLst/>
          </a:prstGeom>
          <a:noFill/>
          <a:ln w="76200">
            <a:solidFill>
              <a:srgbClr val="777777"/>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8319" name="Rectangle 15"/>
          <p:cNvSpPr>
            <a:spLocks noChangeArrowheads="1"/>
          </p:cNvSpPr>
          <p:nvPr/>
        </p:nvSpPr>
        <p:spPr bwMode="auto">
          <a:xfrm>
            <a:off x="5445125" y="1093788"/>
            <a:ext cx="3494088" cy="203835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eaLnBrk="0" hangingPunct="0"/>
            <a:r>
              <a:rPr lang="en-US" altLang="en-US" sz="3200" b="1"/>
              <a:t>Rivals tend to</a:t>
            </a:r>
          </a:p>
          <a:p>
            <a:pPr algn="ctr" eaLnBrk="0" hangingPunct="0"/>
            <a:r>
              <a:rPr lang="en-US" altLang="en-US" sz="3200" b="1"/>
              <a:t>follow a price cut</a:t>
            </a:r>
          </a:p>
          <a:p>
            <a:pPr algn="ctr" eaLnBrk="0" hangingPunct="0"/>
            <a:r>
              <a:rPr lang="en-US" altLang="en-US" sz="3200" b="1">
                <a:solidFill>
                  <a:srgbClr val="CC0000"/>
                </a:solidFill>
              </a:rPr>
              <a:t>or ignore a</a:t>
            </a:r>
          </a:p>
          <a:p>
            <a:pPr algn="ctr" eaLnBrk="0" hangingPunct="0"/>
            <a:r>
              <a:rPr lang="en-US" altLang="en-US" sz="3200" b="1">
                <a:solidFill>
                  <a:srgbClr val="CC0000"/>
                </a:solidFill>
              </a:rPr>
              <a:t>price increase</a:t>
            </a:r>
          </a:p>
        </p:txBody>
      </p:sp>
      <p:sp>
        <p:nvSpPr>
          <p:cNvPr id="98320" name="Line 16"/>
          <p:cNvSpPr>
            <a:spLocks noChangeShapeType="1"/>
          </p:cNvSpPr>
          <p:nvPr/>
        </p:nvSpPr>
        <p:spPr bwMode="auto">
          <a:xfrm>
            <a:off x="3741738" y="1544638"/>
            <a:ext cx="3479800" cy="4200525"/>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8321" name="Freeform 17"/>
          <p:cNvSpPr>
            <a:spLocks/>
          </p:cNvSpPr>
          <p:nvPr/>
        </p:nvSpPr>
        <p:spPr bwMode="auto">
          <a:xfrm rot="-67386">
            <a:off x="3473450" y="2595563"/>
            <a:ext cx="1727200" cy="685800"/>
          </a:xfrm>
          <a:custGeom>
            <a:avLst/>
            <a:gdLst>
              <a:gd name="T0" fmla="*/ 909 w 1055"/>
              <a:gd name="T1" fmla="*/ 237 h 432"/>
              <a:gd name="T2" fmla="*/ 947 w 1055"/>
              <a:gd name="T3" fmla="*/ 256 h 432"/>
              <a:gd name="T4" fmla="*/ 980 w 1055"/>
              <a:gd name="T5" fmla="*/ 277 h 432"/>
              <a:gd name="T6" fmla="*/ 1009 w 1055"/>
              <a:gd name="T7" fmla="*/ 305 h 432"/>
              <a:gd name="T8" fmla="*/ 1030 w 1055"/>
              <a:gd name="T9" fmla="*/ 336 h 432"/>
              <a:gd name="T10" fmla="*/ 1045 w 1055"/>
              <a:gd name="T11" fmla="*/ 365 h 432"/>
              <a:gd name="T12" fmla="*/ 1054 w 1055"/>
              <a:gd name="T13" fmla="*/ 396 h 432"/>
              <a:gd name="T14" fmla="*/ 1053 w 1055"/>
              <a:gd name="T15" fmla="*/ 426 h 432"/>
              <a:gd name="T16" fmla="*/ 1054 w 1055"/>
              <a:gd name="T17" fmla="*/ 420 h 432"/>
              <a:gd name="T18" fmla="*/ 1050 w 1055"/>
              <a:gd name="T19" fmla="*/ 396 h 432"/>
              <a:gd name="T20" fmla="*/ 1041 w 1055"/>
              <a:gd name="T21" fmla="*/ 368 h 432"/>
              <a:gd name="T22" fmla="*/ 1023 w 1055"/>
              <a:gd name="T23" fmla="*/ 344 h 432"/>
              <a:gd name="T24" fmla="*/ 1000 w 1055"/>
              <a:gd name="T25" fmla="*/ 322 h 432"/>
              <a:gd name="T26" fmla="*/ 970 w 1055"/>
              <a:gd name="T27" fmla="*/ 304 h 432"/>
              <a:gd name="T28" fmla="*/ 938 w 1055"/>
              <a:gd name="T29" fmla="*/ 290 h 432"/>
              <a:gd name="T30" fmla="*/ 654 w 1055"/>
              <a:gd name="T31" fmla="*/ 196 h 432"/>
              <a:gd name="T32" fmla="*/ 626 w 1055"/>
              <a:gd name="T33" fmla="*/ 181 h 432"/>
              <a:gd name="T34" fmla="*/ 602 w 1055"/>
              <a:gd name="T35" fmla="*/ 162 h 432"/>
              <a:gd name="T36" fmla="*/ 585 w 1055"/>
              <a:gd name="T37" fmla="*/ 141 h 432"/>
              <a:gd name="T38" fmla="*/ 573 w 1055"/>
              <a:gd name="T39" fmla="*/ 116 h 432"/>
              <a:gd name="T40" fmla="*/ 571 w 1055"/>
              <a:gd name="T41" fmla="*/ 93 h 432"/>
              <a:gd name="T42" fmla="*/ 568 w 1055"/>
              <a:gd name="T43" fmla="*/ 90 h 432"/>
              <a:gd name="T44" fmla="*/ 553 w 1055"/>
              <a:gd name="T45" fmla="*/ 109 h 432"/>
              <a:gd name="T46" fmla="*/ 532 w 1055"/>
              <a:gd name="T47" fmla="*/ 123 h 432"/>
              <a:gd name="T48" fmla="*/ 507 w 1055"/>
              <a:gd name="T49" fmla="*/ 131 h 432"/>
              <a:gd name="T50" fmla="*/ 478 w 1055"/>
              <a:gd name="T51" fmla="*/ 133 h 432"/>
              <a:gd name="T52" fmla="*/ 448 w 1055"/>
              <a:gd name="T53" fmla="*/ 128 h 432"/>
              <a:gd name="T54" fmla="*/ 161 w 1055"/>
              <a:gd name="T55" fmla="*/ 36 h 432"/>
              <a:gd name="T56" fmla="*/ 130 w 1055"/>
              <a:gd name="T57" fmla="*/ 27 h 432"/>
              <a:gd name="T58" fmla="*/ 96 w 1055"/>
              <a:gd name="T59" fmla="*/ 26 h 432"/>
              <a:gd name="T60" fmla="*/ 65 w 1055"/>
              <a:gd name="T61" fmla="*/ 30 h 432"/>
              <a:gd name="T62" fmla="*/ 37 w 1055"/>
              <a:gd name="T63" fmla="*/ 39 h 432"/>
              <a:gd name="T64" fmla="*/ 17 w 1055"/>
              <a:gd name="T65" fmla="*/ 56 h 432"/>
              <a:gd name="T66" fmla="*/ 1 w 1055"/>
              <a:gd name="T67" fmla="*/ 76 h 432"/>
              <a:gd name="T68" fmla="*/ 1 w 1055"/>
              <a:gd name="T69" fmla="*/ 80 h 432"/>
              <a:gd name="T70" fmla="*/ 13 w 1055"/>
              <a:gd name="T71" fmla="*/ 55 h 432"/>
              <a:gd name="T72" fmla="*/ 35 w 1055"/>
              <a:gd name="T73" fmla="*/ 34 h 432"/>
              <a:gd name="T74" fmla="*/ 63 w 1055"/>
              <a:gd name="T75" fmla="*/ 18 h 432"/>
              <a:gd name="T76" fmla="*/ 96 w 1055"/>
              <a:gd name="T77" fmla="*/ 5 h 432"/>
              <a:gd name="T78" fmla="*/ 132 w 1055"/>
              <a:gd name="T79" fmla="*/ 1 h 432"/>
              <a:gd name="T80" fmla="*/ 171 w 1055"/>
              <a:gd name="T81" fmla="*/ 2 h 432"/>
              <a:gd name="T82" fmla="*/ 212 w 1055"/>
              <a:gd name="T83" fmla="*/ 9 h 432"/>
              <a:gd name="T84" fmla="*/ 461 w 1055"/>
              <a:gd name="T85" fmla="*/ 90 h 432"/>
              <a:gd name="T86" fmla="*/ 490 w 1055"/>
              <a:gd name="T87" fmla="*/ 96 h 432"/>
              <a:gd name="T88" fmla="*/ 516 w 1055"/>
              <a:gd name="T89" fmla="*/ 96 h 432"/>
              <a:gd name="T90" fmla="*/ 542 w 1055"/>
              <a:gd name="T91" fmla="*/ 90 h 432"/>
              <a:gd name="T92" fmla="*/ 560 w 1055"/>
              <a:gd name="T93" fmla="*/ 78 h 432"/>
              <a:gd name="T94" fmla="*/ 574 w 1055"/>
              <a:gd name="T95" fmla="*/ 62 h 432"/>
              <a:gd name="T96" fmla="*/ 577 w 1055"/>
              <a:gd name="T97" fmla="*/ 62 h 432"/>
              <a:gd name="T98" fmla="*/ 580 w 1055"/>
              <a:gd name="T99" fmla="*/ 84 h 432"/>
              <a:gd name="T100" fmla="*/ 591 w 1055"/>
              <a:gd name="T101" fmla="*/ 106 h 432"/>
              <a:gd name="T102" fmla="*/ 607 w 1055"/>
              <a:gd name="T103" fmla="*/ 125 h 432"/>
              <a:gd name="T104" fmla="*/ 631 w 1055"/>
              <a:gd name="T105" fmla="*/ 141 h 432"/>
              <a:gd name="T106" fmla="*/ 658 w 1055"/>
              <a:gd name="T107" fmla="*/ 153 h 4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055" h="432">
                <a:moveTo>
                  <a:pt x="889" y="230"/>
                </a:moveTo>
                <a:lnTo>
                  <a:pt x="909" y="237"/>
                </a:lnTo>
                <a:lnTo>
                  <a:pt x="928" y="246"/>
                </a:lnTo>
                <a:lnTo>
                  <a:pt x="947" y="256"/>
                </a:lnTo>
                <a:lnTo>
                  <a:pt x="963" y="265"/>
                </a:lnTo>
                <a:lnTo>
                  <a:pt x="980" y="277"/>
                </a:lnTo>
                <a:lnTo>
                  <a:pt x="994" y="292"/>
                </a:lnTo>
                <a:lnTo>
                  <a:pt x="1009" y="305"/>
                </a:lnTo>
                <a:lnTo>
                  <a:pt x="1021" y="319"/>
                </a:lnTo>
                <a:lnTo>
                  <a:pt x="1030" y="336"/>
                </a:lnTo>
                <a:lnTo>
                  <a:pt x="1041" y="350"/>
                </a:lnTo>
                <a:lnTo>
                  <a:pt x="1045" y="365"/>
                </a:lnTo>
                <a:lnTo>
                  <a:pt x="1051" y="380"/>
                </a:lnTo>
                <a:lnTo>
                  <a:pt x="1054" y="396"/>
                </a:lnTo>
                <a:lnTo>
                  <a:pt x="1054" y="411"/>
                </a:lnTo>
                <a:lnTo>
                  <a:pt x="1053" y="426"/>
                </a:lnTo>
                <a:lnTo>
                  <a:pt x="1053" y="431"/>
                </a:lnTo>
                <a:lnTo>
                  <a:pt x="1054" y="420"/>
                </a:lnTo>
                <a:lnTo>
                  <a:pt x="1053" y="408"/>
                </a:lnTo>
                <a:lnTo>
                  <a:pt x="1050" y="396"/>
                </a:lnTo>
                <a:lnTo>
                  <a:pt x="1047" y="383"/>
                </a:lnTo>
                <a:lnTo>
                  <a:pt x="1041" y="368"/>
                </a:lnTo>
                <a:lnTo>
                  <a:pt x="1032" y="356"/>
                </a:lnTo>
                <a:lnTo>
                  <a:pt x="1023" y="344"/>
                </a:lnTo>
                <a:lnTo>
                  <a:pt x="1011" y="334"/>
                </a:lnTo>
                <a:lnTo>
                  <a:pt x="1000" y="322"/>
                </a:lnTo>
                <a:lnTo>
                  <a:pt x="984" y="312"/>
                </a:lnTo>
                <a:lnTo>
                  <a:pt x="970" y="304"/>
                </a:lnTo>
                <a:lnTo>
                  <a:pt x="953" y="296"/>
                </a:lnTo>
                <a:lnTo>
                  <a:pt x="938" y="290"/>
                </a:lnTo>
                <a:lnTo>
                  <a:pt x="670" y="203"/>
                </a:lnTo>
                <a:lnTo>
                  <a:pt x="654" y="196"/>
                </a:lnTo>
                <a:lnTo>
                  <a:pt x="641" y="189"/>
                </a:lnTo>
                <a:lnTo>
                  <a:pt x="626" y="181"/>
                </a:lnTo>
                <a:lnTo>
                  <a:pt x="612" y="173"/>
                </a:lnTo>
                <a:lnTo>
                  <a:pt x="602" y="162"/>
                </a:lnTo>
                <a:lnTo>
                  <a:pt x="592" y="151"/>
                </a:lnTo>
                <a:lnTo>
                  <a:pt x="585" y="141"/>
                </a:lnTo>
                <a:lnTo>
                  <a:pt x="578" y="127"/>
                </a:lnTo>
                <a:lnTo>
                  <a:pt x="573" y="116"/>
                </a:lnTo>
                <a:lnTo>
                  <a:pt x="570" y="103"/>
                </a:lnTo>
                <a:lnTo>
                  <a:pt x="571" y="93"/>
                </a:lnTo>
                <a:lnTo>
                  <a:pt x="572" y="80"/>
                </a:lnTo>
                <a:lnTo>
                  <a:pt x="568" y="90"/>
                </a:lnTo>
                <a:lnTo>
                  <a:pt x="561" y="100"/>
                </a:lnTo>
                <a:lnTo>
                  <a:pt x="553" y="109"/>
                </a:lnTo>
                <a:lnTo>
                  <a:pt x="544" y="116"/>
                </a:lnTo>
                <a:lnTo>
                  <a:pt x="532" y="123"/>
                </a:lnTo>
                <a:lnTo>
                  <a:pt x="521" y="128"/>
                </a:lnTo>
                <a:lnTo>
                  <a:pt x="507" y="131"/>
                </a:lnTo>
                <a:lnTo>
                  <a:pt x="493" y="131"/>
                </a:lnTo>
                <a:lnTo>
                  <a:pt x="478" y="133"/>
                </a:lnTo>
                <a:lnTo>
                  <a:pt x="463" y="132"/>
                </a:lnTo>
                <a:lnTo>
                  <a:pt x="448" y="128"/>
                </a:lnTo>
                <a:lnTo>
                  <a:pt x="431" y="123"/>
                </a:lnTo>
                <a:lnTo>
                  <a:pt x="161" y="36"/>
                </a:lnTo>
                <a:lnTo>
                  <a:pt x="146" y="31"/>
                </a:lnTo>
                <a:lnTo>
                  <a:pt x="130" y="27"/>
                </a:lnTo>
                <a:lnTo>
                  <a:pt x="112" y="25"/>
                </a:lnTo>
                <a:lnTo>
                  <a:pt x="96" y="26"/>
                </a:lnTo>
                <a:lnTo>
                  <a:pt x="81" y="27"/>
                </a:lnTo>
                <a:lnTo>
                  <a:pt x="65" y="30"/>
                </a:lnTo>
                <a:lnTo>
                  <a:pt x="51" y="33"/>
                </a:lnTo>
                <a:lnTo>
                  <a:pt x="37" y="39"/>
                </a:lnTo>
                <a:lnTo>
                  <a:pt x="27" y="48"/>
                </a:lnTo>
                <a:lnTo>
                  <a:pt x="17" y="56"/>
                </a:lnTo>
                <a:lnTo>
                  <a:pt x="9" y="65"/>
                </a:lnTo>
                <a:lnTo>
                  <a:pt x="1" y="76"/>
                </a:lnTo>
                <a:lnTo>
                  <a:pt x="0" y="87"/>
                </a:lnTo>
                <a:lnTo>
                  <a:pt x="1" y="80"/>
                </a:lnTo>
                <a:lnTo>
                  <a:pt x="7" y="66"/>
                </a:lnTo>
                <a:lnTo>
                  <a:pt x="13" y="55"/>
                </a:lnTo>
                <a:lnTo>
                  <a:pt x="25" y="43"/>
                </a:lnTo>
                <a:lnTo>
                  <a:pt x="35" y="34"/>
                </a:lnTo>
                <a:lnTo>
                  <a:pt x="49" y="23"/>
                </a:lnTo>
                <a:lnTo>
                  <a:pt x="63" y="18"/>
                </a:lnTo>
                <a:lnTo>
                  <a:pt x="77" y="11"/>
                </a:lnTo>
                <a:lnTo>
                  <a:pt x="96" y="5"/>
                </a:lnTo>
                <a:lnTo>
                  <a:pt x="114" y="2"/>
                </a:lnTo>
                <a:lnTo>
                  <a:pt x="132" y="1"/>
                </a:lnTo>
                <a:lnTo>
                  <a:pt x="152" y="0"/>
                </a:lnTo>
                <a:lnTo>
                  <a:pt x="171" y="2"/>
                </a:lnTo>
                <a:lnTo>
                  <a:pt x="192" y="5"/>
                </a:lnTo>
                <a:lnTo>
                  <a:pt x="212" y="9"/>
                </a:lnTo>
                <a:lnTo>
                  <a:pt x="232" y="14"/>
                </a:lnTo>
                <a:lnTo>
                  <a:pt x="461" y="90"/>
                </a:lnTo>
                <a:lnTo>
                  <a:pt x="476" y="94"/>
                </a:lnTo>
                <a:lnTo>
                  <a:pt x="490" y="96"/>
                </a:lnTo>
                <a:lnTo>
                  <a:pt x="504" y="97"/>
                </a:lnTo>
                <a:lnTo>
                  <a:pt x="516" y="96"/>
                </a:lnTo>
                <a:lnTo>
                  <a:pt x="530" y="94"/>
                </a:lnTo>
                <a:lnTo>
                  <a:pt x="542" y="90"/>
                </a:lnTo>
                <a:lnTo>
                  <a:pt x="551" y="85"/>
                </a:lnTo>
                <a:lnTo>
                  <a:pt x="560" y="78"/>
                </a:lnTo>
                <a:lnTo>
                  <a:pt x="568" y="71"/>
                </a:lnTo>
                <a:lnTo>
                  <a:pt x="574" y="62"/>
                </a:lnTo>
                <a:lnTo>
                  <a:pt x="579" y="52"/>
                </a:lnTo>
                <a:lnTo>
                  <a:pt x="577" y="62"/>
                </a:lnTo>
                <a:lnTo>
                  <a:pt x="577" y="73"/>
                </a:lnTo>
                <a:lnTo>
                  <a:pt x="580" y="84"/>
                </a:lnTo>
                <a:lnTo>
                  <a:pt x="584" y="94"/>
                </a:lnTo>
                <a:lnTo>
                  <a:pt x="591" y="106"/>
                </a:lnTo>
                <a:lnTo>
                  <a:pt x="599" y="116"/>
                </a:lnTo>
                <a:lnTo>
                  <a:pt x="607" y="125"/>
                </a:lnTo>
                <a:lnTo>
                  <a:pt x="619" y="134"/>
                </a:lnTo>
                <a:lnTo>
                  <a:pt x="631" y="141"/>
                </a:lnTo>
                <a:lnTo>
                  <a:pt x="643" y="148"/>
                </a:lnTo>
                <a:lnTo>
                  <a:pt x="658" y="153"/>
                </a:lnTo>
                <a:lnTo>
                  <a:pt x="889" y="230"/>
                </a:lnTo>
              </a:path>
            </a:pathLst>
          </a:custGeom>
          <a:solidFill>
            <a:srgbClr val="000000"/>
          </a:solidFill>
          <a:ln w="12700" cap="rnd" cmpd="sng">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8322" name="Line 18"/>
          <p:cNvSpPr>
            <a:spLocks noChangeShapeType="1"/>
          </p:cNvSpPr>
          <p:nvPr/>
        </p:nvSpPr>
        <p:spPr bwMode="auto">
          <a:xfrm flipH="1">
            <a:off x="4424363" y="2430463"/>
            <a:ext cx="1590675" cy="269875"/>
          </a:xfrm>
          <a:prstGeom prst="line">
            <a:avLst/>
          </a:prstGeom>
          <a:noFill/>
          <a:ln w="38100">
            <a:solidFill>
              <a:srgbClr val="CC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nodeType="afterEffect">
                                  <p:stCondLst>
                                    <p:cond delay="0"/>
                                  </p:stCondLst>
                                  <p:childTnLst>
                                    <p:set>
                                      <p:cBhvr>
                                        <p:cTn id="6" dur="1" fill="hold">
                                          <p:stCondLst>
                                            <p:cond delay="0"/>
                                          </p:stCondLst>
                                        </p:cTn>
                                        <p:tgtEl>
                                          <p:spTgt spid="98322"/>
                                        </p:tgtEl>
                                        <p:attrNameLst>
                                          <p:attrName>style.visibility</p:attrName>
                                        </p:attrNameLst>
                                      </p:cBhvr>
                                      <p:to>
                                        <p:strVal val="visible"/>
                                      </p:to>
                                    </p:set>
                                    <p:animEffect transition="in" filter="wipe(right)">
                                      <p:cBhvr>
                                        <p:cTn id="7" dur="500"/>
                                        <p:tgtEl>
                                          <p:spTgt spid="98322"/>
                                        </p:tgtEl>
                                      </p:cBhvr>
                                    </p:animEffect>
                                  </p:childTnLst>
                                </p:cTn>
                              </p:par>
                            </p:childTnLst>
                          </p:cTn>
                        </p:par>
                        <p:par>
                          <p:cTn id="8" fill="hold" nodeType="afterGroup">
                            <p:stCondLst>
                              <p:cond delay="500"/>
                            </p:stCondLst>
                            <p:childTnLst>
                              <p:par>
                                <p:cTn id="9" presetID="22" presetClass="entr" presetSubtype="1" fill="hold" nodeType="afterEffect">
                                  <p:stCondLst>
                                    <p:cond delay="0"/>
                                  </p:stCondLst>
                                  <p:childTnLst>
                                    <p:set>
                                      <p:cBhvr>
                                        <p:cTn id="10" dur="1" fill="hold">
                                          <p:stCondLst>
                                            <p:cond delay="0"/>
                                          </p:stCondLst>
                                        </p:cTn>
                                        <p:tgtEl>
                                          <p:spTgt spid="98321"/>
                                        </p:tgtEl>
                                        <p:attrNameLst>
                                          <p:attrName>style.visibility</p:attrName>
                                        </p:attrNameLst>
                                      </p:cBhvr>
                                      <p:to>
                                        <p:strVal val="visible"/>
                                      </p:to>
                                    </p:set>
                                    <p:animEffect transition="in" filter="wipe(up)">
                                      <p:cBhvr>
                                        <p:cTn id="11" dur="500"/>
                                        <p:tgtEl>
                                          <p:spTgt spid="983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Line 2"/>
          <p:cNvSpPr>
            <a:spLocks noChangeShapeType="1"/>
          </p:cNvSpPr>
          <p:nvPr/>
        </p:nvSpPr>
        <p:spPr bwMode="auto">
          <a:xfrm>
            <a:off x="3382963" y="3090863"/>
            <a:ext cx="4495800" cy="2357437"/>
          </a:xfrm>
          <a:prstGeom prst="line">
            <a:avLst/>
          </a:prstGeom>
          <a:noFill/>
          <a:ln w="7620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9331" name="Line 3"/>
          <p:cNvSpPr>
            <a:spLocks noChangeShapeType="1"/>
          </p:cNvSpPr>
          <p:nvPr/>
        </p:nvSpPr>
        <p:spPr bwMode="auto">
          <a:xfrm>
            <a:off x="3741738" y="1544638"/>
            <a:ext cx="3479800" cy="4200525"/>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9332" name="Line 4"/>
          <p:cNvSpPr>
            <a:spLocks noChangeShapeType="1"/>
          </p:cNvSpPr>
          <p:nvPr/>
        </p:nvSpPr>
        <p:spPr bwMode="auto">
          <a:xfrm>
            <a:off x="3446463" y="2773363"/>
            <a:ext cx="4452937" cy="1362075"/>
          </a:xfrm>
          <a:prstGeom prst="line">
            <a:avLst/>
          </a:prstGeom>
          <a:noFill/>
          <a:ln w="76200">
            <a:solidFill>
              <a:srgbClr val="0000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9333" name="Line 5"/>
          <p:cNvSpPr>
            <a:spLocks noChangeShapeType="1"/>
          </p:cNvSpPr>
          <p:nvPr/>
        </p:nvSpPr>
        <p:spPr bwMode="auto">
          <a:xfrm>
            <a:off x="3424238" y="1714500"/>
            <a:ext cx="1978025" cy="4686300"/>
          </a:xfrm>
          <a:prstGeom prst="line">
            <a:avLst/>
          </a:prstGeom>
          <a:noFill/>
          <a:ln w="76200">
            <a:solidFill>
              <a:srgbClr val="777777"/>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9334" name="Rectangle 6"/>
          <p:cNvSpPr>
            <a:spLocks noChangeArrowheads="1"/>
          </p:cNvSpPr>
          <p:nvPr/>
        </p:nvSpPr>
        <p:spPr bwMode="auto">
          <a:xfrm>
            <a:off x="7950200" y="5268913"/>
            <a:ext cx="887413" cy="51593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eaLnBrk="0" hangingPunct="0"/>
            <a:r>
              <a:rPr lang="en-US" altLang="en-US" sz="2800" b="1">
                <a:solidFill>
                  <a:srgbClr val="000000"/>
                </a:solidFill>
              </a:rPr>
              <a:t>MR</a:t>
            </a:r>
            <a:r>
              <a:rPr lang="en-US" altLang="en-US" sz="2800" b="1" baseline="-25000">
                <a:solidFill>
                  <a:srgbClr val="000000"/>
                </a:solidFill>
              </a:rPr>
              <a:t>2</a:t>
            </a:r>
          </a:p>
        </p:txBody>
      </p:sp>
      <p:sp>
        <p:nvSpPr>
          <p:cNvPr id="99335" name="Rectangle 7"/>
          <p:cNvSpPr>
            <a:spLocks noChangeArrowheads="1"/>
          </p:cNvSpPr>
          <p:nvPr/>
        </p:nvSpPr>
        <p:spPr bwMode="auto">
          <a:xfrm>
            <a:off x="7280275" y="5548313"/>
            <a:ext cx="804863" cy="51593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eaLnBrk="0" hangingPunct="0"/>
            <a:r>
              <a:rPr lang="en-US" altLang="en-US" sz="2800" b="1">
                <a:solidFill>
                  <a:srgbClr val="000000"/>
                </a:solidFill>
              </a:rPr>
              <a:t>D</a:t>
            </a:r>
            <a:r>
              <a:rPr lang="en-US" altLang="en-US" sz="2800" b="1" baseline="-25000">
                <a:solidFill>
                  <a:srgbClr val="000000"/>
                </a:solidFill>
              </a:rPr>
              <a:t>1</a:t>
            </a:r>
          </a:p>
        </p:txBody>
      </p:sp>
      <p:sp>
        <p:nvSpPr>
          <p:cNvPr id="99336" name="Rectangle 8"/>
          <p:cNvSpPr>
            <a:spLocks noChangeArrowheads="1"/>
          </p:cNvSpPr>
          <p:nvPr/>
        </p:nvSpPr>
        <p:spPr bwMode="auto">
          <a:xfrm>
            <a:off x="7948613" y="4008438"/>
            <a:ext cx="804862" cy="51593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eaLnBrk="0" hangingPunct="0"/>
            <a:r>
              <a:rPr lang="en-US" altLang="en-US" sz="2800" b="1">
                <a:solidFill>
                  <a:srgbClr val="000000"/>
                </a:solidFill>
              </a:rPr>
              <a:t>D</a:t>
            </a:r>
            <a:r>
              <a:rPr lang="en-US" altLang="en-US" sz="2800" b="1" baseline="-25000">
                <a:solidFill>
                  <a:srgbClr val="000000"/>
                </a:solidFill>
              </a:rPr>
              <a:t>2</a:t>
            </a:r>
          </a:p>
        </p:txBody>
      </p:sp>
      <p:sp>
        <p:nvSpPr>
          <p:cNvPr id="99337" name="Rectangle 9"/>
          <p:cNvSpPr>
            <a:spLocks noChangeArrowheads="1"/>
          </p:cNvSpPr>
          <p:nvPr/>
        </p:nvSpPr>
        <p:spPr bwMode="auto">
          <a:xfrm>
            <a:off x="5481638" y="6156325"/>
            <a:ext cx="887412" cy="51593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eaLnBrk="0" hangingPunct="0"/>
            <a:r>
              <a:rPr lang="en-US" altLang="en-US" sz="2800" b="1">
                <a:solidFill>
                  <a:srgbClr val="000000"/>
                </a:solidFill>
              </a:rPr>
              <a:t>MR</a:t>
            </a:r>
            <a:r>
              <a:rPr lang="en-US" altLang="en-US" sz="2800" b="1" baseline="-25000">
                <a:solidFill>
                  <a:srgbClr val="000000"/>
                </a:solidFill>
              </a:rPr>
              <a:t>1</a:t>
            </a:r>
          </a:p>
        </p:txBody>
      </p:sp>
      <p:sp>
        <p:nvSpPr>
          <p:cNvPr id="99338" name="Rectangle 10"/>
          <p:cNvSpPr>
            <a:spLocks noChangeArrowheads="1"/>
          </p:cNvSpPr>
          <p:nvPr/>
        </p:nvSpPr>
        <p:spPr bwMode="auto">
          <a:xfrm>
            <a:off x="3436938" y="6202363"/>
            <a:ext cx="1416050" cy="4540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400" b="1">
                <a:solidFill>
                  <a:srgbClr val="000000"/>
                </a:solidFill>
              </a:rPr>
              <a:t>Quantity</a:t>
            </a:r>
          </a:p>
        </p:txBody>
      </p:sp>
      <p:grpSp>
        <p:nvGrpSpPr>
          <p:cNvPr id="99339" name="Group 11"/>
          <p:cNvGrpSpPr>
            <a:grpSpLocks/>
          </p:cNvGrpSpPr>
          <p:nvPr/>
        </p:nvGrpSpPr>
        <p:grpSpPr bwMode="auto">
          <a:xfrm>
            <a:off x="3416300" y="2760663"/>
            <a:ext cx="3836988" cy="3022600"/>
            <a:chOff x="2152" y="1739"/>
            <a:chExt cx="2417" cy="1904"/>
          </a:xfrm>
        </p:grpSpPr>
        <p:sp>
          <p:nvSpPr>
            <p:cNvPr id="99340" name="Line 12"/>
            <p:cNvSpPr>
              <a:spLocks noChangeShapeType="1"/>
            </p:cNvSpPr>
            <p:nvPr/>
          </p:nvSpPr>
          <p:spPr bwMode="auto">
            <a:xfrm>
              <a:off x="2152" y="1739"/>
              <a:ext cx="1138" cy="345"/>
            </a:xfrm>
            <a:prstGeom prst="line">
              <a:avLst/>
            </a:prstGeom>
            <a:noFill/>
            <a:ln w="95250">
              <a:solidFill>
                <a:srgbClr val="CC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9341" name="Line 13"/>
            <p:cNvSpPr>
              <a:spLocks noChangeShapeType="1"/>
            </p:cNvSpPr>
            <p:nvPr/>
          </p:nvSpPr>
          <p:spPr bwMode="auto">
            <a:xfrm>
              <a:off x="3276" y="2078"/>
              <a:ext cx="1293" cy="1565"/>
            </a:xfrm>
            <a:prstGeom prst="line">
              <a:avLst/>
            </a:prstGeom>
            <a:noFill/>
            <a:ln w="95250">
              <a:solidFill>
                <a:srgbClr val="CC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99342" name="Rectangle 14"/>
          <p:cNvSpPr>
            <a:spLocks noChangeArrowheads="1"/>
          </p:cNvSpPr>
          <p:nvPr/>
        </p:nvSpPr>
        <p:spPr bwMode="auto">
          <a:xfrm>
            <a:off x="4914900" y="1309688"/>
            <a:ext cx="4119563" cy="9429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eaLnBrk="0" hangingPunct="0"/>
            <a:r>
              <a:rPr lang="en-US" altLang="en-US" sz="2800" b="1">
                <a:solidFill>
                  <a:srgbClr val="CC0000"/>
                </a:solidFill>
              </a:rPr>
              <a:t>Effectively creating</a:t>
            </a:r>
          </a:p>
          <a:p>
            <a:pPr algn="ctr" eaLnBrk="0" hangingPunct="0"/>
            <a:r>
              <a:rPr lang="en-US" altLang="en-US" sz="2800" b="1">
                <a:solidFill>
                  <a:srgbClr val="CC0000"/>
                </a:solidFill>
              </a:rPr>
              <a:t>a kinked demand curve</a:t>
            </a:r>
          </a:p>
        </p:txBody>
      </p:sp>
      <p:sp>
        <p:nvSpPr>
          <p:cNvPr id="99343" name="Rectangle 15"/>
          <p:cNvSpPr>
            <a:spLocks noChangeArrowheads="1"/>
          </p:cNvSpPr>
          <p:nvPr/>
        </p:nvSpPr>
        <p:spPr bwMode="auto">
          <a:xfrm>
            <a:off x="2198688" y="38100"/>
            <a:ext cx="6454775" cy="112553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eaLnBrk="0" hangingPunct="0"/>
            <a:r>
              <a:rPr lang="en-US" altLang="en-US" sz="3600" b="1">
                <a:solidFill>
                  <a:srgbClr val="000099"/>
                </a:solidFill>
                <a:latin typeface="Times New Roman" panose="02020603050405020304" pitchFamily="18" charset="0"/>
              </a:rPr>
              <a:t>KINKED DEMAND THEORY:</a:t>
            </a:r>
            <a:endParaRPr lang="en-US" altLang="en-US" sz="3200" b="1" i="1">
              <a:solidFill>
                <a:srgbClr val="000099"/>
              </a:solidFill>
              <a:latin typeface="Times New Roman" panose="02020603050405020304" pitchFamily="18" charset="0"/>
            </a:endParaRPr>
          </a:p>
          <a:p>
            <a:pPr algn="ctr" eaLnBrk="0" hangingPunct="0"/>
            <a:r>
              <a:rPr lang="en-US" altLang="en-US" sz="3200" b="1" i="1">
                <a:solidFill>
                  <a:srgbClr val="000099"/>
                </a:solidFill>
                <a:latin typeface="Times New Roman" panose="02020603050405020304" pitchFamily="18" charset="0"/>
              </a:rPr>
              <a:t>NONCOLLUSIVE OLIGOPOLY</a:t>
            </a:r>
          </a:p>
        </p:txBody>
      </p:sp>
      <p:grpSp>
        <p:nvGrpSpPr>
          <p:cNvPr id="99344" name="Group 16"/>
          <p:cNvGrpSpPr>
            <a:grpSpLocks/>
          </p:cNvGrpSpPr>
          <p:nvPr/>
        </p:nvGrpSpPr>
        <p:grpSpPr bwMode="auto">
          <a:xfrm>
            <a:off x="3097213" y="1208088"/>
            <a:ext cx="4354512" cy="4914900"/>
            <a:chOff x="1591" y="745"/>
            <a:chExt cx="2743" cy="3096"/>
          </a:xfrm>
        </p:grpSpPr>
        <p:sp>
          <p:nvSpPr>
            <p:cNvPr id="99345" name="Line 17"/>
            <p:cNvSpPr>
              <a:spLocks noChangeShapeType="1"/>
            </p:cNvSpPr>
            <p:nvPr/>
          </p:nvSpPr>
          <p:spPr bwMode="auto">
            <a:xfrm>
              <a:off x="1606" y="745"/>
              <a:ext cx="0" cy="3096"/>
            </a:xfrm>
            <a:prstGeom prst="line">
              <a:avLst/>
            </a:prstGeom>
            <a:noFill/>
            <a:ln w="762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9346" name="Line 18"/>
            <p:cNvSpPr>
              <a:spLocks noChangeShapeType="1"/>
            </p:cNvSpPr>
            <p:nvPr/>
          </p:nvSpPr>
          <p:spPr bwMode="auto">
            <a:xfrm>
              <a:off x="1591" y="3817"/>
              <a:ext cx="2743" cy="0"/>
            </a:xfrm>
            <a:prstGeom prst="line">
              <a:avLst/>
            </a:prstGeom>
            <a:noFill/>
            <a:ln w="762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99347" name="Text Box 19"/>
          <p:cNvSpPr txBox="1">
            <a:spLocks noChangeArrowheads="1"/>
          </p:cNvSpPr>
          <p:nvPr/>
        </p:nvSpPr>
        <p:spPr bwMode="auto">
          <a:xfrm rot="-5400000">
            <a:off x="1846262" y="3387726"/>
            <a:ext cx="9302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400" b="1"/>
              <a:t>Price</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99342"/>
                                        </p:tgtEl>
                                        <p:attrNameLst>
                                          <p:attrName>style.visibility</p:attrName>
                                        </p:attrNameLst>
                                      </p:cBhvr>
                                      <p:to>
                                        <p:strVal val="visible"/>
                                      </p:to>
                                    </p:set>
                                    <p:animEffect transition="in" filter="wipe(up)">
                                      <p:cBhvr>
                                        <p:cTn id="7" dur="500"/>
                                        <p:tgtEl>
                                          <p:spTgt spid="99342"/>
                                        </p:tgtEl>
                                      </p:cBhvr>
                                    </p:animEffect>
                                  </p:childTnLst>
                                </p:cTn>
                              </p:par>
                            </p:childTnLst>
                          </p:cTn>
                        </p:par>
                        <p:par>
                          <p:cTn id="8" fill="hold" nodeType="afterGroup">
                            <p:stCondLst>
                              <p:cond delay="500"/>
                            </p:stCondLst>
                            <p:childTnLst>
                              <p:par>
                                <p:cTn id="9" presetID="22" presetClass="entr" presetSubtype="8" fill="hold" nodeType="afterEffect">
                                  <p:stCondLst>
                                    <p:cond delay="0"/>
                                  </p:stCondLst>
                                  <p:childTnLst>
                                    <p:set>
                                      <p:cBhvr>
                                        <p:cTn id="10" dur="1" fill="hold">
                                          <p:stCondLst>
                                            <p:cond delay="0"/>
                                          </p:stCondLst>
                                        </p:cTn>
                                        <p:tgtEl>
                                          <p:spTgt spid="99339"/>
                                        </p:tgtEl>
                                        <p:attrNameLst>
                                          <p:attrName>style.visibility</p:attrName>
                                        </p:attrNameLst>
                                      </p:cBhvr>
                                      <p:to>
                                        <p:strVal val="visible"/>
                                      </p:to>
                                    </p:set>
                                    <p:animEffect transition="in" filter="wipe(left)">
                                      <p:cBhvr>
                                        <p:cTn id="11" dur="500"/>
                                        <p:tgtEl>
                                          <p:spTgt spid="993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9342" grpId="0" autoUpdateAnimBg="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p:cNvSpPr>
            <a:spLocks noChangeArrowheads="1"/>
          </p:cNvSpPr>
          <p:nvPr/>
        </p:nvSpPr>
        <p:spPr bwMode="auto">
          <a:xfrm>
            <a:off x="7280275" y="5548313"/>
            <a:ext cx="804863" cy="51593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eaLnBrk="0" hangingPunct="0"/>
            <a:r>
              <a:rPr lang="en-US" altLang="en-US" sz="2800" b="1">
                <a:solidFill>
                  <a:srgbClr val="000000"/>
                </a:solidFill>
              </a:rPr>
              <a:t>D</a:t>
            </a:r>
            <a:endParaRPr lang="en-US" altLang="en-US" sz="2800" b="1" baseline="-25000">
              <a:solidFill>
                <a:srgbClr val="000000"/>
              </a:solidFill>
            </a:endParaRPr>
          </a:p>
        </p:txBody>
      </p:sp>
      <p:sp>
        <p:nvSpPr>
          <p:cNvPr id="100355" name="Rectangle 3"/>
          <p:cNvSpPr>
            <a:spLocks noChangeArrowheads="1"/>
          </p:cNvSpPr>
          <p:nvPr/>
        </p:nvSpPr>
        <p:spPr bwMode="auto">
          <a:xfrm>
            <a:off x="3436938" y="6202363"/>
            <a:ext cx="1416050" cy="4540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400" b="1">
                <a:solidFill>
                  <a:srgbClr val="000000"/>
                </a:solidFill>
              </a:rPr>
              <a:t>Quantity</a:t>
            </a:r>
          </a:p>
        </p:txBody>
      </p:sp>
      <p:grpSp>
        <p:nvGrpSpPr>
          <p:cNvPr id="100356" name="Group 4"/>
          <p:cNvGrpSpPr>
            <a:grpSpLocks/>
          </p:cNvGrpSpPr>
          <p:nvPr/>
        </p:nvGrpSpPr>
        <p:grpSpPr bwMode="auto">
          <a:xfrm>
            <a:off x="3416300" y="2760663"/>
            <a:ext cx="3836988" cy="3022600"/>
            <a:chOff x="2152" y="1739"/>
            <a:chExt cx="2417" cy="1904"/>
          </a:xfrm>
        </p:grpSpPr>
        <p:sp>
          <p:nvSpPr>
            <p:cNvPr id="100357" name="Line 5"/>
            <p:cNvSpPr>
              <a:spLocks noChangeShapeType="1"/>
            </p:cNvSpPr>
            <p:nvPr/>
          </p:nvSpPr>
          <p:spPr bwMode="auto">
            <a:xfrm>
              <a:off x="2152" y="1739"/>
              <a:ext cx="1138" cy="345"/>
            </a:xfrm>
            <a:prstGeom prst="line">
              <a:avLst/>
            </a:prstGeom>
            <a:noFill/>
            <a:ln w="95250">
              <a:solidFill>
                <a:srgbClr val="CC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0358" name="Line 6"/>
            <p:cNvSpPr>
              <a:spLocks noChangeShapeType="1"/>
            </p:cNvSpPr>
            <p:nvPr/>
          </p:nvSpPr>
          <p:spPr bwMode="auto">
            <a:xfrm>
              <a:off x="3276" y="2078"/>
              <a:ext cx="1293" cy="1565"/>
            </a:xfrm>
            <a:prstGeom prst="line">
              <a:avLst/>
            </a:prstGeom>
            <a:noFill/>
            <a:ln w="95250">
              <a:solidFill>
                <a:srgbClr val="CC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100359" name="Rectangle 7"/>
          <p:cNvSpPr>
            <a:spLocks noChangeArrowheads="1"/>
          </p:cNvSpPr>
          <p:nvPr/>
        </p:nvSpPr>
        <p:spPr bwMode="auto">
          <a:xfrm>
            <a:off x="4914900" y="1309688"/>
            <a:ext cx="4119563" cy="9429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eaLnBrk="0" hangingPunct="0"/>
            <a:r>
              <a:rPr lang="en-US" altLang="en-US" sz="2800" b="1">
                <a:solidFill>
                  <a:srgbClr val="CC0000"/>
                </a:solidFill>
              </a:rPr>
              <a:t>Effectively creating</a:t>
            </a:r>
          </a:p>
          <a:p>
            <a:pPr algn="ctr" eaLnBrk="0" hangingPunct="0"/>
            <a:r>
              <a:rPr lang="en-US" altLang="en-US" sz="2800" b="1">
                <a:solidFill>
                  <a:srgbClr val="CC0000"/>
                </a:solidFill>
              </a:rPr>
              <a:t>a kinked demand curve</a:t>
            </a:r>
          </a:p>
        </p:txBody>
      </p:sp>
      <p:sp>
        <p:nvSpPr>
          <p:cNvPr id="100360" name="Rectangle 8"/>
          <p:cNvSpPr>
            <a:spLocks noChangeArrowheads="1"/>
          </p:cNvSpPr>
          <p:nvPr/>
        </p:nvSpPr>
        <p:spPr bwMode="auto">
          <a:xfrm>
            <a:off x="2198688" y="38100"/>
            <a:ext cx="6454775" cy="112553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eaLnBrk="0" hangingPunct="0"/>
            <a:r>
              <a:rPr lang="en-US" altLang="en-US" sz="3600" b="1">
                <a:solidFill>
                  <a:srgbClr val="000099"/>
                </a:solidFill>
                <a:latin typeface="Times New Roman" panose="02020603050405020304" pitchFamily="18" charset="0"/>
              </a:rPr>
              <a:t>KINKED DEMAND THEORY:</a:t>
            </a:r>
            <a:endParaRPr lang="en-US" altLang="en-US" sz="3200" b="1" i="1">
              <a:solidFill>
                <a:srgbClr val="000099"/>
              </a:solidFill>
              <a:latin typeface="Times New Roman" panose="02020603050405020304" pitchFamily="18" charset="0"/>
            </a:endParaRPr>
          </a:p>
          <a:p>
            <a:pPr algn="ctr" eaLnBrk="0" hangingPunct="0"/>
            <a:r>
              <a:rPr lang="en-US" altLang="en-US" sz="3200" b="1" i="1">
                <a:solidFill>
                  <a:srgbClr val="000099"/>
                </a:solidFill>
                <a:latin typeface="Times New Roman" panose="02020603050405020304" pitchFamily="18" charset="0"/>
              </a:rPr>
              <a:t>NONCOLLUSIVE OLIGOPOLY</a:t>
            </a:r>
          </a:p>
        </p:txBody>
      </p:sp>
      <p:grpSp>
        <p:nvGrpSpPr>
          <p:cNvPr id="100361" name="Group 9"/>
          <p:cNvGrpSpPr>
            <a:grpSpLocks/>
          </p:cNvGrpSpPr>
          <p:nvPr/>
        </p:nvGrpSpPr>
        <p:grpSpPr bwMode="auto">
          <a:xfrm>
            <a:off x="3097213" y="1208088"/>
            <a:ext cx="4354512" cy="4914900"/>
            <a:chOff x="1591" y="745"/>
            <a:chExt cx="2743" cy="3096"/>
          </a:xfrm>
        </p:grpSpPr>
        <p:sp>
          <p:nvSpPr>
            <p:cNvPr id="100362" name="Line 10"/>
            <p:cNvSpPr>
              <a:spLocks noChangeShapeType="1"/>
            </p:cNvSpPr>
            <p:nvPr/>
          </p:nvSpPr>
          <p:spPr bwMode="auto">
            <a:xfrm>
              <a:off x="1606" y="745"/>
              <a:ext cx="0" cy="3096"/>
            </a:xfrm>
            <a:prstGeom prst="line">
              <a:avLst/>
            </a:prstGeom>
            <a:noFill/>
            <a:ln w="762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0363" name="Line 11"/>
            <p:cNvSpPr>
              <a:spLocks noChangeShapeType="1"/>
            </p:cNvSpPr>
            <p:nvPr/>
          </p:nvSpPr>
          <p:spPr bwMode="auto">
            <a:xfrm>
              <a:off x="1591" y="3817"/>
              <a:ext cx="2743" cy="0"/>
            </a:xfrm>
            <a:prstGeom prst="line">
              <a:avLst/>
            </a:prstGeom>
            <a:noFill/>
            <a:ln w="762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100364" name="Text Box 12"/>
          <p:cNvSpPr txBox="1">
            <a:spLocks noChangeArrowheads="1"/>
          </p:cNvSpPr>
          <p:nvPr/>
        </p:nvSpPr>
        <p:spPr bwMode="auto">
          <a:xfrm rot="-5400000">
            <a:off x="1846262" y="3387726"/>
            <a:ext cx="9302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400" b="1"/>
              <a:t>Price</a:t>
            </a:r>
          </a:p>
        </p:txBody>
      </p:sp>
    </p:spTree>
  </p:cSld>
  <p:clrMapOvr>
    <a:masterClrMapping/>
  </p:clrMapOvr>
  <p:transition spd="med">
    <p:dissolve/>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Line 2"/>
          <p:cNvSpPr>
            <a:spLocks noChangeShapeType="1"/>
          </p:cNvSpPr>
          <p:nvPr/>
        </p:nvSpPr>
        <p:spPr bwMode="auto">
          <a:xfrm>
            <a:off x="5197475" y="5918200"/>
            <a:ext cx="204788" cy="482600"/>
          </a:xfrm>
          <a:prstGeom prst="line">
            <a:avLst/>
          </a:prstGeom>
          <a:noFill/>
          <a:ln w="76200">
            <a:solidFill>
              <a:srgbClr val="777777"/>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1379" name="Line 3"/>
          <p:cNvSpPr>
            <a:spLocks noChangeShapeType="1"/>
          </p:cNvSpPr>
          <p:nvPr/>
        </p:nvSpPr>
        <p:spPr bwMode="auto">
          <a:xfrm>
            <a:off x="3382963" y="3090863"/>
            <a:ext cx="1816100" cy="952500"/>
          </a:xfrm>
          <a:prstGeom prst="line">
            <a:avLst/>
          </a:prstGeom>
          <a:noFill/>
          <a:ln w="7620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1380" name="Rectangle 4"/>
          <p:cNvSpPr>
            <a:spLocks noChangeArrowheads="1"/>
          </p:cNvSpPr>
          <p:nvPr/>
        </p:nvSpPr>
        <p:spPr bwMode="auto">
          <a:xfrm>
            <a:off x="7280275" y="5548313"/>
            <a:ext cx="804863" cy="51593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eaLnBrk="0" hangingPunct="0"/>
            <a:r>
              <a:rPr lang="en-US" altLang="en-US" sz="2800" b="1">
                <a:solidFill>
                  <a:srgbClr val="000000"/>
                </a:solidFill>
              </a:rPr>
              <a:t>D</a:t>
            </a:r>
            <a:endParaRPr lang="en-US" altLang="en-US" sz="2800" b="1" baseline="-25000">
              <a:solidFill>
                <a:srgbClr val="000000"/>
              </a:solidFill>
            </a:endParaRPr>
          </a:p>
        </p:txBody>
      </p:sp>
      <p:sp>
        <p:nvSpPr>
          <p:cNvPr id="101381" name="Rectangle 5"/>
          <p:cNvSpPr>
            <a:spLocks noChangeArrowheads="1"/>
          </p:cNvSpPr>
          <p:nvPr/>
        </p:nvSpPr>
        <p:spPr bwMode="auto">
          <a:xfrm>
            <a:off x="5481638" y="6142038"/>
            <a:ext cx="887412" cy="51593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eaLnBrk="0" hangingPunct="0"/>
            <a:r>
              <a:rPr lang="en-US" altLang="en-US" sz="2800" b="1">
                <a:solidFill>
                  <a:srgbClr val="000000"/>
                </a:solidFill>
              </a:rPr>
              <a:t>MR</a:t>
            </a:r>
            <a:r>
              <a:rPr lang="en-US" altLang="en-US" sz="2800" b="1" baseline="-25000">
                <a:solidFill>
                  <a:srgbClr val="000000"/>
                </a:solidFill>
              </a:rPr>
              <a:t>1</a:t>
            </a:r>
          </a:p>
        </p:txBody>
      </p:sp>
      <p:sp>
        <p:nvSpPr>
          <p:cNvPr id="101382" name="Rectangle 6"/>
          <p:cNvSpPr>
            <a:spLocks noChangeArrowheads="1"/>
          </p:cNvSpPr>
          <p:nvPr/>
        </p:nvSpPr>
        <p:spPr bwMode="auto">
          <a:xfrm>
            <a:off x="3436938" y="6202363"/>
            <a:ext cx="1416050" cy="4540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400" b="1">
                <a:solidFill>
                  <a:srgbClr val="000000"/>
                </a:solidFill>
              </a:rPr>
              <a:t>Quantity</a:t>
            </a:r>
          </a:p>
        </p:txBody>
      </p:sp>
      <p:grpSp>
        <p:nvGrpSpPr>
          <p:cNvPr id="101383" name="Group 7"/>
          <p:cNvGrpSpPr>
            <a:grpSpLocks/>
          </p:cNvGrpSpPr>
          <p:nvPr/>
        </p:nvGrpSpPr>
        <p:grpSpPr bwMode="auto">
          <a:xfrm>
            <a:off x="3416300" y="2760663"/>
            <a:ext cx="3836988" cy="3022600"/>
            <a:chOff x="2152" y="1739"/>
            <a:chExt cx="2417" cy="1904"/>
          </a:xfrm>
        </p:grpSpPr>
        <p:sp>
          <p:nvSpPr>
            <p:cNvPr id="101384" name="Line 8"/>
            <p:cNvSpPr>
              <a:spLocks noChangeShapeType="1"/>
            </p:cNvSpPr>
            <p:nvPr/>
          </p:nvSpPr>
          <p:spPr bwMode="auto">
            <a:xfrm>
              <a:off x="2152" y="1739"/>
              <a:ext cx="1138" cy="345"/>
            </a:xfrm>
            <a:prstGeom prst="line">
              <a:avLst/>
            </a:prstGeom>
            <a:noFill/>
            <a:ln w="95250">
              <a:solidFill>
                <a:srgbClr val="CC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1385" name="Line 9"/>
            <p:cNvSpPr>
              <a:spLocks noChangeShapeType="1"/>
            </p:cNvSpPr>
            <p:nvPr/>
          </p:nvSpPr>
          <p:spPr bwMode="auto">
            <a:xfrm>
              <a:off x="3276" y="2078"/>
              <a:ext cx="1293" cy="1565"/>
            </a:xfrm>
            <a:prstGeom prst="line">
              <a:avLst/>
            </a:prstGeom>
            <a:noFill/>
            <a:ln w="95250">
              <a:solidFill>
                <a:srgbClr val="CC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101386" name="Rectangle 10"/>
          <p:cNvSpPr>
            <a:spLocks noChangeArrowheads="1"/>
          </p:cNvSpPr>
          <p:nvPr/>
        </p:nvSpPr>
        <p:spPr bwMode="auto">
          <a:xfrm>
            <a:off x="4914900" y="1309688"/>
            <a:ext cx="4119563" cy="9429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eaLnBrk="0" hangingPunct="0"/>
            <a:r>
              <a:rPr lang="en-US" altLang="en-US" sz="2800" b="1">
                <a:solidFill>
                  <a:srgbClr val="CC0000"/>
                </a:solidFill>
              </a:rPr>
              <a:t>Effectively creating</a:t>
            </a:r>
          </a:p>
          <a:p>
            <a:pPr algn="ctr" eaLnBrk="0" hangingPunct="0"/>
            <a:r>
              <a:rPr lang="en-US" altLang="en-US" sz="2800" b="1">
                <a:solidFill>
                  <a:srgbClr val="CC0000"/>
                </a:solidFill>
              </a:rPr>
              <a:t>a kinked demand curve</a:t>
            </a:r>
          </a:p>
        </p:txBody>
      </p:sp>
      <p:sp>
        <p:nvSpPr>
          <p:cNvPr id="101387" name="Rectangle 11"/>
          <p:cNvSpPr>
            <a:spLocks noChangeArrowheads="1"/>
          </p:cNvSpPr>
          <p:nvPr/>
        </p:nvSpPr>
        <p:spPr bwMode="auto">
          <a:xfrm>
            <a:off x="2198688" y="38100"/>
            <a:ext cx="6454775" cy="112553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eaLnBrk="0" hangingPunct="0"/>
            <a:r>
              <a:rPr lang="en-US" altLang="en-US" sz="3600" b="1">
                <a:solidFill>
                  <a:srgbClr val="000099"/>
                </a:solidFill>
                <a:latin typeface="Times New Roman" panose="02020603050405020304" pitchFamily="18" charset="0"/>
              </a:rPr>
              <a:t>KINKED DEMAND THEORY:</a:t>
            </a:r>
            <a:endParaRPr lang="en-US" altLang="en-US" sz="3200" b="1" i="1">
              <a:solidFill>
                <a:srgbClr val="000099"/>
              </a:solidFill>
              <a:latin typeface="Times New Roman" panose="02020603050405020304" pitchFamily="18" charset="0"/>
            </a:endParaRPr>
          </a:p>
          <a:p>
            <a:pPr algn="ctr" eaLnBrk="0" hangingPunct="0"/>
            <a:r>
              <a:rPr lang="en-US" altLang="en-US" sz="3200" b="1" i="1">
                <a:solidFill>
                  <a:srgbClr val="000099"/>
                </a:solidFill>
                <a:latin typeface="Times New Roman" panose="02020603050405020304" pitchFamily="18" charset="0"/>
              </a:rPr>
              <a:t>NONCOLLUSIVE OLIGOPOLY</a:t>
            </a:r>
          </a:p>
        </p:txBody>
      </p:sp>
      <p:grpSp>
        <p:nvGrpSpPr>
          <p:cNvPr id="101388" name="Group 12"/>
          <p:cNvGrpSpPr>
            <a:grpSpLocks/>
          </p:cNvGrpSpPr>
          <p:nvPr/>
        </p:nvGrpSpPr>
        <p:grpSpPr bwMode="auto">
          <a:xfrm>
            <a:off x="3097213" y="1208088"/>
            <a:ext cx="4354512" cy="4914900"/>
            <a:chOff x="1591" y="745"/>
            <a:chExt cx="2743" cy="3096"/>
          </a:xfrm>
        </p:grpSpPr>
        <p:sp>
          <p:nvSpPr>
            <p:cNvPr id="101389" name="Line 13"/>
            <p:cNvSpPr>
              <a:spLocks noChangeShapeType="1"/>
            </p:cNvSpPr>
            <p:nvPr/>
          </p:nvSpPr>
          <p:spPr bwMode="auto">
            <a:xfrm>
              <a:off x="1606" y="745"/>
              <a:ext cx="0" cy="3096"/>
            </a:xfrm>
            <a:prstGeom prst="line">
              <a:avLst/>
            </a:prstGeom>
            <a:noFill/>
            <a:ln w="762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1390" name="Line 14"/>
            <p:cNvSpPr>
              <a:spLocks noChangeShapeType="1"/>
            </p:cNvSpPr>
            <p:nvPr/>
          </p:nvSpPr>
          <p:spPr bwMode="auto">
            <a:xfrm>
              <a:off x="1591" y="3817"/>
              <a:ext cx="2743" cy="0"/>
            </a:xfrm>
            <a:prstGeom prst="line">
              <a:avLst/>
            </a:prstGeom>
            <a:noFill/>
            <a:ln w="762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101391" name="Text Box 15"/>
          <p:cNvSpPr txBox="1">
            <a:spLocks noChangeArrowheads="1"/>
          </p:cNvSpPr>
          <p:nvPr/>
        </p:nvSpPr>
        <p:spPr bwMode="auto">
          <a:xfrm rot="-5400000">
            <a:off x="1846262" y="3387726"/>
            <a:ext cx="9302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400" b="1"/>
              <a:t>Price</a:t>
            </a:r>
          </a:p>
        </p:txBody>
      </p:sp>
      <p:grpSp>
        <p:nvGrpSpPr>
          <p:cNvPr id="101392" name="Group 16"/>
          <p:cNvGrpSpPr>
            <a:grpSpLocks/>
          </p:cNvGrpSpPr>
          <p:nvPr/>
        </p:nvGrpSpPr>
        <p:grpSpPr bwMode="auto">
          <a:xfrm>
            <a:off x="3352800" y="2660650"/>
            <a:ext cx="3524250" cy="3417888"/>
            <a:chOff x="2112" y="1676"/>
            <a:chExt cx="2220" cy="2153"/>
          </a:xfrm>
        </p:grpSpPr>
        <p:pic>
          <p:nvPicPr>
            <p:cNvPr id="101393" name="Picture 17"/>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12" y="1676"/>
              <a:ext cx="2059" cy="108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1394" name="Picture 18"/>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73" y="2747"/>
              <a:ext cx="2059" cy="108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grpSp>
        <p:nvGrpSpPr>
          <p:cNvPr id="101395" name="Group 19"/>
          <p:cNvGrpSpPr>
            <a:grpSpLocks/>
          </p:cNvGrpSpPr>
          <p:nvPr/>
        </p:nvGrpSpPr>
        <p:grpSpPr bwMode="auto">
          <a:xfrm>
            <a:off x="6719888" y="2533650"/>
            <a:ext cx="1077912" cy="2078038"/>
            <a:chOff x="3969" y="1396"/>
            <a:chExt cx="679" cy="1309"/>
          </a:xfrm>
        </p:grpSpPr>
        <p:sp>
          <p:nvSpPr>
            <p:cNvPr id="101396" name="Rectangle 20"/>
            <p:cNvSpPr>
              <a:spLocks noChangeArrowheads="1"/>
            </p:cNvSpPr>
            <p:nvPr/>
          </p:nvSpPr>
          <p:spPr bwMode="auto">
            <a:xfrm>
              <a:off x="4089" y="2380"/>
              <a:ext cx="559" cy="3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eaLnBrk="0" hangingPunct="0"/>
              <a:r>
                <a:rPr lang="en-US" altLang="en-US" sz="2800" b="1">
                  <a:solidFill>
                    <a:srgbClr val="000000"/>
                  </a:solidFill>
                </a:rPr>
                <a:t>MC</a:t>
              </a:r>
              <a:r>
                <a:rPr lang="en-US" altLang="en-US" sz="2800" b="1" baseline="-25000">
                  <a:solidFill>
                    <a:srgbClr val="000000"/>
                  </a:solidFill>
                </a:rPr>
                <a:t>2</a:t>
              </a:r>
            </a:p>
          </p:txBody>
        </p:sp>
        <p:sp>
          <p:nvSpPr>
            <p:cNvPr id="101397" name="Rectangle 21"/>
            <p:cNvSpPr>
              <a:spLocks noChangeArrowheads="1"/>
            </p:cNvSpPr>
            <p:nvPr/>
          </p:nvSpPr>
          <p:spPr bwMode="auto">
            <a:xfrm>
              <a:off x="3969" y="1396"/>
              <a:ext cx="559" cy="3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eaLnBrk="0" hangingPunct="0"/>
              <a:r>
                <a:rPr lang="en-US" altLang="en-US" sz="2800" b="1">
                  <a:solidFill>
                    <a:srgbClr val="000000"/>
                  </a:solidFill>
                </a:rPr>
                <a:t>MC</a:t>
              </a:r>
              <a:r>
                <a:rPr lang="en-US" altLang="en-US" sz="2800" b="1" baseline="-25000">
                  <a:solidFill>
                    <a:srgbClr val="000000"/>
                  </a:solidFill>
                </a:rPr>
                <a:t>1</a:t>
              </a:r>
            </a:p>
          </p:txBody>
        </p:sp>
      </p:grpSp>
      <p:sp>
        <p:nvSpPr>
          <p:cNvPr id="101398" name="Line 22"/>
          <p:cNvSpPr>
            <a:spLocks noChangeShapeType="1"/>
          </p:cNvSpPr>
          <p:nvPr/>
        </p:nvSpPr>
        <p:spPr bwMode="auto">
          <a:xfrm>
            <a:off x="5199063" y="4037013"/>
            <a:ext cx="0" cy="1881187"/>
          </a:xfrm>
          <a:prstGeom prst="line">
            <a:avLst/>
          </a:prstGeom>
          <a:noFill/>
          <a:ln w="3810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1399" name="Rectangle 23"/>
          <p:cNvSpPr>
            <a:spLocks noChangeArrowheads="1"/>
          </p:cNvSpPr>
          <p:nvPr/>
        </p:nvSpPr>
        <p:spPr bwMode="auto">
          <a:xfrm>
            <a:off x="3127375" y="3224213"/>
            <a:ext cx="887413" cy="51593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eaLnBrk="0" hangingPunct="0"/>
            <a:r>
              <a:rPr lang="en-US" altLang="en-US" sz="2800" b="1">
                <a:solidFill>
                  <a:srgbClr val="000000"/>
                </a:solidFill>
              </a:rPr>
              <a:t>MR</a:t>
            </a:r>
            <a:r>
              <a:rPr lang="en-US" altLang="en-US" sz="2800" b="1" baseline="-25000">
                <a:solidFill>
                  <a:srgbClr val="000000"/>
                </a:solidFill>
              </a:rPr>
              <a:t>2</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nodeType="afterEffect">
                                  <p:stCondLst>
                                    <p:cond delay="0"/>
                                  </p:stCondLst>
                                  <p:childTnLst>
                                    <p:set>
                                      <p:cBhvr>
                                        <p:cTn id="6" dur="1" fill="hold">
                                          <p:stCondLst>
                                            <p:cond delay="0"/>
                                          </p:stCondLst>
                                        </p:cTn>
                                        <p:tgtEl>
                                          <p:spTgt spid="101392"/>
                                        </p:tgtEl>
                                        <p:attrNameLst>
                                          <p:attrName>style.visibility</p:attrName>
                                        </p:attrNameLst>
                                      </p:cBhvr>
                                      <p:to>
                                        <p:strVal val="visible"/>
                                      </p:to>
                                    </p:set>
                                    <p:animEffect transition="in" filter="wipe(left)">
                                      <p:cBhvr>
                                        <p:cTn id="7" dur="500"/>
                                        <p:tgtEl>
                                          <p:spTgt spid="101392"/>
                                        </p:tgtEl>
                                      </p:cBhvr>
                                    </p:animEffect>
                                  </p:childTnLst>
                                </p:cTn>
                              </p:par>
                            </p:childTnLst>
                          </p:cTn>
                        </p:par>
                        <p:par>
                          <p:cTn id="8" fill="hold" nodeType="afterGroup">
                            <p:stCondLst>
                              <p:cond delay="500"/>
                            </p:stCondLst>
                            <p:childTnLst>
                              <p:par>
                                <p:cTn id="9" presetID="9" presetClass="entr" presetSubtype="0" fill="hold" nodeType="afterEffect">
                                  <p:stCondLst>
                                    <p:cond delay="0"/>
                                  </p:stCondLst>
                                  <p:childTnLst>
                                    <p:set>
                                      <p:cBhvr>
                                        <p:cTn id="10" dur="1" fill="hold">
                                          <p:stCondLst>
                                            <p:cond delay="0"/>
                                          </p:stCondLst>
                                        </p:cTn>
                                        <p:tgtEl>
                                          <p:spTgt spid="101395"/>
                                        </p:tgtEl>
                                        <p:attrNameLst>
                                          <p:attrName>style.visibility</p:attrName>
                                        </p:attrNameLst>
                                      </p:cBhvr>
                                      <p:to>
                                        <p:strVal val="visible"/>
                                      </p:to>
                                    </p:set>
                                    <p:animEffect transition="in" filter="dissolve">
                                      <p:cBhvr>
                                        <p:cTn id="11" dur="500"/>
                                        <p:tgtEl>
                                          <p:spTgt spid="101395"/>
                                        </p:tgtEl>
                                      </p:cBhvr>
                                    </p:animEffect>
                                  </p:childTnLst>
                                </p:cTn>
                              </p:par>
                            </p:childTnLst>
                          </p:cTn>
                        </p:par>
                        <p:par>
                          <p:cTn id="12" fill="hold" nodeType="afterGroup">
                            <p:stCondLst>
                              <p:cond delay="1000"/>
                            </p:stCondLst>
                            <p:childTnLst>
                              <p:par>
                                <p:cTn id="13" presetID="9" presetClass="entr" presetSubtype="0" fill="hold" grpId="0" nodeType="afterEffect">
                                  <p:stCondLst>
                                    <p:cond delay="0"/>
                                  </p:stCondLst>
                                  <p:childTnLst>
                                    <p:set>
                                      <p:cBhvr>
                                        <p:cTn id="14" dur="1" fill="hold">
                                          <p:stCondLst>
                                            <p:cond delay="0"/>
                                          </p:stCondLst>
                                        </p:cTn>
                                        <p:tgtEl>
                                          <p:spTgt spid="101399"/>
                                        </p:tgtEl>
                                        <p:attrNameLst>
                                          <p:attrName>style.visibility</p:attrName>
                                        </p:attrNameLst>
                                      </p:cBhvr>
                                      <p:to>
                                        <p:strVal val="visible"/>
                                      </p:to>
                                    </p:set>
                                    <p:animEffect transition="in" filter="dissolve">
                                      <p:cBhvr>
                                        <p:cTn id="15" dur="500"/>
                                        <p:tgtEl>
                                          <p:spTgt spid="101399"/>
                                        </p:tgtEl>
                                      </p:cBhvr>
                                    </p:animEffect>
                                  </p:childTnLst>
                                </p:cTn>
                              </p:par>
                            </p:childTnLst>
                          </p:cTn>
                        </p:par>
                        <p:par>
                          <p:cTn id="16" fill="hold" nodeType="afterGroup">
                            <p:stCondLst>
                              <p:cond delay="1500"/>
                            </p:stCondLst>
                            <p:childTnLst>
                              <p:par>
                                <p:cTn id="17" presetID="22" presetClass="entr" presetSubtype="8" fill="hold" nodeType="afterEffect">
                                  <p:stCondLst>
                                    <p:cond delay="0"/>
                                  </p:stCondLst>
                                  <p:childTnLst>
                                    <p:set>
                                      <p:cBhvr>
                                        <p:cTn id="18" dur="1" fill="hold">
                                          <p:stCondLst>
                                            <p:cond delay="0"/>
                                          </p:stCondLst>
                                        </p:cTn>
                                        <p:tgtEl>
                                          <p:spTgt spid="101379"/>
                                        </p:tgtEl>
                                        <p:attrNameLst>
                                          <p:attrName>style.visibility</p:attrName>
                                        </p:attrNameLst>
                                      </p:cBhvr>
                                      <p:to>
                                        <p:strVal val="visible"/>
                                      </p:to>
                                    </p:set>
                                    <p:animEffect transition="in" filter="wipe(left)">
                                      <p:cBhvr>
                                        <p:cTn id="19" dur="500"/>
                                        <p:tgtEl>
                                          <p:spTgt spid="101379"/>
                                        </p:tgtEl>
                                      </p:cBhvr>
                                    </p:animEffect>
                                  </p:childTnLst>
                                </p:cTn>
                              </p:par>
                            </p:childTnLst>
                          </p:cTn>
                        </p:par>
                        <p:par>
                          <p:cTn id="20" fill="hold" nodeType="afterGroup">
                            <p:stCondLst>
                              <p:cond delay="2000"/>
                            </p:stCondLst>
                            <p:childTnLst>
                              <p:par>
                                <p:cTn id="21" presetID="22" presetClass="entr" presetSubtype="1" fill="hold" nodeType="afterEffect">
                                  <p:stCondLst>
                                    <p:cond delay="0"/>
                                  </p:stCondLst>
                                  <p:childTnLst>
                                    <p:set>
                                      <p:cBhvr>
                                        <p:cTn id="22" dur="1" fill="hold">
                                          <p:stCondLst>
                                            <p:cond delay="0"/>
                                          </p:stCondLst>
                                        </p:cTn>
                                        <p:tgtEl>
                                          <p:spTgt spid="101398"/>
                                        </p:tgtEl>
                                        <p:attrNameLst>
                                          <p:attrName>style.visibility</p:attrName>
                                        </p:attrNameLst>
                                      </p:cBhvr>
                                      <p:to>
                                        <p:strVal val="visible"/>
                                      </p:to>
                                    </p:set>
                                    <p:animEffect transition="in" filter="wipe(up)">
                                      <p:cBhvr>
                                        <p:cTn id="23" dur="500"/>
                                        <p:tgtEl>
                                          <p:spTgt spid="101398"/>
                                        </p:tgtEl>
                                      </p:cBhvr>
                                    </p:animEffect>
                                  </p:childTnLst>
                                </p:cTn>
                              </p:par>
                            </p:childTnLst>
                          </p:cTn>
                        </p:par>
                        <p:par>
                          <p:cTn id="24" fill="hold" nodeType="afterGroup">
                            <p:stCondLst>
                              <p:cond delay="2500"/>
                            </p:stCondLst>
                            <p:childTnLst>
                              <p:par>
                                <p:cTn id="25" presetID="22" presetClass="entr" presetSubtype="8" fill="hold" nodeType="afterEffect">
                                  <p:stCondLst>
                                    <p:cond delay="0"/>
                                  </p:stCondLst>
                                  <p:childTnLst>
                                    <p:set>
                                      <p:cBhvr>
                                        <p:cTn id="26" dur="1" fill="hold">
                                          <p:stCondLst>
                                            <p:cond delay="0"/>
                                          </p:stCondLst>
                                        </p:cTn>
                                        <p:tgtEl>
                                          <p:spTgt spid="101378"/>
                                        </p:tgtEl>
                                        <p:attrNameLst>
                                          <p:attrName>style.visibility</p:attrName>
                                        </p:attrNameLst>
                                      </p:cBhvr>
                                      <p:to>
                                        <p:strVal val="visible"/>
                                      </p:to>
                                    </p:set>
                                    <p:animEffect transition="in" filter="wipe(left)">
                                      <p:cBhvr>
                                        <p:cTn id="27" dur="500"/>
                                        <p:tgtEl>
                                          <p:spTgt spid="101378"/>
                                        </p:tgtEl>
                                      </p:cBhvr>
                                    </p:animEffect>
                                  </p:childTnLst>
                                </p:cTn>
                              </p:par>
                            </p:childTnLst>
                          </p:cTn>
                        </p:par>
                        <p:par>
                          <p:cTn id="28" fill="hold" nodeType="afterGroup">
                            <p:stCondLst>
                              <p:cond delay="3000"/>
                            </p:stCondLst>
                            <p:childTnLst>
                              <p:par>
                                <p:cTn id="29" presetID="9" presetClass="entr" presetSubtype="0" fill="hold" grpId="0" nodeType="afterEffect">
                                  <p:stCondLst>
                                    <p:cond delay="0"/>
                                  </p:stCondLst>
                                  <p:childTnLst>
                                    <p:set>
                                      <p:cBhvr>
                                        <p:cTn id="30" dur="1" fill="hold">
                                          <p:stCondLst>
                                            <p:cond delay="0"/>
                                          </p:stCondLst>
                                        </p:cTn>
                                        <p:tgtEl>
                                          <p:spTgt spid="101381"/>
                                        </p:tgtEl>
                                        <p:attrNameLst>
                                          <p:attrName>style.visibility</p:attrName>
                                        </p:attrNameLst>
                                      </p:cBhvr>
                                      <p:to>
                                        <p:strVal val="visible"/>
                                      </p:to>
                                    </p:set>
                                    <p:animEffect transition="in" filter="dissolve">
                                      <p:cBhvr>
                                        <p:cTn id="31" dur="500"/>
                                        <p:tgtEl>
                                          <p:spTgt spid="10138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1381" grpId="0" autoUpdateAnimBg="0"/>
      <p:bldP spid="101399" grpId="0" autoUpdateAnimBg="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Line 2"/>
          <p:cNvSpPr>
            <a:spLocks noChangeShapeType="1"/>
          </p:cNvSpPr>
          <p:nvPr/>
        </p:nvSpPr>
        <p:spPr bwMode="auto">
          <a:xfrm>
            <a:off x="5197475" y="5918200"/>
            <a:ext cx="204788" cy="482600"/>
          </a:xfrm>
          <a:prstGeom prst="line">
            <a:avLst/>
          </a:prstGeom>
          <a:noFill/>
          <a:ln w="76200">
            <a:solidFill>
              <a:srgbClr val="777777"/>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403" name="Line 3"/>
          <p:cNvSpPr>
            <a:spLocks noChangeShapeType="1"/>
          </p:cNvSpPr>
          <p:nvPr/>
        </p:nvSpPr>
        <p:spPr bwMode="auto">
          <a:xfrm>
            <a:off x="3382963" y="3090863"/>
            <a:ext cx="1816100" cy="952500"/>
          </a:xfrm>
          <a:prstGeom prst="line">
            <a:avLst/>
          </a:prstGeom>
          <a:noFill/>
          <a:ln w="7620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404" name="Rectangle 4"/>
          <p:cNvSpPr>
            <a:spLocks noChangeArrowheads="1"/>
          </p:cNvSpPr>
          <p:nvPr/>
        </p:nvSpPr>
        <p:spPr bwMode="auto">
          <a:xfrm>
            <a:off x="7280275" y="5548313"/>
            <a:ext cx="804863" cy="51593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eaLnBrk="0" hangingPunct="0"/>
            <a:r>
              <a:rPr lang="en-US" altLang="en-US" sz="2800" b="1">
                <a:solidFill>
                  <a:srgbClr val="000000"/>
                </a:solidFill>
              </a:rPr>
              <a:t>D</a:t>
            </a:r>
            <a:endParaRPr lang="en-US" altLang="en-US" sz="2800" b="1" baseline="-25000">
              <a:solidFill>
                <a:srgbClr val="000000"/>
              </a:solidFill>
            </a:endParaRPr>
          </a:p>
        </p:txBody>
      </p:sp>
      <p:sp>
        <p:nvSpPr>
          <p:cNvPr id="102405" name="Rectangle 5"/>
          <p:cNvSpPr>
            <a:spLocks noChangeArrowheads="1"/>
          </p:cNvSpPr>
          <p:nvPr/>
        </p:nvSpPr>
        <p:spPr bwMode="auto">
          <a:xfrm>
            <a:off x="3436938" y="6202363"/>
            <a:ext cx="1416050" cy="4540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400" b="1">
                <a:solidFill>
                  <a:srgbClr val="000000"/>
                </a:solidFill>
              </a:rPr>
              <a:t>Quantity</a:t>
            </a:r>
          </a:p>
        </p:txBody>
      </p:sp>
      <p:grpSp>
        <p:nvGrpSpPr>
          <p:cNvPr id="102406" name="Group 6"/>
          <p:cNvGrpSpPr>
            <a:grpSpLocks/>
          </p:cNvGrpSpPr>
          <p:nvPr/>
        </p:nvGrpSpPr>
        <p:grpSpPr bwMode="auto">
          <a:xfrm>
            <a:off x="3416300" y="2760663"/>
            <a:ext cx="3836988" cy="3022600"/>
            <a:chOff x="2152" y="1739"/>
            <a:chExt cx="2417" cy="1904"/>
          </a:xfrm>
        </p:grpSpPr>
        <p:sp>
          <p:nvSpPr>
            <p:cNvPr id="102407" name="Line 7"/>
            <p:cNvSpPr>
              <a:spLocks noChangeShapeType="1"/>
            </p:cNvSpPr>
            <p:nvPr/>
          </p:nvSpPr>
          <p:spPr bwMode="auto">
            <a:xfrm>
              <a:off x="2152" y="1739"/>
              <a:ext cx="1138" cy="345"/>
            </a:xfrm>
            <a:prstGeom prst="line">
              <a:avLst/>
            </a:prstGeom>
            <a:noFill/>
            <a:ln w="95250">
              <a:solidFill>
                <a:srgbClr val="CC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408" name="Line 8"/>
            <p:cNvSpPr>
              <a:spLocks noChangeShapeType="1"/>
            </p:cNvSpPr>
            <p:nvPr/>
          </p:nvSpPr>
          <p:spPr bwMode="auto">
            <a:xfrm>
              <a:off x="3276" y="2078"/>
              <a:ext cx="1293" cy="1565"/>
            </a:xfrm>
            <a:prstGeom prst="line">
              <a:avLst/>
            </a:prstGeom>
            <a:noFill/>
            <a:ln w="95250">
              <a:solidFill>
                <a:srgbClr val="CC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102409" name="Rectangle 9"/>
          <p:cNvSpPr>
            <a:spLocks noChangeArrowheads="1"/>
          </p:cNvSpPr>
          <p:nvPr/>
        </p:nvSpPr>
        <p:spPr bwMode="auto">
          <a:xfrm>
            <a:off x="3549650" y="1093788"/>
            <a:ext cx="3925888" cy="1550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eaLnBrk="0" hangingPunct="0"/>
            <a:r>
              <a:rPr lang="en-US" altLang="en-US" sz="3200" b="1">
                <a:solidFill>
                  <a:srgbClr val="CC0000"/>
                </a:solidFill>
              </a:rPr>
              <a:t>Profit maximization</a:t>
            </a:r>
          </a:p>
          <a:p>
            <a:pPr algn="ctr" eaLnBrk="0" hangingPunct="0"/>
            <a:r>
              <a:rPr lang="en-US" altLang="en-US" sz="3200" b="1">
                <a:solidFill>
                  <a:srgbClr val="CC0000"/>
                </a:solidFill>
              </a:rPr>
              <a:t>MR = MC occurs</a:t>
            </a:r>
          </a:p>
          <a:p>
            <a:pPr algn="ctr" eaLnBrk="0" hangingPunct="0"/>
            <a:r>
              <a:rPr lang="en-US" altLang="en-US" sz="3200" b="1">
                <a:solidFill>
                  <a:srgbClr val="CC0000"/>
                </a:solidFill>
              </a:rPr>
              <a:t>at the kink</a:t>
            </a:r>
          </a:p>
        </p:txBody>
      </p:sp>
      <p:sp>
        <p:nvSpPr>
          <p:cNvPr id="102410" name="Rectangle 10"/>
          <p:cNvSpPr>
            <a:spLocks noChangeArrowheads="1"/>
          </p:cNvSpPr>
          <p:nvPr/>
        </p:nvSpPr>
        <p:spPr bwMode="auto">
          <a:xfrm>
            <a:off x="2198688" y="38100"/>
            <a:ext cx="6454775" cy="112553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eaLnBrk="0" hangingPunct="0"/>
            <a:r>
              <a:rPr lang="en-US" altLang="en-US" sz="3600" b="1">
                <a:solidFill>
                  <a:srgbClr val="000099"/>
                </a:solidFill>
                <a:latin typeface="Times New Roman" panose="02020603050405020304" pitchFamily="18" charset="0"/>
              </a:rPr>
              <a:t>KINKED DEMAND THEORY:</a:t>
            </a:r>
            <a:endParaRPr lang="en-US" altLang="en-US" sz="3200" b="1" i="1">
              <a:solidFill>
                <a:srgbClr val="000099"/>
              </a:solidFill>
              <a:latin typeface="Times New Roman" panose="02020603050405020304" pitchFamily="18" charset="0"/>
            </a:endParaRPr>
          </a:p>
          <a:p>
            <a:pPr algn="ctr" eaLnBrk="0" hangingPunct="0"/>
            <a:r>
              <a:rPr lang="en-US" altLang="en-US" sz="3200" b="1" i="1">
                <a:solidFill>
                  <a:srgbClr val="000099"/>
                </a:solidFill>
                <a:latin typeface="Times New Roman" panose="02020603050405020304" pitchFamily="18" charset="0"/>
              </a:rPr>
              <a:t>NONCOLLUSIVE OLIGOPOLY</a:t>
            </a:r>
          </a:p>
        </p:txBody>
      </p:sp>
      <p:grpSp>
        <p:nvGrpSpPr>
          <p:cNvPr id="102411" name="Group 11"/>
          <p:cNvGrpSpPr>
            <a:grpSpLocks/>
          </p:cNvGrpSpPr>
          <p:nvPr/>
        </p:nvGrpSpPr>
        <p:grpSpPr bwMode="auto">
          <a:xfrm>
            <a:off x="3097213" y="1208088"/>
            <a:ext cx="4354512" cy="4914900"/>
            <a:chOff x="1591" y="745"/>
            <a:chExt cx="2743" cy="3096"/>
          </a:xfrm>
        </p:grpSpPr>
        <p:sp>
          <p:nvSpPr>
            <p:cNvPr id="102412" name="Line 12"/>
            <p:cNvSpPr>
              <a:spLocks noChangeShapeType="1"/>
            </p:cNvSpPr>
            <p:nvPr/>
          </p:nvSpPr>
          <p:spPr bwMode="auto">
            <a:xfrm>
              <a:off x="1606" y="745"/>
              <a:ext cx="0" cy="3096"/>
            </a:xfrm>
            <a:prstGeom prst="line">
              <a:avLst/>
            </a:prstGeom>
            <a:noFill/>
            <a:ln w="762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413" name="Line 13"/>
            <p:cNvSpPr>
              <a:spLocks noChangeShapeType="1"/>
            </p:cNvSpPr>
            <p:nvPr/>
          </p:nvSpPr>
          <p:spPr bwMode="auto">
            <a:xfrm>
              <a:off x="1591" y="3817"/>
              <a:ext cx="2743" cy="0"/>
            </a:xfrm>
            <a:prstGeom prst="line">
              <a:avLst/>
            </a:prstGeom>
            <a:noFill/>
            <a:ln w="762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102414" name="Text Box 14"/>
          <p:cNvSpPr txBox="1">
            <a:spLocks noChangeArrowheads="1"/>
          </p:cNvSpPr>
          <p:nvPr/>
        </p:nvSpPr>
        <p:spPr bwMode="auto">
          <a:xfrm rot="-5400000">
            <a:off x="1846262" y="3387726"/>
            <a:ext cx="9302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400" b="1"/>
              <a:t>Price</a:t>
            </a:r>
          </a:p>
        </p:txBody>
      </p:sp>
      <p:grpSp>
        <p:nvGrpSpPr>
          <p:cNvPr id="102415" name="Group 15"/>
          <p:cNvGrpSpPr>
            <a:grpSpLocks/>
          </p:cNvGrpSpPr>
          <p:nvPr/>
        </p:nvGrpSpPr>
        <p:grpSpPr bwMode="auto">
          <a:xfrm>
            <a:off x="3352800" y="2660650"/>
            <a:ext cx="3524250" cy="3417888"/>
            <a:chOff x="2112" y="1676"/>
            <a:chExt cx="2220" cy="2153"/>
          </a:xfrm>
        </p:grpSpPr>
        <p:pic>
          <p:nvPicPr>
            <p:cNvPr id="102416" name="Picture 16"/>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12" y="1676"/>
              <a:ext cx="2059" cy="108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417" name="Picture 17"/>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73" y="2747"/>
              <a:ext cx="2059" cy="108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grpSp>
        <p:nvGrpSpPr>
          <p:cNvPr id="102418" name="Group 18"/>
          <p:cNvGrpSpPr>
            <a:grpSpLocks/>
          </p:cNvGrpSpPr>
          <p:nvPr/>
        </p:nvGrpSpPr>
        <p:grpSpPr bwMode="auto">
          <a:xfrm>
            <a:off x="6719888" y="2533650"/>
            <a:ext cx="1077912" cy="2078038"/>
            <a:chOff x="3969" y="1396"/>
            <a:chExt cx="679" cy="1309"/>
          </a:xfrm>
        </p:grpSpPr>
        <p:sp>
          <p:nvSpPr>
            <p:cNvPr id="102419" name="Rectangle 19"/>
            <p:cNvSpPr>
              <a:spLocks noChangeArrowheads="1"/>
            </p:cNvSpPr>
            <p:nvPr/>
          </p:nvSpPr>
          <p:spPr bwMode="auto">
            <a:xfrm>
              <a:off x="4089" y="2380"/>
              <a:ext cx="559" cy="3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eaLnBrk="0" hangingPunct="0"/>
              <a:r>
                <a:rPr lang="en-US" altLang="en-US" sz="2800" b="1">
                  <a:solidFill>
                    <a:srgbClr val="000000"/>
                  </a:solidFill>
                </a:rPr>
                <a:t>MC</a:t>
              </a:r>
              <a:r>
                <a:rPr lang="en-US" altLang="en-US" sz="2800" b="1" baseline="-25000">
                  <a:solidFill>
                    <a:srgbClr val="000000"/>
                  </a:solidFill>
                </a:rPr>
                <a:t>2</a:t>
              </a:r>
            </a:p>
          </p:txBody>
        </p:sp>
        <p:sp>
          <p:nvSpPr>
            <p:cNvPr id="102420" name="Rectangle 20"/>
            <p:cNvSpPr>
              <a:spLocks noChangeArrowheads="1"/>
            </p:cNvSpPr>
            <p:nvPr/>
          </p:nvSpPr>
          <p:spPr bwMode="auto">
            <a:xfrm>
              <a:off x="3969" y="1396"/>
              <a:ext cx="559" cy="3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eaLnBrk="0" hangingPunct="0"/>
              <a:r>
                <a:rPr lang="en-US" altLang="en-US" sz="2800" b="1">
                  <a:solidFill>
                    <a:srgbClr val="000000"/>
                  </a:solidFill>
                </a:rPr>
                <a:t>MC</a:t>
              </a:r>
              <a:r>
                <a:rPr lang="en-US" altLang="en-US" sz="2800" b="1" baseline="-25000">
                  <a:solidFill>
                    <a:srgbClr val="000000"/>
                  </a:solidFill>
                </a:rPr>
                <a:t>1</a:t>
              </a:r>
            </a:p>
          </p:txBody>
        </p:sp>
      </p:grpSp>
      <p:sp>
        <p:nvSpPr>
          <p:cNvPr id="102421" name="Line 21"/>
          <p:cNvSpPr>
            <a:spLocks noChangeShapeType="1"/>
          </p:cNvSpPr>
          <p:nvPr/>
        </p:nvSpPr>
        <p:spPr bwMode="auto">
          <a:xfrm>
            <a:off x="5199063" y="4037013"/>
            <a:ext cx="0" cy="1881187"/>
          </a:xfrm>
          <a:prstGeom prst="line">
            <a:avLst/>
          </a:prstGeom>
          <a:noFill/>
          <a:ln w="3810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2422" name="Line 22"/>
          <p:cNvSpPr>
            <a:spLocks noChangeShapeType="1"/>
          </p:cNvSpPr>
          <p:nvPr/>
        </p:nvSpPr>
        <p:spPr bwMode="auto">
          <a:xfrm flipH="1">
            <a:off x="5224463" y="2546350"/>
            <a:ext cx="144462" cy="69215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2423" name="Rectangle 23"/>
          <p:cNvSpPr>
            <a:spLocks noChangeArrowheads="1"/>
          </p:cNvSpPr>
          <p:nvPr/>
        </p:nvSpPr>
        <p:spPr bwMode="auto">
          <a:xfrm>
            <a:off x="3127375" y="3224213"/>
            <a:ext cx="887413" cy="51593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eaLnBrk="0" hangingPunct="0"/>
            <a:r>
              <a:rPr lang="en-US" altLang="en-US" sz="2800" b="1">
                <a:solidFill>
                  <a:srgbClr val="000000"/>
                </a:solidFill>
              </a:rPr>
              <a:t>MR</a:t>
            </a:r>
            <a:r>
              <a:rPr lang="en-US" altLang="en-US" sz="2800" b="1" baseline="-25000">
                <a:solidFill>
                  <a:srgbClr val="000000"/>
                </a:solidFill>
              </a:rPr>
              <a:t>2</a:t>
            </a:r>
          </a:p>
        </p:txBody>
      </p:sp>
      <p:sp>
        <p:nvSpPr>
          <p:cNvPr id="102424" name="Rectangle 24"/>
          <p:cNvSpPr>
            <a:spLocks noChangeArrowheads="1"/>
          </p:cNvSpPr>
          <p:nvPr/>
        </p:nvSpPr>
        <p:spPr bwMode="auto">
          <a:xfrm>
            <a:off x="5481638" y="6142038"/>
            <a:ext cx="887412" cy="51593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eaLnBrk="0" hangingPunct="0"/>
            <a:r>
              <a:rPr lang="en-US" altLang="en-US" sz="2800" b="1">
                <a:solidFill>
                  <a:srgbClr val="000000"/>
                </a:solidFill>
              </a:rPr>
              <a:t>MR</a:t>
            </a:r>
            <a:r>
              <a:rPr lang="en-US" altLang="en-US" sz="2800" b="1" baseline="-25000">
                <a:solidFill>
                  <a:srgbClr val="000000"/>
                </a:solidFill>
              </a:rPr>
              <a:t>1</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102409"/>
                                        </p:tgtEl>
                                        <p:attrNameLst>
                                          <p:attrName>style.visibility</p:attrName>
                                        </p:attrNameLst>
                                      </p:cBhvr>
                                      <p:to>
                                        <p:strVal val="visible"/>
                                      </p:to>
                                    </p:set>
                                    <p:animEffect transition="in" filter="wipe(up)">
                                      <p:cBhvr>
                                        <p:cTn id="7" dur="500"/>
                                        <p:tgtEl>
                                          <p:spTgt spid="102409"/>
                                        </p:tgtEl>
                                      </p:cBhvr>
                                    </p:animEffect>
                                  </p:childTnLst>
                                </p:cTn>
                              </p:par>
                            </p:childTnLst>
                          </p:cTn>
                        </p:par>
                        <p:par>
                          <p:cTn id="8" fill="hold" nodeType="afterGroup">
                            <p:stCondLst>
                              <p:cond delay="500"/>
                            </p:stCondLst>
                            <p:childTnLst>
                              <p:par>
                                <p:cTn id="9" presetID="22" presetClass="entr" presetSubtype="1" fill="hold" nodeType="afterEffect">
                                  <p:stCondLst>
                                    <p:cond delay="0"/>
                                  </p:stCondLst>
                                  <p:childTnLst>
                                    <p:set>
                                      <p:cBhvr>
                                        <p:cTn id="10" dur="1" fill="hold">
                                          <p:stCondLst>
                                            <p:cond delay="0"/>
                                          </p:stCondLst>
                                        </p:cTn>
                                        <p:tgtEl>
                                          <p:spTgt spid="102422"/>
                                        </p:tgtEl>
                                        <p:attrNameLst>
                                          <p:attrName>style.visibility</p:attrName>
                                        </p:attrNameLst>
                                      </p:cBhvr>
                                      <p:to>
                                        <p:strVal val="visible"/>
                                      </p:to>
                                    </p:set>
                                    <p:animEffect transition="in" filter="wipe(up)">
                                      <p:cBhvr>
                                        <p:cTn id="11" dur="500"/>
                                        <p:tgtEl>
                                          <p:spTgt spid="1024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09" grpId="0" autoUpdateAnimBg="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Line 2"/>
          <p:cNvSpPr>
            <a:spLocks noChangeShapeType="1"/>
          </p:cNvSpPr>
          <p:nvPr/>
        </p:nvSpPr>
        <p:spPr bwMode="auto">
          <a:xfrm>
            <a:off x="5197475" y="5918200"/>
            <a:ext cx="204788" cy="482600"/>
          </a:xfrm>
          <a:prstGeom prst="line">
            <a:avLst/>
          </a:prstGeom>
          <a:noFill/>
          <a:ln w="76200">
            <a:solidFill>
              <a:srgbClr val="777777"/>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427" name="Line 3"/>
          <p:cNvSpPr>
            <a:spLocks noChangeShapeType="1"/>
          </p:cNvSpPr>
          <p:nvPr/>
        </p:nvSpPr>
        <p:spPr bwMode="auto">
          <a:xfrm>
            <a:off x="3382963" y="3090863"/>
            <a:ext cx="1816100" cy="952500"/>
          </a:xfrm>
          <a:prstGeom prst="line">
            <a:avLst/>
          </a:prstGeom>
          <a:noFill/>
          <a:ln w="7620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428" name="Rectangle 4"/>
          <p:cNvSpPr>
            <a:spLocks noChangeArrowheads="1"/>
          </p:cNvSpPr>
          <p:nvPr/>
        </p:nvSpPr>
        <p:spPr bwMode="auto">
          <a:xfrm>
            <a:off x="7280275" y="5548313"/>
            <a:ext cx="804863" cy="51593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eaLnBrk="0" hangingPunct="0"/>
            <a:r>
              <a:rPr lang="en-US" altLang="en-US" sz="2800" b="1">
                <a:solidFill>
                  <a:srgbClr val="000000"/>
                </a:solidFill>
              </a:rPr>
              <a:t>D</a:t>
            </a:r>
            <a:endParaRPr lang="en-US" altLang="en-US" sz="2800" b="1" baseline="-25000">
              <a:solidFill>
                <a:srgbClr val="000000"/>
              </a:solidFill>
            </a:endParaRPr>
          </a:p>
        </p:txBody>
      </p:sp>
      <p:sp>
        <p:nvSpPr>
          <p:cNvPr id="103429" name="Rectangle 5"/>
          <p:cNvSpPr>
            <a:spLocks noChangeArrowheads="1"/>
          </p:cNvSpPr>
          <p:nvPr/>
        </p:nvSpPr>
        <p:spPr bwMode="auto">
          <a:xfrm>
            <a:off x="3436938" y="6202363"/>
            <a:ext cx="1416050" cy="4540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400" b="1">
                <a:solidFill>
                  <a:srgbClr val="000000"/>
                </a:solidFill>
              </a:rPr>
              <a:t>Quantity</a:t>
            </a:r>
          </a:p>
        </p:txBody>
      </p:sp>
      <p:grpSp>
        <p:nvGrpSpPr>
          <p:cNvPr id="103430" name="Group 6"/>
          <p:cNvGrpSpPr>
            <a:grpSpLocks/>
          </p:cNvGrpSpPr>
          <p:nvPr/>
        </p:nvGrpSpPr>
        <p:grpSpPr bwMode="auto">
          <a:xfrm>
            <a:off x="3416300" y="2760663"/>
            <a:ext cx="3836988" cy="3022600"/>
            <a:chOff x="2152" y="1739"/>
            <a:chExt cx="2417" cy="1904"/>
          </a:xfrm>
        </p:grpSpPr>
        <p:sp>
          <p:nvSpPr>
            <p:cNvPr id="103431" name="Line 7"/>
            <p:cNvSpPr>
              <a:spLocks noChangeShapeType="1"/>
            </p:cNvSpPr>
            <p:nvPr/>
          </p:nvSpPr>
          <p:spPr bwMode="auto">
            <a:xfrm>
              <a:off x="2152" y="1739"/>
              <a:ext cx="1138" cy="345"/>
            </a:xfrm>
            <a:prstGeom prst="line">
              <a:avLst/>
            </a:prstGeom>
            <a:noFill/>
            <a:ln w="95250">
              <a:solidFill>
                <a:srgbClr val="CC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432" name="Line 8"/>
            <p:cNvSpPr>
              <a:spLocks noChangeShapeType="1"/>
            </p:cNvSpPr>
            <p:nvPr/>
          </p:nvSpPr>
          <p:spPr bwMode="auto">
            <a:xfrm>
              <a:off x="3276" y="2078"/>
              <a:ext cx="1293" cy="1565"/>
            </a:xfrm>
            <a:prstGeom prst="line">
              <a:avLst/>
            </a:prstGeom>
            <a:noFill/>
            <a:ln w="95250">
              <a:solidFill>
                <a:srgbClr val="CC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103433" name="Rectangle 9"/>
          <p:cNvSpPr>
            <a:spLocks noChangeArrowheads="1"/>
          </p:cNvSpPr>
          <p:nvPr/>
        </p:nvSpPr>
        <p:spPr bwMode="auto">
          <a:xfrm>
            <a:off x="4038600" y="1258888"/>
            <a:ext cx="4854575" cy="118745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eaLnBrk="0" hangingPunct="0"/>
            <a:r>
              <a:rPr lang="en-US" altLang="en-US" sz="3600" b="1">
                <a:solidFill>
                  <a:srgbClr val="CC0000"/>
                </a:solidFill>
              </a:rPr>
              <a:t>This behavior can set</a:t>
            </a:r>
          </a:p>
          <a:p>
            <a:pPr algn="ctr" eaLnBrk="0" hangingPunct="0"/>
            <a:r>
              <a:rPr lang="en-US" altLang="en-US" sz="3600" b="1">
                <a:solidFill>
                  <a:srgbClr val="CC0000"/>
                </a:solidFill>
              </a:rPr>
              <a:t>off a price war.</a:t>
            </a:r>
          </a:p>
        </p:txBody>
      </p:sp>
      <p:sp>
        <p:nvSpPr>
          <p:cNvPr id="103434" name="Rectangle 10"/>
          <p:cNvSpPr>
            <a:spLocks noChangeArrowheads="1"/>
          </p:cNvSpPr>
          <p:nvPr/>
        </p:nvSpPr>
        <p:spPr bwMode="auto">
          <a:xfrm>
            <a:off x="2198688" y="38100"/>
            <a:ext cx="6454775" cy="112553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eaLnBrk="0" hangingPunct="0"/>
            <a:r>
              <a:rPr lang="en-US" altLang="en-US" sz="3600" b="1">
                <a:solidFill>
                  <a:srgbClr val="000099"/>
                </a:solidFill>
                <a:latin typeface="Times New Roman" panose="02020603050405020304" pitchFamily="18" charset="0"/>
              </a:rPr>
              <a:t>KINKED DEMAND THEORY:</a:t>
            </a:r>
            <a:endParaRPr lang="en-US" altLang="en-US" sz="3200" b="1" i="1">
              <a:solidFill>
                <a:srgbClr val="000099"/>
              </a:solidFill>
              <a:latin typeface="Times New Roman" panose="02020603050405020304" pitchFamily="18" charset="0"/>
            </a:endParaRPr>
          </a:p>
          <a:p>
            <a:pPr algn="ctr" eaLnBrk="0" hangingPunct="0"/>
            <a:r>
              <a:rPr lang="en-US" altLang="en-US" sz="3200" b="1" i="1">
                <a:solidFill>
                  <a:srgbClr val="000099"/>
                </a:solidFill>
                <a:latin typeface="Times New Roman" panose="02020603050405020304" pitchFamily="18" charset="0"/>
              </a:rPr>
              <a:t>NONCOLLUSIVE OLIGOPOLY</a:t>
            </a:r>
          </a:p>
        </p:txBody>
      </p:sp>
      <p:grpSp>
        <p:nvGrpSpPr>
          <p:cNvPr id="103435" name="Group 11"/>
          <p:cNvGrpSpPr>
            <a:grpSpLocks/>
          </p:cNvGrpSpPr>
          <p:nvPr/>
        </p:nvGrpSpPr>
        <p:grpSpPr bwMode="auto">
          <a:xfrm>
            <a:off x="3097213" y="1208088"/>
            <a:ext cx="4354512" cy="4914900"/>
            <a:chOff x="1591" y="745"/>
            <a:chExt cx="2743" cy="3096"/>
          </a:xfrm>
        </p:grpSpPr>
        <p:sp>
          <p:nvSpPr>
            <p:cNvPr id="103436" name="Line 12"/>
            <p:cNvSpPr>
              <a:spLocks noChangeShapeType="1"/>
            </p:cNvSpPr>
            <p:nvPr/>
          </p:nvSpPr>
          <p:spPr bwMode="auto">
            <a:xfrm>
              <a:off x="1606" y="745"/>
              <a:ext cx="0" cy="3096"/>
            </a:xfrm>
            <a:prstGeom prst="line">
              <a:avLst/>
            </a:prstGeom>
            <a:noFill/>
            <a:ln w="762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437" name="Line 13"/>
            <p:cNvSpPr>
              <a:spLocks noChangeShapeType="1"/>
            </p:cNvSpPr>
            <p:nvPr/>
          </p:nvSpPr>
          <p:spPr bwMode="auto">
            <a:xfrm>
              <a:off x="1591" y="3817"/>
              <a:ext cx="2743" cy="0"/>
            </a:xfrm>
            <a:prstGeom prst="line">
              <a:avLst/>
            </a:prstGeom>
            <a:noFill/>
            <a:ln w="762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103438" name="Text Box 14"/>
          <p:cNvSpPr txBox="1">
            <a:spLocks noChangeArrowheads="1"/>
          </p:cNvSpPr>
          <p:nvPr/>
        </p:nvSpPr>
        <p:spPr bwMode="auto">
          <a:xfrm rot="-5400000">
            <a:off x="1846262" y="3387726"/>
            <a:ext cx="9302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400" b="1"/>
              <a:t>Price</a:t>
            </a:r>
          </a:p>
        </p:txBody>
      </p:sp>
      <p:grpSp>
        <p:nvGrpSpPr>
          <p:cNvPr id="103439" name="Group 15"/>
          <p:cNvGrpSpPr>
            <a:grpSpLocks/>
          </p:cNvGrpSpPr>
          <p:nvPr/>
        </p:nvGrpSpPr>
        <p:grpSpPr bwMode="auto">
          <a:xfrm>
            <a:off x="3352800" y="2660650"/>
            <a:ext cx="3524250" cy="3417888"/>
            <a:chOff x="2112" y="1676"/>
            <a:chExt cx="2220" cy="2153"/>
          </a:xfrm>
        </p:grpSpPr>
        <p:pic>
          <p:nvPicPr>
            <p:cNvPr id="103440" name="Picture 16"/>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12" y="1676"/>
              <a:ext cx="2059" cy="108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441" name="Picture 17"/>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73" y="2747"/>
              <a:ext cx="2059" cy="108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grpSp>
        <p:nvGrpSpPr>
          <p:cNvPr id="103442" name="Group 18"/>
          <p:cNvGrpSpPr>
            <a:grpSpLocks/>
          </p:cNvGrpSpPr>
          <p:nvPr/>
        </p:nvGrpSpPr>
        <p:grpSpPr bwMode="auto">
          <a:xfrm>
            <a:off x="6719888" y="2533650"/>
            <a:ext cx="1077912" cy="2078038"/>
            <a:chOff x="3969" y="1396"/>
            <a:chExt cx="679" cy="1309"/>
          </a:xfrm>
        </p:grpSpPr>
        <p:sp>
          <p:nvSpPr>
            <p:cNvPr id="103443" name="Rectangle 19"/>
            <p:cNvSpPr>
              <a:spLocks noChangeArrowheads="1"/>
            </p:cNvSpPr>
            <p:nvPr/>
          </p:nvSpPr>
          <p:spPr bwMode="auto">
            <a:xfrm>
              <a:off x="4089" y="2380"/>
              <a:ext cx="559" cy="3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eaLnBrk="0" hangingPunct="0"/>
              <a:r>
                <a:rPr lang="en-US" altLang="en-US" sz="2800" b="1">
                  <a:solidFill>
                    <a:srgbClr val="000000"/>
                  </a:solidFill>
                </a:rPr>
                <a:t>MC</a:t>
              </a:r>
              <a:r>
                <a:rPr lang="en-US" altLang="en-US" sz="2800" b="1" baseline="-25000">
                  <a:solidFill>
                    <a:srgbClr val="000000"/>
                  </a:solidFill>
                </a:rPr>
                <a:t>2</a:t>
              </a:r>
            </a:p>
          </p:txBody>
        </p:sp>
        <p:sp>
          <p:nvSpPr>
            <p:cNvPr id="103444" name="Rectangle 20"/>
            <p:cNvSpPr>
              <a:spLocks noChangeArrowheads="1"/>
            </p:cNvSpPr>
            <p:nvPr/>
          </p:nvSpPr>
          <p:spPr bwMode="auto">
            <a:xfrm>
              <a:off x="3969" y="1396"/>
              <a:ext cx="559" cy="3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eaLnBrk="0" hangingPunct="0"/>
              <a:r>
                <a:rPr lang="en-US" altLang="en-US" sz="2800" b="1">
                  <a:solidFill>
                    <a:srgbClr val="000000"/>
                  </a:solidFill>
                </a:rPr>
                <a:t>MC</a:t>
              </a:r>
              <a:r>
                <a:rPr lang="en-US" altLang="en-US" sz="2800" b="1" baseline="-25000">
                  <a:solidFill>
                    <a:srgbClr val="000000"/>
                  </a:solidFill>
                </a:rPr>
                <a:t>1</a:t>
              </a:r>
            </a:p>
          </p:txBody>
        </p:sp>
      </p:grpSp>
      <p:sp>
        <p:nvSpPr>
          <p:cNvPr id="103445" name="Line 21"/>
          <p:cNvSpPr>
            <a:spLocks noChangeShapeType="1"/>
          </p:cNvSpPr>
          <p:nvPr/>
        </p:nvSpPr>
        <p:spPr bwMode="auto">
          <a:xfrm>
            <a:off x="5199063" y="4037013"/>
            <a:ext cx="0" cy="1881187"/>
          </a:xfrm>
          <a:prstGeom prst="line">
            <a:avLst/>
          </a:prstGeom>
          <a:noFill/>
          <a:ln w="3810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3446" name="Rectangle 22"/>
          <p:cNvSpPr>
            <a:spLocks noChangeArrowheads="1"/>
          </p:cNvSpPr>
          <p:nvPr/>
        </p:nvSpPr>
        <p:spPr bwMode="auto">
          <a:xfrm>
            <a:off x="3127375" y="3224213"/>
            <a:ext cx="887413" cy="51593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eaLnBrk="0" hangingPunct="0"/>
            <a:r>
              <a:rPr lang="en-US" altLang="en-US" sz="2800" b="1">
                <a:solidFill>
                  <a:srgbClr val="000000"/>
                </a:solidFill>
              </a:rPr>
              <a:t>MR</a:t>
            </a:r>
            <a:r>
              <a:rPr lang="en-US" altLang="en-US" sz="2800" b="1" baseline="-25000">
                <a:solidFill>
                  <a:srgbClr val="000000"/>
                </a:solidFill>
              </a:rPr>
              <a:t>2</a:t>
            </a:r>
          </a:p>
        </p:txBody>
      </p:sp>
      <p:sp>
        <p:nvSpPr>
          <p:cNvPr id="103447" name="Rectangle 23"/>
          <p:cNvSpPr>
            <a:spLocks noChangeArrowheads="1"/>
          </p:cNvSpPr>
          <p:nvPr/>
        </p:nvSpPr>
        <p:spPr bwMode="auto">
          <a:xfrm>
            <a:off x="5481638" y="6142038"/>
            <a:ext cx="887412" cy="51593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eaLnBrk="0" hangingPunct="0"/>
            <a:r>
              <a:rPr lang="en-US" altLang="en-US" sz="2800" b="1">
                <a:solidFill>
                  <a:srgbClr val="000000"/>
                </a:solidFill>
              </a:rPr>
              <a:t>MR</a:t>
            </a:r>
            <a:r>
              <a:rPr lang="en-US" altLang="en-US" sz="2800" b="1" baseline="-25000">
                <a:solidFill>
                  <a:srgbClr val="000000"/>
                </a:solidFill>
              </a:rPr>
              <a:t>1</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103433"/>
                                        </p:tgtEl>
                                        <p:attrNameLst>
                                          <p:attrName>style.visibility</p:attrName>
                                        </p:attrNameLst>
                                      </p:cBhvr>
                                      <p:to>
                                        <p:strVal val="visible"/>
                                      </p:to>
                                    </p:set>
                                    <p:animEffect transition="in" filter="wipe(up)">
                                      <p:cBhvr>
                                        <p:cTn id="7" dur="500"/>
                                        <p:tgtEl>
                                          <p:spTgt spid="1034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3433" grpId="0" autoUpdateAnimBg="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p:cNvSpPr>
            <a:spLocks noChangeArrowheads="1"/>
          </p:cNvSpPr>
          <p:nvPr/>
        </p:nvSpPr>
        <p:spPr bwMode="auto">
          <a:xfrm>
            <a:off x="1941513" y="2270125"/>
            <a:ext cx="6875462" cy="20986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eaLnBrk="0" hangingPunct="0"/>
            <a:r>
              <a:rPr lang="en-US" altLang="en-US" sz="4400" b="1">
                <a:solidFill>
                  <a:srgbClr val="CC0000"/>
                </a:solidFill>
                <a:latin typeface="Times New Roman" panose="02020603050405020304" pitchFamily="18" charset="0"/>
              </a:rPr>
              <a:t>If a few firms face identical or highly similar demand and costs...</a:t>
            </a:r>
          </a:p>
        </p:txBody>
      </p:sp>
      <p:sp>
        <p:nvSpPr>
          <p:cNvPr id="104451" name="Rectangle 3"/>
          <p:cNvSpPr>
            <a:spLocks noChangeArrowheads="1"/>
          </p:cNvSpPr>
          <p:nvPr/>
        </p:nvSpPr>
        <p:spPr bwMode="auto">
          <a:xfrm>
            <a:off x="1941513" y="787400"/>
            <a:ext cx="6815137" cy="142875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eaLnBrk="0" hangingPunct="0"/>
            <a:r>
              <a:rPr lang="en-US" altLang="en-US" sz="4400" b="1">
                <a:solidFill>
                  <a:srgbClr val="CC0000"/>
                </a:solidFill>
                <a:latin typeface="Times New Roman" panose="02020603050405020304" pitchFamily="18" charset="0"/>
              </a:rPr>
              <a:t>Oligopoly is conducive to collusion.</a:t>
            </a:r>
          </a:p>
        </p:txBody>
      </p:sp>
      <p:sp>
        <p:nvSpPr>
          <p:cNvPr id="104452" name="Rectangle 4"/>
          <p:cNvSpPr>
            <a:spLocks noChangeArrowheads="1"/>
          </p:cNvSpPr>
          <p:nvPr/>
        </p:nvSpPr>
        <p:spPr bwMode="auto">
          <a:xfrm>
            <a:off x="1941513" y="4513263"/>
            <a:ext cx="6435725" cy="142875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4400" b="1">
                <a:solidFill>
                  <a:srgbClr val="CC0000"/>
                </a:solidFill>
                <a:latin typeface="Times New Roman" panose="02020603050405020304" pitchFamily="18" charset="0"/>
              </a:rPr>
              <a:t>they will tend to seek joint</a:t>
            </a:r>
          </a:p>
          <a:p>
            <a:pPr eaLnBrk="0" hangingPunct="0"/>
            <a:r>
              <a:rPr lang="en-US" altLang="en-US" sz="4400" b="1">
                <a:solidFill>
                  <a:srgbClr val="CC0000"/>
                </a:solidFill>
                <a:latin typeface="Times New Roman" panose="02020603050405020304" pitchFamily="18" charset="0"/>
              </a:rPr>
              <a:t>profit maximization.</a:t>
            </a:r>
          </a:p>
        </p:txBody>
      </p:sp>
      <p:sp>
        <p:nvSpPr>
          <p:cNvPr id="104453" name="Rectangle 5"/>
          <p:cNvSpPr>
            <a:spLocks noChangeArrowheads="1"/>
          </p:cNvSpPr>
          <p:nvPr/>
        </p:nvSpPr>
        <p:spPr bwMode="auto">
          <a:xfrm>
            <a:off x="1725613" y="87313"/>
            <a:ext cx="7415212" cy="59213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eaLnBrk="0" hangingPunct="0"/>
            <a:r>
              <a:rPr lang="en-US" altLang="en-US" sz="3300" b="1">
                <a:solidFill>
                  <a:srgbClr val="000099"/>
                </a:solidFill>
                <a:latin typeface="Times New Roman" panose="02020603050405020304" pitchFamily="18" charset="0"/>
              </a:rPr>
              <a:t>CARTELS AND OTHER COLLUSION</a:t>
            </a:r>
          </a:p>
        </p:txBody>
      </p:sp>
      <p:sp>
        <p:nvSpPr>
          <p:cNvPr id="104454" name="Text Box 6"/>
          <p:cNvSpPr txBox="1">
            <a:spLocks noChangeArrowheads="1"/>
          </p:cNvSpPr>
          <p:nvPr/>
        </p:nvSpPr>
        <p:spPr bwMode="auto">
          <a:xfrm>
            <a:off x="4945063" y="5748338"/>
            <a:ext cx="3105150" cy="8239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4800">
                <a:solidFill>
                  <a:srgbClr val="000099"/>
                </a:solidFill>
                <a:latin typeface="Brush Script MT" panose="03060802040406070304" pitchFamily="66" charset="0"/>
              </a:rPr>
              <a:t>Graphically…</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04453"/>
                                        </p:tgtEl>
                                        <p:attrNameLst>
                                          <p:attrName>style.visibility</p:attrName>
                                        </p:attrNameLst>
                                      </p:cBhvr>
                                      <p:to>
                                        <p:strVal val="visible"/>
                                      </p:to>
                                    </p:set>
                                    <p:animEffect transition="in" filter="wipe(left)">
                                      <p:cBhvr>
                                        <p:cTn id="7" dur="500"/>
                                        <p:tgtEl>
                                          <p:spTgt spid="104453"/>
                                        </p:tgtEl>
                                      </p:cBhvr>
                                    </p:animEffect>
                                  </p:childTnLst>
                                </p:cTn>
                              </p:par>
                            </p:childTnLst>
                          </p:cTn>
                        </p:par>
                        <p:par>
                          <p:cTn id="8" fill="hold" nodeType="afterGroup">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104451"/>
                                        </p:tgtEl>
                                        <p:attrNameLst>
                                          <p:attrName>style.visibility</p:attrName>
                                        </p:attrNameLst>
                                      </p:cBhvr>
                                      <p:to>
                                        <p:strVal val="visible"/>
                                      </p:to>
                                    </p:set>
                                    <p:animEffect transition="in" filter="wipe(left)">
                                      <p:cBhvr>
                                        <p:cTn id="11" dur="500"/>
                                        <p:tgtEl>
                                          <p:spTgt spid="104451"/>
                                        </p:tgtEl>
                                      </p:cBhvr>
                                    </p:animEffect>
                                  </p:childTnLst>
                                  <p:subTnLst>
                                    <p:animClr clrSpc="rgb" dir="cw">
                                      <p:cBhvr override="childStyle">
                                        <p:cTn dur="1" fill="hold" display="0" masterRel="nextClick" afterEffect="1"/>
                                        <p:tgtEl>
                                          <p:spTgt spid="104451"/>
                                        </p:tgtEl>
                                        <p:attrNameLst>
                                          <p:attrName>ppt_c</p:attrName>
                                        </p:attrNameLst>
                                      </p:cBhvr>
                                      <p:to>
                                        <a:schemeClr val="tx1"/>
                                      </p:to>
                                    </p:animClr>
                                  </p:subTnLst>
                                </p:cTn>
                              </p:par>
                            </p:childTnLst>
                          </p:cTn>
                        </p:par>
                      </p:childTnLst>
                    </p:cTn>
                  </p:par>
                  <p:par>
                    <p:cTn id="12" fill="hold" nodeType="clickPar">
                      <p:stCondLst>
                        <p:cond delay="indefinite"/>
                      </p:stCondLst>
                      <p:childTnLst>
                        <p:par>
                          <p:cTn id="13" fill="hold" nodeType="withGroup">
                            <p:stCondLst>
                              <p:cond delay="0"/>
                            </p:stCondLst>
                            <p:childTnLst>
                              <p:par>
                                <p:cTn id="14" presetID="22" presetClass="entr" presetSubtype="8" fill="hold" grpId="0" nodeType="clickEffect">
                                  <p:stCondLst>
                                    <p:cond delay="0"/>
                                  </p:stCondLst>
                                  <p:childTnLst>
                                    <p:set>
                                      <p:cBhvr>
                                        <p:cTn id="15" dur="1" fill="hold">
                                          <p:stCondLst>
                                            <p:cond delay="0"/>
                                          </p:stCondLst>
                                        </p:cTn>
                                        <p:tgtEl>
                                          <p:spTgt spid="104450"/>
                                        </p:tgtEl>
                                        <p:attrNameLst>
                                          <p:attrName>style.visibility</p:attrName>
                                        </p:attrNameLst>
                                      </p:cBhvr>
                                      <p:to>
                                        <p:strVal val="visible"/>
                                      </p:to>
                                    </p:set>
                                    <p:animEffect transition="in" filter="wipe(left)">
                                      <p:cBhvr>
                                        <p:cTn id="16" dur="500"/>
                                        <p:tgtEl>
                                          <p:spTgt spid="104450"/>
                                        </p:tgtEl>
                                      </p:cBhvr>
                                    </p:animEffect>
                                  </p:childTnLst>
                                  <p:subTnLst>
                                    <p:animClr clrSpc="rgb" dir="cw">
                                      <p:cBhvr override="childStyle">
                                        <p:cTn dur="1" fill="hold" display="0" masterRel="nextClick" afterEffect="1"/>
                                        <p:tgtEl>
                                          <p:spTgt spid="104450"/>
                                        </p:tgtEl>
                                        <p:attrNameLst>
                                          <p:attrName>ppt_c</p:attrName>
                                        </p:attrNameLst>
                                      </p:cBhvr>
                                      <p:to>
                                        <a:schemeClr val="tx1"/>
                                      </p:to>
                                    </p:animClr>
                                  </p:subTnLst>
                                </p:cTn>
                              </p:par>
                            </p:childTnLst>
                          </p:cTn>
                        </p:par>
                      </p:childTnLst>
                    </p:cTn>
                  </p:par>
                  <p:par>
                    <p:cTn id="17" fill="hold" nodeType="clickPar">
                      <p:stCondLst>
                        <p:cond delay="indefinite"/>
                      </p:stCondLst>
                      <p:childTnLst>
                        <p:par>
                          <p:cTn id="18" fill="hold" nodeType="withGroup">
                            <p:stCondLst>
                              <p:cond delay="0"/>
                            </p:stCondLst>
                            <p:childTnLst>
                              <p:par>
                                <p:cTn id="19" presetID="22" presetClass="entr" presetSubtype="8" fill="hold" grpId="0" nodeType="clickEffect">
                                  <p:stCondLst>
                                    <p:cond delay="0"/>
                                  </p:stCondLst>
                                  <p:childTnLst>
                                    <p:set>
                                      <p:cBhvr>
                                        <p:cTn id="20" dur="1" fill="hold">
                                          <p:stCondLst>
                                            <p:cond delay="0"/>
                                          </p:stCondLst>
                                        </p:cTn>
                                        <p:tgtEl>
                                          <p:spTgt spid="104452"/>
                                        </p:tgtEl>
                                        <p:attrNameLst>
                                          <p:attrName>style.visibility</p:attrName>
                                        </p:attrNameLst>
                                      </p:cBhvr>
                                      <p:to>
                                        <p:strVal val="visible"/>
                                      </p:to>
                                    </p:set>
                                    <p:animEffect transition="in" filter="wipe(left)">
                                      <p:cBhvr>
                                        <p:cTn id="21" dur="500"/>
                                        <p:tgtEl>
                                          <p:spTgt spid="104452"/>
                                        </p:tgtEl>
                                      </p:cBhvr>
                                    </p:animEffect>
                                  </p:childTnLst>
                                </p:cTn>
                              </p:par>
                            </p:childTnLst>
                          </p:cTn>
                        </p:par>
                        <p:par>
                          <p:cTn id="22" fill="hold" nodeType="afterGroup">
                            <p:stCondLst>
                              <p:cond delay="500"/>
                            </p:stCondLst>
                            <p:childTnLst>
                              <p:par>
                                <p:cTn id="23" presetID="22" presetClass="entr" presetSubtype="8" fill="hold" grpId="0" nodeType="afterEffect">
                                  <p:stCondLst>
                                    <p:cond delay="0"/>
                                  </p:stCondLst>
                                  <p:childTnLst>
                                    <p:set>
                                      <p:cBhvr>
                                        <p:cTn id="24" dur="1" fill="hold">
                                          <p:stCondLst>
                                            <p:cond delay="0"/>
                                          </p:stCondLst>
                                        </p:cTn>
                                        <p:tgtEl>
                                          <p:spTgt spid="104454"/>
                                        </p:tgtEl>
                                        <p:attrNameLst>
                                          <p:attrName>style.visibility</p:attrName>
                                        </p:attrNameLst>
                                      </p:cBhvr>
                                      <p:to>
                                        <p:strVal val="visible"/>
                                      </p:to>
                                    </p:set>
                                    <p:animEffect transition="in" filter="wipe(left)">
                                      <p:cBhvr>
                                        <p:cTn id="25" dur="500"/>
                                        <p:tgtEl>
                                          <p:spTgt spid="1044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450" grpId="0" autoUpdateAnimBg="0"/>
      <p:bldP spid="104451" grpId="0" autoUpdateAnimBg="0"/>
      <p:bldP spid="104452" grpId="0" autoUpdateAnimBg="0"/>
      <p:bldP spid="104453" grpId="0" autoUpdateAnimBg="0"/>
      <p:bldP spid="104454" grpId="0" autoUpdateAnimBg="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2"/>
          <p:cNvSpPr>
            <a:spLocks noChangeArrowheads="1"/>
          </p:cNvSpPr>
          <p:nvPr/>
        </p:nvSpPr>
        <p:spPr bwMode="auto">
          <a:xfrm>
            <a:off x="2098675" y="609600"/>
            <a:ext cx="6727825" cy="118745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algn="ctr" eaLnBrk="0" hangingPunct="0"/>
            <a:r>
              <a:rPr lang="en-US" altLang="en-US" sz="3600" b="1" i="1">
                <a:solidFill>
                  <a:srgbClr val="CC0000"/>
                </a:solidFill>
                <a:latin typeface="Times New Roman" panose="02020603050405020304" pitchFamily="18" charset="0"/>
              </a:rPr>
              <a:t>Colluding Oligopolists Will</a:t>
            </a:r>
          </a:p>
          <a:p>
            <a:pPr algn="ctr" eaLnBrk="0" hangingPunct="0"/>
            <a:r>
              <a:rPr lang="en-US" altLang="en-US" sz="3600" b="1" i="1">
                <a:solidFill>
                  <a:srgbClr val="CC0000"/>
                </a:solidFill>
                <a:latin typeface="Times New Roman" panose="02020603050405020304" pitchFamily="18" charset="0"/>
              </a:rPr>
              <a:t>Split the Monopoly Profits</a:t>
            </a:r>
          </a:p>
        </p:txBody>
      </p:sp>
      <p:grpSp>
        <p:nvGrpSpPr>
          <p:cNvPr id="105475" name="Group 3"/>
          <p:cNvGrpSpPr>
            <a:grpSpLocks/>
          </p:cNvGrpSpPr>
          <p:nvPr/>
        </p:nvGrpSpPr>
        <p:grpSpPr bwMode="auto">
          <a:xfrm>
            <a:off x="2097088" y="1614488"/>
            <a:ext cx="6656387" cy="4876800"/>
            <a:chOff x="1321" y="1017"/>
            <a:chExt cx="4193" cy="3072"/>
          </a:xfrm>
        </p:grpSpPr>
        <p:sp>
          <p:nvSpPr>
            <p:cNvPr id="105476" name="Rectangle 4"/>
            <p:cNvSpPr>
              <a:spLocks noChangeArrowheads="1"/>
            </p:cNvSpPr>
            <p:nvPr/>
          </p:nvSpPr>
          <p:spPr bwMode="auto">
            <a:xfrm>
              <a:off x="1896" y="2117"/>
              <a:ext cx="1461" cy="365"/>
            </a:xfrm>
            <a:prstGeom prst="rect">
              <a:avLst/>
            </a:prstGeom>
            <a:solidFill>
              <a:srgbClr val="FFFF00"/>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5477" name="Line 5"/>
            <p:cNvSpPr>
              <a:spLocks noChangeShapeType="1"/>
            </p:cNvSpPr>
            <p:nvPr/>
          </p:nvSpPr>
          <p:spPr bwMode="auto">
            <a:xfrm>
              <a:off x="2232" y="1706"/>
              <a:ext cx="2299" cy="2042"/>
            </a:xfrm>
            <a:prstGeom prst="line">
              <a:avLst/>
            </a:prstGeom>
            <a:noFill/>
            <a:ln w="76200">
              <a:solidFill>
                <a:srgbClr val="777777"/>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5478" name="Rectangle 6"/>
            <p:cNvSpPr>
              <a:spLocks noChangeArrowheads="1"/>
            </p:cNvSpPr>
            <p:nvPr/>
          </p:nvSpPr>
          <p:spPr bwMode="auto">
            <a:xfrm>
              <a:off x="4853" y="2653"/>
              <a:ext cx="342" cy="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eaLnBrk="0" hangingPunct="0"/>
              <a:r>
                <a:rPr lang="en-US" altLang="en-US" sz="2800" b="1">
                  <a:solidFill>
                    <a:srgbClr val="000000"/>
                  </a:solidFill>
                </a:rPr>
                <a:t>D</a:t>
              </a:r>
            </a:p>
          </p:txBody>
        </p:sp>
        <p:sp>
          <p:nvSpPr>
            <p:cNvPr id="105479" name="Freeform 7"/>
            <p:cNvSpPr>
              <a:spLocks/>
            </p:cNvSpPr>
            <p:nvPr/>
          </p:nvSpPr>
          <p:spPr bwMode="auto">
            <a:xfrm>
              <a:off x="2113" y="1811"/>
              <a:ext cx="2517" cy="975"/>
            </a:xfrm>
            <a:custGeom>
              <a:avLst/>
              <a:gdLst>
                <a:gd name="T0" fmla="*/ 0 w 2517"/>
                <a:gd name="T1" fmla="*/ 710 h 975"/>
                <a:gd name="T2" fmla="*/ 941 w 2517"/>
                <a:gd name="T3" fmla="*/ 970 h 975"/>
                <a:gd name="T4" fmla="*/ 1534 w 2517"/>
                <a:gd name="T5" fmla="*/ 741 h 975"/>
                <a:gd name="T6" fmla="*/ 1631 w 2517"/>
                <a:gd name="T7" fmla="*/ 685 h 975"/>
                <a:gd name="T8" fmla="*/ 1738 w 2517"/>
                <a:gd name="T9" fmla="*/ 612 h 975"/>
                <a:gd name="T10" fmla="*/ 1900 w 2517"/>
                <a:gd name="T11" fmla="*/ 492 h 975"/>
                <a:gd name="T12" fmla="*/ 2167 w 2517"/>
                <a:gd name="T13" fmla="*/ 291 h 975"/>
                <a:gd name="T14" fmla="*/ 2517 w 2517"/>
                <a:gd name="T15" fmla="*/ 0 h 97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517" h="975">
                  <a:moveTo>
                    <a:pt x="0" y="710"/>
                  </a:moveTo>
                  <a:cubicBezTo>
                    <a:pt x="157" y="753"/>
                    <a:pt x="685" y="965"/>
                    <a:pt x="941" y="970"/>
                  </a:cubicBezTo>
                  <a:cubicBezTo>
                    <a:pt x="1197" y="975"/>
                    <a:pt x="1419" y="789"/>
                    <a:pt x="1534" y="741"/>
                  </a:cubicBezTo>
                  <a:lnTo>
                    <a:pt x="1631" y="685"/>
                  </a:lnTo>
                  <a:lnTo>
                    <a:pt x="1738" y="612"/>
                  </a:lnTo>
                  <a:lnTo>
                    <a:pt x="1900" y="492"/>
                  </a:lnTo>
                  <a:lnTo>
                    <a:pt x="2167" y="291"/>
                  </a:lnTo>
                  <a:lnTo>
                    <a:pt x="2517" y="0"/>
                  </a:lnTo>
                </a:path>
              </a:pathLst>
            </a:custGeom>
            <a:noFill/>
            <a:ln w="76200" cap="rnd" cmpd="sng">
              <a:solidFill>
                <a:srgbClr val="CC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5480" name="Rectangle 8"/>
            <p:cNvSpPr>
              <a:spLocks noChangeArrowheads="1"/>
            </p:cNvSpPr>
            <p:nvPr/>
          </p:nvSpPr>
          <p:spPr bwMode="auto">
            <a:xfrm>
              <a:off x="4644" y="1551"/>
              <a:ext cx="470" cy="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eaLnBrk="0" hangingPunct="0"/>
              <a:r>
                <a:rPr lang="en-US" altLang="en-US" sz="2800" b="1">
                  <a:solidFill>
                    <a:srgbClr val="000000"/>
                  </a:solidFill>
                </a:rPr>
                <a:t>MC</a:t>
              </a:r>
            </a:p>
          </p:txBody>
        </p:sp>
        <p:sp>
          <p:nvSpPr>
            <p:cNvPr id="105481" name="Rectangle 9"/>
            <p:cNvSpPr>
              <a:spLocks noChangeArrowheads="1"/>
            </p:cNvSpPr>
            <p:nvPr/>
          </p:nvSpPr>
          <p:spPr bwMode="auto">
            <a:xfrm>
              <a:off x="4800" y="2233"/>
              <a:ext cx="714" cy="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eaLnBrk="0" hangingPunct="0"/>
              <a:r>
                <a:rPr lang="en-US" altLang="en-US" sz="2800" b="1">
                  <a:solidFill>
                    <a:srgbClr val="000000"/>
                  </a:solidFill>
                </a:rPr>
                <a:t>ATC</a:t>
              </a:r>
            </a:p>
          </p:txBody>
        </p:sp>
        <p:sp>
          <p:nvSpPr>
            <p:cNvPr id="105482" name="Rectangle 10"/>
            <p:cNvSpPr>
              <a:spLocks noChangeArrowheads="1"/>
            </p:cNvSpPr>
            <p:nvPr/>
          </p:nvSpPr>
          <p:spPr bwMode="auto">
            <a:xfrm>
              <a:off x="4492" y="3452"/>
              <a:ext cx="469" cy="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eaLnBrk="0" hangingPunct="0"/>
              <a:r>
                <a:rPr lang="en-US" altLang="en-US" sz="2800" b="1">
                  <a:solidFill>
                    <a:srgbClr val="000000"/>
                  </a:solidFill>
                </a:rPr>
                <a:t>MR</a:t>
              </a:r>
            </a:p>
          </p:txBody>
        </p:sp>
        <p:sp>
          <p:nvSpPr>
            <p:cNvPr id="105483" name="Rectangle 11"/>
            <p:cNvSpPr>
              <a:spLocks noChangeArrowheads="1"/>
            </p:cNvSpPr>
            <p:nvPr/>
          </p:nvSpPr>
          <p:spPr bwMode="auto">
            <a:xfrm>
              <a:off x="2974" y="1017"/>
              <a:ext cx="1490" cy="7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eaLnBrk="0" hangingPunct="0"/>
              <a:r>
                <a:rPr lang="en-US" altLang="en-US" sz="3600" b="1" i="1">
                  <a:solidFill>
                    <a:srgbClr val="000099"/>
                  </a:solidFill>
                </a:rPr>
                <a:t>Economic</a:t>
              </a:r>
            </a:p>
            <a:p>
              <a:pPr algn="ctr" eaLnBrk="0" hangingPunct="0"/>
              <a:r>
                <a:rPr lang="en-US" altLang="en-US" sz="3600" b="1" i="1">
                  <a:solidFill>
                    <a:srgbClr val="000099"/>
                  </a:solidFill>
                </a:rPr>
                <a:t>Profit</a:t>
              </a:r>
            </a:p>
          </p:txBody>
        </p:sp>
        <p:sp>
          <p:nvSpPr>
            <p:cNvPr id="105484" name="Freeform 12"/>
            <p:cNvSpPr>
              <a:spLocks/>
            </p:cNvSpPr>
            <p:nvPr/>
          </p:nvSpPr>
          <p:spPr bwMode="auto">
            <a:xfrm>
              <a:off x="2452" y="1385"/>
              <a:ext cx="2352" cy="1172"/>
            </a:xfrm>
            <a:custGeom>
              <a:avLst/>
              <a:gdLst>
                <a:gd name="T0" fmla="*/ 0 w 2802"/>
                <a:gd name="T1" fmla="*/ 0 h 1339"/>
                <a:gd name="T2" fmla="*/ 136 w 2802"/>
                <a:gd name="T3" fmla="*/ 382 h 1339"/>
                <a:gd name="T4" fmla="*/ 263 w 2802"/>
                <a:gd name="T5" fmla="*/ 685 h 1339"/>
                <a:gd name="T6" fmla="*/ 339 w 2802"/>
                <a:gd name="T7" fmla="*/ 812 h 1339"/>
                <a:gd name="T8" fmla="*/ 402 w 2802"/>
                <a:gd name="T9" fmla="*/ 902 h 1339"/>
                <a:gd name="T10" fmla="*/ 503 w 2802"/>
                <a:gd name="T11" fmla="*/ 1011 h 1339"/>
                <a:gd name="T12" fmla="*/ 627 w 2802"/>
                <a:gd name="T13" fmla="*/ 1094 h 1339"/>
                <a:gd name="T14" fmla="*/ 740 w 2802"/>
                <a:gd name="T15" fmla="*/ 1152 h 1339"/>
                <a:gd name="T16" fmla="*/ 891 w 2802"/>
                <a:gd name="T17" fmla="*/ 1210 h 1339"/>
                <a:gd name="T18" fmla="*/ 1066 w 2802"/>
                <a:gd name="T19" fmla="*/ 1251 h 1339"/>
                <a:gd name="T20" fmla="*/ 1324 w 2802"/>
                <a:gd name="T21" fmla="*/ 1305 h 1339"/>
                <a:gd name="T22" fmla="*/ 1546 w 2802"/>
                <a:gd name="T23" fmla="*/ 1338 h 1339"/>
                <a:gd name="T24" fmla="*/ 1742 w 2802"/>
                <a:gd name="T25" fmla="*/ 1326 h 1339"/>
                <a:gd name="T26" fmla="*/ 1880 w 2802"/>
                <a:gd name="T27" fmla="*/ 1302 h 1339"/>
                <a:gd name="T28" fmla="*/ 2109 w 2802"/>
                <a:gd name="T29" fmla="*/ 1264 h 1339"/>
                <a:gd name="T30" fmla="*/ 1991 w 2802"/>
                <a:gd name="T31" fmla="*/ 1289 h 1339"/>
                <a:gd name="T32" fmla="*/ 2271 w 2802"/>
                <a:gd name="T33" fmla="*/ 1233 h 1339"/>
                <a:gd name="T34" fmla="*/ 2471 w 2802"/>
                <a:gd name="T35" fmla="*/ 1197 h 1339"/>
                <a:gd name="T36" fmla="*/ 2801 w 2802"/>
                <a:gd name="T37" fmla="*/ 1117 h 13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802" h="1339">
                  <a:moveTo>
                    <a:pt x="0" y="0"/>
                  </a:moveTo>
                  <a:lnTo>
                    <a:pt x="136" y="382"/>
                  </a:lnTo>
                  <a:lnTo>
                    <a:pt x="263" y="685"/>
                  </a:lnTo>
                  <a:lnTo>
                    <a:pt x="339" y="812"/>
                  </a:lnTo>
                  <a:lnTo>
                    <a:pt x="402" y="902"/>
                  </a:lnTo>
                  <a:lnTo>
                    <a:pt x="503" y="1011"/>
                  </a:lnTo>
                  <a:lnTo>
                    <a:pt x="627" y="1094"/>
                  </a:lnTo>
                  <a:lnTo>
                    <a:pt x="740" y="1152"/>
                  </a:lnTo>
                  <a:lnTo>
                    <a:pt x="891" y="1210"/>
                  </a:lnTo>
                  <a:lnTo>
                    <a:pt x="1066" y="1251"/>
                  </a:lnTo>
                  <a:lnTo>
                    <a:pt x="1324" y="1305"/>
                  </a:lnTo>
                  <a:lnTo>
                    <a:pt x="1546" y="1338"/>
                  </a:lnTo>
                  <a:lnTo>
                    <a:pt x="1742" y="1326"/>
                  </a:lnTo>
                  <a:lnTo>
                    <a:pt x="1880" y="1302"/>
                  </a:lnTo>
                  <a:lnTo>
                    <a:pt x="2109" y="1264"/>
                  </a:lnTo>
                  <a:lnTo>
                    <a:pt x="1991" y="1289"/>
                  </a:lnTo>
                  <a:lnTo>
                    <a:pt x="2271" y="1233"/>
                  </a:lnTo>
                  <a:lnTo>
                    <a:pt x="2471" y="1197"/>
                  </a:lnTo>
                  <a:lnTo>
                    <a:pt x="2801" y="1117"/>
                  </a:lnTo>
                </a:path>
              </a:pathLst>
            </a:custGeom>
            <a:noFill/>
            <a:ln w="76200" cap="rnd" cmpd="sng">
              <a:solidFill>
                <a:srgbClr val="000099"/>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5485" name="Line 13"/>
            <p:cNvSpPr>
              <a:spLocks noChangeShapeType="1"/>
            </p:cNvSpPr>
            <p:nvPr/>
          </p:nvSpPr>
          <p:spPr bwMode="auto">
            <a:xfrm flipH="1">
              <a:off x="1890" y="2114"/>
              <a:ext cx="1473" cy="0"/>
            </a:xfrm>
            <a:prstGeom prst="line">
              <a:avLst/>
            </a:prstGeom>
            <a:noFill/>
            <a:ln w="50800">
              <a:solidFill>
                <a:schemeClr val="tx1"/>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5486" name="Line 14"/>
            <p:cNvSpPr>
              <a:spLocks noChangeShapeType="1"/>
            </p:cNvSpPr>
            <p:nvPr/>
          </p:nvSpPr>
          <p:spPr bwMode="auto">
            <a:xfrm>
              <a:off x="3366" y="2100"/>
              <a:ext cx="0" cy="1634"/>
            </a:xfrm>
            <a:prstGeom prst="line">
              <a:avLst/>
            </a:prstGeom>
            <a:noFill/>
            <a:ln w="50800">
              <a:solidFill>
                <a:schemeClr val="tx1"/>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5487" name="Rectangle 15"/>
            <p:cNvSpPr>
              <a:spLocks noChangeArrowheads="1"/>
            </p:cNvSpPr>
            <p:nvPr/>
          </p:nvSpPr>
          <p:spPr bwMode="auto">
            <a:xfrm>
              <a:off x="2350" y="3336"/>
              <a:ext cx="930" cy="2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400" b="1"/>
                <a:t>MR = MC</a:t>
              </a:r>
            </a:p>
          </p:txBody>
        </p:sp>
        <p:sp>
          <p:nvSpPr>
            <p:cNvPr id="105488" name="Line 16"/>
            <p:cNvSpPr>
              <a:spLocks noChangeShapeType="1"/>
            </p:cNvSpPr>
            <p:nvPr/>
          </p:nvSpPr>
          <p:spPr bwMode="auto">
            <a:xfrm flipV="1">
              <a:off x="3022" y="2758"/>
              <a:ext cx="312" cy="459"/>
            </a:xfrm>
            <a:prstGeom prst="line">
              <a:avLst/>
            </a:prstGeom>
            <a:noFill/>
            <a:ln w="28575">
              <a:solidFill>
                <a:srgbClr val="CC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105489" name="Group 17"/>
            <p:cNvGrpSpPr>
              <a:grpSpLocks/>
            </p:cNvGrpSpPr>
            <p:nvPr/>
          </p:nvGrpSpPr>
          <p:grpSpPr bwMode="auto">
            <a:xfrm>
              <a:off x="1881" y="1085"/>
              <a:ext cx="3024" cy="2710"/>
              <a:chOff x="1873" y="1085"/>
              <a:chExt cx="3024" cy="2710"/>
            </a:xfrm>
          </p:grpSpPr>
          <p:sp>
            <p:nvSpPr>
              <p:cNvPr id="105490" name="Line 18"/>
              <p:cNvSpPr>
                <a:spLocks noChangeShapeType="1"/>
              </p:cNvSpPr>
              <p:nvPr/>
            </p:nvSpPr>
            <p:spPr bwMode="auto">
              <a:xfrm>
                <a:off x="1885" y="1085"/>
                <a:ext cx="0" cy="2710"/>
              </a:xfrm>
              <a:prstGeom prst="line">
                <a:avLst/>
              </a:prstGeom>
              <a:noFill/>
              <a:ln w="762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5491" name="Line 19"/>
              <p:cNvSpPr>
                <a:spLocks noChangeShapeType="1"/>
              </p:cNvSpPr>
              <p:nvPr/>
            </p:nvSpPr>
            <p:spPr bwMode="auto">
              <a:xfrm>
                <a:off x="1873" y="3771"/>
                <a:ext cx="3024" cy="0"/>
              </a:xfrm>
              <a:prstGeom prst="line">
                <a:avLst/>
              </a:prstGeom>
              <a:noFill/>
              <a:ln w="762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105492" name="Text Box 20"/>
            <p:cNvSpPr txBox="1">
              <a:spLocks noChangeArrowheads="1"/>
            </p:cNvSpPr>
            <p:nvPr/>
          </p:nvSpPr>
          <p:spPr bwMode="auto">
            <a:xfrm rot="-5400000">
              <a:off x="697" y="2164"/>
              <a:ext cx="153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altLang="en-US" sz="2400" b="1"/>
                <a:t>Price and costs</a:t>
              </a:r>
            </a:p>
          </p:txBody>
        </p:sp>
        <p:sp>
          <p:nvSpPr>
            <p:cNvPr id="105493" name="Line 21"/>
            <p:cNvSpPr>
              <a:spLocks noChangeShapeType="1"/>
            </p:cNvSpPr>
            <p:nvPr/>
          </p:nvSpPr>
          <p:spPr bwMode="auto">
            <a:xfrm>
              <a:off x="2238" y="1529"/>
              <a:ext cx="2647" cy="1323"/>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5494" name="Oval 22"/>
            <p:cNvSpPr>
              <a:spLocks noChangeArrowheads="1"/>
            </p:cNvSpPr>
            <p:nvPr/>
          </p:nvSpPr>
          <p:spPr bwMode="auto">
            <a:xfrm>
              <a:off x="3305" y="2649"/>
              <a:ext cx="123" cy="123"/>
            </a:xfrm>
            <a:prstGeom prst="ellipse">
              <a:avLst/>
            </a:prstGeom>
            <a:solidFill>
              <a:schemeClr val="folHlink"/>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5495" name="Text Box 23"/>
            <p:cNvSpPr txBox="1">
              <a:spLocks noChangeArrowheads="1"/>
            </p:cNvSpPr>
            <p:nvPr/>
          </p:nvSpPr>
          <p:spPr bwMode="auto">
            <a:xfrm>
              <a:off x="3195" y="3801"/>
              <a:ext cx="336"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400" b="1"/>
                <a:t>Q</a:t>
              </a:r>
              <a:r>
                <a:rPr lang="en-US" altLang="en-US" sz="2400" b="1" baseline="-25000"/>
                <a:t>0</a:t>
              </a:r>
            </a:p>
          </p:txBody>
        </p:sp>
        <p:sp>
          <p:nvSpPr>
            <p:cNvPr id="105496" name="Text Box 24"/>
            <p:cNvSpPr txBox="1">
              <a:spLocks noChangeArrowheads="1"/>
            </p:cNvSpPr>
            <p:nvPr/>
          </p:nvSpPr>
          <p:spPr bwMode="auto">
            <a:xfrm>
              <a:off x="1546" y="1980"/>
              <a:ext cx="31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400" b="1"/>
                <a:t>P</a:t>
              </a:r>
              <a:r>
                <a:rPr lang="en-US" altLang="en-US" sz="2400" b="1" baseline="-25000"/>
                <a:t>0</a:t>
              </a:r>
            </a:p>
          </p:txBody>
        </p:sp>
        <p:sp>
          <p:nvSpPr>
            <p:cNvPr id="105497" name="Text Box 25"/>
            <p:cNvSpPr txBox="1">
              <a:spLocks noChangeArrowheads="1"/>
            </p:cNvSpPr>
            <p:nvPr/>
          </p:nvSpPr>
          <p:spPr bwMode="auto">
            <a:xfrm>
              <a:off x="1546" y="2332"/>
              <a:ext cx="326"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400" b="1"/>
                <a:t>A</a:t>
              </a:r>
              <a:r>
                <a:rPr lang="en-US" altLang="en-US" sz="2400" b="1" baseline="-25000"/>
                <a:t>0</a:t>
              </a:r>
            </a:p>
          </p:txBody>
        </p:sp>
        <p:sp>
          <p:nvSpPr>
            <p:cNvPr id="105498" name="Line 26"/>
            <p:cNvSpPr>
              <a:spLocks noChangeShapeType="1"/>
            </p:cNvSpPr>
            <p:nvPr/>
          </p:nvSpPr>
          <p:spPr bwMode="auto">
            <a:xfrm flipH="1">
              <a:off x="3053" y="1794"/>
              <a:ext cx="526" cy="461"/>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05499" name="Rectangle 27"/>
          <p:cNvSpPr>
            <a:spLocks noChangeArrowheads="1"/>
          </p:cNvSpPr>
          <p:nvPr/>
        </p:nvSpPr>
        <p:spPr bwMode="auto">
          <a:xfrm>
            <a:off x="1725613" y="87313"/>
            <a:ext cx="7415212" cy="59213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eaLnBrk="0" hangingPunct="0"/>
            <a:r>
              <a:rPr lang="en-US" altLang="en-US" sz="3300" b="1">
                <a:solidFill>
                  <a:srgbClr val="000099"/>
                </a:solidFill>
                <a:latin typeface="Times New Roman" panose="02020603050405020304" pitchFamily="18" charset="0"/>
              </a:rPr>
              <a:t>CARTELS AND OTHER COLLUSION</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05474"/>
                                        </p:tgtEl>
                                        <p:attrNameLst>
                                          <p:attrName>style.visibility</p:attrName>
                                        </p:attrNameLst>
                                      </p:cBhvr>
                                      <p:to>
                                        <p:strVal val="visible"/>
                                      </p:to>
                                    </p:set>
                                    <p:animEffect transition="in" filter="wipe(left)">
                                      <p:cBhvr>
                                        <p:cTn id="7" dur="500"/>
                                        <p:tgtEl>
                                          <p:spTgt spid="105474"/>
                                        </p:tgtEl>
                                      </p:cBhvr>
                                    </p:animEffect>
                                  </p:childTnLst>
                                </p:cTn>
                              </p:par>
                            </p:childTnLst>
                          </p:cTn>
                        </p:par>
                        <p:par>
                          <p:cTn id="8" fill="hold" nodeType="afterGroup">
                            <p:stCondLst>
                              <p:cond delay="500"/>
                            </p:stCondLst>
                            <p:childTnLst>
                              <p:par>
                                <p:cTn id="9" presetID="9" presetClass="entr" presetSubtype="0" fill="hold" nodeType="afterEffect">
                                  <p:stCondLst>
                                    <p:cond delay="0"/>
                                  </p:stCondLst>
                                  <p:childTnLst>
                                    <p:set>
                                      <p:cBhvr>
                                        <p:cTn id="10" dur="1" fill="hold">
                                          <p:stCondLst>
                                            <p:cond delay="0"/>
                                          </p:stCondLst>
                                        </p:cTn>
                                        <p:tgtEl>
                                          <p:spTgt spid="105475"/>
                                        </p:tgtEl>
                                        <p:attrNameLst>
                                          <p:attrName>style.visibility</p:attrName>
                                        </p:attrNameLst>
                                      </p:cBhvr>
                                      <p:to>
                                        <p:strVal val="visible"/>
                                      </p:to>
                                    </p:set>
                                    <p:animEffect transition="in" filter="dissolve">
                                      <p:cBhvr>
                                        <p:cTn id="11" dur="500"/>
                                        <p:tgtEl>
                                          <p:spTgt spid="10547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5474" grpId="0" autoUpdateAnimBg="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p:txBody>
          <a:bodyPr/>
          <a:lstStyle/>
          <a:p>
            <a:r>
              <a:rPr lang="en-US" altLang="en-US"/>
              <a:t>Monopolistic Competition</a:t>
            </a:r>
          </a:p>
        </p:txBody>
      </p:sp>
      <p:sp>
        <p:nvSpPr>
          <p:cNvPr id="60419" name="Rectangle 3"/>
          <p:cNvSpPr>
            <a:spLocks noGrp="1" noChangeArrowheads="1"/>
          </p:cNvSpPr>
          <p:nvPr>
            <p:ph type="body" idx="1"/>
          </p:nvPr>
        </p:nvSpPr>
        <p:spPr/>
        <p:txBody>
          <a:bodyPr/>
          <a:lstStyle/>
          <a:p>
            <a:r>
              <a:rPr lang="en-US" altLang="en-US">
                <a:solidFill>
                  <a:srgbClr val="365B98"/>
                </a:solidFill>
              </a:rPr>
              <a:t>Price and Output Determination under Monopolistic Competition</a:t>
            </a:r>
            <a:endParaRPr lang="en-US" altLang="en-US"/>
          </a:p>
          <a:p>
            <a:pPr lvl="1"/>
            <a:r>
              <a:rPr lang="en-US" altLang="en-US"/>
              <a:t>MR  =  MC rule applies for setting output.</a:t>
            </a:r>
          </a:p>
          <a:p>
            <a:pPr lvl="1"/>
            <a:r>
              <a:rPr lang="en-US" altLang="en-US"/>
              <a:t>Long-run equilibrium:  the firm’s demand curve must be tangent to its average cost curve.</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p:cNvSpPr>
            <a:spLocks noChangeArrowheads="1"/>
          </p:cNvSpPr>
          <p:nvPr/>
        </p:nvSpPr>
        <p:spPr bwMode="auto">
          <a:xfrm>
            <a:off x="1824038" y="876300"/>
            <a:ext cx="7077075" cy="563403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eaLnBrk="0" hangingPunct="0"/>
            <a:r>
              <a:rPr lang="en-US" altLang="en-US" sz="5200" b="1">
                <a:solidFill>
                  <a:srgbClr val="CC0000"/>
                </a:solidFill>
                <a:latin typeface="Times New Roman" panose="02020603050405020304" pitchFamily="18" charset="0"/>
              </a:rPr>
              <a:t>Overt Collusion</a:t>
            </a:r>
          </a:p>
          <a:p>
            <a:pPr lvl="1" eaLnBrk="0" hangingPunct="0">
              <a:buFontTx/>
              <a:buChar char="•"/>
            </a:pPr>
            <a:r>
              <a:rPr lang="en-US" altLang="en-US" sz="5200" b="1">
                <a:solidFill>
                  <a:srgbClr val="CC0000"/>
                </a:solidFill>
                <a:latin typeface="Times New Roman" panose="02020603050405020304" pitchFamily="18" charset="0"/>
              </a:rPr>
              <a:t>Cartels Defined</a:t>
            </a:r>
          </a:p>
          <a:p>
            <a:pPr lvl="1" eaLnBrk="0" hangingPunct="0">
              <a:buFontTx/>
              <a:buChar char="•"/>
            </a:pPr>
            <a:r>
              <a:rPr lang="en-US" altLang="en-US" sz="5200" b="1">
                <a:solidFill>
                  <a:srgbClr val="CC0000"/>
                </a:solidFill>
                <a:latin typeface="Times New Roman" panose="02020603050405020304" pitchFamily="18" charset="0"/>
              </a:rPr>
              <a:t>The OPEC Cartel</a:t>
            </a:r>
          </a:p>
          <a:p>
            <a:pPr eaLnBrk="0" hangingPunct="0"/>
            <a:r>
              <a:rPr lang="en-US" altLang="en-US" sz="5200" b="1">
                <a:solidFill>
                  <a:srgbClr val="CC0000"/>
                </a:solidFill>
                <a:latin typeface="Times New Roman" panose="02020603050405020304" pitchFamily="18" charset="0"/>
              </a:rPr>
              <a:t>Covert Collusion</a:t>
            </a:r>
          </a:p>
          <a:p>
            <a:pPr lvl="1" eaLnBrk="0" hangingPunct="0">
              <a:buFontTx/>
              <a:buChar char="•"/>
            </a:pPr>
            <a:r>
              <a:rPr lang="en-US" altLang="en-US" sz="5200" b="1">
                <a:solidFill>
                  <a:srgbClr val="CC0000"/>
                </a:solidFill>
                <a:latin typeface="Times New Roman" panose="02020603050405020304" pitchFamily="18" charset="0"/>
              </a:rPr>
              <a:t>Recent Examples</a:t>
            </a:r>
          </a:p>
          <a:p>
            <a:pPr lvl="1" eaLnBrk="0" hangingPunct="0">
              <a:buFontTx/>
              <a:buChar char="•"/>
            </a:pPr>
            <a:r>
              <a:rPr lang="en-US" altLang="en-US" sz="5200" b="1">
                <a:solidFill>
                  <a:srgbClr val="CC0000"/>
                </a:solidFill>
                <a:latin typeface="Times New Roman" panose="02020603050405020304" pitchFamily="18" charset="0"/>
              </a:rPr>
              <a:t>U.S. Illegality</a:t>
            </a:r>
          </a:p>
          <a:p>
            <a:pPr lvl="1" eaLnBrk="0" hangingPunct="0">
              <a:buFontTx/>
              <a:buChar char="•"/>
            </a:pPr>
            <a:r>
              <a:rPr lang="en-US" altLang="en-US" sz="5200" b="1">
                <a:solidFill>
                  <a:srgbClr val="CC0000"/>
                </a:solidFill>
                <a:latin typeface="Times New Roman" panose="02020603050405020304" pitchFamily="18" charset="0"/>
              </a:rPr>
              <a:t>Tacit Understandings</a:t>
            </a:r>
          </a:p>
        </p:txBody>
      </p:sp>
      <p:sp>
        <p:nvSpPr>
          <p:cNvPr id="106499" name="Rectangle 3"/>
          <p:cNvSpPr>
            <a:spLocks noChangeArrowheads="1"/>
          </p:cNvSpPr>
          <p:nvPr/>
        </p:nvSpPr>
        <p:spPr bwMode="auto">
          <a:xfrm>
            <a:off x="1725613" y="87313"/>
            <a:ext cx="7415212" cy="59213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eaLnBrk="0" hangingPunct="0"/>
            <a:r>
              <a:rPr lang="en-US" altLang="en-US" sz="3300" b="1">
                <a:solidFill>
                  <a:srgbClr val="000099"/>
                </a:solidFill>
                <a:latin typeface="Times New Roman" panose="02020603050405020304" pitchFamily="18" charset="0"/>
              </a:rPr>
              <a:t>CARTELS AND OTHER COLLUSION</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06498">
                                            <p:txEl>
                                              <p:pRg st="0" end="0"/>
                                            </p:txEl>
                                          </p:spTgt>
                                        </p:tgtEl>
                                        <p:attrNameLst>
                                          <p:attrName>style.visibility</p:attrName>
                                        </p:attrNameLst>
                                      </p:cBhvr>
                                      <p:to>
                                        <p:strVal val="visible"/>
                                      </p:to>
                                    </p:set>
                                    <p:animEffect transition="in" filter="wipe(left)">
                                      <p:cBhvr>
                                        <p:cTn id="7" dur="500"/>
                                        <p:tgtEl>
                                          <p:spTgt spid="106498">
                                            <p:txEl>
                                              <p:pRg st="0" end="0"/>
                                            </p:txEl>
                                          </p:spTgt>
                                        </p:tgtEl>
                                      </p:cBhvr>
                                    </p:animEffect>
                                  </p:childTnLst>
                                  <p:subTnLst>
                                    <p:animClr clrSpc="rgb" dir="cw">
                                      <p:cBhvr override="childStyle">
                                        <p:cTn dur="1" fill="hold" display="0" masterRel="nextClick" afterEffect="1"/>
                                        <p:tgtEl>
                                          <p:spTgt spid="106498">
                                            <p:txEl>
                                              <p:pRg st="0" end="0"/>
                                            </p:txEl>
                                          </p:spTgt>
                                        </p:tgtEl>
                                        <p:attrNameLst>
                                          <p:attrName>ppt_c</p:attrName>
                                        </p:attrNameLst>
                                      </p:cBhvr>
                                      <p:to>
                                        <a:schemeClr val="tx1"/>
                                      </p:to>
                                    </p:animClr>
                                  </p:sub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06498">
                                            <p:txEl>
                                              <p:pRg st="1" end="1"/>
                                            </p:txEl>
                                          </p:spTgt>
                                        </p:tgtEl>
                                        <p:attrNameLst>
                                          <p:attrName>style.visibility</p:attrName>
                                        </p:attrNameLst>
                                      </p:cBhvr>
                                      <p:to>
                                        <p:strVal val="visible"/>
                                      </p:to>
                                    </p:set>
                                    <p:animEffect transition="in" filter="wipe(left)">
                                      <p:cBhvr>
                                        <p:cTn id="12" dur="500"/>
                                        <p:tgtEl>
                                          <p:spTgt spid="106498">
                                            <p:txEl>
                                              <p:pRg st="1" end="1"/>
                                            </p:txEl>
                                          </p:spTgt>
                                        </p:tgtEl>
                                      </p:cBhvr>
                                    </p:animEffect>
                                  </p:childTnLst>
                                  <p:subTnLst>
                                    <p:animClr clrSpc="rgb" dir="cw">
                                      <p:cBhvr override="childStyle">
                                        <p:cTn dur="1" fill="hold" display="0" masterRel="nextClick" afterEffect="1"/>
                                        <p:tgtEl>
                                          <p:spTgt spid="106498">
                                            <p:txEl>
                                              <p:pRg st="1" end="1"/>
                                            </p:txEl>
                                          </p:spTgt>
                                        </p:tgtEl>
                                        <p:attrNameLst>
                                          <p:attrName>ppt_c</p:attrName>
                                        </p:attrNameLst>
                                      </p:cBhvr>
                                      <p:to>
                                        <a:schemeClr val="tx1"/>
                                      </p:to>
                                    </p:animClr>
                                  </p:sub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06498">
                                            <p:txEl>
                                              <p:pRg st="2" end="2"/>
                                            </p:txEl>
                                          </p:spTgt>
                                        </p:tgtEl>
                                        <p:attrNameLst>
                                          <p:attrName>style.visibility</p:attrName>
                                        </p:attrNameLst>
                                      </p:cBhvr>
                                      <p:to>
                                        <p:strVal val="visible"/>
                                      </p:to>
                                    </p:set>
                                    <p:animEffect transition="in" filter="wipe(left)">
                                      <p:cBhvr>
                                        <p:cTn id="17" dur="500"/>
                                        <p:tgtEl>
                                          <p:spTgt spid="106498">
                                            <p:txEl>
                                              <p:pRg st="2" end="2"/>
                                            </p:txEl>
                                          </p:spTgt>
                                        </p:tgtEl>
                                      </p:cBhvr>
                                    </p:animEffect>
                                  </p:childTnLst>
                                  <p:subTnLst>
                                    <p:animClr clrSpc="rgb" dir="cw">
                                      <p:cBhvr override="childStyle">
                                        <p:cTn dur="1" fill="hold" display="0" masterRel="nextClick" afterEffect="1"/>
                                        <p:tgtEl>
                                          <p:spTgt spid="106498">
                                            <p:txEl>
                                              <p:pRg st="2" end="2"/>
                                            </p:txEl>
                                          </p:spTgt>
                                        </p:tgtEl>
                                        <p:attrNameLst>
                                          <p:attrName>ppt_c</p:attrName>
                                        </p:attrNameLst>
                                      </p:cBhvr>
                                      <p:to>
                                        <a:schemeClr val="tx1"/>
                                      </p:to>
                                    </p:animClr>
                                  </p:sub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06498">
                                            <p:txEl>
                                              <p:pRg st="3" end="3"/>
                                            </p:txEl>
                                          </p:spTgt>
                                        </p:tgtEl>
                                        <p:attrNameLst>
                                          <p:attrName>style.visibility</p:attrName>
                                        </p:attrNameLst>
                                      </p:cBhvr>
                                      <p:to>
                                        <p:strVal val="visible"/>
                                      </p:to>
                                    </p:set>
                                    <p:animEffect transition="in" filter="wipe(left)">
                                      <p:cBhvr>
                                        <p:cTn id="22" dur="500"/>
                                        <p:tgtEl>
                                          <p:spTgt spid="106498">
                                            <p:txEl>
                                              <p:pRg st="3" end="3"/>
                                            </p:txEl>
                                          </p:spTgt>
                                        </p:tgtEl>
                                      </p:cBhvr>
                                    </p:animEffect>
                                  </p:childTnLst>
                                  <p:subTnLst>
                                    <p:animClr clrSpc="rgb" dir="cw">
                                      <p:cBhvr override="childStyle">
                                        <p:cTn dur="1" fill="hold" display="0" masterRel="nextClick" afterEffect="1"/>
                                        <p:tgtEl>
                                          <p:spTgt spid="106498">
                                            <p:txEl>
                                              <p:pRg st="3" end="3"/>
                                            </p:txEl>
                                          </p:spTgt>
                                        </p:tgtEl>
                                        <p:attrNameLst>
                                          <p:attrName>ppt_c</p:attrName>
                                        </p:attrNameLst>
                                      </p:cBhvr>
                                      <p:to>
                                        <a:schemeClr val="tx1"/>
                                      </p:to>
                                    </p:animClr>
                                  </p:sub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106498">
                                            <p:txEl>
                                              <p:pRg st="4" end="4"/>
                                            </p:txEl>
                                          </p:spTgt>
                                        </p:tgtEl>
                                        <p:attrNameLst>
                                          <p:attrName>style.visibility</p:attrName>
                                        </p:attrNameLst>
                                      </p:cBhvr>
                                      <p:to>
                                        <p:strVal val="visible"/>
                                      </p:to>
                                    </p:set>
                                    <p:animEffect transition="in" filter="wipe(left)">
                                      <p:cBhvr>
                                        <p:cTn id="27" dur="500"/>
                                        <p:tgtEl>
                                          <p:spTgt spid="106498">
                                            <p:txEl>
                                              <p:pRg st="4" end="4"/>
                                            </p:txEl>
                                          </p:spTgt>
                                        </p:tgtEl>
                                      </p:cBhvr>
                                    </p:animEffect>
                                  </p:childTnLst>
                                  <p:subTnLst>
                                    <p:animClr clrSpc="rgb" dir="cw">
                                      <p:cBhvr override="childStyle">
                                        <p:cTn dur="1" fill="hold" display="0" masterRel="nextClick" afterEffect="1"/>
                                        <p:tgtEl>
                                          <p:spTgt spid="106498">
                                            <p:txEl>
                                              <p:pRg st="4" end="4"/>
                                            </p:txEl>
                                          </p:spTgt>
                                        </p:tgtEl>
                                        <p:attrNameLst>
                                          <p:attrName>ppt_c</p:attrName>
                                        </p:attrNameLst>
                                      </p:cBhvr>
                                      <p:to>
                                        <a:schemeClr val="tx1"/>
                                      </p:to>
                                    </p:animClr>
                                  </p:sub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106498">
                                            <p:txEl>
                                              <p:pRg st="5" end="5"/>
                                            </p:txEl>
                                          </p:spTgt>
                                        </p:tgtEl>
                                        <p:attrNameLst>
                                          <p:attrName>style.visibility</p:attrName>
                                        </p:attrNameLst>
                                      </p:cBhvr>
                                      <p:to>
                                        <p:strVal val="visible"/>
                                      </p:to>
                                    </p:set>
                                    <p:animEffect transition="in" filter="wipe(left)">
                                      <p:cBhvr>
                                        <p:cTn id="32" dur="500"/>
                                        <p:tgtEl>
                                          <p:spTgt spid="106498">
                                            <p:txEl>
                                              <p:pRg st="5" end="5"/>
                                            </p:txEl>
                                          </p:spTgt>
                                        </p:tgtEl>
                                      </p:cBhvr>
                                    </p:animEffect>
                                  </p:childTnLst>
                                  <p:subTnLst>
                                    <p:animClr clrSpc="rgb" dir="cw">
                                      <p:cBhvr override="childStyle">
                                        <p:cTn dur="1" fill="hold" display="0" masterRel="nextClick" afterEffect="1"/>
                                        <p:tgtEl>
                                          <p:spTgt spid="106498">
                                            <p:txEl>
                                              <p:pRg st="5" end="5"/>
                                            </p:txEl>
                                          </p:spTgt>
                                        </p:tgtEl>
                                        <p:attrNameLst>
                                          <p:attrName>ppt_c</p:attrName>
                                        </p:attrNameLst>
                                      </p:cBhvr>
                                      <p:to>
                                        <a:schemeClr val="tx1"/>
                                      </p:to>
                                    </p:animClr>
                                  </p:sub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106498">
                                            <p:txEl>
                                              <p:pRg st="6" end="6"/>
                                            </p:txEl>
                                          </p:spTgt>
                                        </p:tgtEl>
                                        <p:attrNameLst>
                                          <p:attrName>style.visibility</p:attrName>
                                        </p:attrNameLst>
                                      </p:cBhvr>
                                      <p:to>
                                        <p:strVal val="visible"/>
                                      </p:to>
                                    </p:set>
                                    <p:animEffect transition="in" filter="wipe(left)">
                                      <p:cBhvr>
                                        <p:cTn id="37" dur="500"/>
                                        <p:tgtEl>
                                          <p:spTgt spid="106498">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6498" grpId="0" build="p" bldLvl="2"/>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2"/>
          <p:cNvSpPr>
            <a:spLocks noChangeArrowheads="1"/>
          </p:cNvSpPr>
          <p:nvPr/>
        </p:nvSpPr>
        <p:spPr bwMode="auto">
          <a:xfrm>
            <a:off x="1824038" y="609600"/>
            <a:ext cx="7077075" cy="60039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fontAlgn="base">
              <a:spcBef>
                <a:spcPct val="0"/>
              </a:spcBef>
              <a:spcAft>
                <a:spcPct val="0"/>
              </a:spcAft>
              <a:defRPr>
                <a:solidFill>
                  <a:schemeClr val="tx1"/>
                </a:solidFill>
                <a:latin typeface="Arial" panose="020B0604020202020204" pitchFamily="34" charset="0"/>
              </a:defRPr>
            </a:lvl6pPr>
            <a:lvl7pPr fontAlgn="base">
              <a:spcBef>
                <a:spcPct val="0"/>
              </a:spcBef>
              <a:spcAft>
                <a:spcPct val="0"/>
              </a:spcAft>
              <a:defRPr>
                <a:solidFill>
                  <a:schemeClr val="tx1"/>
                </a:solidFill>
                <a:latin typeface="Arial" panose="020B0604020202020204" pitchFamily="34" charset="0"/>
              </a:defRPr>
            </a:lvl7pPr>
            <a:lvl8pPr fontAlgn="base">
              <a:spcBef>
                <a:spcPct val="0"/>
              </a:spcBef>
              <a:spcAft>
                <a:spcPct val="0"/>
              </a:spcAft>
              <a:defRPr>
                <a:solidFill>
                  <a:schemeClr val="tx1"/>
                </a:solidFill>
                <a:latin typeface="Arial" panose="020B0604020202020204" pitchFamily="34" charset="0"/>
              </a:defRPr>
            </a:lvl8pPr>
            <a:lvl9pPr fontAlgn="base">
              <a:spcBef>
                <a:spcPct val="0"/>
              </a:spcBef>
              <a:spcAft>
                <a:spcPct val="0"/>
              </a:spcAft>
              <a:defRPr>
                <a:solidFill>
                  <a:schemeClr val="tx1"/>
                </a:solidFill>
                <a:latin typeface="Arial" panose="020B0604020202020204" pitchFamily="34" charset="0"/>
              </a:defRPr>
            </a:lvl9pPr>
          </a:lstStyle>
          <a:p>
            <a:pPr eaLnBrk="0" hangingPunct="0"/>
            <a:r>
              <a:rPr lang="en-US" altLang="en-US" sz="5200" b="1">
                <a:solidFill>
                  <a:srgbClr val="CC0000"/>
                </a:solidFill>
                <a:latin typeface="Times New Roman" panose="02020603050405020304" pitchFamily="18" charset="0"/>
              </a:rPr>
              <a:t>Obstacles to Collusion</a:t>
            </a:r>
            <a:endParaRPr lang="en-US" altLang="en-US" sz="4800" b="1">
              <a:solidFill>
                <a:srgbClr val="CC0000"/>
              </a:solidFill>
              <a:latin typeface="Times New Roman" panose="02020603050405020304" pitchFamily="18" charset="0"/>
            </a:endParaRPr>
          </a:p>
          <a:p>
            <a:pPr lvl="1" eaLnBrk="0" hangingPunct="0">
              <a:buFontTx/>
              <a:buChar char="•"/>
            </a:pPr>
            <a:r>
              <a:rPr lang="en-US" altLang="en-US" sz="4800" b="1">
                <a:solidFill>
                  <a:srgbClr val="CC0000"/>
                </a:solidFill>
                <a:latin typeface="Times New Roman" panose="02020603050405020304" pitchFamily="18" charset="0"/>
              </a:rPr>
              <a:t>Demand and Cost Differences</a:t>
            </a:r>
          </a:p>
          <a:p>
            <a:pPr lvl="1" eaLnBrk="0" hangingPunct="0">
              <a:buFontTx/>
              <a:buChar char="•"/>
            </a:pPr>
            <a:r>
              <a:rPr lang="en-US" altLang="en-US" sz="4800" b="1">
                <a:solidFill>
                  <a:srgbClr val="CC0000"/>
                </a:solidFill>
                <a:latin typeface="Times New Roman" panose="02020603050405020304" pitchFamily="18" charset="0"/>
              </a:rPr>
              <a:t>Number of Firms</a:t>
            </a:r>
          </a:p>
          <a:p>
            <a:pPr lvl="1" eaLnBrk="0" hangingPunct="0">
              <a:buFontTx/>
              <a:buChar char="•"/>
            </a:pPr>
            <a:r>
              <a:rPr lang="en-US" altLang="en-US" sz="4800" b="1">
                <a:solidFill>
                  <a:srgbClr val="CC0000"/>
                </a:solidFill>
                <a:latin typeface="Times New Roman" panose="02020603050405020304" pitchFamily="18" charset="0"/>
              </a:rPr>
              <a:t>Cheating</a:t>
            </a:r>
          </a:p>
          <a:p>
            <a:pPr lvl="1" eaLnBrk="0" hangingPunct="0">
              <a:buFontTx/>
              <a:buChar char="•"/>
            </a:pPr>
            <a:r>
              <a:rPr lang="en-US" altLang="en-US" sz="4800" b="1">
                <a:solidFill>
                  <a:srgbClr val="CC0000"/>
                </a:solidFill>
                <a:latin typeface="Times New Roman" panose="02020603050405020304" pitchFamily="18" charset="0"/>
              </a:rPr>
              <a:t>Recession</a:t>
            </a:r>
          </a:p>
          <a:p>
            <a:pPr lvl="1" eaLnBrk="0" hangingPunct="0">
              <a:buFontTx/>
              <a:buChar char="•"/>
            </a:pPr>
            <a:r>
              <a:rPr lang="en-US" altLang="en-US" sz="4800" b="1">
                <a:solidFill>
                  <a:srgbClr val="CC0000"/>
                </a:solidFill>
                <a:latin typeface="Times New Roman" panose="02020603050405020304" pitchFamily="18" charset="0"/>
              </a:rPr>
              <a:t>Potential Entry</a:t>
            </a:r>
          </a:p>
          <a:p>
            <a:pPr lvl="1" eaLnBrk="0" hangingPunct="0">
              <a:buFontTx/>
              <a:buChar char="•"/>
            </a:pPr>
            <a:r>
              <a:rPr lang="en-US" altLang="en-US" sz="4800" b="1">
                <a:solidFill>
                  <a:srgbClr val="CC0000"/>
                </a:solidFill>
                <a:latin typeface="Times New Roman" panose="02020603050405020304" pitchFamily="18" charset="0"/>
              </a:rPr>
              <a:t>Antitrust Law</a:t>
            </a:r>
          </a:p>
        </p:txBody>
      </p:sp>
      <p:sp>
        <p:nvSpPr>
          <p:cNvPr id="107523" name="Rectangle 3"/>
          <p:cNvSpPr>
            <a:spLocks noChangeArrowheads="1"/>
          </p:cNvSpPr>
          <p:nvPr/>
        </p:nvSpPr>
        <p:spPr bwMode="auto">
          <a:xfrm>
            <a:off x="1725613" y="87313"/>
            <a:ext cx="7415212" cy="59213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eaLnBrk="0" hangingPunct="0"/>
            <a:r>
              <a:rPr lang="en-US" altLang="en-US" sz="3300" b="1">
                <a:solidFill>
                  <a:srgbClr val="000099"/>
                </a:solidFill>
                <a:latin typeface="Times New Roman" panose="02020603050405020304" pitchFamily="18" charset="0"/>
              </a:rPr>
              <a:t>CARTELS AND OTHER COLLUSION</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07522">
                                            <p:txEl>
                                              <p:pRg st="0" end="0"/>
                                            </p:txEl>
                                          </p:spTgt>
                                        </p:tgtEl>
                                        <p:attrNameLst>
                                          <p:attrName>style.visibility</p:attrName>
                                        </p:attrNameLst>
                                      </p:cBhvr>
                                      <p:to>
                                        <p:strVal val="visible"/>
                                      </p:to>
                                    </p:set>
                                    <p:animEffect transition="in" filter="wipe(left)">
                                      <p:cBhvr>
                                        <p:cTn id="7" dur="500"/>
                                        <p:tgtEl>
                                          <p:spTgt spid="107522">
                                            <p:txEl>
                                              <p:pRg st="0" end="0"/>
                                            </p:txEl>
                                          </p:spTgt>
                                        </p:tgtEl>
                                      </p:cBhvr>
                                    </p:animEffect>
                                  </p:childTnLst>
                                  <p:subTnLst>
                                    <p:animClr clrSpc="rgb" dir="cw">
                                      <p:cBhvr override="childStyle">
                                        <p:cTn dur="1" fill="hold" display="0" masterRel="nextClick" afterEffect="1"/>
                                        <p:tgtEl>
                                          <p:spTgt spid="107522">
                                            <p:txEl>
                                              <p:pRg st="0" end="0"/>
                                            </p:txEl>
                                          </p:spTgt>
                                        </p:tgtEl>
                                        <p:attrNameLst>
                                          <p:attrName>ppt_c</p:attrName>
                                        </p:attrNameLst>
                                      </p:cBhvr>
                                      <p:to>
                                        <a:schemeClr val="tx1"/>
                                      </p:to>
                                    </p:animClr>
                                  </p:sub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07522">
                                            <p:txEl>
                                              <p:pRg st="1" end="1"/>
                                            </p:txEl>
                                          </p:spTgt>
                                        </p:tgtEl>
                                        <p:attrNameLst>
                                          <p:attrName>style.visibility</p:attrName>
                                        </p:attrNameLst>
                                      </p:cBhvr>
                                      <p:to>
                                        <p:strVal val="visible"/>
                                      </p:to>
                                    </p:set>
                                    <p:animEffect transition="in" filter="wipe(left)">
                                      <p:cBhvr>
                                        <p:cTn id="12" dur="500"/>
                                        <p:tgtEl>
                                          <p:spTgt spid="107522">
                                            <p:txEl>
                                              <p:pRg st="1" end="1"/>
                                            </p:txEl>
                                          </p:spTgt>
                                        </p:tgtEl>
                                      </p:cBhvr>
                                    </p:animEffect>
                                  </p:childTnLst>
                                  <p:subTnLst>
                                    <p:animClr clrSpc="rgb" dir="cw">
                                      <p:cBhvr override="childStyle">
                                        <p:cTn dur="1" fill="hold" display="0" masterRel="nextClick" afterEffect="1"/>
                                        <p:tgtEl>
                                          <p:spTgt spid="107522">
                                            <p:txEl>
                                              <p:pRg st="1" end="1"/>
                                            </p:txEl>
                                          </p:spTgt>
                                        </p:tgtEl>
                                        <p:attrNameLst>
                                          <p:attrName>ppt_c</p:attrName>
                                        </p:attrNameLst>
                                      </p:cBhvr>
                                      <p:to>
                                        <a:schemeClr val="tx1"/>
                                      </p:to>
                                    </p:animClr>
                                  </p:sub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07522">
                                            <p:txEl>
                                              <p:pRg st="2" end="2"/>
                                            </p:txEl>
                                          </p:spTgt>
                                        </p:tgtEl>
                                        <p:attrNameLst>
                                          <p:attrName>style.visibility</p:attrName>
                                        </p:attrNameLst>
                                      </p:cBhvr>
                                      <p:to>
                                        <p:strVal val="visible"/>
                                      </p:to>
                                    </p:set>
                                    <p:animEffect transition="in" filter="wipe(left)">
                                      <p:cBhvr>
                                        <p:cTn id="17" dur="500"/>
                                        <p:tgtEl>
                                          <p:spTgt spid="107522">
                                            <p:txEl>
                                              <p:pRg st="2" end="2"/>
                                            </p:txEl>
                                          </p:spTgt>
                                        </p:tgtEl>
                                      </p:cBhvr>
                                    </p:animEffect>
                                  </p:childTnLst>
                                  <p:subTnLst>
                                    <p:animClr clrSpc="rgb" dir="cw">
                                      <p:cBhvr override="childStyle">
                                        <p:cTn dur="1" fill="hold" display="0" masterRel="nextClick" afterEffect="1"/>
                                        <p:tgtEl>
                                          <p:spTgt spid="107522">
                                            <p:txEl>
                                              <p:pRg st="2" end="2"/>
                                            </p:txEl>
                                          </p:spTgt>
                                        </p:tgtEl>
                                        <p:attrNameLst>
                                          <p:attrName>ppt_c</p:attrName>
                                        </p:attrNameLst>
                                      </p:cBhvr>
                                      <p:to>
                                        <a:schemeClr val="tx1"/>
                                      </p:to>
                                    </p:animClr>
                                  </p:sub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07522">
                                            <p:txEl>
                                              <p:pRg st="3" end="3"/>
                                            </p:txEl>
                                          </p:spTgt>
                                        </p:tgtEl>
                                        <p:attrNameLst>
                                          <p:attrName>style.visibility</p:attrName>
                                        </p:attrNameLst>
                                      </p:cBhvr>
                                      <p:to>
                                        <p:strVal val="visible"/>
                                      </p:to>
                                    </p:set>
                                    <p:animEffect transition="in" filter="wipe(left)">
                                      <p:cBhvr>
                                        <p:cTn id="22" dur="500"/>
                                        <p:tgtEl>
                                          <p:spTgt spid="107522">
                                            <p:txEl>
                                              <p:pRg st="3" end="3"/>
                                            </p:txEl>
                                          </p:spTgt>
                                        </p:tgtEl>
                                      </p:cBhvr>
                                    </p:animEffect>
                                  </p:childTnLst>
                                  <p:subTnLst>
                                    <p:animClr clrSpc="rgb" dir="cw">
                                      <p:cBhvr override="childStyle">
                                        <p:cTn dur="1" fill="hold" display="0" masterRel="nextClick" afterEffect="1"/>
                                        <p:tgtEl>
                                          <p:spTgt spid="107522">
                                            <p:txEl>
                                              <p:pRg st="3" end="3"/>
                                            </p:txEl>
                                          </p:spTgt>
                                        </p:tgtEl>
                                        <p:attrNameLst>
                                          <p:attrName>ppt_c</p:attrName>
                                        </p:attrNameLst>
                                      </p:cBhvr>
                                      <p:to>
                                        <a:schemeClr val="tx1"/>
                                      </p:to>
                                    </p:animClr>
                                  </p:sub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107522">
                                            <p:txEl>
                                              <p:pRg st="4" end="4"/>
                                            </p:txEl>
                                          </p:spTgt>
                                        </p:tgtEl>
                                        <p:attrNameLst>
                                          <p:attrName>style.visibility</p:attrName>
                                        </p:attrNameLst>
                                      </p:cBhvr>
                                      <p:to>
                                        <p:strVal val="visible"/>
                                      </p:to>
                                    </p:set>
                                    <p:animEffect transition="in" filter="wipe(left)">
                                      <p:cBhvr>
                                        <p:cTn id="27" dur="500"/>
                                        <p:tgtEl>
                                          <p:spTgt spid="107522">
                                            <p:txEl>
                                              <p:pRg st="4" end="4"/>
                                            </p:txEl>
                                          </p:spTgt>
                                        </p:tgtEl>
                                      </p:cBhvr>
                                    </p:animEffect>
                                  </p:childTnLst>
                                  <p:subTnLst>
                                    <p:animClr clrSpc="rgb" dir="cw">
                                      <p:cBhvr override="childStyle">
                                        <p:cTn dur="1" fill="hold" display="0" masterRel="nextClick" afterEffect="1"/>
                                        <p:tgtEl>
                                          <p:spTgt spid="107522">
                                            <p:txEl>
                                              <p:pRg st="4" end="4"/>
                                            </p:txEl>
                                          </p:spTgt>
                                        </p:tgtEl>
                                        <p:attrNameLst>
                                          <p:attrName>ppt_c</p:attrName>
                                        </p:attrNameLst>
                                      </p:cBhvr>
                                      <p:to>
                                        <a:schemeClr val="tx1"/>
                                      </p:to>
                                    </p:animClr>
                                  </p:sub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107522">
                                            <p:txEl>
                                              <p:pRg st="5" end="5"/>
                                            </p:txEl>
                                          </p:spTgt>
                                        </p:tgtEl>
                                        <p:attrNameLst>
                                          <p:attrName>style.visibility</p:attrName>
                                        </p:attrNameLst>
                                      </p:cBhvr>
                                      <p:to>
                                        <p:strVal val="visible"/>
                                      </p:to>
                                    </p:set>
                                    <p:animEffect transition="in" filter="wipe(left)">
                                      <p:cBhvr>
                                        <p:cTn id="32" dur="500"/>
                                        <p:tgtEl>
                                          <p:spTgt spid="107522">
                                            <p:txEl>
                                              <p:pRg st="5" end="5"/>
                                            </p:txEl>
                                          </p:spTgt>
                                        </p:tgtEl>
                                      </p:cBhvr>
                                    </p:animEffect>
                                  </p:childTnLst>
                                  <p:subTnLst>
                                    <p:animClr clrSpc="rgb" dir="cw">
                                      <p:cBhvr override="childStyle">
                                        <p:cTn dur="1" fill="hold" display="0" masterRel="nextClick" afterEffect="1"/>
                                        <p:tgtEl>
                                          <p:spTgt spid="107522">
                                            <p:txEl>
                                              <p:pRg st="5" end="5"/>
                                            </p:txEl>
                                          </p:spTgt>
                                        </p:tgtEl>
                                        <p:attrNameLst>
                                          <p:attrName>ppt_c</p:attrName>
                                        </p:attrNameLst>
                                      </p:cBhvr>
                                      <p:to>
                                        <a:schemeClr val="tx1"/>
                                      </p:to>
                                    </p:animClr>
                                  </p:sub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107522">
                                            <p:txEl>
                                              <p:pRg st="6" end="6"/>
                                            </p:txEl>
                                          </p:spTgt>
                                        </p:tgtEl>
                                        <p:attrNameLst>
                                          <p:attrName>style.visibility</p:attrName>
                                        </p:attrNameLst>
                                      </p:cBhvr>
                                      <p:to>
                                        <p:strVal val="visible"/>
                                      </p:to>
                                    </p:set>
                                    <p:animEffect transition="in" filter="wipe(left)">
                                      <p:cBhvr>
                                        <p:cTn id="37" dur="500"/>
                                        <p:tgtEl>
                                          <p:spTgt spid="10752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7522" grpId="0" build="p" bldLvl="2"/>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2"/>
          <p:cNvSpPr>
            <a:spLocks noChangeArrowheads="1"/>
          </p:cNvSpPr>
          <p:nvPr/>
        </p:nvSpPr>
        <p:spPr bwMode="auto">
          <a:xfrm>
            <a:off x="1824038" y="25400"/>
            <a:ext cx="7232650" cy="6985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eaLnBrk="0" hangingPunct="0"/>
            <a:r>
              <a:rPr lang="en-US" altLang="en-US" sz="4000" b="1">
                <a:solidFill>
                  <a:srgbClr val="000099"/>
                </a:solidFill>
                <a:latin typeface="Times New Roman" panose="02020603050405020304" pitchFamily="18" charset="0"/>
              </a:rPr>
              <a:t>PRICE LEADERSHIP MODEL</a:t>
            </a:r>
          </a:p>
        </p:txBody>
      </p:sp>
      <p:sp>
        <p:nvSpPr>
          <p:cNvPr id="108547" name="Rectangle 3"/>
          <p:cNvSpPr>
            <a:spLocks noChangeArrowheads="1"/>
          </p:cNvSpPr>
          <p:nvPr/>
        </p:nvSpPr>
        <p:spPr bwMode="auto">
          <a:xfrm>
            <a:off x="1924050" y="889000"/>
            <a:ext cx="6986588" cy="54229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lvl1pPr marL="287338" indent="-287338">
              <a:defRPr>
                <a:solidFill>
                  <a:schemeClr val="tx1"/>
                </a:solidFill>
                <a:latin typeface="Arial" panose="020B0604020202020204" pitchFamily="34" charset="0"/>
              </a:defRPr>
            </a:lvl1pPr>
            <a:lvl2pPr marL="692150" indent="-234950">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fontAlgn="base">
              <a:spcBef>
                <a:spcPct val="0"/>
              </a:spcBef>
              <a:spcAft>
                <a:spcPct val="0"/>
              </a:spcAft>
              <a:defRPr>
                <a:solidFill>
                  <a:schemeClr val="tx1"/>
                </a:solidFill>
                <a:latin typeface="Arial" panose="020B0604020202020204" pitchFamily="34" charset="0"/>
              </a:defRPr>
            </a:lvl6pPr>
            <a:lvl7pPr fontAlgn="base">
              <a:spcBef>
                <a:spcPct val="0"/>
              </a:spcBef>
              <a:spcAft>
                <a:spcPct val="0"/>
              </a:spcAft>
              <a:defRPr>
                <a:solidFill>
                  <a:schemeClr val="tx1"/>
                </a:solidFill>
                <a:latin typeface="Arial" panose="020B0604020202020204" pitchFamily="34" charset="0"/>
              </a:defRPr>
            </a:lvl7pPr>
            <a:lvl8pPr fontAlgn="base">
              <a:spcBef>
                <a:spcPct val="0"/>
              </a:spcBef>
              <a:spcAft>
                <a:spcPct val="0"/>
              </a:spcAft>
              <a:defRPr>
                <a:solidFill>
                  <a:schemeClr val="tx1"/>
                </a:solidFill>
                <a:latin typeface="Arial" panose="020B0604020202020204" pitchFamily="34" charset="0"/>
              </a:defRPr>
            </a:lvl8pPr>
            <a:lvl9pPr fontAlgn="base">
              <a:spcBef>
                <a:spcPct val="0"/>
              </a:spcBef>
              <a:spcAft>
                <a:spcPct val="0"/>
              </a:spcAft>
              <a:defRPr>
                <a:solidFill>
                  <a:schemeClr val="tx1"/>
                </a:solidFill>
                <a:latin typeface="Arial" panose="020B0604020202020204" pitchFamily="34" charset="0"/>
              </a:defRPr>
            </a:lvl9pPr>
          </a:lstStyle>
          <a:p>
            <a:pPr eaLnBrk="0" hangingPunct="0"/>
            <a:r>
              <a:rPr lang="en-US" altLang="en-US" sz="5000" b="1">
                <a:solidFill>
                  <a:srgbClr val="CC0000"/>
                </a:solidFill>
                <a:latin typeface="Times New Roman" panose="02020603050405020304" pitchFamily="18" charset="0"/>
              </a:rPr>
              <a:t>Leadership Tactics</a:t>
            </a:r>
          </a:p>
          <a:p>
            <a:pPr lvl="1" eaLnBrk="0" hangingPunct="0">
              <a:buFontTx/>
              <a:buChar char="•"/>
            </a:pPr>
            <a:r>
              <a:rPr lang="en-US" altLang="en-US" sz="5000" b="1">
                <a:solidFill>
                  <a:srgbClr val="CC0000"/>
                </a:solidFill>
                <a:latin typeface="Times New Roman" panose="02020603050405020304" pitchFamily="18" charset="0"/>
              </a:rPr>
              <a:t>Infrequent Price Changes</a:t>
            </a:r>
          </a:p>
          <a:p>
            <a:pPr lvl="1" eaLnBrk="0" hangingPunct="0">
              <a:buFontTx/>
              <a:buChar char="•"/>
            </a:pPr>
            <a:r>
              <a:rPr lang="en-US" altLang="en-US" sz="5000" b="1">
                <a:solidFill>
                  <a:srgbClr val="CC0000"/>
                </a:solidFill>
                <a:latin typeface="Times New Roman" panose="02020603050405020304" pitchFamily="18" charset="0"/>
              </a:rPr>
              <a:t>Communications</a:t>
            </a:r>
          </a:p>
          <a:p>
            <a:pPr lvl="1" eaLnBrk="0" hangingPunct="0">
              <a:buFontTx/>
              <a:buChar char="•"/>
            </a:pPr>
            <a:r>
              <a:rPr lang="en-US" altLang="en-US" sz="5000" b="1">
                <a:solidFill>
                  <a:srgbClr val="CC0000"/>
                </a:solidFill>
                <a:latin typeface="Times New Roman" panose="02020603050405020304" pitchFamily="18" charset="0"/>
              </a:rPr>
              <a:t>Limit Pricing</a:t>
            </a:r>
          </a:p>
          <a:p>
            <a:pPr eaLnBrk="0" hangingPunct="0"/>
            <a:r>
              <a:rPr lang="en-US" altLang="en-US" sz="5000" b="1">
                <a:solidFill>
                  <a:srgbClr val="CC0000"/>
                </a:solidFill>
                <a:latin typeface="Times New Roman" panose="02020603050405020304" pitchFamily="18" charset="0"/>
              </a:rPr>
              <a:t>Breakdowns in Price Leadership-Price Wars</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08546"/>
                                        </p:tgtEl>
                                        <p:attrNameLst>
                                          <p:attrName>style.visibility</p:attrName>
                                        </p:attrNameLst>
                                      </p:cBhvr>
                                      <p:to>
                                        <p:strVal val="visible"/>
                                      </p:to>
                                    </p:set>
                                    <p:animEffect transition="in" filter="wipe(left)">
                                      <p:cBhvr>
                                        <p:cTn id="7" dur="500"/>
                                        <p:tgtEl>
                                          <p:spTgt spid="10854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08547">
                                            <p:txEl>
                                              <p:pRg st="0" end="0"/>
                                            </p:txEl>
                                          </p:spTgt>
                                        </p:tgtEl>
                                        <p:attrNameLst>
                                          <p:attrName>style.visibility</p:attrName>
                                        </p:attrNameLst>
                                      </p:cBhvr>
                                      <p:to>
                                        <p:strVal val="visible"/>
                                      </p:to>
                                    </p:set>
                                    <p:animEffect transition="in" filter="wipe(left)">
                                      <p:cBhvr>
                                        <p:cTn id="12" dur="500"/>
                                        <p:tgtEl>
                                          <p:spTgt spid="108547">
                                            <p:txEl>
                                              <p:pRg st="0" end="0"/>
                                            </p:txEl>
                                          </p:spTgt>
                                        </p:tgtEl>
                                      </p:cBhvr>
                                    </p:animEffect>
                                  </p:childTnLst>
                                  <p:subTnLst>
                                    <p:animClr clrSpc="rgb" dir="cw">
                                      <p:cBhvr override="childStyle">
                                        <p:cTn dur="1" fill="hold" display="0" masterRel="nextClick" afterEffect="1"/>
                                        <p:tgtEl>
                                          <p:spTgt spid="108547">
                                            <p:txEl>
                                              <p:pRg st="0" end="0"/>
                                            </p:txEl>
                                          </p:spTgt>
                                        </p:tgtEl>
                                        <p:attrNameLst>
                                          <p:attrName>ppt_c</p:attrName>
                                        </p:attrNameLst>
                                      </p:cBhvr>
                                      <p:to>
                                        <a:schemeClr val="tx1"/>
                                      </p:to>
                                    </p:animClr>
                                  </p:sub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08547">
                                            <p:txEl>
                                              <p:pRg st="1" end="1"/>
                                            </p:txEl>
                                          </p:spTgt>
                                        </p:tgtEl>
                                        <p:attrNameLst>
                                          <p:attrName>style.visibility</p:attrName>
                                        </p:attrNameLst>
                                      </p:cBhvr>
                                      <p:to>
                                        <p:strVal val="visible"/>
                                      </p:to>
                                    </p:set>
                                    <p:animEffect transition="in" filter="wipe(left)">
                                      <p:cBhvr>
                                        <p:cTn id="17" dur="500"/>
                                        <p:tgtEl>
                                          <p:spTgt spid="108547">
                                            <p:txEl>
                                              <p:pRg st="1" end="1"/>
                                            </p:txEl>
                                          </p:spTgt>
                                        </p:tgtEl>
                                      </p:cBhvr>
                                    </p:animEffect>
                                  </p:childTnLst>
                                  <p:subTnLst>
                                    <p:animClr clrSpc="rgb" dir="cw">
                                      <p:cBhvr override="childStyle">
                                        <p:cTn dur="1" fill="hold" display="0" masterRel="nextClick" afterEffect="1"/>
                                        <p:tgtEl>
                                          <p:spTgt spid="108547">
                                            <p:txEl>
                                              <p:pRg st="1" end="1"/>
                                            </p:txEl>
                                          </p:spTgt>
                                        </p:tgtEl>
                                        <p:attrNameLst>
                                          <p:attrName>ppt_c</p:attrName>
                                        </p:attrNameLst>
                                      </p:cBhvr>
                                      <p:to>
                                        <a:schemeClr val="tx1"/>
                                      </p:to>
                                    </p:animClr>
                                  </p:sub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08547">
                                            <p:txEl>
                                              <p:pRg st="2" end="2"/>
                                            </p:txEl>
                                          </p:spTgt>
                                        </p:tgtEl>
                                        <p:attrNameLst>
                                          <p:attrName>style.visibility</p:attrName>
                                        </p:attrNameLst>
                                      </p:cBhvr>
                                      <p:to>
                                        <p:strVal val="visible"/>
                                      </p:to>
                                    </p:set>
                                    <p:animEffect transition="in" filter="wipe(left)">
                                      <p:cBhvr>
                                        <p:cTn id="22" dur="500"/>
                                        <p:tgtEl>
                                          <p:spTgt spid="108547">
                                            <p:txEl>
                                              <p:pRg st="2" end="2"/>
                                            </p:txEl>
                                          </p:spTgt>
                                        </p:tgtEl>
                                      </p:cBhvr>
                                    </p:animEffect>
                                  </p:childTnLst>
                                  <p:subTnLst>
                                    <p:animClr clrSpc="rgb" dir="cw">
                                      <p:cBhvr override="childStyle">
                                        <p:cTn dur="1" fill="hold" display="0" masterRel="nextClick" afterEffect="1"/>
                                        <p:tgtEl>
                                          <p:spTgt spid="108547">
                                            <p:txEl>
                                              <p:pRg st="2" end="2"/>
                                            </p:txEl>
                                          </p:spTgt>
                                        </p:tgtEl>
                                        <p:attrNameLst>
                                          <p:attrName>ppt_c</p:attrName>
                                        </p:attrNameLst>
                                      </p:cBhvr>
                                      <p:to>
                                        <a:schemeClr val="tx1"/>
                                      </p:to>
                                    </p:animClr>
                                  </p:sub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108547">
                                            <p:txEl>
                                              <p:pRg st="3" end="3"/>
                                            </p:txEl>
                                          </p:spTgt>
                                        </p:tgtEl>
                                        <p:attrNameLst>
                                          <p:attrName>style.visibility</p:attrName>
                                        </p:attrNameLst>
                                      </p:cBhvr>
                                      <p:to>
                                        <p:strVal val="visible"/>
                                      </p:to>
                                    </p:set>
                                    <p:animEffect transition="in" filter="wipe(left)">
                                      <p:cBhvr>
                                        <p:cTn id="27" dur="500"/>
                                        <p:tgtEl>
                                          <p:spTgt spid="108547">
                                            <p:txEl>
                                              <p:pRg st="3" end="3"/>
                                            </p:txEl>
                                          </p:spTgt>
                                        </p:tgtEl>
                                      </p:cBhvr>
                                    </p:animEffect>
                                  </p:childTnLst>
                                  <p:subTnLst>
                                    <p:animClr clrSpc="rgb" dir="cw">
                                      <p:cBhvr override="childStyle">
                                        <p:cTn dur="1" fill="hold" display="0" masterRel="nextClick" afterEffect="1"/>
                                        <p:tgtEl>
                                          <p:spTgt spid="108547">
                                            <p:txEl>
                                              <p:pRg st="3" end="3"/>
                                            </p:txEl>
                                          </p:spTgt>
                                        </p:tgtEl>
                                        <p:attrNameLst>
                                          <p:attrName>ppt_c</p:attrName>
                                        </p:attrNameLst>
                                      </p:cBhvr>
                                      <p:to>
                                        <a:schemeClr val="tx1"/>
                                      </p:to>
                                    </p:animClr>
                                  </p:sub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108547">
                                            <p:txEl>
                                              <p:pRg st="4" end="4"/>
                                            </p:txEl>
                                          </p:spTgt>
                                        </p:tgtEl>
                                        <p:attrNameLst>
                                          <p:attrName>style.visibility</p:attrName>
                                        </p:attrNameLst>
                                      </p:cBhvr>
                                      <p:to>
                                        <p:strVal val="visible"/>
                                      </p:to>
                                    </p:set>
                                    <p:animEffect transition="in" filter="wipe(left)">
                                      <p:cBhvr>
                                        <p:cTn id="32" dur="500"/>
                                        <p:tgtEl>
                                          <p:spTgt spid="10854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8546" grpId="0" autoUpdateAnimBg="0"/>
      <p:bldP spid="108547" grpId="0" build="p" bldLvl="2"/>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2"/>
          <p:cNvSpPr>
            <a:spLocks noChangeArrowheads="1"/>
          </p:cNvSpPr>
          <p:nvPr/>
        </p:nvSpPr>
        <p:spPr bwMode="auto">
          <a:xfrm>
            <a:off x="1697038" y="63500"/>
            <a:ext cx="7445375" cy="6381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eaLnBrk="0" hangingPunct="0"/>
            <a:r>
              <a:rPr lang="en-US" altLang="en-US" sz="3600" b="1">
                <a:solidFill>
                  <a:srgbClr val="000099"/>
                </a:solidFill>
                <a:latin typeface="Times New Roman" panose="02020603050405020304" pitchFamily="18" charset="0"/>
              </a:rPr>
              <a:t>OLIGOPOLY AND ADVERTISING</a:t>
            </a:r>
          </a:p>
        </p:txBody>
      </p:sp>
      <p:sp>
        <p:nvSpPr>
          <p:cNvPr id="109571" name="Rectangle 3"/>
          <p:cNvSpPr>
            <a:spLocks noChangeArrowheads="1"/>
          </p:cNvSpPr>
          <p:nvPr/>
        </p:nvSpPr>
        <p:spPr bwMode="auto">
          <a:xfrm>
            <a:off x="1885950" y="706438"/>
            <a:ext cx="7029450" cy="58451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lvl1pPr marL="457200" indent="-457200">
              <a:defRPr>
                <a:solidFill>
                  <a:schemeClr val="tx1"/>
                </a:solidFill>
                <a:latin typeface="Arial" panose="020B0604020202020204" pitchFamily="34" charset="0"/>
              </a:defRPr>
            </a:lvl1pPr>
            <a:lvl2pPr marL="571500">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fontAlgn="base">
              <a:spcBef>
                <a:spcPct val="0"/>
              </a:spcBef>
              <a:spcAft>
                <a:spcPct val="0"/>
              </a:spcAft>
              <a:defRPr>
                <a:solidFill>
                  <a:schemeClr val="tx1"/>
                </a:solidFill>
                <a:latin typeface="Arial" panose="020B0604020202020204" pitchFamily="34" charset="0"/>
              </a:defRPr>
            </a:lvl6pPr>
            <a:lvl7pPr fontAlgn="base">
              <a:spcBef>
                <a:spcPct val="0"/>
              </a:spcBef>
              <a:spcAft>
                <a:spcPct val="0"/>
              </a:spcAft>
              <a:defRPr>
                <a:solidFill>
                  <a:schemeClr val="tx1"/>
                </a:solidFill>
                <a:latin typeface="Arial" panose="020B0604020202020204" pitchFamily="34" charset="0"/>
              </a:defRPr>
            </a:lvl7pPr>
            <a:lvl8pPr fontAlgn="base">
              <a:spcBef>
                <a:spcPct val="0"/>
              </a:spcBef>
              <a:spcAft>
                <a:spcPct val="0"/>
              </a:spcAft>
              <a:defRPr>
                <a:solidFill>
                  <a:schemeClr val="tx1"/>
                </a:solidFill>
                <a:latin typeface="Arial" panose="020B0604020202020204" pitchFamily="34" charset="0"/>
              </a:defRPr>
            </a:lvl8pPr>
            <a:lvl9pPr fontAlgn="base">
              <a:spcBef>
                <a:spcPct val="0"/>
              </a:spcBef>
              <a:spcAft>
                <a:spcPct val="0"/>
              </a:spcAft>
              <a:defRPr>
                <a:solidFill>
                  <a:schemeClr val="tx1"/>
                </a:solidFill>
                <a:latin typeface="Arial" panose="020B0604020202020204" pitchFamily="34" charset="0"/>
              </a:defRPr>
            </a:lvl9pPr>
          </a:lstStyle>
          <a:p>
            <a:pPr eaLnBrk="0" hangingPunct="0"/>
            <a:r>
              <a:rPr lang="en-US" altLang="en-US" sz="5400" b="1">
                <a:solidFill>
                  <a:srgbClr val="CC0000"/>
                </a:solidFill>
                <a:latin typeface="Times New Roman" panose="02020603050405020304" pitchFamily="18" charset="0"/>
              </a:rPr>
              <a:t>Less Easily Duplicated</a:t>
            </a:r>
          </a:p>
          <a:p>
            <a:pPr eaLnBrk="0" hangingPunct="0"/>
            <a:r>
              <a:rPr lang="en-US" altLang="en-US" sz="5400" b="1">
                <a:solidFill>
                  <a:srgbClr val="CC0000"/>
                </a:solidFill>
                <a:latin typeface="Times New Roman" panose="02020603050405020304" pitchFamily="18" charset="0"/>
              </a:rPr>
              <a:t>Adequate Resources</a:t>
            </a:r>
          </a:p>
          <a:p>
            <a:pPr eaLnBrk="0" hangingPunct="0"/>
            <a:r>
              <a:rPr lang="en-US" altLang="en-US" sz="5400" b="1">
                <a:solidFill>
                  <a:srgbClr val="CC0000"/>
                </a:solidFill>
                <a:latin typeface="Times New Roman" panose="02020603050405020304" pitchFamily="18" charset="0"/>
              </a:rPr>
              <a:t>Positive Effects of Advertising</a:t>
            </a:r>
          </a:p>
          <a:p>
            <a:pPr eaLnBrk="0" hangingPunct="0"/>
            <a:r>
              <a:rPr lang="en-US" altLang="en-US" sz="5400" b="1">
                <a:solidFill>
                  <a:srgbClr val="CC0000"/>
                </a:solidFill>
                <a:latin typeface="Times New Roman" panose="02020603050405020304" pitchFamily="18" charset="0"/>
              </a:rPr>
              <a:t>Potential Negative Effects of Advertising</a:t>
            </a:r>
          </a:p>
          <a:p>
            <a:pPr eaLnBrk="0" hangingPunct="0"/>
            <a:r>
              <a:rPr lang="en-US" altLang="en-US" sz="5400" b="1">
                <a:solidFill>
                  <a:srgbClr val="CC0000"/>
                </a:solidFill>
                <a:latin typeface="Times New Roman" panose="02020603050405020304" pitchFamily="18" charset="0"/>
              </a:rPr>
              <a:t>Brand Development</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09570"/>
                                        </p:tgtEl>
                                        <p:attrNameLst>
                                          <p:attrName>style.visibility</p:attrName>
                                        </p:attrNameLst>
                                      </p:cBhvr>
                                      <p:to>
                                        <p:strVal val="visible"/>
                                      </p:to>
                                    </p:set>
                                    <p:animEffect transition="in" filter="wipe(left)">
                                      <p:cBhvr>
                                        <p:cTn id="7" dur="500"/>
                                        <p:tgtEl>
                                          <p:spTgt spid="10957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09571">
                                            <p:txEl>
                                              <p:pRg st="0" end="0"/>
                                            </p:txEl>
                                          </p:spTgt>
                                        </p:tgtEl>
                                        <p:attrNameLst>
                                          <p:attrName>style.visibility</p:attrName>
                                        </p:attrNameLst>
                                      </p:cBhvr>
                                      <p:to>
                                        <p:strVal val="visible"/>
                                      </p:to>
                                    </p:set>
                                    <p:animEffect transition="in" filter="wipe(left)">
                                      <p:cBhvr>
                                        <p:cTn id="12" dur="500"/>
                                        <p:tgtEl>
                                          <p:spTgt spid="109571">
                                            <p:txEl>
                                              <p:pRg st="0" end="0"/>
                                            </p:txEl>
                                          </p:spTgt>
                                        </p:tgtEl>
                                      </p:cBhvr>
                                    </p:animEffect>
                                  </p:childTnLst>
                                  <p:subTnLst>
                                    <p:animClr clrSpc="rgb" dir="cw">
                                      <p:cBhvr override="childStyle">
                                        <p:cTn dur="1" fill="hold" display="0" masterRel="nextClick" afterEffect="1"/>
                                        <p:tgtEl>
                                          <p:spTgt spid="109571">
                                            <p:txEl>
                                              <p:pRg st="0" end="0"/>
                                            </p:txEl>
                                          </p:spTgt>
                                        </p:tgtEl>
                                        <p:attrNameLst>
                                          <p:attrName>ppt_c</p:attrName>
                                        </p:attrNameLst>
                                      </p:cBhvr>
                                      <p:to>
                                        <a:schemeClr val="tx1"/>
                                      </p:to>
                                    </p:animClr>
                                  </p:sub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09571">
                                            <p:txEl>
                                              <p:pRg st="1" end="1"/>
                                            </p:txEl>
                                          </p:spTgt>
                                        </p:tgtEl>
                                        <p:attrNameLst>
                                          <p:attrName>style.visibility</p:attrName>
                                        </p:attrNameLst>
                                      </p:cBhvr>
                                      <p:to>
                                        <p:strVal val="visible"/>
                                      </p:to>
                                    </p:set>
                                    <p:animEffect transition="in" filter="wipe(left)">
                                      <p:cBhvr>
                                        <p:cTn id="17" dur="500"/>
                                        <p:tgtEl>
                                          <p:spTgt spid="109571">
                                            <p:txEl>
                                              <p:pRg st="1" end="1"/>
                                            </p:txEl>
                                          </p:spTgt>
                                        </p:tgtEl>
                                      </p:cBhvr>
                                    </p:animEffect>
                                  </p:childTnLst>
                                  <p:subTnLst>
                                    <p:animClr clrSpc="rgb" dir="cw">
                                      <p:cBhvr override="childStyle">
                                        <p:cTn dur="1" fill="hold" display="0" masterRel="nextClick" afterEffect="1"/>
                                        <p:tgtEl>
                                          <p:spTgt spid="109571">
                                            <p:txEl>
                                              <p:pRg st="1" end="1"/>
                                            </p:txEl>
                                          </p:spTgt>
                                        </p:tgtEl>
                                        <p:attrNameLst>
                                          <p:attrName>ppt_c</p:attrName>
                                        </p:attrNameLst>
                                      </p:cBhvr>
                                      <p:to>
                                        <a:schemeClr val="tx1"/>
                                      </p:to>
                                    </p:animClr>
                                  </p:sub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09571">
                                            <p:txEl>
                                              <p:pRg st="2" end="2"/>
                                            </p:txEl>
                                          </p:spTgt>
                                        </p:tgtEl>
                                        <p:attrNameLst>
                                          <p:attrName>style.visibility</p:attrName>
                                        </p:attrNameLst>
                                      </p:cBhvr>
                                      <p:to>
                                        <p:strVal val="visible"/>
                                      </p:to>
                                    </p:set>
                                    <p:animEffect transition="in" filter="wipe(left)">
                                      <p:cBhvr>
                                        <p:cTn id="22" dur="500"/>
                                        <p:tgtEl>
                                          <p:spTgt spid="109571">
                                            <p:txEl>
                                              <p:pRg st="2" end="2"/>
                                            </p:txEl>
                                          </p:spTgt>
                                        </p:tgtEl>
                                      </p:cBhvr>
                                    </p:animEffect>
                                  </p:childTnLst>
                                  <p:subTnLst>
                                    <p:animClr clrSpc="rgb" dir="cw">
                                      <p:cBhvr override="childStyle">
                                        <p:cTn dur="1" fill="hold" display="0" masterRel="nextClick" afterEffect="1"/>
                                        <p:tgtEl>
                                          <p:spTgt spid="109571">
                                            <p:txEl>
                                              <p:pRg st="2" end="2"/>
                                            </p:txEl>
                                          </p:spTgt>
                                        </p:tgtEl>
                                        <p:attrNameLst>
                                          <p:attrName>ppt_c</p:attrName>
                                        </p:attrNameLst>
                                      </p:cBhvr>
                                      <p:to>
                                        <a:schemeClr val="tx1"/>
                                      </p:to>
                                    </p:animClr>
                                  </p:sub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109571">
                                            <p:txEl>
                                              <p:pRg st="3" end="3"/>
                                            </p:txEl>
                                          </p:spTgt>
                                        </p:tgtEl>
                                        <p:attrNameLst>
                                          <p:attrName>style.visibility</p:attrName>
                                        </p:attrNameLst>
                                      </p:cBhvr>
                                      <p:to>
                                        <p:strVal val="visible"/>
                                      </p:to>
                                    </p:set>
                                    <p:animEffect transition="in" filter="wipe(left)">
                                      <p:cBhvr>
                                        <p:cTn id="27" dur="500"/>
                                        <p:tgtEl>
                                          <p:spTgt spid="109571">
                                            <p:txEl>
                                              <p:pRg st="3" end="3"/>
                                            </p:txEl>
                                          </p:spTgt>
                                        </p:tgtEl>
                                      </p:cBhvr>
                                    </p:animEffect>
                                  </p:childTnLst>
                                  <p:subTnLst>
                                    <p:animClr clrSpc="rgb" dir="cw">
                                      <p:cBhvr override="childStyle">
                                        <p:cTn dur="1" fill="hold" display="0" masterRel="nextClick" afterEffect="1"/>
                                        <p:tgtEl>
                                          <p:spTgt spid="109571">
                                            <p:txEl>
                                              <p:pRg st="3" end="3"/>
                                            </p:txEl>
                                          </p:spTgt>
                                        </p:tgtEl>
                                        <p:attrNameLst>
                                          <p:attrName>ppt_c</p:attrName>
                                        </p:attrNameLst>
                                      </p:cBhvr>
                                      <p:to>
                                        <a:schemeClr val="tx1"/>
                                      </p:to>
                                    </p:animClr>
                                  </p:sub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109571">
                                            <p:txEl>
                                              <p:pRg st="4" end="4"/>
                                            </p:txEl>
                                          </p:spTgt>
                                        </p:tgtEl>
                                        <p:attrNameLst>
                                          <p:attrName>style.visibility</p:attrName>
                                        </p:attrNameLst>
                                      </p:cBhvr>
                                      <p:to>
                                        <p:strVal val="visible"/>
                                      </p:to>
                                    </p:set>
                                    <p:animEffect transition="in" filter="wipe(left)">
                                      <p:cBhvr>
                                        <p:cTn id="32" dur="500"/>
                                        <p:tgtEl>
                                          <p:spTgt spid="109571">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9570" grpId="0" autoUpdateAnimBg="0"/>
      <p:bldP spid="109571" grpId="0" build="p"/>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2"/>
          <p:cNvSpPr>
            <a:spLocks noChangeArrowheads="1"/>
          </p:cNvSpPr>
          <p:nvPr/>
        </p:nvSpPr>
        <p:spPr bwMode="auto">
          <a:xfrm>
            <a:off x="1887538" y="63500"/>
            <a:ext cx="7064375" cy="6381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eaLnBrk="0" hangingPunct="0"/>
            <a:r>
              <a:rPr lang="en-US" altLang="en-US" sz="3600" b="1">
                <a:solidFill>
                  <a:srgbClr val="000099"/>
                </a:solidFill>
                <a:latin typeface="Times New Roman" panose="02020603050405020304" pitchFamily="18" charset="0"/>
              </a:rPr>
              <a:t>OLIGOPOLY AND EFFICIENCY</a:t>
            </a:r>
          </a:p>
        </p:txBody>
      </p:sp>
      <p:sp>
        <p:nvSpPr>
          <p:cNvPr id="110595" name="Rectangle 3"/>
          <p:cNvSpPr>
            <a:spLocks noChangeArrowheads="1"/>
          </p:cNvSpPr>
          <p:nvPr/>
        </p:nvSpPr>
        <p:spPr bwMode="auto">
          <a:xfrm>
            <a:off x="1885950" y="706438"/>
            <a:ext cx="7029450" cy="502285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lvl1pPr marL="457200" indent="-457200">
              <a:defRPr>
                <a:solidFill>
                  <a:schemeClr val="tx1"/>
                </a:solidFill>
                <a:latin typeface="Arial" panose="020B0604020202020204" pitchFamily="34" charset="0"/>
              </a:defRPr>
            </a:lvl1pPr>
            <a:lvl2pPr marL="571500">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fontAlgn="base">
              <a:spcBef>
                <a:spcPct val="0"/>
              </a:spcBef>
              <a:spcAft>
                <a:spcPct val="0"/>
              </a:spcAft>
              <a:defRPr>
                <a:solidFill>
                  <a:schemeClr val="tx1"/>
                </a:solidFill>
                <a:latin typeface="Arial" panose="020B0604020202020204" pitchFamily="34" charset="0"/>
              </a:defRPr>
            </a:lvl6pPr>
            <a:lvl7pPr fontAlgn="base">
              <a:spcBef>
                <a:spcPct val="0"/>
              </a:spcBef>
              <a:spcAft>
                <a:spcPct val="0"/>
              </a:spcAft>
              <a:defRPr>
                <a:solidFill>
                  <a:schemeClr val="tx1"/>
                </a:solidFill>
                <a:latin typeface="Arial" panose="020B0604020202020204" pitchFamily="34" charset="0"/>
              </a:defRPr>
            </a:lvl7pPr>
            <a:lvl8pPr fontAlgn="base">
              <a:spcBef>
                <a:spcPct val="0"/>
              </a:spcBef>
              <a:spcAft>
                <a:spcPct val="0"/>
              </a:spcAft>
              <a:defRPr>
                <a:solidFill>
                  <a:schemeClr val="tx1"/>
                </a:solidFill>
                <a:latin typeface="Arial" panose="020B0604020202020204" pitchFamily="34" charset="0"/>
              </a:defRPr>
            </a:lvl8pPr>
            <a:lvl9pPr fontAlgn="base">
              <a:spcBef>
                <a:spcPct val="0"/>
              </a:spcBef>
              <a:spcAft>
                <a:spcPct val="0"/>
              </a:spcAft>
              <a:defRPr>
                <a:solidFill>
                  <a:schemeClr val="tx1"/>
                </a:solidFill>
                <a:latin typeface="Arial" panose="020B0604020202020204" pitchFamily="34" charset="0"/>
              </a:defRPr>
            </a:lvl9pPr>
          </a:lstStyle>
          <a:p>
            <a:pPr eaLnBrk="0" hangingPunct="0"/>
            <a:r>
              <a:rPr lang="en-US" altLang="en-US" sz="5400" b="1">
                <a:solidFill>
                  <a:srgbClr val="CC0000"/>
                </a:solidFill>
                <a:latin typeface="Times New Roman" panose="02020603050405020304" pitchFamily="18" charset="0"/>
              </a:rPr>
              <a:t>Productive Efficiency</a:t>
            </a:r>
          </a:p>
          <a:p>
            <a:pPr eaLnBrk="0" hangingPunct="0"/>
            <a:r>
              <a:rPr lang="en-US" altLang="en-US" sz="5400" b="1">
                <a:solidFill>
                  <a:srgbClr val="FF6600"/>
                </a:solidFill>
                <a:latin typeface="Times New Roman" panose="02020603050405020304" pitchFamily="18" charset="0"/>
              </a:rPr>
              <a:t>	</a:t>
            </a:r>
            <a:r>
              <a:rPr lang="en-US" altLang="en-US" sz="5400" b="1" i="1">
                <a:latin typeface="Times New Roman" panose="02020603050405020304" pitchFamily="18" charset="0"/>
              </a:rPr>
              <a:t>P = Minimum ATC</a:t>
            </a:r>
          </a:p>
          <a:p>
            <a:pPr eaLnBrk="0" hangingPunct="0"/>
            <a:endParaRPr lang="en-US" altLang="en-US" sz="5400" b="1">
              <a:solidFill>
                <a:srgbClr val="006600"/>
              </a:solidFill>
              <a:latin typeface="Times New Roman" panose="02020603050405020304" pitchFamily="18" charset="0"/>
            </a:endParaRPr>
          </a:p>
          <a:p>
            <a:pPr eaLnBrk="0" hangingPunct="0"/>
            <a:r>
              <a:rPr lang="en-US" altLang="en-US" sz="5400" b="1">
                <a:solidFill>
                  <a:srgbClr val="CC0000"/>
                </a:solidFill>
                <a:latin typeface="Times New Roman" panose="02020603050405020304" pitchFamily="18" charset="0"/>
              </a:rPr>
              <a:t>Allocative Efficiency</a:t>
            </a:r>
          </a:p>
          <a:p>
            <a:pPr eaLnBrk="0" hangingPunct="0"/>
            <a:r>
              <a:rPr lang="en-US" altLang="en-US" sz="5400" b="1" i="1">
                <a:latin typeface="Times New Roman" panose="02020603050405020304" pitchFamily="18" charset="0"/>
              </a:rPr>
              <a:t>			P = MC</a:t>
            </a:r>
          </a:p>
          <a:p>
            <a:pPr eaLnBrk="0" hangingPunct="0"/>
            <a:endParaRPr lang="en-US" altLang="en-US" sz="5400" b="1" i="1">
              <a:latin typeface="Times New Roman" panose="02020603050405020304" pitchFamily="18" charset="0"/>
            </a:endParaRPr>
          </a:p>
        </p:txBody>
      </p:sp>
      <p:sp>
        <p:nvSpPr>
          <p:cNvPr id="110596" name="Text Box 4"/>
          <p:cNvSpPr txBox="1">
            <a:spLocks noChangeArrowheads="1"/>
          </p:cNvSpPr>
          <p:nvPr/>
        </p:nvSpPr>
        <p:spPr bwMode="auto">
          <a:xfrm>
            <a:off x="1809750" y="2470150"/>
            <a:ext cx="72326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600" b="1">
                <a:solidFill>
                  <a:srgbClr val="000099"/>
                </a:solidFill>
                <a:latin typeface="Times New Roman" panose="02020603050405020304" pitchFamily="18" charset="0"/>
              </a:rPr>
              <a:t>Oligopoly: No Productive Efficiency</a:t>
            </a:r>
          </a:p>
        </p:txBody>
      </p:sp>
      <p:sp>
        <p:nvSpPr>
          <p:cNvPr id="110597" name="Text Box 5"/>
          <p:cNvSpPr txBox="1">
            <a:spLocks noChangeArrowheads="1"/>
          </p:cNvSpPr>
          <p:nvPr/>
        </p:nvSpPr>
        <p:spPr bwMode="auto">
          <a:xfrm>
            <a:off x="1809750" y="4794250"/>
            <a:ext cx="70548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600" b="1">
                <a:solidFill>
                  <a:srgbClr val="000099"/>
                </a:solidFill>
                <a:latin typeface="Times New Roman" panose="02020603050405020304" pitchFamily="18" charset="0"/>
              </a:rPr>
              <a:t>Oligopoly: No Allocative Efficiency</a:t>
            </a:r>
          </a:p>
        </p:txBody>
      </p:sp>
      <p:sp>
        <p:nvSpPr>
          <p:cNvPr id="110598" name="Text Box 6"/>
          <p:cNvSpPr txBox="1">
            <a:spLocks noChangeArrowheads="1"/>
          </p:cNvSpPr>
          <p:nvPr/>
        </p:nvSpPr>
        <p:spPr bwMode="auto">
          <a:xfrm>
            <a:off x="1866900" y="5575300"/>
            <a:ext cx="4298950"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5400" b="1">
                <a:solidFill>
                  <a:srgbClr val="CC0000"/>
                </a:solidFill>
                <a:latin typeface="Times New Roman" panose="02020603050405020304" pitchFamily="18" charset="0"/>
              </a:rPr>
              <a:t>Qualifications</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10594"/>
                                        </p:tgtEl>
                                        <p:attrNameLst>
                                          <p:attrName>style.visibility</p:attrName>
                                        </p:attrNameLst>
                                      </p:cBhvr>
                                      <p:to>
                                        <p:strVal val="visible"/>
                                      </p:to>
                                    </p:set>
                                    <p:animEffect transition="in" filter="wipe(left)">
                                      <p:cBhvr>
                                        <p:cTn id="7" dur="500"/>
                                        <p:tgtEl>
                                          <p:spTgt spid="110594"/>
                                        </p:tgtEl>
                                      </p:cBhvr>
                                    </p:animEffect>
                                  </p:childTnLst>
                                </p:cTn>
                              </p:par>
                            </p:childTnLst>
                          </p:cTn>
                        </p:par>
                        <p:par>
                          <p:cTn id="8" fill="hold" nodeType="afterGroup">
                            <p:stCondLst>
                              <p:cond delay="500"/>
                            </p:stCondLst>
                            <p:childTnLst>
                              <p:par>
                                <p:cTn id="9" presetID="22" presetClass="entr" presetSubtype="1" fill="hold" grpId="0" nodeType="afterEffect">
                                  <p:stCondLst>
                                    <p:cond delay="0"/>
                                  </p:stCondLst>
                                  <p:childTnLst>
                                    <p:set>
                                      <p:cBhvr>
                                        <p:cTn id="10" dur="1" fill="hold">
                                          <p:stCondLst>
                                            <p:cond delay="0"/>
                                          </p:stCondLst>
                                        </p:cTn>
                                        <p:tgtEl>
                                          <p:spTgt spid="110595"/>
                                        </p:tgtEl>
                                        <p:attrNameLst>
                                          <p:attrName>style.visibility</p:attrName>
                                        </p:attrNameLst>
                                      </p:cBhvr>
                                      <p:to>
                                        <p:strVal val="visible"/>
                                      </p:to>
                                    </p:set>
                                    <p:animEffect transition="in" filter="wipe(up)">
                                      <p:cBhvr>
                                        <p:cTn id="11" dur="500"/>
                                        <p:tgtEl>
                                          <p:spTgt spid="110595"/>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22" presetClass="entr" presetSubtype="8" fill="hold" grpId="0" nodeType="clickEffect">
                                  <p:stCondLst>
                                    <p:cond delay="0"/>
                                  </p:stCondLst>
                                  <p:childTnLst>
                                    <p:set>
                                      <p:cBhvr>
                                        <p:cTn id="15" dur="1" fill="hold">
                                          <p:stCondLst>
                                            <p:cond delay="0"/>
                                          </p:stCondLst>
                                        </p:cTn>
                                        <p:tgtEl>
                                          <p:spTgt spid="110596"/>
                                        </p:tgtEl>
                                        <p:attrNameLst>
                                          <p:attrName>style.visibility</p:attrName>
                                        </p:attrNameLst>
                                      </p:cBhvr>
                                      <p:to>
                                        <p:strVal val="visible"/>
                                      </p:to>
                                    </p:set>
                                    <p:animEffect transition="in" filter="wipe(left)">
                                      <p:cBhvr>
                                        <p:cTn id="16" dur="500"/>
                                        <p:tgtEl>
                                          <p:spTgt spid="110596"/>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22" presetClass="entr" presetSubtype="8" fill="hold" grpId="0" nodeType="clickEffect">
                                  <p:stCondLst>
                                    <p:cond delay="0"/>
                                  </p:stCondLst>
                                  <p:childTnLst>
                                    <p:set>
                                      <p:cBhvr>
                                        <p:cTn id="20" dur="1" fill="hold">
                                          <p:stCondLst>
                                            <p:cond delay="0"/>
                                          </p:stCondLst>
                                        </p:cTn>
                                        <p:tgtEl>
                                          <p:spTgt spid="110597"/>
                                        </p:tgtEl>
                                        <p:attrNameLst>
                                          <p:attrName>style.visibility</p:attrName>
                                        </p:attrNameLst>
                                      </p:cBhvr>
                                      <p:to>
                                        <p:strVal val="visible"/>
                                      </p:to>
                                    </p:set>
                                    <p:animEffect transition="in" filter="wipe(left)">
                                      <p:cBhvr>
                                        <p:cTn id="21" dur="500"/>
                                        <p:tgtEl>
                                          <p:spTgt spid="110597"/>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22" presetClass="entr" presetSubtype="8" fill="hold" grpId="0" nodeType="clickEffect">
                                  <p:stCondLst>
                                    <p:cond delay="0"/>
                                  </p:stCondLst>
                                  <p:childTnLst>
                                    <p:set>
                                      <p:cBhvr>
                                        <p:cTn id="25" dur="1" fill="hold">
                                          <p:stCondLst>
                                            <p:cond delay="0"/>
                                          </p:stCondLst>
                                        </p:cTn>
                                        <p:tgtEl>
                                          <p:spTgt spid="110598"/>
                                        </p:tgtEl>
                                        <p:attrNameLst>
                                          <p:attrName>style.visibility</p:attrName>
                                        </p:attrNameLst>
                                      </p:cBhvr>
                                      <p:to>
                                        <p:strVal val="visible"/>
                                      </p:to>
                                    </p:set>
                                    <p:animEffect transition="in" filter="wipe(left)">
                                      <p:cBhvr>
                                        <p:cTn id="26" dur="500"/>
                                        <p:tgtEl>
                                          <p:spTgt spid="11059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0594" grpId="0" autoUpdateAnimBg="0"/>
      <p:bldP spid="110595" grpId="0" autoUpdateAnimBg="0"/>
      <p:bldP spid="110596" grpId="0" autoUpdateAnimBg="0"/>
      <p:bldP spid="110597" grpId="0" autoUpdateAnimBg="0"/>
      <p:bldP spid="110598" grpId="0" autoUpdateAnimBg="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2"/>
          <p:cNvSpPr>
            <a:spLocks noGrp="1" noChangeArrowheads="1"/>
          </p:cNvSpPr>
          <p:nvPr>
            <p:ph type="title"/>
          </p:nvPr>
        </p:nvSpPr>
        <p:spPr/>
        <p:txBody>
          <a:bodyPr/>
          <a:lstStyle/>
          <a:p>
            <a:r>
              <a:rPr lang="en-US" altLang="en-US"/>
              <a:t>Monopolistic Competition, Oligopoly, &amp; Public Welfare</a:t>
            </a:r>
          </a:p>
        </p:txBody>
      </p:sp>
      <p:sp>
        <p:nvSpPr>
          <p:cNvPr id="111619" name="Rectangle 3"/>
          <p:cNvSpPr>
            <a:spLocks noGrp="1" noChangeArrowheads="1"/>
          </p:cNvSpPr>
          <p:nvPr>
            <p:ph type="body" idx="1"/>
          </p:nvPr>
        </p:nvSpPr>
        <p:spPr/>
        <p:txBody>
          <a:bodyPr/>
          <a:lstStyle/>
          <a:p>
            <a:r>
              <a:rPr lang="en-US" altLang="en-US"/>
              <a:t>Behavior is so varied that it is hard to come to a simple conclusion about welfare implications.</a:t>
            </a:r>
          </a:p>
          <a:p>
            <a:r>
              <a:rPr lang="en-US" altLang="en-US"/>
              <a:t>In many circumstances, the behavior of monopolistic competitors and oligopolists falls short of the social optimum.</a:t>
            </a:r>
          </a:p>
          <a:p>
            <a:endParaRPr lang="en-US" altLang="en-US"/>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2"/>
          <p:cNvSpPr>
            <a:spLocks noGrp="1" noChangeArrowheads="1"/>
          </p:cNvSpPr>
          <p:nvPr>
            <p:ph type="title"/>
          </p:nvPr>
        </p:nvSpPr>
        <p:spPr/>
        <p:txBody>
          <a:bodyPr/>
          <a:lstStyle/>
          <a:p>
            <a:r>
              <a:rPr lang="en-US" altLang="en-US"/>
              <a:t>Monopolistic Competition, Oligopoly, &amp; Public Welfare</a:t>
            </a:r>
          </a:p>
        </p:txBody>
      </p:sp>
      <p:sp>
        <p:nvSpPr>
          <p:cNvPr id="112643" name="Rectangle 3"/>
          <p:cNvSpPr>
            <a:spLocks noGrp="1" noChangeArrowheads="1"/>
          </p:cNvSpPr>
          <p:nvPr>
            <p:ph type="body" idx="1"/>
          </p:nvPr>
        </p:nvSpPr>
        <p:spPr/>
        <p:txBody>
          <a:bodyPr/>
          <a:lstStyle/>
          <a:p>
            <a:r>
              <a:rPr lang="en-US" altLang="en-US"/>
              <a:t>When an oligopolistic market is perfectly contestable--if firms can enter and exit without losing the money they have invested--then the performance of the firms is likely to be socially efficient.</a:t>
            </a: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ChangeArrowheads="1"/>
          </p:cNvSpPr>
          <p:nvPr/>
        </p:nvSpPr>
        <p:spPr bwMode="auto">
          <a:xfrm>
            <a:off x="1768475" y="77788"/>
            <a:ext cx="7315200" cy="668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3800" b="1">
                <a:solidFill>
                  <a:srgbClr val="000099"/>
                </a:solidFill>
                <a:latin typeface="Times New Roman" panose="02020603050405020304" pitchFamily="18" charset="0"/>
              </a:rPr>
              <a:t>OLIGOPOLIES AND MERGERS</a:t>
            </a:r>
          </a:p>
        </p:txBody>
      </p:sp>
      <p:sp>
        <p:nvSpPr>
          <p:cNvPr id="19459" name="Rectangle 3"/>
          <p:cNvSpPr>
            <a:spLocks noChangeArrowheads="1"/>
          </p:cNvSpPr>
          <p:nvPr/>
        </p:nvSpPr>
        <p:spPr bwMode="auto">
          <a:xfrm>
            <a:off x="1800225" y="798513"/>
            <a:ext cx="7043738" cy="5311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lvl1pPr marL="234950" indent="-234950">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fontAlgn="base">
              <a:spcBef>
                <a:spcPct val="0"/>
              </a:spcBef>
              <a:spcAft>
                <a:spcPct val="0"/>
              </a:spcAft>
              <a:defRPr>
                <a:solidFill>
                  <a:schemeClr val="tx1"/>
                </a:solidFill>
                <a:latin typeface="Arial" panose="020B0604020202020204" pitchFamily="34" charset="0"/>
              </a:defRPr>
            </a:lvl6pPr>
            <a:lvl7pPr fontAlgn="base">
              <a:spcBef>
                <a:spcPct val="0"/>
              </a:spcBef>
              <a:spcAft>
                <a:spcPct val="0"/>
              </a:spcAft>
              <a:defRPr>
                <a:solidFill>
                  <a:schemeClr val="tx1"/>
                </a:solidFill>
                <a:latin typeface="Arial" panose="020B0604020202020204" pitchFamily="34" charset="0"/>
              </a:defRPr>
            </a:lvl7pPr>
            <a:lvl8pPr fontAlgn="base">
              <a:spcBef>
                <a:spcPct val="0"/>
              </a:spcBef>
              <a:spcAft>
                <a:spcPct val="0"/>
              </a:spcAft>
              <a:defRPr>
                <a:solidFill>
                  <a:schemeClr val="tx1"/>
                </a:solidFill>
                <a:latin typeface="Arial" panose="020B0604020202020204" pitchFamily="34" charset="0"/>
              </a:defRPr>
            </a:lvl8pPr>
            <a:lvl9pPr fontAlgn="base">
              <a:spcBef>
                <a:spcPct val="0"/>
              </a:spcBef>
              <a:spcAft>
                <a:spcPct val="0"/>
              </a:spcAft>
              <a:defRPr>
                <a:solidFill>
                  <a:schemeClr val="tx1"/>
                </a:solidFill>
                <a:latin typeface="Arial" panose="020B0604020202020204" pitchFamily="34" charset="0"/>
              </a:defRPr>
            </a:lvl9pPr>
          </a:lstStyle>
          <a:p>
            <a:pPr eaLnBrk="0" hangingPunct="0"/>
            <a:r>
              <a:rPr lang="en-US" altLang="en-US" sz="4900" b="1">
                <a:solidFill>
                  <a:srgbClr val="CC0000"/>
                </a:solidFill>
                <a:latin typeface="Times New Roman" panose="02020603050405020304" pitchFamily="18" charset="0"/>
              </a:rPr>
              <a:t>Mutual Interdependence</a:t>
            </a:r>
          </a:p>
          <a:p>
            <a:pPr eaLnBrk="0" hangingPunct="0"/>
            <a:r>
              <a:rPr lang="en-US" altLang="en-US" sz="4900" b="1">
                <a:solidFill>
                  <a:srgbClr val="CC0000"/>
                </a:solidFill>
                <a:latin typeface="Times New Roman" panose="02020603050405020304" pitchFamily="18" charset="0"/>
              </a:rPr>
              <a:t>Game-Theory Model</a:t>
            </a:r>
          </a:p>
          <a:p>
            <a:pPr eaLnBrk="0" hangingPunct="0"/>
            <a:r>
              <a:rPr lang="en-US" altLang="en-US" sz="4900" b="1">
                <a:solidFill>
                  <a:srgbClr val="CC0000"/>
                </a:solidFill>
                <a:latin typeface="Times New Roman" panose="02020603050405020304" pitchFamily="18" charset="0"/>
              </a:rPr>
              <a:t>Collusive Tendencies</a:t>
            </a:r>
          </a:p>
          <a:p>
            <a:pPr lvl="1" eaLnBrk="0" hangingPunct="0">
              <a:buFontTx/>
              <a:buChar char="•"/>
            </a:pPr>
            <a:r>
              <a:rPr lang="en-US" altLang="en-US" sz="4900" b="1">
                <a:solidFill>
                  <a:srgbClr val="CC0000"/>
                </a:solidFill>
                <a:latin typeface="Times New Roman" panose="02020603050405020304" pitchFamily="18" charset="0"/>
              </a:rPr>
              <a:t>Collusion</a:t>
            </a:r>
          </a:p>
          <a:p>
            <a:pPr eaLnBrk="0" hangingPunct="0"/>
            <a:r>
              <a:rPr lang="en-US" altLang="en-US" sz="4900" b="1">
                <a:solidFill>
                  <a:srgbClr val="CC0000"/>
                </a:solidFill>
                <a:latin typeface="Times New Roman" panose="02020603050405020304" pitchFamily="18" charset="0"/>
              </a:rPr>
              <a:t>Incentive to Cheat</a:t>
            </a:r>
          </a:p>
          <a:p>
            <a:pPr eaLnBrk="0" hangingPunct="0"/>
            <a:r>
              <a:rPr lang="en-US" altLang="en-US" sz="4900" b="1" i="1">
                <a:solidFill>
                  <a:srgbClr val="CC0000"/>
                </a:solidFill>
                <a:latin typeface="Times New Roman" panose="02020603050405020304" pitchFamily="18" charset="0"/>
              </a:rPr>
              <a:t>Introduction to Game Theory…</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9459">
                                            <p:txEl>
                                              <p:pRg st="0" end="0"/>
                                            </p:txEl>
                                          </p:spTgt>
                                        </p:tgtEl>
                                        <p:attrNameLst>
                                          <p:attrName>style.visibility</p:attrName>
                                        </p:attrNameLst>
                                      </p:cBhvr>
                                      <p:to>
                                        <p:strVal val="visible"/>
                                      </p:to>
                                    </p:set>
                                    <p:animEffect transition="in" filter="wipe(left)">
                                      <p:cBhvr>
                                        <p:cTn id="7" dur="500"/>
                                        <p:tgtEl>
                                          <p:spTgt spid="19459">
                                            <p:txEl>
                                              <p:pRg st="0" end="0"/>
                                            </p:txEl>
                                          </p:spTgt>
                                        </p:tgtEl>
                                      </p:cBhvr>
                                    </p:animEffect>
                                  </p:childTnLst>
                                  <p:subTnLst>
                                    <p:animClr clrSpc="rgb" dir="cw">
                                      <p:cBhvr override="childStyle">
                                        <p:cTn dur="1" fill="hold" display="0" masterRel="nextClick" afterEffect="1"/>
                                        <p:tgtEl>
                                          <p:spTgt spid="19459">
                                            <p:txEl>
                                              <p:pRg st="0" end="0"/>
                                            </p:txEl>
                                          </p:spTgt>
                                        </p:tgtEl>
                                        <p:attrNameLst>
                                          <p:attrName>ppt_c</p:attrName>
                                        </p:attrNameLst>
                                      </p:cBhvr>
                                      <p:to>
                                        <a:schemeClr val="tx1"/>
                                      </p:to>
                                    </p:animClr>
                                  </p:sub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9459">
                                            <p:txEl>
                                              <p:pRg st="1" end="1"/>
                                            </p:txEl>
                                          </p:spTgt>
                                        </p:tgtEl>
                                        <p:attrNameLst>
                                          <p:attrName>style.visibility</p:attrName>
                                        </p:attrNameLst>
                                      </p:cBhvr>
                                      <p:to>
                                        <p:strVal val="visible"/>
                                      </p:to>
                                    </p:set>
                                    <p:animEffect transition="in" filter="wipe(left)">
                                      <p:cBhvr>
                                        <p:cTn id="12" dur="500"/>
                                        <p:tgtEl>
                                          <p:spTgt spid="19459">
                                            <p:txEl>
                                              <p:pRg st="1" end="1"/>
                                            </p:txEl>
                                          </p:spTgt>
                                        </p:tgtEl>
                                      </p:cBhvr>
                                    </p:animEffect>
                                  </p:childTnLst>
                                  <p:subTnLst>
                                    <p:animClr clrSpc="rgb" dir="cw">
                                      <p:cBhvr override="childStyle">
                                        <p:cTn dur="1" fill="hold" display="0" masterRel="nextClick" afterEffect="1"/>
                                        <p:tgtEl>
                                          <p:spTgt spid="19459">
                                            <p:txEl>
                                              <p:pRg st="1" end="1"/>
                                            </p:txEl>
                                          </p:spTgt>
                                        </p:tgtEl>
                                        <p:attrNameLst>
                                          <p:attrName>ppt_c</p:attrName>
                                        </p:attrNameLst>
                                      </p:cBhvr>
                                      <p:to>
                                        <a:schemeClr val="tx1"/>
                                      </p:to>
                                    </p:animClr>
                                  </p:sub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9459">
                                            <p:txEl>
                                              <p:pRg st="2" end="2"/>
                                            </p:txEl>
                                          </p:spTgt>
                                        </p:tgtEl>
                                        <p:attrNameLst>
                                          <p:attrName>style.visibility</p:attrName>
                                        </p:attrNameLst>
                                      </p:cBhvr>
                                      <p:to>
                                        <p:strVal val="visible"/>
                                      </p:to>
                                    </p:set>
                                    <p:animEffect transition="in" filter="wipe(left)">
                                      <p:cBhvr>
                                        <p:cTn id="17" dur="500"/>
                                        <p:tgtEl>
                                          <p:spTgt spid="19459">
                                            <p:txEl>
                                              <p:pRg st="2" end="2"/>
                                            </p:txEl>
                                          </p:spTgt>
                                        </p:tgtEl>
                                      </p:cBhvr>
                                    </p:animEffect>
                                  </p:childTnLst>
                                  <p:subTnLst>
                                    <p:animClr clrSpc="rgb" dir="cw">
                                      <p:cBhvr override="childStyle">
                                        <p:cTn dur="1" fill="hold" display="0" masterRel="nextClick" afterEffect="1"/>
                                        <p:tgtEl>
                                          <p:spTgt spid="19459">
                                            <p:txEl>
                                              <p:pRg st="2" end="2"/>
                                            </p:txEl>
                                          </p:spTgt>
                                        </p:tgtEl>
                                        <p:attrNameLst>
                                          <p:attrName>ppt_c</p:attrName>
                                        </p:attrNameLst>
                                      </p:cBhvr>
                                      <p:to>
                                        <a:schemeClr val="tx1"/>
                                      </p:to>
                                    </p:animClr>
                                  </p:sub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9459">
                                            <p:txEl>
                                              <p:pRg st="3" end="3"/>
                                            </p:txEl>
                                          </p:spTgt>
                                        </p:tgtEl>
                                        <p:attrNameLst>
                                          <p:attrName>style.visibility</p:attrName>
                                        </p:attrNameLst>
                                      </p:cBhvr>
                                      <p:to>
                                        <p:strVal val="visible"/>
                                      </p:to>
                                    </p:set>
                                    <p:animEffect transition="in" filter="wipe(left)">
                                      <p:cBhvr>
                                        <p:cTn id="22" dur="500"/>
                                        <p:tgtEl>
                                          <p:spTgt spid="19459">
                                            <p:txEl>
                                              <p:pRg st="3" end="3"/>
                                            </p:txEl>
                                          </p:spTgt>
                                        </p:tgtEl>
                                      </p:cBhvr>
                                    </p:animEffect>
                                  </p:childTnLst>
                                  <p:subTnLst>
                                    <p:animClr clrSpc="rgb" dir="cw">
                                      <p:cBhvr override="childStyle">
                                        <p:cTn dur="1" fill="hold" display="0" masterRel="nextClick" afterEffect="1"/>
                                        <p:tgtEl>
                                          <p:spTgt spid="19459">
                                            <p:txEl>
                                              <p:pRg st="3" end="3"/>
                                            </p:txEl>
                                          </p:spTgt>
                                        </p:tgtEl>
                                        <p:attrNameLst>
                                          <p:attrName>ppt_c</p:attrName>
                                        </p:attrNameLst>
                                      </p:cBhvr>
                                      <p:to>
                                        <a:schemeClr val="tx1"/>
                                      </p:to>
                                    </p:animClr>
                                  </p:sub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19459">
                                            <p:txEl>
                                              <p:pRg st="4" end="4"/>
                                            </p:txEl>
                                          </p:spTgt>
                                        </p:tgtEl>
                                        <p:attrNameLst>
                                          <p:attrName>style.visibility</p:attrName>
                                        </p:attrNameLst>
                                      </p:cBhvr>
                                      <p:to>
                                        <p:strVal val="visible"/>
                                      </p:to>
                                    </p:set>
                                    <p:animEffect transition="in" filter="wipe(left)">
                                      <p:cBhvr>
                                        <p:cTn id="27" dur="500"/>
                                        <p:tgtEl>
                                          <p:spTgt spid="19459">
                                            <p:txEl>
                                              <p:pRg st="4" end="4"/>
                                            </p:txEl>
                                          </p:spTgt>
                                        </p:tgtEl>
                                      </p:cBhvr>
                                    </p:animEffect>
                                  </p:childTnLst>
                                  <p:subTnLst>
                                    <p:animClr clrSpc="rgb" dir="cw">
                                      <p:cBhvr override="childStyle">
                                        <p:cTn dur="1" fill="hold" display="0" masterRel="nextClick" afterEffect="1"/>
                                        <p:tgtEl>
                                          <p:spTgt spid="19459">
                                            <p:txEl>
                                              <p:pRg st="4" end="4"/>
                                            </p:txEl>
                                          </p:spTgt>
                                        </p:tgtEl>
                                        <p:attrNameLst>
                                          <p:attrName>ppt_c</p:attrName>
                                        </p:attrNameLst>
                                      </p:cBhvr>
                                      <p:to>
                                        <a:schemeClr val="tx1"/>
                                      </p:to>
                                    </p:animClr>
                                  </p:sub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19459">
                                            <p:txEl>
                                              <p:pRg st="5" end="5"/>
                                            </p:txEl>
                                          </p:spTgt>
                                        </p:tgtEl>
                                        <p:attrNameLst>
                                          <p:attrName>style.visibility</p:attrName>
                                        </p:attrNameLst>
                                      </p:cBhvr>
                                      <p:to>
                                        <p:strVal val="visible"/>
                                      </p:to>
                                    </p:set>
                                    <p:animEffect transition="in" filter="wipe(left)">
                                      <p:cBhvr>
                                        <p:cTn id="32" dur="500"/>
                                        <p:tgtEl>
                                          <p:spTgt spid="19459">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9" grpId="0" build="p" bldLvl="2"/>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p:txBody>
          <a:bodyPr/>
          <a:lstStyle/>
          <a:p>
            <a:r>
              <a:rPr lang="en-US" altLang="en-US"/>
              <a:t>Oligopoly</a:t>
            </a:r>
          </a:p>
        </p:txBody>
      </p:sp>
      <p:sp>
        <p:nvSpPr>
          <p:cNvPr id="75779" name="Rectangle 3"/>
          <p:cNvSpPr>
            <a:spLocks noGrp="1" noChangeArrowheads="1"/>
          </p:cNvSpPr>
          <p:nvPr>
            <p:ph type="body" idx="1"/>
          </p:nvPr>
        </p:nvSpPr>
        <p:spPr/>
        <p:txBody>
          <a:bodyPr/>
          <a:lstStyle/>
          <a:p>
            <a:r>
              <a:rPr lang="en-US" altLang="en-US">
                <a:solidFill>
                  <a:srgbClr val="365B98"/>
                </a:solidFill>
              </a:rPr>
              <a:t>The Game-Theory Approach</a:t>
            </a:r>
          </a:p>
          <a:p>
            <a:pPr lvl="1"/>
            <a:r>
              <a:rPr lang="en-US" altLang="en-US"/>
              <a:t>Each oligopolist is seen as a competing player in a game of strategy.</a:t>
            </a:r>
          </a:p>
          <a:p>
            <a:pPr lvl="1"/>
            <a:r>
              <a:rPr lang="en-US" altLang="en-US"/>
              <a:t>Managers act as though their opponents will adopt the most profitable countermove to any move they make.</a:t>
            </a:r>
          </a:p>
          <a:p>
            <a:pPr lvl="2"/>
            <a:endParaRPr lang="en-US" altLang="en-US"/>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ChangeArrowheads="1"/>
          </p:cNvSpPr>
          <p:nvPr/>
        </p:nvSpPr>
        <p:spPr bwMode="auto">
          <a:xfrm>
            <a:off x="1784350" y="85725"/>
            <a:ext cx="7261225" cy="804863"/>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4700" b="1">
                <a:solidFill>
                  <a:srgbClr val="000099"/>
                </a:solidFill>
                <a:latin typeface="Times New Roman" panose="02020603050405020304" pitchFamily="18" charset="0"/>
              </a:rPr>
              <a:t>OLIGOPOLY BEHAVIOR</a:t>
            </a:r>
          </a:p>
        </p:txBody>
      </p:sp>
      <p:sp>
        <p:nvSpPr>
          <p:cNvPr id="84995" name="Rectangle 3"/>
          <p:cNvSpPr>
            <a:spLocks noChangeArrowheads="1"/>
          </p:cNvSpPr>
          <p:nvPr/>
        </p:nvSpPr>
        <p:spPr bwMode="auto">
          <a:xfrm>
            <a:off x="1865313" y="777875"/>
            <a:ext cx="5626100" cy="6985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4000" b="1" i="1">
                <a:solidFill>
                  <a:srgbClr val="CC0000"/>
                </a:solidFill>
                <a:latin typeface="Times New Roman" panose="02020603050405020304" pitchFamily="18" charset="0"/>
              </a:rPr>
              <a:t>A Game-Theory Overview</a:t>
            </a:r>
          </a:p>
        </p:txBody>
      </p:sp>
      <p:grpSp>
        <p:nvGrpSpPr>
          <p:cNvPr id="84996" name="Group 4"/>
          <p:cNvGrpSpPr>
            <a:grpSpLocks/>
          </p:cNvGrpSpPr>
          <p:nvPr/>
        </p:nvGrpSpPr>
        <p:grpSpPr bwMode="auto">
          <a:xfrm>
            <a:off x="2317750" y="3206750"/>
            <a:ext cx="857250" cy="2463800"/>
            <a:chOff x="1804" y="2020"/>
            <a:chExt cx="540" cy="1552"/>
          </a:xfrm>
        </p:grpSpPr>
        <p:sp>
          <p:nvSpPr>
            <p:cNvPr id="84997" name="Rectangle 5"/>
            <p:cNvSpPr>
              <a:spLocks noChangeArrowheads="1"/>
            </p:cNvSpPr>
            <p:nvPr/>
          </p:nvSpPr>
          <p:spPr bwMode="auto">
            <a:xfrm>
              <a:off x="1804" y="2020"/>
              <a:ext cx="540" cy="286"/>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400" b="1">
                  <a:solidFill>
                    <a:srgbClr val="000000"/>
                  </a:solidFill>
                </a:rPr>
                <a:t>High</a:t>
              </a:r>
            </a:p>
          </p:txBody>
        </p:sp>
        <p:sp>
          <p:nvSpPr>
            <p:cNvPr id="84998" name="Rectangle 6"/>
            <p:cNvSpPr>
              <a:spLocks noChangeArrowheads="1"/>
            </p:cNvSpPr>
            <p:nvPr/>
          </p:nvSpPr>
          <p:spPr bwMode="auto">
            <a:xfrm>
              <a:off x="1809" y="3286"/>
              <a:ext cx="497" cy="286"/>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400" b="1">
                  <a:solidFill>
                    <a:srgbClr val="000000"/>
                  </a:solidFill>
                </a:rPr>
                <a:t>Low</a:t>
              </a:r>
            </a:p>
          </p:txBody>
        </p:sp>
      </p:grpSp>
      <p:grpSp>
        <p:nvGrpSpPr>
          <p:cNvPr id="84999" name="Group 7"/>
          <p:cNvGrpSpPr>
            <a:grpSpLocks/>
          </p:cNvGrpSpPr>
          <p:nvPr/>
        </p:nvGrpSpPr>
        <p:grpSpPr bwMode="auto">
          <a:xfrm>
            <a:off x="3779838" y="1868488"/>
            <a:ext cx="2798762" cy="454025"/>
            <a:chOff x="2725" y="1177"/>
            <a:chExt cx="1763" cy="286"/>
          </a:xfrm>
        </p:grpSpPr>
        <p:sp>
          <p:nvSpPr>
            <p:cNvPr id="85000" name="Rectangle 8"/>
            <p:cNvSpPr>
              <a:spLocks noChangeArrowheads="1"/>
            </p:cNvSpPr>
            <p:nvPr/>
          </p:nvSpPr>
          <p:spPr bwMode="auto">
            <a:xfrm>
              <a:off x="2725" y="1177"/>
              <a:ext cx="540" cy="286"/>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400" b="1">
                  <a:solidFill>
                    <a:srgbClr val="000000"/>
                  </a:solidFill>
                </a:rPr>
                <a:t>High</a:t>
              </a:r>
            </a:p>
          </p:txBody>
        </p:sp>
        <p:sp>
          <p:nvSpPr>
            <p:cNvPr id="85001" name="Rectangle 9"/>
            <p:cNvSpPr>
              <a:spLocks noChangeArrowheads="1"/>
            </p:cNvSpPr>
            <p:nvPr/>
          </p:nvSpPr>
          <p:spPr bwMode="auto">
            <a:xfrm>
              <a:off x="3991" y="1177"/>
              <a:ext cx="497" cy="286"/>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400" b="1">
                  <a:solidFill>
                    <a:srgbClr val="000000"/>
                  </a:solidFill>
                </a:rPr>
                <a:t>Low</a:t>
              </a:r>
            </a:p>
          </p:txBody>
        </p:sp>
      </p:grpSp>
      <p:sp>
        <p:nvSpPr>
          <p:cNvPr id="85002" name="Freeform 10"/>
          <p:cNvSpPr>
            <a:spLocks/>
          </p:cNvSpPr>
          <p:nvPr/>
        </p:nvSpPr>
        <p:spPr bwMode="auto">
          <a:xfrm>
            <a:off x="2149475" y="2405063"/>
            <a:ext cx="268288" cy="4197350"/>
          </a:xfrm>
          <a:custGeom>
            <a:avLst/>
            <a:gdLst>
              <a:gd name="T0" fmla="*/ 58 w 169"/>
              <a:gd name="T1" fmla="*/ 2198 h 2644"/>
              <a:gd name="T2" fmla="*/ 63 w 169"/>
              <a:gd name="T3" fmla="*/ 2299 h 2644"/>
              <a:gd name="T4" fmla="*/ 71 w 169"/>
              <a:gd name="T5" fmla="*/ 2388 h 2644"/>
              <a:gd name="T6" fmla="*/ 84 w 169"/>
              <a:gd name="T7" fmla="*/ 2471 h 2644"/>
              <a:gd name="T8" fmla="*/ 101 w 169"/>
              <a:gd name="T9" fmla="*/ 2539 h 2644"/>
              <a:gd name="T10" fmla="*/ 120 w 169"/>
              <a:gd name="T11" fmla="*/ 2589 h 2644"/>
              <a:gd name="T12" fmla="*/ 141 w 169"/>
              <a:gd name="T13" fmla="*/ 2625 h 2644"/>
              <a:gd name="T14" fmla="*/ 163 w 169"/>
              <a:gd name="T15" fmla="*/ 2639 h 2644"/>
              <a:gd name="T16" fmla="*/ 159 w 169"/>
              <a:gd name="T17" fmla="*/ 2639 h 2644"/>
              <a:gd name="T18" fmla="*/ 141 w 169"/>
              <a:gd name="T19" fmla="*/ 2621 h 2644"/>
              <a:gd name="T20" fmla="*/ 124 w 169"/>
              <a:gd name="T21" fmla="*/ 2582 h 2644"/>
              <a:gd name="T22" fmla="*/ 110 w 169"/>
              <a:gd name="T23" fmla="*/ 2528 h 2644"/>
              <a:gd name="T24" fmla="*/ 99 w 169"/>
              <a:gd name="T25" fmla="*/ 2457 h 2644"/>
              <a:gd name="T26" fmla="*/ 93 w 169"/>
              <a:gd name="T27" fmla="*/ 2378 h 2644"/>
              <a:gd name="T28" fmla="*/ 90 w 169"/>
              <a:gd name="T29" fmla="*/ 2299 h 2644"/>
              <a:gd name="T30" fmla="*/ 89 w 169"/>
              <a:gd name="T31" fmla="*/ 1585 h 2644"/>
              <a:gd name="T32" fmla="*/ 84 w 169"/>
              <a:gd name="T33" fmla="*/ 1506 h 2644"/>
              <a:gd name="T34" fmla="*/ 76 w 169"/>
              <a:gd name="T35" fmla="*/ 1442 h 2644"/>
              <a:gd name="T36" fmla="*/ 63 w 169"/>
              <a:gd name="T37" fmla="*/ 1384 h 2644"/>
              <a:gd name="T38" fmla="*/ 49 w 169"/>
              <a:gd name="T39" fmla="*/ 1348 h 2644"/>
              <a:gd name="T40" fmla="*/ 31 w 169"/>
              <a:gd name="T41" fmla="*/ 1330 h 2644"/>
              <a:gd name="T42" fmla="*/ 31 w 169"/>
              <a:gd name="T43" fmla="*/ 1320 h 2644"/>
              <a:gd name="T44" fmla="*/ 49 w 169"/>
              <a:gd name="T45" fmla="*/ 1298 h 2644"/>
              <a:gd name="T46" fmla="*/ 63 w 169"/>
              <a:gd name="T47" fmla="*/ 1259 h 2644"/>
              <a:gd name="T48" fmla="*/ 76 w 169"/>
              <a:gd name="T49" fmla="*/ 1205 h 2644"/>
              <a:gd name="T50" fmla="*/ 84 w 169"/>
              <a:gd name="T51" fmla="*/ 1137 h 2644"/>
              <a:gd name="T52" fmla="*/ 89 w 169"/>
              <a:gd name="T53" fmla="*/ 1062 h 2644"/>
              <a:gd name="T54" fmla="*/ 90 w 169"/>
              <a:gd name="T55" fmla="*/ 348 h 2644"/>
              <a:gd name="T56" fmla="*/ 93 w 169"/>
              <a:gd name="T57" fmla="*/ 265 h 2644"/>
              <a:gd name="T58" fmla="*/ 99 w 169"/>
              <a:gd name="T59" fmla="*/ 186 h 2644"/>
              <a:gd name="T60" fmla="*/ 110 w 169"/>
              <a:gd name="T61" fmla="*/ 118 h 2644"/>
              <a:gd name="T62" fmla="*/ 124 w 169"/>
              <a:gd name="T63" fmla="*/ 65 h 2644"/>
              <a:gd name="T64" fmla="*/ 141 w 169"/>
              <a:gd name="T65" fmla="*/ 22 h 2644"/>
              <a:gd name="T66" fmla="*/ 159 w 169"/>
              <a:gd name="T67" fmla="*/ 0 h 2644"/>
              <a:gd name="T68" fmla="*/ 163 w 169"/>
              <a:gd name="T69" fmla="*/ 0 h 2644"/>
              <a:gd name="T70" fmla="*/ 141 w 169"/>
              <a:gd name="T71" fmla="*/ 14 h 2644"/>
              <a:gd name="T72" fmla="*/ 120 w 169"/>
              <a:gd name="T73" fmla="*/ 54 h 2644"/>
              <a:gd name="T74" fmla="*/ 101 w 169"/>
              <a:gd name="T75" fmla="*/ 108 h 2644"/>
              <a:gd name="T76" fmla="*/ 84 w 169"/>
              <a:gd name="T77" fmla="*/ 176 h 2644"/>
              <a:gd name="T78" fmla="*/ 71 w 169"/>
              <a:gd name="T79" fmla="*/ 258 h 2644"/>
              <a:gd name="T80" fmla="*/ 63 w 169"/>
              <a:gd name="T81" fmla="*/ 348 h 2644"/>
              <a:gd name="T82" fmla="*/ 58 w 169"/>
              <a:gd name="T83" fmla="*/ 445 h 2644"/>
              <a:gd name="T84" fmla="*/ 57 w 169"/>
              <a:gd name="T85" fmla="*/ 1072 h 2644"/>
              <a:gd name="T86" fmla="*/ 54 w 169"/>
              <a:gd name="T87" fmla="*/ 1144 h 2644"/>
              <a:gd name="T88" fmla="*/ 48 w 169"/>
              <a:gd name="T89" fmla="*/ 1205 h 2644"/>
              <a:gd name="T90" fmla="*/ 38 w 169"/>
              <a:gd name="T91" fmla="*/ 1259 h 2644"/>
              <a:gd name="T92" fmla="*/ 24 w 169"/>
              <a:gd name="T93" fmla="*/ 1298 h 2644"/>
              <a:gd name="T94" fmla="*/ 8 w 169"/>
              <a:gd name="T95" fmla="*/ 1320 h 2644"/>
              <a:gd name="T96" fmla="*/ 8 w 169"/>
              <a:gd name="T97" fmla="*/ 1323 h 2644"/>
              <a:gd name="T98" fmla="*/ 23 w 169"/>
              <a:gd name="T99" fmla="*/ 1345 h 2644"/>
              <a:gd name="T100" fmla="*/ 37 w 169"/>
              <a:gd name="T101" fmla="*/ 1381 h 2644"/>
              <a:gd name="T102" fmla="*/ 47 w 169"/>
              <a:gd name="T103" fmla="*/ 1434 h 2644"/>
              <a:gd name="T104" fmla="*/ 54 w 169"/>
              <a:gd name="T105" fmla="*/ 1499 h 2644"/>
              <a:gd name="T106" fmla="*/ 57 w 169"/>
              <a:gd name="T107" fmla="*/ 1567 h 26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69" h="2644">
                <a:moveTo>
                  <a:pt x="57" y="2148"/>
                </a:moveTo>
                <a:lnTo>
                  <a:pt x="58" y="2198"/>
                </a:lnTo>
                <a:lnTo>
                  <a:pt x="59" y="2245"/>
                </a:lnTo>
                <a:lnTo>
                  <a:pt x="63" y="2299"/>
                </a:lnTo>
                <a:lnTo>
                  <a:pt x="66" y="2342"/>
                </a:lnTo>
                <a:lnTo>
                  <a:pt x="71" y="2388"/>
                </a:lnTo>
                <a:lnTo>
                  <a:pt x="78" y="2431"/>
                </a:lnTo>
                <a:lnTo>
                  <a:pt x="84" y="2471"/>
                </a:lnTo>
                <a:lnTo>
                  <a:pt x="92" y="2507"/>
                </a:lnTo>
                <a:lnTo>
                  <a:pt x="101" y="2539"/>
                </a:lnTo>
                <a:lnTo>
                  <a:pt x="110" y="2568"/>
                </a:lnTo>
                <a:lnTo>
                  <a:pt x="120" y="2589"/>
                </a:lnTo>
                <a:lnTo>
                  <a:pt x="130" y="2614"/>
                </a:lnTo>
                <a:lnTo>
                  <a:pt x="141" y="2625"/>
                </a:lnTo>
                <a:lnTo>
                  <a:pt x="152" y="2636"/>
                </a:lnTo>
                <a:lnTo>
                  <a:pt x="163" y="2639"/>
                </a:lnTo>
                <a:lnTo>
                  <a:pt x="168" y="2643"/>
                </a:lnTo>
                <a:lnTo>
                  <a:pt x="159" y="2639"/>
                </a:lnTo>
                <a:lnTo>
                  <a:pt x="150" y="2636"/>
                </a:lnTo>
                <a:lnTo>
                  <a:pt x="141" y="2621"/>
                </a:lnTo>
                <a:lnTo>
                  <a:pt x="132" y="2600"/>
                </a:lnTo>
                <a:lnTo>
                  <a:pt x="124" y="2582"/>
                </a:lnTo>
                <a:lnTo>
                  <a:pt x="116" y="2557"/>
                </a:lnTo>
                <a:lnTo>
                  <a:pt x="110" y="2528"/>
                </a:lnTo>
                <a:lnTo>
                  <a:pt x="104" y="2492"/>
                </a:lnTo>
                <a:lnTo>
                  <a:pt x="99" y="2457"/>
                </a:lnTo>
                <a:lnTo>
                  <a:pt x="95" y="2417"/>
                </a:lnTo>
                <a:lnTo>
                  <a:pt x="93" y="2378"/>
                </a:lnTo>
                <a:lnTo>
                  <a:pt x="91" y="2338"/>
                </a:lnTo>
                <a:lnTo>
                  <a:pt x="90" y="2299"/>
                </a:lnTo>
                <a:lnTo>
                  <a:pt x="90" y="1621"/>
                </a:lnTo>
                <a:lnTo>
                  <a:pt x="89" y="1585"/>
                </a:lnTo>
                <a:lnTo>
                  <a:pt x="87" y="1546"/>
                </a:lnTo>
                <a:lnTo>
                  <a:pt x="84" y="1506"/>
                </a:lnTo>
                <a:lnTo>
                  <a:pt x="81" y="1477"/>
                </a:lnTo>
                <a:lnTo>
                  <a:pt x="76" y="1442"/>
                </a:lnTo>
                <a:lnTo>
                  <a:pt x="70" y="1413"/>
                </a:lnTo>
                <a:lnTo>
                  <a:pt x="63" y="1384"/>
                </a:lnTo>
                <a:lnTo>
                  <a:pt x="56" y="1363"/>
                </a:lnTo>
                <a:lnTo>
                  <a:pt x="49" y="1348"/>
                </a:lnTo>
                <a:lnTo>
                  <a:pt x="40" y="1334"/>
                </a:lnTo>
                <a:lnTo>
                  <a:pt x="31" y="1330"/>
                </a:lnTo>
                <a:lnTo>
                  <a:pt x="23" y="1323"/>
                </a:lnTo>
                <a:lnTo>
                  <a:pt x="31" y="1320"/>
                </a:lnTo>
                <a:lnTo>
                  <a:pt x="40" y="1309"/>
                </a:lnTo>
                <a:lnTo>
                  <a:pt x="49" y="1298"/>
                </a:lnTo>
                <a:lnTo>
                  <a:pt x="56" y="1280"/>
                </a:lnTo>
                <a:lnTo>
                  <a:pt x="63" y="1259"/>
                </a:lnTo>
                <a:lnTo>
                  <a:pt x="70" y="1234"/>
                </a:lnTo>
                <a:lnTo>
                  <a:pt x="76" y="1205"/>
                </a:lnTo>
                <a:lnTo>
                  <a:pt x="81" y="1169"/>
                </a:lnTo>
                <a:lnTo>
                  <a:pt x="84" y="1137"/>
                </a:lnTo>
                <a:lnTo>
                  <a:pt x="87" y="1101"/>
                </a:lnTo>
                <a:lnTo>
                  <a:pt x="89" y="1062"/>
                </a:lnTo>
                <a:lnTo>
                  <a:pt x="90" y="1022"/>
                </a:lnTo>
                <a:lnTo>
                  <a:pt x="90" y="348"/>
                </a:lnTo>
                <a:lnTo>
                  <a:pt x="91" y="305"/>
                </a:lnTo>
                <a:lnTo>
                  <a:pt x="93" y="265"/>
                </a:lnTo>
                <a:lnTo>
                  <a:pt x="95" y="226"/>
                </a:lnTo>
                <a:lnTo>
                  <a:pt x="99" y="186"/>
                </a:lnTo>
                <a:lnTo>
                  <a:pt x="104" y="151"/>
                </a:lnTo>
                <a:lnTo>
                  <a:pt x="110" y="118"/>
                </a:lnTo>
                <a:lnTo>
                  <a:pt x="116" y="90"/>
                </a:lnTo>
                <a:lnTo>
                  <a:pt x="124" y="65"/>
                </a:lnTo>
                <a:lnTo>
                  <a:pt x="132" y="39"/>
                </a:lnTo>
                <a:lnTo>
                  <a:pt x="141" y="22"/>
                </a:lnTo>
                <a:lnTo>
                  <a:pt x="150" y="11"/>
                </a:lnTo>
                <a:lnTo>
                  <a:pt x="159" y="0"/>
                </a:lnTo>
                <a:lnTo>
                  <a:pt x="168" y="0"/>
                </a:lnTo>
                <a:lnTo>
                  <a:pt x="163" y="0"/>
                </a:lnTo>
                <a:lnTo>
                  <a:pt x="152" y="7"/>
                </a:lnTo>
                <a:lnTo>
                  <a:pt x="141" y="14"/>
                </a:lnTo>
                <a:lnTo>
                  <a:pt x="130" y="32"/>
                </a:lnTo>
                <a:lnTo>
                  <a:pt x="120" y="54"/>
                </a:lnTo>
                <a:lnTo>
                  <a:pt x="110" y="79"/>
                </a:lnTo>
                <a:lnTo>
                  <a:pt x="101" y="108"/>
                </a:lnTo>
                <a:lnTo>
                  <a:pt x="92" y="140"/>
                </a:lnTo>
                <a:lnTo>
                  <a:pt x="84" y="176"/>
                </a:lnTo>
                <a:lnTo>
                  <a:pt x="78" y="212"/>
                </a:lnTo>
                <a:lnTo>
                  <a:pt x="71" y="258"/>
                </a:lnTo>
                <a:lnTo>
                  <a:pt x="66" y="301"/>
                </a:lnTo>
                <a:lnTo>
                  <a:pt x="63" y="348"/>
                </a:lnTo>
                <a:lnTo>
                  <a:pt x="59" y="394"/>
                </a:lnTo>
                <a:lnTo>
                  <a:pt x="58" y="445"/>
                </a:lnTo>
                <a:lnTo>
                  <a:pt x="57" y="495"/>
                </a:lnTo>
                <a:lnTo>
                  <a:pt x="57" y="1072"/>
                </a:lnTo>
                <a:lnTo>
                  <a:pt x="56" y="1108"/>
                </a:lnTo>
                <a:lnTo>
                  <a:pt x="54" y="1144"/>
                </a:lnTo>
                <a:lnTo>
                  <a:pt x="52" y="1173"/>
                </a:lnTo>
                <a:lnTo>
                  <a:pt x="48" y="1205"/>
                </a:lnTo>
                <a:lnTo>
                  <a:pt x="43" y="1234"/>
                </a:lnTo>
                <a:lnTo>
                  <a:pt x="38" y="1259"/>
                </a:lnTo>
                <a:lnTo>
                  <a:pt x="31" y="1280"/>
                </a:lnTo>
                <a:lnTo>
                  <a:pt x="24" y="1298"/>
                </a:lnTo>
                <a:lnTo>
                  <a:pt x="16" y="1309"/>
                </a:lnTo>
                <a:lnTo>
                  <a:pt x="8" y="1320"/>
                </a:lnTo>
                <a:lnTo>
                  <a:pt x="0" y="1320"/>
                </a:lnTo>
                <a:lnTo>
                  <a:pt x="8" y="1323"/>
                </a:lnTo>
                <a:lnTo>
                  <a:pt x="15" y="1330"/>
                </a:lnTo>
                <a:lnTo>
                  <a:pt x="23" y="1345"/>
                </a:lnTo>
                <a:lnTo>
                  <a:pt x="30" y="1359"/>
                </a:lnTo>
                <a:lnTo>
                  <a:pt x="37" y="1381"/>
                </a:lnTo>
                <a:lnTo>
                  <a:pt x="42" y="1409"/>
                </a:lnTo>
                <a:lnTo>
                  <a:pt x="47" y="1434"/>
                </a:lnTo>
                <a:lnTo>
                  <a:pt x="52" y="1463"/>
                </a:lnTo>
                <a:lnTo>
                  <a:pt x="54" y="1499"/>
                </a:lnTo>
                <a:lnTo>
                  <a:pt x="56" y="1531"/>
                </a:lnTo>
                <a:lnTo>
                  <a:pt x="57" y="1567"/>
                </a:lnTo>
                <a:lnTo>
                  <a:pt x="57" y="2148"/>
                </a:lnTo>
              </a:path>
            </a:pathLst>
          </a:custGeom>
          <a:solidFill>
            <a:srgbClr val="000000"/>
          </a:solidFill>
          <a:ln w="12700" cap="rnd" cmpd="sng">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5003" name="Freeform 11"/>
          <p:cNvSpPr>
            <a:spLocks/>
          </p:cNvSpPr>
          <p:nvPr/>
        </p:nvSpPr>
        <p:spPr bwMode="auto">
          <a:xfrm>
            <a:off x="3094038" y="1755775"/>
            <a:ext cx="4252912" cy="266700"/>
          </a:xfrm>
          <a:custGeom>
            <a:avLst/>
            <a:gdLst>
              <a:gd name="T0" fmla="*/ 2224 w 2679"/>
              <a:gd name="T1" fmla="*/ 58 h 168"/>
              <a:gd name="T2" fmla="*/ 2326 w 2679"/>
              <a:gd name="T3" fmla="*/ 63 h 168"/>
              <a:gd name="T4" fmla="*/ 2416 w 2679"/>
              <a:gd name="T5" fmla="*/ 71 h 168"/>
              <a:gd name="T6" fmla="*/ 2500 w 2679"/>
              <a:gd name="T7" fmla="*/ 84 h 168"/>
              <a:gd name="T8" fmla="*/ 2573 w 2679"/>
              <a:gd name="T9" fmla="*/ 100 h 168"/>
              <a:gd name="T10" fmla="*/ 2623 w 2679"/>
              <a:gd name="T11" fmla="*/ 119 h 168"/>
              <a:gd name="T12" fmla="*/ 2660 w 2679"/>
              <a:gd name="T13" fmla="*/ 140 h 168"/>
              <a:gd name="T14" fmla="*/ 2674 w 2679"/>
              <a:gd name="T15" fmla="*/ 162 h 168"/>
              <a:gd name="T16" fmla="*/ 2674 w 2679"/>
              <a:gd name="T17" fmla="*/ 159 h 168"/>
              <a:gd name="T18" fmla="*/ 2653 w 2679"/>
              <a:gd name="T19" fmla="*/ 140 h 168"/>
              <a:gd name="T20" fmla="*/ 2616 w 2679"/>
              <a:gd name="T21" fmla="*/ 124 h 168"/>
              <a:gd name="T22" fmla="*/ 2558 w 2679"/>
              <a:gd name="T23" fmla="*/ 110 h 168"/>
              <a:gd name="T24" fmla="*/ 2489 w 2679"/>
              <a:gd name="T25" fmla="*/ 99 h 168"/>
              <a:gd name="T26" fmla="*/ 2409 w 2679"/>
              <a:gd name="T27" fmla="*/ 92 h 168"/>
              <a:gd name="T28" fmla="*/ 2326 w 2679"/>
              <a:gd name="T29" fmla="*/ 90 h 168"/>
              <a:gd name="T30" fmla="*/ 1602 w 2679"/>
              <a:gd name="T31" fmla="*/ 89 h 168"/>
              <a:gd name="T32" fmla="*/ 1526 w 2679"/>
              <a:gd name="T33" fmla="*/ 84 h 168"/>
              <a:gd name="T34" fmla="*/ 1461 w 2679"/>
              <a:gd name="T35" fmla="*/ 76 h 168"/>
              <a:gd name="T36" fmla="*/ 1403 w 2679"/>
              <a:gd name="T37" fmla="*/ 63 h 168"/>
              <a:gd name="T38" fmla="*/ 1366 w 2679"/>
              <a:gd name="T39" fmla="*/ 49 h 168"/>
              <a:gd name="T40" fmla="*/ 1348 w 2679"/>
              <a:gd name="T41" fmla="*/ 31 h 168"/>
              <a:gd name="T42" fmla="*/ 1337 w 2679"/>
              <a:gd name="T43" fmla="*/ 31 h 168"/>
              <a:gd name="T44" fmla="*/ 1315 w 2679"/>
              <a:gd name="T45" fmla="*/ 49 h 168"/>
              <a:gd name="T46" fmla="*/ 1275 w 2679"/>
              <a:gd name="T47" fmla="*/ 63 h 168"/>
              <a:gd name="T48" fmla="*/ 1221 w 2679"/>
              <a:gd name="T49" fmla="*/ 76 h 168"/>
              <a:gd name="T50" fmla="*/ 1152 w 2679"/>
              <a:gd name="T51" fmla="*/ 84 h 168"/>
              <a:gd name="T52" fmla="*/ 1076 w 2679"/>
              <a:gd name="T53" fmla="*/ 89 h 168"/>
              <a:gd name="T54" fmla="*/ 352 w 2679"/>
              <a:gd name="T55" fmla="*/ 90 h 168"/>
              <a:gd name="T56" fmla="*/ 269 w 2679"/>
              <a:gd name="T57" fmla="*/ 92 h 168"/>
              <a:gd name="T58" fmla="*/ 193 w 2679"/>
              <a:gd name="T59" fmla="*/ 99 h 168"/>
              <a:gd name="T60" fmla="*/ 120 w 2679"/>
              <a:gd name="T61" fmla="*/ 110 h 168"/>
              <a:gd name="T62" fmla="*/ 65 w 2679"/>
              <a:gd name="T63" fmla="*/ 124 h 168"/>
              <a:gd name="T64" fmla="*/ 22 w 2679"/>
              <a:gd name="T65" fmla="*/ 140 h 168"/>
              <a:gd name="T66" fmla="*/ 0 w 2679"/>
              <a:gd name="T67" fmla="*/ 159 h 168"/>
              <a:gd name="T68" fmla="*/ 0 w 2679"/>
              <a:gd name="T69" fmla="*/ 162 h 168"/>
              <a:gd name="T70" fmla="*/ 15 w 2679"/>
              <a:gd name="T71" fmla="*/ 140 h 168"/>
              <a:gd name="T72" fmla="*/ 55 w 2679"/>
              <a:gd name="T73" fmla="*/ 119 h 168"/>
              <a:gd name="T74" fmla="*/ 109 w 2679"/>
              <a:gd name="T75" fmla="*/ 100 h 168"/>
              <a:gd name="T76" fmla="*/ 178 w 2679"/>
              <a:gd name="T77" fmla="*/ 84 h 168"/>
              <a:gd name="T78" fmla="*/ 262 w 2679"/>
              <a:gd name="T79" fmla="*/ 71 h 168"/>
              <a:gd name="T80" fmla="*/ 352 w 2679"/>
              <a:gd name="T81" fmla="*/ 63 h 168"/>
              <a:gd name="T82" fmla="*/ 451 w 2679"/>
              <a:gd name="T83" fmla="*/ 58 h 168"/>
              <a:gd name="T84" fmla="*/ 1086 w 2679"/>
              <a:gd name="T85" fmla="*/ 57 h 168"/>
              <a:gd name="T86" fmla="*/ 1159 w 2679"/>
              <a:gd name="T87" fmla="*/ 54 h 168"/>
              <a:gd name="T88" fmla="*/ 1225 w 2679"/>
              <a:gd name="T89" fmla="*/ 48 h 168"/>
              <a:gd name="T90" fmla="*/ 1279 w 2679"/>
              <a:gd name="T91" fmla="*/ 38 h 168"/>
              <a:gd name="T92" fmla="*/ 1315 w 2679"/>
              <a:gd name="T93" fmla="*/ 24 h 168"/>
              <a:gd name="T94" fmla="*/ 1337 w 2679"/>
              <a:gd name="T95" fmla="*/ 8 h 168"/>
              <a:gd name="T96" fmla="*/ 1341 w 2679"/>
              <a:gd name="T97" fmla="*/ 8 h 168"/>
              <a:gd name="T98" fmla="*/ 1363 w 2679"/>
              <a:gd name="T99" fmla="*/ 22 h 168"/>
              <a:gd name="T100" fmla="*/ 1399 w 2679"/>
              <a:gd name="T101" fmla="*/ 37 h 168"/>
              <a:gd name="T102" fmla="*/ 1450 w 2679"/>
              <a:gd name="T103" fmla="*/ 47 h 168"/>
              <a:gd name="T104" fmla="*/ 1519 w 2679"/>
              <a:gd name="T105" fmla="*/ 54 h 168"/>
              <a:gd name="T106" fmla="*/ 1584 w 2679"/>
              <a:gd name="T107" fmla="*/ 57 h 1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2679" h="168">
                <a:moveTo>
                  <a:pt x="2177" y="57"/>
                </a:moveTo>
                <a:lnTo>
                  <a:pt x="2224" y="58"/>
                </a:lnTo>
                <a:lnTo>
                  <a:pt x="2275" y="59"/>
                </a:lnTo>
                <a:lnTo>
                  <a:pt x="2326" y="63"/>
                </a:lnTo>
                <a:lnTo>
                  <a:pt x="2373" y="66"/>
                </a:lnTo>
                <a:lnTo>
                  <a:pt x="2416" y="71"/>
                </a:lnTo>
                <a:lnTo>
                  <a:pt x="2460" y="77"/>
                </a:lnTo>
                <a:lnTo>
                  <a:pt x="2500" y="84"/>
                </a:lnTo>
                <a:lnTo>
                  <a:pt x="2536" y="92"/>
                </a:lnTo>
                <a:lnTo>
                  <a:pt x="2573" y="100"/>
                </a:lnTo>
                <a:lnTo>
                  <a:pt x="2602" y="109"/>
                </a:lnTo>
                <a:lnTo>
                  <a:pt x="2623" y="119"/>
                </a:lnTo>
                <a:lnTo>
                  <a:pt x="2645" y="129"/>
                </a:lnTo>
                <a:lnTo>
                  <a:pt x="2660" y="140"/>
                </a:lnTo>
                <a:lnTo>
                  <a:pt x="2667" y="151"/>
                </a:lnTo>
                <a:lnTo>
                  <a:pt x="2674" y="162"/>
                </a:lnTo>
                <a:lnTo>
                  <a:pt x="2678" y="167"/>
                </a:lnTo>
                <a:lnTo>
                  <a:pt x="2674" y="159"/>
                </a:lnTo>
                <a:lnTo>
                  <a:pt x="2667" y="149"/>
                </a:lnTo>
                <a:lnTo>
                  <a:pt x="2653" y="140"/>
                </a:lnTo>
                <a:lnTo>
                  <a:pt x="2634" y="132"/>
                </a:lnTo>
                <a:lnTo>
                  <a:pt x="2616" y="124"/>
                </a:lnTo>
                <a:lnTo>
                  <a:pt x="2591" y="116"/>
                </a:lnTo>
                <a:lnTo>
                  <a:pt x="2558" y="110"/>
                </a:lnTo>
                <a:lnTo>
                  <a:pt x="2525" y="104"/>
                </a:lnTo>
                <a:lnTo>
                  <a:pt x="2489" y="99"/>
                </a:lnTo>
                <a:lnTo>
                  <a:pt x="2449" y="95"/>
                </a:lnTo>
                <a:lnTo>
                  <a:pt x="2409" y="92"/>
                </a:lnTo>
                <a:lnTo>
                  <a:pt x="2369" y="90"/>
                </a:lnTo>
                <a:lnTo>
                  <a:pt x="2326" y="90"/>
                </a:lnTo>
                <a:lnTo>
                  <a:pt x="1642" y="90"/>
                </a:lnTo>
                <a:lnTo>
                  <a:pt x="1602" y="89"/>
                </a:lnTo>
                <a:lnTo>
                  <a:pt x="1562" y="87"/>
                </a:lnTo>
                <a:lnTo>
                  <a:pt x="1526" y="84"/>
                </a:lnTo>
                <a:lnTo>
                  <a:pt x="1493" y="80"/>
                </a:lnTo>
                <a:lnTo>
                  <a:pt x="1461" y="76"/>
                </a:lnTo>
                <a:lnTo>
                  <a:pt x="1428" y="70"/>
                </a:lnTo>
                <a:lnTo>
                  <a:pt x="1403" y="63"/>
                </a:lnTo>
                <a:lnTo>
                  <a:pt x="1381" y="56"/>
                </a:lnTo>
                <a:lnTo>
                  <a:pt x="1366" y="49"/>
                </a:lnTo>
                <a:lnTo>
                  <a:pt x="1352" y="40"/>
                </a:lnTo>
                <a:lnTo>
                  <a:pt x="1348" y="31"/>
                </a:lnTo>
                <a:lnTo>
                  <a:pt x="1341" y="22"/>
                </a:lnTo>
                <a:lnTo>
                  <a:pt x="1337" y="31"/>
                </a:lnTo>
                <a:lnTo>
                  <a:pt x="1326" y="40"/>
                </a:lnTo>
                <a:lnTo>
                  <a:pt x="1315" y="49"/>
                </a:lnTo>
                <a:lnTo>
                  <a:pt x="1297" y="56"/>
                </a:lnTo>
                <a:lnTo>
                  <a:pt x="1275" y="63"/>
                </a:lnTo>
                <a:lnTo>
                  <a:pt x="1250" y="70"/>
                </a:lnTo>
                <a:lnTo>
                  <a:pt x="1221" y="76"/>
                </a:lnTo>
                <a:lnTo>
                  <a:pt x="1185" y="80"/>
                </a:lnTo>
                <a:lnTo>
                  <a:pt x="1152" y="84"/>
                </a:lnTo>
                <a:lnTo>
                  <a:pt x="1116" y="87"/>
                </a:lnTo>
                <a:lnTo>
                  <a:pt x="1076" y="89"/>
                </a:lnTo>
                <a:lnTo>
                  <a:pt x="1036" y="90"/>
                </a:lnTo>
                <a:lnTo>
                  <a:pt x="352" y="90"/>
                </a:lnTo>
                <a:lnTo>
                  <a:pt x="309" y="90"/>
                </a:lnTo>
                <a:lnTo>
                  <a:pt x="269" y="92"/>
                </a:lnTo>
                <a:lnTo>
                  <a:pt x="229" y="95"/>
                </a:lnTo>
                <a:lnTo>
                  <a:pt x="193" y="99"/>
                </a:lnTo>
                <a:lnTo>
                  <a:pt x="153" y="104"/>
                </a:lnTo>
                <a:lnTo>
                  <a:pt x="120" y="110"/>
                </a:lnTo>
                <a:lnTo>
                  <a:pt x="91" y="116"/>
                </a:lnTo>
                <a:lnTo>
                  <a:pt x="65" y="124"/>
                </a:lnTo>
                <a:lnTo>
                  <a:pt x="40" y="132"/>
                </a:lnTo>
                <a:lnTo>
                  <a:pt x="22" y="140"/>
                </a:lnTo>
                <a:lnTo>
                  <a:pt x="11" y="149"/>
                </a:lnTo>
                <a:lnTo>
                  <a:pt x="0" y="159"/>
                </a:lnTo>
                <a:lnTo>
                  <a:pt x="0" y="167"/>
                </a:lnTo>
                <a:lnTo>
                  <a:pt x="0" y="162"/>
                </a:lnTo>
                <a:lnTo>
                  <a:pt x="7" y="151"/>
                </a:lnTo>
                <a:lnTo>
                  <a:pt x="15" y="140"/>
                </a:lnTo>
                <a:lnTo>
                  <a:pt x="36" y="129"/>
                </a:lnTo>
                <a:lnTo>
                  <a:pt x="55" y="119"/>
                </a:lnTo>
                <a:lnTo>
                  <a:pt x="80" y="109"/>
                </a:lnTo>
                <a:lnTo>
                  <a:pt x="109" y="100"/>
                </a:lnTo>
                <a:lnTo>
                  <a:pt x="142" y="92"/>
                </a:lnTo>
                <a:lnTo>
                  <a:pt x="178" y="84"/>
                </a:lnTo>
                <a:lnTo>
                  <a:pt x="214" y="77"/>
                </a:lnTo>
                <a:lnTo>
                  <a:pt x="262" y="71"/>
                </a:lnTo>
                <a:lnTo>
                  <a:pt x="309" y="66"/>
                </a:lnTo>
                <a:lnTo>
                  <a:pt x="352" y="63"/>
                </a:lnTo>
                <a:lnTo>
                  <a:pt x="403" y="59"/>
                </a:lnTo>
                <a:lnTo>
                  <a:pt x="451" y="58"/>
                </a:lnTo>
                <a:lnTo>
                  <a:pt x="501" y="57"/>
                </a:lnTo>
                <a:lnTo>
                  <a:pt x="1086" y="57"/>
                </a:lnTo>
                <a:lnTo>
                  <a:pt x="1123" y="56"/>
                </a:lnTo>
                <a:lnTo>
                  <a:pt x="1159" y="54"/>
                </a:lnTo>
                <a:lnTo>
                  <a:pt x="1188" y="51"/>
                </a:lnTo>
                <a:lnTo>
                  <a:pt x="1225" y="48"/>
                </a:lnTo>
                <a:lnTo>
                  <a:pt x="1250" y="43"/>
                </a:lnTo>
                <a:lnTo>
                  <a:pt x="1279" y="38"/>
                </a:lnTo>
                <a:lnTo>
                  <a:pt x="1297" y="31"/>
                </a:lnTo>
                <a:lnTo>
                  <a:pt x="1315" y="24"/>
                </a:lnTo>
                <a:lnTo>
                  <a:pt x="1326" y="16"/>
                </a:lnTo>
                <a:lnTo>
                  <a:pt x="1337" y="8"/>
                </a:lnTo>
                <a:lnTo>
                  <a:pt x="1341" y="0"/>
                </a:lnTo>
                <a:lnTo>
                  <a:pt x="1341" y="8"/>
                </a:lnTo>
                <a:lnTo>
                  <a:pt x="1348" y="15"/>
                </a:lnTo>
                <a:lnTo>
                  <a:pt x="1363" y="22"/>
                </a:lnTo>
                <a:lnTo>
                  <a:pt x="1377" y="30"/>
                </a:lnTo>
                <a:lnTo>
                  <a:pt x="1399" y="37"/>
                </a:lnTo>
                <a:lnTo>
                  <a:pt x="1424" y="42"/>
                </a:lnTo>
                <a:lnTo>
                  <a:pt x="1450" y="47"/>
                </a:lnTo>
                <a:lnTo>
                  <a:pt x="1483" y="51"/>
                </a:lnTo>
                <a:lnTo>
                  <a:pt x="1519" y="54"/>
                </a:lnTo>
                <a:lnTo>
                  <a:pt x="1552" y="56"/>
                </a:lnTo>
                <a:lnTo>
                  <a:pt x="1584" y="57"/>
                </a:lnTo>
                <a:lnTo>
                  <a:pt x="2177" y="57"/>
                </a:lnTo>
              </a:path>
            </a:pathLst>
          </a:custGeom>
          <a:solidFill>
            <a:srgbClr val="000000"/>
          </a:solidFill>
          <a:ln w="12700" cap="rnd" cmpd="sng">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5004" name="Rectangle 12"/>
          <p:cNvSpPr>
            <a:spLocks noChangeArrowheads="1"/>
          </p:cNvSpPr>
          <p:nvPr/>
        </p:nvSpPr>
        <p:spPr bwMode="auto">
          <a:xfrm rot="16200000">
            <a:off x="136525" y="4216400"/>
            <a:ext cx="3686175" cy="4540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400" b="1">
                <a:solidFill>
                  <a:srgbClr val="000000"/>
                </a:solidFill>
              </a:rPr>
              <a:t>Uptown’s Price Strategy</a:t>
            </a:r>
          </a:p>
        </p:txBody>
      </p:sp>
      <p:sp>
        <p:nvSpPr>
          <p:cNvPr id="85005" name="Rectangle 13"/>
          <p:cNvSpPr>
            <a:spLocks noChangeArrowheads="1"/>
          </p:cNvSpPr>
          <p:nvPr/>
        </p:nvSpPr>
        <p:spPr bwMode="auto">
          <a:xfrm>
            <a:off x="3419475" y="1373188"/>
            <a:ext cx="3757613" cy="4540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400" b="1">
                <a:solidFill>
                  <a:srgbClr val="000000"/>
                </a:solidFill>
              </a:rPr>
              <a:t>RareAir’s  Price Strategy</a:t>
            </a:r>
          </a:p>
        </p:txBody>
      </p:sp>
      <p:grpSp>
        <p:nvGrpSpPr>
          <p:cNvPr id="85006" name="Group 14"/>
          <p:cNvGrpSpPr>
            <a:grpSpLocks/>
          </p:cNvGrpSpPr>
          <p:nvPr/>
        </p:nvGrpSpPr>
        <p:grpSpPr bwMode="auto">
          <a:xfrm>
            <a:off x="3155950" y="2319338"/>
            <a:ext cx="4162425" cy="4157662"/>
            <a:chOff x="2332" y="1461"/>
            <a:chExt cx="2622" cy="2619"/>
          </a:xfrm>
        </p:grpSpPr>
        <p:sp>
          <p:nvSpPr>
            <p:cNvPr id="85007" name="Rectangle 15"/>
            <p:cNvSpPr>
              <a:spLocks noChangeArrowheads="1"/>
            </p:cNvSpPr>
            <p:nvPr/>
          </p:nvSpPr>
          <p:spPr bwMode="auto">
            <a:xfrm>
              <a:off x="3641" y="2792"/>
              <a:ext cx="1313" cy="1287"/>
            </a:xfrm>
            <a:prstGeom prst="rect">
              <a:avLst/>
            </a:prstGeom>
            <a:solidFill>
              <a:srgbClr val="FFFFFF"/>
            </a:solidFill>
            <a:ln w="508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5008" name="AutoShape 16"/>
            <p:cNvSpPr>
              <a:spLocks noChangeArrowheads="1"/>
            </p:cNvSpPr>
            <p:nvPr/>
          </p:nvSpPr>
          <p:spPr bwMode="auto">
            <a:xfrm>
              <a:off x="3635" y="2786"/>
              <a:ext cx="1302" cy="1294"/>
            </a:xfrm>
            <a:prstGeom prst="rtTriangle">
              <a:avLst/>
            </a:prstGeom>
            <a:solidFill>
              <a:srgbClr val="CCCCFF"/>
            </a:solidFill>
            <a:ln w="508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5009" name="Rectangle 17"/>
            <p:cNvSpPr>
              <a:spLocks noChangeArrowheads="1"/>
            </p:cNvSpPr>
            <p:nvPr/>
          </p:nvSpPr>
          <p:spPr bwMode="auto">
            <a:xfrm>
              <a:off x="2338" y="1461"/>
              <a:ext cx="1289" cy="1286"/>
            </a:xfrm>
            <a:prstGeom prst="rect">
              <a:avLst/>
            </a:prstGeom>
            <a:solidFill>
              <a:srgbClr val="FFFFFF"/>
            </a:solidFill>
            <a:ln w="508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5010" name="AutoShape 18"/>
            <p:cNvSpPr>
              <a:spLocks noChangeArrowheads="1"/>
            </p:cNvSpPr>
            <p:nvPr/>
          </p:nvSpPr>
          <p:spPr bwMode="auto">
            <a:xfrm>
              <a:off x="2332" y="1484"/>
              <a:ext cx="1302" cy="1294"/>
            </a:xfrm>
            <a:prstGeom prst="rtTriangle">
              <a:avLst/>
            </a:prstGeom>
            <a:solidFill>
              <a:srgbClr val="CCCCFF"/>
            </a:solidFill>
            <a:ln w="508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5011" name="Rectangle 19"/>
            <p:cNvSpPr>
              <a:spLocks noChangeArrowheads="1"/>
            </p:cNvSpPr>
            <p:nvPr/>
          </p:nvSpPr>
          <p:spPr bwMode="auto">
            <a:xfrm>
              <a:off x="3641" y="1463"/>
              <a:ext cx="1312" cy="1314"/>
            </a:xfrm>
            <a:prstGeom prst="rect">
              <a:avLst/>
            </a:prstGeom>
            <a:solidFill>
              <a:srgbClr val="FFFFFF"/>
            </a:solidFill>
            <a:ln w="508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5012" name="AutoShape 20"/>
            <p:cNvSpPr>
              <a:spLocks noChangeArrowheads="1"/>
            </p:cNvSpPr>
            <p:nvPr/>
          </p:nvSpPr>
          <p:spPr bwMode="auto">
            <a:xfrm>
              <a:off x="3635" y="1484"/>
              <a:ext cx="1302" cy="1294"/>
            </a:xfrm>
            <a:prstGeom prst="rtTriangle">
              <a:avLst/>
            </a:prstGeom>
            <a:solidFill>
              <a:srgbClr val="CCCCFF"/>
            </a:solidFill>
            <a:ln w="508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5013" name="AutoShape 21"/>
            <p:cNvSpPr>
              <a:spLocks noChangeArrowheads="1"/>
            </p:cNvSpPr>
            <p:nvPr/>
          </p:nvSpPr>
          <p:spPr bwMode="auto">
            <a:xfrm>
              <a:off x="2332" y="2786"/>
              <a:ext cx="1302" cy="1294"/>
            </a:xfrm>
            <a:prstGeom prst="rtTriangle">
              <a:avLst/>
            </a:prstGeom>
            <a:solidFill>
              <a:srgbClr val="CCCCFF"/>
            </a:solidFill>
            <a:ln w="508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85014" name="Group 22"/>
          <p:cNvGrpSpPr>
            <a:grpSpLocks/>
          </p:cNvGrpSpPr>
          <p:nvPr/>
        </p:nvGrpSpPr>
        <p:grpSpPr bwMode="auto">
          <a:xfrm>
            <a:off x="3311525" y="2430463"/>
            <a:ext cx="2757488" cy="2900362"/>
            <a:chOff x="2430" y="1531"/>
            <a:chExt cx="1737" cy="1827"/>
          </a:xfrm>
        </p:grpSpPr>
        <p:grpSp>
          <p:nvGrpSpPr>
            <p:cNvPr id="85015" name="Group 23"/>
            <p:cNvGrpSpPr>
              <a:grpSpLocks/>
            </p:cNvGrpSpPr>
            <p:nvPr/>
          </p:nvGrpSpPr>
          <p:grpSpPr bwMode="auto">
            <a:xfrm>
              <a:off x="3738" y="1541"/>
              <a:ext cx="428" cy="478"/>
              <a:chOff x="3738" y="1541"/>
              <a:chExt cx="428" cy="478"/>
            </a:xfrm>
          </p:grpSpPr>
          <p:sp>
            <p:nvSpPr>
              <p:cNvPr id="85016" name="Oval 24"/>
              <p:cNvSpPr>
                <a:spLocks noChangeArrowheads="1"/>
              </p:cNvSpPr>
              <p:nvPr/>
            </p:nvSpPr>
            <p:spPr bwMode="auto">
              <a:xfrm>
                <a:off x="3738" y="1581"/>
                <a:ext cx="428" cy="428"/>
              </a:xfrm>
              <a:prstGeom prst="ellipse">
                <a:avLst/>
              </a:prstGeom>
              <a:solidFill>
                <a:srgbClr val="FFFF66"/>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5017" name="Rectangle 25"/>
              <p:cNvSpPr>
                <a:spLocks noChangeArrowheads="1"/>
              </p:cNvSpPr>
              <p:nvPr/>
            </p:nvSpPr>
            <p:spPr bwMode="auto">
              <a:xfrm>
                <a:off x="3768" y="1541"/>
                <a:ext cx="368" cy="47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4400" b="1"/>
                  <a:t>B</a:t>
                </a:r>
              </a:p>
            </p:txBody>
          </p:sp>
        </p:grpSp>
        <p:grpSp>
          <p:nvGrpSpPr>
            <p:cNvPr id="85018" name="Group 26"/>
            <p:cNvGrpSpPr>
              <a:grpSpLocks/>
            </p:cNvGrpSpPr>
            <p:nvPr/>
          </p:nvGrpSpPr>
          <p:grpSpPr bwMode="auto">
            <a:xfrm>
              <a:off x="2430" y="1531"/>
              <a:ext cx="428" cy="478"/>
              <a:chOff x="2430" y="1531"/>
              <a:chExt cx="428" cy="478"/>
            </a:xfrm>
          </p:grpSpPr>
          <p:sp>
            <p:nvSpPr>
              <p:cNvPr id="85019" name="Oval 27"/>
              <p:cNvSpPr>
                <a:spLocks noChangeArrowheads="1"/>
              </p:cNvSpPr>
              <p:nvPr/>
            </p:nvSpPr>
            <p:spPr bwMode="auto">
              <a:xfrm>
                <a:off x="2430" y="1581"/>
                <a:ext cx="428" cy="428"/>
              </a:xfrm>
              <a:prstGeom prst="ellipse">
                <a:avLst/>
              </a:prstGeom>
              <a:solidFill>
                <a:srgbClr val="FFFF66"/>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5020" name="Rectangle 28"/>
              <p:cNvSpPr>
                <a:spLocks noChangeArrowheads="1"/>
              </p:cNvSpPr>
              <p:nvPr/>
            </p:nvSpPr>
            <p:spPr bwMode="auto">
              <a:xfrm>
                <a:off x="2453" y="1531"/>
                <a:ext cx="368" cy="47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4400" b="1"/>
                  <a:t>A</a:t>
                </a:r>
              </a:p>
            </p:txBody>
          </p:sp>
        </p:grpSp>
        <p:grpSp>
          <p:nvGrpSpPr>
            <p:cNvPr id="85021" name="Group 29"/>
            <p:cNvGrpSpPr>
              <a:grpSpLocks/>
            </p:cNvGrpSpPr>
            <p:nvPr/>
          </p:nvGrpSpPr>
          <p:grpSpPr bwMode="auto">
            <a:xfrm>
              <a:off x="3739" y="2879"/>
              <a:ext cx="428" cy="478"/>
              <a:chOff x="3739" y="2879"/>
              <a:chExt cx="428" cy="478"/>
            </a:xfrm>
          </p:grpSpPr>
          <p:sp>
            <p:nvSpPr>
              <p:cNvPr id="85022" name="Oval 30"/>
              <p:cNvSpPr>
                <a:spLocks noChangeArrowheads="1"/>
              </p:cNvSpPr>
              <p:nvPr/>
            </p:nvSpPr>
            <p:spPr bwMode="auto">
              <a:xfrm>
                <a:off x="3739" y="2914"/>
                <a:ext cx="428" cy="428"/>
              </a:xfrm>
              <a:prstGeom prst="ellipse">
                <a:avLst/>
              </a:prstGeom>
              <a:solidFill>
                <a:srgbClr val="FFFF66"/>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5023" name="Rectangle 31"/>
              <p:cNvSpPr>
                <a:spLocks noChangeArrowheads="1"/>
              </p:cNvSpPr>
              <p:nvPr/>
            </p:nvSpPr>
            <p:spPr bwMode="auto">
              <a:xfrm>
                <a:off x="3781" y="2879"/>
                <a:ext cx="368" cy="47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eaLnBrk="0" hangingPunct="0"/>
                <a:r>
                  <a:rPr lang="en-US" altLang="en-US" sz="4400" b="1"/>
                  <a:t>D</a:t>
                </a:r>
              </a:p>
            </p:txBody>
          </p:sp>
        </p:grpSp>
        <p:grpSp>
          <p:nvGrpSpPr>
            <p:cNvPr id="85024" name="Group 32"/>
            <p:cNvGrpSpPr>
              <a:grpSpLocks/>
            </p:cNvGrpSpPr>
            <p:nvPr/>
          </p:nvGrpSpPr>
          <p:grpSpPr bwMode="auto">
            <a:xfrm>
              <a:off x="2431" y="2880"/>
              <a:ext cx="428" cy="478"/>
              <a:chOff x="2431" y="2880"/>
              <a:chExt cx="428" cy="478"/>
            </a:xfrm>
          </p:grpSpPr>
          <p:sp>
            <p:nvSpPr>
              <p:cNvPr id="85025" name="Oval 33"/>
              <p:cNvSpPr>
                <a:spLocks noChangeArrowheads="1"/>
              </p:cNvSpPr>
              <p:nvPr/>
            </p:nvSpPr>
            <p:spPr bwMode="auto">
              <a:xfrm>
                <a:off x="2431" y="2914"/>
                <a:ext cx="428" cy="428"/>
              </a:xfrm>
              <a:prstGeom prst="ellipse">
                <a:avLst/>
              </a:prstGeom>
              <a:solidFill>
                <a:srgbClr val="FFFF66"/>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5026" name="Rectangle 34"/>
              <p:cNvSpPr>
                <a:spLocks noChangeArrowheads="1"/>
              </p:cNvSpPr>
              <p:nvPr/>
            </p:nvSpPr>
            <p:spPr bwMode="auto">
              <a:xfrm>
                <a:off x="2454" y="2880"/>
                <a:ext cx="368" cy="47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4400" b="1"/>
                  <a:t>C</a:t>
                </a:r>
              </a:p>
            </p:txBody>
          </p:sp>
        </p:grpSp>
      </p:grpSp>
      <p:grpSp>
        <p:nvGrpSpPr>
          <p:cNvPr id="85027" name="Group 35"/>
          <p:cNvGrpSpPr>
            <a:grpSpLocks/>
          </p:cNvGrpSpPr>
          <p:nvPr/>
        </p:nvGrpSpPr>
        <p:grpSpPr bwMode="auto">
          <a:xfrm>
            <a:off x="3403600" y="2605088"/>
            <a:ext cx="3486150" cy="3521075"/>
            <a:chOff x="2488" y="1641"/>
            <a:chExt cx="2196" cy="2218"/>
          </a:xfrm>
        </p:grpSpPr>
        <p:sp>
          <p:nvSpPr>
            <p:cNvPr id="85028" name="Rectangle 36"/>
            <p:cNvSpPr>
              <a:spLocks noChangeArrowheads="1"/>
            </p:cNvSpPr>
            <p:nvPr/>
          </p:nvSpPr>
          <p:spPr bwMode="auto">
            <a:xfrm>
              <a:off x="2895" y="1641"/>
              <a:ext cx="489" cy="3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800" b="1">
                  <a:solidFill>
                    <a:srgbClr val="000000"/>
                  </a:solidFill>
                </a:rPr>
                <a:t>$12</a:t>
              </a:r>
            </a:p>
          </p:txBody>
        </p:sp>
        <p:sp>
          <p:nvSpPr>
            <p:cNvPr id="85029" name="Rectangle 37"/>
            <p:cNvSpPr>
              <a:spLocks noChangeArrowheads="1"/>
            </p:cNvSpPr>
            <p:nvPr/>
          </p:nvSpPr>
          <p:spPr bwMode="auto">
            <a:xfrm>
              <a:off x="4195" y="1641"/>
              <a:ext cx="489" cy="3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800" b="1">
                  <a:solidFill>
                    <a:srgbClr val="000000"/>
                  </a:solidFill>
                </a:rPr>
                <a:t>$15</a:t>
              </a:r>
            </a:p>
          </p:txBody>
        </p:sp>
        <p:sp>
          <p:nvSpPr>
            <p:cNvPr id="85030" name="Rectangle 38"/>
            <p:cNvSpPr>
              <a:spLocks noChangeArrowheads="1"/>
            </p:cNvSpPr>
            <p:nvPr/>
          </p:nvSpPr>
          <p:spPr bwMode="auto">
            <a:xfrm>
              <a:off x="2488" y="2241"/>
              <a:ext cx="489" cy="3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800" b="1">
                  <a:solidFill>
                    <a:srgbClr val="000000"/>
                  </a:solidFill>
                </a:rPr>
                <a:t>$12</a:t>
              </a:r>
            </a:p>
          </p:txBody>
        </p:sp>
        <p:sp>
          <p:nvSpPr>
            <p:cNvPr id="85031" name="Rectangle 39"/>
            <p:cNvSpPr>
              <a:spLocks noChangeArrowheads="1"/>
            </p:cNvSpPr>
            <p:nvPr/>
          </p:nvSpPr>
          <p:spPr bwMode="auto">
            <a:xfrm>
              <a:off x="3848" y="2241"/>
              <a:ext cx="364" cy="3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800" b="1">
                  <a:solidFill>
                    <a:srgbClr val="000000"/>
                  </a:solidFill>
                </a:rPr>
                <a:t>$6</a:t>
              </a:r>
            </a:p>
          </p:txBody>
        </p:sp>
        <p:sp>
          <p:nvSpPr>
            <p:cNvPr id="85032" name="Rectangle 40"/>
            <p:cNvSpPr>
              <a:spLocks noChangeArrowheads="1"/>
            </p:cNvSpPr>
            <p:nvPr/>
          </p:nvSpPr>
          <p:spPr bwMode="auto">
            <a:xfrm>
              <a:off x="2948" y="2974"/>
              <a:ext cx="364" cy="3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800" b="1">
                  <a:solidFill>
                    <a:srgbClr val="000000"/>
                  </a:solidFill>
                </a:rPr>
                <a:t>$6</a:t>
              </a:r>
            </a:p>
          </p:txBody>
        </p:sp>
        <p:sp>
          <p:nvSpPr>
            <p:cNvPr id="85033" name="Rectangle 41"/>
            <p:cNvSpPr>
              <a:spLocks noChangeArrowheads="1"/>
            </p:cNvSpPr>
            <p:nvPr/>
          </p:nvSpPr>
          <p:spPr bwMode="auto">
            <a:xfrm>
              <a:off x="4248" y="2974"/>
              <a:ext cx="364" cy="3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800" b="1">
                  <a:solidFill>
                    <a:srgbClr val="000000"/>
                  </a:solidFill>
                </a:rPr>
                <a:t>$8</a:t>
              </a:r>
            </a:p>
          </p:txBody>
        </p:sp>
        <p:sp>
          <p:nvSpPr>
            <p:cNvPr id="85034" name="Rectangle 42"/>
            <p:cNvSpPr>
              <a:spLocks noChangeArrowheads="1"/>
            </p:cNvSpPr>
            <p:nvPr/>
          </p:nvSpPr>
          <p:spPr bwMode="auto">
            <a:xfrm>
              <a:off x="3848" y="3534"/>
              <a:ext cx="364" cy="3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800" b="1">
                  <a:solidFill>
                    <a:srgbClr val="000000"/>
                  </a:solidFill>
                </a:rPr>
                <a:t>$8</a:t>
              </a:r>
            </a:p>
          </p:txBody>
        </p:sp>
        <p:sp>
          <p:nvSpPr>
            <p:cNvPr id="85035" name="Rectangle 43"/>
            <p:cNvSpPr>
              <a:spLocks noChangeArrowheads="1"/>
            </p:cNvSpPr>
            <p:nvPr/>
          </p:nvSpPr>
          <p:spPr bwMode="auto">
            <a:xfrm>
              <a:off x="2488" y="3534"/>
              <a:ext cx="489" cy="3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800" b="1">
                  <a:solidFill>
                    <a:srgbClr val="000000"/>
                  </a:solidFill>
                </a:rPr>
                <a:t>$15</a:t>
              </a:r>
            </a:p>
          </p:txBody>
        </p:sp>
      </p:gr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4994"/>
                                        </p:tgtEl>
                                        <p:attrNameLst>
                                          <p:attrName>style.visibility</p:attrName>
                                        </p:attrNameLst>
                                      </p:cBhvr>
                                      <p:to>
                                        <p:strVal val="visible"/>
                                      </p:to>
                                    </p:set>
                                    <p:animEffect transition="in" filter="wipe(left)">
                                      <p:cBhvr>
                                        <p:cTn id="7" dur="500"/>
                                        <p:tgtEl>
                                          <p:spTgt spid="84994"/>
                                        </p:tgtEl>
                                      </p:cBhvr>
                                    </p:animEffect>
                                  </p:childTnLst>
                                </p:cTn>
                              </p:par>
                            </p:childTnLst>
                          </p:cTn>
                        </p:par>
                        <p:par>
                          <p:cTn id="8" fill="hold" nodeType="afterGroup">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84995"/>
                                        </p:tgtEl>
                                        <p:attrNameLst>
                                          <p:attrName>style.visibility</p:attrName>
                                        </p:attrNameLst>
                                      </p:cBhvr>
                                      <p:to>
                                        <p:strVal val="visible"/>
                                      </p:to>
                                    </p:set>
                                    <p:animEffect transition="in" filter="wipe(left)">
                                      <p:cBhvr>
                                        <p:cTn id="11" dur="500"/>
                                        <p:tgtEl>
                                          <p:spTgt spid="84995"/>
                                        </p:tgtEl>
                                      </p:cBhvr>
                                    </p:animEffect>
                                  </p:childTnLst>
                                </p:cTn>
                              </p:par>
                            </p:childTnLst>
                          </p:cTn>
                        </p:par>
                        <p:par>
                          <p:cTn id="12" fill="hold" nodeType="afterGroup">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85005"/>
                                        </p:tgtEl>
                                        <p:attrNameLst>
                                          <p:attrName>style.visibility</p:attrName>
                                        </p:attrNameLst>
                                      </p:cBhvr>
                                      <p:to>
                                        <p:strVal val="visible"/>
                                      </p:to>
                                    </p:set>
                                    <p:animEffect transition="in" filter="wipe(left)">
                                      <p:cBhvr>
                                        <p:cTn id="15" dur="500"/>
                                        <p:tgtEl>
                                          <p:spTgt spid="85005"/>
                                        </p:tgtEl>
                                      </p:cBhvr>
                                    </p:animEffect>
                                  </p:childTnLst>
                                </p:cTn>
                              </p:par>
                            </p:childTnLst>
                          </p:cTn>
                        </p:par>
                        <p:par>
                          <p:cTn id="16" fill="hold" nodeType="afterGroup">
                            <p:stCondLst>
                              <p:cond delay="1500"/>
                            </p:stCondLst>
                            <p:childTnLst>
                              <p:par>
                                <p:cTn id="17" presetID="22" presetClass="entr" presetSubtype="1" fill="hold" nodeType="afterEffect">
                                  <p:stCondLst>
                                    <p:cond delay="0"/>
                                  </p:stCondLst>
                                  <p:childTnLst>
                                    <p:set>
                                      <p:cBhvr>
                                        <p:cTn id="18" dur="1" fill="hold">
                                          <p:stCondLst>
                                            <p:cond delay="0"/>
                                          </p:stCondLst>
                                        </p:cTn>
                                        <p:tgtEl>
                                          <p:spTgt spid="85003"/>
                                        </p:tgtEl>
                                        <p:attrNameLst>
                                          <p:attrName>style.visibility</p:attrName>
                                        </p:attrNameLst>
                                      </p:cBhvr>
                                      <p:to>
                                        <p:strVal val="visible"/>
                                      </p:to>
                                    </p:set>
                                    <p:animEffect transition="in" filter="wipe(up)">
                                      <p:cBhvr>
                                        <p:cTn id="19" dur="500"/>
                                        <p:tgtEl>
                                          <p:spTgt spid="85003"/>
                                        </p:tgtEl>
                                      </p:cBhvr>
                                    </p:animEffect>
                                  </p:childTnLst>
                                </p:cTn>
                              </p:par>
                            </p:childTnLst>
                          </p:cTn>
                        </p:par>
                        <p:par>
                          <p:cTn id="20" fill="hold" nodeType="afterGroup">
                            <p:stCondLst>
                              <p:cond delay="2000"/>
                            </p:stCondLst>
                            <p:childTnLst>
                              <p:par>
                                <p:cTn id="21" presetID="22" presetClass="entr" presetSubtype="1" fill="hold" nodeType="afterEffect">
                                  <p:stCondLst>
                                    <p:cond delay="0"/>
                                  </p:stCondLst>
                                  <p:childTnLst>
                                    <p:set>
                                      <p:cBhvr>
                                        <p:cTn id="22" dur="1" fill="hold">
                                          <p:stCondLst>
                                            <p:cond delay="0"/>
                                          </p:stCondLst>
                                        </p:cTn>
                                        <p:tgtEl>
                                          <p:spTgt spid="84999"/>
                                        </p:tgtEl>
                                        <p:attrNameLst>
                                          <p:attrName>style.visibility</p:attrName>
                                        </p:attrNameLst>
                                      </p:cBhvr>
                                      <p:to>
                                        <p:strVal val="visible"/>
                                      </p:to>
                                    </p:set>
                                    <p:animEffect transition="in" filter="wipe(up)">
                                      <p:cBhvr>
                                        <p:cTn id="23" dur="500"/>
                                        <p:tgtEl>
                                          <p:spTgt spid="84999"/>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22" presetClass="entr" presetSubtype="4" fill="hold" grpId="0" nodeType="clickEffect">
                                  <p:stCondLst>
                                    <p:cond delay="0"/>
                                  </p:stCondLst>
                                  <p:childTnLst>
                                    <p:set>
                                      <p:cBhvr>
                                        <p:cTn id="27" dur="1" fill="hold">
                                          <p:stCondLst>
                                            <p:cond delay="0"/>
                                          </p:stCondLst>
                                        </p:cTn>
                                        <p:tgtEl>
                                          <p:spTgt spid="85004"/>
                                        </p:tgtEl>
                                        <p:attrNameLst>
                                          <p:attrName>style.visibility</p:attrName>
                                        </p:attrNameLst>
                                      </p:cBhvr>
                                      <p:to>
                                        <p:strVal val="visible"/>
                                      </p:to>
                                    </p:set>
                                    <p:animEffect transition="in" filter="wipe(down)">
                                      <p:cBhvr>
                                        <p:cTn id="28" dur="500"/>
                                        <p:tgtEl>
                                          <p:spTgt spid="85004"/>
                                        </p:tgtEl>
                                      </p:cBhvr>
                                    </p:animEffect>
                                  </p:childTnLst>
                                </p:cTn>
                              </p:par>
                            </p:childTnLst>
                          </p:cTn>
                        </p:par>
                        <p:par>
                          <p:cTn id="29" fill="hold" nodeType="afterGroup">
                            <p:stCondLst>
                              <p:cond delay="500"/>
                            </p:stCondLst>
                            <p:childTnLst>
                              <p:par>
                                <p:cTn id="30" presetID="22" presetClass="entr" presetSubtype="8" fill="hold" nodeType="afterEffect">
                                  <p:stCondLst>
                                    <p:cond delay="0"/>
                                  </p:stCondLst>
                                  <p:childTnLst>
                                    <p:set>
                                      <p:cBhvr>
                                        <p:cTn id="31" dur="1" fill="hold">
                                          <p:stCondLst>
                                            <p:cond delay="0"/>
                                          </p:stCondLst>
                                        </p:cTn>
                                        <p:tgtEl>
                                          <p:spTgt spid="85002"/>
                                        </p:tgtEl>
                                        <p:attrNameLst>
                                          <p:attrName>style.visibility</p:attrName>
                                        </p:attrNameLst>
                                      </p:cBhvr>
                                      <p:to>
                                        <p:strVal val="visible"/>
                                      </p:to>
                                    </p:set>
                                    <p:animEffect transition="in" filter="wipe(left)">
                                      <p:cBhvr>
                                        <p:cTn id="32" dur="500"/>
                                        <p:tgtEl>
                                          <p:spTgt spid="85002"/>
                                        </p:tgtEl>
                                      </p:cBhvr>
                                    </p:animEffect>
                                  </p:childTnLst>
                                </p:cTn>
                              </p:par>
                            </p:childTnLst>
                          </p:cTn>
                        </p:par>
                        <p:par>
                          <p:cTn id="33" fill="hold" nodeType="afterGroup">
                            <p:stCondLst>
                              <p:cond delay="1000"/>
                            </p:stCondLst>
                            <p:childTnLst>
                              <p:par>
                                <p:cTn id="34" presetID="22" presetClass="entr" presetSubtype="8" fill="hold" nodeType="afterEffect">
                                  <p:stCondLst>
                                    <p:cond delay="0"/>
                                  </p:stCondLst>
                                  <p:childTnLst>
                                    <p:set>
                                      <p:cBhvr>
                                        <p:cTn id="35" dur="1" fill="hold">
                                          <p:stCondLst>
                                            <p:cond delay="0"/>
                                          </p:stCondLst>
                                        </p:cTn>
                                        <p:tgtEl>
                                          <p:spTgt spid="84996"/>
                                        </p:tgtEl>
                                        <p:attrNameLst>
                                          <p:attrName>style.visibility</p:attrName>
                                        </p:attrNameLst>
                                      </p:cBhvr>
                                      <p:to>
                                        <p:strVal val="visible"/>
                                      </p:to>
                                    </p:set>
                                    <p:animEffect transition="in" filter="wipe(left)">
                                      <p:cBhvr>
                                        <p:cTn id="36" dur="500"/>
                                        <p:tgtEl>
                                          <p:spTgt spid="84996"/>
                                        </p:tgtEl>
                                      </p:cBhvr>
                                    </p:animEffect>
                                  </p:childTnLst>
                                </p:cTn>
                              </p:par>
                            </p:childTnLst>
                          </p:cTn>
                        </p:par>
                      </p:childTnLst>
                    </p:cTn>
                  </p:par>
                  <p:par>
                    <p:cTn id="37" fill="hold" nodeType="clickPar">
                      <p:stCondLst>
                        <p:cond delay="indefinite"/>
                      </p:stCondLst>
                      <p:childTnLst>
                        <p:par>
                          <p:cTn id="38" fill="hold" nodeType="withGroup">
                            <p:stCondLst>
                              <p:cond delay="0"/>
                            </p:stCondLst>
                            <p:childTnLst>
                              <p:par>
                                <p:cTn id="39" presetID="9" presetClass="entr" presetSubtype="0" fill="hold" nodeType="clickEffect">
                                  <p:stCondLst>
                                    <p:cond delay="0"/>
                                  </p:stCondLst>
                                  <p:childTnLst>
                                    <p:set>
                                      <p:cBhvr>
                                        <p:cTn id="40" dur="1" fill="hold">
                                          <p:stCondLst>
                                            <p:cond delay="0"/>
                                          </p:stCondLst>
                                        </p:cTn>
                                        <p:tgtEl>
                                          <p:spTgt spid="85006"/>
                                        </p:tgtEl>
                                        <p:attrNameLst>
                                          <p:attrName>style.visibility</p:attrName>
                                        </p:attrNameLst>
                                      </p:cBhvr>
                                      <p:to>
                                        <p:strVal val="visible"/>
                                      </p:to>
                                    </p:set>
                                    <p:animEffect transition="in" filter="dissolve">
                                      <p:cBhvr>
                                        <p:cTn id="41" dur="500"/>
                                        <p:tgtEl>
                                          <p:spTgt spid="85006"/>
                                        </p:tgtEl>
                                      </p:cBhvr>
                                    </p:animEffect>
                                  </p:childTnLst>
                                </p:cTn>
                              </p:par>
                            </p:childTnLst>
                          </p:cTn>
                        </p:par>
                      </p:childTnLst>
                    </p:cTn>
                  </p:par>
                  <p:par>
                    <p:cTn id="42" fill="hold" nodeType="clickPar">
                      <p:stCondLst>
                        <p:cond delay="indefinite"/>
                      </p:stCondLst>
                      <p:childTnLst>
                        <p:par>
                          <p:cTn id="43" fill="hold" nodeType="withGroup">
                            <p:stCondLst>
                              <p:cond delay="0"/>
                            </p:stCondLst>
                            <p:childTnLst>
                              <p:par>
                                <p:cTn id="44" presetID="9" presetClass="entr" presetSubtype="0" fill="hold" nodeType="clickEffect">
                                  <p:stCondLst>
                                    <p:cond delay="0"/>
                                  </p:stCondLst>
                                  <p:childTnLst>
                                    <p:set>
                                      <p:cBhvr>
                                        <p:cTn id="45" dur="1" fill="hold">
                                          <p:stCondLst>
                                            <p:cond delay="0"/>
                                          </p:stCondLst>
                                        </p:cTn>
                                        <p:tgtEl>
                                          <p:spTgt spid="85014"/>
                                        </p:tgtEl>
                                        <p:attrNameLst>
                                          <p:attrName>style.visibility</p:attrName>
                                        </p:attrNameLst>
                                      </p:cBhvr>
                                      <p:to>
                                        <p:strVal val="visible"/>
                                      </p:to>
                                    </p:set>
                                    <p:animEffect transition="in" filter="dissolve">
                                      <p:cBhvr>
                                        <p:cTn id="46" dur="500"/>
                                        <p:tgtEl>
                                          <p:spTgt spid="85014"/>
                                        </p:tgtEl>
                                      </p:cBhvr>
                                    </p:animEffect>
                                  </p:childTnLst>
                                </p:cTn>
                              </p:par>
                            </p:childTnLst>
                          </p:cTn>
                        </p:par>
                      </p:childTnLst>
                    </p:cTn>
                  </p:par>
                  <p:par>
                    <p:cTn id="47" fill="hold" nodeType="clickPar">
                      <p:stCondLst>
                        <p:cond delay="indefinite"/>
                      </p:stCondLst>
                      <p:childTnLst>
                        <p:par>
                          <p:cTn id="48" fill="hold" nodeType="withGroup">
                            <p:stCondLst>
                              <p:cond delay="0"/>
                            </p:stCondLst>
                            <p:childTnLst>
                              <p:par>
                                <p:cTn id="49" presetID="9" presetClass="entr" presetSubtype="0" fill="hold" nodeType="clickEffect">
                                  <p:stCondLst>
                                    <p:cond delay="0"/>
                                  </p:stCondLst>
                                  <p:childTnLst>
                                    <p:set>
                                      <p:cBhvr>
                                        <p:cTn id="50" dur="1" fill="hold">
                                          <p:stCondLst>
                                            <p:cond delay="0"/>
                                          </p:stCondLst>
                                        </p:cTn>
                                        <p:tgtEl>
                                          <p:spTgt spid="85027"/>
                                        </p:tgtEl>
                                        <p:attrNameLst>
                                          <p:attrName>style.visibility</p:attrName>
                                        </p:attrNameLst>
                                      </p:cBhvr>
                                      <p:to>
                                        <p:strVal val="visible"/>
                                      </p:to>
                                    </p:set>
                                    <p:animEffect transition="in" filter="dissolve">
                                      <p:cBhvr>
                                        <p:cTn id="51" dur="500"/>
                                        <p:tgtEl>
                                          <p:spTgt spid="850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4994" grpId="0" autoUpdateAnimBg="0"/>
      <p:bldP spid="84995" grpId="0" autoUpdateAnimBg="0"/>
      <p:bldP spid="85004" grpId="0" autoUpdateAnimBg="0"/>
      <p:bldP spid="85005" grpId="0" autoUpdateAnimBg="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122" name="Group 2"/>
          <p:cNvGrpSpPr>
            <a:grpSpLocks/>
          </p:cNvGrpSpPr>
          <p:nvPr/>
        </p:nvGrpSpPr>
        <p:grpSpPr bwMode="auto">
          <a:xfrm>
            <a:off x="1919288" y="4573588"/>
            <a:ext cx="6850062" cy="1739900"/>
            <a:chOff x="1209" y="2881"/>
            <a:chExt cx="4315" cy="1096"/>
          </a:xfrm>
        </p:grpSpPr>
        <p:sp>
          <p:nvSpPr>
            <p:cNvPr id="5123" name="Line 3"/>
            <p:cNvSpPr>
              <a:spLocks noChangeShapeType="1"/>
            </p:cNvSpPr>
            <p:nvPr/>
          </p:nvSpPr>
          <p:spPr bwMode="auto">
            <a:xfrm>
              <a:off x="1237" y="3345"/>
              <a:ext cx="4274" cy="0"/>
            </a:xfrm>
            <a:prstGeom prst="line">
              <a:avLst/>
            </a:prstGeom>
            <a:noFill/>
            <a:ln w="1016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24" name="Rectangle 4"/>
            <p:cNvSpPr>
              <a:spLocks noChangeArrowheads="1"/>
            </p:cNvSpPr>
            <p:nvPr/>
          </p:nvSpPr>
          <p:spPr bwMode="auto">
            <a:xfrm>
              <a:off x="1650" y="3614"/>
              <a:ext cx="3369" cy="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3200" b="1">
                  <a:solidFill>
                    <a:srgbClr val="000000"/>
                  </a:solidFill>
                  <a:latin typeface="Times New Roman" panose="02020603050405020304" pitchFamily="18" charset="0"/>
                </a:rPr>
                <a:t>Market Structure Continuum</a:t>
              </a:r>
            </a:p>
          </p:txBody>
        </p:sp>
        <p:sp>
          <p:nvSpPr>
            <p:cNvPr id="5125" name="Rectangle 5"/>
            <p:cNvSpPr>
              <a:spLocks noChangeArrowheads="1"/>
            </p:cNvSpPr>
            <p:nvPr/>
          </p:nvSpPr>
          <p:spPr bwMode="auto">
            <a:xfrm>
              <a:off x="1209" y="2890"/>
              <a:ext cx="954" cy="4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eaLnBrk="0" hangingPunct="0"/>
              <a:r>
                <a:rPr lang="en-US" altLang="en-US" b="1">
                  <a:solidFill>
                    <a:srgbClr val="000000"/>
                  </a:solidFill>
                </a:rPr>
                <a:t>Pure</a:t>
              </a:r>
            </a:p>
            <a:p>
              <a:pPr algn="ctr" eaLnBrk="0" hangingPunct="0"/>
              <a:r>
                <a:rPr lang="en-US" altLang="en-US" b="1">
                  <a:solidFill>
                    <a:srgbClr val="000000"/>
                  </a:solidFill>
                </a:rPr>
                <a:t>Competition</a:t>
              </a:r>
            </a:p>
          </p:txBody>
        </p:sp>
        <p:sp>
          <p:nvSpPr>
            <p:cNvPr id="5126" name="Rectangle 6"/>
            <p:cNvSpPr>
              <a:spLocks noChangeArrowheads="1"/>
            </p:cNvSpPr>
            <p:nvPr/>
          </p:nvSpPr>
          <p:spPr bwMode="auto">
            <a:xfrm>
              <a:off x="4730" y="2881"/>
              <a:ext cx="794" cy="4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eaLnBrk="0" hangingPunct="0"/>
              <a:r>
                <a:rPr lang="en-US" altLang="en-US" b="1">
                  <a:solidFill>
                    <a:srgbClr val="000000"/>
                  </a:solidFill>
                </a:rPr>
                <a:t>Pure</a:t>
              </a:r>
            </a:p>
            <a:p>
              <a:pPr algn="ctr" eaLnBrk="0" hangingPunct="0"/>
              <a:r>
                <a:rPr lang="en-US" altLang="en-US" b="1">
                  <a:solidFill>
                    <a:srgbClr val="000000"/>
                  </a:solidFill>
                </a:rPr>
                <a:t>Monopoly</a:t>
              </a:r>
            </a:p>
          </p:txBody>
        </p:sp>
        <p:sp>
          <p:nvSpPr>
            <p:cNvPr id="5127" name="Rectangle 7"/>
            <p:cNvSpPr>
              <a:spLocks noChangeArrowheads="1"/>
            </p:cNvSpPr>
            <p:nvPr/>
          </p:nvSpPr>
          <p:spPr bwMode="auto">
            <a:xfrm>
              <a:off x="2386" y="2896"/>
              <a:ext cx="1002" cy="4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eaLnBrk="0" hangingPunct="0"/>
              <a:r>
                <a:rPr lang="en-US" altLang="en-US" b="1">
                  <a:solidFill>
                    <a:srgbClr val="000000"/>
                  </a:solidFill>
                </a:rPr>
                <a:t>Monopolistic</a:t>
              </a:r>
            </a:p>
            <a:p>
              <a:pPr algn="ctr" eaLnBrk="0" hangingPunct="0"/>
              <a:r>
                <a:rPr lang="en-US" altLang="en-US" b="1">
                  <a:solidFill>
                    <a:srgbClr val="000000"/>
                  </a:solidFill>
                </a:rPr>
                <a:t>Competition</a:t>
              </a:r>
            </a:p>
          </p:txBody>
        </p:sp>
        <p:sp>
          <p:nvSpPr>
            <p:cNvPr id="5128" name="Rectangle 8"/>
            <p:cNvSpPr>
              <a:spLocks noChangeArrowheads="1"/>
            </p:cNvSpPr>
            <p:nvPr/>
          </p:nvSpPr>
          <p:spPr bwMode="auto">
            <a:xfrm>
              <a:off x="3667" y="3052"/>
              <a:ext cx="778" cy="2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eaLnBrk="0" hangingPunct="0"/>
              <a:r>
                <a:rPr lang="en-US" altLang="en-US" b="1">
                  <a:solidFill>
                    <a:srgbClr val="000000"/>
                  </a:solidFill>
                </a:rPr>
                <a:t>Oligopoly</a:t>
              </a:r>
            </a:p>
          </p:txBody>
        </p:sp>
      </p:grpSp>
      <p:sp>
        <p:nvSpPr>
          <p:cNvPr id="5129" name="Oval 9"/>
          <p:cNvSpPr>
            <a:spLocks noChangeArrowheads="1"/>
          </p:cNvSpPr>
          <p:nvPr/>
        </p:nvSpPr>
        <p:spPr bwMode="auto">
          <a:xfrm>
            <a:off x="3736975" y="4378325"/>
            <a:ext cx="1689100" cy="1089025"/>
          </a:xfrm>
          <a:prstGeom prst="ellipse">
            <a:avLst/>
          </a:prstGeom>
          <a:noFill/>
          <a:ln w="76200">
            <a:solidFill>
              <a:srgbClr val="CC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30" name="Rectangle 10"/>
          <p:cNvSpPr>
            <a:spLocks noChangeArrowheads="1"/>
          </p:cNvSpPr>
          <p:nvPr/>
        </p:nvSpPr>
        <p:spPr bwMode="auto">
          <a:xfrm>
            <a:off x="1870075" y="90488"/>
            <a:ext cx="7134225" cy="774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4500" b="1">
                <a:solidFill>
                  <a:srgbClr val="000099"/>
                </a:solidFill>
                <a:latin typeface="Times New Roman" panose="02020603050405020304" pitchFamily="18" charset="0"/>
              </a:rPr>
              <a:t>FOUR MARKET MODELS</a:t>
            </a:r>
          </a:p>
        </p:txBody>
      </p:sp>
      <p:sp>
        <p:nvSpPr>
          <p:cNvPr id="5131" name="Rectangle 11"/>
          <p:cNvSpPr>
            <a:spLocks noChangeArrowheads="1"/>
          </p:cNvSpPr>
          <p:nvPr/>
        </p:nvSpPr>
        <p:spPr bwMode="auto">
          <a:xfrm>
            <a:off x="1881188" y="719138"/>
            <a:ext cx="6591300" cy="758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4400" b="1">
                <a:latin typeface="Times New Roman" panose="02020603050405020304" pitchFamily="18" charset="0"/>
              </a:rPr>
              <a:t>Monopolistic Competition:</a:t>
            </a:r>
          </a:p>
        </p:txBody>
      </p:sp>
      <p:sp>
        <p:nvSpPr>
          <p:cNvPr id="5132" name="Rectangle 12"/>
          <p:cNvSpPr>
            <a:spLocks noChangeArrowheads="1"/>
          </p:cNvSpPr>
          <p:nvPr/>
        </p:nvSpPr>
        <p:spPr bwMode="auto">
          <a:xfrm>
            <a:off x="1903413" y="1382713"/>
            <a:ext cx="6940550" cy="301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lvl1pPr marL="234950" indent="-234950">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fontAlgn="base">
              <a:spcBef>
                <a:spcPct val="0"/>
              </a:spcBef>
              <a:spcAft>
                <a:spcPct val="0"/>
              </a:spcAft>
              <a:defRPr>
                <a:solidFill>
                  <a:schemeClr val="tx1"/>
                </a:solidFill>
                <a:latin typeface="Arial" panose="020B0604020202020204" pitchFamily="34" charset="0"/>
              </a:defRPr>
            </a:lvl6pPr>
            <a:lvl7pPr fontAlgn="base">
              <a:spcBef>
                <a:spcPct val="0"/>
              </a:spcBef>
              <a:spcAft>
                <a:spcPct val="0"/>
              </a:spcAft>
              <a:defRPr>
                <a:solidFill>
                  <a:schemeClr val="tx1"/>
                </a:solidFill>
                <a:latin typeface="Arial" panose="020B0604020202020204" pitchFamily="34" charset="0"/>
              </a:defRPr>
            </a:lvl7pPr>
            <a:lvl8pPr fontAlgn="base">
              <a:spcBef>
                <a:spcPct val="0"/>
              </a:spcBef>
              <a:spcAft>
                <a:spcPct val="0"/>
              </a:spcAft>
              <a:defRPr>
                <a:solidFill>
                  <a:schemeClr val="tx1"/>
                </a:solidFill>
                <a:latin typeface="Arial" panose="020B0604020202020204" pitchFamily="34" charset="0"/>
              </a:defRPr>
            </a:lvl8pPr>
            <a:lvl9pPr fontAlgn="base">
              <a:spcBef>
                <a:spcPct val="0"/>
              </a:spcBef>
              <a:spcAft>
                <a:spcPct val="0"/>
              </a:spcAft>
              <a:defRPr>
                <a:solidFill>
                  <a:schemeClr val="tx1"/>
                </a:solidFill>
                <a:latin typeface="Arial" panose="020B0604020202020204" pitchFamily="34" charset="0"/>
              </a:defRPr>
            </a:lvl9pPr>
          </a:lstStyle>
          <a:p>
            <a:pPr eaLnBrk="0" hangingPunct="0">
              <a:buFontTx/>
              <a:buChar char="•"/>
            </a:pPr>
            <a:r>
              <a:rPr lang="en-US" altLang="en-US" sz="4800" b="1">
                <a:solidFill>
                  <a:srgbClr val="CC0000"/>
                </a:solidFill>
                <a:latin typeface="Times New Roman" panose="02020603050405020304" pitchFamily="18" charset="0"/>
              </a:rPr>
              <a:t>Relatively Large Number of Sellers</a:t>
            </a:r>
          </a:p>
          <a:p>
            <a:pPr eaLnBrk="0" hangingPunct="0">
              <a:buFontTx/>
              <a:buChar char="•"/>
            </a:pPr>
            <a:r>
              <a:rPr lang="en-US" altLang="en-US" sz="4800" b="1">
                <a:solidFill>
                  <a:srgbClr val="CC0000"/>
                </a:solidFill>
                <a:latin typeface="Times New Roman" panose="02020603050405020304" pitchFamily="18" charset="0"/>
              </a:rPr>
              <a:t>Differentiated Products</a:t>
            </a:r>
          </a:p>
          <a:p>
            <a:pPr eaLnBrk="0" hangingPunct="0">
              <a:buFontTx/>
              <a:buChar char="•"/>
            </a:pPr>
            <a:r>
              <a:rPr lang="en-US" altLang="en-US" sz="4800" b="1">
                <a:solidFill>
                  <a:srgbClr val="CC0000"/>
                </a:solidFill>
                <a:latin typeface="Times New Roman" panose="02020603050405020304" pitchFamily="18" charset="0"/>
              </a:rPr>
              <a:t>Easy Entry and Exit</a:t>
            </a:r>
          </a:p>
        </p:txBody>
      </p:sp>
      <p:pic>
        <p:nvPicPr>
          <p:cNvPr id="5133" name="Picture 13" descr="Button_Mag" title="image">
            <a:hlinkClick r:id="rId3"/>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239125" y="1671638"/>
            <a:ext cx="298450" cy="274637"/>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130"/>
                                        </p:tgtEl>
                                        <p:attrNameLst>
                                          <p:attrName>style.visibility</p:attrName>
                                        </p:attrNameLst>
                                      </p:cBhvr>
                                      <p:to>
                                        <p:strVal val="visible"/>
                                      </p:to>
                                    </p:set>
                                    <p:animEffect transition="in" filter="wipe(left)">
                                      <p:cBhvr>
                                        <p:cTn id="7" dur="500"/>
                                        <p:tgtEl>
                                          <p:spTgt spid="5130"/>
                                        </p:tgtEl>
                                      </p:cBhvr>
                                    </p:animEffect>
                                  </p:childTnLst>
                                </p:cTn>
                              </p:par>
                            </p:childTnLst>
                          </p:cTn>
                        </p:par>
                        <p:par>
                          <p:cTn id="8" fill="hold" nodeType="afterGroup">
                            <p:stCondLst>
                              <p:cond delay="500"/>
                            </p:stCondLst>
                            <p:childTnLst>
                              <p:par>
                                <p:cTn id="9" presetID="23" presetClass="entr" presetSubtype="16" fill="hold" nodeType="afterEffect">
                                  <p:stCondLst>
                                    <p:cond delay="0"/>
                                  </p:stCondLst>
                                  <p:childTnLst>
                                    <p:set>
                                      <p:cBhvr>
                                        <p:cTn id="10" dur="1" fill="hold">
                                          <p:stCondLst>
                                            <p:cond delay="0"/>
                                          </p:stCondLst>
                                        </p:cTn>
                                        <p:tgtEl>
                                          <p:spTgt spid="5133"/>
                                        </p:tgtEl>
                                        <p:attrNameLst>
                                          <p:attrName>style.visibility</p:attrName>
                                        </p:attrNameLst>
                                      </p:cBhvr>
                                      <p:to>
                                        <p:strVal val="visible"/>
                                      </p:to>
                                    </p:set>
                                    <p:anim calcmode="lin" valueType="num">
                                      <p:cBhvr>
                                        <p:cTn id="11" dur="500" fill="hold"/>
                                        <p:tgtEl>
                                          <p:spTgt spid="5133"/>
                                        </p:tgtEl>
                                        <p:attrNameLst>
                                          <p:attrName>ppt_w</p:attrName>
                                        </p:attrNameLst>
                                      </p:cBhvr>
                                      <p:tavLst>
                                        <p:tav tm="0">
                                          <p:val>
                                            <p:fltVal val="0"/>
                                          </p:val>
                                        </p:tav>
                                        <p:tav tm="100000">
                                          <p:val>
                                            <p:strVal val="#ppt_w"/>
                                          </p:val>
                                        </p:tav>
                                      </p:tavLst>
                                    </p:anim>
                                    <p:anim calcmode="lin" valueType="num">
                                      <p:cBhvr>
                                        <p:cTn id="12" dur="500" fill="hold"/>
                                        <p:tgtEl>
                                          <p:spTgt spid="5133"/>
                                        </p:tgtEl>
                                        <p:attrNameLst>
                                          <p:attrName>ppt_h</p:attrName>
                                        </p:attrNameLst>
                                      </p:cBhvr>
                                      <p:tavLst>
                                        <p:tav tm="0">
                                          <p:val>
                                            <p:fltVal val="0"/>
                                          </p:val>
                                        </p:tav>
                                        <p:tav tm="100000">
                                          <p:val>
                                            <p:strVal val="#ppt_h"/>
                                          </p:val>
                                        </p:tav>
                                      </p:tavLst>
                                    </p:anim>
                                  </p:childTnLst>
                                  <p:subTnLst>
                                    <p:audio>
                                      <p:cMediaNode>
                                        <p:cTn display="0" masterRel="sameClick">
                                          <p:stCondLst>
                                            <p:cond evt="begin" delay="0">
                                              <p:tn val="9"/>
                                            </p:cond>
                                          </p:stCondLst>
                                          <p:endCondLst>
                                            <p:cond evt="onStopAudio" delay="0">
                                              <p:tgtEl>
                                                <p:sldTgt/>
                                              </p:tgtEl>
                                            </p:cond>
                                          </p:endCondLst>
                                        </p:cTn>
                                        <p:tgtEl>
                                          <p:sndTgt r:embed="rId2" name="whoosh.wav"/>
                                        </p:tgtEl>
                                      </p:cMediaNode>
                                    </p:audio>
                                  </p:subTnLst>
                                </p:cTn>
                              </p:par>
                            </p:childTnLst>
                          </p:cTn>
                        </p:par>
                        <p:par>
                          <p:cTn id="13" fill="hold" nodeType="afterGroup">
                            <p:stCondLst>
                              <p:cond delay="1000"/>
                            </p:stCondLst>
                            <p:childTnLst>
                              <p:par>
                                <p:cTn id="14" presetID="9" presetClass="entr" presetSubtype="0" fill="hold" nodeType="afterEffect">
                                  <p:stCondLst>
                                    <p:cond delay="0"/>
                                  </p:stCondLst>
                                  <p:childTnLst>
                                    <p:set>
                                      <p:cBhvr>
                                        <p:cTn id="15" dur="1" fill="hold">
                                          <p:stCondLst>
                                            <p:cond delay="0"/>
                                          </p:stCondLst>
                                        </p:cTn>
                                        <p:tgtEl>
                                          <p:spTgt spid="5122"/>
                                        </p:tgtEl>
                                        <p:attrNameLst>
                                          <p:attrName>style.visibility</p:attrName>
                                        </p:attrNameLst>
                                      </p:cBhvr>
                                      <p:to>
                                        <p:strVal val="visible"/>
                                      </p:to>
                                    </p:set>
                                    <p:animEffect transition="in" filter="dissolve">
                                      <p:cBhvr>
                                        <p:cTn id="16" dur="500"/>
                                        <p:tgtEl>
                                          <p:spTgt spid="5122"/>
                                        </p:tgtEl>
                                      </p:cBhvr>
                                    </p:animEffect>
                                  </p:childTnLst>
                                </p:cTn>
                              </p:par>
                            </p:childTnLst>
                          </p:cTn>
                        </p:par>
                        <p:par>
                          <p:cTn id="17" fill="hold" nodeType="afterGroup">
                            <p:stCondLst>
                              <p:cond delay="1500"/>
                            </p:stCondLst>
                            <p:childTnLst>
                              <p:par>
                                <p:cTn id="18" presetID="22" presetClass="entr" presetSubtype="8" fill="hold" grpId="0" nodeType="afterEffect">
                                  <p:stCondLst>
                                    <p:cond delay="0"/>
                                  </p:stCondLst>
                                  <p:childTnLst>
                                    <p:set>
                                      <p:cBhvr>
                                        <p:cTn id="19" dur="1" fill="hold">
                                          <p:stCondLst>
                                            <p:cond delay="0"/>
                                          </p:stCondLst>
                                        </p:cTn>
                                        <p:tgtEl>
                                          <p:spTgt spid="5131"/>
                                        </p:tgtEl>
                                        <p:attrNameLst>
                                          <p:attrName>style.visibility</p:attrName>
                                        </p:attrNameLst>
                                      </p:cBhvr>
                                      <p:to>
                                        <p:strVal val="visible"/>
                                      </p:to>
                                    </p:set>
                                    <p:animEffect transition="in" filter="wipe(left)">
                                      <p:cBhvr>
                                        <p:cTn id="20" dur="500"/>
                                        <p:tgtEl>
                                          <p:spTgt spid="5131"/>
                                        </p:tgtEl>
                                      </p:cBhvr>
                                    </p:animEffect>
                                  </p:childTnLst>
                                </p:cTn>
                              </p:par>
                            </p:childTnLst>
                          </p:cTn>
                        </p:par>
                        <p:par>
                          <p:cTn id="21" fill="hold" nodeType="afterGroup">
                            <p:stCondLst>
                              <p:cond delay="2000"/>
                            </p:stCondLst>
                            <p:childTnLst>
                              <p:par>
                                <p:cTn id="22" presetID="9" presetClass="entr" presetSubtype="0" fill="hold" nodeType="afterEffect">
                                  <p:stCondLst>
                                    <p:cond delay="0"/>
                                  </p:stCondLst>
                                  <p:childTnLst>
                                    <p:set>
                                      <p:cBhvr>
                                        <p:cTn id="23" dur="1" fill="hold">
                                          <p:stCondLst>
                                            <p:cond delay="0"/>
                                          </p:stCondLst>
                                        </p:cTn>
                                        <p:tgtEl>
                                          <p:spTgt spid="5129"/>
                                        </p:tgtEl>
                                        <p:attrNameLst>
                                          <p:attrName>style.visibility</p:attrName>
                                        </p:attrNameLst>
                                      </p:cBhvr>
                                      <p:to>
                                        <p:strVal val="visible"/>
                                      </p:to>
                                    </p:set>
                                    <p:animEffect transition="in" filter="dissolve">
                                      <p:cBhvr>
                                        <p:cTn id="24" dur="500"/>
                                        <p:tgtEl>
                                          <p:spTgt spid="5129"/>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22" presetClass="entr" presetSubtype="8" fill="hold" grpId="0" nodeType="clickEffect">
                                  <p:stCondLst>
                                    <p:cond delay="0"/>
                                  </p:stCondLst>
                                  <p:childTnLst>
                                    <p:set>
                                      <p:cBhvr>
                                        <p:cTn id="28" dur="1" fill="hold">
                                          <p:stCondLst>
                                            <p:cond delay="0"/>
                                          </p:stCondLst>
                                        </p:cTn>
                                        <p:tgtEl>
                                          <p:spTgt spid="5132">
                                            <p:txEl>
                                              <p:pRg st="0" end="0"/>
                                            </p:txEl>
                                          </p:spTgt>
                                        </p:tgtEl>
                                        <p:attrNameLst>
                                          <p:attrName>style.visibility</p:attrName>
                                        </p:attrNameLst>
                                      </p:cBhvr>
                                      <p:to>
                                        <p:strVal val="visible"/>
                                      </p:to>
                                    </p:set>
                                    <p:animEffect transition="in" filter="wipe(left)">
                                      <p:cBhvr>
                                        <p:cTn id="29" dur="500"/>
                                        <p:tgtEl>
                                          <p:spTgt spid="5132">
                                            <p:txEl>
                                              <p:pRg st="0" end="0"/>
                                            </p:txEl>
                                          </p:spTgt>
                                        </p:tgtEl>
                                      </p:cBhvr>
                                    </p:animEffect>
                                  </p:childTnLst>
                                  <p:subTnLst>
                                    <p:animClr clrSpc="rgb" dir="cw">
                                      <p:cBhvr override="childStyle">
                                        <p:cTn dur="1" fill="hold" display="0" masterRel="nextClick" afterEffect="1"/>
                                        <p:tgtEl>
                                          <p:spTgt spid="5132">
                                            <p:txEl>
                                              <p:pRg st="0" end="0"/>
                                            </p:txEl>
                                          </p:spTgt>
                                        </p:tgtEl>
                                        <p:attrNameLst>
                                          <p:attrName>ppt_c</p:attrName>
                                        </p:attrNameLst>
                                      </p:cBhvr>
                                      <p:to>
                                        <a:schemeClr val="tx1"/>
                                      </p:to>
                                    </p:animClr>
                                  </p:subTnLst>
                                </p:cTn>
                              </p:par>
                            </p:childTnLst>
                          </p:cTn>
                        </p:par>
                      </p:childTnLst>
                    </p:cTn>
                  </p:par>
                  <p:par>
                    <p:cTn id="30" fill="hold" nodeType="clickPar">
                      <p:stCondLst>
                        <p:cond delay="indefinite"/>
                      </p:stCondLst>
                      <p:childTnLst>
                        <p:par>
                          <p:cTn id="31" fill="hold" nodeType="withGroup">
                            <p:stCondLst>
                              <p:cond delay="0"/>
                            </p:stCondLst>
                            <p:childTnLst>
                              <p:par>
                                <p:cTn id="32" presetID="22" presetClass="entr" presetSubtype="8" fill="hold" grpId="0" nodeType="clickEffect">
                                  <p:stCondLst>
                                    <p:cond delay="0"/>
                                  </p:stCondLst>
                                  <p:childTnLst>
                                    <p:set>
                                      <p:cBhvr>
                                        <p:cTn id="33" dur="1" fill="hold">
                                          <p:stCondLst>
                                            <p:cond delay="0"/>
                                          </p:stCondLst>
                                        </p:cTn>
                                        <p:tgtEl>
                                          <p:spTgt spid="5132">
                                            <p:txEl>
                                              <p:pRg st="1" end="1"/>
                                            </p:txEl>
                                          </p:spTgt>
                                        </p:tgtEl>
                                        <p:attrNameLst>
                                          <p:attrName>style.visibility</p:attrName>
                                        </p:attrNameLst>
                                      </p:cBhvr>
                                      <p:to>
                                        <p:strVal val="visible"/>
                                      </p:to>
                                    </p:set>
                                    <p:animEffect transition="in" filter="wipe(left)">
                                      <p:cBhvr>
                                        <p:cTn id="34" dur="500"/>
                                        <p:tgtEl>
                                          <p:spTgt spid="5132">
                                            <p:txEl>
                                              <p:pRg st="1" end="1"/>
                                            </p:txEl>
                                          </p:spTgt>
                                        </p:tgtEl>
                                      </p:cBhvr>
                                    </p:animEffect>
                                  </p:childTnLst>
                                  <p:subTnLst>
                                    <p:animClr clrSpc="rgb" dir="cw">
                                      <p:cBhvr override="childStyle">
                                        <p:cTn dur="1" fill="hold" display="0" masterRel="nextClick" afterEffect="1"/>
                                        <p:tgtEl>
                                          <p:spTgt spid="5132">
                                            <p:txEl>
                                              <p:pRg st="1" end="1"/>
                                            </p:txEl>
                                          </p:spTgt>
                                        </p:tgtEl>
                                        <p:attrNameLst>
                                          <p:attrName>ppt_c</p:attrName>
                                        </p:attrNameLst>
                                      </p:cBhvr>
                                      <p:to>
                                        <a:schemeClr val="tx1"/>
                                      </p:to>
                                    </p:animClr>
                                  </p:subTnLst>
                                </p:cTn>
                              </p:par>
                            </p:childTnLst>
                          </p:cTn>
                        </p:par>
                      </p:childTnLst>
                    </p:cTn>
                  </p:par>
                  <p:par>
                    <p:cTn id="35" fill="hold" nodeType="clickPar">
                      <p:stCondLst>
                        <p:cond delay="indefinite"/>
                      </p:stCondLst>
                      <p:childTnLst>
                        <p:par>
                          <p:cTn id="36" fill="hold" nodeType="withGroup">
                            <p:stCondLst>
                              <p:cond delay="0"/>
                            </p:stCondLst>
                            <p:childTnLst>
                              <p:par>
                                <p:cTn id="37" presetID="22" presetClass="entr" presetSubtype="8" fill="hold" grpId="0" nodeType="clickEffect">
                                  <p:stCondLst>
                                    <p:cond delay="0"/>
                                  </p:stCondLst>
                                  <p:childTnLst>
                                    <p:set>
                                      <p:cBhvr>
                                        <p:cTn id="38" dur="1" fill="hold">
                                          <p:stCondLst>
                                            <p:cond delay="0"/>
                                          </p:stCondLst>
                                        </p:cTn>
                                        <p:tgtEl>
                                          <p:spTgt spid="5132">
                                            <p:txEl>
                                              <p:pRg st="2" end="2"/>
                                            </p:txEl>
                                          </p:spTgt>
                                        </p:tgtEl>
                                        <p:attrNameLst>
                                          <p:attrName>style.visibility</p:attrName>
                                        </p:attrNameLst>
                                      </p:cBhvr>
                                      <p:to>
                                        <p:strVal val="visible"/>
                                      </p:to>
                                    </p:set>
                                    <p:animEffect transition="in" filter="wipe(left)">
                                      <p:cBhvr>
                                        <p:cTn id="39" dur="500"/>
                                        <p:tgtEl>
                                          <p:spTgt spid="513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30" grpId="0" autoUpdateAnimBg="0"/>
      <p:bldP spid="5131" grpId="0" autoUpdateAnimBg="0"/>
      <p:bldP spid="5132" grpId="0" build="p"/>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ChangeArrowheads="1"/>
          </p:cNvSpPr>
          <p:nvPr/>
        </p:nvSpPr>
        <p:spPr bwMode="auto">
          <a:xfrm>
            <a:off x="1784350" y="85725"/>
            <a:ext cx="7261225" cy="804863"/>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4700" b="1">
                <a:solidFill>
                  <a:srgbClr val="000099"/>
                </a:solidFill>
                <a:latin typeface="Times New Roman" panose="02020603050405020304" pitchFamily="18" charset="0"/>
              </a:rPr>
              <a:t>OLIGOPOLY BEHAVIOR</a:t>
            </a:r>
          </a:p>
        </p:txBody>
      </p:sp>
      <p:sp>
        <p:nvSpPr>
          <p:cNvPr id="86019" name="Rectangle 3"/>
          <p:cNvSpPr>
            <a:spLocks noChangeArrowheads="1"/>
          </p:cNvSpPr>
          <p:nvPr/>
        </p:nvSpPr>
        <p:spPr bwMode="auto">
          <a:xfrm>
            <a:off x="1865313" y="777875"/>
            <a:ext cx="5626100" cy="6985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4000" b="1" i="1">
                <a:solidFill>
                  <a:srgbClr val="CC0000"/>
                </a:solidFill>
                <a:latin typeface="Times New Roman" panose="02020603050405020304" pitchFamily="18" charset="0"/>
              </a:rPr>
              <a:t>A Game-Theory Overview</a:t>
            </a:r>
          </a:p>
        </p:txBody>
      </p:sp>
      <p:grpSp>
        <p:nvGrpSpPr>
          <p:cNvPr id="86020" name="Group 4"/>
          <p:cNvGrpSpPr>
            <a:grpSpLocks/>
          </p:cNvGrpSpPr>
          <p:nvPr/>
        </p:nvGrpSpPr>
        <p:grpSpPr bwMode="auto">
          <a:xfrm>
            <a:off x="2317750" y="3206750"/>
            <a:ext cx="857250" cy="2463800"/>
            <a:chOff x="1804" y="2020"/>
            <a:chExt cx="540" cy="1552"/>
          </a:xfrm>
        </p:grpSpPr>
        <p:sp>
          <p:nvSpPr>
            <p:cNvPr id="86021" name="Rectangle 5"/>
            <p:cNvSpPr>
              <a:spLocks noChangeArrowheads="1"/>
            </p:cNvSpPr>
            <p:nvPr/>
          </p:nvSpPr>
          <p:spPr bwMode="auto">
            <a:xfrm>
              <a:off x="1804" y="2020"/>
              <a:ext cx="540" cy="286"/>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400" b="1">
                  <a:solidFill>
                    <a:srgbClr val="000000"/>
                  </a:solidFill>
                </a:rPr>
                <a:t>High</a:t>
              </a:r>
            </a:p>
          </p:txBody>
        </p:sp>
        <p:sp>
          <p:nvSpPr>
            <p:cNvPr id="86022" name="Rectangle 6"/>
            <p:cNvSpPr>
              <a:spLocks noChangeArrowheads="1"/>
            </p:cNvSpPr>
            <p:nvPr/>
          </p:nvSpPr>
          <p:spPr bwMode="auto">
            <a:xfrm>
              <a:off x="1809" y="3286"/>
              <a:ext cx="497" cy="286"/>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400" b="1">
                  <a:solidFill>
                    <a:srgbClr val="000000"/>
                  </a:solidFill>
                </a:rPr>
                <a:t>Low</a:t>
              </a:r>
            </a:p>
          </p:txBody>
        </p:sp>
      </p:grpSp>
      <p:grpSp>
        <p:nvGrpSpPr>
          <p:cNvPr id="86023" name="Group 7"/>
          <p:cNvGrpSpPr>
            <a:grpSpLocks/>
          </p:cNvGrpSpPr>
          <p:nvPr/>
        </p:nvGrpSpPr>
        <p:grpSpPr bwMode="auto">
          <a:xfrm>
            <a:off x="3779838" y="1868488"/>
            <a:ext cx="2798762" cy="454025"/>
            <a:chOff x="2725" y="1177"/>
            <a:chExt cx="1763" cy="286"/>
          </a:xfrm>
        </p:grpSpPr>
        <p:sp>
          <p:nvSpPr>
            <p:cNvPr id="86024" name="Rectangle 8"/>
            <p:cNvSpPr>
              <a:spLocks noChangeArrowheads="1"/>
            </p:cNvSpPr>
            <p:nvPr/>
          </p:nvSpPr>
          <p:spPr bwMode="auto">
            <a:xfrm>
              <a:off x="2725" y="1177"/>
              <a:ext cx="540" cy="286"/>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400" b="1">
                  <a:solidFill>
                    <a:srgbClr val="000000"/>
                  </a:solidFill>
                </a:rPr>
                <a:t>High</a:t>
              </a:r>
            </a:p>
          </p:txBody>
        </p:sp>
        <p:sp>
          <p:nvSpPr>
            <p:cNvPr id="86025" name="Rectangle 9"/>
            <p:cNvSpPr>
              <a:spLocks noChangeArrowheads="1"/>
            </p:cNvSpPr>
            <p:nvPr/>
          </p:nvSpPr>
          <p:spPr bwMode="auto">
            <a:xfrm>
              <a:off x="3991" y="1177"/>
              <a:ext cx="497" cy="286"/>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400" b="1">
                  <a:solidFill>
                    <a:srgbClr val="000000"/>
                  </a:solidFill>
                </a:rPr>
                <a:t>Low</a:t>
              </a:r>
            </a:p>
          </p:txBody>
        </p:sp>
      </p:grpSp>
      <p:sp>
        <p:nvSpPr>
          <p:cNvPr id="86026" name="Freeform 10"/>
          <p:cNvSpPr>
            <a:spLocks/>
          </p:cNvSpPr>
          <p:nvPr/>
        </p:nvSpPr>
        <p:spPr bwMode="auto">
          <a:xfrm>
            <a:off x="2149475" y="2405063"/>
            <a:ext cx="268288" cy="4197350"/>
          </a:xfrm>
          <a:custGeom>
            <a:avLst/>
            <a:gdLst>
              <a:gd name="T0" fmla="*/ 58 w 169"/>
              <a:gd name="T1" fmla="*/ 2198 h 2644"/>
              <a:gd name="T2" fmla="*/ 63 w 169"/>
              <a:gd name="T3" fmla="*/ 2299 h 2644"/>
              <a:gd name="T4" fmla="*/ 71 w 169"/>
              <a:gd name="T5" fmla="*/ 2388 h 2644"/>
              <a:gd name="T6" fmla="*/ 84 w 169"/>
              <a:gd name="T7" fmla="*/ 2471 h 2644"/>
              <a:gd name="T8" fmla="*/ 101 w 169"/>
              <a:gd name="T9" fmla="*/ 2539 h 2644"/>
              <a:gd name="T10" fmla="*/ 120 w 169"/>
              <a:gd name="T11" fmla="*/ 2589 h 2644"/>
              <a:gd name="T12" fmla="*/ 141 w 169"/>
              <a:gd name="T13" fmla="*/ 2625 h 2644"/>
              <a:gd name="T14" fmla="*/ 163 w 169"/>
              <a:gd name="T15" fmla="*/ 2639 h 2644"/>
              <a:gd name="T16" fmla="*/ 159 w 169"/>
              <a:gd name="T17" fmla="*/ 2639 h 2644"/>
              <a:gd name="T18" fmla="*/ 141 w 169"/>
              <a:gd name="T19" fmla="*/ 2621 h 2644"/>
              <a:gd name="T20" fmla="*/ 124 w 169"/>
              <a:gd name="T21" fmla="*/ 2582 h 2644"/>
              <a:gd name="T22" fmla="*/ 110 w 169"/>
              <a:gd name="T23" fmla="*/ 2528 h 2644"/>
              <a:gd name="T24" fmla="*/ 99 w 169"/>
              <a:gd name="T25" fmla="*/ 2457 h 2644"/>
              <a:gd name="T26" fmla="*/ 93 w 169"/>
              <a:gd name="T27" fmla="*/ 2378 h 2644"/>
              <a:gd name="T28" fmla="*/ 90 w 169"/>
              <a:gd name="T29" fmla="*/ 2299 h 2644"/>
              <a:gd name="T30" fmla="*/ 89 w 169"/>
              <a:gd name="T31" fmla="*/ 1585 h 2644"/>
              <a:gd name="T32" fmla="*/ 84 w 169"/>
              <a:gd name="T33" fmla="*/ 1506 h 2644"/>
              <a:gd name="T34" fmla="*/ 76 w 169"/>
              <a:gd name="T35" fmla="*/ 1442 h 2644"/>
              <a:gd name="T36" fmla="*/ 63 w 169"/>
              <a:gd name="T37" fmla="*/ 1384 h 2644"/>
              <a:gd name="T38" fmla="*/ 49 w 169"/>
              <a:gd name="T39" fmla="*/ 1348 h 2644"/>
              <a:gd name="T40" fmla="*/ 31 w 169"/>
              <a:gd name="T41" fmla="*/ 1330 h 2644"/>
              <a:gd name="T42" fmla="*/ 31 w 169"/>
              <a:gd name="T43" fmla="*/ 1320 h 2644"/>
              <a:gd name="T44" fmla="*/ 49 w 169"/>
              <a:gd name="T45" fmla="*/ 1298 h 2644"/>
              <a:gd name="T46" fmla="*/ 63 w 169"/>
              <a:gd name="T47" fmla="*/ 1259 h 2644"/>
              <a:gd name="T48" fmla="*/ 76 w 169"/>
              <a:gd name="T49" fmla="*/ 1205 h 2644"/>
              <a:gd name="T50" fmla="*/ 84 w 169"/>
              <a:gd name="T51" fmla="*/ 1137 h 2644"/>
              <a:gd name="T52" fmla="*/ 89 w 169"/>
              <a:gd name="T53" fmla="*/ 1062 h 2644"/>
              <a:gd name="T54" fmla="*/ 90 w 169"/>
              <a:gd name="T55" fmla="*/ 348 h 2644"/>
              <a:gd name="T56" fmla="*/ 93 w 169"/>
              <a:gd name="T57" fmla="*/ 265 h 2644"/>
              <a:gd name="T58" fmla="*/ 99 w 169"/>
              <a:gd name="T59" fmla="*/ 186 h 2644"/>
              <a:gd name="T60" fmla="*/ 110 w 169"/>
              <a:gd name="T61" fmla="*/ 118 h 2644"/>
              <a:gd name="T62" fmla="*/ 124 w 169"/>
              <a:gd name="T63" fmla="*/ 65 h 2644"/>
              <a:gd name="T64" fmla="*/ 141 w 169"/>
              <a:gd name="T65" fmla="*/ 22 h 2644"/>
              <a:gd name="T66" fmla="*/ 159 w 169"/>
              <a:gd name="T67" fmla="*/ 0 h 2644"/>
              <a:gd name="T68" fmla="*/ 163 w 169"/>
              <a:gd name="T69" fmla="*/ 0 h 2644"/>
              <a:gd name="T70" fmla="*/ 141 w 169"/>
              <a:gd name="T71" fmla="*/ 14 h 2644"/>
              <a:gd name="T72" fmla="*/ 120 w 169"/>
              <a:gd name="T73" fmla="*/ 54 h 2644"/>
              <a:gd name="T74" fmla="*/ 101 w 169"/>
              <a:gd name="T75" fmla="*/ 108 h 2644"/>
              <a:gd name="T76" fmla="*/ 84 w 169"/>
              <a:gd name="T77" fmla="*/ 176 h 2644"/>
              <a:gd name="T78" fmla="*/ 71 w 169"/>
              <a:gd name="T79" fmla="*/ 258 h 2644"/>
              <a:gd name="T80" fmla="*/ 63 w 169"/>
              <a:gd name="T81" fmla="*/ 348 h 2644"/>
              <a:gd name="T82" fmla="*/ 58 w 169"/>
              <a:gd name="T83" fmla="*/ 445 h 2644"/>
              <a:gd name="T84" fmla="*/ 57 w 169"/>
              <a:gd name="T85" fmla="*/ 1072 h 2644"/>
              <a:gd name="T86" fmla="*/ 54 w 169"/>
              <a:gd name="T87" fmla="*/ 1144 h 2644"/>
              <a:gd name="T88" fmla="*/ 48 w 169"/>
              <a:gd name="T89" fmla="*/ 1205 h 2644"/>
              <a:gd name="T90" fmla="*/ 38 w 169"/>
              <a:gd name="T91" fmla="*/ 1259 h 2644"/>
              <a:gd name="T92" fmla="*/ 24 w 169"/>
              <a:gd name="T93" fmla="*/ 1298 h 2644"/>
              <a:gd name="T94" fmla="*/ 8 w 169"/>
              <a:gd name="T95" fmla="*/ 1320 h 2644"/>
              <a:gd name="T96" fmla="*/ 8 w 169"/>
              <a:gd name="T97" fmla="*/ 1323 h 2644"/>
              <a:gd name="T98" fmla="*/ 23 w 169"/>
              <a:gd name="T99" fmla="*/ 1345 h 2644"/>
              <a:gd name="T100" fmla="*/ 37 w 169"/>
              <a:gd name="T101" fmla="*/ 1381 h 2644"/>
              <a:gd name="T102" fmla="*/ 47 w 169"/>
              <a:gd name="T103" fmla="*/ 1434 h 2644"/>
              <a:gd name="T104" fmla="*/ 54 w 169"/>
              <a:gd name="T105" fmla="*/ 1499 h 2644"/>
              <a:gd name="T106" fmla="*/ 57 w 169"/>
              <a:gd name="T107" fmla="*/ 1567 h 26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69" h="2644">
                <a:moveTo>
                  <a:pt x="57" y="2148"/>
                </a:moveTo>
                <a:lnTo>
                  <a:pt x="58" y="2198"/>
                </a:lnTo>
                <a:lnTo>
                  <a:pt x="59" y="2245"/>
                </a:lnTo>
                <a:lnTo>
                  <a:pt x="63" y="2299"/>
                </a:lnTo>
                <a:lnTo>
                  <a:pt x="66" y="2342"/>
                </a:lnTo>
                <a:lnTo>
                  <a:pt x="71" y="2388"/>
                </a:lnTo>
                <a:lnTo>
                  <a:pt x="78" y="2431"/>
                </a:lnTo>
                <a:lnTo>
                  <a:pt x="84" y="2471"/>
                </a:lnTo>
                <a:lnTo>
                  <a:pt x="92" y="2507"/>
                </a:lnTo>
                <a:lnTo>
                  <a:pt x="101" y="2539"/>
                </a:lnTo>
                <a:lnTo>
                  <a:pt x="110" y="2568"/>
                </a:lnTo>
                <a:lnTo>
                  <a:pt x="120" y="2589"/>
                </a:lnTo>
                <a:lnTo>
                  <a:pt x="130" y="2614"/>
                </a:lnTo>
                <a:lnTo>
                  <a:pt x="141" y="2625"/>
                </a:lnTo>
                <a:lnTo>
                  <a:pt x="152" y="2636"/>
                </a:lnTo>
                <a:lnTo>
                  <a:pt x="163" y="2639"/>
                </a:lnTo>
                <a:lnTo>
                  <a:pt x="168" y="2643"/>
                </a:lnTo>
                <a:lnTo>
                  <a:pt x="159" y="2639"/>
                </a:lnTo>
                <a:lnTo>
                  <a:pt x="150" y="2636"/>
                </a:lnTo>
                <a:lnTo>
                  <a:pt x="141" y="2621"/>
                </a:lnTo>
                <a:lnTo>
                  <a:pt x="132" y="2600"/>
                </a:lnTo>
                <a:lnTo>
                  <a:pt x="124" y="2582"/>
                </a:lnTo>
                <a:lnTo>
                  <a:pt x="116" y="2557"/>
                </a:lnTo>
                <a:lnTo>
                  <a:pt x="110" y="2528"/>
                </a:lnTo>
                <a:lnTo>
                  <a:pt x="104" y="2492"/>
                </a:lnTo>
                <a:lnTo>
                  <a:pt x="99" y="2457"/>
                </a:lnTo>
                <a:lnTo>
                  <a:pt x="95" y="2417"/>
                </a:lnTo>
                <a:lnTo>
                  <a:pt x="93" y="2378"/>
                </a:lnTo>
                <a:lnTo>
                  <a:pt x="91" y="2338"/>
                </a:lnTo>
                <a:lnTo>
                  <a:pt x="90" y="2299"/>
                </a:lnTo>
                <a:lnTo>
                  <a:pt x="90" y="1621"/>
                </a:lnTo>
                <a:lnTo>
                  <a:pt x="89" y="1585"/>
                </a:lnTo>
                <a:lnTo>
                  <a:pt x="87" y="1546"/>
                </a:lnTo>
                <a:lnTo>
                  <a:pt x="84" y="1506"/>
                </a:lnTo>
                <a:lnTo>
                  <a:pt x="81" y="1477"/>
                </a:lnTo>
                <a:lnTo>
                  <a:pt x="76" y="1442"/>
                </a:lnTo>
                <a:lnTo>
                  <a:pt x="70" y="1413"/>
                </a:lnTo>
                <a:lnTo>
                  <a:pt x="63" y="1384"/>
                </a:lnTo>
                <a:lnTo>
                  <a:pt x="56" y="1363"/>
                </a:lnTo>
                <a:lnTo>
                  <a:pt x="49" y="1348"/>
                </a:lnTo>
                <a:lnTo>
                  <a:pt x="40" y="1334"/>
                </a:lnTo>
                <a:lnTo>
                  <a:pt x="31" y="1330"/>
                </a:lnTo>
                <a:lnTo>
                  <a:pt x="23" y="1323"/>
                </a:lnTo>
                <a:lnTo>
                  <a:pt x="31" y="1320"/>
                </a:lnTo>
                <a:lnTo>
                  <a:pt x="40" y="1309"/>
                </a:lnTo>
                <a:lnTo>
                  <a:pt x="49" y="1298"/>
                </a:lnTo>
                <a:lnTo>
                  <a:pt x="56" y="1280"/>
                </a:lnTo>
                <a:lnTo>
                  <a:pt x="63" y="1259"/>
                </a:lnTo>
                <a:lnTo>
                  <a:pt x="70" y="1234"/>
                </a:lnTo>
                <a:lnTo>
                  <a:pt x="76" y="1205"/>
                </a:lnTo>
                <a:lnTo>
                  <a:pt x="81" y="1169"/>
                </a:lnTo>
                <a:lnTo>
                  <a:pt x="84" y="1137"/>
                </a:lnTo>
                <a:lnTo>
                  <a:pt x="87" y="1101"/>
                </a:lnTo>
                <a:lnTo>
                  <a:pt x="89" y="1062"/>
                </a:lnTo>
                <a:lnTo>
                  <a:pt x="90" y="1022"/>
                </a:lnTo>
                <a:lnTo>
                  <a:pt x="90" y="348"/>
                </a:lnTo>
                <a:lnTo>
                  <a:pt x="91" y="305"/>
                </a:lnTo>
                <a:lnTo>
                  <a:pt x="93" y="265"/>
                </a:lnTo>
                <a:lnTo>
                  <a:pt x="95" y="226"/>
                </a:lnTo>
                <a:lnTo>
                  <a:pt x="99" y="186"/>
                </a:lnTo>
                <a:lnTo>
                  <a:pt x="104" y="151"/>
                </a:lnTo>
                <a:lnTo>
                  <a:pt x="110" y="118"/>
                </a:lnTo>
                <a:lnTo>
                  <a:pt x="116" y="90"/>
                </a:lnTo>
                <a:lnTo>
                  <a:pt x="124" y="65"/>
                </a:lnTo>
                <a:lnTo>
                  <a:pt x="132" y="39"/>
                </a:lnTo>
                <a:lnTo>
                  <a:pt x="141" y="22"/>
                </a:lnTo>
                <a:lnTo>
                  <a:pt x="150" y="11"/>
                </a:lnTo>
                <a:lnTo>
                  <a:pt x="159" y="0"/>
                </a:lnTo>
                <a:lnTo>
                  <a:pt x="168" y="0"/>
                </a:lnTo>
                <a:lnTo>
                  <a:pt x="163" y="0"/>
                </a:lnTo>
                <a:lnTo>
                  <a:pt x="152" y="7"/>
                </a:lnTo>
                <a:lnTo>
                  <a:pt x="141" y="14"/>
                </a:lnTo>
                <a:lnTo>
                  <a:pt x="130" y="32"/>
                </a:lnTo>
                <a:lnTo>
                  <a:pt x="120" y="54"/>
                </a:lnTo>
                <a:lnTo>
                  <a:pt x="110" y="79"/>
                </a:lnTo>
                <a:lnTo>
                  <a:pt x="101" y="108"/>
                </a:lnTo>
                <a:lnTo>
                  <a:pt x="92" y="140"/>
                </a:lnTo>
                <a:lnTo>
                  <a:pt x="84" y="176"/>
                </a:lnTo>
                <a:lnTo>
                  <a:pt x="78" y="212"/>
                </a:lnTo>
                <a:lnTo>
                  <a:pt x="71" y="258"/>
                </a:lnTo>
                <a:lnTo>
                  <a:pt x="66" y="301"/>
                </a:lnTo>
                <a:lnTo>
                  <a:pt x="63" y="348"/>
                </a:lnTo>
                <a:lnTo>
                  <a:pt x="59" y="394"/>
                </a:lnTo>
                <a:lnTo>
                  <a:pt x="58" y="445"/>
                </a:lnTo>
                <a:lnTo>
                  <a:pt x="57" y="495"/>
                </a:lnTo>
                <a:lnTo>
                  <a:pt x="57" y="1072"/>
                </a:lnTo>
                <a:lnTo>
                  <a:pt x="56" y="1108"/>
                </a:lnTo>
                <a:lnTo>
                  <a:pt x="54" y="1144"/>
                </a:lnTo>
                <a:lnTo>
                  <a:pt x="52" y="1173"/>
                </a:lnTo>
                <a:lnTo>
                  <a:pt x="48" y="1205"/>
                </a:lnTo>
                <a:lnTo>
                  <a:pt x="43" y="1234"/>
                </a:lnTo>
                <a:lnTo>
                  <a:pt x="38" y="1259"/>
                </a:lnTo>
                <a:lnTo>
                  <a:pt x="31" y="1280"/>
                </a:lnTo>
                <a:lnTo>
                  <a:pt x="24" y="1298"/>
                </a:lnTo>
                <a:lnTo>
                  <a:pt x="16" y="1309"/>
                </a:lnTo>
                <a:lnTo>
                  <a:pt x="8" y="1320"/>
                </a:lnTo>
                <a:lnTo>
                  <a:pt x="0" y="1320"/>
                </a:lnTo>
                <a:lnTo>
                  <a:pt x="8" y="1323"/>
                </a:lnTo>
                <a:lnTo>
                  <a:pt x="15" y="1330"/>
                </a:lnTo>
                <a:lnTo>
                  <a:pt x="23" y="1345"/>
                </a:lnTo>
                <a:lnTo>
                  <a:pt x="30" y="1359"/>
                </a:lnTo>
                <a:lnTo>
                  <a:pt x="37" y="1381"/>
                </a:lnTo>
                <a:lnTo>
                  <a:pt x="42" y="1409"/>
                </a:lnTo>
                <a:lnTo>
                  <a:pt x="47" y="1434"/>
                </a:lnTo>
                <a:lnTo>
                  <a:pt x="52" y="1463"/>
                </a:lnTo>
                <a:lnTo>
                  <a:pt x="54" y="1499"/>
                </a:lnTo>
                <a:lnTo>
                  <a:pt x="56" y="1531"/>
                </a:lnTo>
                <a:lnTo>
                  <a:pt x="57" y="1567"/>
                </a:lnTo>
                <a:lnTo>
                  <a:pt x="57" y="2148"/>
                </a:lnTo>
              </a:path>
            </a:pathLst>
          </a:custGeom>
          <a:solidFill>
            <a:srgbClr val="000000"/>
          </a:solidFill>
          <a:ln w="12700" cap="rnd" cmpd="sng">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6027" name="Freeform 11"/>
          <p:cNvSpPr>
            <a:spLocks/>
          </p:cNvSpPr>
          <p:nvPr/>
        </p:nvSpPr>
        <p:spPr bwMode="auto">
          <a:xfrm>
            <a:off x="3094038" y="1755775"/>
            <a:ext cx="4252912" cy="266700"/>
          </a:xfrm>
          <a:custGeom>
            <a:avLst/>
            <a:gdLst>
              <a:gd name="T0" fmla="*/ 2224 w 2679"/>
              <a:gd name="T1" fmla="*/ 58 h 168"/>
              <a:gd name="T2" fmla="*/ 2326 w 2679"/>
              <a:gd name="T3" fmla="*/ 63 h 168"/>
              <a:gd name="T4" fmla="*/ 2416 w 2679"/>
              <a:gd name="T5" fmla="*/ 71 h 168"/>
              <a:gd name="T6" fmla="*/ 2500 w 2679"/>
              <a:gd name="T7" fmla="*/ 84 h 168"/>
              <a:gd name="T8" fmla="*/ 2573 w 2679"/>
              <a:gd name="T9" fmla="*/ 100 h 168"/>
              <a:gd name="T10" fmla="*/ 2623 w 2679"/>
              <a:gd name="T11" fmla="*/ 119 h 168"/>
              <a:gd name="T12" fmla="*/ 2660 w 2679"/>
              <a:gd name="T13" fmla="*/ 140 h 168"/>
              <a:gd name="T14" fmla="*/ 2674 w 2679"/>
              <a:gd name="T15" fmla="*/ 162 h 168"/>
              <a:gd name="T16" fmla="*/ 2674 w 2679"/>
              <a:gd name="T17" fmla="*/ 159 h 168"/>
              <a:gd name="T18" fmla="*/ 2653 w 2679"/>
              <a:gd name="T19" fmla="*/ 140 h 168"/>
              <a:gd name="T20" fmla="*/ 2616 w 2679"/>
              <a:gd name="T21" fmla="*/ 124 h 168"/>
              <a:gd name="T22" fmla="*/ 2558 w 2679"/>
              <a:gd name="T23" fmla="*/ 110 h 168"/>
              <a:gd name="T24" fmla="*/ 2489 w 2679"/>
              <a:gd name="T25" fmla="*/ 99 h 168"/>
              <a:gd name="T26" fmla="*/ 2409 w 2679"/>
              <a:gd name="T27" fmla="*/ 92 h 168"/>
              <a:gd name="T28" fmla="*/ 2326 w 2679"/>
              <a:gd name="T29" fmla="*/ 90 h 168"/>
              <a:gd name="T30" fmla="*/ 1602 w 2679"/>
              <a:gd name="T31" fmla="*/ 89 h 168"/>
              <a:gd name="T32" fmla="*/ 1526 w 2679"/>
              <a:gd name="T33" fmla="*/ 84 h 168"/>
              <a:gd name="T34" fmla="*/ 1461 w 2679"/>
              <a:gd name="T35" fmla="*/ 76 h 168"/>
              <a:gd name="T36" fmla="*/ 1403 w 2679"/>
              <a:gd name="T37" fmla="*/ 63 h 168"/>
              <a:gd name="T38" fmla="*/ 1366 w 2679"/>
              <a:gd name="T39" fmla="*/ 49 h 168"/>
              <a:gd name="T40" fmla="*/ 1348 w 2679"/>
              <a:gd name="T41" fmla="*/ 31 h 168"/>
              <a:gd name="T42" fmla="*/ 1337 w 2679"/>
              <a:gd name="T43" fmla="*/ 31 h 168"/>
              <a:gd name="T44" fmla="*/ 1315 w 2679"/>
              <a:gd name="T45" fmla="*/ 49 h 168"/>
              <a:gd name="T46" fmla="*/ 1275 w 2679"/>
              <a:gd name="T47" fmla="*/ 63 h 168"/>
              <a:gd name="T48" fmla="*/ 1221 w 2679"/>
              <a:gd name="T49" fmla="*/ 76 h 168"/>
              <a:gd name="T50" fmla="*/ 1152 w 2679"/>
              <a:gd name="T51" fmla="*/ 84 h 168"/>
              <a:gd name="T52" fmla="*/ 1076 w 2679"/>
              <a:gd name="T53" fmla="*/ 89 h 168"/>
              <a:gd name="T54" fmla="*/ 352 w 2679"/>
              <a:gd name="T55" fmla="*/ 90 h 168"/>
              <a:gd name="T56" fmla="*/ 269 w 2679"/>
              <a:gd name="T57" fmla="*/ 92 h 168"/>
              <a:gd name="T58" fmla="*/ 193 w 2679"/>
              <a:gd name="T59" fmla="*/ 99 h 168"/>
              <a:gd name="T60" fmla="*/ 120 w 2679"/>
              <a:gd name="T61" fmla="*/ 110 h 168"/>
              <a:gd name="T62" fmla="*/ 65 w 2679"/>
              <a:gd name="T63" fmla="*/ 124 h 168"/>
              <a:gd name="T64" fmla="*/ 22 w 2679"/>
              <a:gd name="T65" fmla="*/ 140 h 168"/>
              <a:gd name="T66" fmla="*/ 0 w 2679"/>
              <a:gd name="T67" fmla="*/ 159 h 168"/>
              <a:gd name="T68" fmla="*/ 0 w 2679"/>
              <a:gd name="T69" fmla="*/ 162 h 168"/>
              <a:gd name="T70" fmla="*/ 15 w 2679"/>
              <a:gd name="T71" fmla="*/ 140 h 168"/>
              <a:gd name="T72" fmla="*/ 55 w 2679"/>
              <a:gd name="T73" fmla="*/ 119 h 168"/>
              <a:gd name="T74" fmla="*/ 109 w 2679"/>
              <a:gd name="T75" fmla="*/ 100 h 168"/>
              <a:gd name="T76" fmla="*/ 178 w 2679"/>
              <a:gd name="T77" fmla="*/ 84 h 168"/>
              <a:gd name="T78" fmla="*/ 262 w 2679"/>
              <a:gd name="T79" fmla="*/ 71 h 168"/>
              <a:gd name="T80" fmla="*/ 352 w 2679"/>
              <a:gd name="T81" fmla="*/ 63 h 168"/>
              <a:gd name="T82" fmla="*/ 451 w 2679"/>
              <a:gd name="T83" fmla="*/ 58 h 168"/>
              <a:gd name="T84" fmla="*/ 1086 w 2679"/>
              <a:gd name="T85" fmla="*/ 57 h 168"/>
              <a:gd name="T86" fmla="*/ 1159 w 2679"/>
              <a:gd name="T87" fmla="*/ 54 h 168"/>
              <a:gd name="T88" fmla="*/ 1225 w 2679"/>
              <a:gd name="T89" fmla="*/ 48 h 168"/>
              <a:gd name="T90" fmla="*/ 1279 w 2679"/>
              <a:gd name="T91" fmla="*/ 38 h 168"/>
              <a:gd name="T92" fmla="*/ 1315 w 2679"/>
              <a:gd name="T93" fmla="*/ 24 h 168"/>
              <a:gd name="T94" fmla="*/ 1337 w 2679"/>
              <a:gd name="T95" fmla="*/ 8 h 168"/>
              <a:gd name="T96" fmla="*/ 1341 w 2679"/>
              <a:gd name="T97" fmla="*/ 8 h 168"/>
              <a:gd name="T98" fmla="*/ 1363 w 2679"/>
              <a:gd name="T99" fmla="*/ 22 h 168"/>
              <a:gd name="T100" fmla="*/ 1399 w 2679"/>
              <a:gd name="T101" fmla="*/ 37 h 168"/>
              <a:gd name="T102" fmla="*/ 1450 w 2679"/>
              <a:gd name="T103" fmla="*/ 47 h 168"/>
              <a:gd name="T104" fmla="*/ 1519 w 2679"/>
              <a:gd name="T105" fmla="*/ 54 h 168"/>
              <a:gd name="T106" fmla="*/ 1584 w 2679"/>
              <a:gd name="T107" fmla="*/ 57 h 1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2679" h="168">
                <a:moveTo>
                  <a:pt x="2177" y="57"/>
                </a:moveTo>
                <a:lnTo>
                  <a:pt x="2224" y="58"/>
                </a:lnTo>
                <a:lnTo>
                  <a:pt x="2275" y="59"/>
                </a:lnTo>
                <a:lnTo>
                  <a:pt x="2326" y="63"/>
                </a:lnTo>
                <a:lnTo>
                  <a:pt x="2373" y="66"/>
                </a:lnTo>
                <a:lnTo>
                  <a:pt x="2416" y="71"/>
                </a:lnTo>
                <a:lnTo>
                  <a:pt x="2460" y="77"/>
                </a:lnTo>
                <a:lnTo>
                  <a:pt x="2500" y="84"/>
                </a:lnTo>
                <a:lnTo>
                  <a:pt x="2536" y="92"/>
                </a:lnTo>
                <a:lnTo>
                  <a:pt x="2573" y="100"/>
                </a:lnTo>
                <a:lnTo>
                  <a:pt x="2602" y="109"/>
                </a:lnTo>
                <a:lnTo>
                  <a:pt x="2623" y="119"/>
                </a:lnTo>
                <a:lnTo>
                  <a:pt x="2645" y="129"/>
                </a:lnTo>
                <a:lnTo>
                  <a:pt x="2660" y="140"/>
                </a:lnTo>
                <a:lnTo>
                  <a:pt x="2667" y="151"/>
                </a:lnTo>
                <a:lnTo>
                  <a:pt x="2674" y="162"/>
                </a:lnTo>
                <a:lnTo>
                  <a:pt x="2678" y="167"/>
                </a:lnTo>
                <a:lnTo>
                  <a:pt x="2674" y="159"/>
                </a:lnTo>
                <a:lnTo>
                  <a:pt x="2667" y="149"/>
                </a:lnTo>
                <a:lnTo>
                  <a:pt x="2653" y="140"/>
                </a:lnTo>
                <a:lnTo>
                  <a:pt x="2634" y="132"/>
                </a:lnTo>
                <a:lnTo>
                  <a:pt x="2616" y="124"/>
                </a:lnTo>
                <a:lnTo>
                  <a:pt x="2591" y="116"/>
                </a:lnTo>
                <a:lnTo>
                  <a:pt x="2558" y="110"/>
                </a:lnTo>
                <a:lnTo>
                  <a:pt x="2525" y="104"/>
                </a:lnTo>
                <a:lnTo>
                  <a:pt x="2489" y="99"/>
                </a:lnTo>
                <a:lnTo>
                  <a:pt x="2449" y="95"/>
                </a:lnTo>
                <a:lnTo>
                  <a:pt x="2409" y="92"/>
                </a:lnTo>
                <a:lnTo>
                  <a:pt x="2369" y="90"/>
                </a:lnTo>
                <a:lnTo>
                  <a:pt x="2326" y="90"/>
                </a:lnTo>
                <a:lnTo>
                  <a:pt x="1642" y="90"/>
                </a:lnTo>
                <a:lnTo>
                  <a:pt x="1602" y="89"/>
                </a:lnTo>
                <a:lnTo>
                  <a:pt x="1562" y="87"/>
                </a:lnTo>
                <a:lnTo>
                  <a:pt x="1526" y="84"/>
                </a:lnTo>
                <a:lnTo>
                  <a:pt x="1493" y="80"/>
                </a:lnTo>
                <a:lnTo>
                  <a:pt x="1461" y="76"/>
                </a:lnTo>
                <a:lnTo>
                  <a:pt x="1428" y="70"/>
                </a:lnTo>
                <a:lnTo>
                  <a:pt x="1403" y="63"/>
                </a:lnTo>
                <a:lnTo>
                  <a:pt x="1381" y="56"/>
                </a:lnTo>
                <a:lnTo>
                  <a:pt x="1366" y="49"/>
                </a:lnTo>
                <a:lnTo>
                  <a:pt x="1352" y="40"/>
                </a:lnTo>
                <a:lnTo>
                  <a:pt x="1348" y="31"/>
                </a:lnTo>
                <a:lnTo>
                  <a:pt x="1341" y="22"/>
                </a:lnTo>
                <a:lnTo>
                  <a:pt x="1337" y="31"/>
                </a:lnTo>
                <a:lnTo>
                  <a:pt x="1326" y="40"/>
                </a:lnTo>
                <a:lnTo>
                  <a:pt x="1315" y="49"/>
                </a:lnTo>
                <a:lnTo>
                  <a:pt x="1297" y="56"/>
                </a:lnTo>
                <a:lnTo>
                  <a:pt x="1275" y="63"/>
                </a:lnTo>
                <a:lnTo>
                  <a:pt x="1250" y="70"/>
                </a:lnTo>
                <a:lnTo>
                  <a:pt x="1221" y="76"/>
                </a:lnTo>
                <a:lnTo>
                  <a:pt x="1185" y="80"/>
                </a:lnTo>
                <a:lnTo>
                  <a:pt x="1152" y="84"/>
                </a:lnTo>
                <a:lnTo>
                  <a:pt x="1116" y="87"/>
                </a:lnTo>
                <a:lnTo>
                  <a:pt x="1076" y="89"/>
                </a:lnTo>
                <a:lnTo>
                  <a:pt x="1036" y="90"/>
                </a:lnTo>
                <a:lnTo>
                  <a:pt x="352" y="90"/>
                </a:lnTo>
                <a:lnTo>
                  <a:pt x="309" y="90"/>
                </a:lnTo>
                <a:lnTo>
                  <a:pt x="269" y="92"/>
                </a:lnTo>
                <a:lnTo>
                  <a:pt x="229" y="95"/>
                </a:lnTo>
                <a:lnTo>
                  <a:pt x="193" y="99"/>
                </a:lnTo>
                <a:lnTo>
                  <a:pt x="153" y="104"/>
                </a:lnTo>
                <a:lnTo>
                  <a:pt x="120" y="110"/>
                </a:lnTo>
                <a:lnTo>
                  <a:pt x="91" y="116"/>
                </a:lnTo>
                <a:lnTo>
                  <a:pt x="65" y="124"/>
                </a:lnTo>
                <a:lnTo>
                  <a:pt x="40" y="132"/>
                </a:lnTo>
                <a:lnTo>
                  <a:pt x="22" y="140"/>
                </a:lnTo>
                <a:lnTo>
                  <a:pt x="11" y="149"/>
                </a:lnTo>
                <a:lnTo>
                  <a:pt x="0" y="159"/>
                </a:lnTo>
                <a:lnTo>
                  <a:pt x="0" y="167"/>
                </a:lnTo>
                <a:lnTo>
                  <a:pt x="0" y="162"/>
                </a:lnTo>
                <a:lnTo>
                  <a:pt x="7" y="151"/>
                </a:lnTo>
                <a:lnTo>
                  <a:pt x="15" y="140"/>
                </a:lnTo>
                <a:lnTo>
                  <a:pt x="36" y="129"/>
                </a:lnTo>
                <a:lnTo>
                  <a:pt x="55" y="119"/>
                </a:lnTo>
                <a:lnTo>
                  <a:pt x="80" y="109"/>
                </a:lnTo>
                <a:lnTo>
                  <a:pt x="109" y="100"/>
                </a:lnTo>
                <a:lnTo>
                  <a:pt x="142" y="92"/>
                </a:lnTo>
                <a:lnTo>
                  <a:pt x="178" y="84"/>
                </a:lnTo>
                <a:lnTo>
                  <a:pt x="214" y="77"/>
                </a:lnTo>
                <a:lnTo>
                  <a:pt x="262" y="71"/>
                </a:lnTo>
                <a:lnTo>
                  <a:pt x="309" y="66"/>
                </a:lnTo>
                <a:lnTo>
                  <a:pt x="352" y="63"/>
                </a:lnTo>
                <a:lnTo>
                  <a:pt x="403" y="59"/>
                </a:lnTo>
                <a:lnTo>
                  <a:pt x="451" y="58"/>
                </a:lnTo>
                <a:lnTo>
                  <a:pt x="501" y="57"/>
                </a:lnTo>
                <a:lnTo>
                  <a:pt x="1086" y="57"/>
                </a:lnTo>
                <a:lnTo>
                  <a:pt x="1123" y="56"/>
                </a:lnTo>
                <a:lnTo>
                  <a:pt x="1159" y="54"/>
                </a:lnTo>
                <a:lnTo>
                  <a:pt x="1188" y="51"/>
                </a:lnTo>
                <a:lnTo>
                  <a:pt x="1225" y="48"/>
                </a:lnTo>
                <a:lnTo>
                  <a:pt x="1250" y="43"/>
                </a:lnTo>
                <a:lnTo>
                  <a:pt x="1279" y="38"/>
                </a:lnTo>
                <a:lnTo>
                  <a:pt x="1297" y="31"/>
                </a:lnTo>
                <a:lnTo>
                  <a:pt x="1315" y="24"/>
                </a:lnTo>
                <a:lnTo>
                  <a:pt x="1326" y="16"/>
                </a:lnTo>
                <a:lnTo>
                  <a:pt x="1337" y="8"/>
                </a:lnTo>
                <a:lnTo>
                  <a:pt x="1341" y="0"/>
                </a:lnTo>
                <a:lnTo>
                  <a:pt x="1341" y="8"/>
                </a:lnTo>
                <a:lnTo>
                  <a:pt x="1348" y="15"/>
                </a:lnTo>
                <a:lnTo>
                  <a:pt x="1363" y="22"/>
                </a:lnTo>
                <a:lnTo>
                  <a:pt x="1377" y="30"/>
                </a:lnTo>
                <a:lnTo>
                  <a:pt x="1399" y="37"/>
                </a:lnTo>
                <a:lnTo>
                  <a:pt x="1424" y="42"/>
                </a:lnTo>
                <a:lnTo>
                  <a:pt x="1450" y="47"/>
                </a:lnTo>
                <a:lnTo>
                  <a:pt x="1483" y="51"/>
                </a:lnTo>
                <a:lnTo>
                  <a:pt x="1519" y="54"/>
                </a:lnTo>
                <a:lnTo>
                  <a:pt x="1552" y="56"/>
                </a:lnTo>
                <a:lnTo>
                  <a:pt x="1584" y="57"/>
                </a:lnTo>
                <a:lnTo>
                  <a:pt x="2177" y="57"/>
                </a:lnTo>
              </a:path>
            </a:pathLst>
          </a:custGeom>
          <a:solidFill>
            <a:srgbClr val="000000"/>
          </a:solidFill>
          <a:ln w="12700" cap="rnd" cmpd="sng">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6028" name="Rectangle 12"/>
          <p:cNvSpPr>
            <a:spLocks noChangeArrowheads="1"/>
          </p:cNvSpPr>
          <p:nvPr/>
        </p:nvSpPr>
        <p:spPr bwMode="auto">
          <a:xfrm rot="16200000">
            <a:off x="136525" y="4216400"/>
            <a:ext cx="3686175" cy="4540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400" b="1">
                <a:solidFill>
                  <a:srgbClr val="000000"/>
                </a:solidFill>
              </a:rPr>
              <a:t>Uptown’s Price Strategy</a:t>
            </a:r>
          </a:p>
        </p:txBody>
      </p:sp>
      <p:sp>
        <p:nvSpPr>
          <p:cNvPr id="86029" name="Rectangle 13"/>
          <p:cNvSpPr>
            <a:spLocks noChangeArrowheads="1"/>
          </p:cNvSpPr>
          <p:nvPr/>
        </p:nvSpPr>
        <p:spPr bwMode="auto">
          <a:xfrm>
            <a:off x="3419475" y="1373188"/>
            <a:ext cx="3757613" cy="4540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400" b="1">
                <a:solidFill>
                  <a:srgbClr val="000000"/>
                </a:solidFill>
              </a:rPr>
              <a:t>RareAir’s  Price Strategy</a:t>
            </a:r>
          </a:p>
        </p:txBody>
      </p:sp>
      <p:grpSp>
        <p:nvGrpSpPr>
          <p:cNvPr id="86030" name="Group 14"/>
          <p:cNvGrpSpPr>
            <a:grpSpLocks/>
          </p:cNvGrpSpPr>
          <p:nvPr/>
        </p:nvGrpSpPr>
        <p:grpSpPr bwMode="auto">
          <a:xfrm>
            <a:off x="3155950" y="2319338"/>
            <a:ext cx="4162425" cy="4157662"/>
            <a:chOff x="2332" y="1461"/>
            <a:chExt cx="2622" cy="2619"/>
          </a:xfrm>
        </p:grpSpPr>
        <p:sp>
          <p:nvSpPr>
            <p:cNvPr id="86031" name="Rectangle 15"/>
            <p:cNvSpPr>
              <a:spLocks noChangeArrowheads="1"/>
            </p:cNvSpPr>
            <p:nvPr/>
          </p:nvSpPr>
          <p:spPr bwMode="auto">
            <a:xfrm>
              <a:off x="3641" y="2792"/>
              <a:ext cx="1313" cy="1287"/>
            </a:xfrm>
            <a:prstGeom prst="rect">
              <a:avLst/>
            </a:prstGeom>
            <a:solidFill>
              <a:srgbClr val="FFFFFF"/>
            </a:solidFill>
            <a:ln w="508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6032" name="AutoShape 16"/>
            <p:cNvSpPr>
              <a:spLocks noChangeArrowheads="1"/>
            </p:cNvSpPr>
            <p:nvPr/>
          </p:nvSpPr>
          <p:spPr bwMode="auto">
            <a:xfrm>
              <a:off x="3635" y="2786"/>
              <a:ext cx="1302" cy="1294"/>
            </a:xfrm>
            <a:prstGeom prst="rtTriangle">
              <a:avLst/>
            </a:prstGeom>
            <a:solidFill>
              <a:srgbClr val="CCCCFF"/>
            </a:solidFill>
            <a:ln w="508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6033" name="Rectangle 17"/>
            <p:cNvSpPr>
              <a:spLocks noChangeArrowheads="1"/>
            </p:cNvSpPr>
            <p:nvPr/>
          </p:nvSpPr>
          <p:spPr bwMode="auto">
            <a:xfrm>
              <a:off x="2338" y="1461"/>
              <a:ext cx="1289" cy="1286"/>
            </a:xfrm>
            <a:prstGeom prst="rect">
              <a:avLst/>
            </a:prstGeom>
            <a:solidFill>
              <a:srgbClr val="FFFFFF"/>
            </a:solidFill>
            <a:ln w="508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6034" name="AutoShape 18"/>
            <p:cNvSpPr>
              <a:spLocks noChangeArrowheads="1"/>
            </p:cNvSpPr>
            <p:nvPr/>
          </p:nvSpPr>
          <p:spPr bwMode="auto">
            <a:xfrm>
              <a:off x="2332" y="1484"/>
              <a:ext cx="1302" cy="1294"/>
            </a:xfrm>
            <a:prstGeom prst="rtTriangle">
              <a:avLst/>
            </a:prstGeom>
            <a:solidFill>
              <a:srgbClr val="CCCCFF"/>
            </a:solidFill>
            <a:ln w="508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6035" name="Rectangle 19"/>
            <p:cNvSpPr>
              <a:spLocks noChangeArrowheads="1"/>
            </p:cNvSpPr>
            <p:nvPr/>
          </p:nvSpPr>
          <p:spPr bwMode="auto">
            <a:xfrm>
              <a:off x="3641" y="1463"/>
              <a:ext cx="1312" cy="1314"/>
            </a:xfrm>
            <a:prstGeom prst="rect">
              <a:avLst/>
            </a:prstGeom>
            <a:solidFill>
              <a:srgbClr val="FFFFFF"/>
            </a:solidFill>
            <a:ln w="508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6036" name="AutoShape 20"/>
            <p:cNvSpPr>
              <a:spLocks noChangeArrowheads="1"/>
            </p:cNvSpPr>
            <p:nvPr/>
          </p:nvSpPr>
          <p:spPr bwMode="auto">
            <a:xfrm>
              <a:off x="3635" y="1484"/>
              <a:ext cx="1302" cy="1294"/>
            </a:xfrm>
            <a:prstGeom prst="rtTriangle">
              <a:avLst/>
            </a:prstGeom>
            <a:solidFill>
              <a:srgbClr val="CCCCFF"/>
            </a:solidFill>
            <a:ln w="508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6037" name="AutoShape 21"/>
            <p:cNvSpPr>
              <a:spLocks noChangeArrowheads="1"/>
            </p:cNvSpPr>
            <p:nvPr/>
          </p:nvSpPr>
          <p:spPr bwMode="auto">
            <a:xfrm>
              <a:off x="2332" y="2786"/>
              <a:ext cx="1302" cy="1294"/>
            </a:xfrm>
            <a:prstGeom prst="rtTriangle">
              <a:avLst/>
            </a:prstGeom>
            <a:solidFill>
              <a:srgbClr val="CCCCFF"/>
            </a:solidFill>
            <a:ln w="508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86038" name="Group 22"/>
          <p:cNvGrpSpPr>
            <a:grpSpLocks/>
          </p:cNvGrpSpPr>
          <p:nvPr/>
        </p:nvGrpSpPr>
        <p:grpSpPr bwMode="auto">
          <a:xfrm>
            <a:off x="3311525" y="2430463"/>
            <a:ext cx="2757488" cy="2900362"/>
            <a:chOff x="2430" y="1531"/>
            <a:chExt cx="1737" cy="1827"/>
          </a:xfrm>
        </p:grpSpPr>
        <p:grpSp>
          <p:nvGrpSpPr>
            <p:cNvPr id="86039" name="Group 23"/>
            <p:cNvGrpSpPr>
              <a:grpSpLocks/>
            </p:cNvGrpSpPr>
            <p:nvPr/>
          </p:nvGrpSpPr>
          <p:grpSpPr bwMode="auto">
            <a:xfrm>
              <a:off x="3738" y="1541"/>
              <a:ext cx="428" cy="478"/>
              <a:chOff x="3738" y="1541"/>
              <a:chExt cx="428" cy="478"/>
            </a:xfrm>
          </p:grpSpPr>
          <p:sp>
            <p:nvSpPr>
              <p:cNvPr id="86040" name="Oval 24"/>
              <p:cNvSpPr>
                <a:spLocks noChangeArrowheads="1"/>
              </p:cNvSpPr>
              <p:nvPr/>
            </p:nvSpPr>
            <p:spPr bwMode="auto">
              <a:xfrm>
                <a:off x="3738" y="1581"/>
                <a:ext cx="428" cy="428"/>
              </a:xfrm>
              <a:prstGeom prst="ellipse">
                <a:avLst/>
              </a:prstGeom>
              <a:solidFill>
                <a:srgbClr val="FFFF66"/>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6041" name="Rectangle 25"/>
              <p:cNvSpPr>
                <a:spLocks noChangeArrowheads="1"/>
              </p:cNvSpPr>
              <p:nvPr/>
            </p:nvSpPr>
            <p:spPr bwMode="auto">
              <a:xfrm>
                <a:off x="3768" y="1541"/>
                <a:ext cx="368" cy="47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4400" b="1"/>
                  <a:t>B</a:t>
                </a:r>
              </a:p>
            </p:txBody>
          </p:sp>
        </p:grpSp>
        <p:grpSp>
          <p:nvGrpSpPr>
            <p:cNvPr id="86042" name="Group 26"/>
            <p:cNvGrpSpPr>
              <a:grpSpLocks/>
            </p:cNvGrpSpPr>
            <p:nvPr/>
          </p:nvGrpSpPr>
          <p:grpSpPr bwMode="auto">
            <a:xfrm>
              <a:off x="2430" y="1531"/>
              <a:ext cx="428" cy="478"/>
              <a:chOff x="2430" y="1531"/>
              <a:chExt cx="428" cy="478"/>
            </a:xfrm>
          </p:grpSpPr>
          <p:sp>
            <p:nvSpPr>
              <p:cNvPr id="86043" name="Oval 27"/>
              <p:cNvSpPr>
                <a:spLocks noChangeArrowheads="1"/>
              </p:cNvSpPr>
              <p:nvPr/>
            </p:nvSpPr>
            <p:spPr bwMode="auto">
              <a:xfrm>
                <a:off x="2430" y="1581"/>
                <a:ext cx="428" cy="428"/>
              </a:xfrm>
              <a:prstGeom prst="ellipse">
                <a:avLst/>
              </a:prstGeom>
              <a:solidFill>
                <a:srgbClr val="FFFF66"/>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6044" name="Rectangle 28"/>
              <p:cNvSpPr>
                <a:spLocks noChangeArrowheads="1"/>
              </p:cNvSpPr>
              <p:nvPr/>
            </p:nvSpPr>
            <p:spPr bwMode="auto">
              <a:xfrm>
                <a:off x="2453" y="1531"/>
                <a:ext cx="368" cy="47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4400" b="1"/>
                  <a:t>A</a:t>
                </a:r>
              </a:p>
            </p:txBody>
          </p:sp>
        </p:grpSp>
        <p:grpSp>
          <p:nvGrpSpPr>
            <p:cNvPr id="86045" name="Group 29"/>
            <p:cNvGrpSpPr>
              <a:grpSpLocks/>
            </p:cNvGrpSpPr>
            <p:nvPr/>
          </p:nvGrpSpPr>
          <p:grpSpPr bwMode="auto">
            <a:xfrm>
              <a:off x="3739" y="2879"/>
              <a:ext cx="428" cy="478"/>
              <a:chOff x="3739" y="2879"/>
              <a:chExt cx="428" cy="478"/>
            </a:xfrm>
          </p:grpSpPr>
          <p:sp>
            <p:nvSpPr>
              <p:cNvPr id="86046" name="Oval 30"/>
              <p:cNvSpPr>
                <a:spLocks noChangeArrowheads="1"/>
              </p:cNvSpPr>
              <p:nvPr/>
            </p:nvSpPr>
            <p:spPr bwMode="auto">
              <a:xfrm>
                <a:off x="3739" y="2914"/>
                <a:ext cx="428" cy="428"/>
              </a:xfrm>
              <a:prstGeom prst="ellipse">
                <a:avLst/>
              </a:prstGeom>
              <a:solidFill>
                <a:srgbClr val="FFFF66"/>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6047" name="Rectangle 31"/>
              <p:cNvSpPr>
                <a:spLocks noChangeArrowheads="1"/>
              </p:cNvSpPr>
              <p:nvPr/>
            </p:nvSpPr>
            <p:spPr bwMode="auto">
              <a:xfrm>
                <a:off x="3781" y="2879"/>
                <a:ext cx="368" cy="47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eaLnBrk="0" hangingPunct="0"/>
                <a:r>
                  <a:rPr lang="en-US" altLang="en-US" sz="4400" b="1"/>
                  <a:t>D</a:t>
                </a:r>
              </a:p>
            </p:txBody>
          </p:sp>
        </p:grpSp>
        <p:grpSp>
          <p:nvGrpSpPr>
            <p:cNvPr id="86048" name="Group 32"/>
            <p:cNvGrpSpPr>
              <a:grpSpLocks/>
            </p:cNvGrpSpPr>
            <p:nvPr/>
          </p:nvGrpSpPr>
          <p:grpSpPr bwMode="auto">
            <a:xfrm>
              <a:off x="2431" y="2880"/>
              <a:ext cx="428" cy="478"/>
              <a:chOff x="2431" y="2880"/>
              <a:chExt cx="428" cy="478"/>
            </a:xfrm>
          </p:grpSpPr>
          <p:sp>
            <p:nvSpPr>
              <p:cNvPr id="86049" name="Oval 33"/>
              <p:cNvSpPr>
                <a:spLocks noChangeArrowheads="1"/>
              </p:cNvSpPr>
              <p:nvPr/>
            </p:nvSpPr>
            <p:spPr bwMode="auto">
              <a:xfrm>
                <a:off x="2431" y="2914"/>
                <a:ext cx="428" cy="428"/>
              </a:xfrm>
              <a:prstGeom prst="ellipse">
                <a:avLst/>
              </a:prstGeom>
              <a:solidFill>
                <a:srgbClr val="FFFF66"/>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6050" name="Rectangle 34"/>
              <p:cNvSpPr>
                <a:spLocks noChangeArrowheads="1"/>
              </p:cNvSpPr>
              <p:nvPr/>
            </p:nvSpPr>
            <p:spPr bwMode="auto">
              <a:xfrm>
                <a:off x="2454" y="2880"/>
                <a:ext cx="368" cy="47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4400" b="1"/>
                  <a:t>C</a:t>
                </a:r>
              </a:p>
            </p:txBody>
          </p:sp>
        </p:grpSp>
      </p:grpSp>
      <p:grpSp>
        <p:nvGrpSpPr>
          <p:cNvPr id="86051" name="Group 35"/>
          <p:cNvGrpSpPr>
            <a:grpSpLocks/>
          </p:cNvGrpSpPr>
          <p:nvPr/>
        </p:nvGrpSpPr>
        <p:grpSpPr bwMode="auto">
          <a:xfrm>
            <a:off x="3403600" y="2605088"/>
            <a:ext cx="3486150" cy="3521075"/>
            <a:chOff x="2488" y="1641"/>
            <a:chExt cx="2196" cy="2218"/>
          </a:xfrm>
        </p:grpSpPr>
        <p:sp>
          <p:nvSpPr>
            <p:cNvPr id="86052" name="Rectangle 36"/>
            <p:cNvSpPr>
              <a:spLocks noChangeArrowheads="1"/>
            </p:cNvSpPr>
            <p:nvPr/>
          </p:nvSpPr>
          <p:spPr bwMode="auto">
            <a:xfrm>
              <a:off x="2895" y="1641"/>
              <a:ext cx="489" cy="3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800" b="1">
                  <a:solidFill>
                    <a:srgbClr val="000000"/>
                  </a:solidFill>
                </a:rPr>
                <a:t>$12</a:t>
              </a:r>
            </a:p>
          </p:txBody>
        </p:sp>
        <p:sp>
          <p:nvSpPr>
            <p:cNvPr id="86053" name="Rectangle 37"/>
            <p:cNvSpPr>
              <a:spLocks noChangeArrowheads="1"/>
            </p:cNvSpPr>
            <p:nvPr/>
          </p:nvSpPr>
          <p:spPr bwMode="auto">
            <a:xfrm>
              <a:off x="4195" y="1641"/>
              <a:ext cx="489" cy="3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800" b="1">
                  <a:solidFill>
                    <a:srgbClr val="000000"/>
                  </a:solidFill>
                </a:rPr>
                <a:t>$15</a:t>
              </a:r>
            </a:p>
          </p:txBody>
        </p:sp>
        <p:sp>
          <p:nvSpPr>
            <p:cNvPr id="86054" name="Rectangle 38"/>
            <p:cNvSpPr>
              <a:spLocks noChangeArrowheads="1"/>
            </p:cNvSpPr>
            <p:nvPr/>
          </p:nvSpPr>
          <p:spPr bwMode="auto">
            <a:xfrm>
              <a:off x="2488" y="2241"/>
              <a:ext cx="489" cy="3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800" b="1">
                  <a:solidFill>
                    <a:srgbClr val="000000"/>
                  </a:solidFill>
                </a:rPr>
                <a:t>$12</a:t>
              </a:r>
            </a:p>
          </p:txBody>
        </p:sp>
        <p:sp>
          <p:nvSpPr>
            <p:cNvPr id="86055" name="Rectangle 39"/>
            <p:cNvSpPr>
              <a:spLocks noChangeArrowheads="1"/>
            </p:cNvSpPr>
            <p:nvPr/>
          </p:nvSpPr>
          <p:spPr bwMode="auto">
            <a:xfrm>
              <a:off x="3848" y="2241"/>
              <a:ext cx="364" cy="3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800" b="1">
                  <a:solidFill>
                    <a:srgbClr val="000000"/>
                  </a:solidFill>
                </a:rPr>
                <a:t>$6</a:t>
              </a:r>
            </a:p>
          </p:txBody>
        </p:sp>
        <p:sp>
          <p:nvSpPr>
            <p:cNvPr id="86056" name="Rectangle 40"/>
            <p:cNvSpPr>
              <a:spLocks noChangeArrowheads="1"/>
            </p:cNvSpPr>
            <p:nvPr/>
          </p:nvSpPr>
          <p:spPr bwMode="auto">
            <a:xfrm>
              <a:off x="2948" y="2974"/>
              <a:ext cx="364" cy="3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800" b="1">
                  <a:solidFill>
                    <a:srgbClr val="000000"/>
                  </a:solidFill>
                </a:rPr>
                <a:t>$6</a:t>
              </a:r>
            </a:p>
          </p:txBody>
        </p:sp>
        <p:sp>
          <p:nvSpPr>
            <p:cNvPr id="86057" name="Rectangle 41"/>
            <p:cNvSpPr>
              <a:spLocks noChangeArrowheads="1"/>
            </p:cNvSpPr>
            <p:nvPr/>
          </p:nvSpPr>
          <p:spPr bwMode="auto">
            <a:xfrm>
              <a:off x="4248" y="2974"/>
              <a:ext cx="364" cy="3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800" b="1">
                  <a:solidFill>
                    <a:srgbClr val="000000"/>
                  </a:solidFill>
                </a:rPr>
                <a:t>$8</a:t>
              </a:r>
            </a:p>
          </p:txBody>
        </p:sp>
        <p:sp>
          <p:nvSpPr>
            <p:cNvPr id="86058" name="Rectangle 42"/>
            <p:cNvSpPr>
              <a:spLocks noChangeArrowheads="1"/>
            </p:cNvSpPr>
            <p:nvPr/>
          </p:nvSpPr>
          <p:spPr bwMode="auto">
            <a:xfrm>
              <a:off x="3848" y="3534"/>
              <a:ext cx="364" cy="3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800" b="1">
                  <a:solidFill>
                    <a:srgbClr val="000000"/>
                  </a:solidFill>
                </a:rPr>
                <a:t>$8</a:t>
              </a:r>
            </a:p>
          </p:txBody>
        </p:sp>
        <p:sp>
          <p:nvSpPr>
            <p:cNvPr id="86059" name="Rectangle 43"/>
            <p:cNvSpPr>
              <a:spLocks noChangeArrowheads="1"/>
            </p:cNvSpPr>
            <p:nvPr/>
          </p:nvSpPr>
          <p:spPr bwMode="auto">
            <a:xfrm>
              <a:off x="2488" y="3534"/>
              <a:ext cx="489" cy="3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800" b="1">
                  <a:solidFill>
                    <a:srgbClr val="000000"/>
                  </a:solidFill>
                </a:rPr>
                <a:t>$15</a:t>
              </a:r>
            </a:p>
          </p:txBody>
        </p:sp>
      </p:grpSp>
      <p:sp>
        <p:nvSpPr>
          <p:cNvPr id="86060" name="Oval 44"/>
          <p:cNvSpPr>
            <a:spLocks noChangeArrowheads="1"/>
          </p:cNvSpPr>
          <p:nvPr/>
        </p:nvSpPr>
        <p:spPr bwMode="auto">
          <a:xfrm rot="18900000">
            <a:off x="2876550" y="2654300"/>
            <a:ext cx="2568575" cy="1447800"/>
          </a:xfrm>
          <a:prstGeom prst="ellipse">
            <a:avLst/>
          </a:prstGeom>
          <a:noFill/>
          <a:ln w="76200">
            <a:solidFill>
              <a:srgbClr val="CC0000"/>
            </a:solidFill>
            <a:round/>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6061" name="Rectangle 45"/>
          <p:cNvSpPr>
            <a:spLocks noChangeArrowheads="1"/>
          </p:cNvSpPr>
          <p:nvPr/>
        </p:nvSpPr>
        <p:spPr bwMode="auto">
          <a:xfrm>
            <a:off x="7280275" y="2590800"/>
            <a:ext cx="1670050" cy="11842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eaLnBrk="0" hangingPunct="0"/>
            <a:r>
              <a:rPr lang="en-US" altLang="en-US" sz="2400" b="1" i="1">
                <a:solidFill>
                  <a:schemeClr val="tx2"/>
                </a:solidFill>
              </a:rPr>
              <a:t>Greatest</a:t>
            </a:r>
          </a:p>
          <a:p>
            <a:pPr algn="ctr" eaLnBrk="0" hangingPunct="0"/>
            <a:r>
              <a:rPr lang="en-US" altLang="en-US" sz="2400" b="1" i="1">
                <a:solidFill>
                  <a:schemeClr val="tx2"/>
                </a:solidFill>
              </a:rPr>
              <a:t>Combined</a:t>
            </a:r>
          </a:p>
          <a:p>
            <a:pPr algn="ctr" eaLnBrk="0" hangingPunct="0"/>
            <a:r>
              <a:rPr lang="en-US" altLang="en-US" sz="2400" b="1" i="1">
                <a:solidFill>
                  <a:schemeClr val="tx2"/>
                </a:solidFill>
              </a:rPr>
              <a:t>Profit</a:t>
            </a:r>
          </a:p>
        </p:txBody>
      </p:sp>
      <p:sp>
        <p:nvSpPr>
          <p:cNvPr id="86062" name="Line 46"/>
          <p:cNvSpPr>
            <a:spLocks noChangeShapeType="1"/>
          </p:cNvSpPr>
          <p:nvPr/>
        </p:nvSpPr>
        <p:spPr bwMode="auto">
          <a:xfrm flipH="1" flipV="1">
            <a:off x="4351338" y="3352800"/>
            <a:ext cx="3275012" cy="207963"/>
          </a:xfrm>
          <a:prstGeom prst="line">
            <a:avLst/>
          </a:prstGeom>
          <a:noFill/>
          <a:ln w="50800">
            <a:solidFill>
              <a:srgbClr val="CC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86061"/>
                                        </p:tgtEl>
                                        <p:attrNameLst>
                                          <p:attrName>style.visibility</p:attrName>
                                        </p:attrNameLst>
                                      </p:cBhvr>
                                      <p:to>
                                        <p:strVal val="visible"/>
                                      </p:to>
                                    </p:set>
                                    <p:animEffect transition="in" filter="wipe(up)">
                                      <p:cBhvr>
                                        <p:cTn id="7" dur="500"/>
                                        <p:tgtEl>
                                          <p:spTgt spid="86061"/>
                                        </p:tgtEl>
                                      </p:cBhvr>
                                    </p:animEffect>
                                  </p:childTnLst>
                                </p:cTn>
                              </p:par>
                            </p:childTnLst>
                          </p:cTn>
                        </p:par>
                        <p:par>
                          <p:cTn id="8" fill="hold" nodeType="afterGroup">
                            <p:stCondLst>
                              <p:cond delay="500"/>
                            </p:stCondLst>
                            <p:childTnLst>
                              <p:par>
                                <p:cTn id="9" presetID="22" presetClass="entr" presetSubtype="2" fill="hold" nodeType="afterEffect">
                                  <p:stCondLst>
                                    <p:cond delay="0"/>
                                  </p:stCondLst>
                                  <p:childTnLst>
                                    <p:set>
                                      <p:cBhvr>
                                        <p:cTn id="10" dur="1" fill="hold">
                                          <p:stCondLst>
                                            <p:cond delay="0"/>
                                          </p:stCondLst>
                                        </p:cTn>
                                        <p:tgtEl>
                                          <p:spTgt spid="86062"/>
                                        </p:tgtEl>
                                        <p:attrNameLst>
                                          <p:attrName>style.visibility</p:attrName>
                                        </p:attrNameLst>
                                      </p:cBhvr>
                                      <p:to>
                                        <p:strVal val="visible"/>
                                      </p:to>
                                    </p:set>
                                    <p:animEffect transition="in" filter="wipe(right)">
                                      <p:cBhvr>
                                        <p:cTn id="11" dur="500"/>
                                        <p:tgtEl>
                                          <p:spTgt spid="86062"/>
                                        </p:tgtEl>
                                      </p:cBhvr>
                                    </p:animEffect>
                                  </p:childTnLst>
                                </p:cTn>
                              </p:par>
                            </p:childTnLst>
                          </p:cTn>
                        </p:par>
                        <p:par>
                          <p:cTn id="12" fill="hold" nodeType="afterGroup">
                            <p:stCondLst>
                              <p:cond delay="1000"/>
                            </p:stCondLst>
                            <p:childTnLst>
                              <p:par>
                                <p:cTn id="13" presetID="9" presetClass="entr" presetSubtype="0" fill="hold" nodeType="afterEffect">
                                  <p:stCondLst>
                                    <p:cond delay="0"/>
                                  </p:stCondLst>
                                  <p:childTnLst>
                                    <p:set>
                                      <p:cBhvr>
                                        <p:cTn id="14" dur="1" fill="hold">
                                          <p:stCondLst>
                                            <p:cond delay="0"/>
                                          </p:stCondLst>
                                        </p:cTn>
                                        <p:tgtEl>
                                          <p:spTgt spid="86060"/>
                                        </p:tgtEl>
                                        <p:attrNameLst>
                                          <p:attrName>style.visibility</p:attrName>
                                        </p:attrNameLst>
                                      </p:cBhvr>
                                      <p:to>
                                        <p:strVal val="visible"/>
                                      </p:to>
                                    </p:set>
                                    <p:animEffect transition="in" filter="dissolve">
                                      <p:cBhvr>
                                        <p:cTn id="15" dur="500"/>
                                        <p:tgtEl>
                                          <p:spTgt spid="86060"/>
                                        </p:tgtEl>
                                      </p:cBhvr>
                                    </p:animEffect>
                                  </p:childTnLst>
                                  <p:subTnLst>
                                    <p:audio>
                                      <p:cMediaNode>
                                        <p:cTn display="0" masterRel="sameClick">
                                          <p:stCondLst>
                                            <p:cond evt="begin" delay="0">
                                              <p:tn val="13"/>
                                            </p:cond>
                                          </p:stCondLst>
                                          <p:endCondLst>
                                            <p:cond evt="onStopAudio" delay="0">
                                              <p:tgtEl>
                                                <p:sldTgt/>
                                              </p:tgtEl>
                                            </p:cond>
                                          </p:endCondLst>
                                        </p:cTn>
                                        <p:tgtEl>
                                          <p:sndTgt r:embed="rId2" name="CHIMES.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6061" grpId="0" autoUpdateAnimBg="0"/>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ChangeArrowheads="1"/>
          </p:cNvSpPr>
          <p:nvPr/>
        </p:nvSpPr>
        <p:spPr bwMode="auto">
          <a:xfrm>
            <a:off x="1784350" y="85725"/>
            <a:ext cx="7261225" cy="804863"/>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4700" b="1">
                <a:solidFill>
                  <a:srgbClr val="000099"/>
                </a:solidFill>
                <a:latin typeface="Times New Roman" panose="02020603050405020304" pitchFamily="18" charset="0"/>
              </a:rPr>
              <a:t>OLIGOPOLY BEHAVIOR</a:t>
            </a:r>
          </a:p>
        </p:txBody>
      </p:sp>
      <p:sp>
        <p:nvSpPr>
          <p:cNvPr id="87043" name="Rectangle 3"/>
          <p:cNvSpPr>
            <a:spLocks noChangeArrowheads="1"/>
          </p:cNvSpPr>
          <p:nvPr/>
        </p:nvSpPr>
        <p:spPr bwMode="auto">
          <a:xfrm>
            <a:off x="1865313" y="777875"/>
            <a:ext cx="5626100" cy="6985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4000" b="1" i="1">
                <a:solidFill>
                  <a:srgbClr val="CC0000"/>
                </a:solidFill>
                <a:latin typeface="Times New Roman" panose="02020603050405020304" pitchFamily="18" charset="0"/>
              </a:rPr>
              <a:t>A Game-Theory Overview</a:t>
            </a:r>
          </a:p>
        </p:txBody>
      </p:sp>
      <p:grpSp>
        <p:nvGrpSpPr>
          <p:cNvPr id="87044" name="Group 4"/>
          <p:cNvGrpSpPr>
            <a:grpSpLocks/>
          </p:cNvGrpSpPr>
          <p:nvPr/>
        </p:nvGrpSpPr>
        <p:grpSpPr bwMode="auto">
          <a:xfrm>
            <a:off x="2317750" y="3206750"/>
            <a:ext cx="857250" cy="2463800"/>
            <a:chOff x="1804" y="2020"/>
            <a:chExt cx="540" cy="1552"/>
          </a:xfrm>
        </p:grpSpPr>
        <p:sp>
          <p:nvSpPr>
            <p:cNvPr id="87045" name="Rectangle 5"/>
            <p:cNvSpPr>
              <a:spLocks noChangeArrowheads="1"/>
            </p:cNvSpPr>
            <p:nvPr/>
          </p:nvSpPr>
          <p:spPr bwMode="auto">
            <a:xfrm>
              <a:off x="1804" y="2020"/>
              <a:ext cx="540" cy="286"/>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400" b="1">
                  <a:solidFill>
                    <a:srgbClr val="000000"/>
                  </a:solidFill>
                </a:rPr>
                <a:t>High</a:t>
              </a:r>
            </a:p>
          </p:txBody>
        </p:sp>
        <p:sp>
          <p:nvSpPr>
            <p:cNvPr id="87046" name="Rectangle 6"/>
            <p:cNvSpPr>
              <a:spLocks noChangeArrowheads="1"/>
            </p:cNvSpPr>
            <p:nvPr/>
          </p:nvSpPr>
          <p:spPr bwMode="auto">
            <a:xfrm>
              <a:off x="1809" y="3286"/>
              <a:ext cx="497" cy="286"/>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400" b="1">
                  <a:solidFill>
                    <a:srgbClr val="000000"/>
                  </a:solidFill>
                </a:rPr>
                <a:t>Low</a:t>
              </a:r>
            </a:p>
          </p:txBody>
        </p:sp>
      </p:grpSp>
      <p:grpSp>
        <p:nvGrpSpPr>
          <p:cNvPr id="87047" name="Group 7"/>
          <p:cNvGrpSpPr>
            <a:grpSpLocks/>
          </p:cNvGrpSpPr>
          <p:nvPr/>
        </p:nvGrpSpPr>
        <p:grpSpPr bwMode="auto">
          <a:xfrm>
            <a:off x="3779838" y="1868488"/>
            <a:ext cx="2798762" cy="454025"/>
            <a:chOff x="2725" y="1177"/>
            <a:chExt cx="1763" cy="286"/>
          </a:xfrm>
        </p:grpSpPr>
        <p:sp>
          <p:nvSpPr>
            <p:cNvPr id="87048" name="Rectangle 8"/>
            <p:cNvSpPr>
              <a:spLocks noChangeArrowheads="1"/>
            </p:cNvSpPr>
            <p:nvPr/>
          </p:nvSpPr>
          <p:spPr bwMode="auto">
            <a:xfrm>
              <a:off x="2725" y="1177"/>
              <a:ext cx="540" cy="286"/>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400" b="1">
                  <a:solidFill>
                    <a:srgbClr val="000000"/>
                  </a:solidFill>
                </a:rPr>
                <a:t>High</a:t>
              </a:r>
            </a:p>
          </p:txBody>
        </p:sp>
        <p:sp>
          <p:nvSpPr>
            <p:cNvPr id="87049" name="Rectangle 9"/>
            <p:cNvSpPr>
              <a:spLocks noChangeArrowheads="1"/>
            </p:cNvSpPr>
            <p:nvPr/>
          </p:nvSpPr>
          <p:spPr bwMode="auto">
            <a:xfrm>
              <a:off x="3991" y="1177"/>
              <a:ext cx="497" cy="286"/>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400" b="1">
                  <a:solidFill>
                    <a:srgbClr val="000000"/>
                  </a:solidFill>
                </a:rPr>
                <a:t>Low</a:t>
              </a:r>
            </a:p>
          </p:txBody>
        </p:sp>
      </p:grpSp>
      <p:sp>
        <p:nvSpPr>
          <p:cNvPr id="87050" name="Freeform 10"/>
          <p:cNvSpPr>
            <a:spLocks/>
          </p:cNvSpPr>
          <p:nvPr/>
        </p:nvSpPr>
        <p:spPr bwMode="auto">
          <a:xfrm>
            <a:off x="2149475" y="2405063"/>
            <a:ext cx="268288" cy="4197350"/>
          </a:xfrm>
          <a:custGeom>
            <a:avLst/>
            <a:gdLst>
              <a:gd name="T0" fmla="*/ 58 w 169"/>
              <a:gd name="T1" fmla="*/ 2198 h 2644"/>
              <a:gd name="T2" fmla="*/ 63 w 169"/>
              <a:gd name="T3" fmla="*/ 2299 h 2644"/>
              <a:gd name="T4" fmla="*/ 71 w 169"/>
              <a:gd name="T5" fmla="*/ 2388 h 2644"/>
              <a:gd name="T6" fmla="*/ 84 w 169"/>
              <a:gd name="T7" fmla="*/ 2471 h 2644"/>
              <a:gd name="T8" fmla="*/ 101 w 169"/>
              <a:gd name="T9" fmla="*/ 2539 h 2644"/>
              <a:gd name="T10" fmla="*/ 120 w 169"/>
              <a:gd name="T11" fmla="*/ 2589 h 2644"/>
              <a:gd name="T12" fmla="*/ 141 w 169"/>
              <a:gd name="T13" fmla="*/ 2625 h 2644"/>
              <a:gd name="T14" fmla="*/ 163 w 169"/>
              <a:gd name="T15" fmla="*/ 2639 h 2644"/>
              <a:gd name="T16" fmla="*/ 159 w 169"/>
              <a:gd name="T17" fmla="*/ 2639 h 2644"/>
              <a:gd name="T18" fmla="*/ 141 w 169"/>
              <a:gd name="T19" fmla="*/ 2621 h 2644"/>
              <a:gd name="T20" fmla="*/ 124 w 169"/>
              <a:gd name="T21" fmla="*/ 2582 h 2644"/>
              <a:gd name="T22" fmla="*/ 110 w 169"/>
              <a:gd name="T23" fmla="*/ 2528 h 2644"/>
              <a:gd name="T24" fmla="*/ 99 w 169"/>
              <a:gd name="T25" fmla="*/ 2457 h 2644"/>
              <a:gd name="T26" fmla="*/ 93 w 169"/>
              <a:gd name="T27" fmla="*/ 2378 h 2644"/>
              <a:gd name="T28" fmla="*/ 90 w 169"/>
              <a:gd name="T29" fmla="*/ 2299 h 2644"/>
              <a:gd name="T30" fmla="*/ 89 w 169"/>
              <a:gd name="T31" fmla="*/ 1585 h 2644"/>
              <a:gd name="T32" fmla="*/ 84 w 169"/>
              <a:gd name="T33" fmla="*/ 1506 h 2644"/>
              <a:gd name="T34" fmla="*/ 76 w 169"/>
              <a:gd name="T35" fmla="*/ 1442 h 2644"/>
              <a:gd name="T36" fmla="*/ 63 w 169"/>
              <a:gd name="T37" fmla="*/ 1384 h 2644"/>
              <a:gd name="T38" fmla="*/ 49 w 169"/>
              <a:gd name="T39" fmla="*/ 1348 h 2644"/>
              <a:gd name="T40" fmla="*/ 31 w 169"/>
              <a:gd name="T41" fmla="*/ 1330 h 2644"/>
              <a:gd name="T42" fmla="*/ 31 w 169"/>
              <a:gd name="T43" fmla="*/ 1320 h 2644"/>
              <a:gd name="T44" fmla="*/ 49 w 169"/>
              <a:gd name="T45" fmla="*/ 1298 h 2644"/>
              <a:gd name="T46" fmla="*/ 63 w 169"/>
              <a:gd name="T47" fmla="*/ 1259 h 2644"/>
              <a:gd name="T48" fmla="*/ 76 w 169"/>
              <a:gd name="T49" fmla="*/ 1205 h 2644"/>
              <a:gd name="T50" fmla="*/ 84 w 169"/>
              <a:gd name="T51" fmla="*/ 1137 h 2644"/>
              <a:gd name="T52" fmla="*/ 89 w 169"/>
              <a:gd name="T53" fmla="*/ 1062 h 2644"/>
              <a:gd name="T54" fmla="*/ 90 w 169"/>
              <a:gd name="T55" fmla="*/ 348 h 2644"/>
              <a:gd name="T56" fmla="*/ 93 w 169"/>
              <a:gd name="T57" fmla="*/ 265 h 2644"/>
              <a:gd name="T58" fmla="*/ 99 w 169"/>
              <a:gd name="T59" fmla="*/ 186 h 2644"/>
              <a:gd name="T60" fmla="*/ 110 w 169"/>
              <a:gd name="T61" fmla="*/ 118 h 2644"/>
              <a:gd name="T62" fmla="*/ 124 w 169"/>
              <a:gd name="T63" fmla="*/ 65 h 2644"/>
              <a:gd name="T64" fmla="*/ 141 w 169"/>
              <a:gd name="T65" fmla="*/ 22 h 2644"/>
              <a:gd name="T66" fmla="*/ 159 w 169"/>
              <a:gd name="T67" fmla="*/ 0 h 2644"/>
              <a:gd name="T68" fmla="*/ 163 w 169"/>
              <a:gd name="T69" fmla="*/ 0 h 2644"/>
              <a:gd name="T70" fmla="*/ 141 w 169"/>
              <a:gd name="T71" fmla="*/ 14 h 2644"/>
              <a:gd name="T72" fmla="*/ 120 w 169"/>
              <a:gd name="T73" fmla="*/ 54 h 2644"/>
              <a:gd name="T74" fmla="*/ 101 w 169"/>
              <a:gd name="T75" fmla="*/ 108 h 2644"/>
              <a:gd name="T76" fmla="*/ 84 w 169"/>
              <a:gd name="T77" fmla="*/ 176 h 2644"/>
              <a:gd name="T78" fmla="*/ 71 w 169"/>
              <a:gd name="T79" fmla="*/ 258 h 2644"/>
              <a:gd name="T80" fmla="*/ 63 w 169"/>
              <a:gd name="T81" fmla="*/ 348 h 2644"/>
              <a:gd name="T82" fmla="*/ 58 w 169"/>
              <a:gd name="T83" fmla="*/ 445 h 2644"/>
              <a:gd name="T84" fmla="*/ 57 w 169"/>
              <a:gd name="T85" fmla="*/ 1072 h 2644"/>
              <a:gd name="T86" fmla="*/ 54 w 169"/>
              <a:gd name="T87" fmla="*/ 1144 h 2644"/>
              <a:gd name="T88" fmla="*/ 48 w 169"/>
              <a:gd name="T89" fmla="*/ 1205 h 2644"/>
              <a:gd name="T90" fmla="*/ 38 w 169"/>
              <a:gd name="T91" fmla="*/ 1259 h 2644"/>
              <a:gd name="T92" fmla="*/ 24 w 169"/>
              <a:gd name="T93" fmla="*/ 1298 h 2644"/>
              <a:gd name="T94" fmla="*/ 8 w 169"/>
              <a:gd name="T95" fmla="*/ 1320 h 2644"/>
              <a:gd name="T96" fmla="*/ 8 w 169"/>
              <a:gd name="T97" fmla="*/ 1323 h 2644"/>
              <a:gd name="T98" fmla="*/ 23 w 169"/>
              <a:gd name="T99" fmla="*/ 1345 h 2644"/>
              <a:gd name="T100" fmla="*/ 37 w 169"/>
              <a:gd name="T101" fmla="*/ 1381 h 2644"/>
              <a:gd name="T102" fmla="*/ 47 w 169"/>
              <a:gd name="T103" fmla="*/ 1434 h 2644"/>
              <a:gd name="T104" fmla="*/ 54 w 169"/>
              <a:gd name="T105" fmla="*/ 1499 h 2644"/>
              <a:gd name="T106" fmla="*/ 57 w 169"/>
              <a:gd name="T107" fmla="*/ 1567 h 26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69" h="2644">
                <a:moveTo>
                  <a:pt x="57" y="2148"/>
                </a:moveTo>
                <a:lnTo>
                  <a:pt x="58" y="2198"/>
                </a:lnTo>
                <a:lnTo>
                  <a:pt x="59" y="2245"/>
                </a:lnTo>
                <a:lnTo>
                  <a:pt x="63" y="2299"/>
                </a:lnTo>
                <a:lnTo>
                  <a:pt x="66" y="2342"/>
                </a:lnTo>
                <a:lnTo>
                  <a:pt x="71" y="2388"/>
                </a:lnTo>
                <a:lnTo>
                  <a:pt x="78" y="2431"/>
                </a:lnTo>
                <a:lnTo>
                  <a:pt x="84" y="2471"/>
                </a:lnTo>
                <a:lnTo>
                  <a:pt x="92" y="2507"/>
                </a:lnTo>
                <a:lnTo>
                  <a:pt x="101" y="2539"/>
                </a:lnTo>
                <a:lnTo>
                  <a:pt x="110" y="2568"/>
                </a:lnTo>
                <a:lnTo>
                  <a:pt x="120" y="2589"/>
                </a:lnTo>
                <a:lnTo>
                  <a:pt x="130" y="2614"/>
                </a:lnTo>
                <a:lnTo>
                  <a:pt x="141" y="2625"/>
                </a:lnTo>
                <a:lnTo>
                  <a:pt x="152" y="2636"/>
                </a:lnTo>
                <a:lnTo>
                  <a:pt x="163" y="2639"/>
                </a:lnTo>
                <a:lnTo>
                  <a:pt x="168" y="2643"/>
                </a:lnTo>
                <a:lnTo>
                  <a:pt x="159" y="2639"/>
                </a:lnTo>
                <a:lnTo>
                  <a:pt x="150" y="2636"/>
                </a:lnTo>
                <a:lnTo>
                  <a:pt x="141" y="2621"/>
                </a:lnTo>
                <a:lnTo>
                  <a:pt x="132" y="2600"/>
                </a:lnTo>
                <a:lnTo>
                  <a:pt x="124" y="2582"/>
                </a:lnTo>
                <a:lnTo>
                  <a:pt x="116" y="2557"/>
                </a:lnTo>
                <a:lnTo>
                  <a:pt x="110" y="2528"/>
                </a:lnTo>
                <a:lnTo>
                  <a:pt x="104" y="2492"/>
                </a:lnTo>
                <a:lnTo>
                  <a:pt x="99" y="2457"/>
                </a:lnTo>
                <a:lnTo>
                  <a:pt x="95" y="2417"/>
                </a:lnTo>
                <a:lnTo>
                  <a:pt x="93" y="2378"/>
                </a:lnTo>
                <a:lnTo>
                  <a:pt x="91" y="2338"/>
                </a:lnTo>
                <a:lnTo>
                  <a:pt x="90" y="2299"/>
                </a:lnTo>
                <a:lnTo>
                  <a:pt x="90" y="1621"/>
                </a:lnTo>
                <a:lnTo>
                  <a:pt x="89" y="1585"/>
                </a:lnTo>
                <a:lnTo>
                  <a:pt x="87" y="1546"/>
                </a:lnTo>
                <a:lnTo>
                  <a:pt x="84" y="1506"/>
                </a:lnTo>
                <a:lnTo>
                  <a:pt x="81" y="1477"/>
                </a:lnTo>
                <a:lnTo>
                  <a:pt x="76" y="1442"/>
                </a:lnTo>
                <a:lnTo>
                  <a:pt x="70" y="1413"/>
                </a:lnTo>
                <a:lnTo>
                  <a:pt x="63" y="1384"/>
                </a:lnTo>
                <a:lnTo>
                  <a:pt x="56" y="1363"/>
                </a:lnTo>
                <a:lnTo>
                  <a:pt x="49" y="1348"/>
                </a:lnTo>
                <a:lnTo>
                  <a:pt x="40" y="1334"/>
                </a:lnTo>
                <a:lnTo>
                  <a:pt x="31" y="1330"/>
                </a:lnTo>
                <a:lnTo>
                  <a:pt x="23" y="1323"/>
                </a:lnTo>
                <a:lnTo>
                  <a:pt x="31" y="1320"/>
                </a:lnTo>
                <a:lnTo>
                  <a:pt x="40" y="1309"/>
                </a:lnTo>
                <a:lnTo>
                  <a:pt x="49" y="1298"/>
                </a:lnTo>
                <a:lnTo>
                  <a:pt x="56" y="1280"/>
                </a:lnTo>
                <a:lnTo>
                  <a:pt x="63" y="1259"/>
                </a:lnTo>
                <a:lnTo>
                  <a:pt x="70" y="1234"/>
                </a:lnTo>
                <a:lnTo>
                  <a:pt x="76" y="1205"/>
                </a:lnTo>
                <a:lnTo>
                  <a:pt x="81" y="1169"/>
                </a:lnTo>
                <a:lnTo>
                  <a:pt x="84" y="1137"/>
                </a:lnTo>
                <a:lnTo>
                  <a:pt x="87" y="1101"/>
                </a:lnTo>
                <a:lnTo>
                  <a:pt x="89" y="1062"/>
                </a:lnTo>
                <a:lnTo>
                  <a:pt x="90" y="1022"/>
                </a:lnTo>
                <a:lnTo>
                  <a:pt x="90" y="348"/>
                </a:lnTo>
                <a:lnTo>
                  <a:pt x="91" y="305"/>
                </a:lnTo>
                <a:lnTo>
                  <a:pt x="93" y="265"/>
                </a:lnTo>
                <a:lnTo>
                  <a:pt x="95" y="226"/>
                </a:lnTo>
                <a:lnTo>
                  <a:pt x="99" y="186"/>
                </a:lnTo>
                <a:lnTo>
                  <a:pt x="104" y="151"/>
                </a:lnTo>
                <a:lnTo>
                  <a:pt x="110" y="118"/>
                </a:lnTo>
                <a:lnTo>
                  <a:pt x="116" y="90"/>
                </a:lnTo>
                <a:lnTo>
                  <a:pt x="124" y="65"/>
                </a:lnTo>
                <a:lnTo>
                  <a:pt x="132" y="39"/>
                </a:lnTo>
                <a:lnTo>
                  <a:pt x="141" y="22"/>
                </a:lnTo>
                <a:lnTo>
                  <a:pt x="150" y="11"/>
                </a:lnTo>
                <a:lnTo>
                  <a:pt x="159" y="0"/>
                </a:lnTo>
                <a:lnTo>
                  <a:pt x="168" y="0"/>
                </a:lnTo>
                <a:lnTo>
                  <a:pt x="163" y="0"/>
                </a:lnTo>
                <a:lnTo>
                  <a:pt x="152" y="7"/>
                </a:lnTo>
                <a:lnTo>
                  <a:pt x="141" y="14"/>
                </a:lnTo>
                <a:lnTo>
                  <a:pt x="130" y="32"/>
                </a:lnTo>
                <a:lnTo>
                  <a:pt x="120" y="54"/>
                </a:lnTo>
                <a:lnTo>
                  <a:pt x="110" y="79"/>
                </a:lnTo>
                <a:lnTo>
                  <a:pt x="101" y="108"/>
                </a:lnTo>
                <a:lnTo>
                  <a:pt x="92" y="140"/>
                </a:lnTo>
                <a:lnTo>
                  <a:pt x="84" y="176"/>
                </a:lnTo>
                <a:lnTo>
                  <a:pt x="78" y="212"/>
                </a:lnTo>
                <a:lnTo>
                  <a:pt x="71" y="258"/>
                </a:lnTo>
                <a:lnTo>
                  <a:pt x="66" y="301"/>
                </a:lnTo>
                <a:lnTo>
                  <a:pt x="63" y="348"/>
                </a:lnTo>
                <a:lnTo>
                  <a:pt x="59" y="394"/>
                </a:lnTo>
                <a:lnTo>
                  <a:pt x="58" y="445"/>
                </a:lnTo>
                <a:lnTo>
                  <a:pt x="57" y="495"/>
                </a:lnTo>
                <a:lnTo>
                  <a:pt x="57" y="1072"/>
                </a:lnTo>
                <a:lnTo>
                  <a:pt x="56" y="1108"/>
                </a:lnTo>
                <a:lnTo>
                  <a:pt x="54" y="1144"/>
                </a:lnTo>
                <a:lnTo>
                  <a:pt x="52" y="1173"/>
                </a:lnTo>
                <a:lnTo>
                  <a:pt x="48" y="1205"/>
                </a:lnTo>
                <a:lnTo>
                  <a:pt x="43" y="1234"/>
                </a:lnTo>
                <a:lnTo>
                  <a:pt x="38" y="1259"/>
                </a:lnTo>
                <a:lnTo>
                  <a:pt x="31" y="1280"/>
                </a:lnTo>
                <a:lnTo>
                  <a:pt x="24" y="1298"/>
                </a:lnTo>
                <a:lnTo>
                  <a:pt x="16" y="1309"/>
                </a:lnTo>
                <a:lnTo>
                  <a:pt x="8" y="1320"/>
                </a:lnTo>
                <a:lnTo>
                  <a:pt x="0" y="1320"/>
                </a:lnTo>
                <a:lnTo>
                  <a:pt x="8" y="1323"/>
                </a:lnTo>
                <a:lnTo>
                  <a:pt x="15" y="1330"/>
                </a:lnTo>
                <a:lnTo>
                  <a:pt x="23" y="1345"/>
                </a:lnTo>
                <a:lnTo>
                  <a:pt x="30" y="1359"/>
                </a:lnTo>
                <a:lnTo>
                  <a:pt x="37" y="1381"/>
                </a:lnTo>
                <a:lnTo>
                  <a:pt x="42" y="1409"/>
                </a:lnTo>
                <a:lnTo>
                  <a:pt x="47" y="1434"/>
                </a:lnTo>
                <a:lnTo>
                  <a:pt x="52" y="1463"/>
                </a:lnTo>
                <a:lnTo>
                  <a:pt x="54" y="1499"/>
                </a:lnTo>
                <a:lnTo>
                  <a:pt x="56" y="1531"/>
                </a:lnTo>
                <a:lnTo>
                  <a:pt x="57" y="1567"/>
                </a:lnTo>
                <a:lnTo>
                  <a:pt x="57" y="2148"/>
                </a:lnTo>
              </a:path>
            </a:pathLst>
          </a:custGeom>
          <a:solidFill>
            <a:srgbClr val="000000"/>
          </a:solidFill>
          <a:ln w="12700" cap="rnd" cmpd="sng">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7051" name="Freeform 11"/>
          <p:cNvSpPr>
            <a:spLocks/>
          </p:cNvSpPr>
          <p:nvPr/>
        </p:nvSpPr>
        <p:spPr bwMode="auto">
          <a:xfrm>
            <a:off x="3094038" y="1755775"/>
            <a:ext cx="4252912" cy="266700"/>
          </a:xfrm>
          <a:custGeom>
            <a:avLst/>
            <a:gdLst>
              <a:gd name="T0" fmla="*/ 2224 w 2679"/>
              <a:gd name="T1" fmla="*/ 58 h 168"/>
              <a:gd name="T2" fmla="*/ 2326 w 2679"/>
              <a:gd name="T3" fmla="*/ 63 h 168"/>
              <a:gd name="T4" fmla="*/ 2416 w 2679"/>
              <a:gd name="T5" fmla="*/ 71 h 168"/>
              <a:gd name="T6" fmla="*/ 2500 w 2679"/>
              <a:gd name="T7" fmla="*/ 84 h 168"/>
              <a:gd name="T8" fmla="*/ 2573 w 2679"/>
              <a:gd name="T9" fmla="*/ 100 h 168"/>
              <a:gd name="T10" fmla="*/ 2623 w 2679"/>
              <a:gd name="T11" fmla="*/ 119 h 168"/>
              <a:gd name="T12" fmla="*/ 2660 w 2679"/>
              <a:gd name="T13" fmla="*/ 140 h 168"/>
              <a:gd name="T14" fmla="*/ 2674 w 2679"/>
              <a:gd name="T15" fmla="*/ 162 h 168"/>
              <a:gd name="T16" fmla="*/ 2674 w 2679"/>
              <a:gd name="T17" fmla="*/ 159 h 168"/>
              <a:gd name="T18" fmla="*/ 2653 w 2679"/>
              <a:gd name="T19" fmla="*/ 140 h 168"/>
              <a:gd name="T20" fmla="*/ 2616 w 2679"/>
              <a:gd name="T21" fmla="*/ 124 h 168"/>
              <a:gd name="T22" fmla="*/ 2558 w 2679"/>
              <a:gd name="T23" fmla="*/ 110 h 168"/>
              <a:gd name="T24" fmla="*/ 2489 w 2679"/>
              <a:gd name="T25" fmla="*/ 99 h 168"/>
              <a:gd name="T26" fmla="*/ 2409 w 2679"/>
              <a:gd name="T27" fmla="*/ 92 h 168"/>
              <a:gd name="T28" fmla="*/ 2326 w 2679"/>
              <a:gd name="T29" fmla="*/ 90 h 168"/>
              <a:gd name="T30" fmla="*/ 1602 w 2679"/>
              <a:gd name="T31" fmla="*/ 89 h 168"/>
              <a:gd name="T32" fmla="*/ 1526 w 2679"/>
              <a:gd name="T33" fmla="*/ 84 h 168"/>
              <a:gd name="T34" fmla="*/ 1461 w 2679"/>
              <a:gd name="T35" fmla="*/ 76 h 168"/>
              <a:gd name="T36" fmla="*/ 1403 w 2679"/>
              <a:gd name="T37" fmla="*/ 63 h 168"/>
              <a:gd name="T38" fmla="*/ 1366 w 2679"/>
              <a:gd name="T39" fmla="*/ 49 h 168"/>
              <a:gd name="T40" fmla="*/ 1348 w 2679"/>
              <a:gd name="T41" fmla="*/ 31 h 168"/>
              <a:gd name="T42" fmla="*/ 1337 w 2679"/>
              <a:gd name="T43" fmla="*/ 31 h 168"/>
              <a:gd name="T44" fmla="*/ 1315 w 2679"/>
              <a:gd name="T45" fmla="*/ 49 h 168"/>
              <a:gd name="T46" fmla="*/ 1275 w 2679"/>
              <a:gd name="T47" fmla="*/ 63 h 168"/>
              <a:gd name="T48" fmla="*/ 1221 w 2679"/>
              <a:gd name="T49" fmla="*/ 76 h 168"/>
              <a:gd name="T50" fmla="*/ 1152 w 2679"/>
              <a:gd name="T51" fmla="*/ 84 h 168"/>
              <a:gd name="T52" fmla="*/ 1076 w 2679"/>
              <a:gd name="T53" fmla="*/ 89 h 168"/>
              <a:gd name="T54" fmla="*/ 352 w 2679"/>
              <a:gd name="T55" fmla="*/ 90 h 168"/>
              <a:gd name="T56" fmla="*/ 269 w 2679"/>
              <a:gd name="T57" fmla="*/ 92 h 168"/>
              <a:gd name="T58" fmla="*/ 193 w 2679"/>
              <a:gd name="T59" fmla="*/ 99 h 168"/>
              <a:gd name="T60" fmla="*/ 120 w 2679"/>
              <a:gd name="T61" fmla="*/ 110 h 168"/>
              <a:gd name="T62" fmla="*/ 65 w 2679"/>
              <a:gd name="T63" fmla="*/ 124 h 168"/>
              <a:gd name="T64" fmla="*/ 22 w 2679"/>
              <a:gd name="T65" fmla="*/ 140 h 168"/>
              <a:gd name="T66" fmla="*/ 0 w 2679"/>
              <a:gd name="T67" fmla="*/ 159 h 168"/>
              <a:gd name="T68" fmla="*/ 0 w 2679"/>
              <a:gd name="T69" fmla="*/ 162 h 168"/>
              <a:gd name="T70" fmla="*/ 15 w 2679"/>
              <a:gd name="T71" fmla="*/ 140 h 168"/>
              <a:gd name="T72" fmla="*/ 55 w 2679"/>
              <a:gd name="T73" fmla="*/ 119 h 168"/>
              <a:gd name="T74" fmla="*/ 109 w 2679"/>
              <a:gd name="T75" fmla="*/ 100 h 168"/>
              <a:gd name="T76" fmla="*/ 178 w 2679"/>
              <a:gd name="T77" fmla="*/ 84 h 168"/>
              <a:gd name="T78" fmla="*/ 262 w 2679"/>
              <a:gd name="T79" fmla="*/ 71 h 168"/>
              <a:gd name="T80" fmla="*/ 352 w 2679"/>
              <a:gd name="T81" fmla="*/ 63 h 168"/>
              <a:gd name="T82" fmla="*/ 451 w 2679"/>
              <a:gd name="T83" fmla="*/ 58 h 168"/>
              <a:gd name="T84" fmla="*/ 1086 w 2679"/>
              <a:gd name="T85" fmla="*/ 57 h 168"/>
              <a:gd name="T86" fmla="*/ 1159 w 2679"/>
              <a:gd name="T87" fmla="*/ 54 h 168"/>
              <a:gd name="T88" fmla="*/ 1225 w 2679"/>
              <a:gd name="T89" fmla="*/ 48 h 168"/>
              <a:gd name="T90" fmla="*/ 1279 w 2679"/>
              <a:gd name="T91" fmla="*/ 38 h 168"/>
              <a:gd name="T92" fmla="*/ 1315 w 2679"/>
              <a:gd name="T93" fmla="*/ 24 h 168"/>
              <a:gd name="T94" fmla="*/ 1337 w 2679"/>
              <a:gd name="T95" fmla="*/ 8 h 168"/>
              <a:gd name="T96" fmla="*/ 1341 w 2679"/>
              <a:gd name="T97" fmla="*/ 8 h 168"/>
              <a:gd name="T98" fmla="*/ 1363 w 2679"/>
              <a:gd name="T99" fmla="*/ 22 h 168"/>
              <a:gd name="T100" fmla="*/ 1399 w 2679"/>
              <a:gd name="T101" fmla="*/ 37 h 168"/>
              <a:gd name="T102" fmla="*/ 1450 w 2679"/>
              <a:gd name="T103" fmla="*/ 47 h 168"/>
              <a:gd name="T104" fmla="*/ 1519 w 2679"/>
              <a:gd name="T105" fmla="*/ 54 h 168"/>
              <a:gd name="T106" fmla="*/ 1584 w 2679"/>
              <a:gd name="T107" fmla="*/ 57 h 1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2679" h="168">
                <a:moveTo>
                  <a:pt x="2177" y="57"/>
                </a:moveTo>
                <a:lnTo>
                  <a:pt x="2224" y="58"/>
                </a:lnTo>
                <a:lnTo>
                  <a:pt x="2275" y="59"/>
                </a:lnTo>
                <a:lnTo>
                  <a:pt x="2326" y="63"/>
                </a:lnTo>
                <a:lnTo>
                  <a:pt x="2373" y="66"/>
                </a:lnTo>
                <a:lnTo>
                  <a:pt x="2416" y="71"/>
                </a:lnTo>
                <a:lnTo>
                  <a:pt x="2460" y="77"/>
                </a:lnTo>
                <a:lnTo>
                  <a:pt x="2500" y="84"/>
                </a:lnTo>
                <a:lnTo>
                  <a:pt x="2536" y="92"/>
                </a:lnTo>
                <a:lnTo>
                  <a:pt x="2573" y="100"/>
                </a:lnTo>
                <a:lnTo>
                  <a:pt x="2602" y="109"/>
                </a:lnTo>
                <a:lnTo>
                  <a:pt x="2623" y="119"/>
                </a:lnTo>
                <a:lnTo>
                  <a:pt x="2645" y="129"/>
                </a:lnTo>
                <a:lnTo>
                  <a:pt x="2660" y="140"/>
                </a:lnTo>
                <a:lnTo>
                  <a:pt x="2667" y="151"/>
                </a:lnTo>
                <a:lnTo>
                  <a:pt x="2674" y="162"/>
                </a:lnTo>
                <a:lnTo>
                  <a:pt x="2678" y="167"/>
                </a:lnTo>
                <a:lnTo>
                  <a:pt x="2674" y="159"/>
                </a:lnTo>
                <a:lnTo>
                  <a:pt x="2667" y="149"/>
                </a:lnTo>
                <a:lnTo>
                  <a:pt x="2653" y="140"/>
                </a:lnTo>
                <a:lnTo>
                  <a:pt x="2634" y="132"/>
                </a:lnTo>
                <a:lnTo>
                  <a:pt x="2616" y="124"/>
                </a:lnTo>
                <a:lnTo>
                  <a:pt x="2591" y="116"/>
                </a:lnTo>
                <a:lnTo>
                  <a:pt x="2558" y="110"/>
                </a:lnTo>
                <a:lnTo>
                  <a:pt x="2525" y="104"/>
                </a:lnTo>
                <a:lnTo>
                  <a:pt x="2489" y="99"/>
                </a:lnTo>
                <a:lnTo>
                  <a:pt x="2449" y="95"/>
                </a:lnTo>
                <a:lnTo>
                  <a:pt x="2409" y="92"/>
                </a:lnTo>
                <a:lnTo>
                  <a:pt x="2369" y="90"/>
                </a:lnTo>
                <a:lnTo>
                  <a:pt x="2326" y="90"/>
                </a:lnTo>
                <a:lnTo>
                  <a:pt x="1642" y="90"/>
                </a:lnTo>
                <a:lnTo>
                  <a:pt x="1602" y="89"/>
                </a:lnTo>
                <a:lnTo>
                  <a:pt x="1562" y="87"/>
                </a:lnTo>
                <a:lnTo>
                  <a:pt x="1526" y="84"/>
                </a:lnTo>
                <a:lnTo>
                  <a:pt x="1493" y="80"/>
                </a:lnTo>
                <a:lnTo>
                  <a:pt x="1461" y="76"/>
                </a:lnTo>
                <a:lnTo>
                  <a:pt x="1428" y="70"/>
                </a:lnTo>
                <a:lnTo>
                  <a:pt x="1403" y="63"/>
                </a:lnTo>
                <a:lnTo>
                  <a:pt x="1381" y="56"/>
                </a:lnTo>
                <a:lnTo>
                  <a:pt x="1366" y="49"/>
                </a:lnTo>
                <a:lnTo>
                  <a:pt x="1352" y="40"/>
                </a:lnTo>
                <a:lnTo>
                  <a:pt x="1348" y="31"/>
                </a:lnTo>
                <a:lnTo>
                  <a:pt x="1341" y="22"/>
                </a:lnTo>
                <a:lnTo>
                  <a:pt x="1337" y="31"/>
                </a:lnTo>
                <a:lnTo>
                  <a:pt x="1326" y="40"/>
                </a:lnTo>
                <a:lnTo>
                  <a:pt x="1315" y="49"/>
                </a:lnTo>
                <a:lnTo>
                  <a:pt x="1297" y="56"/>
                </a:lnTo>
                <a:lnTo>
                  <a:pt x="1275" y="63"/>
                </a:lnTo>
                <a:lnTo>
                  <a:pt x="1250" y="70"/>
                </a:lnTo>
                <a:lnTo>
                  <a:pt x="1221" y="76"/>
                </a:lnTo>
                <a:lnTo>
                  <a:pt x="1185" y="80"/>
                </a:lnTo>
                <a:lnTo>
                  <a:pt x="1152" y="84"/>
                </a:lnTo>
                <a:lnTo>
                  <a:pt x="1116" y="87"/>
                </a:lnTo>
                <a:lnTo>
                  <a:pt x="1076" y="89"/>
                </a:lnTo>
                <a:lnTo>
                  <a:pt x="1036" y="90"/>
                </a:lnTo>
                <a:lnTo>
                  <a:pt x="352" y="90"/>
                </a:lnTo>
                <a:lnTo>
                  <a:pt x="309" y="90"/>
                </a:lnTo>
                <a:lnTo>
                  <a:pt x="269" y="92"/>
                </a:lnTo>
                <a:lnTo>
                  <a:pt x="229" y="95"/>
                </a:lnTo>
                <a:lnTo>
                  <a:pt x="193" y="99"/>
                </a:lnTo>
                <a:lnTo>
                  <a:pt x="153" y="104"/>
                </a:lnTo>
                <a:lnTo>
                  <a:pt x="120" y="110"/>
                </a:lnTo>
                <a:lnTo>
                  <a:pt x="91" y="116"/>
                </a:lnTo>
                <a:lnTo>
                  <a:pt x="65" y="124"/>
                </a:lnTo>
                <a:lnTo>
                  <a:pt x="40" y="132"/>
                </a:lnTo>
                <a:lnTo>
                  <a:pt x="22" y="140"/>
                </a:lnTo>
                <a:lnTo>
                  <a:pt x="11" y="149"/>
                </a:lnTo>
                <a:lnTo>
                  <a:pt x="0" y="159"/>
                </a:lnTo>
                <a:lnTo>
                  <a:pt x="0" y="167"/>
                </a:lnTo>
                <a:lnTo>
                  <a:pt x="0" y="162"/>
                </a:lnTo>
                <a:lnTo>
                  <a:pt x="7" y="151"/>
                </a:lnTo>
                <a:lnTo>
                  <a:pt x="15" y="140"/>
                </a:lnTo>
                <a:lnTo>
                  <a:pt x="36" y="129"/>
                </a:lnTo>
                <a:lnTo>
                  <a:pt x="55" y="119"/>
                </a:lnTo>
                <a:lnTo>
                  <a:pt x="80" y="109"/>
                </a:lnTo>
                <a:lnTo>
                  <a:pt x="109" y="100"/>
                </a:lnTo>
                <a:lnTo>
                  <a:pt x="142" y="92"/>
                </a:lnTo>
                <a:lnTo>
                  <a:pt x="178" y="84"/>
                </a:lnTo>
                <a:lnTo>
                  <a:pt x="214" y="77"/>
                </a:lnTo>
                <a:lnTo>
                  <a:pt x="262" y="71"/>
                </a:lnTo>
                <a:lnTo>
                  <a:pt x="309" y="66"/>
                </a:lnTo>
                <a:lnTo>
                  <a:pt x="352" y="63"/>
                </a:lnTo>
                <a:lnTo>
                  <a:pt x="403" y="59"/>
                </a:lnTo>
                <a:lnTo>
                  <a:pt x="451" y="58"/>
                </a:lnTo>
                <a:lnTo>
                  <a:pt x="501" y="57"/>
                </a:lnTo>
                <a:lnTo>
                  <a:pt x="1086" y="57"/>
                </a:lnTo>
                <a:lnTo>
                  <a:pt x="1123" y="56"/>
                </a:lnTo>
                <a:lnTo>
                  <a:pt x="1159" y="54"/>
                </a:lnTo>
                <a:lnTo>
                  <a:pt x="1188" y="51"/>
                </a:lnTo>
                <a:lnTo>
                  <a:pt x="1225" y="48"/>
                </a:lnTo>
                <a:lnTo>
                  <a:pt x="1250" y="43"/>
                </a:lnTo>
                <a:lnTo>
                  <a:pt x="1279" y="38"/>
                </a:lnTo>
                <a:lnTo>
                  <a:pt x="1297" y="31"/>
                </a:lnTo>
                <a:lnTo>
                  <a:pt x="1315" y="24"/>
                </a:lnTo>
                <a:lnTo>
                  <a:pt x="1326" y="16"/>
                </a:lnTo>
                <a:lnTo>
                  <a:pt x="1337" y="8"/>
                </a:lnTo>
                <a:lnTo>
                  <a:pt x="1341" y="0"/>
                </a:lnTo>
                <a:lnTo>
                  <a:pt x="1341" y="8"/>
                </a:lnTo>
                <a:lnTo>
                  <a:pt x="1348" y="15"/>
                </a:lnTo>
                <a:lnTo>
                  <a:pt x="1363" y="22"/>
                </a:lnTo>
                <a:lnTo>
                  <a:pt x="1377" y="30"/>
                </a:lnTo>
                <a:lnTo>
                  <a:pt x="1399" y="37"/>
                </a:lnTo>
                <a:lnTo>
                  <a:pt x="1424" y="42"/>
                </a:lnTo>
                <a:lnTo>
                  <a:pt x="1450" y="47"/>
                </a:lnTo>
                <a:lnTo>
                  <a:pt x="1483" y="51"/>
                </a:lnTo>
                <a:lnTo>
                  <a:pt x="1519" y="54"/>
                </a:lnTo>
                <a:lnTo>
                  <a:pt x="1552" y="56"/>
                </a:lnTo>
                <a:lnTo>
                  <a:pt x="1584" y="57"/>
                </a:lnTo>
                <a:lnTo>
                  <a:pt x="2177" y="57"/>
                </a:lnTo>
              </a:path>
            </a:pathLst>
          </a:custGeom>
          <a:solidFill>
            <a:srgbClr val="000000"/>
          </a:solidFill>
          <a:ln w="12700" cap="rnd" cmpd="sng">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7052" name="Rectangle 12"/>
          <p:cNvSpPr>
            <a:spLocks noChangeArrowheads="1"/>
          </p:cNvSpPr>
          <p:nvPr/>
        </p:nvSpPr>
        <p:spPr bwMode="auto">
          <a:xfrm rot="16200000">
            <a:off x="136525" y="4216400"/>
            <a:ext cx="3686175" cy="4540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400" b="1">
                <a:solidFill>
                  <a:srgbClr val="000000"/>
                </a:solidFill>
              </a:rPr>
              <a:t>Uptown’s Price Strategy</a:t>
            </a:r>
          </a:p>
        </p:txBody>
      </p:sp>
      <p:sp>
        <p:nvSpPr>
          <p:cNvPr id="87053" name="Rectangle 13"/>
          <p:cNvSpPr>
            <a:spLocks noChangeArrowheads="1"/>
          </p:cNvSpPr>
          <p:nvPr/>
        </p:nvSpPr>
        <p:spPr bwMode="auto">
          <a:xfrm>
            <a:off x="3419475" y="1373188"/>
            <a:ext cx="3757613" cy="4540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400" b="1">
                <a:solidFill>
                  <a:srgbClr val="000000"/>
                </a:solidFill>
              </a:rPr>
              <a:t>RareAir’s  Price Strategy</a:t>
            </a:r>
          </a:p>
        </p:txBody>
      </p:sp>
      <p:grpSp>
        <p:nvGrpSpPr>
          <p:cNvPr id="87054" name="Group 14"/>
          <p:cNvGrpSpPr>
            <a:grpSpLocks/>
          </p:cNvGrpSpPr>
          <p:nvPr/>
        </p:nvGrpSpPr>
        <p:grpSpPr bwMode="auto">
          <a:xfrm>
            <a:off x="3155950" y="2319338"/>
            <a:ext cx="4162425" cy="4157662"/>
            <a:chOff x="2332" y="1461"/>
            <a:chExt cx="2622" cy="2619"/>
          </a:xfrm>
        </p:grpSpPr>
        <p:sp>
          <p:nvSpPr>
            <p:cNvPr id="87055" name="Rectangle 15"/>
            <p:cNvSpPr>
              <a:spLocks noChangeArrowheads="1"/>
            </p:cNvSpPr>
            <p:nvPr/>
          </p:nvSpPr>
          <p:spPr bwMode="auto">
            <a:xfrm>
              <a:off x="3641" y="2792"/>
              <a:ext cx="1313" cy="1287"/>
            </a:xfrm>
            <a:prstGeom prst="rect">
              <a:avLst/>
            </a:prstGeom>
            <a:solidFill>
              <a:srgbClr val="FFFFFF"/>
            </a:solidFill>
            <a:ln w="508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7056" name="AutoShape 16"/>
            <p:cNvSpPr>
              <a:spLocks noChangeArrowheads="1"/>
            </p:cNvSpPr>
            <p:nvPr/>
          </p:nvSpPr>
          <p:spPr bwMode="auto">
            <a:xfrm>
              <a:off x="3635" y="2786"/>
              <a:ext cx="1302" cy="1294"/>
            </a:xfrm>
            <a:prstGeom prst="rtTriangle">
              <a:avLst/>
            </a:prstGeom>
            <a:solidFill>
              <a:srgbClr val="CCCCFF"/>
            </a:solidFill>
            <a:ln w="508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7057" name="Rectangle 17"/>
            <p:cNvSpPr>
              <a:spLocks noChangeArrowheads="1"/>
            </p:cNvSpPr>
            <p:nvPr/>
          </p:nvSpPr>
          <p:spPr bwMode="auto">
            <a:xfrm>
              <a:off x="2338" y="1461"/>
              <a:ext cx="1289" cy="1286"/>
            </a:xfrm>
            <a:prstGeom prst="rect">
              <a:avLst/>
            </a:prstGeom>
            <a:solidFill>
              <a:srgbClr val="FFFFFF"/>
            </a:solidFill>
            <a:ln w="508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7058" name="AutoShape 18"/>
            <p:cNvSpPr>
              <a:spLocks noChangeArrowheads="1"/>
            </p:cNvSpPr>
            <p:nvPr/>
          </p:nvSpPr>
          <p:spPr bwMode="auto">
            <a:xfrm>
              <a:off x="2332" y="1484"/>
              <a:ext cx="1302" cy="1294"/>
            </a:xfrm>
            <a:prstGeom prst="rtTriangle">
              <a:avLst/>
            </a:prstGeom>
            <a:solidFill>
              <a:srgbClr val="CCCCFF"/>
            </a:solidFill>
            <a:ln w="508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7059" name="Rectangle 19"/>
            <p:cNvSpPr>
              <a:spLocks noChangeArrowheads="1"/>
            </p:cNvSpPr>
            <p:nvPr/>
          </p:nvSpPr>
          <p:spPr bwMode="auto">
            <a:xfrm>
              <a:off x="3641" y="1463"/>
              <a:ext cx="1312" cy="1314"/>
            </a:xfrm>
            <a:prstGeom prst="rect">
              <a:avLst/>
            </a:prstGeom>
            <a:solidFill>
              <a:srgbClr val="FFFFFF"/>
            </a:solidFill>
            <a:ln w="508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7060" name="AutoShape 20"/>
            <p:cNvSpPr>
              <a:spLocks noChangeArrowheads="1"/>
            </p:cNvSpPr>
            <p:nvPr/>
          </p:nvSpPr>
          <p:spPr bwMode="auto">
            <a:xfrm>
              <a:off x="3635" y="1484"/>
              <a:ext cx="1302" cy="1294"/>
            </a:xfrm>
            <a:prstGeom prst="rtTriangle">
              <a:avLst/>
            </a:prstGeom>
            <a:solidFill>
              <a:srgbClr val="CCCCFF"/>
            </a:solidFill>
            <a:ln w="508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7061" name="AutoShape 21"/>
            <p:cNvSpPr>
              <a:spLocks noChangeArrowheads="1"/>
            </p:cNvSpPr>
            <p:nvPr/>
          </p:nvSpPr>
          <p:spPr bwMode="auto">
            <a:xfrm>
              <a:off x="2332" y="2786"/>
              <a:ext cx="1302" cy="1294"/>
            </a:xfrm>
            <a:prstGeom prst="rtTriangle">
              <a:avLst/>
            </a:prstGeom>
            <a:solidFill>
              <a:srgbClr val="CCCCFF"/>
            </a:solidFill>
            <a:ln w="508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87062" name="Group 22"/>
          <p:cNvGrpSpPr>
            <a:grpSpLocks/>
          </p:cNvGrpSpPr>
          <p:nvPr/>
        </p:nvGrpSpPr>
        <p:grpSpPr bwMode="auto">
          <a:xfrm>
            <a:off x="3311525" y="2430463"/>
            <a:ext cx="2757488" cy="2900362"/>
            <a:chOff x="2430" y="1531"/>
            <a:chExt cx="1737" cy="1827"/>
          </a:xfrm>
        </p:grpSpPr>
        <p:grpSp>
          <p:nvGrpSpPr>
            <p:cNvPr id="87063" name="Group 23"/>
            <p:cNvGrpSpPr>
              <a:grpSpLocks/>
            </p:cNvGrpSpPr>
            <p:nvPr/>
          </p:nvGrpSpPr>
          <p:grpSpPr bwMode="auto">
            <a:xfrm>
              <a:off x="3738" y="1541"/>
              <a:ext cx="428" cy="478"/>
              <a:chOff x="3738" y="1541"/>
              <a:chExt cx="428" cy="478"/>
            </a:xfrm>
          </p:grpSpPr>
          <p:sp>
            <p:nvSpPr>
              <p:cNvPr id="87064" name="Oval 24"/>
              <p:cNvSpPr>
                <a:spLocks noChangeArrowheads="1"/>
              </p:cNvSpPr>
              <p:nvPr/>
            </p:nvSpPr>
            <p:spPr bwMode="auto">
              <a:xfrm>
                <a:off x="3738" y="1581"/>
                <a:ext cx="428" cy="428"/>
              </a:xfrm>
              <a:prstGeom prst="ellipse">
                <a:avLst/>
              </a:prstGeom>
              <a:solidFill>
                <a:srgbClr val="FFFF66"/>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7065" name="Rectangle 25"/>
              <p:cNvSpPr>
                <a:spLocks noChangeArrowheads="1"/>
              </p:cNvSpPr>
              <p:nvPr/>
            </p:nvSpPr>
            <p:spPr bwMode="auto">
              <a:xfrm>
                <a:off x="3768" y="1541"/>
                <a:ext cx="368" cy="47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4400" b="1"/>
                  <a:t>B</a:t>
                </a:r>
              </a:p>
            </p:txBody>
          </p:sp>
        </p:grpSp>
        <p:grpSp>
          <p:nvGrpSpPr>
            <p:cNvPr id="87066" name="Group 26"/>
            <p:cNvGrpSpPr>
              <a:grpSpLocks/>
            </p:cNvGrpSpPr>
            <p:nvPr/>
          </p:nvGrpSpPr>
          <p:grpSpPr bwMode="auto">
            <a:xfrm>
              <a:off x="2430" y="1531"/>
              <a:ext cx="428" cy="478"/>
              <a:chOff x="2430" y="1531"/>
              <a:chExt cx="428" cy="478"/>
            </a:xfrm>
          </p:grpSpPr>
          <p:sp>
            <p:nvSpPr>
              <p:cNvPr id="87067" name="Oval 27"/>
              <p:cNvSpPr>
                <a:spLocks noChangeArrowheads="1"/>
              </p:cNvSpPr>
              <p:nvPr/>
            </p:nvSpPr>
            <p:spPr bwMode="auto">
              <a:xfrm>
                <a:off x="2430" y="1581"/>
                <a:ext cx="428" cy="428"/>
              </a:xfrm>
              <a:prstGeom prst="ellipse">
                <a:avLst/>
              </a:prstGeom>
              <a:solidFill>
                <a:srgbClr val="FFFF66"/>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7068" name="Rectangle 28"/>
              <p:cNvSpPr>
                <a:spLocks noChangeArrowheads="1"/>
              </p:cNvSpPr>
              <p:nvPr/>
            </p:nvSpPr>
            <p:spPr bwMode="auto">
              <a:xfrm>
                <a:off x="2453" y="1531"/>
                <a:ext cx="368" cy="47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4400" b="1"/>
                  <a:t>A</a:t>
                </a:r>
              </a:p>
            </p:txBody>
          </p:sp>
        </p:grpSp>
        <p:grpSp>
          <p:nvGrpSpPr>
            <p:cNvPr id="87069" name="Group 29"/>
            <p:cNvGrpSpPr>
              <a:grpSpLocks/>
            </p:cNvGrpSpPr>
            <p:nvPr/>
          </p:nvGrpSpPr>
          <p:grpSpPr bwMode="auto">
            <a:xfrm>
              <a:off x="3739" y="2879"/>
              <a:ext cx="428" cy="478"/>
              <a:chOff x="3739" y="2879"/>
              <a:chExt cx="428" cy="478"/>
            </a:xfrm>
          </p:grpSpPr>
          <p:sp>
            <p:nvSpPr>
              <p:cNvPr id="87070" name="Oval 30"/>
              <p:cNvSpPr>
                <a:spLocks noChangeArrowheads="1"/>
              </p:cNvSpPr>
              <p:nvPr/>
            </p:nvSpPr>
            <p:spPr bwMode="auto">
              <a:xfrm>
                <a:off x="3739" y="2914"/>
                <a:ext cx="428" cy="428"/>
              </a:xfrm>
              <a:prstGeom prst="ellipse">
                <a:avLst/>
              </a:prstGeom>
              <a:solidFill>
                <a:srgbClr val="FFFF66"/>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7071" name="Rectangle 31"/>
              <p:cNvSpPr>
                <a:spLocks noChangeArrowheads="1"/>
              </p:cNvSpPr>
              <p:nvPr/>
            </p:nvSpPr>
            <p:spPr bwMode="auto">
              <a:xfrm>
                <a:off x="3781" y="2879"/>
                <a:ext cx="368" cy="47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eaLnBrk="0" hangingPunct="0"/>
                <a:r>
                  <a:rPr lang="en-US" altLang="en-US" sz="4400" b="1"/>
                  <a:t>D</a:t>
                </a:r>
              </a:p>
            </p:txBody>
          </p:sp>
        </p:grpSp>
        <p:grpSp>
          <p:nvGrpSpPr>
            <p:cNvPr id="87072" name="Group 32"/>
            <p:cNvGrpSpPr>
              <a:grpSpLocks/>
            </p:cNvGrpSpPr>
            <p:nvPr/>
          </p:nvGrpSpPr>
          <p:grpSpPr bwMode="auto">
            <a:xfrm>
              <a:off x="2431" y="2880"/>
              <a:ext cx="428" cy="478"/>
              <a:chOff x="2431" y="2880"/>
              <a:chExt cx="428" cy="478"/>
            </a:xfrm>
          </p:grpSpPr>
          <p:sp>
            <p:nvSpPr>
              <p:cNvPr id="87073" name="Oval 33"/>
              <p:cNvSpPr>
                <a:spLocks noChangeArrowheads="1"/>
              </p:cNvSpPr>
              <p:nvPr/>
            </p:nvSpPr>
            <p:spPr bwMode="auto">
              <a:xfrm>
                <a:off x="2431" y="2914"/>
                <a:ext cx="428" cy="428"/>
              </a:xfrm>
              <a:prstGeom prst="ellipse">
                <a:avLst/>
              </a:prstGeom>
              <a:solidFill>
                <a:srgbClr val="FFFF66"/>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7074" name="Rectangle 34"/>
              <p:cNvSpPr>
                <a:spLocks noChangeArrowheads="1"/>
              </p:cNvSpPr>
              <p:nvPr/>
            </p:nvSpPr>
            <p:spPr bwMode="auto">
              <a:xfrm>
                <a:off x="2454" y="2880"/>
                <a:ext cx="368" cy="47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4400" b="1"/>
                  <a:t>C</a:t>
                </a:r>
              </a:p>
            </p:txBody>
          </p:sp>
        </p:grpSp>
      </p:grpSp>
      <p:grpSp>
        <p:nvGrpSpPr>
          <p:cNvPr id="87075" name="Group 35"/>
          <p:cNvGrpSpPr>
            <a:grpSpLocks/>
          </p:cNvGrpSpPr>
          <p:nvPr/>
        </p:nvGrpSpPr>
        <p:grpSpPr bwMode="auto">
          <a:xfrm>
            <a:off x="3403600" y="2605088"/>
            <a:ext cx="3486150" cy="3521075"/>
            <a:chOff x="2488" y="1641"/>
            <a:chExt cx="2196" cy="2218"/>
          </a:xfrm>
        </p:grpSpPr>
        <p:sp>
          <p:nvSpPr>
            <p:cNvPr id="87076" name="Rectangle 36"/>
            <p:cNvSpPr>
              <a:spLocks noChangeArrowheads="1"/>
            </p:cNvSpPr>
            <p:nvPr/>
          </p:nvSpPr>
          <p:spPr bwMode="auto">
            <a:xfrm>
              <a:off x="2895" y="1641"/>
              <a:ext cx="489" cy="3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800" b="1">
                  <a:solidFill>
                    <a:srgbClr val="000000"/>
                  </a:solidFill>
                </a:rPr>
                <a:t>$12</a:t>
              </a:r>
            </a:p>
          </p:txBody>
        </p:sp>
        <p:sp>
          <p:nvSpPr>
            <p:cNvPr id="87077" name="Rectangle 37"/>
            <p:cNvSpPr>
              <a:spLocks noChangeArrowheads="1"/>
            </p:cNvSpPr>
            <p:nvPr/>
          </p:nvSpPr>
          <p:spPr bwMode="auto">
            <a:xfrm>
              <a:off x="4195" y="1641"/>
              <a:ext cx="489" cy="3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800" b="1">
                  <a:solidFill>
                    <a:srgbClr val="000000"/>
                  </a:solidFill>
                </a:rPr>
                <a:t>$15</a:t>
              </a:r>
            </a:p>
          </p:txBody>
        </p:sp>
        <p:sp>
          <p:nvSpPr>
            <p:cNvPr id="87078" name="Rectangle 38"/>
            <p:cNvSpPr>
              <a:spLocks noChangeArrowheads="1"/>
            </p:cNvSpPr>
            <p:nvPr/>
          </p:nvSpPr>
          <p:spPr bwMode="auto">
            <a:xfrm>
              <a:off x="2488" y="2241"/>
              <a:ext cx="489" cy="3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800" b="1">
                  <a:solidFill>
                    <a:srgbClr val="000000"/>
                  </a:solidFill>
                </a:rPr>
                <a:t>$12</a:t>
              </a:r>
            </a:p>
          </p:txBody>
        </p:sp>
        <p:sp>
          <p:nvSpPr>
            <p:cNvPr id="87079" name="Rectangle 39"/>
            <p:cNvSpPr>
              <a:spLocks noChangeArrowheads="1"/>
            </p:cNvSpPr>
            <p:nvPr/>
          </p:nvSpPr>
          <p:spPr bwMode="auto">
            <a:xfrm>
              <a:off x="3848" y="2241"/>
              <a:ext cx="364" cy="3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800" b="1">
                  <a:solidFill>
                    <a:srgbClr val="000000"/>
                  </a:solidFill>
                </a:rPr>
                <a:t>$6</a:t>
              </a:r>
            </a:p>
          </p:txBody>
        </p:sp>
        <p:sp>
          <p:nvSpPr>
            <p:cNvPr id="87080" name="Rectangle 40"/>
            <p:cNvSpPr>
              <a:spLocks noChangeArrowheads="1"/>
            </p:cNvSpPr>
            <p:nvPr/>
          </p:nvSpPr>
          <p:spPr bwMode="auto">
            <a:xfrm>
              <a:off x="2948" y="2974"/>
              <a:ext cx="364" cy="3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800" b="1">
                  <a:solidFill>
                    <a:srgbClr val="000000"/>
                  </a:solidFill>
                </a:rPr>
                <a:t>$6</a:t>
              </a:r>
            </a:p>
          </p:txBody>
        </p:sp>
        <p:sp>
          <p:nvSpPr>
            <p:cNvPr id="87081" name="Rectangle 41"/>
            <p:cNvSpPr>
              <a:spLocks noChangeArrowheads="1"/>
            </p:cNvSpPr>
            <p:nvPr/>
          </p:nvSpPr>
          <p:spPr bwMode="auto">
            <a:xfrm>
              <a:off x="4248" y="2974"/>
              <a:ext cx="364" cy="3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800" b="1">
                  <a:solidFill>
                    <a:srgbClr val="000000"/>
                  </a:solidFill>
                </a:rPr>
                <a:t>$8</a:t>
              </a:r>
            </a:p>
          </p:txBody>
        </p:sp>
        <p:sp>
          <p:nvSpPr>
            <p:cNvPr id="87082" name="Rectangle 42"/>
            <p:cNvSpPr>
              <a:spLocks noChangeArrowheads="1"/>
            </p:cNvSpPr>
            <p:nvPr/>
          </p:nvSpPr>
          <p:spPr bwMode="auto">
            <a:xfrm>
              <a:off x="3848" y="3534"/>
              <a:ext cx="364" cy="3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800" b="1">
                  <a:solidFill>
                    <a:srgbClr val="000000"/>
                  </a:solidFill>
                </a:rPr>
                <a:t>$8</a:t>
              </a:r>
            </a:p>
          </p:txBody>
        </p:sp>
        <p:sp>
          <p:nvSpPr>
            <p:cNvPr id="87083" name="Rectangle 43"/>
            <p:cNvSpPr>
              <a:spLocks noChangeArrowheads="1"/>
            </p:cNvSpPr>
            <p:nvPr/>
          </p:nvSpPr>
          <p:spPr bwMode="auto">
            <a:xfrm>
              <a:off x="2488" y="3534"/>
              <a:ext cx="489" cy="3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800" b="1">
                  <a:solidFill>
                    <a:srgbClr val="000000"/>
                  </a:solidFill>
                </a:rPr>
                <a:t>$15</a:t>
              </a:r>
            </a:p>
          </p:txBody>
        </p:sp>
      </p:grpSp>
      <p:sp>
        <p:nvSpPr>
          <p:cNvPr id="87084" name="Rectangle 44"/>
          <p:cNvSpPr>
            <a:spLocks noChangeArrowheads="1"/>
          </p:cNvSpPr>
          <p:nvPr/>
        </p:nvSpPr>
        <p:spPr bwMode="auto">
          <a:xfrm>
            <a:off x="7315200" y="2657475"/>
            <a:ext cx="1692275" cy="13081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eaLnBrk="0" hangingPunct="0"/>
            <a:r>
              <a:rPr lang="en-US" altLang="en-US" sz="2000" b="1" i="1">
                <a:solidFill>
                  <a:schemeClr val="tx2"/>
                </a:solidFill>
              </a:rPr>
              <a:t>Independent</a:t>
            </a:r>
          </a:p>
          <a:p>
            <a:pPr algn="ctr" eaLnBrk="0" hangingPunct="0"/>
            <a:r>
              <a:rPr lang="en-US" altLang="en-US" sz="2000" b="1" i="1">
                <a:solidFill>
                  <a:schemeClr val="tx2"/>
                </a:solidFill>
              </a:rPr>
              <a:t>Actions</a:t>
            </a:r>
          </a:p>
          <a:p>
            <a:pPr algn="ctr" eaLnBrk="0" hangingPunct="0"/>
            <a:r>
              <a:rPr lang="en-US" altLang="en-US" sz="2000" b="1" i="1">
                <a:solidFill>
                  <a:schemeClr val="tx2"/>
                </a:solidFill>
              </a:rPr>
              <a:t>Stimulate</a:t>
            </a:r>
          </a:p>
          <a:p>
            <a:pPr algn="ctr" eaLnBrk="0" hangingPunct="0"/>
            <a:r>
              <a:rPr lang="en-US" altLang="en-US" sz="2000" b="1" i="1">
                <a:solidFill>
                  <a:schemeClr val="tx2"/>
                </a:solidFill>
              </a:rPr>
              <a:t>Response</a:t>
            </a:r>
          </a:p>
        </p:txBody>
      </p:sp>
      <p:sp>
        <p:nvSpPr>
          <p:cNvPr id="87085" name="Line 45"/>
          <p:cNvSpPr>
            <a:spLocks noChangeShapeType="1"/>
          </p:cNvSpPr>
          <p:nvPr/>
        </p:nvSpPr>
        <p:spPr bwMode="auto">
          <a:xfrm>
            <a:off x="3944938" y="4368800"/>
            <a:ext cx="0" cy="1271588"/>
          </a:xfrm>
          <a:prstGeom prst="line">
            <a:avLst/>
          </a:prstGeom>
          <a:noFill/>
          <a:ln w="50800">
            <a:solidFill>
              <a:srgbClr val="CC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7086" name="Line 46"/>
          <p:cNvSpPr>
            <a:spLocks noChangeShapeType="1"/>
          </p:cNvSpPr>
          <p:nvPr/>
        </p:nvSpPr>
        <p:spPr bwMode="auto">
          <a:xfrm>
            <a:off x="5143500" y="3128963"/>
            <a:ext cx="1204913" cy="0"/>
          </a:xfrm>
          <a:prstGeom prst="line">
            <a:avLst/>
          </a:prstGeom>
          <a:noFill/>
          <a:ln w="50800">
            <a:solidFill>
              <a:srgbClr val="CC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7087" name="Oval 47"/>
          <p:cNvSpPr>
            <a:spLocks noChangeArrowheads="1"/>
          </p:cNvSpPr>
          <p:nvPr/>
        </p:nvSpPr>
        <p:spPr bwMode="auto">
          <a:xfrm rot="18900000">
            <a:off x="2876550" y="2654300"/>
            <a:ext cx="2568575" cy="1447800"/>
          </a:xfrm>
          <a:prstGeom prst="ellipse">
            <a:avLst/>
          </a:prstGeom>
          <a:noFill/>
          <a:ln w="76200">
            <a:solidFill>
              <a:srgbClr val="CC0000"/>
            </a:solidFill>
            <a:round/>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87084"/>
                                        </p:tgtEl>
                                        <p:attrNameLst>
                                          <p:attrName>style.visibility</p:attrName>
                                        </p:attrNameLst>
                                      </p:cBhvr>
                                      <p:to>
                                        <p:strVal val="visible"/>
                                      </p:to>
                                    </p:set>
                                    <p:animEffect transition="in" filter="wipe(up)">
                                      <p:cBhvr>
                                        <p:cTn id="7" dur="500"/>
                                        <p:tgtEl>
                                          <p:spTgt spid="87084"/>
                                        </p:tgtEl>
                                      </p:cBhvr>
                                    </p:animEffect>
                                  </p:childTnLst>
                                  <p:subTnLst>
                                    <p:audio>
                                      <p:cMediaNode>
                                        <p:cTn display="0" masterRel="sameClick">
                                          <p:stCondLst>
                                            <p:cond evt="begin" delay="0">
                                              <p:tn val="5"/>
                                            </p:cond>
                                          </p:stCondLst>
                                          <p:endCondLst>
                                            <p:cond evt="onStopAudio" delay="0">
                                              <p:tgtEl>
                                                <p:sldTgt/>
                                              </p:tgtEl>
                                            </p:cond>
                                          </p:endCondLst>
                                        </p:cTn>
                                        <p:tgtEl>
                                          <p:sndTgt r:embed="rId2" name="DING.WAV"/>
                                        </p:tgtEl>
                                      </p:cMediaNode>
                                    </p:audio>
                                  </p:subTnLst>
                                </p:cTn>
                              </p:par>
                            </p:childTnLst>
                          </p:cTn>
                        </p:par>
                        <p:par>
                          <p:cTn id="8" fill="hold" nodeType="afterGroup">
                            <p:stCondLst>
                              <p:cond delay="500"/>
                            </p:stCondLst>
                            <p:childTnLst>
                              <p:par>
                                <p:cTn id="9" presetID="22" presetClass="entr" presetSubtype="8" fill="hold" nodeType="afterEffect">
                                  <p:stCondLst>
                                    <p:cond delay="0"/>
                                  </p:stCondLst>
                                  <p:childTnLst>
                                    <p:set>
                                      <p:cBhvr>
                                        <p:cTn id="10" dur="1" fill="hold">
                                          <p:stCondLst>
                                            <p:cond delay="0"/>
                                          </p:stCondLst>
                                        </p:cTn>
                                        <p:tgtEl>
                                          <p:spTgt spid="87086"/>
                                        </p:tgtEl>
                                        <p:attrNameLst>
                                          <p:attrName>style.visibility</p:attrName>
                                        </p:attrNameLst>
                                      </p:cBhvr>
                                      <p:to>
                                        <p:strVal val="visible"/>
                                      </p:to>
                                    </p:set>
                                    <p:animEffect transition="in" filter="wipe(left)">
                                      <p:cBhvr>
                                        <p:cTn id="11" dur="500"/>
                                        <p:tgtEl>
                                          <p:spTgt spid="87086"/>
                                        </p:tgtEl>
                                      </p:cBhvr>
                                    </p:animEffect>
                                  </p:childTnLst>
                                </p:cTn>
                              </p:par>
                            </p:childTnLst>
                          </p:cTn>
                        </p:par>
                        <p:par>
                          <p:cTn id="12" fill="hold" nodeType="afterGroup">
                            <p:stCondLst>
                              <p:cond delay="1000"/>
                            </p:stCondLst>
                            <p:childTnLst>
                              <p:par>
                                <p:cTn id="13" presetID="22" presetClass="entr" presetSubtype="1" fill="hold" nodeType="afterEffect">
                                  <p:stCondLst>
                                    <p:cond delay="0"/>
                                  </p:stCondLst>
                                  <p:childTnLst>
                                    <p:set>
                                      <p:cBhvr>
                                        <p:cTn id="14" dur="1" fill="hold">
                                          <p:stCondLst>
                                            <p:cond delay="0"/>
                                          </p:stCondLst>
                                        </p:cTn>
                                        <p:tgtEl>
                                          <p:spTgt spid="87085"/>
                                        </p:tgtEl>
                                        <p:attrNameLst>
                                          <p:attrName>style.visibility</p:attrName>
                                        </p:attrNameLst>
                                      </p:cBhvr>
                                      <p:to>
                                        <p:strVal val="visible"/>
                                      </p:to>
                                    </p:set>
                                    <p:animEffect transition="in" filter="wipe(up)">
                                      <p:cBhvr>
                                        <p:cTn id="15" dur="500"/>
                                        <p:tgtEl>
                                          <p:spTgt spid="8708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7084" grpId="0" autoUpdateAnimBg="0"/>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ChangeArrowheads="1"/>
          </p:cNvSpPr>
          <p:nvPr/>
        </p:nvSpPr>
        <p:spPr bwMode="auto">
          <a:xfrm>
            <a:off x="1784350" y="85725"/>
            <a:ext cx="7261225" cy="804863"/>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4700" b="1">
                <a:solidFill>
                  <a:srgbClr val="000099"/>
                </a:solidFill>
                <a:latin typeface="Times New Roman" panose="02020603050405020304" pitchFamily="18" charset="0"/>
              </a:rPr>
              <a:t>OLIGOPOLY BEHAVIOR</a:t>
            </a:r>
          </a:p>
        </p:txBody>
      </p:sp>
      <p:sp>
        <p:nvSpPr>
          <p:cNvPr id="88067" name="Rectangle 3"/>
          <p:cNvSpPr>
            <a:spLocks noChangeArrowheads="1"/>
          </p:cNvSpPr>
          <p:nvPr/>
        </p:nvSpPr>
        <p:spPr bwMode="auto">
          <a:xfrm>
            <a:off x="1865313" y="777875"/>
            <a:ext cx="5626100" cy="6985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4000" b="1" i="1">
                <a:solidFill>
                  <a:srgbClr val="CC0000"/>
                </a:solidFill>
                <a:latin typeface="Times New Roman" panose="02020603050405020304" pitchFamily="18" charset="0"/>
              </a:rPr>
              <a:t>A Game-Theory Overview</a:t>
            </a:r>
          </a:p>
        </p:txBody>
      </p:sp>
      <p:grpSp>
        <p:nvGrpSpPr>
          <p:cNvPr id="88068" name="Group 4"/>
          <p:cNvGrpSpPr>
            <a:grpSpLocks/>
          </p:cNvGrpSpPr>
          <p:nvPr/>
        </p:nvGrpSpPr>
        <p:grpSpPr bwMode="auto">
          <a:xfrm>
            <a:off x="2317750" y="3206750"/>
            <a:ext cx="857250" cy="2463800"/>
            <a:chOff x="1804" y="2020"/>
            <a:chExt cx="540" cy="1552"/>
          </a:xfrm>
        </p:grpSpPr>
        <p:sp>
          <p:nvSpPr>
            <p:cNvPr id="88069" name="Rectangle 5"/>
            <p:cNvSpPr>
              <a:spLocks noChangeArrowheads="1"/>
            </p:cNvSpPr>
            <p:nvPr/>
          </p:nvSpPr>
          <p:spPr bwMode="auto">
            <a:xfrm>
              <a:off x="1804" y="2020"/>
              <a:ext cx="540" cy="286"/>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400" b="1">
                  <a:solidFill>
                    <a:srgbClr val="000000"/>
                  </a:solidFill>
                </a:rPr>
                <a:t>High</a:t>
              </a:r>
            </a:p>
          </p:txBody>
        </p:sp>
        <p:sp>
          <p:nvSpPr>
            <p:cNvPr id="88070" name="Rectangle 6"/>
            <p:cNvSpPr>
              <a:spLocks noChangeArrowheads="1"/>
            </p:cNvSpPr>
            <p:nvPr/>
          </p:nvSpPr>
          <p:spPr bwMode="auto">
            <a:xfrm>
              <a:off x="1809" y="3286"/>
              <a:ext cx="497" cy="286"/>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400" b="1">
                  <a:solidFill>
                    <a:srgbClr val="000000"/>
                  </a:solidFill>
                </a:rPr>
                <a:t>Low</a:t>
              </a:r>
            </a:p>
          </p:txBody>
        </p:sp>
      </p:grpSp>
      <p:grpSp>
        <p:nvGrpSpPr>
          <p:cNvPr id="88071" name="Group 7"/>
          <p:cNvGrpSpPr>
            <a:grpSpLocks/>
          </p:cNvGrpSpPr>
          <p:nvPr/>
        </p:nvGrpSpPr>
        <p:grpSpPr bwMode="auto">
          <a:xfrm>
            <a:off x="3779838" y="1868488"/>
            <a:ext cx="2798762" cy="454025"/>
            <a:chOff x="2725" y="1177"/>
            <a:chExt cx="1763" cy="286"/>
          </a:xfrm>
        </p:grpSpPr>
        <p:sp>
          <p:nvSpPr>
            <p:cNvPr id="88072" name="Rectangle 8"/>
            <p:cNvSpPr>
              <a:spLocks noChangeArrowheads="1"/>
            </p:cNvSpPr>
            <p:nvPr/>
          </p:nvSpPr>
          <p:spPr bwMode="auto">
            <a:xfrm>
              <a:off x="2725" y="1177"/>
              <a:ext cx="540" cy="286"/>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400" b="1">
                  <a:solidFill>
                    <a:srgbClr val="000000"/>
                  </a:solidFill>
                </a:rPr>
                <a:t>High</a:t>
              </a:r>
            </a:p>
          </p:txBody>
        </p:sp>
        <p:sp>
          <p:nvSpPr>
            <p:cNvPr id="88073" name="Rectangle 9"/>
            <p:cNvSpPr>
              <a:spLocks noChangeArrowheads="1"/>
            </p:cNvSpPr>
            <p:nvPr/>
          </p:nvSpPr>
          <p:spPr bwMode="auto">
            <a:xfrm>
              <a:off x="3991" y="1177"/>
              <a:ext cx="497" cy="286"/>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400" b="1">
                  <a:solidFill>
                    <a:srgbClr val="000000"/>
                  </a:solidFill>
                </a:rPr>
                <a:t>Low</a:t>
              </a:r>
            </a:p>
          </p:txBody>
        </p:sp>
      </p:grpSp>
      <p:sp>
        <p:nvSpPr>
          <p:cNvPr id="88074" name="Freeform 10"/>
          <p:cNvSpPr>
            <a:spLocks/>
          </p:cNvSpPr>
          <p:nvPr/>
        </p:nvSpPr>
        <p:spPr bwMode="auto">
          <a:xfrm>
            <a:off x="2149475" y="2405063"/>
            <a:ext cx="268288" cy="4197350"/>
          </a:xfrm>
          <a:custGeom>
            <a:avLst/>
            <a:gdLst>
              <a:gd name="T0" fmla="*/ 58 w 169"/>
              <a:gd name="T1" fmla="*/ 2198 h 2644"/>
              <a:gd name="T2" fmla="*/ 63 w 169"/>
              <a:gd name="T3" fmla="*/ 2299 h 2644"/>
              <a:gd name="T4" fmla="*/ 71 w 169"/>
              <a:gd name="T5" fmla="*/ 2388 h 2644"/>
              <a:gd name="T6" fmla="*/ 84 w 169"/>
              <a:gd name="T7" fmla="*/ 2471 h 2644"/>
              <a:gd name="T8" fmla="*/ 101 w 169"/>
              <a:gd name="T9" fmla="*/ 2539 h 2644"/>
              <a:gd name="T10" fmla="*/ 120 w 169"/>
              <a:gd name="T11" fmla="*/ 2589 h 2644"/>
              <a:gd name="T12" fmla="*/ 141 w 169"/>
              <a:gd name="T13" fmla="*/ 2625 h 2644"/>
              <a:gd name="T14" fmla="*/ 163 w 169"/>
              <a:gd name="T15" fmla="*/ 2639 h 2644"/>
              <a:gd name="T16" fmla="*/ 159 w 169"/>
              <a:gd name="T17" fmla="*/ 2639 h 2644"/>
              <a:gd name="T18" fmla="*/ 141 w 169"/>
              <a:gd name="T19" fmla="*/ 2621 h 2644"/>
              <a:gd name="T20" fmla="*/ 124 w 169"/>
              <a:gd name="T21" fmla="*/ 2582 h 2644"/>
              <a:gd name="T22" fmla="*/ 110 w 169"/>
              <a:gd name="T23" fmla="*/ 2528 h 2644"/>
              <a:gd name="T24" fmla="*/ 99 w 169"/>
              <a:gd name="T25" fmla="*/ 2457 h 2644"/>
              <a:gd name="T26" fmla="*/ 93 w 169"/>
              <a:gd name="T27" fmla="*/ 2378 h 2644"/>
              <a:gd name="T28" fmla="*/ 90 w 169"/>
              <a:gd name="T29" fmla="*/ 2299 h 2644"/>
              <a:gd name="T30" fmla="*/ 89 w 169"/>
              <a:gd name="T31" fmla="*/ 1585 h 2644"/>
              <a:gd name="T32" fmla="*/ 84 w 169"/>
              <a:gd name="T33" fmla="*/ 1506 h 2644"/>
              <a:gd name="T34" fmla="*/ 76 w 169"/>
              <a:gd name="T35" fmla="*/ 1442 h 2644"/>
              <a:gd name="T36" fmla="*/ 63 w 169"/>
              <a:gd name="T37" fmla="*/ 1384 h 2644"/>
              <a:gd name="T38" fmla="*/ 49 w 169"/>
              <a:gd name="T39" fmla="*/ 1348 h 2644"/>
              <a:gd name="T40" fmla="*/ 31 w 169"/>
              <a:gd name="T41" fmla="*/ 1330 h 2644"/>
              <a:gd name="T42" fmla="*/ 31 w 169"/>
              <a:gd name="T43" fmla="*/ 1320 h 2644"/>
              <a:gd name="T44" fmla="*/ 49 w 169"/>
              <a:gd name="T45" fmla="*/ 1298 h 2644"/>
              <a:gd name="T46" fmla="*/ 63 w 169"/>
              <a:gd name="T47" fmla="*/ 1259 h 2644"/>
              <a:gd name="T48" fmla="*/ 76 w 169"/>
              <a:gd name="T49" fmla="*/ 1205 h 2644"/>
              <a:gd name="T50" fmla="*/ 84 w 169"/>
              <a:gd name="T51" fmla="*/ 1137 h 2644"/>
              <a:gd name="T52" fmla="*/ 89 w 169"/>
              <a:gd name="T53" fmla="*/ 1062 h 2644"/>
              <a:gd name="T54" fmla="*/ 90 w 169"/>
              <a:gd name="T55" fmla="*/ 348 h 2644"/>
              <a:gd name="T56" fmla="*/ 93 w 169"/>
              <a:gd name="T57" fmla="*/ 265 h 2644"/>
              <a:gd name="T58" fmla="*/ 99 w 169"/>
              <a:gd name="T59" fmla="*/ 186 h 2644"/>
              <a:gd name="T60" fmla="*/ 110 w 169"/>
              <a:gd name="T61" fmla="*/ 118 h 2644"/>
              <a:gd name="T62" fmla="*/ 124 w 169"/>
              <a:gd name="T63" fmla="*/ 65 h 2644"/>
              <a:gd name="T64" fmla="*/ 141 w 169"/>
              <a:gd name="T65" fmla="*/ 22 h 2644"/>
              <a:gd name="T66" fmla="*/ 159 w 169"/>
              <a:gd name="T67" fmla="*/ 0 h 2644"/>
              <a:gd name="T68" fmla="*/ 163 w 169"/>
              <a:gd name="T69" fmla="*/ 0 h 2644"/>
              <a:gd name="T70" fmla="*/ 141 w 169"/>
              <a:gd name="T71" fmla="*/ 14 h 2644"/>
              <a:gd name="T72" fmla="*/ 120 w 169"/>
              <a:gd name="T73" fmla="*/ 54 h 2644"/>
              <a:gd name="T74" fmla="*/ 101 w 169"/>
              <a:gd name="T75" fmla="*/ 108 h 2644"/>
              <a:gd name="T76" fmla="*/ 84 w 169"/>
              <a:gd name="T77" fmla="*/ 176 h 2644"/>
              <a:gd name="T78" fmla="*/ 71 w 169"/>
              <a:gd name="T79" fmla="*/ 258 h 2644"/>
              <a:gd name="T80" fmla="*/ 63 w 169"/>
              <a:gd name="T81" fmla="*/ 348 h 2644"/>
              <a:gd name="T82" fmla="*/ 58 w 169"/>
              <a:gd name="T83" fmla="*/ 445 h 2644"/>
              <a:gd name="T84" fmla="*/ 57 w 169"/>
              <a:gd name="T85" fmla="*/ 1072 h 2644"/>
              <a:gd name="T86" fmla="*/ 54 w 169"/>
              <a:gd name="T87" fmla="*/ 1144 h 2644"/>
              <a:gd name="T88" fmla="*/ 48 w 169"/>
              <a:gd name="T89" fmla="*/ 1205 h 2644"/>
              <a:gd name="T90" fmla="*/ 38 w 169"/>
              <a:gd name="T91" fmla="*/ 1259 h 2644"/>
              <a:gd name="T92" fmla="*/ 24 w 169"/>
              <a:gd name="T93" fmla="*/ 1298 h 2644"/>
              <a:gd name="T94" fmla="*/ 8 w 169"/>
              <a:gd name="T95" fmla="*/ 1320 h 2644"/>
              <a:gd name="T96" fmla="*/ 8 w 169"/>
              <a:gd name="T97" fmla="*/ 1323 h 2644"/>
              <a:gd name="T98" fmla="*/ 23 w 169"/>
              <a:gd name="T99" fmla="*/ 1345 h 2644"/>
              <a:gd name="T100" fmla="*/ 37 w 169"/>
              <a:gd name="T101" fmla="*/ 1381 h 2644"/>
              <a:gd name="T102" fmla="*/ 47 w 169"/>
              <a:gd name="T103" fmla="*/ 1434 h 2644"/>
              <a:gd name="T104" fmla="*/ 54 w 169"/>
              <a:gd name="T105" fmla="*/ 1499 h 2644"/>
              <a:gd name="T106" fmla="*/ 57 w 169"/>
              <a:gd name="T107" fmla="*/ 1567 h 26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69" h="2644">
                <a:moveTo>
                  <a:pt x="57" y="2148"/>
                </a:moveTo>
                <a:lnTo>
                  <a:pt x="58" y="2198"/>
                </a:lnTo>
                <a:lnTo>
                  <a:pt x="59" y="2245"/>
                </a:lnTo>
                <a:lnTo>
                  <a:pt x="63" y="2299"/>
                </a:lnTo>
                <a:lnTo>
                  <a:pt x="66" y="2342"/>
                </a:lnTo>
                <a:lnTo>
                  <a:pt x="71" y="2388"/>
                </a:lnTo>
                <a:lnTo>
                  <a:pt x="78" y="2431"/>
                </a:lnTo>
                <a:lnTo>
                  <a:pt x="84" y="2471"/>
                </a:lnTo>
                <a:lnTo>
                  <a:pt x="92" y="2507"/>
                </a:lnTo>
                <a:lnTo>
                  <a:pt x="101" y="2539"/>
                </a:lnTo>
                <a:lnTo>
                  <a:pt x="110" y="2568"/>
                </a:lnTo>
                <a:lnTo>
                  <a:pt x="120" y="2589"/>
                </a:lnTo>
                <a:lnTo>
                  <a:pt x="130" y="2614"/>
                </a:lnTo>
                <a:lnTo>
                  <a:pt x="141" y="2625"/>
                </a:lnTo>
                <a:lnTo>
                  <a:pt x="152" y="2636"/>
                </a:lnTo>
                <a:lnTo>
                  <a:pt x="163" y="2639"/>
                </a:lnTo>
                <a:lnTo>
                  <a:pt x="168" y="2643"/>
                </a:lnTo>
                <a:lnTo>
                  <a:pt x="159" y="2639"/>
                </a:lnTo>
                <a:lnTo>
                  <a:pt x="150" y="2636"/>
                </a:lnTo>
                <a:lnTo>
                  <a:pt x="141" y="2621"/>
                </a:lnTo>
                <a:lnTo>
                  <a:pt x="132" y="2600"/>
                </a:lnTo>
                <a:lnTo>
                  <a:pt x="124" y="2582"/>
                </a:lnTo>
                <a:lnTo>
                  <a:pt x="116" y="2557"/>
                </a:lnTo>
                <a:lnTo>
                  <a:pt x="110" y="2528"/>
                </a:lnTo>
                <a:lnTo>
                  <a:pt x="104" y="2492"/>
                </a:lnTo>
                <a:lnTo>
                  <a:pt x="99" y="2457"/>
                </a:lnTo>
                <a:lnTo>
                  <a:pt x="95" y="2417"/>
                </a:lnTo>
                <a:lnTo>
                  <a:pt x="93" y="2378"/>
                </a:lnTo>
                <a:lnTo>
                  <a:pt x="91" y="2338"/>
                </a:lnTo>
                <a:lnTo>
                  <a:pt x="90" y="2299"/>
                </a:lnTo>
                <a:lnTo>
                  <a:pt x="90" y="1621"/>
                </a:lnTo>
                <a:lnTo>
                  <a:pt x="89" y="1585"/>
                </a:lnTo>
                <a:lnTo>
                  <a:pt x="87" y="1546"/>
                </a:lnTo>
                <a:lnTo>
                  <a:pt x="84" y="1506"/>
                </a:lnTo>
                <a:lnTo>
                  <a:pt x="81" y="1477"/>
                </a:lnTo>
                <a:lnTo>
                  <a:pt x="76" y="1442"/>
                </a:lnTo>
                <a:lnTo>
                  <a:pt x="70" y="1413"/>
                </a:lnTo>
                <a:lnTo>
                  <a:pt x="63" y="1384"/>
                </a:lnTo>
                <a:lnTo>
                  <a:pt x="56" y="1363"/>
                </a:lnTo>
                <a:lnTo>
                  <a:pt x="49" y="1348"/>
                </a:lnTo>
                <a:lnTo>
                  <a:pt x="40" y="1334"/>
                </a:lnTo>
                <a:lnTo>
                  <a:pt x="31" y="1330"/>
                </a:lnTo>
                <a:lnTo>
                  <a:pt x="23" y="1323"/>
                </a:lnTo>
                <a:lnTo>
                  <a:pt x="31" y="1320"/>
                </a:lnTo>
                <a:lnTo>
                  <a:pt x="40" y="1309"/>
                </a:lnTo>
                <a:lnTo>
                  <a:pt x="49" y="1298"/>
                </a:lnTo>
                <a:lnTo>
                  <a:pt x="56" y="1280"/>
                </a:lnTo>
                <a:lnTo>
                  <a:pt x="63" y="1259"/>
                </a:lnTo>
                <a:lnTo>
                  <a:pt x="70" y="1234"/>
                </a:lnTo>
                <a:lnTo>
                  <a:pt x="76" y="1205"/>
                </a:lnTo>
                <a:lnTo>
                  <a:pt x="81" y="1169"/>
                </a:lnTo>
                <a:lnTo>
                  <a:pt x="84" y="1137"/>
                </a:lnTo>
                <a:lnTo>
                  <a:pt x="87" y="1101"/>
                </a:lnTo>
                <a:lnTo>
                  <a:pt x="89" y="1062"/>
                </a:lnTo>
                <a:lnTo>
                  <a:pt x="90" y="1022"/>
                </a:lnTo>
                <a:lnTo>
                  <a:pt x="90" y="348"/>
                </a:lnTo>
                <a:lnTo>
                  <a:pt x="91" y="305"/>
                </a:lnTo>
                <a:lnTo>
                  <a:pt x="93" y="265"/>
                </a:lnTo>
                <a:lnTo>
                  <a:pt x="95" y="226"/>
                </a:lnTo>
                <a:lnTo>
                  <a:pt x="99" y="186"/>
                </a:lnTo>
                <a:lnTo>
                  <a:pt x="104" y="151"/>
                </a:lnTo>
                <a:lnTo>
                  <a:pt x="110" y="118"/>
                </a:lnTo>
                <a:lnTo>
                  <a:pt x="116" y="90"/>
                </a:lnTo>
                <a:lnTo>
                  <a:pt x="124" y="65"/>
                </a:lnTo>
                <a:lnTo>
                  <a:pt x="132" y="39"/>
                </a:lnTo>
                <a:lnTo>
                  <a:pt x="141" y="22"/>
                </a:lnTo>
                <a:lnTo>
                  <a:pt x="150" y="11"/>
                </a:lnTo>
                <a:lnTo>
                  <a:pt x="159" y="0"/>
                </a:lnTo>
                <a:lnTo>
                  <a:pt x="168" y="0"/>
                </a:lnTo>
                <a:lnTo>
                  <a:pt x="163" y="0"/>
                </a:lnTo>
                <a:lnTo>
                  <a:pt x="152" y="7"/>
                </a:lnTo>
                <a:lnTo>
                  <a:pt x="141" y="14"/>
                </a:lnTo>
                <a:lnTo>
                  <a:pt x="130" y="32"/>
                </a:lnTo>
                <a:lnTo>
                  <a:pt x="120" y="54"/>
                </a:lnTo>
                <a:lnTo>
                  <a:pt x="110" y="79"/>
                </a:lnTo>
                <a:lnTo>
                  <a:pt x="101" y="108"/>
                </a:lnTo>
                <a:lnTo>
                  <a:pt x="92" y="140"/>
                </a:lnTo>
                <a:lnTo>
                  <a:pt x="84" y="176"/>
                </a:lnTo>
                <a:lnTo>
                  <a:pt x="78" y="212"/>
                </a:lnTo>
                <a:lnTo>
                  <a:pt x="71" y="258"/>
                </a:lnTo>
                <a:lnTo>
                  <a:pt x="66" y="301"/>
                </a:lnTo>
                <a:lnTo>
                  <a:pt x="63" y="348"/>
                </a:lnTo>
                <a:lnTo>
                  <a:pt x="59" y="394"/>
                </a:lnTo>
                <a:lnTo>
                  <a:pt x="58" y="445"/>
                </a:lnTo>
                <a:lnTo>
                  <a:pt x="57" y="495"/>
                </a:lnTo>
                <a:lnTo>
                  <a:pt x="57" y="1072"/>
                </a:lnTo>
                <a:lnTo>
                  <a:pt x="56" y="1108"/>
                </a:lnTo>
                <a:lnTo>
                  <a:pt x="54" y="1144"/>
                </a:lnTo>
                <a:lnTo>
                  <a:pt x="52" y="1173"/>
                </a:lnTo>
                <a:lnTo>
                  <a:pt x="48" y="1205"/>
                </a:lnTo>
                <a:lnTo>
                  <a:pt x="43" y="1234"/>
                </a:lnTo>
                <a:lnTo>
                  <a:pt x="38" y="1259"/>
                </a:lnTo>
                <a:lnTo>
                  <a:pt x="31" y="1280"/>
                </a:lnTo>
                <a:lnTo>
                  <a:pt x="24" y="1298"/>
                </a:lnTo>
                <a:lnTo>
                  <a:pt x="16" y="1309"/>
                </a:lnTo>
                <a:lnTo>
                  <a:pt x="8" y="1320"/>
                </a:lnTo>
                <a:lnTo>
                  <a:pt x="0" y="1320"/>
                </a:lnTo>
                <a:lnTo>
                  <a:pt x="8" y="1323"/>
                </a:lnTo>
                <a:lnTo>
                  <a:pt x="15" y="1330"/>
                </a:lnTo>
                <a:lnTo>
                  <a:pt x="23" y="1345"/>
                </a:lnTo>
                <a:lnTo>
                  <a:pt x="30" y="1359"/>
                </a:lnTo>
                <a:lnTo>
                  <a:pt x="37" y="1381"/>
                </a:lnTo>
                <a:lnTo>
                  <a:pt x="42" y="1409"/>
                </a:lnTo>
                <a:lnTo>
                  <a:pt x="47" y="1434"/>
                </a:lnTo>
                <a:lnTo>
                  <a:pt x="52" y="1463"/>
                </a:lnTo>
                <a:lnTo>
                  <a:pt x="54" y="1499"/>
                </a:lnTo>
                <a:lnTo>
                  <a:pt x="56" y="1531"/>
                </a:lnTo>
                <a:lnTo>
                  <a:pt x="57" y="1567"/>
                </a:lnTo>
                <a:lnTo>
                  <a:pt x="57" y="2148"/>
                </a:lnTo>
              </a:path>
            </a:pathLst>
          </a:custGeom>
          <a:solidFill>
            <a:srgbClr val="000000"/>
          </a:solidFill>
          <a:ln w="12700" cap="rnd" cmpd="sng">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8075" name="Freeform 11"/>
          <p:cNvSpPr>
            <a:spLocks/>
          </p:cNvSpPr>
          <p:nvPr/>
        </p:nvSpPr>
        <p:spPr bwMode="auto">
          <a:xfrm>
            <a:off x="3094038" y="1755775"/>
            <a:ext cx="4252912" cy="266700"/>
          </a:xfrm>
          <a:custGeom>
            <a:avLst/>
            <a:gdLst>
              <a:gd name="T0" fmla="*/ 2224 w 2679"/>
              <a:gd name="T1" fmla="*/ 58 h 168"/>
              <a:gd name="T2" fmla="*/ 2326 w 2679"/>
              <a:gd name="T3" fmla="*/ 63 h 168"/>
              <a:gd name="T4" fmla="*/ 2416 w 2679"/>
              <a:gd name="T5" fmla="*/ 71 h 168"/>
              <a:gd name="T6" fmla="*/ 2500 w 2679"/>
              <a:gd name="T7" fmla="*/ 84 h 168"/>
              <a:gd name="T8" fmla="*/ 2573 w 2679"/>
              <a:gd name="T9" fmla="*/ 100 h 168"/>
              <a:gd name="T10" fmla="*/ 2623 w 2679"/>
              <a:gd name="T11" fmla="*/ 119 h 168"/>
              <a:gd name="T12" fmla="*/ 2660 w 2679"/>
              <a:gd name="T13" fmla="*/ 140 h 168"/>
              <a:gd name="T14" fmla="*/ 2674 w 2679"/>
              <a:gd name="T15" fmla="*/ 162 h 168"/>
              <a:gd name="T16" fmla="*/ 2674 w 2679"/>
              <a:gd name="T17" fmla="*/ 159 h 168"/>
              <a:gd name="T18" fmla="*/ 2653 w 2679"/>
              <a:gd name="T19" fmla="*/ 140 h 168"/>
              <a:gd name="T20" fmla="*/ 2616 w 2679"/>
              <a:gd name="T21" fmla="*/ 124 h 168"/>
              <a:gd name="T22" fmla="*/ 2558 w 2679"/>
              <a:gd name="T23" fmla="*/ 110 h 168"/>
              <a:gd name="T24" fmla="*/ 2489 w 2679"/>
              <a:gd name="T25" fmla="*/ 99 h 168"/>
              <a:gd name="T26" fmla="*/ 2409 w 2679"/>
              <a:gd name="T27" fmla="*/ 92 h 168"/>
              <a:gd name="T28" fmla="*/ 2326 w 2679"/>
              <a:gd name="T29" fmla="*/ 90 h 168"/>
              <a:gd name="T30" fmla="*/ 1602 w 2679"/>
              <a:gd name="T31" fmla="*/ 89 h 168"/>
              <a:gd name="T32" fmla="*/ 1526 w 2679"/>
              <a:gd name="T33" fmla="*/ 84 h 168"/>
              <a:gd name="T34" fmla="*/ 1461 w 2679"/>
              <a:gd name="T35" fmla="*/ 76 h 168"/>
              <a:gd name="T36" fmla="*/ 1403 w 2679"/>
              <a:gd name="T37" fmla="*/ 63 h 168"/>
              <a:gd name="T38" fmla="*/ 1366 w 2679"/>
              <a:gd name="T39" fmla="*/ 49 h 168"/>
              <a:gd name="T40" fmla="*/ 1348 w 2679"/>
              <a:gd name="T41" fmla="*/ 31 h 168"/>
              <a:gd name="T42" fmla="*/ 1337 w 2679"/>
              <a:gd name="T43" fmla="*/ 31 h 168"/>
              <a:gd name="T44" fmla="*/ 1315 w 2679"/>
              <a:gd name="T45" fmla="*/ 49 h 168"/>
              <a:gd name="T46" fmla="*/ 1275 w 2679"/>
              <a:gd name="T47" fmla="*/ 63 h 168"/>
              <a:gd name="T48" fmla="*/ 1221 w 2679"/>
              <a:gd name="T49" fmla="*/ 76 h 168"/>
              <a:gd name="T50" fmla="*/ 1152 w 2679"/>
              <a:gd name="T51" fmla="*/ 84 h 168"/>
              <a:gd name="T52" fmla="*/ 1076 w 2679"/>
              <a:gd name="T53" fmla="*/ 89 h 168"/>
              <a:gd name="T54" fmla="*/ 352 w 2679"/>
              <a:gd name="T55" fmla="*/ 90 h 168"/>
              <a:gd name="T56" fmla="*/ 269 w 2679"/>
              <a:gd name="T57" fmla="*/ 92 h 168"/>
              <a:gd name="T58" fmla="*/ 193 w 2679"/>
              <a:gd name="T59" fmla="*/ 99 h 168"/>
              <a:gd name="T60" fmla="*/ 120 w 2679"/>
              <a:gd name="T61" fmla="*/ 110 h 168"/>
              <a:gd name="T62" fmla="*/ 65 w 2679"/>
              <a:gd name="T63" fmla="*/ 124 h 168"/>
              <a:gd name="T64" fmla="*/ 22 w 2679"/>
              <a:gd name="T65" fmla="*/ 140 h 168"/>
              <a:gd name="T66" fmla="*/ 0 w 2679"/>
              <a:gd name="T67" fmla="*/ 159 h 168"/>
              <a:gd name="T68" fmla="*/ 0 w 2679"/>
              <a:gd name="T69" fmla="*/ 162 h 168"/>
              <a:gd name="T70" fmla="*/ 15 w 2679"/>
              <a:gd name="T71" fmla="*/ 140 h 168"/>
              <a:gd name="T72" fmla="*/ 55 w 2679"/>
              <a:gd name="T73" fmla="*/ 119 h 168"/>
              <a:gd name="T74" fmla="*/ 109 w 2679"/>
              <a:gd name="T75" fmla="*/ 100 h 168"/>
              <a:gd name="T76" fmla="*/ 178 w 2679"/>
              <a:gd name="T77" fmla="*/ 84 h 168"/>
              <a:gd name="T78" fmla="*/ 262 w 2679"/>
              <a:gd name="T79" fmla="*/ 71 h 168"/>
              <a:gd name="T80" fmla="*/ 352 w 2679"/>
              <a:gd name="T81" fmla="*/ 63 h 168"/>
              <a:gd name="T82" fmla="*/ 451 w 2679"/>
              <a:gd name="T83" fmla="*/ 58 h 168"/>
              <a:gd name="T84" fmla="*/ 1086 w 2679"/>
              <a:gd name="T85" fmla="*/ 57 h 168"/>
              <a:gd name="T86" fmla="*/ 1159 w 2679"/>
              <a:gd name="T87" fmla="*/ 54 h 168"/>
              <a:gd name="T88" fmla="*/ 1225 w 2679"/>
              <a:gd name="T89" fmla="*/ 48 h 168"/>
              <a:gd name="T90" fmla="*/ 1279 w 2679"/>
              <a:gd name="T91" fmla="*/ 38 h 168"/>
              <a:gd name="T92" fmla="*/ 1315 w 2679"/>
              <a:gd name="T93" fmla="*/ 24 h 168"/>
              <a:gd name="T94" fmla="*/ 1337 w 2679"/>
              <a:gd name="T95" fmla="*/ 8 h 168"/>
              <a:gd name="T96" fmla="*/ 1341 w 2679"/>
              <a:gd name="T97" fmla="*/ 8 h 168"/>
              <a:gd name="T98" fmla="*/ 1363 w 2679"/>
              <a:gd name="T99" fmla="*/ 22 h 168"/>
              <a:gd name="T100" fmla="*/ 1399 w 2679"/>
              <a:gd name="T101" fmla="*/ 37 h 168"/>
              <a:gd name="T102" fmla="*/ 1450 w 2679"/>
              <a:gd name="T103" fmla="*/ 47 h 168"/>
              <a:gd name="T104" fmla="*/ 1519 w 2679"/>
              <a:gd name="T105" fmla="*/ 54 h 168"/>
              <a:gd name="T106" fmla="*/ 1584 w 2679"/>
              <a:gd name="T107" fmla="*/ 57 h 1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2679" h="168">
                <a:moveTo>
                  <a:pt x="2177" y="57"/>
                </a:moveTo>
                <a:lnTo>
                  <a:pt x="2224" y="58"/>
                </a:lnTo>
                <a:lnTo>
                  <a:pt x="2275" y="59"/>
                </a:lnTo>
                <a:lnTo>
                  <a:pt x="2326" y="63"/>
                </a:lnTo>
                <a:lnTo>
                  <a:pt x="2373" y="66"/>
                </a:lnTo>
                <a:lnTo>
                  <a:pt x="2416" y="71"/>
                </a:lnTo>
                <a:lnTo>
                  <a:pt x="2460" y="77"/>
                </a:lnTo>
                <a:lnTo>
                  <a:pt x="2500" y="84"/>
                </a:lnTo>
                <a:lnTo>
                  <a:pt x="2536" y="92"/>
                </a:lnTo>
                <a:lnTo>
                  <a:pt x="2573" y="100"/>
                </a:lnTo>
                <a:lnTo>
                  <a:pt x="2602" y="109"/>
                </a:lnTo>
                <a:lnTo>
                  <a:pt x="2623" y="119"/>
                </a:lnTo>
                <a:lnTo>
                  <a:pt x="2645" y="129"/>
                </a:lnTo>
                <a:lnTo>
                  <a:pt x="2660" y="140"/>
                </a:lnTo>
                <a:lnTo>
                  <a:pt x="2667" y="151"/>
                </a:lnTo>
                <a:lnTo>
                  <a:pt x="2674" y="162"/>
                </a:lnTo>
                <a:lnTo>
                  <a:pt x="2678" y="167"/>
                </a:lnTo>
                <a:lnTo>
                  <a:pt x="2674" y="159"/>
                </a:lnTo>
                <a:lnTo>
                  <a:pt x="2667" y="149"/>
                </a:lnTo>
                <a:lnTo>
                  <a:pt x="2653" y="140"/>
                </a:lnTo>
                <a:lnTo>
                  <a:pt x="2634" y="132"/>
                </a:lnTo>
                <a:lnTo>
                  <a:pt x="2616" y="124"/>
                </a:lnTo>
                <a:lnTo>
                  <a:pt x="2591" y="116"/>
                </a:lnTo>
                <a:lnTo>
                  <a:pt x="2558" y="110"/>
                </a:lnTo>
                <a:lnTo>
                  <a:pt x="2525" y="104"/>
                </a:lnTo>
                <a:lnTo>
                  <a:pt x="2489" y="99"/>
                </a:lnTo>
                <a:lnTo>
                  <a:pt x="2449" y="95"/>
                </a:lnTo>
                <a:lnTo>
                  <a:pt x="2409" y="92"/>
                </a:lnTo>
                <a:lnTo>
                  <a:pt x="2369" y="90"/>
                </a:lnTo>
                <a:lnTo>
                  <a:pt x="2326" y="90"/>
                </a:lnTo>
                <a:lnTo>
                  <a:pt x="1642" y="90"/>
                </a:lnTo>
                <a:lnTo>
                  <a:pt x="1602" y="89"/>
                </a:lnTo>
                <a:lnTo>
                  <a:pt x="1562" y="87"/>
                </a:lnTo>
                <a:lnTo>
                  <a:pt x="1526" y="84"/>
                </a:lnTo>
                <a:lnTo>
                  <a:pt x="1493" y="80"/>
                </a:lnTo>
                <a:lnTo>
                  <a:pt x="1461" y="76"/>
                </a:lnTo>
                <a:lnTo>
                  <a:pt x="1428" y="70"/>
                </a:lnTo>
                <a:lnTo>
                  <a:pt x="1403" y="63"/>
                </a:lnTo>
                <a:lnTo>
                  <a:pt x="1381" y="56"/>
                </a:lnTo>
                <a:lnTo>
                  <a:pt x="1366" y="49"/>
                </a:lnTo>
                <a:lnTo>
                  <a:pt x="1352" y="40"/>
                </a:lnTo>
                <a:lnTo>
                  <a:pt x="1348" y="31"/>
                </a:lnTo>
                <a:lnTo>
                  <a:pt x="1341" y="22"/>
                </a:lnTo>
                <a:lnTo>
                  <a:pt x="1337" y="31"/>
                </a:lnTo>
                <a:lnTo>
                  <a:pt x="1326" y="40"/>
                </a:lnTo>
                <a:lnTo>
                  <a:pt x="1315" y="49"/>
                </a:lnTo>
                <a:lnTo>
                  <a:pt x="1297" y="56"/>
                </a:lnTo>
                <a:lnTo>
                  <a:pt x="1275" y="63"/>
                </a:lnTo>
                <a:lnTo>
                  <a:pt x="1250" y="70"/>
                </a:lnTo>
                <a:lnTo>
                  <a:pt x="1221" y="76"/>
                </a:lnTo>
                <a:lnTo>
                  <a:pt x="1185" y="80"/>
                </a:lnTo>
                <a:lnTo>
                  <a:pt x="1152" y="84"/>
                </a:lnTo>
                <a:lnTo>
                  <a:pt x="1116" y="87"/>
                </a:lnTo>
                <a:lnTo>
                  <a:pt x="1076" y="89"/>
                </a:lnTo>
                <a:lnTo>
                  <a:pt x="1036" y="90"/>
                </a:lnTo>
                <a:lnTo>
                  <a:pt x="352" y="90"/>
                </a:lnTo>
                <a:lnTo>
                  <a:pt x="309" y="90"/>
                </a:lnTo>
                <a:lnTo>
                  <a:pt x="269" y="92"/>
                </a:lnTo>
                <a:lnTo>
                  <a:pt x="229" y="95"/>
                </a:lnTo>
                <a:lnTo>
                  <a:pt x="193" y="99"/>
                </a:lnTo>
                <a:lnTo>
                  <a:pt x="153" y="104"/>
                </a:lnTo>
                <a:lnTo>
                  <a:pt x="120" y="110"/>
                </a:lnTo>
                <a:lnTo>
                  <a:pt x="91" y="116"/>
                </a:lnTo>
                <a:lnTo>
                  <a:pt x="65" y="124"/>
                </a:lnTo>
                <a:lnTo>
                  <a:pt x="40" y="132"/>
                </a:lnTo>
                <a:lnTo>
                  <a:pt x="22" y="140"/>
                </a:lnTo>
                <a:lnTo>
                  <a:pt x="11" y="149"/>
                </a:lnTo>
                <a:lnTo>
                  <a:pt x="0" y="159"/>
                </a:lnTo>
                <a:lnTo>
                  <a:pt x="0" y="167"/>
                </a:lnTo>
                <a:lnTo>
                  <a:pt x="0" y="162"/>
                </a:lnTo>
                <a:lnTo>
                  <a:pt x="7" y="151"/>
                </a:lnTo>
                <a:lnTo>
                  <a:pt x="15" y="140"/>
                </a:lnTo>
                <a:lnTo>
                  <a:pt x="36" y="129"/>
                </a:lnTo>
                <a:lnTo>
                  <a:pt x="55" y="119"/>
                </a:lnTo>
                <a:lnTo>
                  <a:pt x="80" y="109"/>
                </a:lnTo>
                <a:lnTo>
                  <a:pt x="109" y="100"/>
                </a:lnTo>
                <a:lnTo>
                  <a:pt x="142" y="92"/>
                </a:lnTo>
                <a:lnTo>
                  <a:pt x="178" y="84"/>
                </a:lnTo>
                <a:lnTo>
                  <a:pt x="214" y="77"/>
                </a:lnTo>
                <a:lnTo>
                  <a:pt x="262" y="71"/>
                </a:lnTo>
                <a:lnTo>
                  <a:pt x="309" y="66"/>
                </a:lnTo>
                <a:lnTo>
                  <a:pt x="352" y="63"/>
                </a:lnTo>
                <a:lnTo>
                  <a:pt x="403" y="59"/>
                </a:lnTo>
                <a:lnTo>
                  <a:pt x="451" y="58"/>
                </a:lnTo>
                <a:lnTo>
                  <a:pt x="501" y="57"/>
                </a:lnTo>
                <a:lnTo>
                  <a:pt x="1086" y="57"/>
                </a:lnTo>
                <a:lnTo>
                  <a:pt x="1123" y="56"/>
                </a:lnTo>
                <a:lnTo>
                  <a:pt x="1159" y="54"/>
                </a:lnTo>
                <a:lnTo>
                  <a:pt x="1188" y="51"/>
                </a:lnTo>
                <a:lnTo>
                  <a:pt x="1225" y="48"/>
                </a:lnTo>
                <a:lnTo>
                  <a:pt x="1250" y="43"/>
                </a:lnTo>
                <a:lnTo>
                  <a:pt x="1279" y="38"/>
                </a:lnTo>
                <a:lnTo>
                  <a:pt x="1297" y="31"/>
                </a:lnTo>
                <a:lnTo>
                  <a:pt x="1315" y="24"/>
                </a:lnTo>
                <a:lnTo>
                  <a:pt x="1326" y="16"/>
                </a:lnTo>
                <a:lnTo>
                  <a:pt x="1337" y="8"/>
                </a:lnTo>
                <a:lnTo>
                  <a:pt x="1341" y="0"/>
                </a:lnTo>
                <a:lnTo>
                  <a:pt x="1341" y="8"/>
                </a:lnTo>
                <a:lnTo>
                  <a:pt x="1348" y="15"/>
                </a:lnTo>
                <a:lnTo>
                  <a:pt x="1363" y="22"/>
                </a:lnTo>
                <a:lnTo>
                  <a:pt x="1377" y="30"/>
                </a:lnTo>
                <a:lnTo>
                  <a:pt x="1399" y="37"/>
                </a:lnTo>
                <a:lnTo>
                  <a:pt x="1424" y="42"/>
                </a:lnTo>
                <a:lnTo>
                  <a:pt x="1450" y="47"/>
                </a:lnTo>
                <a:lnTo>
                  <a:pt x="1483" y="51"/>
                </a:lnTo>
                <a:lnTo>
                  <a:pt x="1519" y="54"/>
                </a:lnTo>
                <a:lnTo>
                  <a:pt x="1552" y="56"/>
                </a:lnTo>
                <a:lnTo>
                  <a:pt x="1584" y="57"/>
                </a:lnTo>
                <a:lnTo>
                  <a:pt x="2177" y="57"/>
                </a:lnTo>
              </a:path>
            </a:pathLst>
          </a:custGeom>
          <a:solidFill>
            <a:srgbClr val="000000"/>
          </a:solidFill>
          <a:ln w="12700" cap="rnd" cmpd="sng">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8076" name="Rectangle 12"/>
          <p:cNvSpPr>
            <a:spLocks noChangeArrowheads="1"/>
          </p:cNvSpPr>
          <p:nvPr/>
        </p:nvSpPr>
        <p:spPr bwMode="auto">
          <a:xfrm rot="16200000">
            <a:off x="136525" y="4216400"/>
            <a:ext cx="3686175" cy="4540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400" b="1">
                <a:solidFill>
                  <a:srgbClr val="000000"/>
                </a:solidFill>
              </a:rPr>
              <a:t>Uptown’s Price Strategy</a:t>
            </a:r>
          </a:p>
        </p:txBody>
      </p:sp>
      <p:sp>
        <p:nvSpPr>
          <p:cNvPr id="88077" name="Rectangle 13"/>
          <p:cNvSpPr>
            <a:spLocks noChangeArrowheads="1"/>
          </p:cNvSpPr>
          <p:nvPr/>
        </p:nvSpPr>
        <p:spPr bwMode="auto">
          <a:xfrm>
            <a:off x="3419475" y="1373188"/>
            <a:ext cx="3757613" cy="4540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400" b="1">
                <a:solidFill>
                  <a:srgbClr val="000000"/>
                </a:solidFill>
              </a:rPr>
              <a:t>RareAir’s  Price Strategy</a:t>
            </a:r>
          </a:p>
        </p:txBody>
      </p:sp>
      <p:grpSp>
        <p:nvGrpSpPr>
          <p:cNvPr id="88078" name="Group 14"/>
          <p:cNvGrpSpPr>
            <a:grpSpLocks/>
          </p:cNvGrpSpPr>
          <p:nvPr/>
        </p:nvGrpSpPr>
        <p:grpSpPr bwMode="auto">
          <a:xfrm>
            <a:off x="3155950" y="2319338"/>
            <a:ext cx="4162425" cy="4157662"/>
            <a:chOff x="2332" y="1461"/>
            <a:chExt cx="2622" cy="2619"/>
          </a:xfrm>
        </p:grpSpPr>
        <p:sp>
          <p:nvSpPr>
            <p:cNvPr id="88079" name="Rectangle 15"/>
            <p:cNvSpPr>
              <a:spLocks noChangeArrowheads="1"/>
            </p:cNvSpPr>
            <p:nvPr/>
          </p:nvSpPr>
          <p:spPr bwMode="auto">
            <a:xfrm>
              <a:off x="3641" y="2792"/>
              <a:ext cx="1313" cy="1287"/>
            </a:xfrm>
            <a:prstGeom prst="rect">
              <a:avLst/>
            </a:prstGeom>
            <a:solidFill>
              <a:srgbClr val="FFFFFF"/>
            </a:solidFill>
            <a:ln w="508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8080" name="AutoShape 16"/>
            <p:cNvSpPr>
              <a:spLocks noChangeArrowheads="1"/>
            </p:cNvSpPr>
            <p:nvPr/>
          </p:nvSpPr>
          <p:spPr bwMode="auto">
            <a:xfrm>
              <a:off x="3635" y="2786"/>
              <a:ext cx="1302" cy="1294"/>
            </a:xfrm>
            <a:prstGeom prst="rtTriangle">
              <a:avLst/>
            </a:prstGeom>
            <a:solidFill>
              <a:srgbClr val="CCCCFF"/>
            </a:solidFill>
            <a:ln w="508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8081" name="Rectangle 17"/>
            <p:cNvSpPr>
              <a:spLocks noChangeArrowheads="1"/>
            </p:cNvSpPr>
            <p:nvPr/>
          </p:nvSpPr>
          <p:spPr bwMode="auto">
            <a:xfrm>
              <a:off x="2338" y="1461"/>
              <a:ext cx="1289" cy="1286"/>
            </a:xfrm>
            <a:prstGeom prst="rect">
              <a:avLst/>
            </a:prstGeom>
            <a:solidFill>
              <a:srgbClr val="FFFFFF"/>
            </a:solidFill>
            <a:ln w="508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8082" name="AutoShape 18"/>
            <p:cNvSpPr>
              <a:spLocks noChangeArrowheads="1"/>
            </p:cNvSpPr>
            <p:nvPr/>
          </p:nvSpPr>
          <p:spPr bwMode="auto">
            <a:xfrm>
              <a:off x="2332" y="1484"/>
              <a:ext cx="1302" cy="1294"/>
            </a:xfrm>
            <a:prstGeom prst="rtTriangle">
              <a:avLst/>
            </a:prstGeom>
            <a:solidFill>
              <a:srgbClr val="CCCCFF"/>
            </a:solidFill>
            <a:ln w="508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8083" name="Rectangle 19"/>
            <p:cNvSpPr>
              <a:spLocks noChangeArrowheads="1"/>
            </p:cNvSpPr>
            <p:nvPr/>
          </p:nvSpPr>
          <p:spPr bwMode="auto">
            <a:xfrm>
              <a:off x="3641" y="1463"/>
              <a:ext cx="1312" cy="1314"/>
            </a:xfrm>
            <a:prstGeom prst="rect">
              <a:avLst/>
            </a:prstGeom>
            <a:solidFill>
              <a:srgbClr val="FFFFFF"/>
            </a:solidFill>
            <a:ln w="508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8084" name="AutoShape 20"/>
            <p:cNvSpPr>
              <a:spLocks noChangeArrowheads="1"/>
            </p:cNvSpPr>
            <p:nvPr/>
          </p:nvSpPr>
          <p:spPr bwMode="auto">
            <a:xfrm>
              <a:off x="3635" y="1484"/>
              <a:ext cx="1302" cy="1294"/>
            </a:xfrm>
            <a:prstGeom prst="rtTriangle">
              <a:avLst/>
            </a:prstGeom>
            <a:solidFill>
              <a:srgbClr val="CCCCFF"/>
            </a:solidFill>
            <a:ln w="508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8085" name="AutoShape 21"/>
            <p:cNvSpPr>
              <a:spLocks noChangeArrowheads="1"/>
            </p:cNvSpPr>
            <p:nvPr/>
          </p:nvSpPr>
          <p:spPr bwMode="auto">
            <a:xfrm>
              <a:off x="2332" y="2786"/>
              <a:ext cx="1302" cy="1294"/>
            </a:xfrm>
            <a:prstGeom prst="rtTriangle">
              <a:avLst/>
            </a:prstGeom>
            <a:solidFill>
              <a:srgbClr val="CCCCFF"/>
            </a:solidFill>
            <a:ln w="508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88086" name="Group 22"/>
          <p:cNvGrpSpPr>
            <a:grpSpLocks/>
          </p:cNvGrpSpPr>
          <p:nvPr/>
        </p:nvGrpSpPr>
        <p:grpSpPr bwMode="auto">
          <a:xfrm>
            <a:off x="3311525" y="2430463"/>
            <a:ext cx="2757488" cy="2900362"/>
            <a:chOff x="2430" y="1531"/>
            <a:chExt cx="1737" cy="1827"/>
          </a:xfrm>
        </p:grpSpPr>
        <p:grpSp>
          <p:nvGrpSpPr>
            <p:cNvPr id="88087" name="Group 23"/>
            <p:cNvGrpSpPr>
              <a:grpSpLocks/>
            </p:cNvGrpSpPr>
            <p:nvPr/>
          </p:nvGrpSpPr>
          <p:grpSpPr bwMode="auto">
            <a:xfrm>
              <a:off x="3738" y="1541"/>
              <a:ext cx="428" cy="478"/>
              <a:chOff x="3738" y="1541"/>
              <a:chExt cx="428" cy="478"/>
            </a:xfrm>
          </p:grpSpPr>
          <p:sp>
            <p:nvSpPr>
              <p:cNvPr id="88088" name="Oval 24"/>
              <p:cNvSpPr>
                <a:spLocks noChangeArrowheads="1"/>
              </p:cNvSpPr>
              <p:nvPr/>
            </p:nvSpPr>
            <p:spPr bwMode="auto">
              <a:xfrm>
                <a:off x="3738" y="1581"/>
                <a:ext cx="428" cy="428"/>
              </a:xfrm>
              <a:prstGeom prst="ellipse">
                <a:avLst/>
              </a:prstGeom>
              <a:solidFill>
                <a:srgbClr val="FFFF66"/>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8089" name="Rectangle 25"/>
              <p:cNvSpPr>
                <a:spLocks noChangeArrowheads="1"/>
              </p:cNvSpPr>
              <p:nvPr/>
            </p:nvSpPr>
            <p:spPr bwMode="auto">
              <a:xfrm>
                <a:off x="3768" y="1541"/>
                <a:ext cx="368" cy="47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4400" b="1"/>
                  <a:t>B</a:t>
                </a:r>
              </a:p>
            </p:txBody>
          </p:sp>
        </p:grpSp>
        <p:grpSp>
          <p:nvGrpSpPr>
            <p:cNvPr id="88090" name="Group 26"/>
            <p:cNvGrpSpPr>
              <a:grpSpLocks/>
            </p:cNvGrpSpPr>
            <p:nvPr/>
          </p:nvGrpSpPr>
          <p:grpSpPr bwMode="auto">
            <a:xfrm>
              <a:off x="2430" y="1531"/>
              <a:ext cx="428" cy="478"/>
              <a:chOff x="2430" y="1531"/>
              <a:chExt cx="428" cy="478"/>
            </a:xfrm>
          </p:grpSpPr>
          <p:sp>
            <p:nvSpPr>
              <p:cNvPr id="88091" name="Oval 27"/>
              <p:cNvSpPr>
                <a:spLocks noChangeArrowheads="1"/>
              </p:cNvSpPr>
              <p:nvPr/>
            </p:nvSpPr>
            <p:spPr bwMode="auto">
              <a:xfrm>
                <a:off x="2430" y="1581"/>
                <a:ext cx="428" cy="428"/>
              </a:xfrm>
              <a:prstGeom prst="ellipse">
                <a:avLst/>
              </a:prstGeom>
              <a:solidFill>
                <a:srgbClr val="FFFF66"/>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8092" name="Rectangle 28"/>
              <p:cNvSpPr>
                <a:spLocks noChangeArrowheads="1"/>
              </p:cNvSpPr>
              <p:nvPr/>
            </p:nvSpPr>
            <p:spPr bwMode="auto">
              <a:xfrm>
                <a:off x="2453" y="1531"/>
                <a:ext cx="368" cy="47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4400" b="1"/>
                  <a:t>A</a:t>
                </a:r>
              </a:p>
            </p:txBody>
          </p:sp>
        </p:grpSp>
        <p:grpSp>
          <p:nvGrpSpPr>
            <p:cNvPr id="88093" name="Group 29"/>
            <p:cNvGrpSpPr>
              <a:grpSpLocks/>
            </p:cNvGrpSpPr>
            <p:nvPr/>
          </p:nvGrpSpPr>
          <p:grpSpPr bwMode="auto">
            <a:xfrm>
              <a:off x="3739" y="2879"/>
              <a:ext cx="428" cy="478"/>
              <a:chOff x="3739" y="2879"/>
              <a:chExt cx="428" cy="478"/>
            </a:xfrm>
          </p:grpSpPr>
          <p:sp>
            <p:nvSpPr>
              <p:cNvPr id="88094" name="Oval 30"/>
              <p:cNvSpPr>
                <a:spLocks noChangeArrowheads="1"/>
              </p:cNvSpPr>
              <p:nvPr/>
            </p:nvSpPr>
            <p:spPr bwMode="auto">
              <a:xfrm>
                <a:off x="3739" y="2914"/>
                <a:ext cx="428" cy="428"/>
              </a:xfrm>
              <a:prstGeom prst="ellipse">
                <a:avLst/>
              </a:prstGeom>
              <a:solidFill>
                <a:srgbClr val="FFFF66"/>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8095" name="Rectangle 31"/>
              <p:cNvSpPr>
                <a:spLocks noChangeArrowheads="1"/>
              </p:cNvSpPr>
              <p:nvPr/>
            </p:nvSpPr>
            <p:spPr bwMode="auto">
              <a:xfrm>
                <a:off x="3781" y="2879"/>
                <a:ext cx="368" cy="47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eaLnBrk="0" hangingPunct="0"/>
                <a:r>
                  <a:rPr lang="en-US" altLang="en-US" sz="4400" b="1"/>
                  <a:t>D</a:t>
                </a:r>
              </a:p>
            </p:txBody>
          </p:sp>
        </p:grpSp>
        <p:grpSp>
          <p:nvGrpSpPr>
            <p:cNvPr id="88096" name="Group 32"/>
            <p:cNvGrpSpPr>
              <a:grpSpLocks/>
            </p:cNvGrpSpPr>
            <p:nvPr/>
          </p:nvGrpSpPr>
          <p:grpSpPr bwMode="auto">
            <a:xfrm>
              <a:off x="2431" y="2880"/>
              <a:ext cx="428" cy="478"/>
              <a:chOff x="2431" y="2880"/>
              <a:chExt cx="428" cy="478"/>
            </a:xfrm>
          </p:grpSpPr>
          <p:sp>
            <p:nvSpPr>
              <p:cNvPr id="88097" name="Oval 33"/>
              <p:cNvSpPr>
                <a:spLocks noChangeArrowheads="1"/>
              </p:cNvSpPr>
              <p:nvPr/>
            </p:nvSpPr>
            <p:spPr bwMode="auto">
              <a:xfrm>
                <a:off x="2431" y="2914"/>
                <a:ext cx="428" cy="428"/>
              </a:xfrm>
              <a:prstGeom prst="ellipse">
                <a:avLst/>
              </a:prstGeom>
              <a:solidFill>
                <a:srgbClr val="FFFF66"/>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8098" name="Rectangle 34"/>
              <p:cNvSpPr>
                <a:spLocks noChangeArrowheads="1"/>
              </p:cNvSpPr>
              <p:nvPr/>
            </p:nvSpPr>
            <p:spPr bwMode="auto">
              <a:xfrm>
                <a:off x="2454" y="2880"/>
                <a:ext cx="368" cy="47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4400" b="1"/>
                  <a:t>C</a:t>
                </a:r>
              </a:p>
            </p:txBody>
          </p:sp>
        </p:grpSp>
      </p:grpSp>
      <p:grpSp>
        <p:nvGrpSpPr>
          <p:cNvPr id="88099" name="Group 35"/>
          <p:cNvGrpSpPr>
            <a:grpSpLocks/>
          </p:cNvGrpSpPr>
          <p:nvPr/>
        </p:nvGrpSpPr>
        <p:grpSpPr bwMode="auto">
          <a:xfrm>
            <a:off x="3403600" y="2605088"/>
            <a:ext cx="3486150" cy="3521075"/>
            <a:chOff x="2488" y="1641"/>
            <a:chExt cx="2196" cy="2218"/>
          </a:xfrm>
        </p:grpSpPr>
        <p:sp>
          <p:nvSpPr>
            <p:cNvPr id="88100" name="Rectangle 36"/>
            <p:cNvSpPr>
              <a:spLocks noChangeArrowheads="1"/>
            </p:cNvSpPr>
            <p:nvPr/>
          </p:nvSpPr>
          <p:spPr bwMode="auto">
            <a:xfrm>
              <a:off x="2895" y="1641"/>
              <a:ext cx="489" cy="3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800" b="1">
                  <a:solidFill>
                    <a:srgbClr val="000000"/>
                  </a:solidFill>
                </a:rPr>
                <a:t>$12</a:t>
              </a:r>
            </a:p>
          </p:txBody>
        </p:sp>
        <p:sp>
          <p:nvSpPr>
            <p:cNvPr id="88101" name="Rectangle 37"/>
            <p:cNvSpPr>
              <a:spLocks noChangeArrowheads="1"/>
            </p:cNvSpPr>
            <p:nvPr/>
          </p:nvSpPr>
          <p:spPr bwMode="auto">
            <a:xfrm>
              <a:off x="4195" y="1641"/>
              <a:ext cx="489" cy="3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800" b="1">
                  <a:solidFill>
                    <a:srgbClr val="000000"/>
                  </a:solidFill>
                </a:rPr>
                <a:t>$15</a:t>
              </a:r>
            </a:p>
          </p:txBody>
        </p:sp>
        <p:sp>
          <p:nvSpPr>
            <p:cNvPr id="88102" name="Rectangle 38"/>
            <p:cNvSpPr>
              <a:spLocks noChangeArrowheads="1"/>
            </p:cNvSpPr>
            <p:nvPr/>
          </p:nvSpPr>
          <p:spPr bwMode="auto">
            <a:xfrm>
              <a:off x="2488" y="2241"/>
              <a:ext cx="489" cy="3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800" b="1">
                  <a:solidFill>
                    <a:srgbClr val="000000"/>
                  </a:solidFill>
                </a:rPr>
                <a:t>$12</a:t>
              </a:r>
            </a:p>
          </p:txBody>
        </p:sp>
        <p:sp>
          <p:nvSpPr>
            <p:cNvPr id="88103" name="Rectangle 39"/>
            <p:cNvSpPr>
              <a:spLocks noChangeArrowheads="1"/>
            </p:cNvSpPr>
            <p:nvPr/>
          </p:nvSpPr>
          <p:spPr bwMode="auto">
            <a:xfrm>
              <a:off x="3848" y="2241"/>
              <a:ext cx="364" cy="3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800" b="1">
                  <a:solidFill>
                    <a:srgbClr val="000000"/>
                  </a:solidFill>
                </a:rPr>
                <a:t>$6</a:t>
              </a:r>
            </a:p>
          </p:txBody>
        </p:sp>
        <p:sp>
          <p:nvSpPr>
            <p:cNvPr id="88104" name="Rectangle 40"/>
            <p:cNvSpPr>
              <a:spLocks noChangeArrowheads="1"/>
            </p:cNvSpPr>
            <p:nvPr/>
          </p:nvSpPr>
          <p:spPr bwMode="auto">
            <a:xfrm>
              <a:off x="2948" y="2974"/>
              <a:ext cx="364" cy="3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800" b="1">
                  <a:solidFill>
                    <a:srgbClr val="000000"/>
                  </a:solidFill>
                </a:rPr>
                <a:t>$6</a:t>
              </a:r>
            </a:p>
          </p:txBody>
        </p:sp>
        <p:sp>
          <p:nvSpPr>
            <p:cNvPr id="88105" name="Rectangle 41"/>
            <p:cNvSpPr>
              <a:spLocks noChangeArrowheads="1"/>
            </p:cNvSpPr>
            <p:nvPr/>
          </p:nvSpPr>
          <p:spPr bwMode="auto">
            <a:xfrm>
              <a:off x="4248" y="2974"/>
              <a:ext cx="364" cy="3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800" b="1">
                  <a:solidFill>
                    <a:srgbClr val="000000"/>
                  </a:solidFill>
                </a:rPr>
                <a:t>$8</a:t>
              </a:r>
            </a:p>
          </p:txBody>
        </p:sp>
        <p:sp>
          <p:nvSpPr>
            <p:cNvPr id="88106" name="Rectangle 42"/>
            <p:cNvSpPr>
              <a:spLocks noChangeArrowheads="1"/>
            </p:cNvSpPr>
            <p:nvPr/>
          </p:nvSpPr>
          <p:spPr bwMode="auto">
            <a:xfrm>
              <a:off x="3848" y="3534"/>
              <a:ext cx="364" cy="3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800" b="1">
                  <a:solidFill>
                    <a:srgbClr val="000000"/>
                  </a:solidFill>
                </a:rPr>
                <a:t>$8</a:t>
              </a:r>
            </a:p>
          </p:txBody>
        </p:sp>
        <p:sp>
          <p:nvSpPr>
            <p:cNvPr id="88107" name="Rectangle 43"/>
            <p:cNvSpPr>
              <a:spLocks noChangeArrowheads="1"/>
            </p:cNvSpPr>
            <p:nvPr/>
          </p:nvSpPr>
          <p:spPr bwMode="auto">
            <a:xfrm>
              <a:off x="2488" y="3534"/>
              <a:ext cx="489" cy="3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800" b="1">
                  <a:solidFill>
                    <a:srgbClr val="000000"/>
                  </a:solidFill>
                </a:rPr>
                <a:t>$15</a:t>
              </a:r>
            </a:p>
          </p:txBody>
        </p:sp>
      </p:grpSp>
      <p:sp>
        <p:nvSpPr>
          <p:cNvPr id="88108" name="Rectangle 44"/>
          <p:cNvSpPr>
            <a:spLocks noChangeArrowheads="1"/>
          </p:cNvSpPr>
          <p:nvPr/>
        </p:nvSpPr>
        <p:spPr bwMode="auto">
          <a:xfrm>
            <a:off x="7315200" y="2657475"/>
            <a:ext cx="1692275" cy="13081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eaLnBrk="0" hangingPunct="0"/>
            <a:r>
              <a:rPr lang="en-US" altLang="en-US" sz="2000" b="1" i="1">
                <a:solidFill>
                  <a:schemeClr val="tx2"/>
                </a:solidFill>
              </a:rPr>
              <a:t>Independent</a:t>
            </a:r>
          </a:p>
          <a:p>
            <a:pPr algn="ctr" eaLnBrk="0" hangingPunct="0"/>
            <a:r>
              <a:rPr lang="en-US" altLang="en-US" sz="2000" b="1" i="1">
                <a:solidFill>
                  <a:schemeClr val="tx2"/>
                </a:solidFill>
              </a:rPr>
              <a:t>Actions</a:t>
            </a:r>
          </a:p>
          <a:p>
            <a:pPr algn="ctr" eaLnBrk="0" hangingPunct="0"/>
            <a:r>
              <a:rPr lang="en-US" altLang="en-US" sz="2000" b="1" i="1">
                <a:solidFill>
                  <a:schemeClr val="tx2"/>
                </a:solidFill>
              </a:rPr>
              <a:t>Stimulate</a:t>
            </a:r>
          </a:p>
          <a:p>
            <a:pPr algn="ctr" eaLnBrk="0" hangingPunct="0"/>
            <a:r>
              <a:rPr lang="en-US" altLang="en-US" sz="2000" b="1" i="1">
                <a:solidFill>
                  <a:schemeClr val="tx2"/>
                </a:solidFill>
              </a:rPr>
              <a:t>Response</a:t>
            </a:r>
          </a:p>
        </p:txBody>
      </p:sp>
      <p:sp>
        <p:nvSpPr>
          <p:cNvPr id="88109" name="Oval 45"/>
          <p:cNvSpPr>
            <a:spLocks noChangeArrowheads="1"/>
          </p:cNvSpPr>
          <p:nvPr/>
        </p:nvSpPr>
        <p:spPr bwMode="auto">
          <a:xfrm rot="18900000">
            <a:off x="4867275" y="4691063"/>
            <a:ext cx="2568575" cy="1425575"/>
          </a:xfrm>
          <a:prstGeom prst="ellipse">
            <a:avLst/>
          </a:prstGeom>
          <a:noFill/>
          <a:ln w="76200">
            <a:solidFill>
              <a:srgbClr val="CC0000"/>
            </a:solidFill>
            <a:round/>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8110" name="Rectangle 46"/>
          <p:cNvSpPr>
            <a:spLocks noChangeArrowheads="1"/>
          </p:cNvSpPr>
          <p:nvPr/>
        </p:nvSpPr>
        <p:spPr bwMode="auto">
          <a:xfrm>
            <a:off x="7280275" y="4549775"/>
            <a:ext cx="1617663"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hangingPunct="0"/>
            <a:r>
              <a:rPr lang="en-US" altLang="en-US" sz="2000" b="1" i="1">
                <a:solidFill>
                  <a:srgbClr val="006600"/>
                </a:solidFill>
              </a:rPr>
              <a:t>Gravitating</a:t>
            </a:r>
          </a:p>
          <a:p>
            <a:pPr algn="ctr" eaLnBrk="0" hangingPunct="0"/>
            <a:r>
              <a:rPr lang="en-US" altLang="en-US" sz="2000" b="1" i="1">
                <a:solidFill>
                  <a:srgbClr val="006600"/>
                </a:solidFill>
              </a:rPr>
              <a:t>to the</a:t>
            </a:r>
          </a:p>
          <a:p>
            <a:pPr algn="ctr" eaLnBrk="0" hangingPunct="0"/>
            <a:r>
              <a:rPr lang="en-US" altLang="en-US" sz="2000" b="1" i="1">
                <a:solidFill>
                  <a:srgbClr val="006600"/>
                </a:solidFill>
              </a:rPr>
              <a:t>Worst Case</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88110"/>
                                        </p:tgtEl>
                                        <p:attrNameLst>
                                          <p:attrName>style.visibility</p:attrName>
                                        </p:attrNameLst>
                                      </p:cBhvr>
                                      <p:to>
                                        <p:strVal val="visible"/>
                                      </p:to>
                                    </p:set>
                                    <p:animEffect transition="in" filter="wipe(up)">
                                      <p:cBhvr>
                                        <p:cTn id="7" dur="500"/>
                                        <p:tgtEl>
                                          <p:spTgt spid="88110"/>
                                        </p:tgtEl>
                                      </p:cBhvr>
                                    </p:animEffect>
                                  </p:childTnLst>
                                </p:cTn>
                              </p:par>
                            </p:childTnLst>
                          </p:cTn>
                        </p:par>
                        <p:par>
                          <p:cTn id="8" fill="hold" nodeType="afterGroup">
                            <p:stCondLst>
                              <p:cond delay="500"/>
                            </p:stCondLst>
                            <p:childTnLst>
                              <p:par>
                                <p:cTn id="9" presetID="9" presetClass="entr" presetSubtype="0" fill="hold" nodeType="afterEffect">
                                  <p:stCondLst>
                                    <p:cond delay="0"/>
                                  </p:stCondLst>
                                  <p:childTnLst>
                                    <p:set>
                                      <p:cBhvr>
                                        <p:cTn id="10" dur="1" fill="hold">
                                          <p:stCondLst>
                                            <p:cond delay="0"/>
                                          </p:stCondLst>
                                        </p:cTn>
                                        <p:tgtEl>
                                          <p:spTgt spid="88109"/>
                                        </p:tgtEl>
                                        <p:attrNameLst>
                                          <p:attrName>style.visibility</p:attrName>
                                        </p:attrNameLst>
                                      </p:cBhvr>
                                      <p:to>
                                        <p:strVal val="visible"/>
                                      </p:to>
                                    </p:set>
                                    <p:animEffect transition="in" filter="dissolve">
                                      <p:cBhvr>
                                        <p:cTn id="11" dur="500"/>
                                        <p:tgtEl>
                                          <p:spTgt spid="88109"/>
                                        </p:tgtEl>
                                      </p:cBhvr>
                                    </p:animEffect>
                                  </p:childTnLst>
                                  <p:subTnLst>
                                    <p:audio>
                                      <p:cMediaNode>
                                        <p:cTn display="0" masterRel="sameClick">
                                          <p:stCondLst>
                                            <p:cond evt="begin" delay="0">
                                              <p:tn val="9"/>
                                            </p:cond>
                                          </p:stCondLst>
                                          <p:endCondLst>
                                            <p:cond evt="onStopAudio" delay="0">
                                              <p:tgtEl>
                                                <p:sldTgt/>
                                              </p:tgtEl>
                                            </p:cond>
                                          </p:endCondLst>
                                        </p:cTn>
                                        <p:tgtEl>
                                          <p:sndTgt r:embed="rId2" name="CHIMES.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8110" grpId="0" autoUpdateAnimBg="0"/>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ChangeArrowheads="1"/>
          </p:cNvSpPr>
          <p:nvPr/>
        </p:nvSpPr>
        <p:spPr bwMode="auto">
          <a:xfrm>
            <a:off x="1784350" y="85725"/>
            <a:ext cx="7261225" cy="804863"/>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4700" b="1">
                <a:solidFill>
                  <a:srgbClr val="000099"/>
                </a:solidFill>
                <a:latin typeface="Times New Roman" panose="02020603050405020304" pitchFamily="18" charset="0"/>
              </a:rPr>
              <a:t>OLIGOPOLY BEHAVIOR</a:t>
            </a:r>
          </a:p>
        </p:txBody>
      </p:sp>
      <p:sp>
        <p:nvSpPr>
          <p:cNvPr id="89091" name="Rectangle 3"/>
          <p:cNvSpPr>
            <a:spLocks noChangeArrowheads="1"/>
          </p:cNvSpPr>
          <p:nvPr/>
        </p:nvSpPr>
        <p:spPr bwMode="auto">
          <a:xfrm>
            <a:off x="1865313" y="777875"/>
            <a:ext cx="5626100" cy="6985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4000" b="1" i="1">
                <a:solidFill>
                  <a:srgbClr val="CC0000"/>
                </a:solidFill>
                <a:latin typeface="Times New Roman" panose="02020603050405020304" pitchFamily="18" charset="0"/>
              </a:rPr>
              <a:t>A Game-Theory Overview</a:t>
            </a:r>
          </a:p>
        </p:txBody>
      </p:sp>
      <p:grpSp>
        <p:nvGrpSpPr>
          <p:cNvPr id="89092" name="Group 4"/>
          <p:cNvGrpSpPr>
            <a:grpSpLocks/>
          </p:cNvGrpSpPr>
          <p:nvPr/>
        </p:nvGrpSpPr>
        <p:grpSpPr bwMode="auto">
          <a:xfrm>
            <a:off x="2317750" y="3206750"/>
            <a:ext cx="857250" cy="2463800"/>
            <a:chOff x="1804" y="2020"/>
            <a:chExt cx="540" cy="1552"/>
          </a:xfrm>
        </p:grpSpPr>
        <p:sp>
          <p:nvSpPr>
            <p:cNvPr id="89093" name="Rectangle 5"/>
            <p:cNvSpPr>
              <a:spLocks noChangeArrowheads="1"/>
            </p:cNvSpPr>
            <p:nvPr/>
          </p:nvSpPr>
          <p:spPr bwMode="auto">
            <a:xfrm>
              <a:off x="1804" y="2020"/>
              <a:ext cx="540" cy="286"/>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400" b="1">
                  <a:solidFill>
                    <a:srgbClr val="000000"/>
                  </a:solidFill>
                </a:rPr>
                <a:t>High</a:t>
              </a:r>
            </a:p>
          </p:txBody>
        </p:sp>
        <p:sp>
          <p:nvSpPr>
            <p:cNvPr id="89094" name="Rectangle 6"/>
            <p:cNvSpPr>
              <a:spLocks noChangeArrowheads="1"/>
            </p:cNvSpPr>
            <p:nvPr/>
          </p:nvSpPr>
          <p:spPr bwMode="auto">
            <a:xfrm>
              <a:off x="1809" y="3286"/>
              <a:ext cx="497" cy="286"/>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400" b="1">
                  <a:solidFill>
                    <a:srgbClr val="000000"/>
                  </a:solidFill>
                </a:rPr>
                <a:t>Low</a:t>
              </a:r>
            </a:p>
          </p:txBody>
        </p:sp>
      </p:grpSp>
      <p:grpSp>
        <p:nvGrpSpPr>
          <p:cNvPr id="89095" name="Group 7"/>
          <p:cNvGrpSpPr>
            <a:grpSpLocks/>
          </p:cNvGrpSpPr>
          <p:nvPr/>
        </p:nvGrpSpPr>
        <p:grpSpPr bwMode="auto">
          <a:xfrm>
            <a:off x="3779838" y="1868488"/>
            <a:ext cx="2798762" cy="454025"/>
            <a:chOff x="2725" y="1177"/>
            <a:chExt cx="1763" cy="286"/>
          </a:xfrm>
        </p:grpSpPr>
        <p:sp>
          <p:nvSpPr>
            <p:cNvPr id="89096" name="Rectangle 8"/>
            <p:cNvSpPr>
              <a:spLocks noChangeArrowheads="1"/>
            </p:cNvSpPr>
            <p:nvPr/>
          </p:nvSpPr>
          <p:spPr bwMode="auto">
            <a:xfrm>
              <a:off x="2725" y="1177"/>
              <a:ext cx="540" cy="286"/>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400" b="1">
                  <a:solidFill>
                    <a:srgbClr val="000000"/>
                  </a:solidFill>
                </a:rPr>
                <a:t>High</a:t>
              </a:r>
            </a:p>
          </p:txBody>
        </p:sp>
        <p:sp>
          <p:nvSpPr>
            <p:cNvPr id="89097" name="Rectangle 9"/>
            <p:cNvSpPr>
              <a:spLocks noChangeArrowheads="1"/>
            </p:cNvSpPr>
            <p:nvPr/>
          </p:nvSpPr>
          <p:spPr bwMode="auto">
            <a:xfrm>
              <a:off x="3991" y="1177"/>
              <a:ext cx="497" cy="286"/>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400" b="1">
                  <a:solidFill>
                    <a:srgbClr val="000000"/>
                  </a:solidFill>
                </a:rPr>
                <a:t>Low</a:t>
              </a:r>
            </a:p>
          </p:txBody>
        </p:sp>
      </p:grpSp>
      <p:sp>
        <p:nvSpPr>
          <p:cNvPr id="89098" name="Freeform 10"/>
          <p:cNvSpPr>
            <a:spLocks/>
          </p:cNvSpPr>
          <p:nvPr/>
        </p:nvSpPr>
        <p:spPr bwMode="auto">
          <a:xfrm>
            <a:off x="2149475" y="2405063"/>
            <a:ext cx="268288" cy="4197350"/>
          </a:xfrm>
          <a:custGeom>
            <a:avLst/>
            <a:gdLst>
              <a:gd name="T0" fmla="*/ 58 w 169"/>
              <a:gd name="T1" fmla="*/ 2198 h 2644"/>
              <a:gd name="T2" fmla="*/ 63 w 169"/>
              <a:gd name="T3" fmla="*/ 2299 h 2644"/>
              <a:gd name="T4" fmla="*/ 71 w 169"/>
              <a:gd name="T5" fmla="*/ 2388 h 2644"/>
              <a:gd name="T6" fmla="*/ 84 w 169"/>
              <a:gd name="T7" fmla="*/ 2471 h 2644"/>
              <a:gd name="T8" fmla="*/ 101 w 169"/>
              <a:gd name="T9" fmla="*/ 2539 h 2644"/>
              <a:gd name="T10" fmla="*/ 120 w 169"/>
              <a:gd name="T11" fmla="*/ 2589 h 2644"/>
              <a:gd name="T12" fmla="*/ 141 w 169"/>
              <a:gd name="T13" fmla="*/ 2625 h 2644"/>
              <a:gd name="T14" fmla="*/ 163 w 169"/>
              <a:gd name="T15" fmla="*/ 2639 h 2644"/>
              <a:gd name="T16" fmla="*/ 159 w 169"/>
              <a:gd name="T17" fmla="*/ 2639 h 2644"/>
              <a:gd name="T18" fmla="*/ 141 w 169"/>
              <a:gd name="T19" fmla="*/ 2621 h 2644"/>
              <a:gd name="T20" fmla="*/ 124 w 169"/>
              <a:gd name="T21" fmla="*/ 2582 h 2644"/>
              <a:gd name="T22" fmla="*/ 110 w 169"/>
              <a:gd name="T23" fmla="*/ 2528 h 2644"/>
              <a:gd name="T24" fmla="*/ 99 w 169"/>
              <a:gd name="T25" fmla="*/ 2457 h 2644"/>
              <a:gd name="T26" fmla="*/ 93 w 169"/>
              <a:gd name="T27" fmla="*/ 2378 h 2644"/>
              <a:gd name="T28" fmla="*/ 90 w 169"/>
              <a:gd name="T29" fmla="*/ 2299 h 2644"/>
              <a:gd name="T30" fmla="*/ 89 w 169"/>
              <a:gd name="T31" fmla="*/ 1585 h 2644"/>
              <a:gd name="T32" fmla="*/ 84 w 169"/>
              <a:gd name="T33" fmla="*/ 1506 h 2644"/>
              <a:gd name="T34" fmla="*/ 76 w 169"/>
              <a:gd name="T35" fmla="*/ 1442 h 2644"/>
              <a:gd name="T36" fmla="*/ 63 w 169"/>
              <a:gd name="T37" fmla="*/ 1384 h 2644"/>
              <a:gd name="T38" fmla="*/ 49 w 169"/>
              <a:gd name="T39" fmla="*/ 1348 h 2644"/>
              <a:gd name="T40" fmla="*/ 31 w 169"/>
              <a:gd name="T41" fmla="*/ 1330 h 2644"/>
              <a:gd name="T42" fmla="*/ 31 w 169"/>
              <a:gd name="T43" fmla="*/ 1320 h 2644"/>
              <a:gd name="T44" fmla="*/ 49 w 169"/>
              <a:gd name="T45" fmla="*/ 1298 h 2644"/>
              <a:gd name="T46" fmla="*/ 63 w 169"/>
              <a:gd name="T47" fmla="*/ 1259 h 2644"/>
              <a:gd name="T48" fmla="*/ 76 w 169"/>
              <a:gd name="T49" fmla="*/ 1205 h 2644"/>
              <a:gd name="T50" fmla="*/ 84 w 169"/>
              <a:gd name="T51" fmla="*/ 1137 h 2644"/>
              <a:gd name="T52" fmla="*/ 89 w 169"/>
              <a:gd name="T53" fmla="*/ 1062 h 2644"/>
              <a:gd name="T54" fmla="*/ 90 w 169"/>
              <a:gd name="T55" fmla="*/ 348 h 2644"/>
              <a:gd name="T56" fmla="*/ 93 w 169"/>
              <a:gd name="T57" fmla="*/ 265 h 2644"/>
              <a:gd name="T58" fmla="*/ 99 w 169"/>
              <a:gd name="T59" fmla="*/ 186 h 2644"/>
              <a:gd name="T60" fmla="*/ 110 w 169"/>
              <a:gd name="T61" fmla="*/ 118 h 2644"/>
              <a:gd name="T62" fmla="*/ 124 w 169"/>
              <a:gd name="T63" fmla="*/ 65 h 2644"/>
              <a:gd name="T64" fmla="*/ 141 w 169"/>
              <a:gd name="T65" fmla="*/ 22 h 2644"/>
              <a:gd name="T66" fmla="*/ 159 w 169"/>
              <a:gd name="T67" fmla="*/ 0 h 2644"/>
              <a:gd name="T68" fmla="*/ 163 w 169"/>
              <a:gd name="T69" fmla="*/ 0 h 2644"/>
              <a:gd name="T70" fmla="*/ 141 w 169"/>
              <a:gd name="T71" fmla="*/ 14 h 2644"/>
              <a:gd name="T72" fmla="*/ 120 w 169"/>
              <a:gd name="T73" fmla="*/ 54 h 2644"/>
              <a:gd name="T74" fmla="*/ 101 w 169"/>
              <a:gd name="T75" fmla="*/ 108 h 2644"/>
              <a:gd name="T76" fmla="*/ 84 w 169"/>
              <a:gd name="T77" fmla="*/ 176 h 2644"/>
              <a:gd name="T78" fmla="*/ 71 w 169"/>
              <a:gd name="T79" fmla="*/ 258 h 2644"/>
              <a:gd name="T80" fmla="*/ 63 w 169"/>
              <a:gd name="T81" fmla="*/ 348 h 2644"/>
              <a:gd name="T82" fmla="*/ 58 w 169"/>
              <a:gd name="T83" fmla="*/ 445 h 2644"/>
              <a:gd name="T84" fmla="*/ 57 w 169"/>
              <a:gd name="T85" fmla="*/ 1072 h 2644"/>
              <a:gd name="T86" fmla="*/ 54 w 169"/>
              <a:gd name="T87" fmla="*/ 1144 h 2644"/>
              <a:gd name="T88" fmla="*/ 48 w 169"/>
              <a:gd name="T89" fmla="*/ 1205 h 2644"/>
              <a:gd name="T90" fmla="*/ 38 w 169"/>
              <a:gd name="T91" fmla="*/ 1259 h 2644"/>
              <a:gd name="T92" fmla="*/ 24 w 169"/>
              <a:gd name="T93" fmla="*/ 1298 h 2644"/>
              <a:gd name="T94" fmla="*/ 8 w 169"/>
              <a:gd name="T95" fmla="*/ 1320 h 2644"/>
              <a:gd name="T96" fmla="*/ 8 w 169"/>
              <a:gd name="T97" fmla="*/ 1323 h 2644"/>
              <a:gd name="T98" fmla="*/ 23 w 169"/>
              <a:gd name="T99" fmla="*/ 1345 h 2644"/>
              <a:gd name="T100" fmla="*/ 37 w 169"/>
              <a:gd name="T101" fmla="*/ 1381 h 2644"/>
              <a:gd name="T102" fmla="*/ 47 w 169"/>
              <a:gd name="T103" fmla="*/ 1434 h 2644"/>
              <a:gd name="T104" fmla="*/ 54 w 169"/>
              <a:gd name="T105" fmla="*/ 1499 h 2644"/>
              <a:gd name="T106" fmla="*/ 57 w 169"/>
              <a:gd name="T107" fmla="*/ 1567 h 26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69" h="2644">
                <a:moveTo>
                  <a:pt x="57" y="2148"/>
                </a:moveTo>
                <a:lnTo>
                  <a:pt x="58" y="2198"/>
                </a:lnTo>
                <a:lnTo>
                  <a:pt x="59" y="2245"/>
                </a:lnTo>
                <a:lnTo>
                  <a:pt x="63" y="2299"/>
                </a:lnTo>
                <a:lnTo>
                  <a:pt x="66" y="2342"/>
                </a:lnTo>
                <a:lnTo>
                  <a:pt x="71" y="2388"/>
                </a:lnTo>
                <a:lnTo>
                  <a:pt x="78" y="2431"/>
                </a:lnTo>
                <a:lnTo>
                  <a:pt x="84" y="2471"/>
                </a:lnTo>
                <a:lnTo>
                  <a:pt x="92" y="2507"/>
                </a:lnTo>
                <a:lnTo>
                  <a:pt x="101" y="2539"/>
                </a:lnTo>
                <a:lnTo>
                  <a:pt x="110" y="2568"/>
                </a:lnTo>
                <a:lnTo>
                  <a:pt x="120" y="2589"/>
                </a:lnTo>
                <a:lnTo>
                  <a:pt x="130" y="2614"/>
                </a:lnTo>
                <a:lnTo>
                  <a:pt x="141" y="2625"/>
                </a:lnTo>
                <a:lnTo>
                  <a:pt x="152" y="2636"/>
                </a:lnTo>
                <a:lnTo>
                  <a:pt x="163" y="2639"/>
                </a:lnTo>
                <a:lnTo>
                  <a:pt x="168" y="2643"/>
                </a:lnTo>
                <a:lnTo>
                  <a:pt x="159" y="2639"/>
                </a:lnTo>
                <a:lnTo>
                  <a:pt x="150" y="2636"/>
                </a:lnTo>
                <a:lnTo>
                  <a:pt x="141" y="2621"/>
                </a:lnTo>
                <a:lnTo>
                  <a:pt x="132" y="2600"/>
                </a:lnTo>
                <a:lnTo>
                  <a:pt x="124" y="2582"/>
                </a:lnTo>
                <a:lnTo>
                  <a:pt x="116" y="2557"/>
                </a:lnTo>
                <a:lnTo>
                  <a:pt x="110" y="2528"/>
                </a:lnTo>
                <a:lnTo>
                  <a:pt x="104" y="2492"/>
                </a:lnTo>
                <a:lnTo>
                  <a:pt x="99" y="2457"/>
                </a:lnTo>
                <a:lnTo>
                  <a:pt x="95" y="2417"/>
                </a:lnTo>
                <a:lnTo>
                  <a:pt x="93" y="2378"/>
                </a:lnTo>
                <a:lnTo>
                  <a:pt x="91" y="2338"/>
                </a:lnTo>
                <a:lnTo>
                  <a:pt x="90" y="2299"/>
                </a:lnTo>
                <a:lnTo>
                  <a:pt x="90" y="1621"/>
                </a:lnTo>
                <a:lnTo>
                  <a:pt x="89" y="1585"/>
                </a:lnTo>
                <a:lnTo>
                  <a:pt x="87" y="1546"/>
                </a:lnTo>
                <a:lnTo>
                  <a:pt x="84" y="1506"/>
                </a:lnTo>
                <a:lnTo>
                  <a:pt x="81" y="1477"/>
                </a:lnTo>
                <a:lnTo>
                  <a:pt x="76" y="1442"/>
                </a:lnTo>
                <a:lnTo>
                  <a:pt x="70" y="1413"/>
                </a:lnTo>
                <a:lnTo>
                  <a:pt x="63" y="1384"/>
                </a:lnTo>
                <a:lnTo>
                  <a:pt x="56" y="1363"/>
                </a:lnTo>
                <a:lnTo>
                  <a:pt x="49" y="1348"/>
                </a:lnTo>
                <a:lnTo>
                  <a:pt x="40" y="1334"/>
                </a:lnTo>
                <a:lnTo>
                  <a:pt x="31" y="1330"/>
                </a:lnTo>
                <a:lnTo>
                  <a:pt x="23" y="1323"/>
                </a:lnTo>
                <a:lnTo>
                  <a:pt x="31" y="1320"/>
                </a:lnTo>
                <a:lnTo>
                  <a:pt x="40" y="1309"/>
                </a:lnTo>
                <a:lnTo>
                  <a:pt x="49" y="1298"/>
                </a:lnTo>
                <a:lnTo>
                  <a:pt x="56" y="1280"/>
                </a:lnTo>
                <a:lnTo>
                  <a:pt x="63" y="1259"/>
                </a:lnTo>
                <a:lnTo>
                  <a:pt x="70" y="1234"/>
                </a:lnTo>
                <a:lnTo>
                  <a:pt x="76" y="1205"/>
                </a:lnTo>
                <a:lnTo>
                  <a:pt x="81" y="1169"/>
                </a:lnTo>
                <a:lnTo>
                  <a:pt x="84" y="1137"/>
                </a:lnTo>
                <a:lnTo>
                  <a:pt x="87" y="1101"/>
                </a:lnTo>
                <a:lnTo>
                  <a:pt x="89" y="1062"/>
                </a:lnTo>
                <a:lnTo>
                  <a:pt x="90" y="1022"/>
                </a:lnTo>
                <a:lnTo>
                  <a:pt x="90" y="348"/>
                </a:lnTo>
                <a:lnTo>
                  <a:pt x="91" y="305"/>
                </a:lnTo>
                <a:lnTo>
                  <a:pt x="93" y="265"/>
                </a:lnTo>
                <a:lnTo>
                  <a:pt x="95" y="226"/>
                </a:lnTo>
                <a:lnTo>
                  <a:pt x="99" y="186"/>
                </a:lnTo>
                <a:lnTo>
                  <a:pt x="104" y="151"/>
                </a:lnTo>
                <a:lnTo>
                  <a:pt x="110" y="118"/>
                </a:lnTo>
                <a:lnTo>
                  <a:pt x="116" y="90"/>
                </a:lnTo>
                <a:lnTo>
                  <a:pt x="124" y="65"/>
                </a:lnTo>
                <a:lnTo>
                  <a:pt x="132" y="39"/>
                </a:lnTo>
                <a:lnTo>
                  <a:pt x="141" y="22"/>
                </a:lnTo>
                <a:lnTo>
                  <a:pt x="150" y="11"/>
                </a:lnTo>
                <a:lnTo>
                  <a:pt x="159" y="0"/>
                </a:lnTo>
                <a:lnTo>
                  <a:pt x="168" y="0"/>
                </a:lnTo>
                <a:lnTo>
                  <a:pt x="163" y="0"/>
                </a:lnTo>
                <a:lnTo>
                  <a:pt x="152" y="7"/>
                </a:lnTo>
                <a:lnTo>
                  <a:pt x="141" y="14"/>
                </a:lnTo>
                <a:lnTo>
                  <a:pt x="130" y="32"/>
                </a:lnTo>
                <a:lnTo>
                  <a:pt x="120" y="54"/>
                </a:lnTo>
                <a:lnTo>
                  <a:pt x="110" y="79"/>
                </a:lnTo>
                <a:lnTo>
                  <a:pt x="101" y="108"/>
                </a:lnTo>
                <a:lnTo>
                  <a:pt x="92" y="140"/>
                </a:lnTo>
                <a:lnTo>
                  <a:pt x="84" y="176"/>
                </a:lnTo>
                <a:lnTo>
                  <a:pt x="78" y="212"/>
                </a:lnTo>
                <a:lnTo>
                  <a:pt x="71" y="258"/>
                </a:lnTo>
                <a:lnTo>
                  <a:pt x="66" y="301"/>
                </a:lnTo>
                <a:lnTo>
                  <a:pt x="63" y="348"/>
                </a:lnTo>
                <a:lnTo>
                  <a:pt x="59" y="394"/>
                </a:lnTo>
                <a:lnTo>
                  <a:pt x="58" y="445"/>
                </a:lnTo>
                <a:lnTo>
                  <a:pt x="57" y="495"/>
                </a:lnTo>
                <a:lnTo>
                  <a:pt x="57" y="1072"/>
                </a:lnTo>
                <a:lnTo>
                  <a:pt x="56" y="1108"/>
                </a:lnTo>
                <a:lnTo>
                  <a:pt x="54" y="1144"/>
                </a:lnTo>
                <a:lnTo>
                  <a:pt x="52" y="1173"/>
                </a:lnTo>
                <a:lnTo>
                  <a:pt x="48" y="1205"/>
                </a:lnTo>
                <a:lnTo>
                  <a:pt x="43" y="1234"/>
                </a:lnTo>
                <a:lnTo>
                  <a:pt x="38" y="1259"/>
                </a:lnTo>
                <a:lnTo>
                  <a:pt x="31" y="1280"/>
                </a:lnTo>
                <a:lnTo>
                  <a:pt x="24" y="1298"/>
                </a:lnTo>
                <a:lnTo>
                  <a:pt x="16" y="1309"/>
                </a:lnTo>
                <a:lnTo>
                  <a:pt x="8" y="1320"/>
                </a:lnTo>
                <a:lnTo>
                  <a:pt x="0" y="1320"/>
                </a:lnTo>
                <a:lnTo>
                  <a:pt x="8" y="1323"/>
                </a:lnTo>
                <a:lnTo>
                  <a:pt x="15" y="1330"/>
                </a:lnTo>
                <a:lnTo>
                  <a:pt x="23" y="1345"/>
                </a:lnTo>
                <a:lnTo>
                  <a:pt x="30" y="1359"/>
                </a:lnTo>
                <a:lnTo>
                  <a:pt x="37" y="1381"/>
                </a:lnTo>
                <a:lnTo>
                  <a:pt x="42" y="1409"/>
                </a:lnTo>
                <a:lnTo>
                  <a:pt x="47" y="1434"/>
                </a:lnTo>
                <a:lnTo>
                  <a:pt x="52" y="1463"/>
                </a:lnTo>
                <a:lnTo>
                  <a:pt x="54" y="1499"/>
                </a:lnTo>
                <a:lnTo>
                  <a:pt x="56" y="1531"/>
                </a:lnTo>
                <a:lnTo>
                  <a:pt x="57" y="1567"/>
                </a:lnTo>
                <a:lnTo>
                  <a:pt x="57" y="2148"/>
                </a:lnTo>
              </a:path>
            </a:pathLst>
          </a:custGeom>
          <a:solidFill>
            <a:srgbClr val="000000"/>
          </a:solidFill>
          <a:ln w="12700" cap="rnd" cmpd="sng">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9099" name="Freeform 11"/>
          <p:cNvSpPr>
            <a:spLocks/>
          </p:cNvSpPr>
          <p:nvPr/>
        </p:nvSpPr>
        <p:spPr bwMode="auto">
          <a:xfrm>
            <a:off x="3094038" y="1755775"/>
            <a:ext cx="4252912" cy="266700"/>
          </a:xfrm>
          <a:custGeom>
            <a:avLst/>
            <a:gdLst>
              <a:gd name="T0" fmla="*/ 2224 w 2679"/>
              <a:gd name="T1" fmla="*/ 58 h 168"/>
              <a:gd name="T2" fmla="*/ 2326 w 2679"/>
              <a:gd name="T3" fmla="*/ 63 h 168"/>
              <a:gd name="T4" fmla="*/ 2416 w 2679"/>
              <a:gd name="T5" fmla="*/ 71 h 168"/>
              <a:gd name="T6" fmla="*/ 2500 w 2679"/>
              <a:gd name="T7" fmla="*/ 84 h 168"/>
              <a:gd name="T8" fmla="*/ 2573 w 2679"/>
              <a:gd name="T9" fmla="*/ 100 h 168"/>
              <a:gd name="T10" fmla="*/ 2623 w 2679"/>
              <a:gd name="T11" fmla="*/ 119 h 168"/>
              <a:gd name="T12" fmla="*/ 2660 w 2679"/>
              <a:gd name="T13" fmla="*/ 140 h 168"/>
              <a:gd name="T14" fmla="*/ 2674 w 2679"/>
              <a:gd name="T15" fmla="*/ 162 h 168"/>
              <a:gd name="T16" fmla="*/ 2674 w 2679"/>
              <a:gd name="T17" fmla="*/ 159 h 168"/>
              <a:gd name="T18" fmla="*/ 2653 w 2679"/>
              <a:gd name="T19" fmla="*/ 140 h 168"/>
              <a:gd name="T20" fmla="*/ 2616 w 2679"/>
              <a:gd name="T21" fmla="*/ 124 h 168"/>
              <a:gd name="T22" fmla="*/ 2558 w 2679"/>
              <a:gd name="T23" fmla="*/ 110 h 168"/>
              <a:gd name="T24" fmla="*/ 2489 w 2679"/>
              <a:gd name="T25" fmla="*/ 99 h 168"/>
              <a:gd name="T26" fmla="*/ 2409 w 2679"/>
              <a:gd name="T27" fmla="*/ 92 h 168"/>
              <a:gd name="T28" fmla="*/ 2326 w 2679"/>
              <a:gd name="T29" fmla="*/ 90 h 168"/>
              <a:gd name="T30" fmla="*/ 1602 w 2679"/>
              <a:gd name="T31" fmla="*/ 89 h 168"/>
              <a:gd name="T32" fmla="*/ 1526 w 2679"/>
              <a:gd name="T33" fmla="*/ 84 h 168"/>
              <a:gd name="T34" fmla="*/ 1461 w 2679"/>
              <a:gd name="T35" fmla="*/ 76 h 168"/>
              <a:gd name="T36" fmla="*/ 1403 w 2679"/>
              <a:gd name="T37" fmla="*/ 63 h 168"/>
              <a:gd name="T38" fmla="*/ 1366 w 2679"/>
              <a:gd name="T39" fmla="*/ 49 h 168"/>
              <a:gd name="T40" fmla="*/ 1348 w 2679"/>
              <a:gd name="T41" fmla="*/ 31 h 168"/>
              <a:gd name="T42" fmla="*/ 1337 w 2679"/>
              <a:gd name="T43" fmla="*/ 31 h 168"/>
              <a:gd name="T44" fmla="*/ 1315 w 2679"/>
              <a:gd name="T45" fmla="*/ 49 h 168"/>
              <a:gd name="T46" fmla="*/ 1275 w 2679"/>
              <a:gd name="T47" fmla="*/ 63 h 168"/>
              <a:gd name="T48" fmla="*/ 1221 w 2679"/>
              <a:gd name="T49" fmla="*/ 76 h 168"/>
              <a:gd name="T50" fmla="*/ 1152 w 2679"/>
              <a:gd name="T51" fmla="*/ 84 h 168"/>
              <a:gd name="T52" fmla="*/ 1076 w 2679"/>
              <a:gd name="T53" fmla="*/ 89 h 168"/>
              <a:gd name="T54" fmla="*/ 352 w 2679"/>
              <a:gd name="T55" fmla="*/ 90 h 168"/>
              <a:gd name="T56" fmla="*/ 269 w 2679"/>
              <a:gd name="T57" fmla="*/ 92 h 168"/>
              <a:gd name="T58" fmla="*/ 193 w 2679"/>
              <a:gd name="T59" fmla="*/ 99 h 168"/>
              <a:gd name="T60" fmla="*/ 120 w 2679"/>
              <a:gd name="T61" fmla="*/ 110 h 168"/>
              <a:gd name="T62" fmla="*/ 65 w 2679"/>
              <a:gd name="T63" fmla="*/ 124 h 168"/>
              <a:gd name="T64" fmla="*/ 22 w 2679"/>
              <a:gd name="T65" fmla="*/ 140 h 168"/>
              <a:gd name="T66" fmla="*/ 0 w 2679"/>
              <a:gd name="T67" fmla="*/ 159 h 168"/>
              <a:gd name="T68" fmla="*/ 0 w 2679"/>
              <a:gd name="T69" fmla="*/ 162 h 168"/>
              <a:gd name="T70" fmla="*/ 15 w 2679"/>
              <a:gd name="T71" fmla="*/ 140 h 168"/>
              <a:gd name="T72" fmla="*/ 55 w 2679"/>
              <a:gd name="T73" fmla="*/ 119 h 168"/>
              <a:gd name="T74" fmla="*/ 109 w 2679"/>
              <a:gd name="T75" fmla="*/ 100 h 168"/>
              <a:gd name="T76" fmla="*/ 178 w 2679"/>
              <a:gd name="T77" fmla="*/ 84 h 168"/>
              <a:gd name="T78" fmla="*/ 262 w 2679"/>
              <a:gd name="T79" fmla="*/ 71 h 168"/>
              <a:gd name="T80" fmla="*/ 352 w 2679"/>
              <a:gd name="T81" fmla="*/ 63 h 168"/>
              <a:gd name="T82" fmla="*/ 451 w 2679"/>
              <a:gd name="T83" fmla="*/ 58 h 168"/>
              <a:gd name="T84" fmla="*/ 1086 w 2679"/>
              <a:gd name="T85" fmla="*/ 57 h 168"/>
              <a:gd name="T86" fmla="*/ 1159 w 2679"/>
              <a:gd name="T87" fmla="*/ 54 h 168"/>
              <a:gd name="T88" fmla="*/ 1225 w 2679"/>
              <a:gd name="T89" fmla="*/ 48 h 168"/>
              <a:gd name="T90" fmla="*/ 1279 w 2679"/>
              <a:gd name="T91" fmla="*/ 38 h 168"/>
              <a:gd name="T92" fmla="*/ 1315 w 2679"/>
              <a:gd name="T93" fmla="*/ 24 h 168"/>
              <a:gd name="T94" fmla="*/ 1337 w 2679"/>
              <a:gd name="T95" fmla="*/ 8 h 168"/>
              <a:gd name="T96" fmla="*/ 1341 w 2679"/>
              <a:gd name="T97" fmla="*/ 8 h 168"/>
              <a:gd name="T98" fmla="*/ 1363 w 2679"/>
              <a:gd name="T99" fmla="*/ 22 h 168"/>
              <a:gd name="T100" fmla="*/ 1399 w 2679"/>
              <a:gd name="T101" fmla="*/ 37 h 168"/>
              <a:gd name="T102" fmla="*/ 1450 w 2679"/>
              <a:gd name="T103" fmla="*/ 47 h 168"/>
              <a:gd name="T104" fmla="*/ 1519 w 2679"/>
              <a:gd name="T105" fmla="*/ 54 h 168"/>
              <a:gd name="T106" fmla="*/ 1584 w 2679"/>
              <a:gd name="T107" fmla="*/ 57 h 1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2679" h="168">
                <a:moveTo>
                  <a:pt x="2177" y="57"/>
                </a:moveTo>
                <a:lnTo>
                  <a:pt x="2224" y="58"/>
                </a:lnTo>
                <a:lnTo>
                  <a:pt x="2275" y="59"/>
                </a:lnTo>
                <a:lnTo>
                  <a:pt x="2326" y="63"/>
                </a:lnTo>
                <a:lnTo>
                  <a:pt x="2373" y="66"/>
                </a:lnTo>
                <a:lnTo>
                  <a:pt x="2416" y="71"/>
                </a:lnTo>
                <a:lnTo>
                  <a:pt x="2460" y="77"/>
                </a:lnTo>
                <a:lnTo>
                  <a:pt x="2500" y="84"/>
                </a:lnTo>
                <a:lnTo>
                  <a:pt x="2536" y="92"/>
                </a:lnTo>
                <a:lnTo>
                  <a:pt x="2573" y="100"/>
                </a:lnTo>
                <a:lnTo>
                  <a:pt x="2602" y="109"/>
                </a:lnTo>
                <a:lnTo>
                  <a:pt x="2623" y="119"/>
                </a:lnTo>
                <a:lnTo>
                  <a:pt x="2645" y="129"/>
                </a:lnTo>
                <a:lnTo>
                  <a:pt x="2660" y="140"/>
                </a:lnTo>
                <a:lnTo>
                  <a:pt x="2667" y="151"/>
                </a:lnTo>
                <a:lnTo>
                  <a:pt x="2674" y="162"/>
                </a:lnTo>
                <a:lnTo>
                  <a:pt x="2678" y="167"/>
                </a:lnTo>
                <a:lnTo>
                  <a:pt x="2674" y="159"/>
                </a:lnTo>
                <a:lnTo>
                  <a:pt x="2667" y="149"/>
                </a:lnTo>
                <a:lnTo>
                  <a:pt x="2653" y="140"/>
                </a:lnTo>
                <a:lnTo>
                  <a:pt x="2634" y="132"/>
                </a:lnTo>
                <a:lnTo>
                  <a:pt x="2616" y="124"/>
                </a:lnTo>
                <a:lnTo>
                  <a:pt x="2591" y="116"/>
                </a:lnTo>
                <a:lnTo>
                  <a:pt x="2558" y="110"/>
                </a:lnTo>
                <a:lnTo>
                  <a:pt x="2525" y="104"/>
                </a:lnTo>
                <a:lnTo>
                  <a:pt x="2489" y="99"/>
                </a:lnTo>
                <a:lnTo>
                  <a:pt x="2449" y="95"/>
                </a:lnTo>
                <a:lnTo>
                  <a:pt x="2409" y="92"/>
                </a:lnTo>
                <a:lnTo>
                  <a:pt x="2369" y="90"/>
                </a:lnTo>
                <a:lnTo>
                  <a:pt x="2326" y="90"/>
                </a:lnTo>
                <a:lnTo>
                  <a:pt x="1642" y="90"/>
                </a:lnTo>
                <a:lnTo>
                  <a:pt x="1602" y="89"/>
                </a:lnTo>
                <a:lnTo>
                  <a:pt x="1562" y="87"/>
                </a:lnTo>
                <a:lnTo>
                  <a:pt x="1526" y="84"/>
                </a:lnTo>
                <a:lnTo>
                  <a:pt x="1493" y="80"/>
                </a:lnTo>
                <a:lnTo>
                  <a:pt x="1461" y="76"/>
                </a:lnTo>
                <a:lnTo>
                  <a:pt x="1428" y="70"/>
                </a:lnTo>
                <a:lnTo>
                  <a:pt x="1403" y="63"/>
                </a:lnTo>
                <a:lnTo>
                  <a:pt x="1381" y="56"/>
                </a:lnTo>
                <a:lnTo>
                  <a:pt x="1366" y="49"/>
                </a:lnTo>
                <a:lnTo>
                  <a:pt x="1352" y="40"/>
                </a:lnTo>
                <a:lnTo>
                  <a:pt x="1348" y="31"/>
                </a:lnTo>
                <a:lnTo>
                  <a:pt x="1341" y="22"/>
                </a:lnTo>
                <a:lnTo>
                  <a:pt x="1337" y="31"/>
                </a:lnTo>
                <a:lnTo>
                  <a:pt x="1326" y="40"/>
                </a:lnTo>
                <a:lnTo>
                  <a:pt x="1315" y="49"/>
                </a:lnTo>
                <a:lnTo>
                  <a:pt x="1297" y="56"/>
                </a:lnTo>
                <a:lnTo>
                  <a:pt x="1275" y="63"/>
                </a:lnTo>
                <a:lnTo>
                  <a:pt x="1250" y="70"/>
                </a:lnTo>
                <a:lnTo>
                  <a:pt x="1221" y="76"/>
                </a:lnTo>
                <a:lnTo>
                  <a:pt x="1185" y="80"/>
                </a:lnTo>
                <a:lnTo>
                  <a:pt x="1152" y="84"/>
                </a:lnTo>
                <a:lnTo>
                  <a:pt x="1116" y="87"/>
                </a:lnTo>
                <a:lnTo>
                  <a:pt x="1076" y="89"/>
                </a:lnTo>
                <a:lnTo>
                  <a:pt x="1036" y="90"/>
                </a:lnTo>
                <a:lnTo>
                  <a:pt x="352" y="90"/>
                </a:lnTo>
                <a:lnTo>
                  <a:pt x="309" y="90"/>
                </a:lnTo>
                <a:lnTo>
                  <a:pt x="269" y="92"/>
                </a:lnTo>
                <a:lnTo>
                  <a:pt x="229" y="95"/>
                </a:lnTo>
                <a:lnTo>
                  <a:pt x="193" y="99"/>
                </a:lnTo>
                <a:lnTo>
                  <a:pt x="153" y="104"/>
                </a:lnTo>
                <a:lnTo>
                  <a:pt x="120" y="110"/>
                </a:lnTo>
                <a:lnTo>
                  <a:pt x="91" y="116"/>
                </a:lnTo>
                <a:lnTo>
                  <a:pt x="65" y="124"/>
                </a:lnTo>
                <a:lnTo>
                  <a:pt x="40" y="132"/>
                </a:lnTo>
                <a:lnTo>
                  <a:pt x="22" y="140"/>
                </a:lnTo>
                <a:lnTo>
                  <a:pt x="11" y="149"/>
                </a:lnTo>
                <a:lnTo>
                  <a:pt x="0" y="159"/>
                </a:lnTo>
                <a:lnTo>
                  <a:pt x="0" y="167"/>
                </a:lnTo>
                <a:lnTo>
                  <a:pt x="0" y="162"/>
                </a:lnTo>
                <a:lnTo>
                  <a:pt x="7" y="151"/>
                </a:lnTo>
                <a:lnTo>
                  <a:pt x="15" y="140"/>
                </a:lnTo>
                <a:lnTo>
                  <a:pt x="36" y="129"/>
                </a:lnTo>
                <a:lnTo>
                  <a:pt x="55" y="119"/>
                </a:lnTo>
                <a:lnTo>
                  <a:pt x="80" y="109"/>
                </a:lnTo>
                <a:lnTo>
                  <a:pt x="109" y="100"/>
                </a:lnTo>
                <a:lnTo>
                  <a:pt x="142" y="92"/>
                </a:lnTo>
                <a:lnTo>
                  <a:pt x="178" y="84"/>
                </a:lnTo>
                <a:lnTo>
                  <a:pt x="214" y="77"/>
                </a:lnTo>
                <a:lnTo>
                  <a:pt x="262" y="71"/>
                </a:lnTo>
                <a:lnTo>
                  <a:pt x="309" y="66"/>
                </a:lnTo>
                <a:lnTo>
                  <a:pt x="352" y="63"/>
                </a:lnTo>
                <a:lnTo>
                  <a:pt x="403" y="59"/>
                </a:lnTo>
                <a:lnTo>
                  <a:pt x="451" y="58"/>
                </a:lnTo>
                <a:lnTo>
                  <a:pt x="501" y="57"/>
                </a:lnTo>
                <a:lnTo>
                  <a:pt x="1086" y="57"/>
                </a:lnTo>
                <a:lnTo>
                  <a:pt x="1123" y="56"/>
                </a:lnTo>
                <a:lnTo>
                  <a:pt x="1159" y="54"/>
                </a:lnTo>
                <a:lnTo>
                  <a:pt x="1188" y="51"/>
                </a:lnTo>
                <a:lnTo>
                  <a:pt x="1225" y="48"/>
                </a:lnTo>
                <a:lnTo>
                  <a:pt x="1250" y="43"/>
                </a:lnTo>
                <a:lnTo>
                  <a:pt x="1279" y="38"/>
                </a:lnTo>
                <a:lnTo>
                  <a:pt x="1297" y="31"/>
                </a:lnTo>
                <a:lnTo>
                  <a:pt x="1315" y="24"/>
                </a:lnTo>
                <a:lnTo>
                  <a:pt x="1326" y="16"/>
                </a:lnTo>
                <a:lnTo>
                  <a:pt x="1337" y="8"/>
                </a:lnTo>
                <a:lnTo>
                  <a:pt x="1341" y="0"/>
                </a:lnTo>
                <a:lnTo>
                  <a:pt x="1341" y="8"/>
                </a:lnTo>
                <a:lnTo>
                  <a:pt x="1348" y="15"/>
                </a:lnTo>
                <a:lnTo>
                  <a:pt x="1363" y="22"/>
                </a:lnTo>
                <a:lnTo>
                  <a:pt x="1377" y="30"/>
                </a:lnTo>
                <a:lnTo>
                  <a:pt x="1399" y="37"/>
                </a:lnTo>
                <a:lnTo>
                  <a:pt x="1424" y="42"/>
                </a:lnTo>
                <a:lnTo>
                  <a:pt x="1450" y="47"/>
                </a:lnTo>
                <a:lnTo>
                  <a:pt x="1483" y="51"/>
                </a:lnTo>
                <a:lnTo>
                  <a:pt x="1519" y="54"/>
                </a:lnTo>
                <a:lnTo>
                  <a:pt x="1552" y="56"/>
                </a:lnTo>
                <a:lnTo>
                  <a:pt x="1584" y="57"/>
                </a:lnTo>
                <a:lnTo>
                  <a:pt x="2177" y="57"/>
                </a:lnTo>
              </a:path>
            </a:pathLst>
          </a:custGeom>
          <a:solidFill>
            <a:srgbClr val="000000"/>
          </a:solidFill>
          <a:ln w="12700" cap="rnd" cmpd="sng">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9100" name="Rectangle 12"/>
          <p:cNvSpPr>
            <a:spLocks noChangeArrowheads="1"/>
          </p:cNvSpPr>
          <p:nvPr/>
        </p:nvSpPr>
        <p:spPr bwMode="auto">
          <a:xfrm rot="16200000">
            <a:off x="136525" y="4216400"/>
            <a:ext cx="3686175" cy="4540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400" b="1">
                <a:solidFill>
                  <a:srgbClr val="000000"/>
                </a:solidFill>
              </a:rPr>
              <a:t>Uptown’s Price Strategy</a:t>
            </a:r>
          </a:p>
        </p:txBody>
      </p:sp>
      <p:sp>
        <p:nvSpPr>
          <p:cNvPr id="89101" name="Rectangle 13"/>
          <p:cNvSpPr>
            <a:spLocks noChangeArrowheads="1"/>
          </p:cNvSpPr>
          <p:nvPr/>
        </p:nvSpPr>
        <p:spPr bwMode="auto">
          <a:xfrm>
            <a:off x="3419475" y="1373188"/>
            <a:ext cx="3757613" cy="4540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400" b="1">
                <a:solidFill>
                  <a:srgbClr val="000000"/>
                </a:solidFill>
              </a:rPr>
              <a:t>RareAir’s  Price Strategy</a:t>
            </a:r>
          </a:p>
        </p:txBody>
      </p:sp>
      <p:grpSp>
        <p:nvGrpSpPr>
          <p:cNvPr id="89102" name="Group 14"/>
          <p:cNvGrpSpPr>
            <a:grpSpLocks/>
          </p:cNvGrpSpPr>
          <p:nvPr/>
        </p:nvGrpSpPr>
        <p:grpSpPr bwMode="auto">
          <a:xfrm>
            <a:off x="3155950" y="2319338"/>
            <a:ext cx="4162425" cy="4157662"/>
            <a:chOff x="2332" y="1461"/>
            <a:chExt cx="2622" cy="2619"/>
          </a:xfrm>
        </p:grpSpPr>
        <p:sp>
          <p:nvSpPr>
            <p:cNvPr id="89103" name="Rectangle 15"/>
            <p:cNvSpPr>
              <a:spLocks noChangeArrowheads="1"/>
            </p:cNvSpPr>
            <p:nvPr/>
          </p:nvSpPr>
          <p:spPr bwMode="auto">
            <a:xfrm>
              <a:off x="3641" y="2792"/>
              <a:ext cx="1313" cy="1287"/>
            </a:xfrm>
            <a:prstGeom prst="rect">
              <a:avLst/>
            </a:prstGeom>
            <a:solidFill>
              <a:srgbClr val="FFFFFF"/>
            </a:solidFill>
            <a:ln w="508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9104" name="AutoShape 16"/>
            <p:cNvSpPr>
              <a:spLocks noChangeArrowheads="1"/>
            </p:cNvSpPr>
            <p:nvPr/>
          </p:nvSpPr>
          <p:spPr bwMode="auto">
            <a:xfrm>
              <a:off x="3635" y="2786"/>
              <a:ext cx="1302" cy="1294"/>
            </a:xfrm>
            <a:prstGeom prst="rtTriangle">
              <a:avLst/>
            </a:prstGeom>
            <a:solidFill>
              <a:srgbClr val="CCCCFF"/>
            </a:solidFill>
            <a:ln w="508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9105" name="Rectangle 17"/>
            <p:cNvSpPr>
              <a:spLocks noChangeArrowheads="1"/>
            </p:cNvSpPr>
            <p:nvPr/>
          </p:nvSpPr>
          <p:spPr bwMode="auto">
            <a:xfrm>
              <a:off x="2338" y="1461"/>
              <a:ext cx="1289" cy="1286"/>
            </a:xfrm>
            <a:prstGeom prst="rect">
              <a:avLst/>
            </a:prstGeom>
            <a:solidFill>
              <a:srgbClr val="FFFFFF"/>
            </a:solidFill>
            <a:ln w="508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9106" name="AutoShape 18"/>
            <p:cNvSpPr>
              <a:spLocks noChangeArrowheads="1"/>
            </p:cNvSpPr>
            <p:nvPr/>
          </p:nvSpPr>
          <p:spPr bwMode="auto">
            <a:xfrm>
              <a:off x="2332" y="1484"/>
              <a:ext cx="1302" cy="1294"/>
            </a:xfrm>
            <a:prstGeom prst="rtTriangle">
              <a:avLst/>
            </a:prstGeom>
            <a:solidFill>
              <a:srgbClr val="CCCCFF"/>
            </a:solidFill>
            <a:ln w="508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9107" name="Rectangle 19"/>
            <p:cNvSpPr>
              <a:spLocks noChangeArrowheads="1"/>
            </p:cNvSpPr>
            <p:nvPr/>
          </p:nvSpPr>
          <p:spPr bwMode="auto">
            <a:xfrm>
              <a:off x="3641" y="1463"/>
              <a:ext cx="1312" cy="1314"/>
            </a:xfrm>
            <a:prstGeom prst="rect">
              <a:avLst/>
            </a:prstGeom>
            <a:solidFill>
              <a:srgbClr val="FFFFFF"/>
            </a:solidFill>
            <a:ln w="508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9108" name="AutoShape 20"/>
            <p:cNvSpPr>
              <a:spLocks noChangeArrowheads="1"/>
            </p:cNvSpPr>
            <p:nvPr/>
          </p:nvSpPr>
          <p:spPr bwMode="auto">
            <a:xfrm>
              <a:off x="3635" y="1484"/>
              <a:ext cx="1302" cy="1294"/>
            </a:xfrm>
            <a:prstGeom prst="rtTriangle">
              <a:avLst/>
            </a:prstGeom>
            <a:solidFill>
              <a:srgbClr val="CCCCFF"/>
            </a:solidFill>
            <a:ln w="508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9109" name="AutoShape 21"/>
            <p:cNvSpPr>
              <a:spLocks noChangeArrowheads="1"/>
            </p:cNvSpPr>
            <p:nvPr/>
          </p:nvSpPr>
          <p:spPr bwMode="auto">
            <a:xfrm>
              <a:off x="2332" y="2786"/>
              <a:ext cx="1302" cy="1294"/>
            </a:xfrm>
            <a:prstGeom prst="rtTriangle">
              <a:avLst/>
            </a:prstGeom>
            <a:solidFill>
              <a:srgbClr val="CCCCFF"/>
            </a:solidFill>
            <a:ln w="508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89110" name="Group 22"/>
          <p:cNvGrpSpPr>
            <a:grpSpLocks/>
          </p:cNvGrpSpPr>
          <p:nvPr/>
        </p:nvGrpSpPr>
        <p:grpSpPr bwMode="auto">
          <a:xfrm>
            <a:off x="3311525" y="2430463"/>
            <a:ext cx="2757488" cy="2900362"/>
            <a:chOff x="2430" y="1531"/>
            <a:chExt cx="1737" cy="1827"/>
          </a:xfrm>
        </p:grpSpPr>
        <p:grpSp>
          <p:nvGrpSpPr>
            <p:cNvPr id="89111" name="Group 23"/>
            <p:cNvGrpSpPr>
              <a:grpSpLocks/>
            </p:cNvGrpSpPr>
            <p:nvPr/>
          </p:nvGrpSpPr>
          <p:grpSpPr bwMode="auto">
            <a:xfrm>
              <a:off x="3738" y="1541"/>
              <a:ext cx="428" cy="478"/>
              <a:chOff x="3738" y="1541"/>
              <a:chExt cx="428" cy="478"/>
            </a:xfrm>
          </p:grpSpPr>
          <p:sp>
            <p:nvSpPr>
              <p:cNvPr id="89112" name="Oval 24"/>
              <p:cNvSpPr>
                <a:spLocks noChangeArrowheads="1"/>
              </p:cNvSpPr>
              <p:nvPr/>
            </p:nvSpPr>
            <p:spPr bwMode="auto">
              <a:xfrm>
                <a:off x="3738" y="1581"/>
                <a:ext cx="428" cy="428"/>
              </a:xfrm>
              <a:prstGeom prst="ellipse">
                <a:avLst/>
              </a:prstGeom>
              <a:solidFill>
                <a:srgbClr val="FFFF66"/>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9113" name="Rectangle 25"/>
              <p:cNvSpPr>
                <a:spLocks noChangeArrowheads="1"/>
              </p:cNvSpPr>
              <p:nvPr/>
            </p:nvSpPr>
            <p:spPr bwMode="auto">
              <a:xfrm>
                <a:off x="3768" y="1541"/>
                <a:ext cx="368" cy="47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4400" b="1"/>
                  <a:t>B</a:t>
                </a:r>
              </a:p>
            </p:txBody>
          </p:sp>
        </p:grpSp>
        <p:grpSp>
          <p:nvGrpSpPr>
            <p:cNvPr id="89114" name="Group 26"/>
            <p:cNvGrpSpPr>
              <a:grpSpLocks/>
            </p:cNvGrpSpPr>
            <p:nvPr/>
          </p:nvGrpSpPr>
          <p:grpSpPr bwMode="auto">
            <a:xfrm>
              <a:off x="2430" y="1531"/>
              <a:ext cx="428" cy="478"/>
              <a:chOff x="2430" y="1531"/>
              <a:chExt cx="428" cy="478"/>
            </a:xfrm>
          </p:grpSpPr>
          <p:sp>
            <p:nvSpPr>
              <p:cNvPr id="89115" name="Oval 27"/>
              <p:cNvSpPr>
                <a:spLocks noChangeArrowheads="1"/>
              </p:cNvSpPr>
              <p:nvPr/>
            </p:nvSpPr>
            <p:spPr bwMode="auto">
              <a:xfrm>
                <a:off x="2430" y="1581"/>
                <a:ext cx="428" cy="428"/>
              </a:xfrm>
              <a:prstGeom prst="ellipse">
                <a:avLst/>
              </a:prstGeom>
              <a:solidFill>
                <a:srgbClr val="FFFF66"/>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9116" name="Rectangle 28"/>
              <p:cNvSpPr>
                <a:spLocks noChangeArrowheads="1"/>
              </p:cNvSpPr>
              <p:nvPr/>
            </p:nvSpPr>
            <p:spPr bwMode="auto">
              <a:xfrm>
                <a:off x="2453" y="1531"/>
                <a:ext cx="368" cy="47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4400" b="1"/>
                  <a:t>A</a:t>
                </a:r>
              </a:p>
            </p:txBody>
          </p:sp>
        </p:grpSp>
        <p:grpSp>
          <p:nvGrpSpPr>
            <p:cNvPr id="89117" name="Group 29"/>
            <p:cNvGrpSpPr>
              <a:grpSpLocks/>
            </p:cNvGrpSpPr>
            <p:nvPr/>
          </p:nvGrpSpPr>
          <p:grpSpPr bwMode="auto">
            <a:xfrm>
              <a:off x="3739" y="2879"/>
              <a:ext cx="428" cy="478"/>
              <a:chOff x="3739" y="2879"/>
              <a:chExt cx="428" cy="478"/>
            </a:xfrm>
          </p:grpSpPr>
          <p:sp>
            <p:nvSpPr>
              <p:cNvPr id="89118" name="Oval 30"/>
              <p:cNvSpPr>
                <a:spLocks noChangeArrowheads="1"/>
              </p:cNvSpPr>
              <p:nvPr/>
            </p:nvSpPr>
            <p:spPr bwMode="auto">
              <a:xfrm>
                <a:off x="3739" y="2914"/>
                <a:ext cx="428" cy="428"/>
              </a:xfrm>
              <a:prstGeom prst="ellipse">
                <a:avLst/>
              </a:prstGeom>
              <a:solidFill>
                <a:srgbClr val="FFFF66"/>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9119" name="Rectangle 31"/>
              <p:cNvSpPr>
                <a:spLocks noChangeArrowheads="1"/>
              </p:cNvSpPr>
              <p:nvPr/>
            </p:nvSpPr>
            <p:spPr bwMode="auto">
              <a:xfrm>
                <a:off x="3781" y="2879"/>
                <a:ext cx="368" cy="47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eaLnBrk="0" hangingPunct="0"/>
                <a:r>
                  <a:rPr lang="en-US" altLang="en-US" sz="4400" b="1"/>
                  <a:t>D</a:t>
                </a:r>
              </a:p>
            </p:txBody>
          </p:sp>
        </p:grpSp>
        <p:grpSp>
          <p:nvGrpSpPr>
            <p:cNvPr id="89120" name="Group 32"/>
            <p:cNvGrpSpPr>
              <a:grpSpLocks/>
            </p:cNvGrpSpPr>
            <p:nvPr/>
          </p:nvGrpSpPr>
          <p:grpSpPr bwMode="auto">
            <a:xfrm>
              <a:off x="2431" y="2880"/>
              <a:ext cx="428" cy="478"/>
              <a:chOff x="2431" y="2880"/>
              <a:chExt cx="428" cy="478"/>
            </a:xfrm>
          </p:grpSpPr>
          <p:sp>
            <p:nvSpPr>
              <p:cNvPr id="89121" name="Oval 33"/>
              <p:cNvSpPr>
                <a:spLocks noChangeArrowheads="1"/>
              </p:cNvSpPr>
              <p:nvPr/>
            </p:nvSpPr>
            <p:spPr bwMode="auto">
              <a:xfrm>
                <a:off x="2431" y="2914"/>
                <a:ext cx="428" cy="428"/>
              </a:xfrm>
              <a:prstGeom prst="ellipse">
                <a:avLst/>
              </a:prstGeom>
              <a:solidFill>
                <a:srgbClr val="FFFF66"/>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9122" name="Rectangle 34"/>
              <p:cNvSpPr>
                <a:spLocks noChangeArrowheads="1"/>
              </p:cNvSpPr>
              <p:nvPr/>
            </p:nvSpPr>
            <p:spPr bwMode="auto">
              <a:xfrm>
                <a:off x="2454" y="2880"/>
                <a:ext cx="368" cy="47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4400" b="1"/>
                  <a:t>C</a:t>
                </a:r>
              </a:p>
            </p:txBody>
          </p:sp>
        </p:grpSp>
      </p:grpSp>
      <p:grpSp>
        <p:nvGrpSpPr>
          <p:cNvPr id="89123" name="Group 35"/>
          <p:cNvGrpSpPr>
            <a:grpSpLocks/>
          </p:cNvGrpSpPr>
          <p:nvPr/>
        </p:nvGrpSpPr>
        <p:grpSpPr bwMode="auto">
          <a:xfrm>
            <a:off x="3403600" y="2605088"/>
            <a:ext cx="3486150" cy="3521075"/>
            <a:chOff x="2488" y="1641"/>
            <a:chExt cx="2196" cy="2218"/>
          </a:xfrm>
        </p:grpSpPr>
        <p:sp>
          <p:nvSpPr>
            <p:cNvPr id="89124" name="Rectangle 36"/>
            <p:cNvSpPr>
              <a:spLocks noChangeArrowheads="1"/>
            </p:cNvSpPr>
            <p:nvPr/>
          </p:nvSpPr>
          <p:spPr bwMode="auto">
            <a:xfrm>
              <a:off x="2895" y="1641"/>
              <a:ext cx="489" cy="3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800" b="1">
                  <a:solidFill>
                    <a:srgbClr val="000000"/>
                  </a:solidFill>
                </a:rPr>
                <a:t>$12</a:t>
              </a:r>
            </a:p>
          </p:txBody>
        </p:sp>
        <p:sp>
          <p:nvSpPr>
            <p:cNvPr id="89125" name="Rectangle 37"/>
            <p:cNvSpPr>
              <a:spLocks noChangeArrowheads="1"/>
            </p:cNvSpPr>
            <p:nvPr/>
          </p:nvSpPr>
          <p:spPr bwMode="auto">
            <a:xfrm>
              <a:off x="4195" y="1641"/>
              <a:ext cx="489" cy="3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800" b="1">
                  <a:solidFill>
                    <a:srgbClr val="000000"/>
                  </a:solidFill>
                </a:rPr>
                <a:t>$15</a:t>
              </a:r>
            </a:p>
          </p:txBody>
        </p:sp>
        <p:sp>
          <p:nvSpPr>
            <p:cNvPr id="89126" name="Rectangle 38"/>
            <p:cNvSpPr>
              <a:spLocks noChangeArrowheads="1"/>
            </p:cNvSpPr>
            <p:nvPr/>
          </p:nvSpPr>
          <p:spPr bwMode="auto">
            <a:xfrm>
              <a:off x="2488" y="2241"/>
              <a:ext cx="489" cy="3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800" b="1">
                  <a:solidFill>
                    <a:srgbClr val="000000"/>
                  </a:solidFill>
                </a:rPr>
                <a:t>$12</a:t>
              </a:r>
            </a:p>
          </p:txBody>
        </p:sp>
        <p:sp>
          <p:nvSpPr>
            <p:cNvPr id="89127" name="Rectangle 39"/>
            <p:cNvSpPr>
              <a:spLocks noChangeArrowheads="1"/>
            </p:cNvSpPr>
            <p:nvPr/>
          </p:nvSpPr>
          <p:spPr bwMode="auto">
            <a:xfrm>
              <a:off x="3848" y="2241"/>
              <a:ext cx="364" cy="3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800" b="1">
                  <a:solidFill>
                    <a:srgbClr val="000000"/>
                  </a:solidFill>
                </a:rPr>
                <a:t>$6</a:t>
              </a:r>
            </a:p>
          </p:txBody>
        </p:sp>
        <p:sp>
          <p:nvSpPr>
            <p:cNvPr id="89128" name="Rectangle 40"/>
            <p:cNvSpPr>
              <a:spLocks noChangeArrowheads="1"/>
            </p:cNvSpPr>
            <p:nvPr/>
          </p:nvSpPr>
          <p:spPr bwMode="auto">
            <a:xfrm>
              <a:off x="2948" y="2974"/>
              <a:ext cx="364" cy="3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800" b="1">
                  <a:solidFill>
                    <a:srgbClr val="000000"/>
                  </a:solidFill>
                </a:rPr>
                <a:t>$6</a:t>
              </a:r>
            </a:p>
          </p:txBody>
        </p:sp>
        <p:sp>
          <p:nvSpPr>
            <p:cNvPr id="89129" name="Rectangle 41"/>
            <p:cNvSpPr>
              <a:spLocks noChangeArrowheads="1"/>
            </p:cNvSpPr>
            <p:nvPr/>
          </p:nvSpPr>
          <p:spPr bwMode="auto">
            <a:xfrm>
              <a:off x="4248" y="2974"/>
              <a:ext cx="364" cy="3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800" b="1">
                  <a:solidFill>
                    <a:srgbClr val="000000"/>
                  </a:solidFill>
                </a:rPr>
                <a:t>$8</a:t>
              </a:r>
            </a:p>
          </p:txBody>
        </p:sp>
        <p:sp>
          <p:nvSpPr>
            <p:cNvPr id="89130" name="Rectangle 42"/>
            <p:cNvSpPr>
              <a:spLocks noChangeArrowheads="1"/>
            </p:cNvSpPr>
            <p:nvPr/>
          </p:nvSpPr>
          <p:spPr bwMode="auto">
            <a:xfrm>
              <a:off x="3848" y="3534"/>
              <a:ext cx="364" cy="3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800" b="1">
                  <a:solidFill>
                    <a:srgbClr val="000000"/>
                  </a:solidFill>
                </a:rPr>
                <a:t>$8</a:t>
              </a:r>
            </a:p>
          </p:txBody>
        </p:sp>
        <p:sp>
          <p:nvSpPr>
            <p:cNvPr id="89131" name="Rectangle 43"/>
            <p:cNvSpPr>
              <a:spLocks noChangeArrowheads="1"/>
            </p:cNvSpPr>
            <p:nvPr/>
          </p:nvSpPr>
          <p:spPr bwMode="auto">
            <a:xfrm>
              <a:off x="2488" y="3534"/>
              <a:ext cx="489" cy="3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800" b="1">
                  <a:solidFill>
                    <a:srgbClr val="000000"/>
                  </a:solidFill>
                </a:rPr>
                <a:t>$15</a:t>
              </a:r>
            </a:p>
          </p:txBody>
        </p:sp>
      </p:grpSp>
      <p:sp>
        <p:nvSpPr>
          <p:cNvPr id="89132" name="Rectangle 44"/>
          <p:cNvSpPr>
            <a:spLocks noChangeArrowheads="1"/>
          </p:cNvSpPr>
          <p:nvPr/>
        </p:nvSpPr>
        <p:spPr bwMode="auto">
          <a:xfrm>
            <a:off x="7302500" y="2390775"/>
            <a:ext cx="1566863" cy="15494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eaLnBrk="0" hangingPunct="0"/>
            <a:r>
              <a:rPr lang="en-US" altLang="en-US" sz="2400" b="1" i="1">
                <a:solidFill>
                  <a:schemeClr val="tx2"/>
                </a:solidFill>
              </a:rPr>
              <a:t>Collusion</a:t>
            </a:r>
          </a:p>
          <a:p>
            <a:pPr algn="ctr" eaLnBrk="0" hangingPunct="0"/>
            <a:r>
              <a:rPr lang="en-US" altLang="en-US" sz="2400" b="1" i="1">
                <a:solidFill>
                  <a:schemeClr val="tx2"/>
                </a:solidFill>
              </a:rPr>
              <a:t>Invites a</a:t>
            </a:r>
          </a:p>
          <a:p>
            <a:pPr algn="ctr" eaLnBrk="0" hangingPunct="0"/>
            <a:r>
              <a:rPr lang="en-US" altLang="en-US" sz="2400" b="1" i="1">
                <a:solidFill>
                  <a:schemeClr val="tx2"/>
                </a:solidFill>
              </a:rPr>
              <a:t>Different</a:t>
            </a:r>
          </a:p>
          <a:p>
            <a:pPr algn="ctr" eaLnBrk="0" hangingPunct="0"/>
            <a:r>
              <a:rPr lang="en-US" altLang="en-US" sz="2400" b="1" i="1">
                <a:solidFill>
                  <a:schemeClr val="tx2"/>
                </a:solidFill>
              </a:rPr>
              <a:t>Solution</a:t>
            </a:r>
          </a:p>
        </p:txBody>
      </p:sp>
      <p:grpSp>
        <p:nvGrpSpPr>
          <p:cNvPr id="89133" name="Group 45"/>
          <p:cNvGrpSpPr>
            <a:grpSpLocks/>
          </p:cNvGrpSpPr>
          <p:nvPr/>
        </p:nvGrpSpPr>
        <p:grpSpPr bwMode="auto">
          <a:xfrm>
            <a:off x="4008438" y="3203575"/>
            <a:ext cx="2103437" cy="2079625"/>
            <a:chOff x="2037" y="1978"/>
            <a:chExt cx="1423" cy="1426"/>
          </a:xfrm>
        </p:grpSpPr>
        <p:sp>
          <p:nvSpPr>
            <p:cNvPr id="89134" name="Line 46"/>
            <p:cNvSpPr>
              <a:spLocks noChangeShapeType="1"/>
            </p:cNvSpPr>
            <p:nvPr/>
          </p:nvSpPr>
          <p:spPr bwMode="auto">
            <a:xfrm flipH="1" flipV="1">
              <a:off x="2037" y="2493"/>
              <a:ext cx="911" cy="911"/>
            </a:xfrm>
            <a:prstGeom prst="line">
              <a:avLst/>
            </a:prstGeom>
            <a:noFill/>
            <a:ln w="50800">
              <a:solidFill>
                <a:srgbClr val="CC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9135" name="Line 47"/>
            <p:cNvSpPr>
              <a:spLocks noChangeShapeType="1"/>
            </p:cNvSpPr>
            <p:nvPr/>
          </p:nvSpPr>
          <p:spPr bwMode="auto">
            <a:xfrm flipH="1" flipV="1">
              <a:off x="2549" y="1978"/>
              <a:ext cx="911" cy="911"/>
            </a:xfrm>
            <a:prstGeom prst="line">
              <a:avLst/>
            </a:prstGeom>
            <a:noFill/>
            <a:ln w="50800">
              <a:solidFill>
                <a:srgbClr val="CC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89136" name="Oval 48"/>
          <p:cNvSpPr>
            <a:spLocks noChangeArrowheads="1"/>
          </p:cNvSpPr>
          <p:nvPr/>
        </p:nvSpPr>
        <p:spPr bwMode="auto">
          <a:xfrm rot="18900000">
            <a:off x="4867275" y="4691063"/>
            <a:ext cx="2568575" cy="1425575"/>
          </a:xfrm>
          <a:prstGeom prst="ellipse">
            <a:avLst/>
          </a:prstGeom>
          <a:noFill/>
          <a:ln w="76200">
            <a:solidFill>
              <a:srgbClr val="CC0000"/>
            </a:solidFill>
            <a:round/>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89132"/>
                                        </p:tgtEl>
                                        <p:attrNameLst>
                                          <p:attrName>style.visibility</p:attrName>
                                        </p:attrNameLst>
                                      </p:cBhvr>
                                      <p:to>
                                        <p:strVal val="visible"/>
                                      </p:to>
                                    </p:set>
                                    <p:animEffect transition="in" filter="wipe(up)">
                                      <p:cBhvr>
                                        <p:cTn id="7" dur="500"/>
                                        <p:tgtEl>
                                          <p:spTgt spid="89132"/>
                                        </p:tgtEl>
                                      </p:cBhvr>
                                    </p:animEffect>
                                  </p:childTnLst>
                                </p:cTn>
                              </p:par>
                            </p:childTnLst>
                          </p:cTn>
                        </p:par>
                        <p:par>
                          <p:cTn id="8" fill="hold" nodeType="afterGroup">
                            <p:stCondLst>
                              <p:cond delay="500"/>
                            </p:stCondLst>
                            <p:childTnLst>
                              <p:par>
                                <p:cTn id="9" presetID="22" presetClass="entr" presetSubtype="4" fill="hold" nodeType="afterEffect">
                                  <p:stCondLst>
                                    <p:cond delay="0"/>
                                  </p:stCondLst>
                                  <p:childTnLst>
                                    <p:set>
                                      <p:cBhvr>
                                        <p:cTn id="10" dur="1" fill="hold">
                                          <p:stCondLst>
                                            <p:cond delay="0"/>
                                          </p:stCondLst>
                                        </p:cTn>
                                        <p:tgtEl>
                                          <p:spTgt spid="89133"/>
                                        </p:tgtEl>
                                        <p:attrNameLst>
                                          <p:attrName>style.visibility</p:attrName>
                                        </p:attrNameLst>
                                      </p:cBhvr>
                                      <p:to>
                                        <p:strVal val="visible"/>
                                      </p:to>
                                    </p:set>
                                    <p:animEffect transition="in" filter="wipe(down)">
                                      <p:cBhvr>
                                        <p:cTn id="11" dur="500"/>
                                        <p:tgtEl>
                                          <p:spTgt spid="891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9132" grpId="0" autoUpdateAnimBg="0"/>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ChangeArrowheads="1"/>
          </p:cNvSpPr>
          <p:nvPr/>
        </p:nvSpPr>
        <p:spPr bwMode="auto">
          <a:xfrm>
            <a:off x="1784350" y="85725"/>
            <a:ext cx="7261225" cy="804863"/>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4700" b="1">
                <a:solidFill>
                  <a:srgbClr val="000099"/>
                </a:solidFill>
                <a:latin typeface="Times New Roman" panose="02020603050405020304" pitchFamily="18" charset="0"/>
              </a:rPr>
              <a:t>OLIGOPOLY BEHAVIOR</a:t>
            </a:r>
          </a:p>
        </p:txBody>
      </p:sp>
      <p:sp>
        <p:nvSpPr>
          <p:cNvPr id="90115" name="Rectangle 3"/>
          <p:cNvSpPr>
            <a:spLocks noChangeArrowheads="1"/>
          </p:cNvSpPr>
          <p:nvPr/>
        </p:nvSpPr>
        <p:spPr bwMode="auto">
          <a:xfrm>
            <a:off x="1865313" y="777875"/>
            <a:ext cx="5626100" cy="6985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4000" b="1" i="1">
                <a:solidFill>
                  <a:srgbClr val="CC0000"/>
                </a:solidFill>
                <a:latin typeface="Times New Roman" panose="02020603050405020304" pitchFamily="18" charset="0"/>
              </a:rPr>
              <a:t>A Game-Theory Overview</a:t>
            </a:r>
          </a:p>
        </p:txBody>
      </p:sp>
      <p:grpSp>
        <p:nvGrpSpPr>
          <p:cNvPr id="90116" name="Group 4"/>
          <p:cNvGrpSpPr>
            <a:grpSpLocks/>
          </p:cNvGrpSpPr>
          <p:nvPr/>
        </p:nvGrpSpPr>
        <p:grpSpPr bwMode="auto">
          <a:xfrm>
            <a:off x="2317750" y="3206750"/>
            <a:ext cx="857250" cy="2463800"/>
            <a:chOff x="1804" y="2020"/>
            <a:chExt cx="540" cy="1552"/>
          </a:xfrm>
        </p:grpSpPr>
        <p:sp>
          <p:nvSpPr>
            <p:cNvPr id="90117" name="Rectangle 5"/>
            <p:cNvSpPr>
              <a:spLocks noChangeArrowheads="1"/>
            </p:cNvSpPr>
            <p:nvPr/>
          </p:nvSpPr>
          <p:spPr bwMode="auto">
            <a:xfrm>
              <a:off x="1804" y="2020"/>
              <a:ext cx="540" cy="286"/>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400" b="1">
                  <a:solidFill>
                    <a:srgbClr val="000000"/>
                  </a:solidFill>
                </a:rPr>
                <a:t>High</a:t>
              </a:r>
            </a:p>
          </p:txBody>
        </p:sp>
        <p:sp>
          <p:nvSpPr>
            <p:cNvPr id="90118" name="Rectangle 6"/>
            <p:cNvSpPr>
              <a:spLocks noChangeArrowheads="1"/>
            </p:cNvSpPr>
            <p:nvPr/>
          </p:nvSpPr>
          <p:spPr bwMode="auto">
            <a:xfrm>
              <a:off x="1809" y="3286"/>
              <a:ext cx="497" cy="286"/>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400" b="1">
                  <a:solidFill>
                    <a:srgbClr val="000000"/>
                  </a:solidFill>
                </a:rPr>
                <a:t>Low</a:t>
              </a:r>
            </a:p>
          </p:txBody>
        </p:sp>
      </p:grpSp>
      <p:grpSp>
        <p:nvGrpSpPr>
          <p:cNvPr id="90119" name="Group 7"/>
          <p:cNvGrpSpPr>
            <a:grpSpLocks/>
          </p:cNvGrpSpPr>
          <p:nvPr/>
        </p:nvGrpSpPr>
        <p:grpSpPr bwMode="auto">
          <a:xfrm>
            <a:off x="3779838" y="1868488"/>
            <a:ext cx="2798762" cy="454025"/>
            <a:chOff x="2725" y="1177"/>
            <a:chExt cx="1763" cy="286"/>
          </a:xfrm>
        </p:grpSpPr>
        <p:sp>
          <p:nvSpPr>
            <p:cNvPr id="90120" name="Rectangle 8"/>
            <p:cNvSpPr>
              <a:spLocks noChangeArrowheads="1"/>
            </p:cNvSpPr>
            <p:nvPr/>
          </p:nvSpPr>
          <p:spPr bwMode="auto">
            <a:xfrm>
              <a:off x="2725" y="1177"/>
              <a:ext cx="540" cy="286"/>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400" b="1">
                  <a:solidFill>
                    <a:srgbClr val="000000"/>
                  </a:solidFill>
                </a:rPr>
                <a:t>High</a:t>
              </a:r>
            </a:p>
          </p:txBody>
        </p:sp>
        <p:sp>
          <p:nvSpPr>
            <p:cNvPr id="90121" name="Rectangle 9"/>
            <p:cNvSpPr>
              <a:spLocks noChangeArrowheads="1"/>
            </p:cNvSpPr>
            <p:nvPr/>
          </p:nvSpPr>
          <p:spPr bwMode="auto">
            <a:xfrm>
              <a:off x="3991" y="1177"/>
              <a:ext cx="497" cy="286"/>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400" b="1">
                  <a:solidFill>
                    <a:srgbClr val="000000"/>
                  </a:solidFill>
                </a:rPr>
                <a:t>Low</a:t>
              </a:r>
            </a:p>
          </p:txBody>
        </p:sp>
      </p:grpSp>
      <p:sp>
        <p:nvSpPr>
          <p:cNvPr id="90122" name="Freeform 10"/>
          <p:cNvSpPr>
            <a:spLocks/>
          </p:cNvSpPr>
          <p:nvPr/>
        </p:nvSpPr>
        <p:spPr bwMode="auto">
          <a:xfrm>
            <a:off x="2149475" y="2405063"/>
            <a:ext cx="268288" cy="4197350"/>
          </a:xfrm>
          <a:custGeom>
            <a:avLst/>
            <a:gdLst>
              <a:gd name="T0" fmla="*/ 58 w 169"/>
              <a:gd name="T1" fmla="*/ 2198 h 2644"/>
              <a:gd name="T2" fmla="*/ 63 w 169"/>
              <a:gd name="T3" fmla="*/ 2299 h 2644"/>
              <a:gd name="T4" fmla="*/ 71 w 169"/>
              <a:gd name="T5" fmla="*/ 2388 h 2644"/>
              <a:gd name="T6" fmla="*/ 84 w 169"/>
              <a:gd name="T7" fmla="*/ 2471 h 2644"/>
              <a:gd name="T8" fmla="*/ 101 w 169"/>
              <a:gd name="T9" fmla="*/ 2539 h 2644"/>
              <a:gd name="T10" fmla="*/ 120 w 169"/>
              <a:gd name="T11" fmla="*/ 2589 h 2644"/>
              <a:gd name="T12" fmla="*/ 141 w 169"/>
              <a:gd name="T13" fmla="*/ 2625 h 2644"/>
              <a:gd name="T14" fmla="*/ 163 w 169"/>
              <a:gd name="T15" fmla="*/ 2639 h 2644"/>
              <a:gd name="T16" fmla="*/ 159 w 169"/>
              <a:gd name="T17" fmla="*/ 2639 h 2644"/>
              <a:gd name="T18" fmla="*/ 141 w 169"/>
              <a:gd name="T19" fmla="*/ 2621 h 2644"/>
              <a:gd name="T20" fmla="*/ 124 w 169"/>
              <a:gd name="T21" fmla="*/ 2582 h 2644"/>
              <a:gd name="T22" fmla="*/ 110 w 169"/>
              <a:gd name="T23" fmla="*/ 2528 h 2644"/>
              <a:gd name="T24" fmla="*/ 99 w 169"/>
              <a:gd name="T25" fmla="*/ 2457 h 2644"/>
              <a:gd name="T26" fmla="*/ 93 w 169"/>
              <a:gd name="T27" fmla="*/ 2378 h 2644"/>
              <a:gd name="T28" fmla="*/ 90 w 169"/>
              <a:gd name="T29" fmla="*/ 2299 h 2644"/>
              <a:gd name="T30" fmla="*/ 89 w 169"/>
              <a:gd name="T31" fmla="*/ 1585 h 2644"/>
              <a:gd name="T32" fmla="*/ 84 w 169"/>
              <a:gd name="T33" fmla="*/ 1506 h 2644"/>
              <a:gd name="T34" fmla="*/ 76 w 169"/>
              <a:gd name="T35" fmla="*/ 1442 h 2644"/>
              <a:gd name="T36" fmla="*/ 63 w 169"/>
              <a:gd name="T37" fmla="*/ 1384 h 2644"/>
              <a:gd name="T38" fmla="*/ 49 w 169"/>
              <a:gd name="T39" fmla="*/ 1348 h 2644"/>
              <a:gd name="T40" fmla="*/ 31 w 169"/>
              <a:gd name="T41" fmla="*/ 1330 h 2644"/>
              <a:gd name="T42" fmla="*/ 31 w 169"/>
              <a:gd name="T43" fmla="*/ 1320 h 2644"/>
              <a:gd name="T44" fmla="*/ 49 w 169"/>
              <a:gd name="T45" fmla="*/ 1298 h 2644"/>
              <a:gd name="T46" fmla="*/ 63 w 169"/>
              <a:gd name="T47" fmla="*/ 1259 h 2644"/>
              <a:gd name="T48" fmla="*/ 76 w 169"/>
              <a:gd name="T49" fmla="*/ 1205 h 2644"/>
              <a:gd name="T50" fmla="*/ 84 w 169"/>
              <a:gd name="T51" fmla="*/ 1137 h 2644"/>
              <a:gd name="T52" fmla="*/ 89 w 169"/>
              <a:gd name="T53" fmla="*/ 1062 h 2644"/>
              <a:gd name="T54" fmla="*/ 90 w 169"/>
              <a:gd name="T55" fmla="*/ 348 h 2644"/>
              <a:gd name="T56" fmla="*/ 93 w 169"/>
              <a:gd name="T57" fmla="*/ 265 h 2644"/>
              <a:gd name="T58" fmla="*/ 99 w 169"/>
              <a:gd name="T59" fmla="*/ 186 h 2644"/>
              <a:gd name="T60" fmla="*/ 110 w 169"/>
              <a:gd name="T61" fmla="*/ 118 h 2644"/>
              <a:gd name="T62" fmla="*/ 124 w 169"/>
              <a:gd name="T63" fmla="*/ 65 h 2644"/>
              <a:gd name="T64" fmla="*/ 141 w 169"/>
              <a:gd name="T65" fmla="*/ 22 h 2644"/>
              <a:gd name="T66" fmla="*/ 159 w 169"/>
              <a:gd name="T67" fmla="*/ 0 h 2644"/>
              <a:gd name="T68" fmla="*/ 163 w 169"/>
              <a:gd name="T69" fmla="*/ 0 h 2644"/>
              <a:gd name="T70" fmla="*/ 141 w 169"/>
              <a:gd name="T71" fmla="*/ 14 h 2644"/>
              <a:gd name="T72" fmla="*/ 120 w 169"/>
              <a:gd name="T73" fmla="*/ 54 h 2644"/>
              <a:gd name="T74" fmla="*/ 101 w 169"/>
              <a:gd name="T75" fmla="*/ 108 h 2644"/>
              <a:gd name="T76" fmla="*/ 84 w 169"/>
              <a:gd name="T77" fmla="*/ 176 h 2644"/>
              <a:gd name="T78" fmla="*/ 71 w 169"/>
              <a:gd name="T79" fmla="*/ 258 h 2644"/>
              <a:gd name="T80" fmla="*/ 63 w 169"/>
              <a:gd name="T81" fmla="*/ 348 h 2644"/>
              <a:gd name="T82" fmla="*/ 58 w 169"/>
              <a:gd name="T83" fmla="*/ 445 h 2644"/>
              <a:gd name="T84" fmla="*/ 57 w 169"/>
              <a:gd name="T85" fmla="*/ 1072 h 2644"/>
              <a:gd name="T86" fmla="*/ 54 w 169"/>
              <a:gd name="T87" fmla="*/ 1144 h 2644"/>
              <a:gd name="T88" fmla="*/ 48 w 169"/>
              <a:gd name="T89" fmla="*/ 1205 h 2644"/>
              <a:gd name="T90" fmla="*/ 38 w 169"/>
              <a:gd name="T91" fmla="*/ 1259 h 2644"/>
              <a:gd name="T92" fmla="*/ 24 w 169"/>
              <a:gd name="T93" fmla="*/ 1298 h 2644"/>
              <a:gd name="T94" fmla="*/ 8 w 169"/>
              <a:gd name="T95" fmla="*/ 1320 h 2644"/>
              <a:gd name="T96" fmla="*/ 8 w 169"/>
              <a:gd name="T97" fmla="*/ 1323 h 2644"/>
              <a:gd name="T98" fmla="*/ 23 w 169"/>
              <a:gd name="T99" fmla="*/ 1345 h 2644"/>
              <a:gd name="T100" fmla="*/ 37 w 169"/>
              <a:gd name="T101" fmla="*/ 1381 h 2644"/>
              <a:gd name="T102" fmla="*/ 47 w 169"/>
              <a:gd name="T103" fmla="*/ 1434 h 2644"/>
              <a:gd name="T104" fmla="*/ 54 w 169"/>
              <a:gd name="T105" fmla="*/ 1499 h 2644"/>
              <a:gd name="T106" fmla="*/ 57 w 169"/>
              <a:gd name="T107" fmla="*/ 1567 h 26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69" h="2644">
                <a:moveTo>
                  <a:pt x="57" y="2148"/>
                </a:moveTo>
                <a:lnTo>
                  <a:pt x="58" y="2198"/>
                </a:lnTo>
                <a:lnTo>
                  <a:pt x="59" y="2245"/>
                </a:lnTo>
                <a:lnTo>
                  <a:pt x="63" y="2299"/>
                </a:lnTo>
                <a:lnTo>
                  <a:pt x="66" y="2342"/>
                </a:lnTo>
                <a:lnTo>
                  <a:pt x="71" y="2388"/>
                </a:lnTo>
                <a:lnTo>
                  <a:pt x="78" y="2431"/>
                </a:lnTo>
                <a:lnTo>
                  <a:pt x="84" y="2471"/>
                </a:lnTo>
                <a:lnTo>
                  <a:pt x="92" y="2507"/>
                </a:lnTo>
                <a:lnTo>
                  <a:pt x="101" y="2539"/>
                </a:lnTo>
                <a:lnTo>
                  <a:pt x="110" y="2568"/>
                </a:lnTo>
                <a:lnTo>
                  <a:pt x="120" y="2589"/>
                </a:lnTo>
                <a:lnTo>
                  <a:pt x="130" y="2614"/>
                </a:lnTo>
                <a:lnTo>
                  <a:pt x="141" y="2625"/>
                </a:lnTo>
                <a:lnTo>
                  <a:pt x="152" y="2636"/>
                </a:lnTo>
                <a:lnTo>
                  <a:pt x="163" y="2639"/>
                </a:lnTo>
                <a:lnTo>
                  <a:pt x="168" y="2643"/>
                </a:lnTo>
                <a:lnTo>
                  <a:pt x="159" y="2639"/>
                </a:lnTo>
                <a:lnTo>
                  <a:pt x="150" y="2636"/>
                </a:lnTo>
                <a:lnTo>
                  <a:pt x="141" y="2621"/>
                </a:lnTo>
                <a:lnTo>
                  <a:pt x="132" y="2600"/>
                </a:lnTo>
                <a:lnTo>
                  <a:pt x="124" y="2582"/>
                </a:lnTo>
                <a:lnTo>
                  <a:pt x="116" y="2557"/>
                </a:lnTo>
                <a:lnTo>
                  <a:pt x="110" y="2528"/>
                </a:lnTo>
                <a:lnTo>
                  <a:pt x="104" y="2492"/>
                </a:lnTo>
                <a:lnTo>
                  <a:pt x="99" y="2457"/>
                </a:lnTo>
                <a:lnTo>
                  <a:pt x="95" y="2417"/>
                </a:lnTo>
                <a:lnTo>
                  <a:pt x="93" y="2378"/>
                </a:lnTo>
                <a:lnTo>
                  <a:pt x="91" y="2338"/>
                </a:lnTo>
                <a:lnTo>
                  <a:pt x="90" y="2299"/>
                </a:lnTo>
                <a:lnTo>
                  <a:pt x="90" y="1621"/>
                </a:lnTo>
                <a:lnTo>
                  <a:pt x="89" y="1585"/>
                </a:lnTo>
                <a:lnTo>
                  <a:pt x="87" y="1546"/>
                </a:lnTo>
                <a:lnTo>
                  <a:pt x="84" y="1506"/>
                </a:lnTo>
                <a:lnTo>
                  <a:pt x="81" y="1477"/>
                </a:lnTo>
                <a:lnTo>
                  <a:pt x="76" y="1442"/>
                </a:lnTo>
                <a:lnTo>
                  <a:pt x="70" y="1413"/>
                </a:lnTo>
                <a:lnTo>
                  <a:pt x="63" y="1384"/>
                </a:lnTo>
                <a:lnTo>
                  <a:pt x="56" y="1363"/>
                </a:lnTo>
                <a:lnTo>
                  <a:pt x="49" y="1348"/>
                </a:lnTo>
                <a:lnTo>
                  <a:pt x="40" y="1334"/>
                </a:lnTo>
                <a:lnTo>
                  <a:pt x="31" y="1330"/>
                </a:lnTo>
                <a:lnTo>
                  <a:pt x="23" y="1323"/>
                </a:lnTo>
                <a:lnTo>
                  <a:pt x="31" y="1320"/>
                </a:lnTo>
                <a:lnTo>
                  <a:pt x="40" y="1309"/>
                </a:lnTo>
                <a:lnTo>
                  <a:pt x="49" y="1298"/>
                </a:lnTo>
                <a:lnTo>
                  <a:pt x="56" y="1280"/>
                </a:lnTo>
                <a:lnTo>
                  <a:pt x="63" y="1259"/>
                </a:lnTo>
                <a:lnTo>
                  <a:pt x="70" y="1234"/>
                </a:lnTo>
                <a:lnTo>
                  <a:pt x="76" y="1205"/>
                </a:lnTo>
                <a:lnTo>
                  <a:pt x="81" y="1169"/>
                </a:lnTo>
                <a:lnTo>
                  <a:pt x="84" y="1137"/>
                </a:lnTo>
                <a:lnTo>
                  <a:pt x="87" y="1101"/>
                </a:lnTo>
                <a:lnTo>
                  <a:pt x="89" y="1062"/>
                </a:lnTo>
                <a:lnTo>
                  <a:pt x="90" y="1022"/>
                </a:lnTo>
                <a:lnTo>
                  <a:pt x="90" y="348"/>
                </a:lnTo>
                <a:lnTo>
                  <a:pt x="91" y="305"/>
                </a:lnTo>
                <a:lnTo>
                  <a:pt x="93" y="265"/>
                </a:lnTo>
                <a:lnTo>
                  <a:pt x="95" y="226"/>
                </a:lnTo>
                <a:lnTo>
                  <a:pt x="99" y="186"/>
                </a:lnTo>
                <a:lnTo>
                  <a:pt x="104" y="151"/>
                </a:lnTo>
                <a:lnTo>
                  <a:pt x="110" y="118"/>
                </a:lnTo>
                <a:lnTo>
                  <a:pt x="116" y="90"/>
                </a:lnTo>
                <a:lnTo>
                  <a:pt x="124" y="65"/>
                </a:lnTo>
                <a:lnTo>
                  <a:pt x="132" y="39"/>
                </a:lnTo>
                <a:lnTo>
                  <a:pt x="141" y="22"/>
                </a:lnTo>
                <a:lnTo>
                  <a:pt x="150" y="11"/>
                </a:lnTo>
                <a:lnTo>
                  <a:pt x="159" y="0"/>
                </a:lnTo>
                <a:lnTo>
                  <a:pt x="168" y="0"/>
                </a:lnTo>
                <a:lnTo>
                  <a:pt x="163" y="0"/>
                </a:lnTo>
                <a:lnTo>
                  <a:pt x="152" y="7"/>
                </a:lnTo>
                <a:lnTo>
                  <a:pt x="141" y="14"/>
                </a:lnTo>
                <a:lnTo>
                  <a:pt x="130" y="32"/>
                </a:lnTo>
                <a:lnTo>
                  <a:pt x="120" y="54"/>
                </a:lnTo>
                <a:lnTo>
                  <a:pt x="110" y="79"/>
                </a:lnTo>
                <a:lnTo>
                  <a:pt x="101" y="108"/>
                </a:lnTo>
                <a:lnTo>
                  <a:pt x="92" y="140"/>
                </a:lnTo>
                <a:lnTo>
                  <a:pt x="84" y="176"/>
                </a:lnTo>
                <a:lnTo>
                  <a:pt x="78" y="212"/>
                </a:lnTo>
                <a:lnTo>
                  <a:pt x="71" y="258"/>
                </a:lnTo>
                <a:lnTo>
                  <a:pt x="66" y="301"/>
                </a:lnTo>
                <a:lnTo>
                  <a:pt x="63" y="348"/>
                </a:lnTo>
                <a:lnTo>
                  <a:pt x="59" y="394"/>
                </a:lnTo>
                <a:lnTo>
                  <a:pt x="58" y="445"/>
                </a:lnTo>
                <a:lnTo>
                  <a:pt x="57" y="495"/>
                </a:lnTo>
                <a:lnTo>
                  <a:pt x="57" y="1072"/>
                </a:lnTo>
                <a:lnTo>
                  <a:pt x="56" y="1108"/>
                </a:lnTo>
                <a:lnTo>
                  <a:pt x="54" y="1144"/>
                </a:lnTo>
                <a:lnTo>
                  <a:pt x="52" y="1173"/>
                </a:lnTo>
                <a:lnTo>
                  <a:pt x="48" y="1205"/>
                </a:lnTo>
                <a:lnTo>
                  <a:pt x="43" y="1234"/>
                </a:lnTo>
                <a:lnTo>
                  <a:pt x="38" y="1259"/>
                </a:lnTo>
                <a:lnTo>
                  <a:pt x="31" y="1280"/>
                </a:lnTo>
                <a:lnTo>
                  <a:pt x="24" y="1298"/>
                </a:lnTo>
                <a:lnTo>
                  <a:pt x="16" y="1309"/>
                </a:lnTo>
                <a:lnTo>
                  <a:pt x="8" y="1320"/>
                </a:lnTo>
                <a:lnTo>
                  <a:pt x="0" y="1320"/>
                </a:lnTo>
                <a:lnTo>
                  <a:pt x="8" y="1323"/>
                </a:lnTo>
                <a:lnTo>
                  <a:pt x="15" y="1330"/>
                </a:lnTo>
                <a:lnTo>
                  <a:pt x="23" y="1345"/>
                </a:lnTo>
                <a:lnTo>
                  <a:pt x="30" y="1359"/>
                </a:lnTo>
                <a:lnTo>
                  <a:pt x="37" y="1381"/>
                </a:lnTo>
                <a:lnTo>
                  <a:pt x="42" y="1409"/>
                </a:lnTo>
                <a:lnTo>
                  <a:pt x="47" y="1434"/>
                </a:lnTo>
                <a:lnTo>
                  <a:pt x="52" y="1463"/>
                </a:lnTo>
                <a:lnTo>
                  <a:pt x="54" y="1499"/>
                </a:lnTo>
                <a:lnTo>
                  <a:pt x="56" y="1531"/>
                </a:lnTo>
                <a:lnTo>
                  <a:pt x="57" y="1567"/>
                </a:lnTo>
                <a:lnTo>
                  <a:pt x="57" y="2148"/>
                </a:lnTo>
              </a:path>
            </a:pathLst>
          </a:custGeom>
          <a:solidFill>
            <a:srgbClr val="000000"/>
          </a:solidFill>
          <a:ln w="12700" cap="rnd" cmpd="sng">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0123" name="Freeform 11"/>
          <p:cNvSpPr>
            <a:spLocks/>
          </p:cNvSpPr>
          <p:nvPr/>
        </p:nvSpPr>
        <p:spPr bwMode="auto">
          <a:xfrm>
            <a:off x="3094038" y="1755775"/>
            <a:ext cx="4252912" cy="266700"/>
          </a:xfrm>
          <a:custGeom>
            <a:avLst/>
            <a:gdLst>
              <a:gd name="T0" fmla="*/ 2224 w 2679"/>
              <a:gd name="T1" fmla="*/ 58 h 168"/>
              <a:gd name="T2" fmla="*/ 2326 w 2679"/>
              <a:gd name="T3" fmla="*/ 63 h 168"/>
              <a:gd name="T4" fmla="*/ 2416 w 2679"/>
              <a:gd name="T5" fmla="*/ 71 h 168"/>
              <a:gd name="T6" fmla="*/ 2500 w 2679"/>
              <a:gd name="T7" fmla="*/ 84 h 168"/>
              <a:gd name="T8" fmla="*/ 2573 w 2679"/>
              <a:gd name="T9" fmla="*/ 100 h 168"/>
              <a:gd name="T10" fmla="*/ 2623 w 2679"/>
              <a:gd name="T11" fmla="*/ 119 h 168"/>
              <a:gd name="T12" fmla="*/ 2660 w 2679"/>
              <a:gd name="T13" fmla="*/ 140 h 168"/>
              <a:gd name="T14" fmla="*/ 2674 w 2679"/>
              <a:gd name="T15" fmla="*/ 162 h 168"/>
              <a:gd name="T16" fmla="*/ 2674 w 2679"/>
              <a:gd name="T17" fmla="*/ 159 h 168"/>
              <a:gd name="T18" fmla="*/ 2653 w 2679"/>
              <a:gd name="T19" fmla="*/ 140 h 168"/>
              <a:gd name="T20" fmla="*/ 2616 w 2679"/>
              <a:gd name="T21" fmla="*/ 124 h 168"/>
              <a:gd name="T22" fmla="*/ 2558 w 2679"/>
              <a:gd name="T23" fmla="*/ 110 h 168"/>
              <a:gd name="T24" fmla="*/ 2489 w 2679"/>
              <a:gd name="T25" fmla="*/ 99 h 168"/>
              <a:gd name="T26" fmla="*/ 2409 w 2679"/>
              <a:gd name="T27" fmla="*/ 92 h 168"/>
              <a:gd name="T28" fmla="*/ 2326 w 2679"/>
              <a:gd name="T29" fmla="*/ 90 h 168"/>
              <a:gd name="T30" fmla="*/ 1602 w 2679"/>
              <a:gd name="T31" fmla="*/ 89 h 168"/>
              <a:gd name="T32" fmla="*/ 1526 w 2679"/>
              <a:gd name="T33" fmla="*/ 84 h 168"/>
              <a:gd name="T34" fmla="*/ 1461 w 2679"/>
              <a:gd name="T35" fmla="*/ 76 h 168"/>
              <a:gd name="T36" fmla="*/ 1403 w 2679"/>
              <a:gd name="T37" fmla="*/ 63 h 168"/>
              <a:gd name="T38" fmla="*/ 1366 w 2679"/>
              <a:gd name="T39" fmla="*/ 49 h 168"/>
              <a:gd name="T40" fmla="*/ 1348 w 2679"/>
              <a:gd name="T41" fmla="*/ 31 h 168"/>
              <a:gd name="T42" fmla="*/ 1337 w 2679"/>
              <a:gd name="T43" fmla="*/ 31 h 168"/>
              <a:gd name="T44" fmla="*/ 1315 w 2679"/>
              <a:gd name="T45" fmla="*/ 49 h 168"/>
              <a:gd name="T46" fmla="*/ 1275 w 2679"/>
              <a:gd name="T47" fmla="*/ 63 h 168"/>
              <a:gd name="T48" fmla="*/ 1221 w 2679"/>
              <a:gd name="T49" fmla="*/ 76 h 168"/>
              <a:gd name="T50" fmla="*/ 1152 w 2679"/>
              <a:gd name="T51" fmla="*/ 84 h 168"/>
              <a:gd name="T52" fmla="*/ 1076 w 2679"/>
              <a:gd name="T53" fmla="*/ 89 h 168"/>
              <a:gd name="T54" fmla="*/ 352 w 2679"/>
              <a:gd name="T55" fmla="*/ 90 h 168"/>
              <a:gd name="T56" fmla="*/ 269 w 2679"/>
              <a:gd name="T57" fmla="*/ 92 h 168"/>
              <a:gd name="T58" fmla="*/ 193 w 2679"/>
              <a:gd name="T59" fmla="*/ 99 h 168"/>
              <a:gd name="T60" fmla="*/ 120 w 2679"/>
              <a:gd name="T61" fmla="*/ 110 h 168"/>
              <a:gd name="T62" fmla="*/ 65 w 2679"/>
              <a:gd name="T63" fmla="*/ 124 h 168"/>
              <a:gd name="T64" fmla="*/ 22 w 2679"/>
              <a:gd name="T65" fmla="*/ 140 h 168"/>
              <a:gd name="T66" fmla="*/ 0 w 2679"/>
              <a:gd name="T67" fmla="*/ 159 h 168"/>
              <a:gd name="T68" fmla="*/ 0 w 2679"/>
              <a:gd name="T69" fmla="*/ 162 h 168"/>
              <a:gd name="T70" fmla="*/ 15 w 2679"/>
              <a:gd name="T71" fmla="*/ 140 h 168"/>
              <a:gd name="T72" fmla="*/ 55 w 2679"/>
              <a:gd name="T73" fmla="*/ 119 h 168"/>
              <a:gd name="T74" fmla="*/ 109 w 2679"/>
              <a:gd name="T75" fmla="*/ 100 h 168"/>
              <a:gd name="T76" fmla="*/ 178 w 2679"/>
              <a:gd name="T77" fmla="*/ 84 h 168"/>
              <a:gd name="T78" fmla="*/ 262 w 2679"/>
              <a:gd name="T79" fmla="*/ 71 h 168"/>
              <a:gd name="T80" fmla="*/ 352 w 2679"/>
              <a:gd name="T81" fmla="*/ 63 h 168"/>
              <a:gd name="T82" fmla="*/ 451 w 2679"/>
              <a:gd name="T83" fmla="*/ 58 h 168"/>
              <a:gd name="T84" fmla="*/ 1086 w 2679"/>
              <a:gd name="T85" fmla="*/ 57 h 168"/>
              <a:gd name="T86" fmla="*/ 1159 w 2679"/>
              <a:gd name="T87" fmla="*/ 54 h 168"/>
              <a:gd name="T88" fmla="*/ 1225 w 2679"/>
              <a:gd name="T89" fmla="*/ 48 h 168"/>
              <a:gd name="T90" fmla="*/ 1279 w 2679"/>
              <a:gd name="T91" fmla="*/ 38 h 168"/>
              <a:gd name="T92" fmla="*/ 1315 w 2679"/>
              <a:gd name="T93" fmla="*/ 24 h 168"/>
              <a:gd name="T94" fmla="*/ 1337 w 2679"/>
              <a:gd name="T95" fmla="*/ 8 h 168"/>
              <a:gd name="T96" fmla="*/ 1341 w 2679"/>
              <a:gd name="T97" fmla="*/ 8 h 168"/>
              <a:gd name="T98" fmla="*/ 1363 w 2679"/>
              <a:gd name="T99" fmla="*/ 22 h 168"/>
              <a:gd name="T100" fmla="*/ 1399 w 2679"/>
              <a:gd name="T101" fmla="*/ 37 h 168"/>
              <a:gd name="T102" fmla="*/ 1450 w 2679"/>
              <a:gd name="T103" fmla="*/ 47 h 168"/>
              <a:gd name="T104" fmla="*/ 1519 w 2679"/>
              <a:gd name="T105" fmla="*/ 54 h 168"/>
              <a:gd name="T106" fmla="*/ 1584 w 2679"/>
              <a:gd name="T107" fmla="*/ 57 h 1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2679" h="168">
                <a:moveTo>
                  <a:pt x="2177" y="57"/>
                </a:moveTo>
                <a:lnTo>
                  <a:pt x="2224" y="58"/>
                </a:lnTo>
                <a:lnTo>
                  <a:pt x="2275" y="59"/>
                </a:lnTo>
                <a:lnTo>
                  <a:pt x="2326" y="63"/>
                </a:lnTo>
                <a:lnTo>
                  <a:pt x="2373" y="66"/>
                </a:lnTo>
                <a:lnTo>
                  <a:pt x="2416" y="71"/>
                </a:lnTo>
                <a:lnTo>
                  <a:pt x="2460" y="77"/>
                </a:lnTo>
                <a:lnTo>
                  <a:pt x="2500" y="84"/>
                </a:lnTo>
                <a:lnTo>
                  <a:pt x="2536" y="92"/>
                </a:lnTo>
                <a:lnTo>
                  <a:pt x="2573" y="100"/>
                </a:lnTo>
                <a:lnTo>
                  <a:pt x="2602" y="109"/>
                </a:lnTo>
                <a:lnTo>
                  <a:pt x="2623" y="119"/>
                </a:lnTo>
                <a:lnTo>
                  <a:pt x="2645" y="129"/>
                </a:lnTo>
                <a:lnTo>
                  <a:pt x="2660" y="140"/>
                </a:lnTo>
                <a:lnTo>
                  <a:pt x="2667" y="151"/>
                </a:lnTo>
                <a:lnTo>
                  <a:pt x="2674" y="162"/>
                </a:lnTo>
                <a:lnTo>
                  <a:pt x="2678" y="167"/>
                </a:lnTo>
                <a:lnTo>
                  <a:pt x="2674" y="159"/>
                </a:lnTo>
                <a:lnTo>
                  <a:pt x="2667" y="149"/>
                </a:lnTo>
                <a:lnTo>
                  <a:pt x="2653" y="140"/>
                </a:lnTo>
                <a:lnTo>
                  <a:pt x="2634" y="132"/>
                </a:lnTo>
                <a:lnTo>
                  <a:pt x="2616" y="124"/>
                </a:lnTo>
                <a:lnTo>
                  <a:pt x="2591" y="116"/>
                </a:lnTo>
                <a:lnTo>
                  <a:pt x="2558" y="110"/>
                </a:lnTo>
                <a:lnTo>
                  <a:pt x="2525" y="104"/>
                </a:lnTo>
                <a:lnTo>
                  <a:pt x="2489" y="99"/>
                </a:lnTo>
                <a:lnTo>
                  <a:pt x="2449" y="95"/>
                </a:lnTo>
                <a:lnTo>
                  <a:pt x="2409" y="92"/>
                </a:lnTo>
                <a:lnTo>
                  <a:pt x="2369" y="90"/>
                </a:lnTo>
                <a:lnTo>
                  <a:pt x="2326" y="90"/>
                </a:lnTo>
                <a:lnTo>
                  <a:pt x="1642" y="90"/>
                </a:lnTo>
                <a:lnTo>
                  <a:pt x="1602" y="89"/>
                </a:lnTo>
                <a:lnTo>
                  <a:pt x="1562" y="87"/>
                </a:lnTo>
                <a:lnTo>
                  <a:pt x="1526" y="84"/>
                </a:lnTo>
                <a:lnTo>
                  <a:pt x="1493" y="80"/>
                </a:lnTo>
                <a:lnTo>
                  <a:pt x="1461" y="76"/>
                </a:lnTo>
                <a:lnTo>
                  <a:pt x="1428" y="70"/>
                </a:lnTo>
                <a:lnTo>
                  <a:pt x="1403" y="63"/>
                </a:lnTo>
                <a:lnTo>
                  <a:pt x="1381" y="56"/>
                </a:lnTo>
                <a:lnTo>
                  <a:pt x="1366" y="49"/>
                </a:lnTo>
                <a:lnTo>
                  <a:pt x="1352" y="40"/>
                </a:lnTo>
                <a:lnTo>
                  <a:pt x="1348" y="31"/>
                </a:lnTo>
                <a:lnTo>
                  <a:pt x="1341" y="22"/>
                </a:lnTo>
                <a:lnTo>
                  <a:pt x="1337" y="31"/>
                </a:lnTo>
                <a:lnTo>
                  <a:pt x="1326" y="40"/>
                </a:lnTo>
                <a:lnTo>
                  <a:pt x="1315" y="49"/>
                </a:lnTo>
                <a:lnTo>
                  <a:pt x="1297" y="56"/>
                </a:lnTo>
                <a:lnTo>
                  <a:pt x="1275" y="63"/>
                </a:lnTo>
                <a:lnTo>
                  <a:pt x="1250" y="70"/>
                </a:lnTo>
                <a:lnTo>
                  <a:pt x="1221" y="76"/>
                </a:lnTo>
                <a:lnTo>
                  <a:pt x="1185" y="80"/>
                </a:lnTo>
                <a:lnTo>
                  <a:pt x="1152" y="84"/>
                </a:lnTo>
                <a:lnTo>
                  <a:pt x="1116" y="87"/>
                </a:lnTo>
                <a:lnTo>
                  <a:pt x="1076" y="89"/>
                </a:lnTo>
                <a:lnTo>
                  <a:pt x="1036" y="90"/>
                </a:lnTo>
                <a:lnTo>
                  <a:pt x="352" y="90"/>
                </a:lnTo>
                <a:lnTo>
                  <a:pt x="309" y="90"/>
                </a:lnTo>
                <a:lnTo>
                  <a:pt x="269" y="92"/>
                </a:lnTo>
                <a:lnTo>
                  <a:pt x="229" y="95"/>
                </a:lnTo>
                <a:lnTo>
                  <a:pt x="193" y="99"/>
                </a:lnTo>
                <a:lnTo>
                  <a:pt x="153" y="104"/>
                </a:lnTo>
                <a:lnTo>
                  <a:pt x="120" y="110"/>
                </a:lnTo>
                <a:lnTo>
                  <a:pt x="91" y="116"/>
                </a:lnTo>
                <a:lnTo>
                  <a:pt x="65" y="124"/>
                </a:lnTo>
                <a:lnTo>
                  <a:pt x="40" y="132"/>
                </a:lnTo>
                <a:lnTo>
                  <a:pt x="22" y="140"/>
                </a:lnTo>
                <a:lnTo>
                  <a:pt x="11" y="149"/>
                </a:lnTo>
                <a:lnTo>
                  <a:pt x="0" y="159"/>
                </a:lnTo>
                <a:lnTo>
                  <a:pt x="0" y="167"/>
                </a:lnTo>
                <a:lnTo>
                  <a:pt x="0" y="162"/>
                </a:lnTo>
                <a:lnTo>
                  <a:pt x="7" y="151"/>
                </a:lnTo>
                <a:lnTo>
                  <a:pt x="15" y="140"/>
                </a:lnTo>
                <a:lnTo>
                  <a:pt x="36" y="129"/>
                </a:lnTo>
                <a:lnTo>
                  <a:pt x="55" y="119"/>
                </a:lnTo>
                <a:lnTo>
                  <a:pt x="80" y="109"/>
                </a:lnTo>
                <a:lnTo>
                  <a:pt x="109" y="100"/>
                </a:lnTo>
                <a:lnTo>
                  <a:pt x="142" y="92"/>
                </a:lnTo>
                <a:lnTo>
                  <a:pt x="178" y="84"/>
                </a:lnTo>
                <a:lnTo>
                  <a:pt x="214" y="77"/>
                </a:lnTo>
                <a:lnTo>
                  <a:pt x="262" y="71"/>
                </a:lnTo>
                <a:lnTo>
                  <a:pt x="309" y="66"/>
                </a:lnTo>
                <a:lnTo>
                  <a:pt x="352" y="63"/>
                </a:lnTo>
                <a:lnTo>
                  <a:pt x="403" y="59"/>
                </a:lnTo>
                <a:lnTo>
                  <a:pt x="451" y="58"/>
                </a:lnTo>
                <a:lnTo>
                  <a:pt x="501" y="57"/>
                </a:lnTo>
                <a:lnTo>
                  <a:pt x="1086" y="57"/>
                </a:lnTo>
                <a:lnTo>
                  <a:pt x="1123" y="56"/>
                </a:lnTo>
                <a:lnTo>
                  <a:pt x="1159" y="54"/>
                </a:lnTo>
                <a:lnTo>
                  <a:pt x="1188" y="51"/>
                </a:lnTo>
                <a:lnTo>
                  <a:pt x="1225" y="48"/>
                </a:lnTo>
                <a:lnTo>
                  <a:pt x="1250" y="43"/>
                </a:lnTo>
                <a:lnTo>
                  <a:pt x="1279" y="38"/>
                </a:lnTo>
                <a:lnTo>
                  <a:pt x="1297" y="31"/>
                </a:lnTo>
                <a:lnTo>
                  <a:pt x="1315" y="24"/>
                </a:lnTo>
                <a:lnTo>
                  <a:pt x="1326" y="16"/>
                </a:lnTo>
                <a:lnTo>
                  <a:pt x="1337" y="8"/>
                </a:lnTo>
                <a:lnTo>
                  <a:pt x="1341" y="0"/>
                </a:lnTo>
                <a:lnTo>
                  <a:pt x="1341" y="8"/>
                </a:lnTo>
                <a:lnTo>
                  <a:pt x="1348" y="15"/>
                </a:lnTo>
                <a:lnTo>
                  <a:pt x="1363" y="22"/>
                </a:lnTo>
                <a:lnTo>
                  <a:pt x="1377" y="30"/>
                </a:lnTo>
                <a:lnTo>
                  <a:pt x="1399" y="37"/>
                </a:lnTo>
                <a:lnTo>
                  <a:pt x="1424" y="42"/>
                </a:lnTo>
                <a:lnTo>
                  <a:pt x="1450" y="47"/>
                </a:lnTo>
                <a:lnTo>
                  <a:pt x="1483" y="51"/>
                </a:lnTo>
                <a:lnTo>
                  <a:pt x="1519" y="54"/>
                </a:lnTo>
                <a:lnTo>
                  <a:pt x="1552" y="56"/>
                </a:lnTo>
                <a:lnTo>
                  <a:pt x="1584" y="57"/>
                </a:lnTo>
                <a:lnTo>
                  <a:pt x="2177" y="57"/>
                </a:lnTo>
              </a:path>
            </a:pathLst>
          </a:custGeom>
          <a:solidFill>
            <a:srgbClr val="000000"/>
          </a:solidFill>
          <a:ln w="12700" cap="rnd" cmpd="sng">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0124" name="Rectangle 12"/>
          <p:cNvSpPr>
            <a:spLocks noChangeArrowheads="1"/>
          </p:cNvSpPr>
          <p:nvPr/>
        </p:nvSpPr>
        <p:spPr bwMode="auto">
          <a:xfrm rot="16200000">
            <a:off x="136525" y="4216400"/>
            <a:ext cx="3686175" cy="4540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400" b="1">
                <a:solidFill>
                  <a:srgbClr val="000000"/>
                </a:solidFill>
              </a:rPr>
              <a:t>Uptown’s Price Strategy</a:t>
            </a:r>
          </a:p>
        </p:txBody>
      </p:sp>
      <p:sp>
        <p:nvSpPr>
          <p:cNvPr id="90125" name="Rectangle 13"/>
          <p:cNvSpPr>
            <a:spLocks noChangeArrowheads="1"/>
          </p:cNvSpPr>
          <p:nvPr/>
        </p:nvSpPr>
        <p:spPr bwMode="auto">
          <a:xfrm>
            <a:off x="3419475" y="1373188"/>
            <a:ext cx="3757613" cy="4540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400" b="1">
                <a:solidFill>
                  <a:srgbClr val="000000"/>
                </a:solidFill>
              </a:rPr>
              <a:t>RareAir’s  Price Strategy</a:t>
            </a:r>
          </a:p>
        </p:txBody>
      </p:sp>
      <p:grpSp>
        <p:nvGrpSpPr>
          <p:cNvPr id="90126" name="Group 14"/>
          <p:cNvGrpSpPr>
            <a:grpSpLocks/>
          </p:cNvGrpSpPr>
          <p:nvPr/>
        </p:nvGrpSpPr>
        <p:grpSpPr bwMode="auto">
          <a:xfrm>
            <a:off x="3155950" y="2319338"/>
            <a:ext cx="4162425" cy="4157662"/>
            <a:chOff x="2332" y="1461"/>
            <a:chExt cx="2622" cy="2619"/>
          </a:xfrm>
        </p:grpSpPr>
        <p:sp>
          <p:nvSpPr>
            <p:cNvPr id="90127" name="Rectangle 15"/>
            <p:cNvSpPr>
              <a:spLocks noChangeArrowheads="1"/>
            </p:cNvSpPr>
            <p:nvPr/>
          </p:nvSpPr>
          <p:spPr bwMode="auto">
            <a:xfrm>
              <a:off x="3641" y="2792"/>
              <a:ext cx="1313" cy="1287"/>
            </a:xfrm>
            <a:prstGeom prst="rect">
              <a:avLst/>
            </a:prstGeom>
            <a:solidFill>
              <a:srgbClr val="FFFFFF"/>
            </a:solidFill>
            <a:ln w="508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0128" name="AutoShape 16"/>
            <p:cNvSpPr>
              <a:spLocks noChangeArrowheads="1"/>
            </p:cNvSpPr>
            <p:nvPr/>
          </p:nvSpPr>
          <p:spPr bwMode="auto">
            <a:xfrm>
              <a:off x="3635" y="2786"/>
              <a:ext cx="1302" cy="1294"/>
            </a:xfrm>
            <a:prstGeom prst="rtTriangle">
              <a:avLst/>
            </a:prstGeom>
            <a:solidFill>
              <a:srgbClr val="CCCCFF"/>
            </a:solidFill>
            <a:ln w="508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0129" name="Rectangle 17"/>
            <p:cNvSpPr>
              <a:spLocks noChangeArrowheads="1"/>
            </p:cNvSpPr>
            <p:nvPr/>
          </p:nvSpPr>
          <p:spPr bwMode="auto">
            <a:xfrm>
              <a:off x="2338" y="1461"/>
              <a:ext cx="1289" cy="1286"/>
            </a:xfrm>
            <a:prstGeom prst="rect">
              <a:avLst/>
            </a:prstGeom>
            <a:solidFill>
              <a:srgbClr val="FFFFFF"/>
            </a:solidFill>
            <a:ln w="508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0130" name="AutoShape 18"/>
            <p:cNvSpPr>
              <a:spLocks noChangeArrowheads="1"/>
            </p:cNvSpPr>
            <p:nvPr/>
          </p:nvSpPr>
          <p:spPr bwMode="auto">
            <a:xfrm>
              <a:off x="2332" y="1484"/>
              <a:ext cx="1302" cy="1294"/>
            </a:xfrm>
            <a:prstGeom prst="rtTriangle">
              <a:avLst/>
            </a:prstGeom>
            <a:solidFill>
              <a:srgbClr val="CCCCFF"/>
            </a:solidFill>
            <a:ln w="508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0131" name="Rectangle 19"/>
            <p:cNvSpPr>
              <a:spLocks noChangeArrowheads="1"/>
            </p:cNvSpPr>
            <p:nvPr/>
          </p:nvSpPr>
          <p:spPr bwMode="auto">
            <a:xfrm>
              <a:off x="3641" y="1463"/>
              <a:ext cx="1312" cy="1314"/>
            </a:xfrm>
            <a:prstGeom prst="rect">
              <a:avLst/>
            </a:prstGeom>
            <a:solidFill>
              <a:srgbClr val="FFFFFF"/>
            </a:solidFill>
            <a:ln w="508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0132" name="AutoShape 20"/>
            <p:cNvSpPr>
              <a:spLocks noChangeArrowheads="1"/>
            </p:cNvSpPr>
            <p:nvPr/>
          </p:nvSpPr>
          <p:spPr bwMode="auto">
            <a:xfrm>
              <a:off x="3635" y="1484"/>
              <a:ext cx="1302" cy="1294"/>
            </a:xfrm>
            <a:prstGeom prst="rtTriangle">
              <a:avLst/>
            </a:prstGeom>
            <a:solidFill>
              <a:srgbClr val="CCCCFF"/>
            </a:solidFill>
            <a:ln w="508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0133" name="AutoShape 21"/>
            <p:cNvSpPr>
              <a:spLocks noChangeArrowheads="1"/>
            </p:cNvSpPr>
            <p:nvPr/>
          </p:nvSpPr>
          <p:spPr bwMode="auto">
            <a:xfrm>
              <a:off x="2332" y="2786"/>
              <a:ext cx="1302" cy="1294"/>
            </a:xfrm>
            <a:prstGeom prst="rtTriangle">
              <a:avLst/>
            </a:prstGeom>
            <a:solidFill>
              <a:srgbClr val="CCCCFF"/>
            </a:solidFill>
            <a:ln w="508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90134" name="Group 22"/>
          <p:cNvGrpSpPr>
            <a:grpSpLocks/>
          </p:cNvGrpSpPr>
          <p:nvPr/>
        </p:nvGrpSpPr>
        <p:grpSpPr bwMode="auto">
          <a:xfrm>
            <a:off x="3311525" y="2430463"/>
            <a:ext cx="2757488" cy="2900362"/>
            <a:chOff x="2430" y="1531"/>
            <a:chExt cx="1737" cy="1827"/>
          </a:xfrm>
        </p:grpSpPr>
        <p:grpSp>
          <p:nvGrpSpPr>
            <p:cNvPr id="90135" name="Group 23"/>
            <p:cNvGrpSpPr>
              <a:grpSpLocks/>
            </p:cNvGrpSpPr>
            <p:nvPr/>
          </p:nvGrpSpPr>
          <p:grpSpPr bwMode="auto">
            <a:xfrm>
              <a:off x="3738" y="1541"/>
              <a:ext cx="428" cy="478"/>
              <a:chOff x="3738" y="1541"/>
              <a:chExt cx="428" cy="478"/>
            </a:xfrm>
          </p:grpSpPr>
          <p:sp>
            <p:nvSpPr>
              <p:cNvPr id="90136" name="Oval 24"/>
              <p:cNvSpPr>
                <a:spLocks noChangeArrowheads="1"/>
              </p:cNvSpPr>
              <p:nvPr/>
            </p:nvSpPr>
            <p:spPr bwMode="auto">
              <a:xfrm>
                <a:off x="3738" y="1581"/>
                <a:ext cx="428" cy="428"/>
              </a:xfrm>
              <a:prstGeom prst="ellipse">
                <a:avLst/>
              </a:prstGeom>
              <a:solidFill>
                <a:srgbClr val="FFFF66"/>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0137" name="Rectangle 25"/>
              <p:cNvSpPr>
                <a:spLocks noChangeArrowheads="1"/>
              </p:cNvSpPr>
              <p:nvPr/>
            </p:nvSpPr>
            <p:spPr bwMode="auto">
              <a:xfrm>
                <a:off x="3768" y="1541"/>
                <a:ext cx="368" cy="47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4400" b="1"/>
                  <a:t>B</a:t>
                </a:r>
              </a:p>
            </p:txBody>
          </p:sp>
        </p:grpSp>
        <p:grpSp>
          <p:nvGrpSpPr>
            <p:cNvPr id="90138" name="Group 26"/>
            <p:cNvGrpSpPr>
              <a:grpSpLocks/>
            </p:cNvGrpSpPr>
            <p:nvPr/>
          </p:nvGrpSpPr>
          <p:grpSpPr bwMode="auto">
            <a:xfrm>
              <a:off x="2430" y="1531"/>
              <a:ext cx="428" cy="478"/>
              <a:chOff x="2430" y="1531"/>
              <a:chExt cx="428" cy="478"/>
            </a:xfrm>
          </p:grpSpPr>
          <p:sp>
            <p:nvSpPr>
              <p:cNvPr id="90139" name="Oval 27"/>
              <p:cNvSpPr>
                <a:spLocks noChangeArrowheads="1"/>
              </p:cNvSpPr>
              <p:nvPr/>
            </p:nvSpPr>
            <p:spPr bwMode="auto">
              <a:xfrm>
                <a:off x="2430" y="1581"/>
                <a:ext cx="428" cy="428"/>
              </a:xfrm>
              <a:prstGeom prst="ellipse">
                <a:avLst/>
              </a:prstGeom>
              <a:solidFill>
                <a:srgbClr val="FFFF66"/>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0140" name="Rectangle 28"/>
              <p:cNvSpPr>
                <a:spLocks noChangeArrowheads="1"/>
              </p:cNvSpPr>
              <p:nvPr/>
            </p:nvSpPr>
            <p:spPr bwMode="auto">
              <a:xfrm>
                <a:off x="2453" y="1531"/>
                <a:ext cx="368" cy="47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4400" b="1"/>
                  <a:t>A</a:t>
                </a:r>
              </a:p>
            </p:txBody>
          </p:sp>
        </p:grpSp>
        <p:grpSp>
          <p:nvGrpSpPr>
            <p:cNvPr id="90141" name="Group 29"/>
            <p:cNvGrpSpPr>
              <a:grpSpLocks/>
            </p:cNvGrpSpPr>
            <p:nvPr/>
          </p:nvGrpSpPr>
          <p:grpSpPr bwMode="auto">
            <a:xfrm>
              <a:off x="3739" y="2879"/>
              <a:ext cx="428" cy="478"/>
              <a:chOff x="3739" y="2879"/>
              <a:chExt cx="428" cy="478"/>
            </a:xfrm>
          </p:grpSpPr>
          <p:sp>
            <p:nvSpPr>
              <p:cNvPr id="90142" name="Oval 30"/>
              <p:cNvSpPr>
                <a:spLocks noChangeArrowheads="1"/>
              </p:cNvSpPr>
              <p:nvPr/>
            </p:nvSpPr>
            <p:spPr bwMode="auto">
              <a:xfrm>
                <a:off x="3739" y="2914"/>
                <a:ext cx="428" cy="428"/>
              </a:xfrm>
              <a:prstGeom prst="ellipse">
                <a:avLst/>
              </a:prstGeom>
              <a:solidFill>
                <a:srgbClr val="FFFF66"/>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0143" name="Rectangle 31"/>
              <p:cNvSpPr>
                <a:spLocks noChangeArrowheads="1"/>
              </p:cNvSpPr>
              <p:nvPr/>
            </p:nvSpPr>
            <p:spPr bwMode="auto">
              <a:xfrm>
                <a:off x="3781" y="2879"/>
                <a:ext cx="368" cy="47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eaLnBrk="0" hangingPunct="0"/>
                <a:r>
                  <a:rPr lang="en-US" altLang="en-US" sz="4400" b="1"/>
                  <a:t>D</a:t>
                </a:r>
              </a:p>
            </p:txBody>
          </p:sp>
        </p:grpSp>
        <p:grpSp>
          <p:nvGrpSpPr>
            <p:cNvPr id="90144" name="Group 32"/>
            <p:cNvGrpSpPr>
              <a:grpSpLocks/>
            </p:cNvGrpSpPr>
            <p:nvPr/>
          </p:nvGrpSpPr>
          <p:grpSpPr bwMode="auto">
            <a:xfrm>
              <a:off x="2431" y="2880"/>
              <a:ext cx="428" cy="478"/>
              <a:chOff x="2431" y="2880"/>
              <a:chExt cx="428" cy="478"/>
            </a:xfrm>
          </p:grpSpPr>
          <p:sp>
            <p:nvSpPr>
              <p:cNvPr id="90145" name="Oval 33"/>
              <p:cNvSpPr>
                <a:spLocks noChangeArrowheads="1"/>
              </p:cNvSpPr>
              <p:nvPr/>
            </p:nvSpPr>
            <p:spPr bwMode="auto">
              <a:xfrm>
                <a:off x="2431" y="2914"/>
                <a:ext cx="428" cy="428"/>
              </a:xfrm>
              <a:prstGeom prst="ellipse">
                <a:avLst/>
              </a:prstGeom>
              <a:solidFill>
                <a:srgbClr val="FFFF66"/>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0146" name="Rectangle 34"/>
              <p:cNvSpPr>
                <a:spLocks noChangeArrowheads="1"/>
              </p:cNvSpPr>
              <p:nvPr/>
            </p:nvSpPr>
            <p:spPr bwMode="auto">
              <a:xfrm>
                <a:off x="2454" y="2880"/>
                <a:ext cx="368" cy="47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4400" b="1"/>
                  <a:t>C</a:t>
                </a:r>
              </a:p>
            </p:txBody>
          </p:sp>
        </p:grpSp>
      </p:grpSp>
      <p:grpSp>
        <p:nvGrpSpPr>
          <p:cNvPr id="90147" name="Group 35"/>
          <p:cNvGrpSpPr>
            <a:grpSpLocks/>
          </p:cNvGrpSpPr>
          <p:nvPr/>
        </p:nvGrpSpPr>
        <p:grpSpPr bwMode="auto">
          <a:xfrm>
            <a:off x="3403600" y="2605088"/>
            <a:ext cx="3486150" cy="3521075"/>
            <a:chOff x="2488" y="1641"/>
            <a:chExt cx="2196" cy="2218"/>
          </a:xfrm>
        </p:grpSpPr>
        <p:sp>
          <p:nvSpPr>
            <p:cNvPr id="90148" name="Rectangle 36"/>
            <p:cNvSpPr>
              <a:spLocks noChangeArrowheads="1"/>
            </p:cNvSpPr>
            <p:nvPr/>
          </p:nvSpPr>
          <p:spPr bwMode="auto">
            <a:xfrm>
              <a:off x="2895" y="1641"/>
              <a:ext cx="489" cy="3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800" b="1">
                  <a:solidFill>
                    <a:srgbClr val="000000"/>
                  </a:solidFill>
                </a:rPr>
                <a:t>$12</a:t>
              </a:r>
            </a:p>
          </p:txBody>
        </p:sp>
        <p:sp>
          <p:nvSpPr>
            <p:cNvPr id="90149" name="Rectangle 37"/>
            <p:cNvSpPr>
              <a:spLocks noChangeArrowheads="1"/>
            </p:cNvSpPr>
            <p:nvPr/>
          </p:nvSpPr>
          <p:spPr bwMode="auto">
            <a:xfrm>
              <a:off x="4195" y="1641"/>
              <a:ext cx="489" cy="3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800" b="1">
                  <a:solidFill>
                    <a:srgbClr val="000000"/>
                  </a:solidFill>
                </a:rPr>
                <a:t>$15</a:t>
              </a:r>
            </a:p>
          </p:txBody>
        </p:sp>
        <p:sp>
          <p:nvSpPr>
            <p:cNvPr id="90150" name="Rectangle 38"/>
            <p:cNvSpPr>
              <a:spLocks noChangeArrowheads="1"/>
            </p:cNvSpPr>
            <p:nvPr/>
          </p:nvSpPr>
          <p:spPr bwMode="auto">
            <a:xfrm>
              <a:off x="2488" y="2241"/>
              <a:ext cx="489" cy="3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800" b="1">
                  <a:solidFill>
                    <a:srgbClr val="000000"/>
                  </a:solidFill>
                </a:rPr>
                <a:t>$12</a:t>
              </a:r>
            </a:p>
          </p:txBody>
        </p:sp>
        <p:sp>
          <p:nvSpPr>
            <p:cNvPr id="90151" name="Rectangle 39"/>
            <p:cNvSpPr>
              <a:spLocks noChangeArrowheads="1"/>
            </p:cNvSpPr>
            <p:nvPr/>
          </p:nvSpPr>
          <p:spPr bwMode="auto">
            <a:xfrm>
              <a:off x="3848" y="2241"/>
              <a:ext cx="364" cy="3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800" b="1">
                  <a:solidFill>
                    <a:srgbClr val="000000"/>
                  </a:solidFill>
                </a:rPr>
                <a:t>$6</a:t>
              </a:r>
            </a:p>
          </p:txBody>
        </p:sp>
        <p:sp>
          <p:nvSpPr>
            <p:cNvPr id="90152" name="Rectangle 40"/>
            <p:cNvSpPr>
              <a:spLocks noChangeArrowheads="1"/>
            </p:cNvSpPr>
            <p:nvPr/>
          </p:nvSpPr>
          <p:spPr bwMode="auto">
            <a:xfrm>
              <a:off x="2948" y="2974"/>
              <a:ext cx="364" cy="3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800" b="1">
                  <a:solidFill>
                    <a:srgbClr val="000000"/>
                  </a:solidFill>
                </a:rPr>
                <a:t>$6</a:t>
              </a:r>
            </a:p>
          </p:txBody>
        </p:sp>
        <p:sp>
          <p:nvSpPr>
            <p:cNvPr id="90153" name="Rectangle 41"/>
            <p:cNvSpPr>
              <a:spLocks noChangeArrowheads="1"/>
            </p:cNvSpPr>
            <p:nvPr/>
          </p:nvSpPr>
          <p:spPr bwMode="auto">
            <a:xfrm>
              <a:off x="4248" y="2974"/>
              <a:ext cx="364" cy="3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800" b="1">
                  <a:solidFill>
                    <a:srgbClr val="000000"/>
                  </a:solidFill>
                </a:rPr>
                <a:t>$8</a:t>
              </a:r>
            </a:p>
          </p:txBody>
        </p:sp>
        <p:sp>
          <p:nvSpPr>
            <p:cNvPr id="90154" name="Rectangle 42"/>
            <p:cNvSpPr>
              <a:spLocks noChangeArrowheads="1"/>
            </p:cNvSpPr>
            <p:nvPr/>
          </p:nvSpPr>
          <p:spPr bwMode="auto">
            <a:xfrm>
              <a:off x="3848" y="3534"/>
              <a:ext cx="364" cy="3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800" b="1">
                  <a:solidFill>
                    <a:srgbClr val="000000"/>
                  </a:solidFill>
                </a:rPr>
                <a:t>$8</a:t>
              </a:r>
            </a:p>
          </p:txBody>
        </p:sp>
        <p:sp>
          <p:nvSpPr>
            <p:cNvPr id="90155" name="Rectangle 43"/>
            <p:cNvSpPr>
              <a:spLocks noChangeArrowheads="1"/>
            </p:cNvSpPr>
            <p:nvPr/>
          </p:nvSpPr>
          <p:spPr bwMode="auto">
            <a:xfrm>
              <a:off x="2488" y="3534"/>
              <a:ext cx="489" cy="3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800" b="1">
                  <a:solidFill>
                    <a:srgbClr val="000000"/>
                  </a:solidFill>
                </a:rPr>
                <a:t>$15</a:t>
              </a:r>
            </a:p>
          </p:txBody>
        </p:sp>
      </p:grpSp>
      <p:sp>
        <p:nvSpPr>
          <p:cNvPr id="90156" name="Oval 44"/>
          <p:cNvSpPr>
            <a:spLocks noChangeArrowheads="1"/>
          </p:cNvSpPr>
          <p:nvPr/>
        </p:nvSpPr>
        <p:spPr bwMode="auto">
          <a:xfrm rot="18900000">
            <a:off x="2876550" y="2654300"/>
            <a:ext cx="2568575" cy="1447800"/>
          </a:xfrm>
          <a:prstGeom prst="ellipse">
            <a:avLst/>
          </a:prstGeom>
          <a:noFill/>
          <a:ln w="76200">
            <a:solidFill>
              <a:srgbClr val="CC0000"/>
            </a:solidFill>
            <a:round/>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0157" name="Rectangle 45"/>
          <p:cNvSpPr>
            <a:spLocks noChangeArrowheads="1"/>
          </p:cNvSpPr>
          <p:nvPr/>
        </p:nvSpPr>
        <p:spPr bwMode="auto">
          <a:xfrm>
            <a:off x="7302500" y="2390775"/>
            <a:ext cx="1566863" cy="15494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eaLnBrk="0" hangingPunct="0"/>
            <a:r>
              <a:rPr lang="en-US" altLang="en-US" sz="2400" b="1" i="1">
                <a:solidFill>
                  <a:schemeClr val="tx2"/>
                </a:solidFill>
              </a:rPr>
              <a:t>Collusion</a:t>
            </a:r>
          </a:p>
          <a:p>
            <a:pPr algn="ctr" eaLnBrk="0" hangingPunct="0"/>
            <a:r>
              <a:rPr lang="en-US" altLang="en-US" sz="2400" b="1" i="1">
                <a:solidFill>
                  <a:schemeClr val="tx2"/>
                </a:solidFill>
              </a:rPr>
              <a:t>Invites a</a:t>
            </a:r>
          </a:p>
          <a:p>
            <a:pPr algn="ctr" eaLnBrk="0" hangingPunct="0"/>
            <a:r>
              <a:rPr lang="en-US" altLang="en-US" sz="2400" b="1" i="1">
                <a:solidFill>
                  <a:schemeClr val="tx2"/>
                </a:solidFill>
              </a:rPr>
              <a:t>Different</a:t>
            </a:r>
          </a:p>
          <a:p>
            <a:pPr algn="ctr" eaLnBrk="0" hangingPunct="0"/>
            <a:r>
              <a:rPr lang="en-US" altLang="en-US" sz="2400" b="1" i="1">
                <a:solidFill>
                  <a:schemeClr val="tx2"/>
                </a:solidFill>
              </a:rPr>
              <a:t>Solution</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nodeType="afterEffect">
                                  <p:stCondLst>
                                    <p:cond delay="0"/>
                                  </p:stCondLst>
                                  <p:childTnLst>
                                    <p:set>
                                      <p:cBhvr>
                                        <p:cTn id="6" dur="1" fill="hold">
                                          <p:stCondLst>
                                            <p:cond delay="0"/>
                                          </p:stCondLst>
                                        </p:cTn>
                                        <p:tgtEl>
                                          <p:spTgt spid="90156"/>
                                        </p:tgtEl>
                                        <p:attrNameLst>
                                          <p:attrName>style.visibility</p:attrName>
                                        </p:attrNameLst>
                                      </p:cBhvr>
                                      <p:to>
                                        <p:strVal val="visible"/>
                                      </p:to>
                                    </p:set>
                                    <p:animEffect transition="in" filter="dissolve">
                                      <p:cBhvr>
                                        <p:cTn id="7" dur="500"/>
                                        <p:tgtEl>
                                          <p:spTgt spid="90156"/>
                                        </p:tgtEl>
                                      </p:cBhvr>
                                    </p:animEffect>
                                  </p:childTnLst>
                                  <p:subTnLst>
                                    <p:audio>
                                      <p:cMediaNode>
                                        <p:cTn display="0" masterRel="sameClick">
                                          <p:stCondLst>
                                            <p:cond evt="begin" delay="0">
                                              <p:tn val="5"/>
                                            </p:cond>
                                          </p:stCondLst>
                                          <p:endCondLst>
                                            <p:cond evt="onStopAudio" delay="0">
                                              <p:tgtEl>
                                                <p:sldTgt/>
                                              </p:tgtEl>
                                            </p:cond>
                                          </p:endCondLst>
                                        </p:cTn>
                                        <p:tgtEl>
                                          <p:sndTgt r:embed="rId2" name="CHIMES.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ChangeArrowheads="1"/>
          </p:cNvSpPr>
          <p:nvPr/>
        </p:nvSpPr>
        <p:spPr bwMode="auto">
          <a:xfrm>
            <a:off x="1784350" y="85725"/>
            <a:ext cx="7261225" cy="804863"/>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4700" b="1">
                <a:solidFill>
                  <a:srgbClr val="000099"/>
                </a:solidFill>
                <a:latin typeface="Times New Roman" panose="02020603050405020304" pitchFamily="18" charset="0"/>
              </a:rPr>
              <a:t>OLIGOPOLY BEHAVIOR</a:t>
            </a:r>
          </a:p>
        </p:txBody>
      </p:sp>
      <p:sp>
        <p:nvSpPr>
          <p:cNvPr id="91139" name="Rectangle 3"/>
          <p:cNvSpPr>
            <a:spLocks noChangeArrowheads="1"/>
          </p:cNvSpPr>
          <p:nvPr/>
        </p:nvSpPr>
        <p:spPr bwMode="auto">
          <a:xfrm>
            <a:off x="1865313" y="777875"/>
            <a:ext cx="5626100" cy="6985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4000" b="1" i="1">
                <a:solidFill>
                  <a:srgbClr val="CC0000"/>
                </a:solidFill>
                <a:latin typeface="Times New Roman" panose="02020603050405020304" pitchFamily="18" charset="0"/>
              </a:rPr>
              <a:t>A Game-Theory Overview</a:t>
            </a:r>
          </a:p>
        </p:txBody>
      </p:sp>
      <p:grpSp>
        <p:nvGrpSpPr>
          <p:cNvPr id="91140" name="Group 4"/>
          <p:cNvGrpSpPr>
            <a:grpSpLocks/>
          </p:cNvGrpSpPr>
          <p:nvPr/>
        </p:nvGrpSpPr>
        <p:grpSpPr bwMode="auto">
          <a:xfrm>
            <a:off x="2317750" y="3206750"/>
            <a:ext cx="857250" cy="2463800"/>
            <a:chOff x="1804" y="2020"/>
            <a:chExt cx="540" cy="1552"/>
          </a:xfrm>
        </p:grpSpPr>
        <p:sp>
          <p:nvSpPr>
            <p:cNvPr id="91141" name="Rectangle 5"/>
            <p:cNvSpPr>
              <a:spLocks noChangeArrowheads="1"/>
            </p:cNvSpPr>
            <p:nvPr/>
          </p:nvSpPr>
          <p:spPr bwMode="auto">
            <a:xfrm>
              <a:off x="1804" y="2020"/>
              <a:ext cx="540" cy="286"/>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400" b="1">
                  <a:solidFill>
                    <a:srgbClr val="000000"/>
                  </a:solidFill>
                </a:rPr>
                <a:t>High</a:t>
              </a:r>
            </a:p>
          </p:txBody>
        </p:sp>
        <p:sp>
          <p:nvSpPr>
            <p:cNvPr id="91142" name="Rectangle 6"/>
            <p:cNvSpPr>
              <a:spLocks noChangeArrowheads="1"/>
            </p:cNvSpPr>
            <p:nvPr/>
          </p:nvSpPr>
          <p:spPr bwMode="auto">
            <a:xfrm>
              <a:off x="1809" y="3286"/>
              <a:ext cx="497" cy="286"/>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400" b="1">
                  <a:solidFill>
                    <a:srgbClr val="000000"/>
                  </a:solidFill>
                </a:rPr>
                <a:t>Low</a:t>
              </a:r>
            </a:p>
          </p:txBody>
        </p:sp>
      </p:grpSp>
      <p:grpSp>
        <p:nvGrpSpPr>
          <p:cNvPr id="91143" name="Group 7"/>
          <p:cNvGrpSpPr>
            <a:grpSpLocks/>
          </p:cNvGrpSpPr>
          <p:nvPr/>
        </p:nvGrpSpPr>
        <p:grpSpPr bwMode="auto">
          <a:xfrm>
            <a:off x="3779838" y="1868488"/>
            <a:ext cx="2798762" cy="454025"/>
            <a:chOff x="2725" y="1177"/>
            <a:chExt cx="1763" cy="286"/>
          </a:xfrm>
        </p:grpSpPr>
        <p:sp>
          <p:nvSpPr>
            <p:cNvPr id="91144" name="Rectangle 8"/>
            <p:cNvSpPr>
              <a:spLocks noChangeArrowheads="1"/>
            </p:cNvSpPr>
            <p:nvPr/>
          </p:nvSpPr>
          <p:spPr bwMode="auto">
            <a:xfrm>
              <a:off x="2725" y="1177"/>
              <a:ext cx="540" cy="286"/>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400" b="1">
                  <a:solidFill>
                    <a:srgbClr val="000000"/>
                  </a:solidFill>
                </a:rPr>
                <a:t>High</a:t>
              </a:r>
            </a:p>
          </p:txBody>
        </p:sp>
        <p:sp>
          <p:nvSpPr>
            <p:cNvPr id="91145" name="Rectangle 9"/>
            <p:cNvSpPr>
              <a:spLocks noChangeArrowheads="1"/>
            </p:cNvSpPr>
            <p:nvPr/>
          </p:nvSpPr>
          <p:spPr bwMode="auto">
            <a:xfrm>
              <a:off x="3991" y="1177"/>
              <a:ext cx="497" cy="286"/>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400" b="1">
                  <a:solidFill>
                    <a:srgbClr val="000000"/>
                  </a:solidFill>
                </a:rPr>
                <a:t>Low</a:t>
              </a:r>
            </a:p>
          </p:txBody>
        </p:sp>
      </p:grpSp>
      <p:sp>
        <p:nvSpPr>
          <p:cNvPr id="91146" name="Freeform 10"/>
          <p:cNvSpPr>
            <a:spLocks/>
          </p:cNvSpPr>
          <p:nvPr/>
        </p:nvSpPr>
        <p:spPr bwMode="auto">
          <a:xfrm>
            <a:off x="2149475" y="2405063"/>
            <a:ext cx="268288" cy="4197350"/>
          </a:xfrm>
          <a:custGeom>
            <a:avLst/>
            <a:gdLst>
              <a:gd name="T0" fmla="*/ 58 w 169"/>
              <a:gd name="T1" fmla="*/ 2198 h 2644"/>
              <a:gd name="T2" fmla="*/ 63 w 169"/>
              <a:gd name="T3" fmla="*/ 2299 h 2644"/>
              <a:gd name="T4" fmla="*/ 71 w 169"/>
              <a:gd name="T5" fmla="*/ 2388 h 2644"/>
              <a:gd name="T6" fmla="*/ 84 w 169"/>
              <a:gd name="T7" fmla="*/ 2471 h 2644"/>
              <a:gd name="T8" fmla="*/ 101 w 169"/>
              <a:gd name="T9" fmla="*/ 2539 h 2644"/>
              <a:gd name="T10" fmla="*/ 120 w 169"/>
              <a:gd name="T11" fmla="*/ 2589 h 2644"/>
              <a:gd name="T12" fmla="*/ 141 w 169"/>
              <a:gd name="T13" fmla="*/ 2625 h 2644"/>
              <a:gd name="T14" fmla="*/ 163 w 169"/>
              <a:gd name="T15" fmla="*/ 2639 h 2644"/>
              <a:gd name="T16" fmla="*/ 159 w 169"/>
              <a:gd name="T17" fmla="*/ 2639 h 2644"/>
              <a:gd name="T18" fmla="*/ 141 w 169"/>
              <a:gd name="T19" fmla="*/ 2621 h 2644"/>
              <a:gd name="T20" fmla="*/ 124 w 169"/>
              <a:gd name="T21" fmla="*/ 2582 h 2644"/>
              <a:gd name="T22" fmla="*/ 110 w 169"/>
              <a:gd name="T23" fmla="*/ 2528 h 2644"/>
              <a:gd name="T24" fmla="*/ 99 w 169"/>
              <a:gd name="T25" fmla="*/ 2457 h 2644"/>
              <a:gd name="T26" fmla="*/ 93 w 169"/>
              <a:gd name="T27" fmla="*/ 2378 h 2644"/>
              <a:gd name="T28" fmla="*/ 90 w 169"/>
              <a:gd name="T29" fmla="*/ 2299 h 2644"/>
              <a:gd name="T30" fmla="*/ 89 w 169"/>
              <a:gd name="T31" fmla="*/ 1585 h 2644"/>
              <a:gd name="T32" fmla="*/ 84 w 169"/>
              <a:gd name="T33" fmla="*/ 1506 h 2644"/>
              <a:gd name="T34" fmla="*/ 76 w 169"/>
              <a:gd name="T35" fmla="*/ 1442 h 2644"/>
              <a:gd name="T36" fmla="*/ 63 w 169"/>
              <a:gd name="T37" fmla="*/ 1384 h 2644"/>
              <a:gd name="T38" fmla="*/ 49 w 169"/>
              <a:gd name="T39" fmla="*/ 1348 h 2644"/>
              <a:gd name="T40" fmla="*/ 31 w 169"/>
              <a:gd name="T41" fmla="*/ 1330 h 2644"/>
              <a:gd name="T42" fmla="*/ 31 w 169"/>
              <a:gd name="T43" fmla="*/ 1320 h 2644"/>
              <a:gd name="T44" fmla="*/ 49 w 169"/>
              <a:gd name="T45" fmla="*/ 1298 h 2644"/>
              <a:gd name="T46" fmla="*/ 63 w 169"/>
              <a:gd name="T47" fmla="*/ 1259 h 2644"/>
              <a:gd name="T48" fmla="*/ 76 w 169"/>
              <a:gd name="T49" fmla="*/ 1205 h 2644"/>
              <a:gd name="T50" fmla="*/ 84 w 169"/>
              <a:gd name="T51" fmla="*/ 1137 h 2644"/>
              <a:gd name="T52" fmla="*/ 89 w 169"/>
              <a:gd name="T53" fmla="*/ 1062 h 2644"/>
              <a:gd name="T54" fmla="*/ 90 w 169"/>
              <a:gd name="T55" fmla="*/ 348 h 2644"/>
              <a:gd name="T56" fmla="*/ 93 w 169"/>
              <a:gd name="T57" fmla="*/ 265 h 2644"/>
              <a:gd name="T58" fmla="*/ 99 w 169"/>
              <a:gd name="T59" fmla="*/ 186 h 2644"/>
              <a:gd name="T60" fmla="*/ 110 w 169"/>
              <a:gd name="T61" fmla="*/ 118 h 2644"/>
              <a:gd name="T62" fmla="*/ 124 w 169"/>
              <a:gd name="T63" fmla="*/ 65 h 2644"/>
              <a:gd name="T64" fmla="*/ 141 w 169"/>
              <a:gd name="T65" fmla="*/ 22 h 2644"/>
              <a:gd name="T66" fmla="*/ 159 w 169"/>
              <a:gd name="T67" fmla="*/ 0 h 2644"/>
              <a:gd name="T68" fmla="*/ 163 w 169"/>
              <a:gd name="T69" fmla="*/ 0 h 2644"/>
              <a:gd name="T70" fmla="*/ 141 w 169"/>
              <a:gd name="T71" fmla="*/ 14 h 2644"/>
              <a:gd name="T72" fmla="*/ 120 w 169"/>
              <a:gd name="T73" fmla="*/ 54 h 2644"/>
              <a:gd name="T74" fmla="*/ 101 w 169"/>
              <a:gd name="T75" fmla="*/ 108 h 2644"/>
              <a:gd name="T76" fmla="*/ 84 w 169"/>
              <a:gd name="T77" fmla="*/ 176 h 2644"/>
              <a:gd name="T78" fmla="*/ 71 w 169"/>
              <a:gd name="T79" fmla="*/ 258 h 2644"/>
              <a:gd name="T80" fmla="*/ 63 w 169"/>
              <a:gd name="T81" fmla="*/ 348 h 2644"/>
              <a:gd name="T82" fmla="*/ 58 w 169"/>
              <a:gd name="T83" fmla="*/ 445 h 2644"/>
              <a:gd name="T84" fmla="*/ 57 w 169"/>
              <a:gd name="T85" fmla="*/ 1072 h 2644"/>
              <a:gd name="T86" fmla="*/ 54 w 169"/>
              <a:gd name="T87" fmla="*/ 1144 h 2644"/>
              <a:gd name="T88" fmla="*/ 48 w 169"/>
              <a:gd name="T89" fmla="*/ 1205 h 2644"/>
              <a:gd name="T90" fmla="*/ 38 w 169"/>
              <a:gd name="T91" fmla="*/ 1259 h 2644"/>
              <a:gd name="T92" fmla="*/ 24 w 169"/>
              <a:gd name="T93" fmla="*/ 1298 h 2644"/>
              <a:gd name="T94" fmla="*/ 8 w 169"/>
              <a:gd name="T95" fmla="*/ 1320 h 2644"/>
              <a:gd name="T96" fmla="*/ 8 w 169"/>
              <a:gd name="T97" fmla="*/ 1323 h 2644"/>
              <a:gd name="T98" fmla="*/ 23 w 169"/>
              <a:gd name="T99" fmla="*/ 1345 h 2644"/>
              <a:gd name="T100" fmla="*/ 37 w 169"/>
              <a:gd name="T101" fmla="*/ 1381 h 2644"/>
              <a:gd name="T102" fmla="*/ 47 w 169"/>
              <a:gd name="T103" fmla="*/ 1434 h 2644"/>
              <a:gd name="T104" fmla="*/ 54 w 169"/>
              <a:gd name="T105" fmla="*/ 1499 h 2644"/>
              <a:gd name="T106" fmla="*/ 57 w 169"/>
              <a:gd name="T107" fmla="*/ 1567 h 26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69" h="2644">
                <a:moveTo>
                  <a:pt x="57" y="2148"/>
                </a:moveTo>
                <a:lnTo>
                  <a:pt x="58" y="2198"/>
                </a:lnTo>
                <a:lnTo>
                  <a:pt x="59" y="2245"/>
                </a:lnTo>
                <a:lnTo>
                  <a:pt x="63" y="2299"/>
                </a:lnTo>
                <a:lnTo>
                  <a:pt x="66" y="2342"/>
                </a:lnTo>
                <a:lnTo>
                  <a:pt x="71" y="2388"/>
                </a:lnTo>
                <a:lnTo>
                  <a:pt x="78" y="2431"/>
                </a:lnTo>
                <a:lnTo>
                  <a:pt x="84" y="2471"/>
                </a:lnTo>
                <a:lnTo>
                  <a:pt x="92" y="2507"/>
                </a:lnTo>
                <a:lnTo>
                  <a:pt x="101" y="2539"/>
                </a:lnTo>
                <a:lnTo>
                  <a:pt x="110" y="2568"/>
                </a:lnTo>
                <a:lnTo>
                  <a:pt x="120" y="2589"/>
                </a:lnTo>
                <a:lnTo>
                  <a:pt x="130" y="2614"/>
                </a:lnTo>
                <a:lnTo>
                  <a:pt x="141" y="2625"/>
                </a:lnTo>
                <a:lnTo>
                  <a:pt x="152" y="2636"/>
                </a:lnTo>
                <a:lnTo>
                  <a:pt x="163" y="2639"/>
                </a:lnTo>
                <a:lnTo>
                  <a:pt x="168" y="2643"/>
                </a:lnTo>
                <a:lnTo>
                  <a:pt x="159" y="2639"/>
                </a:lnTo>
                <a:lnTo>
                  <a:pt x="150" y="2636"/>
                </a:lnTo>
                <a:lnTo>
                  <a:pt x="141" y="2621"/>
                </a:lnTo>
                <a:lnTo>
                  <a:pt x="132" y="2600"/>
                </a:lnTo>
                <a:lnTo>
                  <a:pt x="124" y="2582"/>
                </a:lnTo>
                <a:lnTo>
                  <a:pt x="116" y="2557"/>
                </a:lnTo>
                <a:lnTo>
                  <a:pt x="110" y="2528"/>
                </a:lnTo>
                <a:lnTo>
                  <a:pt x="104" y="2492"/>
                </a:lnTo>
                <a:lnTo>
                  <a:pt x="99" y="2457"/>
                </a:lnTo>
                <a:lnTo>
                  <a:pt x="95" y="2417"/>
                </a:lnTo>
                <a:lnTo>
                  <a:pt x="93" y="2378"/>
                </a:lnTo>
                <a:lnTo>
                  <a:pt x="91" y="2338"/>
                </a:lnTo>
                <a:lnTo>
                  <a:pt x="90" y="2299"/>
                </a:lnTo>
                <a:lnTo>
                  <a:pt x="90" y="1621"/>
                </a:lnTo>
                <a:lnTo>
                  <a:pt x="89" y="1585"/>
                </a:lnTo>
                <a:lnTo>
                  <a:pt x="87" y="1546"/>
                </a:lnTo>
                <a:lnTo>
                  <a:pt x="84" y="1506"/>
                </a:lnTo>
                <a:lnTo>
                  <a:pt x="81" y="1477"/>
                </a:lnTo>
                <a:lnTo>
                  <a:pt x="76" y="1442"/>
                </a:lnTo>
                <a:lnTo>
                  <a:pt x="70" y="1413"/>
                </a:lnTo>
                <a:lnTo>
                  <a:pt x="63" y="1384"/>
                </a:lnTo>
                <a:lnTo>
                  <a:pt x="56" y="1363"/>
                </a:lnTo>
                <a:lnTo>
                  <a:pt x="49" y="1348"/>
                </a:lnTo>
                <a:lnTo>
                  <a:pt x="40" y="1334"/>
                </a:lnTo>
                <a:lnTo>
                  <a:pt x="31" y="1330"/>
                </a:lnTo>
                <a:lnTo>
                  <a:pt x="23" y="1323"/>
                </a:lnTo>
                <a:lnTo>
                  <a:pt x="31" y="1320"/>
                </a:lnTo>
                <a:lnTo>
                  <a:pt x="40" y="1309"/>
                </a:lnTo>
                <a:lnTo>
                  <a:pt x="49" y="1298"/>
                </a:lnTo>
                <a:lnTo>
                  <a:pt x="56" y="1280"/>
                </a:lnTo>
                <a:lnTo>
                  <a:pt x="63" y="1259"/>
                </a:lnTo>
                <a:lnTo>
                  <a:pt x="70" y="1234"/>
                </a:lnTo>
                <a:lnTo>
                  <a:pt x="76" y="1205"/>
                </a:lnTo>
                <a:lnTo>
                  <a:pt x="81" y="1169"/>
                </a:lnTo>
                <a:lnTo>
                  <a:pt x="84" y="1137"/>
                </a:lnTo>
                <a:lnTo>
                  <a:pt x="87" y="1101"/>
                </a:lnTo>
                <a:lnTo>
                  <a:pt x="89" y="1062"/>
                </a:lnTo>
                <a:lnTo>
                  <a:pt x="90" y="1022"/>
                </a:lnTo>
                <a:lnTo>
                  <a:pt x="90" y="348"/>
                </a:lnTo>
                <a:lnTo>
                  <a:pt x="91" y="305"/>
                </a:lnTo>
                <a:lnTo>
                  <a:pt x="93" y="265"/>
                </a:lnTo>
                <a:lnTo>
                  <a:pt x="95" y="226"/>
                </a:lnTo>
                <a:lnTo>
                  <a:pt x="99" y="186"/>
                </a:lnTo>
                <a:lnTo>
                  <a:pt x="104" y="151"/>
                </a:lnTo>
                <a:lnTo>
                  <a:pt x="110" y="118"/>
                </a:lnTo>
                <a:lnTo>
                  <a:pt x="116" y="90"/>
                </a:lnTo>
                <a:lnTo>
                  <a:pt x="124" y="65"/>
                </a:lnTo>
                <a:lnTo>
                  <a:pt x="132" y="39"/>
                </a:lnTo>
                <a:lnTo>
                  <a:pt x="141" y="22"/>
                </a:lnTo>
                <a:lnTo>
                  <a:pt x="150" y="11"/>
                </a:lnTo>
                <a:lnTo>
                  <a:pt x="159" y="0"/>
                </a:lnTo>
                <a:lnTo>
                  <a:pt x="168" y="0"/>
                </a:lnTo>
                <a:lnTo>
                  <a:pt x="163" y="0"/>
                </a:lnTo>
                <a:lnTo>
                  <a:pt x="152" y="7"/>
                </a:lnTo>
                <a:lnTo>
                  <a:pt x="141" y="14"/>
                </a:lnTo>
                <a:lnTo>
                  <a:pt x="130" y="32"/>
                </a:lnTo>
                <a:lnTo>
                  <a:pt x="120" y="54"/>
                </a:lnTo>
                <a:lnTo>
                  <a:pt x="110" y="79"/>
                </a:lnTo>
                <a:lnTo>
                  <a:pt x="101" y="108"/>
                </a:lnTo>
                <a:lnTo>
                  <a:pt x="92" y="140"/>
                </a:lnTo>
                <a:lnTo>
                  <a:pt x="84" y="176"/>
                </a:lnTo>
                <a:lnTo>
                  <a:pt x="78" y="212"/>
                </a:lnTo>
                <a:lnTo>
                  <a:pt x="71" y="258"/>
                </a:lnTo>
                <a:lnTo>
                  <a:pt x="66" y="301"/>
                </a:lnTo>
                <a:lnTo>
                  <a:pt x="63" y="348"/>
                </a:lnTo>
                <a:lnTo>
                  <a:pt x="59" y="394"/>
                </a:lnTo>
                <a:lnTo>
                  <a:pt x="58" y="445"/>
                </a:lnTo>
                <a:lnTo>
                  <a:pt x="57" y="495"/>
                </a:lnTo>
                <a:lnTo>
                  <a:pt x="57" y="1072"/>
                </a:lnTo>
                <a:lnTo>
                  <a:pt x="56" y="1108"/>
                </a:lnTo>
                <a:lnTo>
                  <a:pt x="54" y="1144"/>
                </a:lnTo>
                <a:lnTo>
                  <a:pt x="52" y="1173"/>
                </a:lnTo>
                <a:lnTo>
                  <a:pt x="48" y="1205"/>
                </a:lnTo>
                <a:lnTo>
                  <a:pt x="43" y="1234"/>
                </a:lnTo>
                <a:lnTo>
                  <a:pt x="38" y="1259"/>
                </a:lnTo>
                <a:lnTo>
                  <a:pt x="31" y="1280"/>
                </a:lnTo>
                <a:lnTo>
                  <a:pt x="24" y="1298"/>
                </a:lnTo>
                <a:lnTo>
                  <a:pt x="16" y="1309"/>
                </a:lnTo>
                <a:lnTo>
                  <a:pt x="8" y="1320"/>
                </a:lnTo>
                <a:lnTo>
                  <a:pt x="0" y="1320"/>
                </a:lnTo>
                <a:lnTo>
                  <a:pt x="8" y="1323"/>
                </a:lnTo>
                <a:lnTo>
                  <a:pt x="15" y="1330"/>
                </a:lnTo>
                <a:lnTo>
                  <a:pt x="23" y="1345"/>
                </a:lnTo>
                <a:lnTo>
                  <a:pt x="30" y="1359"/>
                </a:lnTo>
                <a:lnTo>
                  <a:pt x="37" y="1381"/>
                </a:lnTo>
                <a:lnTo>
                  <a:pt x="42" y="1409"/>
                </a:lnTo>
                <a:lnTo>
                  <a:pt x="47" y="1434"/>
                </a:lnTo>
                <a:lnTo>
                  <a:pt x="52" y="1463"/>
                </a:lnTo>
                <a:lnTo>
                  <a:pt x="54" y="1499"/>
                </a:lnTo>
                <a:lnTo>
                  <a:pt x="56" y="1531"/>
                </a:lnTo>
                <a:lnTo>
                  <a:pt x="57" y="1567"/>
                </a:lnTo>
                <a:lnTo>
                  <a:pt x="57" y="2148"/>
                </a:lnTo>
              </a:path>
            </a:pathLst>
          </a:custGeom>
          <a:solidFill>
            <a:srgbClr val="000000"/>
          </a:solidFill>
          <a:ln w="12700" cap="rnd" cmpd="sng">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1147" name="Freeform 11"/>
          <p:cNvSpPr>
            <a:spLocks/>
          </p:cNvSpPr>
          <p:nvPr/>
        </p:nvSpPr>
        <p:spPr bwMode="auto">
          <a:xfrm>
            <a:off x="3094038" y="1755775"/>
            <a:ext cx="4252912" cy="266700"/>
          </a:xfrm>
          <a:custGeom>
            <a:avLst/>
            <a:gdLst>
              <a:gd name="T0" fmla="*/ 2224 w 2679"/>
              <a:gd name="T1" fmla="*/ 58 h 168"/>
              <a:gd name="T2" fmla="*/ 2326 w 2679"/>
              <a:gd name="T3" fmla="*/ 63 h 168"/>
              <a:gd name="T4" fmla="*/ 2416 w 2679"/>
              <a:gd name="T5" fmla="*/ 71 h 168"/>
              <a:gd name="T6" fmla="*/ 2500 w 2679"/>
              <a:gd name="T7" fmla="*/ 84 h 168"/>
              <a:gd name="T8" fmla="*/ 2573 w 2679"/>
              <a:gd name="T9" fmla="*/ 100 h 168"/>
              <a:gd name="T10" fmla="*/ 2623 w 2679"/>
              <a:gd name="T11" fmla="*/ 119 h 168"/>
              <a:gd name="T12" fmla="*/ 2660 w 2679"/>
              <a:gd name="T13" fmla="*/ 140 h 168"/>
              <a:gd name="T14" fmla="*/ 2674 w 2679"/>
              <a:gd name="T15" fmla="*/ 162 h 168"/>
              <a:gd name="T16" fmla="*/ 2674 w 2679"/>
              <a:gd name="T17" fmla="*/ 159 h 168"/>
              <a:gd name="T18" fmla="*/ 2653 w 2679"/>
              <a:gd name="T19" fmla="*/ 140 h 168"/>
              <a:gd name="T20" fmla="*/ 2616 w 2679"/>
              <a:gd name="T21" fmla="*/ 124 h 168"/>
              <a:gd name="T22" fmla="*/ 2558 w 2679"/>
              <a:gd name="T23" fmla="*/ 110 h 168"/>
              <a:gd name="T24" fmla="*/ 2489 w 2679"/>
              <a:gd name="T25" fmla="*/ 99 h 168"/>
              <a:gd name="T26" fmla="*/ 2409 w 2679"/>
              <a:gd name="T27" fmla="*/ 92 h 168"/>
              <a:gd name="T28" fmla="*/ 2326 w 2679"/>
              <a:gd name="T29" fmla="*/ 90 h 168"/>
              <a:gd name="T30" fmla="*/ 1602 w 2679"/>
              <a:gd name="T31" fmla="*/ 89 h 168"/>
              <a:gd name="T32" fmla="*/ 1526 w 2679"/>
              <a:gd name="T33" fmla="*/ 84 h 168"/>
              <a:gd name="T34" fmla="*/ 1461 w 2679"/>
              <a:gd name="T35" fmla="*/ 76 h 168"/>
              <a:gd name="T36" fmla="*/ 1403 w 2679"/>
              <a:gd name="T37" fmla="*/ 63 h 168"/>
              <a:gd name="T38" fmla="*/ 1366 w 2679"/>
              <a:gd name="T39" fmla="*/ 49 h 168"/>
              <a:gd name="T40" fmla="*/ 1348 w 2679"/>
              <a:gd name="T41" fmla="*/ 31 h 168"/>
              <a:gd name="T42" fmla="*/ 1337 w 2679"/>
              <a:gd name="T43" fmla="*/ 31 h 168"/>
              <a:gd name="T44" fmla="*/ 1315 w 2679"/>
              <a:gd name="T45" fmla="*/ 49 h 168"/>
              <a:gd name="T46" fmla="*/ 1275 w 2679"/>
              <a:gd name="T47" fmla="*/ 63 h 168"/>
              <a:gd name="T48" fmla="*/ 1221 w 2679"/>
              <a:gd name="T49" fmla="*/ 76 h 168"/>
              <a:gd name="T50" fmla="*/ 1152 w 2679"/>
              <a:gd name="T51" fmla="*/ 84 h 168"/>
              <a:gd name="T52" fmla="*/ 1076 w 2679"/>
              <a:gd name="T53" fmla="*/ 89 h 168"/>
              <a:gd name="T54" fmla="*/ 352 w 2679"/>
              <a:gd name="T55" fmla="*/ 90 h 168"/>
              <a:gd name="T56" fmla="*/ 269 w 2679"/>
              <a:gd name="T57" fmla="*/ 92 h 168"/>
              <a:gd name="T58" fmla="*/ 193 w 2679"/>
              <a:gd name="T59" fmla="*/ 99 h 168"/>
              <a:gd name="T60" fmla="*/ 120 w 2679"/>
              <a:gd name="T61" fmla="*/ 110 h 168"/>
              <a:gd name="T62" fmla="*/ 65 w 2679"/>
              <a:gd name="T63" fmla="*/ 124 h 168"/>
              <a:gd name="T64" fmla="*/ 22 w 2679"/>
              <a:gd name="T65" fmla="*/ 140 h 168"/>
              <a:gd name="T66" fmla="*/ 0 w 2679"/>
              <a:gd name="T67" fmla="*/ 159 h 168"/>
              <a:gd name="T68" fmla="*/ 0 w 2679"/>
              <a:gd name="T69" fmla="*/ 162 h 168"/>
              <a:gd name="T70" fmla="*/ 15 w 2679"/>
              <a:gd name="T71" fmla="*/ 140 h 168"/>
              <a:gd name="T72" fmla="*/ 55 w 2679"/>
              <a:gd name="T73" fmla="*/ 119 h 168"/>
              <a:gd name="T74" fmla="*/ 109 w 2679"/>
              <a:gd name="T75" fmla="*/ 100 h 168"/>
              <a:gd name="T76" fmla="*/ 178 w 2679"/>
              <a:gd name="T77" fmla="*/ 84 h 168"/>
              <a:gd name="T78" fmla="*/ 262 w 2679"/>
              <a:gd name="T79" fmla="*/ 71 h 168"/>
              <a:gd name="T80" fmla="*/ 352 w 2679"/>
              <a:gd name="T81" fmla="*/ 63 h 168"/>
              <a:gd name="T82" fmla="*/ 451 w 2679"/>
              <a:gd name="T83" fmla="*/ 58 h 168"/>
              <a:gd name="T84" fmla="*/ 1086 w 2679"/>
              <a:gd name="T85" fmla="*/ 57 h 168"/>
              <a:gd name="T86" fmla="*/ 1159 w 2679"/>
              <a:gd name="T87" fmla="*/ 54 h 168"/>
              <a:gd name="T88" fmla="*/ 1225 w 2679"/>
              <a:gd name="T89" fmla="*/ 48 h 168"/>
              <a:gd name="T90" fmla="*/ 1279 w 2679"/>
              <a:gd name="T91" fmla="*/ 38 h 168"/>
              <a:gd name="T92" fmla="*/ 1315 w 2679"/>
              <a:gd name="T93" fmla="*/ 24 h 168"/>
              <a:gd name="T94" fmla="*/ 1337 w 2679"/>
              <a:gd name="T95" fmla="*/ 8 h 168"/>
              <a:gd name="T96" fmla="*/ 1341 w 2679"/>
              <a:gd name="T97" fmla="*/ 8 h 168"/>
              <a:gd name="T98" fmla="*/ 1363 w 2679"/>
              <a:gd name="T99" fmla="*/ 22 h 168"/>
              <a:gd name="T100" fmla="*/ 1399 w 2679"/>
              <a:gd name="T101" fmla="*/ 37 h 168"/>
              <a:gd name="T102" fmla="*/ 1450 w 2679"/>
              <a:gd name="T103" fmla="*/ 47 h 168"/>
              <a:gd name="T104" fmla="*/ 1519 w 2679"/>
              <a:gd name="T105" fmla="*/ 54 h 168"/>
              <a:gd name="T106" fmla="*/ 1584 w 2679"/>
              <a:gd name="T107" fmla="*/ 57 h 1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2679" h="168">
                <a:moveTo>
                  <a:pt x="2177" y="57"/>
                </a:moveTo>
                <a:lnTo>
                  <a:pt x="2224" y="58"/>
                </a:lnTo>
                <a:lnTo>
                  <a:pt x="2275" y="59"/>
                </a:lnTo>
                <a:lnTo>
                  <a:pt x="2326" y="63"/>
                </a:lnTo>
                <a:lnTo>
                  <a:pt x="2373" y="66"/>
                </a:lnTo>
                <a:lnTo>
                  <a:pt x="2416" y="71"/>
                </a:lnTo>
                <a:lnTo>
                  <a:pt x="2460" y="77"/>
                </a:lnTo>
                <a:lnTo>
                  <a:pt x="2500" y="84"/>
                </a:lnTo>
                <a:lnTo>
                  <a:pt x="2536" y="92"/>
                </a:lnTo>
                <a:lnTo>
                  <a:pt x="2573" y="100"/>
                </a:lnTo>
                <a:lnTo>
                  <a:pt x="2602" y="109"/>
                </a:lnTo>
                <a:lnTo>
                  <a:pt x="2623" y="119"/>
                </a:lnTo>
                <a:lnTo>
                  <a:pt x="2645" y="129"/>
                </a:lnTo>
                <a:lnTo>
                  <a:pt x="2660" y="140"/>
                </a:lnTo>
                <a:lnTo>
                  <a:pt x="2667" y="151"/>
                </a:lnTo>
                <a:lnTo>
                  <a:pt x="2674" y="162"/>
                </a:lnTo>
                <a:lnTo>
                  <a:pt x="2678" y="167"/>
                </a:lnTo>
                <a:lnTo>
                  <a:pt x="2674" y="159"/>
                </a:lnTo>
                <a:lnTo>
                  <a:pt x="2667" y="149"/>
                </a:lnTo>
                <a:lnTo>
                  <a:pt x="2653" y="140"/>
                </a:lnTo>
                <a:lnTo>
                  <a:pt x="2634" y="132"/>
                </a:lnTo>
                <a:lnTo>
                  <a:pt x="2616" y="124"/>
                </a:lnTo>
                <a:lnTo>
                  <a:pt x="2591" y="116"/>
                </a:lnTo>
                <a:lnTo>
                  <a:pt x="2558" y="110"/>
                </a:lnTo>
                <a:lnTo>
                  <a:pt x="2525" y="104"/>
                </a:lnTo>
                <a:lnTo>
                  <a:pt x="2489" y="99"/>
                </a:lnTo>
                <a:lnTo>
                  <a:pt x="2449" y="95"/>
                </a:lnTo>
                <a:lnTo>
                  <a:pt x="2409" y="92"/>
                </a:lnTo>
                <a:lnTo>
                  <a:pt x="2369" y="90"/>
                </a:lnTo>
                <a:lnTo>
                  <a:pt x="2326" y="90"/>
                </a:lnTo>
                <a:lnTo>
                  <a:pt x="1642" y="90"/>
                </a:lnTo>
                <a:lnTo>
                  <a:pt x="1602" y="89"/>
                </a:lnTo>
                <a:lnTo>
                  <a:pt x="1562" y="87"/>
                </a:lnTo>
                <a:lnTo>
                  <a:pt x="1526" y="84"/>
                </a:lnTo>
                <a:lnTo>
                  <a:pt x="1493" y="80"/>
                </a:lnTo>
                <a:lnTo>
                  <a:pt x="1461" y="76"/>
                </a:lnTo>
                <a:lnTo>
                  <a:pt x="1428" y="70"/>
                </a:lnTo>
                <a:lnTo>
                  <a:pt x="1403" y="63"/>
                </a:lnTo>
                <a:lnTo>
                  <a:pt x="1381" y="56"/>
                </a:lnTo>
                <a:lnTo>
                  <a:pt x="1366" y="49"/>
                </a:lnTo>
                <a:lnTo>
                  <a:pt x="1352" y="40"/>
                </a:lnTo>
                <a:lnTo>
                  <a:pt x="1348" y="31"/>
                </a:lnTo>
                <a:lnTo>
                  <a:pt x="1341" y="22"/>
                </a:lnTo>
                <a:lnTo>
                  <a:pt x="1337" y="31"/>
                </a:lnTo>
                <a:lnTo>
                  <a:pt x="1326" y="40"/>
                </a:lnTo>
                <a:lnTo>
                  <a:pt x="1315" y="49"/>
                </a:lnTo>
                <a:lnTo>
                  <a:pt x="1297" y="56"/>
                </a:lnTo>
                <a:lnTo>
                  <a:pt x="1275" y="63"/>
                </a:lnTo>
                <a:lnTo>
                  <a:pt x="1250" y="70"/>
                </a:lnTo>
                <a:lnTo>
                  <a:pt x="1221" y="76"/>
                </a:lnTo>
                <a:lnTo>
                  <a:pt x="1185" y="80"/>
                </a:lnTo>
                <a:lnTo>
                  <a:pt x="1152" y="84"/>
                </a:lnTo>
                <a:lnTo>
                  <a:pt x="1116" y="87"/>
                </a:lnTo>
                <a:lnTo>
                  <a:pt x="1076" y="89"/>
                </a:lnTo>
                <a:lnTo>
                  <a:pt x="1036" y="90"/>
                </a:lnTo>
                <a:lnTo>
                  <a:pt x="352" y="90"/>
                </a:lnTo>
                <a:lnTo>
                  <a:pt x="309" y="90"/>
                </a:lnTo>
                <a:lnTo>
                  <a:pt x="269" y="92"/>
                </a:lnTo>
                <a:lnTo>
                  <a:pt x="229" y="95"/>
                </a:lnTo>
                <a:lnTo>
                  <a:pt x="193" y="99"/>
                </a:lnTo>
                <a:lnTo>
                  <a:pt x="153" y="104"/>
                </a:lnTo>
                <a:lnTo>
                  <a:pt x="120" y="110"/>
                </a:lnTo>
                <a:lnTo>
                  <a:pt x="91" y="116"/>
                </a:lnTo>
                <a:lnTo>
                  <a:pt x="65" y="124"/>
                </a:lnTo>
                <a:lnTo>
                  <a:pt x="40" y="132"/>
                </a:lnTo>
                <a:lnTo>
                  <a:pt x="22" y="140"/>
                </a:lnTo>
                <a:lnTo>
                  <a:pt x="11" y="149"/>
                </a:lnTo>
                <a:lnTo>
                  <a:pt x="0" y="159"/>
                </a:lnTo>
                <a:lnTo>
                  <a:pt x="0" y="167"/>
                </a:lnTo>
                <a:lnTo>
                  <a:pt x="0" y="162"/>
                </a:lnTo>
                <a:lnTo>
                  <a:pt x="7" y="151"/>
                </a:lnTo>
                <a:lnTo>
                  <a:pt x="15" y="140"/>
                </a:lnTo>
                <a:lnTo>
                  <a:pt x="36" y="129"/>
                </a:lnTo>
                <a:lnTo>
                  <a:pt x="55" y="119"/>
                </a:lnTo>
                <a:lnTo>
                  <a:pt x="80" y="109"/>
                </a:lnTo>
                <a:lnTo>
                  <a:pt x="109" y="100"/>
                </a:lnTo>
                <a:lnTo>
                  <a:pt x="142" y="92"/>
                </a:lnTo>
                <a:lnTo>
                  <a:pt x="178" y="84"/>
                </a:lnTo>
                <a:lnTo>
                  <a:pt x="214" y="77"/>
                </a:lnTo>
                <a:lnTo>
                  <a:pt x="262" y="71"/>
                </a:lnTo>
                <a:lnTo>
                  <a:pt x="309" y="66"/>
                </a:lnTo>
                <a:lnTo>
                  <a:pt x="352" y="63"/>
                </a:lnTo>
                <a:lnTo>
                  <a:pt x="403" y="59"/>
                </a:lnTo>
                <a:lnTo>
                  <a:pt x="451" y="58"/>
                </a:lnTo>
                <a:lnTo>
                  <a:pt x="501" y="57"/>
                </a:lnTo>
                <a:lnTo>
                  <a:pt x="1086" y="57"/>
                </a:lnTo>
                <a:lnTo>
                  <a:pt x="1123" y="56"/>
                </a:lnTo>
                <a:lnTo>
                  <a:pt x="1159" y="54"/>
                </a:lnTo>
                <a:lnTo>
                  <a:pt x="1188" y="51"/>
                </a:lnTo>
                <a:lnTo>
                  <a:pt x="1225" y="48"/>
                </a:lnTo>
                <a:lnTo>
                  <a:pt x="1250" y="43"/>
                </a:lnTo>
                <a:lnTo>
                  <a:pt x="1279" y="38"/>
                </a:lnTo>
                <a:lnTo>
                  <a:pt x="1297" y="31"/>
                </a:lnTo>
                <a:lnTo>
                  <a:pt x="1315" y="24"/>
                </a:lnTo>
                <a:lnTo>
                  <a:pt x="1326" y="16"/>
                </a:lnTo>
                <a:lnTo>
                  <a:pt x="1337" y="8"/>
                </a:lnTo>
                <a:lnTo>
                  <a:pt x="1341" y="0"/>
                </a:lnTo>
                <a:lnTo>
                  <a:pt x="1341" y="8"/>
                </a:lnTo>
                <a:lnTo>
                  <a:pt x="1348" y="15"/>
                </a:lnTo>
                <a:lnTo>
                  <a:pt x="1363" y="22"/>
                </a:lnTo>
                <a:lnTo>
                  <a:pt x="1377" y="30"/>
                </a:lnTo>
                <a:lnTo>
                  <a:pt x="1399" y="37"/>
                </a:lnTo>
                <a:lnTo>
                  <a:pt x="1424" y="42"/>
                </a:lnTo>
                <a:lnTo>
                  <a:pt x="1450" y="47"/>
                </a:lnTo>
                <a:lnTo>
                  <a:pt x="1483" y="51"/>
                </a:lnTo>
                <a:lnTo>
                  <a:pt x="1519" y="54"/>
                </a:lnTo>
                <a:lnTo>
                  <a:pt x="1552" y="56"/>
                </a:lnTo>
                <a:lnTo>
                  <a:pt x="1584" y="57"/>
                </a:lnTo>
                <a:lnTo>
                  <a:pt x="2177" y="57"/>
                </a:lnTo>
              </a:path>
            </a:pathLst>
          </a:custGeom>
          <a:solidFill>
            <a:srgbClr val="000000"/>
          </a:solidFill>
          <a:ln w="12700" cap="rnd" cmpd="sng">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1148" name="Rectangle 12"/>
          <p:cNvSpPr>
            <a:spLocks noChangeArrowheads="1"/>
          </p:cNvSpPr>
          <p:nvPr/>
        </p:nvSpPr>
        <p:spPr bwMode="auto">
          <a:xfrm rot="16200000">
            <a:off x="136525" y="4216400"/>
            <a:ext cx="3686175" cy="4540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400" b="1">
                <a:solidFill>
                  <a:srgbClr val="000000"/>
                </a:solidFill>
              </a:rPr>
              <a:t>Uptown’s Price Strategy</a:t>
            </a:r>
          </a:p>
        </p:txBody>
      </p:sp>
      <p:sp>
        <p:nvSpPr>
          <p:cNvPr id="91149" name="Rectangle 13"/>
          <p:cNvSpPr>
            <a:spLocks noChangeArrowheads="1"/>
          </p:cNvSpPr>
          <p:nvPr/>
        </p:nvSpPr>
        <p:spPr bwMode="auto">
          <a:xfrm>
            <a:off x="3419475" y="1373188"/>
            <a:ext cx="3757613" cy="4540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400" b="1">
                <a:solidFill>
                  <a:srgbClr val="000000"/>
                </a:solidFill>
              </a:rPr>
              <a:t>RareAir’s  Price Strategy</a:t>
            </a:r>
          </a:p>
        </p:txBody>
      </p:sp>
      <p:grpSp>
        <p:nvGrpSpPr>
          <p:cNvPr id="91150" name="Group 14"/>
          <p:cNvGrpSpPr>
            <a:grpSpLocks/>
          </p:cNvGrpSpPr>
          <p:nvPr/>
        </p:nvGrpSpPr>
        <p:grpSpPr bwMode="auto">
          <a:xfrm>
            <a:off x="3155950" y="2319338"/>
            <a:ext cx="4162425" cy="4157662"/>
            <a:chOff x="2332" y="1461"/>
            <a:chExt cx="2622" cy="2619"/>
          </a:xfrm>
        </p:grpSpPr>
        <p:sp>
          <p:nvSpPr>
            <p:cNvPr id="91151" name="Rectangle 15"/>
            <p:cNvSpPr>
              <a:spLocks noChangeArrowheads="1"/>
            </p:cNvSpPr>
            <p:nvPr/>
          </p:nvSpPr>
          <p:spPr bwMode="auto">
            <a:xfrm>
              <a:off x="3641" y="2792"/>
              <a:ext cx="1313" cy="1287"/>
            </a:xfrm>
            <a:prstGeom prst="rect">
              <a:avLst/>
            </a:prstGeom>
            <a:solidFill>
              <a:srgbClr val="FFFFFF"/>
            </a:solidFill>
            <a:ln w="508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1152" name="AutoShape 16"/>
            <p:cNvSpPr>
              <a:spLocks noChangeArrowheads="1"/>
            </p:cNvSpPr>
            <p:nvPr/>
          </p:nvSpPr>
          <p:spPr bwMode="auto">
            <a:xfrm>
              <a:off x="3635" y="2786"/>
              <a:ext cx="1302" cy="1294"/>
            </a:xfrm>
            <a:prstGeom prst="rtTriangle">
              <a:avLst/>
            </a:prstGeom>
            <a:solidFill>
              <a:srgbClr val="CCCCFF"/>
            </a:solidFill>
            <a:ln w="508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1153" name="Rectangle 17"/>
            <p:cNvSpPr>
              <a:spLocks noChangeArrowheads="1"/>
            </p:cNvSpPr>
            <p:nvPr/>
          </p:nvSpPr>
          <p:spPr bwMode="auto">
            <a:xfrm>
              <a:off x="2338" y="1461"/>
              <a:ext cx="1289" cy="1286"/>
            </a:xfrm>
            <a:prstGeom prst="rect">
              <a:avLst/>
            </a:prstGeom>
            <a:solidFill>
              <a:srgbClr val="FFFFFF"/>
            </a:solidFill>
            <a:ln w="508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1154" name="AutoShape 18"/>
            <p:cNvSpPr>
              <a:spLocks noChangeArrowheads="1"/>
            </p:cNvSpPr>
            <p:nvPr/>
          </p:nvSpPr>
          <p:spPr bwMode="auto">
            <a:xfrm>
              <a:off x="2332" y="1484"/>
              <a:ext cx="1302" cy="1294"/>
            </a:xfrm>
            <a:prstGeom prst="rtTriangle">
              <a:avLst/>
            </a:prstGeom>
            <a:solidFill>
              <a:srgbClr val="CCCCFF"/>
            </a:solidFill>
            <a:ln w="508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1155" name="Rectangle 19"/>
            <p:cNvSpPr>
              <a:spLocks noChangeArrowheads="1"/>
            </p:cNvSpPr>
            <p:nvPr/>
          </p:nvSpPr>
          <p:spPr bwMode="auto">
            <a:xfrm>
              <a:off x="3641" y="1463"/>
              <a:ext cx="1312" cy="1314"/>
            </a:xfrm>
            <a:prstGeom prst="rect">
              <a:avLst/>
            </a:prstGeom>
            <a:solidFill>
              <a:srgbClr val="FFFFFF"/>
            </a:solidFill>
            <a:ln w="508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1156" name="AutoShape 20"/>
            <p:cNvSpPr>
              <a:spLocks noChangeArrowheads="1"/>
            </p:cNvSpPr>
            <p:nvPr/>
          </p:nvSpPr>
          <p:spPr bwMode="auto">
            <a:xfrm>
              <a:off x="3635" y="1484"/>
              <a:ext cx="1302" cy="1294"/>
            </a:xfrm>
            <a:prstGeom prst="rtTriangle">
              <a:avLst/>
            </a:prstGeom>
            <a:solidFill>
              <a:srgbClr val="CCCCFF"/>
            </a:solidFill>
            <a:ln w="508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1157" name="AutoShape 21"/>
            <p:cNvSpPr>
              <a:spLocks noChangeArrowheads="1"/>
            </p:cNvSpPr>
            <p:nvPr/>
          </p:nvSpPr>
          <p:spPr bwMode="auto">
            <a:xfrm>
              <a:off x="2332" y="2786"/>
              <a:ext cx="1302" cy="1294"/>
            </a:xfrm>
            <a:prstGeom prst="rtTriangle">
              <a:avLst/>
            </a:prstGeom>
            <a:solidFill>
              <a:srgbClr val="CCCCFF"/>
            </a:solidFill>
            <a:ln w="508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91158" name="Group 22"/>
          <p:cNvGrpSpPr>
            <a:grpSpLocks/>
          </p:cNvGrpSpPr>
          <p:nvPr/>
        </p:nvGrpSpPr>
        <p:grpSpPr bwMode="auto">
          <a:xfrm>
            <a:off x="3311525" y="2430463"/>
            <a:ext cx="2757488" cy="2900362"/>
            <a:chOff x="2430" y="1531"/>
            <a:chExt cx="1737" cy="1827"/>
          </a:xfrm>
        </p:grpSpPr>
        <p:grpSp>
          <p:nvGrpSpPr>
            <p:cNvPr id="91159" name="Group 23"/>
            <p:cNvGrpSpPr>
              <a:grpSpLocks/>
            </p:cNvGrpSpPr>
            <p:nvPr/>
          </p:nvGrpSpPr>
          <p:grpSpPr bwMode="auto">
            <a:xfrm>
              <a:off x="3738" y="1541"/>
              <a:ext cx="428" cy="478"/>
              <a:chOff x="3738" y="1541"/>
              <a:chExt cx="428" cy="478"/>
            </a:xfrm>
          </p:grpSpPr>
          <p:sp>
            <p:nvSpPr>
              <p:cNvPr id="91160" name="Oval 24"/>
              <p:cNvSpPr>
                <a:spLocks noChangeArrowheads="1"/>
              </p:cNvSpPr>
              <p:nvPr/>
            </p:nvSpPr>
            <p:spPr bwMode="auto">
              <a:xfrm>
                <a:off x="3738" y="1581"/>
                <a:ext cx="428" cy="428"/>
              </a:xfrm>
              <a:prstGeom prst="ellipse">
                <a:avLst/>
              </a:prstGeom>
              <a:solidFill>
                <a:srgbClr val="FFFF66"/>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1161" name="Rectangle 25"/>
              <p:cNvSpPr>
                <a:spLocks noChangeArrowheads="1"/>
              </p:cNvSpPr>
              <p:nvPr/>
            </p:nvSpPr>
            <p:spPr bwMode="auto">
              <a:xfrm>
                <a:off x="3768" y="1541"/>
                <a:ext cx="368" cy="47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4400" b="1"/>
                  <a:t>B</a:t>
                </a:r>
              </a:p>
            </p:txBody>
          </p:sp>
        </p:grpSp>
        <p:grpSp>
          <p:nvGrpSpPr>
            <p:cNvPr id="91162" name="Group 26"/>
            <p:cNvGrpSpPr>
              <a:grpSpLocks/>
            </p:cNvGrpSpPr>
            <p:nvPr/>
          </p:nvGrpSpPr>
          <p:grpSpPr bwMode="auto">
            <a:xfrm>
              <a:off x="2430" y="1531"/>
              <a:ext cx="428" cy="478"/>
              <a:chOff x="2430" y="1531"/>
              <a:chExt cx="428" cy="478"/>
            </a:xfrm>
          </p:grpSpPr>
          <p:sp>
            <p:nvSpPr>
              <p:cNvPr id="91163" name="Oval 27"/>
              <p:cNvSpPr>
                <a:spLocks noChangeArrowheads="1"/>
              </p:cNvSpPr>
              <p:nvPr/>
            </p:nvSpPr>
            <p:spPr bwMode="auto">
              <a:xfrm>
                <a:off x="2430" y="1581"/>
                <a:ext cx="428" cy="428"/>
              </a:xfrm>
              <a:prstGeom prst="ellipse">
                <a:avLst/>
              </a:prstGeom>
              <a:solidFill>
                <a:srgbClr val="FFFF66"/>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1164" name="Rectangle 28"/>
              <p:cNvSpPr>
                <a:spLocks noChangeArrowheads="1"/>
              </p:cNvSpPr>
              <p:nvPr/>
            </p:nvSpPr>
            <p:spPr bwMode="auto">
              <a:xfrm>
                <a:off x="2453" y="1531"/>
                <a:ext cx="368" cy="47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4400" b="1"/>
                  <a:t>A</a:t>
                </a:r>
              </a:p>
            </p:txBody>
          </p:sp>
        </p:grpSp>
        <p:grpSp>
          <p:nvGrpSpPr>
            <p:cNvPr id="91165" name="Group 29"/>
            <p:cNvGrpSpPr>
              <a:grpSpLocks/>
            </p:cNvGrpSpPr>
            <p:nvPr/>
          </p:nvGrpSpPr>
          <p:grpSpPr bwMode="auto">
            <a:xfrm>
              <a:off x="3739" y="2879"/>
              <a:ext cx="428" cy="478"/>
              <a:chOff x="3739" y="2879"/>
              <a:chExt cx="428" cy="478"/>
            </a:xfrm>
          </p:grpSpPr>
          <p:sp>
            <p:nvSpPr>
              <p:cNvPr id="91166" name="Oval 30"/>
              <p:cNvSpPr>
                <a:spLocks noChangeArrowheads="1"/>
              </p:cNvSpPr>
              <p:nvPr/>
            </p:nvSpPr>
            <p:spPr bwMode="auto">
              <a:xfrm>
                <a:off x="3739" y="2914"/>
                <a:ext cx="428" cy="428"/>
              </a:xfrm>
              <a:prstGeom prst="ellipse">
                <a:avLst/>
              </a:prstGeom>
              <a:solidFill>
                <a:srgbClr val="FFFF66"/>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1167" name="Rectangle 31"/>
              <p:cNvSpPr>
                <a:spLocks noChangeArrowheads="1"/>
              </p:cNvSpPr>
              <p:nvPr/>
            </p:nvSpPr>
            <p:spPr bwMode="auto">
              <a:xfrm>
                <a:off x="3781" y="2879"/>
                <a:ext cx="368" cy="47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eaLnBrk="0" hangingPunct="0"/>
                <a:r>
                  <a:rPr lang="en-US" altLang="en-US" sz="4400" b="1"/>
                  <a:t>D</a:t>
                </a:r>
              </a:p>
            </p:txBody>
          </p:sp>
        </p:grpSp>
        <p:grpSp>
          <p:nvGrpSpPr>
            <p:cNvPr id="91168" name="Group 32"/>
            <p:cNvGrpSpPr>
              <a:grpSpLocks/>
            </p:cNvGrpSpPr>
            <p:nvPr/>
          </p:nvGrpSpPr>
          <p:grpSpPr bwMode="auto">
            <a:xfrm>
              <a:off x="2431" y="2880"/>
              <a:ext cx="428" cy="478"/>
              <a:chOff x="2431" y="2880"/>
              <a:chExt cx="428" cy="478"/>
            </a:xfrm>
          </p:grpSpPr>
          <p:sp>
            <p:nvSpPr>
              <p:cNvPr id="91169" name="Oval 33"/>
              <p:cNvSpPr>
                <a:spLocks noChangeArrowheads="1"/>
              </p:cNvSpPr>
              <p:nvPr/>
            </p:nvSpPr>
            <p:spPr bwMode="auto">
              <a:xfrm>
                <a:off x="2431" y="2914"/>
                <a:ext cx="428" cy="428"/>
              </a:xfrm>
              <a:prstGeom prst="ellipse">
                <a:avLst/>
              </a:prstGeom>
              <a:solidFill>
                <a:srgbClr val="FFFF66"/>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1170" name="Rectangle 34"/>
              <p:cNvSpPr>
                <a:spLocks noChangeArrowheads="1"/>
              </p:cNvSpPr>
              <p:nvPr/>
            </p:nvSpPr>
            <p:spPr bwMode="auto">
              <a:xfrm>
                <a:off x="2454" y="2880"/>
                <a:ext cx="368" cy="47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4400" b="1"/>
                  <a:t>C</a:t>
                </a:r>
              </a:p>
            </p:txBody>
          </p:sp>
        </p:grpSp>
      </p:grpSp>
      <p:grpSp>
        <p:nvGrpSpPr>
          <p:cNvPr id="91171" name="Group 35"/>
          <p:cNvGrpSpPr>
            <a:grpSpLocks/>
          </p:cNvGrpSpPr>
          <p:nvPr/>
        </p:nvGrpSpPr>
        <p:grpSpPr bwMode="auto">
          <a:xfrm>
            <a:off x="3403600" y="2605088"/>
            <a:ext cx="3486150" cy="3521075"/>
            <a:chOff x="2488" y="1641"/>
            <a:chExt cx="2196" cy="2218"/>
          </a:xfrm>
        </p:grpSpPr>
        <p:sp>
          <p:nvSpPr>
            <p:cNvPr id="91172" name="Rectangle 36"/>
            <p:cNvSpPr>
              <a:spLocks noChangeArrowheads="1"/>
            </p:cNvSpPr>
            <p:nvPr/>
          </p:nvSpPr>
          <p:spPr bwMode="auto">
            <a:xfrm>
              <a:off x="2895" y="1641"/>
              <a:ext cx="489" cy="3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800" b="1">
                  <a:solidFill>
                    <a:srgbClr val="000000"/>
                  </a:solidFill>
                </a:rPr>
                <a:t>$12</a:t>
              </a:r>
            </a:p>
          </p:txBody>
        </p:sp>
        <p:sp>
          <p:nvSpPr>
            <p:cNvPr id="91173" name="Rectangle 37"/>
            <p:cNvSpPr>
              <a:spLocks noChangeArrowheads="1"/>
            </p:cNvSpPr>
            <p:nvPr/>
          </p:nvSpPr>
          <p:spPr bwMode="auto">
            <a:xfrm>
              <a:off x="4195" y="1641"/>
              <a:ext cx="489" cy="3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800" b="1">
                  <a:solidFill>
                    <a:srgbClr val="000000"/>
                  </a:solidFill>
                </a:rPr>
                <a:t>$15</a:t>
              </a:r>
            </a:p>
          </p:txBody>
        </p:sp>
        <p:sp>
          <p:nvSpPr>
            <p:cNvPr id="91174" name="Rectangle 38"/>
            <p:cNvSpPr>
              <a:spLocks noChangeArrowheads="1"/>
            </p:cNvSpPr>
            <p:nvPr/>
          </p:nvSpPr>
          <p:spPr bwMode="auto">
            <a:xfrm>
              <a:off x="2488" y="2241"/>
              <a:ext cx="489" cy="3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800" b="1">
                  <a:solidFill>
                    <a:srgbClr val="000000"/>
                  </a:solidFill>
                </a:rPr>
                <a:t>$12</a:t>
              </a:r>
            </a:p>
          </p:txBody>
        </p:sp>
        <p:sp>
          <p:nvSpPr>
            <p:cNvPr id="91175" name="Rectangle 39"/>
            <p:cNvSpPr>
              <a:spLocks noChangeArrowheads="1"/>
            </p:cNvSpPr>
            <p:nvPr/>
          </p:nvSpPr>
          <p:spPr bwMode="auto">
            <a:xfrm>
              <a:off x="3848" y="2241"/>
              <a:ext cx="364" cy="3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800" b="1">
                  <a:solidFill>
                    <a:srgbClr val="000000"/>
                  </a:solidFill>
                </a:rPr>
                <a:t>$6</a:t>
              </a:r>
            </a:p>
          </p:txBody>
        </p:sp>
        <p:sp>
          <p:nvSpPr>
            <p:cNvPr id="91176" name="Rectangle 40"/>
            <p:cNvSpPr>
              <a:spLocks noChangeArrowheads="1"/>
            </p:cNvSpPr>
            <p:nvPr/>
          </p:nvSpPr>
          <p:spPr bwMode="auto">
            <a:xfrm>
              <a:off x="2948" y="2974"/>
              <a:ext cx="364" cy="3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800" b="1">
                  <a:solidFill>
                    <a:srgbClr val="000000"/>
                  </a:solidFill>
                </a:rPr>
                <a:t>$6</a:t>
              </a:r>
            </a:p>
          </p:txBody>
        </p:sp>
        <p:sp>
          <p:nvSpPr>
            <p:cNvPr id="91177" name="Rectangle 41"/>
            <p:cNvSpPr>
              <a:spLocks noChangeArrowheads="1"/>
            </p:cNvSpPr>
            <p:nvPr/>
          </p:nvSpPr>
          <p:spPr bwMode="auto">
            <a:xfrm>
              <a:off x="4248" y="2974"/>
              <a:ext cx="364" cy="3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800" b="1">
                  <a:solidFill>
                    <a:srgbClr val="000000"/>
                  </a:solidFill>
                </a:rPr>
                <a:t>$8</a:t>
              </a:r>
            </a:p>
          </p:txBody>
        </p:sp>
        <p:sp>
          <p:nvSpPr>
            <p:cNvPr id="91178" name="Rectangle 42"/>
            <p:cNvSpPr>
              <a:spLocks noChangeArrowheads="1"/>
            </p:cNvSpPr>
            <p:nvPr/>
          </p:nvSpPr>
          <p:spPr bwMode="auto">
            <a:xfrm>
              <a:off x="3848" y="3534"/>
              <a:ext cx="364" cy="3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800" b="1">
                  <a:solidFill>
                    <a:srgbClr val="000000"/>
                  </a:solidFill>
                </a:rPr>
                <a:t>$8</a:t>
              </a:r>
            </a:p>
          </p:txBody>
        </p:sp>
        <p:sp>
          <p:nvSpPr>
            <p:cNvPr id="91179" name="Rectangle 43"/>
            <p:cNvSpPr>
              <a:spLocks noChangeArrowheads="1"/>
            </p:cNvSpPr>
            <p:nvPr/>
          </p:nvSpPr>
          <p:spPr bwMode="auto">
            <a:xfrm>
              <a:off x="2488" y="3534"/>
              <a:ext cx="489" cy="3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800" b="1">
                  <a:solidFill>
                    <a:srgbClr val="000000"/>
                  </a:solidFill>
                </a:rPr>
                <a:t>$15</a:t>
              </a:r>
            </a:p>
          </p:txBody>
        </p:sp>
      </p:grpSp>
      <p:sp>
        <p:nvSpPr>
          <p:cNvPr id="91180" name="Rectangle 44"/>
          <p:cNvSpPr>
            <a:spLocks noChangeArrowheads="1"/>
          </p:cNvSpPr>
          <p:nvPr/>
        </p:nvSpPr>
        <p:spPr bwMode="auto">
          <a:xfrm>
            <a:off x="7261225" y="4071938"/>
            <a:ext cx="1633538" cy="191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hangingPunct="0"/>
            <a:r>
              <a:rPr lang="en-US" altLang="en-US" sz="2400" b="1" i="1">
                <a:solidFill>
                  <a:srgbClr val="CC0000"/>
                </a:solidFill>
              </a:rPr>
              <a:t>But, the</a:t>
            </a:r>
          </a:p>
          <a:p>
            <a:pPr algn="ctr" eaLnBrk="0" hangingPunct="0"/>
            <a:r>
              <a:rPr lang="en-US" altLang="en-US" sz="2400" b="1" i="1">
                <a:solidFill>
                  <a:srgbClr val="CC0000"/>
                </a:solidFill>
              </a:rPr>
              <a:t>incentive</a:t>
            </a:r>
          </a:p>
          <a:p>
            <a:pPr algn="ctr" eaLnBrk="0" hangingPunct="0"/>
            <a:r>
              <a:rPr lang="en-US" altLang="en-US" sz="2400" b="1" i="1">
                <a:solidFill>
                  <a:srgbClr val="CC0000"/>
                </a:solidFill>
              </a:rPr>
              <a:t>to cheat</a:t>
            </a:r>
          </a:p>
          <a:p>
            <a:pPr algn="ctr" eaLnBrk="0" hangingPunct="0"/>
            <a:r>
              <a:rPr lang="en-US" altLang="en-US" sz="2400" b="1" i="1">
                <a:solidFill>
                  <a:srgbClr val="CC0000"/>
                </a:solidFill>
              </a:rPr>
              <a:t>is very real</a:t>
            </a:r>
          </a:p>
        </p:txBody>
      </p:sp>
      <p:sp>
        <p:nvSpPr>
          <p:cNvPr id="91181" name="Rectangle 45"/>
          <p:cNvSpPr>
            <a:spLocks noChangeArrowheads="1"/>
          </p:cNvSpPr>
          <p:nvPr/>
        </p:nvSpPr>
        <p:spPr bwMode="auto">
          <a:xfrm>
            <a:off x="7302500" y="2390775"/>
            <a:ext cx="1566863" cy="15494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eaLnBrk="0" hangingPunct="0"/>
            <a:r>
              <a:rPr lang="en-US" altLang="en-US" sz="2400" b="1" i="1">
                <a:solidFill>
                  <a:schemeClr val="tx2"/>
                </a:solidFill>
              </a:rPr>
              <a:t>Collusion</a:t>
            </a:r>
          </a:p>
          <a:p>
            <a:pPr algn="ctr" eaLnBrk="0" hangingPunct="0"/>
            <a:r>
              <a:rPr lang="en-US" altLang="en-US" sz="2400" b="1" i="1">
                <a:solidFill>
                  <a:schemeClr val="tx2"/>
                </a:solidFill>
              </a:rPr>
              <a:t>Invites a</a:t>
            </a:r>
          </a:p>
          <a:p>
            <a:pPr algn="ctr" eaLnBrk="0" hangingPunct="0"/>
            <a:r>
              <a:rPr lang="en-US" altLang="en-US" sz="2400" b="1" i="1">
                <a:solidFill>
                  <a:schemeClr val="tx2"/>
                </a:solidFill>
              </a:rPr>
              <a:t>Different</a:t>
            </a:r>
          </a:p>
          <a:p>
            <a:pPr algn="ctr" eaLnBrk="0" hangingPunct="0"/>
            <a:r>
              <a:rPr lang="en-US" altLang="en-US" sz="2400" b="1" i="1">
                <a:solidFill>
                  <a:schemeClr val="tx2"/>
                </a:solidFill>
              </a:rPr>
              <a:t>Solution</a:t>
            </a:r>
          </a:p>
        </p:txBody>
      </p:sp>
      <p:grpSp>
        <p:nvGrpSpPr>
          <p:cNvPr id="91182" name="Group 46"/>
          <p:cNvGrpSpPr>
            <a:grpSpLocks/>
          </p:cNvGrpSpPr>
          <p:nvPr/>
        </p:nvGrpSpPr>
        <p:grpSpPr bwMode="auto">
          <a:xfrm>
            <a:off x="3328988" y="2546350"/>
            <a:ext cx="3629025" cy="3668713"/>
            <a:chOff x="1705" y="1612"/>
            <a:chExt cx="2286" cy="2311"/>
          </a:xfrm>
        </p:grpSpPr>
        <p:sp>
          <p:nvSpPr>
            <p:cNvPr id="91183" name="Oval 47"/>
            <p:cNvSpPr>
              <a:spLocks noChangeArrowheads="1"/>
            </p:cNvSpPr>
            <p:nvPr/>
          </p:nvSpPr>
          <p:spPr bwMode="auto">
            <a:xfrm>
              <a:off x="1705" y="3505"/>
              <a:ext cx="565" cy="418"/>
            </a:xfrm>
            <a:prstGeom prst="ellipse">
              <a:avLst/>
            </a:prstGeom>
            <a:noFill/>
            <a:ln w="76200">
              <a:solidFill>
                <a:srgbClr val="CC0000"/>
              </a:solidFill>
              <a:round/>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1184" name="Oval 48"/>
            <p:cNvSpPr>
              <a:spLocks noChangeArrowheads="1"/>
            </p:cNvSpPr>
            <p:nvPr/>
          </p:nvSpPr>
          <p:spPr bwMode="auto">
            <a:xfrm>
              <a:off x="3426" y="1612"/>
              <a:ext cx="565" cy="418"/>
            </a:xfrm>
            <a:prstGeom prst="ellipse">
              <a:avLst/>
            </a:prstGeom>
            <a:noFill/>
            <a:ln w="76200">
              <a:solidFill>
                <a:srgbClr val="CC0000"/>
              </a:solidFill>
              <a:round/>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91185" name="Oval 49"/>
          <p:cNvSpPr>
            <a:spLocks noChangeArrowheads="1"/>
          </p:cNvSpPr>
          <p:nvPr/>
        </p:nvSpPr>
        <p:spPr bwMode="auto">
          <a:xfrm rot="18900000">
            <a:off x="2876550" y="2654300"/>
            <a:ext cx="2568575" cy="1447800"/>
          </a:xfrm>
          <a:prstGeom prst="ellipse">
            <a:avLst/>
          </a:prstGeom>
          <a:noFill/>
          <a:ln w="76200">
            <a:solidFill>
              <a:srgbClr val="CC0000"/>
            </a:solidFill>
            <a:round/>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pic>
        <p:nvPicPr>
          <p:cNvPr id="91186" name="Picture 50" descr="Button_Curve copy" title="image">
            <a:hlinkClick r:id="rId3"/>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231188" y="6259513"/>
            <a:ext cx="274637" cy="274637"/>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91180"/>
                                        </p:tgtEl>
                                        <p:attrNameLst>
                                          <p:attrName>style.visibility</p:attrName>
                                        </p:attrNameLst>
                                      </p:cBhvr>
                                      <p:to>
                                        <p:strVal val="visible"/>
                                      </p:to>
                                    </p:set>
                                    <p:animEffect transition="in" filter="wipe(up)">
                                      <p:cBhvr>
                                        <p:cTn id="7" dur="500"/>
                                        <p:tgtEl>
                                          <p:spTgt spid="91180"/>
                                        </p:tgtEl>
                                      </p:cBhvr>
                                    </p:animEffect>
                                  </p:childTnLst>
                                </p:cTn>
                              </p:par>
                            </p:childTnLst>
                          </p:cTn>
                        </p:par>
                        <p:par>
                          <p:cTn id="8" fill="hold" nodeType="afterGroup">
                            <p:stCondLst>
                              <p:cond delay="500"/>
                            </p:stCondLst>
                            <p:childTnLst>
                              <p:par>
                                <p:cTn id="9" presetID="9" presetClass="entr" presetSubtype="0" fill="hold" nodeType="afterEffect">
                                  <p:stCondLst>
                                    <p:cond delay="0"/>
                                  </p:stCondLst>
                                  <p:childTnLst>
                                    <p:set>
                                      <p:cBhvr>
                                        <p:cTn id="10" dur="1" fill="hold">
                                          <p:stCondLst>
                                            <p:cond delay="0"/>
                                          </p:stCondLst>
                                        </p:cTn>
                                        <p:tgtEl>
                                          <p:spTgt spid="91182"/>
                                        </p:tgtEl>
                                        <p:attrNameLst>
                                          <p:attrName>style.visibility</p:attrName>
                                        </p:attrNameLst>
                                      </p:cBhvr>
                                      <p:to>
                                        <p:strVal val="visible"/>
                                      </p:to>
                                    </p:set>
                                    <p:animEffect transition="in" filter="dissolve">
                                      <p:cBhvr>
                                        <p:cTn id="11" dur="500"/>
                                        <p:tgtEl>
                                          <p:spTgt spid="91182"/>
                                        </p:tgtEl>
                                      </p:cBhvr>
                                    </p:animEffect>
                                  </p:childTnLst>
                                </p:cTn>
                              </p:par>
                            </p:childTnLst>
                          </p:cTn>
                        </p:par>
                        <p:par>
                          <p:cTn id="12" fill="hold" nodeType="afterGroup">
                            <p:stCondLst>
                              <p:cond delay="1000"/>
                            </p:stCondLst>
                            <p:childTnLst>
                              <p:par>
                                <p:cTn id="13" presetID="23" presetClass="entr" presetSubtype="16" fill="hold" nodeType="afterEffect">
                                  <p:stCondLst>
                                    <p:cond delay="0"/>
                                  </p:stCondLst>
                                  <p:childTnLst>
                                    <p:set>
                                      <p:cBhvr>
                                        <p:cTn id="14" dur="1" fill="hold">
                                          <p:stCondLst>
                                            <p:cond delay="0"/>
                                          </p:stCondLst>
                                        </p:cTn>
                                        <p:tgtEl>
                                          <p:spTgt spid="91186"/>
                                        </p:tgtEl>
                                        <p:attrNameLst>
                                          <p:attrName>style.visibility</p:attrName>
                                        </p:attrNameLst>
                                      </p:cBhvr>
                                      <p:to>
                                        <p:strVal val="visible"/>
                                      </p:to>
                                    </p:set>
                                    <p:anim calcmode="lin" valueType="num">
                                      <p:cBhvr>
                                        <p:cTn id="15" dur="500" fill="hold"/>
                                        <p:tgtEl>
                                          <p:spTgt spid="91186"/>
                                        </p:tgtEl>
                                        <p:attrNameLst>
                                          <p:attrName>ppt_w</p:attrName>
                                        </p:attrNameLst>
                                      </p:cBhvr>
                                      <p:tavLst>
                                        <p:tav tm="0">
                                          <p:val>
                                            <p:fltVal val="0"/>
                                          </p:val>
                                        </p:tav>
                                        <p:tav tm="100000">
                                          <p:val>
                                            <p:strVal val="#ppt_w"/>
                                          </p:val>
                                        </p:tav>
                                      </p:tavLst>
                                    </p:anim>
                                    <p:anim calcmode="lin" valueType="num">
                                      <p:cBhvr>
                                        <p:cTn id="16" dur="500" fill="hold"/>
                                        <p:tgtEl>
                                          <p:spTgt spid="91186"/>
                                        </p:tgtEl>
                                        <p:attrNameLst>
                                          <p:attrName>ppt_h</p:attrName>
                                        </p:attrNameLst>
                                      </p:cBhvr>
                                      <p:tavLst>
                                        <p:tav tm="0">
                                          <p:val>
                                            <p:fltVal val="0"/>
                                          </p:val>
                                        </p:tav>
                                        <p:tav tm="100000">
                                          <p:val>
                                            <p:strVal val="#ppt_h"/>
                                          </p:val>
                                        </p:tav>
                                      </p:tavLst>
                                    </p:anim>
                                  </p:childTnLst>
                                  <p:subTnLst>
                                    <p:audio>
                                      <p:cMediaNode>
                                        <p:cTn display="0" masterRel="sameClick">
                                          <p:stCondLst>
                                            <p:cond evt="begin" delay="0">
                                              <p:tn val="13"/>
                                            </p:cond>
                                          </p:stCondLst>
                                          <p:endCondLst>
                                            <p:cond evt="onStopAudio" delay="0">
                                              <p:tgtEl>
                                                <p:sldTgt/>
                                              </p:tgtEl>
                                            </p:cond>
                                          </p:endCondLst>
                                        </p:cTn>
                                        <p:tgtEl>
                                          <p:sndTgt r:embed="rId2" name="whoosh.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1180" grpId="0" autoUpdateAnimBg="0"/>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title"/>
          </p:nvPr>
        </p:nvSpPr>
        <p:spPr/>
        <p:txBody>
          <a:bodyPr/>
          <a:lstStyle/>
          <a:p>
            <a:r>
              <a:rPr lang="en-US" altLang="en-US"/>
              <a:t>Oligopoly</a:t>
            </a:r>
          </a:p>
        </p:txBody>
      </p:sp>
      <p:sp>
        <p:nvSpPr>
          <p:cNvPr id="76803" name="Rectangle 3"/>
          <p:cNvSpPr>
            <a:spLocks noGrp="1" noChangeArrowheads="1"/>
          </p:cNvSpPr>
          <p:nvPr>
            <p:ph type="body" idx="1"/>
          </p:nvPr>
        </p:nvSpPr>
        <p:spPr/>
        <p:txBody>
          <a:bodyPr/>
          <a:lstStyle/>
          <a:p>
            <a:r>
              <a:rPr lang="en-US" altLang="en-US">
                <a:solidFill>
                  <a:srgbClr val="365B98"/>
                </a:solidFill>
              </a:rPr>
              <a:t>The Game-Theory Approach</a:t>
            </a:r>
            <a:endParaRPr lang="en-US" altLang="en-US"/>
          </a:p>
          <a:p>
            <a:pPr lvl="1"/>
            <a:r>
              <a:rPr lang="en-US" altLang="en-US"/>
              <a:t>Games with dominant strategies</a:t>
            </a:r>
          </a:p>
          <a:p>
            <a:pPr lvl="2"/>
            <a:r>
              <a:rPr lang="en-US" altLang="en-US"/>
              <a:t>Dominant strategy = one that gives the bigger payoff to the firm that selects it, no matter which of the two strategies the competitor selects</a:t>
            </a:r>
          </a:p>
          <a:p>
            <a:pPr lvl="2"/>
            <a:r>
              <a:rPr lang="en-US" altLang="en-US"/>
              <a:t>“Prisoners’ Dilemma”</a:t>
            </a:r>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ChangeArrowheads="1"/>
          </p:cNvSpPr>
          <p:nvPr>
            <p:ph type="title"/>
          </p:nvPr>
        </p:nvSpPr>
        <p:spPr/>
        <p:txBody>
          <a:bodyPr/>
          <a:lstStyle/>
          <a:p>
            <a:r>
              <a:rPr lang="en-US" altLang="en-US"/>
              <a:t>Oligopoly</a:t>
            </a:r>
          </a:p>
        </p:txBody>
      </p:sp>
      <p:sp>
        <p:nvSpPr>
          <p:cNvPr id="77827" name="Rectangle 3"/>
          <p:cNvSpPr>
            <a:spLocks noGrp="1" noChangeArrowheads="1"/>
          </p:cNvSpPr>
          <p:nvPr>
            <p:ph type="body" idx="1"/>
          </p:nvPr>
        </p:nvSpPr>
        <p:spPr/>
        <p:txBody>
          <a:bodyPr/>
          <a:lstStyle/>
          <a:p>
            <a:r>
              <a:rPr lang="en-US" altLang="en-US">
                <a:solidFill>
                  <a:srgbClr val="365B98"/>
                </a:solidFill>
              </a:rPr>
              <a:t>The Game-Theory Approach</a:t>
            </a:r>
            <a:endParaRPr lang="en-US" altLang="en-US"/>
          </a:p>
          <a:p>
            <a:pPr lvl="1"/>
            <a:r>
              <a:rPr lang="en-US" altLang="en-US"/>
              <a:t>Games with dominant strategies</a:t>
            </a:r>
          </a:p>
          <a:p>
            <a:pPr lvl="2"/>
            <a:r>
              <a:rPr lang="en-US" altLang="en-US"/>
              <a:t>A market with a duopoly serves the public interest better than a monopoly because of the competition created between the duopolists.</a:t>
            </a:r>
          </a:p>
          <a:p>
            <a:pPr lvl="2"/>
            <a:r>
              <a:rPr lang="en-US" altLang="en-US"/>
              <a:t>It is damaging to the public to allow rival firms to collude on what prices to charge for their products and what quantity of product to supply.</a:t>
            </a:r>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ChangeArrowheads="1"/>
          </p:cNvSpPr>
          <p:nvPr>
            <p:ph type="title"/>
          </p:nvPr>
        </p:nvSpPr>
        <p:spPr/>
        <p:txBody>
          <a:bodyPr/>
          <a:lstStyle/>
          <a:p>
            <a:r>
              <a:rPr lang="en-US" altLang="en-US"/>
              <a:t>Oligopoly</a:t>
            </a:r>
          </a:p>
        </p:txBody>
      </p:sp>
      <p:sp>
        <p:nvSpPr>
          <p:cNvPr id="78851" name="Rectangle 3"/>
          <p:cNvSpPr>
            <a:spLocks noGrp="1" noChangeArrowheads="1"/>
          </p:cNvSpPr>
          <p:nvPr>
            <p:ph type="body" idx="1"/>
          </p:nvPr>
        </p:nvSpPr>
        <p:spPr/>
        <p:txBody>
          <a:bodyPr/>
          <a:lstStyle/>
          <a:p>
            <a:r>
              <a:rPr lang="en-US" altLang="en-US">
                <a:solidFill>
                  <a:srgbClr val="365B98"/>
                </a:solidFill>
              </a:rPr>
              <a:t>The Game-Theory Approach</a:t>
            </a:r>
            <a:endParaRPr lang="en-US" altLang="en-US"/>
          </a:p>
          <a:p>
            <a:pPr lvl="1"/>
            <a:r>
              <a:rPr lang="en-US" altLang="en-US"/>
              <a:t>Games without dominant strategies</a:t>
            </a:r>
          </a:p>
          <a:p>
            <a:pPr lvl="2"/>
            <a:r>
              <a:rPr lang="en-US" altLang="en-US"/>
              <a:t>Maximun  =  a strategy in which one seeks the maximum of the minimum payoffs to the available strategies.</a:t>
            </a:r>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ChangeArrowheads="1"/>
          </p:cNvSpPr>
          <p:nvPr>
            <p:ph type="title"/>
          </p:nvPr>
        </p:nvSpPr>
        <p:spPr/>
        <p:txBody>
          <a:bodyPr/>
          <a:lstStyle/>
          <a:p>
            <a:r>
              <a:rPr lang="en-US" altLang="en-US"/>
              <a:t>Oligopoly</a:t>
            </a:r>
          </a:p>
        </p:txBody>
      </p:sp>
      <p:sp>
        <p:nvSpPr>
          <p:cNvPr id="79875" name="Rectangle 3"/>
          <p:cNvSpPr>
            <a:spLocks noGrp="1" noChangeArrowheads="1"/>
          </p:cNvSpPr>
          <p:nvPr>
            <p:ph type="body" idx="1"/>
          </p:nvPr>
        </p:nvSpPr>
        <p:spPr/>
        <p:txBody>
          <a:bodyPr/>
          <a:lstStyle/>
          <a:p>
            <a:r>
              <a:rPr lang="en-US" altLang="en-US">
                <a:solidFill>
                  <a:srgbClr val="365B98"/>
                </a:solidFill>
              </a:rPr>
              <a:t>The Game-Theory Approach</a:t>
            </a:r>
            <a:endParaRPr lang="en-US" altLang="en-US"/>
          </a:p>
          <a:p>
            <a:pPr lvl="1"/>
            <a:r>
              <a:rPr lang="en-US" altLang="en-US"/>
              <a:t>Other strategies: Nash Equilibrium</a:t>
            </a:r>
          </a:p>
          <a:p>
            <a:pPr lvl="2"/>
            <a:r>
              <a:rPr lang="en-US" altLang="en-US"/>
              <a:t>Nash equilibrium  =  both players adopt moves such that each player’s move is its most profitable response to the other’s move.</a:t>
            </a:r>
          </a:p>
          <a:p>
            <a:pPr lvl="2"/>
            <a:r>
              <a:rPr lang="en-US" altLang="en-US"/>
              <a:t>Often, no such mutually accommodating solution is possible.</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ChangeArrowheads="1"/>
          </p:cNvSpPr>
          <p:nvPr/>
        </p:nvSpPr>
        <p:spPr bwMode="auto">
          <a:xfrm>
            <a:off x="2530475" y="90488"/>
            <a:ext cx="5737225" cy="774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4500" b="1">
                <a:solidFill>
                  <a:srgbClr val="000099"/>
                </a:solidFill>
                <a:latin typeface="Times New Roman" panose="02020603050405020304" pitchFamily="18" charset="0"/>
              </a:rPr>
              <a:t>CHARACTERISTICS</a:t>
            </a:r>
          </a:p>
        </p:txBody>
      </p:sp>
      <p:sp>
        <p:nvSpPr>
          <p:cNvPr id="6147" name="Rectangle 3"/>
          <p:cNvSpPr>
            <a:spLocks noChangeArrowheads="1"/>
          </p:cNvSpPr>
          <p:nvPr/>
        </p:nvSpPr>
        <p:spPr bwMode="auto">
          <a:xfrm>
            <a:off x="1771650" y="766763"/>
            <a:ext cx="7085013" cy="572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lvl1pPr marL="234950" indent="-234950">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fontAlgn="base">
              <a:spcBef>
                <a:spcPct val="0"/>
              </a:spcBef>
              <a:spcAft>
                <a:spcPct val="0"/>
              </a:spcAft>
              <a:defRPr>
                <a:solidFill>
                  <a:schemeClr val="tx1"/>
                </a:solidFill>
                <a:latin typeface="Arial" panose="020B0604020202020204" pitchFamily="34" charset="0"/>
              </a:defRPr>
            </a:lvl6pPr>
            <a:lvl7pPr fontAlgn="base">
              <a:spcBef>
                <a:spcPct val="0"/>
              </a:spcBef>
              <a:spcAft>
                <a:spcPct val="0"/>
              </a:spcAft>
              <a:defRPr>
                <a:solidFill>
                  <a:schemeClr val="tx1"/>
                </a:solidFill>
                <a:latin typeface="Arial" panose="020B0604020202020204" pitchFamily="34" charset="0"/>
              </a:defRPr>
            </a:lvl7pPr>
            <a:lvl8pPr fontAlgn="base">
              <a:spcBef>
                <a:spcPct val="0"/>
              </a:spcBef>
              <a:spcAft>
                <a:spcPct val="0"/>
              </a:spcAft>
              <a:defRPr>
                <a:solidFill>
                  <a:schemeClr val="tx1"/>
                </a:solidFill>
                <a:latin typeface="Arial" panose="020B0604020202020204" pitchFamily="34" charset="0"/>
              </a:defRPr>
            </a:lvl8pPr>
            <a:lvl9pPr fontAlgn="base">
              <a:spcBef>
                <a:spcPct val="0"/>
              </a:spcBef>
              <a:spcAft>
                <a:spcPct val="0"/>
              </a:spcAft>
              <a:defRPr>
                <a:solidFill>
                  <a:schemeClr val="tx1"/>
                </a:solidFill>
                <a:latin typeface="Arial" panose="020B0604020202020204" pitchFamily="34" charset="0"/>
              </a:defRPr>
            </a:lvl9pPr>
          </a:lstStyle>
          <a:p>
            <a:pPr eaLnBrk="0" hangingPunct="0">
              <a:lnSpc>
                <a:spcPct val="110000"/>
              </a:lnSpc>
            </a:pPr>
            <a:r>
              <a:rPr lang="en-US" altLang="en-US" sz="5600" b="1">
                <a:solidFill>
                  <a:srgbClr val="CC0000"/>
                </a:solidFill>
                <a:latin typeface="Times New Roman" panose="02020603050405020304" pitchFamily="18" charset="0"/>
              </a:rPr>
              <a:t>Relatively Large Number of Sellers</a:t>
            </a:r>
          </a:p>
          <a:p>
            <a:pPr lvl="1" eaLnBrk="0" hangingPunct="0">
              <a:lnSpc>
                <a:spcPct val="110000"/>
              </a:lnSpc>
              <a:buFontTx/>
              <a:buChar char="•"/>
            </a:pPr>
            <a:r>
              <a:rPr lang="en-US" altLang="en-US" sz="5600" b="1">
                <a:solidFill>
                  <a:srgbClr val="CC0000"/>
                </a:solidFill>
                <a:latin typeface="Times New Roman" panose="02020603050405020304" pitchFamily="18" charset="0"/>
              </a:rPr>
              <a:t>Small Market 		Shares</a:t>
            </a:r>
          </a:p>
          <a:p>
            <a:pPr lvl="1" eaLnBrk="0" hangingPunct="0">
              <a:lnSpc>
                <a:spcPct val="110000"/>
              </a:lnSpc>
              <a:buFontTx/>
              <a:buChar char="•"/>
            </a:pPr>
            <a:r>
              <a:rPr lang="en-US" altLang="en-US" sz="5600" b="1">
                <a:solidFill>
                  <a:srgbClr val="CC0000"/>
                </a:solidFill>
                <a:latin typeface="Times New Roman" panose="02020603050405020304" pitchFamily="18" charset="0"/>
              </a:rPr>
              <a:t>No Collusion</a:t>
            </a:r>
          </a:p>
          <a:p>
            <a:pPr lvl="1" eaLnBrk="0" hangingPunct="0">
              <a:lnSpc>
                <a:spcPct val="110000"/>
              </a:lnSpc>
              <a:buFontTx/>
              <a:buChar char="•"/>
            </a:pPr>
            <a:r>
              <a:rPr lang="en-US" altLang="en-US" sz="5600" b="1">
                <a:solidFill>
                  <a:srgbClr val="CC0000"/>
                </a:solidFill>
                <a:latin typeface="Times New Roman" panose="02020603050405020304" pitchFamily="18" charset="0"/>
              </a:rPr>
              <a:t>Independent Action</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6146"/>
                                        </p:tgtEl>
                                        <p:attrNameLst>
                                          <p:attrName>style.visibility</p:attrName>
                                        </p:attrNameLst>
                                      </p:cBhvr>
                                      <p:to>
                                        <p:strVal val="visible"/>
                                      </p:to>
                                    </p:set>
                                    <p:animEffect transition="in" filter="wipe(left)">
                                      <p:cBhvr>
                                        <p:cTn id="7" dur="500"/>
                                        <p:tgtEl>
                                          <p:spTgt spid="614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6147">
                                            <p:txEl>
                                              <p:pRg st="0" end="0"/>
                                            </p:txEl>
                                          </p:spTgt>
                                        </p:tgtEl>
                                        <p:attrNameLst>
                                          <p:attrName>style.visibility</p:attrName>
                                        </p:attrNameLst>
                                      </p:cBhvr>
                                      <p:to>
                                        <p:strVal val="visible"/>
                                      </p:to>
                                    </p:set>
                                    <p:animEffect transition="in" filter="wipe(left)">
                                      <p:cBhvr>
                                        <p:cTn id="12" dur="500"/>
                                        <p:tgtEl>
                                          <p:spTgt spid="6147">
                                            <p:txEl>
                                              <p:pRg st="0" end="0"/>
                                            </p:txEl>
                                          </p:spTgt>
                                        </p:tgtEl>
                                      </p:cBhvr>
                                    </p:animEffect>
                                  </p:childTnLst>
                                  <p:subTnLst>
                                    <p:animClr clrSpc="rgb" dir="cw">
                                      <p:cBhvr override="childStyle">
                                        <p:cTn dur="1" fill="hold" display="0" masterRel="nextClick" afterEffect="1"/>
                                        <p:tgtEl>
                                          <p:spTgt spid="6147">
                                            <p:txEl>
                                              <p:pRg st="0" end="0"/>
                                            </p:txEl>
                                          </p:spTgt>
                                        </p:tgtEl>
                                        <p:attrNameLst>
                                          <p:attrName>ppt_c</p:attrName>
                                        </p:attrNameLst>
                                      </p:cBhvr>
                                      <p:to>
                                        <a:schemeClr val="tx1"/>
                                      </p:to>
                                    </p:animClr>
                                  </p:sub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6147">
                                            <p:txEl>
                                              <p:pRg st="1" end="1"/>
                                            </p:txEl>
                                          </p:spTgt>
                                        </p:tgtEl>
                                        <p:attrNameLst>
                                          <p:attrName>style.visibility</p:attrName>
                                        </p:attrNameLst>
                                      </p:cBhvr>
                                      <p:to>
                                        <p:strVal val="visible"/>
                                      </p:to>
                                    </p:set>
                                    <p:animEffect transition="in" filter="wipe(left)">
                                      <p:cBhvr>
                                        <p:cTn id="17" dur="500"/>
                                        <p:tgtEl>
                                          <p:spTgt spid="6147">
                                            <p:txEl>
                                              <p:pRg st="1" end="1"/>
                                            </p:txEl>
                                          </p:spTgt>
                                        </p:tgtEl>
                                      </p:cBhvr>
                                    </p:animEffect>
                                  </p:childTnLst>
                                  <p:subTnLst>
                                    <p:animClr clrSpc="rgb" dir="cw">
                                      <p:cBhvr override="childStyle">
                                        <p:cTn dur="1" fill="hold" display="0" masterRel="nextClick" afterEffect="1"/>
                                        <p:tgtEl>
                                          <p:spTgt spid="6147">
                                            <p:txEl>
                                              <p:pRg st="1" end="1"/>
                                            </p:txEl>
                                          </p:spTgt>
                                        </p:tgtEl>
                                        <p:attrNameLst>
                                          <p:attrName>ppt_c</p:attrName>
                                        </p:attrNameLst>
                                      </p:cBhvr>
                                      <p:to>
                                        <a:schemeClr val="tx1"/>
                                      </p:to>
                                    </p:animClr>
                                  </p:sub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147">
                                            <p:txEl>
                                              <p:pRg st="2" end="2"/>
                                            </p:txEl>
                                          </p:spTgt>
                                        </p:tgtEl>
                                        <p:attrNameLst>
                                          <p:attrName>style.visibility</p:attrName>
                                        </p:attrNameLst>
                                      </p:cBhvr>
                                      <p:to>
                                        <p:strVal val="visible"/>
                                      </p:to>
                                    </p:set>
                                    <p:animEffect transition="in" filter="wipe(left)">
                                      <p:cBhvr>
                                        <p:cTn id="22" dur="500"/>
                                        <p:tgtEl>
                                          <p:spTgt spid="6147">
                                            <p:txEl>
                                              <p:pRg st="2" end="2"/>
                                            </p:txEl>
                                          </p:spTgt>
                                        </p:tgtEl>
                                      </p:cBhvr>
                                    </p:animEffect>
                                  </p:childTnLst>
                                  <p:subTnLst>
                                    <p:animClr clrSpc="rgb" dir="cw">
                                      <p:cBhvr override="childStyle">
                                        <p:cTn dur="1" fill="hold" display="0" masterRel="nextClick" afterEffect="1"/>
                                        <p:tgtEl>
                                          <p:spTgt spid="6147">
                                            <p:txEl>
                                              <p:pRg st="2" end="2"/>
                                            </p:txEl>
                                          </p:spTgt>
                                        </p:tgtEl>
                                        <p:attrNameLst>
                                          <p:attrName>ppt_c</p:attrName>
                                        </p:attrNameLst>
                                      </p:cBhvr>
                                      <p:to>
                                        <a:schemeClr val="tx1"/>
                                      </p:to>
                                    </p:animClr>
                                  </p:sub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6147">
                                            <p:txEl>
                                              <p:pRg st="3" end="3"/>
                                            </p:txEl>
                                          </p:spTgt>
                                        </p:tgtEl>
                                        <p:attrNameLst>
                                          <p:attrName>style.visibility</p:attrName>
                                        </p:attrNameLst>
                                      </p:cBhvr>
                                      <p:to>
                                        <p:strVal val="visible"/>
                                      </p:to>
                                    </p:set>
                                    <p:animEffect transition="in" filter="wipe(left)">
                                      <p:cBhvr>
                                        <p:cTn id="27" dur="500"/>
                                        <p:tgtEl>
                                          <p:spTgt spid="614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autoUpdateAnimBg="0"/>
      <p:bldP spid="6147" grpId="0" build="p" bldLvl="2"/>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ChangeArrowheads="1"/>
          </p:cNvSpPr>
          <p:nvPr>
            <p:ph type="title"/>
          </p:nvPr>
        </p:nvSpPr>
        <p:spPr/>
        <p:txBody>
          <a:bodyPr/>
          <a:lstStyle/>
          <a:p>
            <a:r>
              <a:rPr lang="en-US" altLang="en-US"/>
              <a:t>Oligopoly</a:t>
            </a:r>
          </a:p>
        </p:txBody>
      </p:sp>
      <p:sp>
        <p:nvSpPr>
          <p:cNvPr id="80899" name="Rectangle 3"/>
          <p:cNvSpPr>
            <a:spLocks noGrp="1" noChangeArrowheads="1"/>
          </p:cNvSpPr>
          <p:nvPr>
            <p:ph type="body" idx="1"/>
          </p:nvPr>
        </p:nvSpPr>
        <p:spPr/>
        <p:txBody>
          <a:bodyPr/>
          <a:lstStyle/>
          <a:p>
            <a:r>
              <a:rPr lang="en-US" altLang="en-US">
                <a:solidFill>
                  <a:srgbClr val="365B98"/>
                </a:solidFill>
              </a:rPr>
              <a:t>The Game-Theory Approach</a:t>
            </a:r>
            <a:endParaRPr lang="en-US" altLang="en-US"/>
          </a:p>
          <a:p>
            <a:pPr lvl="1"/>
            <a:r>
              <a:rPr lang="en-US" altLang="en-US"/>
              <a:t>Zero-sum games</a:t>
            </a:r>
          </a:p>
          <a:p>
            <a:pPr lvl="2"/>
            <a:r>
              <a:rPr lang="en-US" altLang="en-US"/>
              <a:t>Zero-sum game = if one player gains, the other must lose such</a:t>
            </a:r>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ChangeArrowheads="1"/>
          </p:cNvSpPr>
          <p:nvPr>
            <p:ph type="title"/>
          </p:nvPr>
        </p:nvSpPr>
        <p:spPr/>
        <p:txBody>
          <a:bodyPr/>
          <a:lstStyle/>
          <a:p>
            <a:r>
              <a:rPr lang="en-US" altLang="en-US"/>
              <a:t>Oligopoly</a:t>
            </a:r>
          </a:p>
        </p:txBody>
      </p:sp>
      <p:sp>
        <p:nvSpPr>
          <p:cNvPr id="81923" name="Rectangle 3"/>
          <p:cNvSpPr>
            <a:spLocks noGrp="1" noChangeArrowheads="1"/>
          </p:cNvSpPr>
          <p:nvPr>
            <p:ph type="body" idx="1"/>
          </p:nvPr>
        </p:nvSpPr>
        <p:spPr/>
        <p:txBody>
          <a:bodyPr/>
          <a:lstStyle/>
          <a:p>
            <a:pPr>
              <a:lnSpc>
                <a:spcPct val="90000"/>
              </a:lnSpc>
            </a:pPr>
            <a:r>
              <a:rPr lang="en-US" altLang="en-US">
                <a:solidFill>
                  <a:srgbClr val="365B98"/>
                </a:solidFill>
              </a:rPr>
              <a:t>The Game-Theory Approach</a:t>
            </a:r>
            <a:endParaRPr lang="en-US" altLang="en-US"/>
          </a:p>
          <a:p>
            <a:pPr lvl="1">
              <a:lnSpc>
                <a:spcPct val="90000"/>
              </a:lnSpc>
            </a:pPr>
            <a:r>
              <a:rPr lang="en-US" altLang="en-US"/>
              <a:t>Repeated games</a:t>
            </a:r>
          </a:p>
          <a:p>
            <a:pPr lvl="2">
              <a:lnSpc>
                <a:spcPct val="90000"/>
              </a:lnSpc>
            </a:pPr>
            <a:r>
              <a:rPr lang="en-US" altLang="en-US"/>
              <a:t>Most markets feature repeat buyers. </a:t>
            </a:r>
          </a:p>
          <a:p>
            <a:pPr lvl="2">
              <a:lnSpc>
                <a:spcPct val="90000"/>
              </a:lnSpc>
            </a:pPr>
            <a:r>
              <a:rPr lang="en-US" altLang="en-US"/>
              <a:t>Repeated games give players the opportunity to learn something about each other’s behavior patterns and, perhaps, to arrive at mutually beneficial arrangements.</a:t>
            </a:r>
          </a:p>
          <a:p>
            <a:pPr lvl="2">
              <a:lnSpc>
                <a:spcPct val="90000"/>
              </a:lnSpc>
            </a:pPr>
            <a:r>
              <a:rPr lang="en-US" altLang="en-US"/>
              <a:t>Threats and credibility</a:t>
            </a:r>
          </a:p>
          <a:p>
            <a:pPr lvl="3">
              <a:lnSpc>
                <a:spcPct val="90000"/>
              </a:lnSpc>
            </a:pPr>
            <a:r>
              <a:rPr lang="en-US" altLang="en-US"/>
              <a:t>Induce rivals to change their behavior</a:t>
            </a:r>
          </a:p>
          <a:p>
            <a:pPr lvl="3">
              <a:lnSpc>
                <a:spcPct val="90000"/>
              </a:lnSpc>
            </a:pPr>
            <a:r>
              <a:rPr lang="en-US" altLang="en-US"/>
              <a:t>Threat must be credible</a:t>
            </a:r>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ChangeArrowheads="1"/>
          </p:cNvSpPr>
          <p:nvPr/>
        </p:nvSpPr>
        <p:spPr bwMode="auto">
          <a:xfrm>
            <a:off x="1570038" y="3221038"/>
            <a:ext cx="2743200" cy="587375"/>
          </a:xfrm>
          <a:prstGeom prst="rect">
            <a:avLst/>
          </a:prstGeom>
          <a:noFill/>
          <a:ln w="57150">
            <a:solidFill>
              <a:srgbClr val="0000FF"/>
            </a:solidFill>
            <a:miter lim="800000"/>
            <a:headEnd/>
            <a:tailEnd/>
          </a:ln>
          <a:effectLst/>
          <a:extLst>
            <a:ext uri="{909E8E84-426E-40DD-AFC4-6F175D3DCCD1}">
              <a14:hiddenFill xmlns:a14="http://schemas.microsoft.com/office/drawing/2010/main">
                <a:solidFill>
                  <a:srgbClr val="FAFD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7107" name="Line 3"/>
          <p:cNvSpPr>
            <a:spLocks noChangeShapeType="1"/>
          </p:cNvSpPr>
          <p:nvPr/>
        </p:nvSpPr>
        <p:spPr bwMode="auto">
          <a:xfrm>
            <a:off x="1831975" y="2041525"/>
            <a:ext cx="3686175" cy="3546475"/>
          </a:xfrm>
          <a:prstGeom prst="line">
            <a:avLst/>
          </a:prstGeom>
          <a:noFill/>
          <a:ln w="76200">
            <a:solidFill>
              <a:srgbClr val="777777"/>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7108" name="Line 4"/>
          <p:cNvSpPr>
            <a:spLocks noChangeShapeType="1"/>
          </p:cNvSpPr>
          <p:nvPr/>
        </p:nvSpPr>
        <p:spPr bwMode="auto">
          <a:xfrm>
            <a:off x="1970088" y="1924050"/>
            <a:ext cx="5476875" cy="2967038"/>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7109" name="Line 5"/>
          <p:cNvSpPr>
            <a:spLocks noChangeShapeType="1"/>
          </p:cNvSpPr>
          <p:nvPr/>
        </p:nvSpPr>
        <p:spPr bwMode="auto">
          <a:xfrm>
            <a:off x="1581150" y="3213100"/>
            <a:ext cx="2709863" cy="0"/>
          </a:xfrm>
          <a:prstGeom prst="line">
            <a:avLst/>
          </a:prstGeom>
          <a:noFill/>
          <a:ln w="38100">
            <a:solidFill>
              <a:schemeClr val="tx1"/>
            </a:solidFill>
            <a:prstDash val="dash"/>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7110" name="Rectangle 6"/>
          <p:cNvSpPr>
            <a:spLocks noChangeArrowheads="1"/>
          </p:cNvSpPr>
          <p:nvPr/>
        </p:nvSpPr>
        <p:spPr bwMode="auto">
          <a:xfrm>
            <a:off x="7543800" y="4800600"/>
            <a:ext cx="438150" cy="5159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800" b="1">
                <a:effectLst>
                  <a:outerShdw blurRad="38100" dist="38100" dir="2700000" algn="tl">
                    <a:srgbClr val="FFFFFF"/>
                  </a:outerShdw>
                </a:effectLst>
              </a:rPr>
              <a:t>D</a:t>
            </a:r>
          </a:p>
        </p:txBody>
      </p:sp>
      <p:sp>
        <p:nvSpPr>
          <p:cNvPr id="47111" name="Rectangle 7"/>
          <p:cNvSpPr>
            <a:spLocks noChangeArrowheads="1"/>
          </p:cNvSpPr>
          <p:nvPr/>
        </p:nvSpPr>
        <p:spPr bwMode="auto">
          <a:xfrm>
            <a:off x="5484813" y="5483225"/>
            <a:ext cx="735012" cy="5159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800" b="1">
                <a:solidFill>
                  <a:schemeClr val="bg2"/>
                </a:solidFill>
                <a:effectLst>
                  <a:outerShdw blurRad="38100" dist="38100" dir="2700000" algn="tl">
                    <a:srgbClr val="000000"/>
                  </a:outerShdw>
                </a:effectLst>
              </a:rPr>
              <a:t>MR</a:t>
            </a:r>
            <a:endParaRPr lang="en-US" altLang="en-US" sz="2800" b="1">
              <a:effectLst>
                <a:outerShdw blurRad="38100" dist="38100" dir="2700000" algn="tl">
                  <a:srgbClr val="FFFFFF"/>
                </a:outerShdw>
              </a:effectLst>
            </a:endParaRPr>
          </a:p>
        </p:txBody>
      </p:sp>
      <p:sp>
        <p:nvSpPr>
          <p:cNvPr id="47112" name="Freeform 8"/>
          <p:cNvSpPr>
            <a:spLocks/>
          </p:cNvSpPr>
          <p:nvPr/>
        </p:nvSpPr>
        <p:spPr bwMode="auto">
          <a:xfrm>
            <a:off x="2903538" y="1458913"/>
            <a:ext cx="3586162" cy="3989387"/>
          </a:xfrm>
          <a:custGeom>
            <a:avLst/>
            <a:gdLst>
              <a:gd name="T0" fmla="*/ 0 w 2259"/>
              <a:gd name="T1" fmla="*/ 2512 h 2513"/>
              <a:gd name="T2" fmla="*/ 371 w 2259"/>
              <a:gd name="T3" fmla="*/ 2285 h 2513"/>
              <a:gd name="T4" fmla="*/ 721 w 2259"/>
              <a:gd name="T5" fmla="*/ 2029 h 2513"/>
              <a:gd name="T6" fmla="*/ 1047 w 2259"/>
              <a:gd name="T7" fmla="*/ 1746 h 2513"/>
              <a:gd name="T8" fmla="*/ 1347 w 2259"/>
              <a:gd name="T9" fmla="*/ 1439 h 2513"/>
              <a:gd name="T10" fmla="*/ 1618 w 2259"/>
              <a:gd name="T11" fmla="*/ 1110 h 2513"/>
              <a:gd name="T12" fmla="*/ 1862 w 2259"/>
              <a:gd name="T13" fmla="*/ 759 h 2513"/>
              <a:gd name="T14" fmla="*/ 2075 w 2259"/>
              <a:gd name="T15" fmla="*/ 389 h 2513"/>
              <a:gd name="T16" fmla="*/ 2258 w 2259"/>
              <a:gd name="T17" fmla="*/ 0 h 25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259" h="2513">
                <a:moveTo>
                  <a:pt x="0" y="2512"/>
                </a:moveTo>
                <a:lnTo>
                  <a:pt x="371" y="2285"/>
                </a:lnTo>
                <a:lnTo>
                  <a:pt x="721" y="2029"/>
                </a:lnTo>
                <a:lnTo>
                  <a:pt x="1047" y="1746"/>
                </a:lnTo>
                <a:lnTo>
                  <a:pt x="1347" y="1439"/>
                </a:lnTo>
                <a:lnTo>
                  <a:pt x="1618" y="1110"/>
                </a:lnTo>
                <a:lnTo>
                  <a:pt x="1862" y="759"/>
                </a:lnTo>
                <a:lnTo>
                  <a:pt x="2075" y="389"/>
                </a:lnTo>
                <a:lnTo>
                  <a:pt x="2258" y="0"/>
                </a:lnTo>
              </a:path>
            </a:pathLst>
          </a:custGeom>
          <a:noFill/>
          <a:ln w="76200" cap="rnd" cmpd="sng">
            <a:solidFill>
              <a:srgbClr val="CC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7113" name="Rectangle 9"/>
          <p:cNvSpPr>
            <a:spLocks noChangeArrowheads="1"/>
          </p:cNvSpPr>
          <p:nvPr/>
        </p:nvSpPr>
        <p:spPr bwMode="auto">
          <a:xfrm>
            <a:off x="1103313" y="3022600"/>
            <a:ext cx="442912" cy="393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000" b="1">
                <a:solidFill>
                  <a:srgbClr val="FF0000"/>
                </a:solidFill>
              </a:rPr>
              <a:t>P</a:t>
            </a:r>
            <a:r>
              <a:rPr lang="en-US" altLang="en-US" sz="2000" b="1" baseline="-25000">
                <a:solidFill>
                  <a:srgbClr val="FF0000"/>
                </a:solidFill>
              </a:rPr>
              <a:t>1</a:t>
            </a:r>
          </a:p>
        </p:txBody>
      </p:sp>
      <p:sp>
        <p:nvSpPr>
          <p:cNvPr id="47114" name="Rectangle 10"/>
          <p:cNvSpPr>
            <a:spLocks noChangeArrowheads="1"/>
          </p:cNvSpPr>
          <p:nvPr/>
        </p:nvSpPr>
        <p:spPr bwMode="auto">
          <a:xfrm>
            <a:off x="7000875" y="1949450"/>
            <a:ext cx="1025525" cy="5159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eaLnBrk="0" hangingPunct="0"/>
            <a:r>
              <a:rPr lang="en-US" altLang="en-US" sz="2800" b="1">
                <a:solidFill>
                  <a:schemeClr val="accent2"/>
                </a:solidFill>
                <a:effectLst>
                  <a:outerShdw blurRad="38100" dist="38100" dir="2700000" algn="tl">
                    <a:srgbClr val="000000"/>
                  </a:outerShdw>
                </a:effectLst>
              </a:rPr>
              <a:t>ATC</a:t>
            </a:r>
          </a:p>
        </p:txBody>
      </p:sp>
      <p:sp>
        <p:nvSpPr>
          <p:cNvPr id="47115" name="Rectangle 11"/>
          <p:cNvSpPr>
            <a:spLocks noChangeArrowheads="1"/>
          </p:cNvSpPr>
          <p:nvPr/>
        </p:nvSpPr>
        <p:spPr bwMode="auto">
          <a:xfrm rot="16200000">
            <a:off x="-481806" y="3031331"/>
            <a:ext cx="2484438" cy="454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400" b="1">
                <a:effectLst>
                  <a:outerShdw blurRad="38100" dist="38100" dir="2700000" algn="tl">
                    <a:srgbClr val="FFFFFF"/>
                  </a:outerShdw>
                </a:effectLst>
              </a:rPr>
              <a:t>Price and Costs</a:t>
            </a:r>
          </a:p>
        </p:txBody>
      </p:sp>
      <p:sp>
        <p:nvSpPr>
          <p:cNvPr id="47116" name="Rectangle 12"/>
          <p:cNvSpPr>
            <a:spLocks noChangeArrowheads="1"/>
          </p:cNvSpPr>
          <p:nvPr/>
        </p:nvSpPr>
        <p:spPr bwMode="auto">
          <a:xfrm>
            <a:off x="4122738" y="6180138"/>
            <a:ext cx="469900" cy="393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000" b="1">
                <a:solidFill>
                  <a:srgbClr val="FF0000"/>
                </a:solidFill>
              </a:rPr>
              <a:t>Q</a:t>
            </a:r>
            <a:r>
              <a:rPr lang="en-US" altLang="en-US" sz="2000" b="1" baseline="-25000">
                <a:solidFill>
                  <a:srgbClr val="FF0000"/>
                </a:solidFill>
              </a:rPr>
              <a:t>1</a:t>
            </a:r>
          </a:p>
        </p:txBody>
      </p:sp>
      <p:sp>
        <p:nvSpPr>
          <p:cNvPr id="47117" name="Rectangle 13"/>
          <p:cNvSpPr>
            <a:spLocks noChangeArrowheads="1"/>
          </p:cNvSpPr>
          <p:nvPr/>
        </p:nvSpPr>
        <p:spPr bwMode="auto">
          <a:xfrm>
            <a:off x="1612900" y="4297363"/>
            <a:ext cx="1744663" cy="1112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eaLnBrk="0" hangingPunct="0">
              <a:lnSpc>
                <a:spcPct val="80000"/>
              </a:lnSpc>
            </a:pPr>
            <a:r>
              <a:rPr lang="en-US" altLang="en-US" sz="2800" b="1" i="1">
                <a:solidFill>
                  <a:srgbClr val="FF0000"/>
                </a:solidFill>
                <a:latin typeface="Times New Roman" panose="02020603050405020304" pitchFamily="18" charset="0"/>
              </a:rPr>
              <a:t>Short-Run</a:t>
            </a:r>
          </a:p>
          <a:p>
            <a:pPr algn="ctr" eaLnBrk="0" hangingPunct="0">
              <a:lnSpc>
                <a:spcPct val="80000"/>
              </a:lnSpc>
            </a:pPr>
            <a:r>
              <a:rPr lang="en-US" altLang="en-US" sz="2800" b="1" i="1">
                <a:solidFill>
                  <a:srgbClr val="FF0000"/>
                </a:solidFill>
                <a:latin typeface="Times New Roman" panose="02020603050405020304" pitchFamily="18" charset="0"/>
              </a:rPr>
              <a:t>Economic</a:t>
            </a:r>
          </a:p>
          <a:p>
            <a:pPr algn="ctr" eaLnBrk="0" hangingPunct="0">
              <a:lnSpc>
                <a:spcPct val="80000"/>
              </a:lnSpc>
            </a:pPr>
            <a:r>
              <a:rPr lang="en-US" altLang="en-US" sz="2800" b="1" i="1">
                <a:solidFill>
                  <a:srgbClr val="FF0000"/>
                </a:solidFill>
                <a:latin typeface="Times New Roman" panose="02020603050405020304" pitchFamily="18" charset="0"/>
              </a:rPr>
              <a:t>Profits</a:t>
            </a:r>
          </a:p>
        </p:txBody>
      </p:sp>
      <p:sp>
        <p:nvSpPr>
          <p:cNvPr id="47118" name="Line 14"/>
          <p:cNvSpPr>
            <a:spLocks noChangeShapeType="1"/>
          </p:cNvSpPr>
          <p:nvPr/>
        </p:nvSpPr>
        <p:spPr bwMode="auto">
          <a:xfrm flipV="1">
            <a:off x="2492375" y="3511550"/>
            <a:ext cx="0" cy="881063"/>
          </a:xfrm>
          <a:prstGeom prst="line">
            <a:avLst/>
          </a:prstGeom>
          <a:noFill/>
          <a:ln w="381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7119" name="Rectangle 15"/>
          <p:cNvSpPr>
            <a:spLocks noChangeArrowheads="1"/>
          </p:cNvSpPr>
          <p:nvPr/>
        </p:nvSpPr>
        <p:spPr bwMode="auto">
          <a:xfrm>
            <a:off x="1822450" y="1247775"/>
            <a:ext cx="4316413" cy="576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3200" b="1" i="1">
                <a:solidFill>
                  <a:srgbClr val="CC0000"/>
                </a:solidFill>
                <a:effectLst>
                  <a:outerShdw blurRad="38100" dist="38100" dir="2700000" algn="tl">
                    <a:srgbClr val="000000"/>
                  </a:outerShdw>
                </a:effectLst>
                <a:latin typeface="Times New Roman" panose="02020603050405020304" pitchFamily="18" charset="0"/>
              </a:rPr>
              <a:t>Expect New Competitors</a:t>
            </a:r>
          </a:p>
        </p:txBody>
      </p:sp>
      <p:grpSp>
        <p:nvGrpSpPr>
          <p:cNvPr id="47120" name="Group 16"/>
          <p:cNvGrpSpPr>
            <a:grpSpLocks/>
          </p:cNvGrpSpPr>
          <p:nvPr/>
        </p:nvGrpSpPr>
        <p:grpSpPr bwMode="auto">
          <a:xfrm>
            <a:off x="1524000" y="1365250"/>
            <a:ext cx="5719763" cy="4914900"/>
            <a:chOff x="1203" y="745"/>
            <a:chExt cx="3603" cy="3096"/>
          </a:xfrm>
        </p:grpSpPr>
        <p:sp>
          <p:nvSpPr>
            <p:cNvPr id="47121" name="Line 17"/>
            <p:cNvSpPr>
              <a:spLocks noChangeShapeType="1"/>
            </p:cNvSpPr>
            <p:nvPr/>
          </p:nvSpPr>
          <p:spPr bwMode="auto">
            <a:xfrm>
              <a:off x="1217" y="745"/>
              <a:ext cx="0" cy="3096"/>
            </a:xfrm>
            <a:prstGeom prst="line">
              <a:avLst/>
            </a:prstGeom>
            <a:noFill/>
            <a:ln w="762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7122" name="Line 18"/>
            <p:cNvSpPr>
              <a:spLocks noChangeShapeType="1"/>
            </p:cNvSpPr>
            <p:nvPr/>
          </p:nvSpPr>
          <p:spPr bwMode="auto">
            <a:xfrm>
              <a:off x="1203" y="3817"/>
              <a:ext cx="3603" cy="0"/>
            </a:xfrm>
            <a:prstGeom prst="line">
              <a:avLst/>
            </a:prstGeom>
            <a:noFill/>
            <a:ln w="762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47123" name="Line 19"/>
          <p:cNvSpPr>
            <a:spLocks noChangeShapeType="1"/>
          </p:cNvSpPr>
          <p:nvPr/>
        </p:nvSpPr>
        <p:spPr bwMode="auto">
          <a:xfrm>
            <a:off x="4329113" y="3216275"/>
            <a:ext cx="0" cy="2989263"/>
          </a:xfrm>
          <a:prstGeom prst="line">
            <a:avLst/>
          </a:prstGeom>
          <a:noFill/>
          <a:ln w="38100">
            <a:solidFill>
              <a:srgbClr val="FF0000"/>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7124" name="Rectangle 20"/>
          <p:cNvSpPr>
            <a:spLocks noChangeArrowheads="1"/>
          </p:cNvSpPr>
          <p:nvPr/>
        </p:nvSpPr>
        <p:spPr bwMode="auto">
          <a:xfrm>
            <a:off x="1143000" y="152400"/>
            <a:ext cx="6711950" cy="1095375"/>
          </a:xfrm>
          <a:prstGeom prst="rect">
            <a:avLst/>
          </a:prstGeom>
          <a:noFill/>
          <a:ln>
            <a:noFill/>
          </a:ln>
          <a:effectLst>
            <a:outerShdw dist="40161" dir="1106097"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Lst>
        </p:spPr>
        <p:txBody>
          <a:bodyPr wrap="none" lIns="90488" tIns="44450" rIns="90488" bIns="44450">
            <a:spAutoFit/>
          </a:bodyPr>
          <a:lstStyle/>
          <a:p>
            <a:pPr algn="ctr" eaLnBrk="0" hangingPunct="0"/>
            <a:r>
              <a:rPr lang="en-US" altLang="en-US" sz="3300" b="1">
                <a:solidFill>
                  <a:srgbClr val="000099"/>
                </a:solidFill>
                <a:effectLst>
                  <a:outerShdw blurRad="38100" dist="38100" dir="2700000" algn="tl">
                    <a:srgbClr val="000000"/>
                  </a:outerShdw>
                </a:effectLst>
                <a:latin typeface="Times New Roman" panose="02020603050405020304" pitchFamily="18" charset="0"/>
              </a:rPr>
              <a:t>PRICE AND OUTPUT IN</a:t>
            </a:r>
          </a:p>
          <a:p>
            <a:pPr algn="ctr" eaLnBrk="0" hangingPunct="0"/>
            <a:r>
              <a:rPr lang="en-US" altLang="en-US" sz="3300" b="1">
                <a:solidFill>
                  <a:srgbClr val="000099"/>
                </a:solidFill>
                <a:effectLst>
                  <a:outerShdw blurRad="38100" dist="38100" dir="2700000" algn="tl">
                    <a:srgbClr val="000000"/>
                  </a:outerShdw>
                </a:effectLst>
                <a:latin typeface="Times New Roman" panose="02020603050405020304" pitchFamily="18" charset="0"/>
              </a:rPr>
              <a:t>MONOPOLISTIC COMPETITION</a:t>
            </a:r>
          </a:p>
        </p:txBody>
      </p:sp>
      <p:sp>
        <p:nvSpPr>
          <p:cNvPr id="47125" name="Text Box 21"/>
          <p:cNvSpPr txBox="1">
            <a:spLocks noChangeArrowheads="1"/>
          </p:cNvSpPr>
          <p:nvPr/>
        </p:nvSpPr>
        <p:spPr bwMode="auto">
          <a:xfrm>
            <a:off x="6629400" y="6324600"/>
            <a:ext cx="12128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b="1">
                <a:effectLst>
                  <a:outerShdw blurRad="38100" dist="38100" dir="2700000" algn="tl">
                    <a:srgbClr val="FFFFFF"/>
                  </a:outerShdw>
                </a:effectLst>
              </a:rPr>
              <a:t>Quantity</a:t>
            </a:r>
          </a:p>
        </p:txBody>
      </p:sp>
      <p:sp>
        <p:nvSpPr>
          <p:cNvPr id="47126" name="Rectangle 22"/>
          <p:cNvSpPr>
            <a:spLocks noChangeArrowheads="1"/>
          </p:cNvSpPr>
          <p:nvPr/>
        </p:nvSpPr>
        <p:spPr bwMode="auto">
          <a:xfrm>
            <a:off x="914400" y="3581400"/>
            <a:ext cx="641350" cy="393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000" b="1">
                <a:solidFill>
                  <a:srgbClr val="FF0000"/>
                </a:solidFill>
              </a:rPr>
              <a:t>AC</a:t>
            </a:r>
            <a:r>
              <a:rPr lang="en-US" altLang="en-US" sz="2000" b="1" baseline="-25000">
                <a:solidFill>
                  <a:srgbClr val="FF0000"/>
                </a:solidFill>
              </a:rPr>
              <a:t>1</a:t>
            </a:r>
          </a:p>
        </p:txBody>
      </p:sp>
      <p:sp>
        <p:nvSpPr>
          <p:cNvPr id="47127" name="Line 23"/>
          <p:cNvSpPr>
            <a:spLocks noChangeShapeType="1"/>
          </p:cNvSpPr>
          <p:nvPr/>
        </p:nvSpPr>
        <p:spPr bwMode="auto">
          <a:xfrm>
            <a:off x="1581150" y="3797300"/>
            <a:ext cx="2709863" cy="0"/>
          </a:xfrm>
          <a:prstGeom prst="line">
            <a:avLst/>
          </a:prstGeom>
          <a:noFill/>
          <a:ln w="38100">
            <a:solidFill>
              <a:schemeClr val="tx1"/>
            </a:solidFill>
            <a:prstDash val="dash"/>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7128" name="Oval 24"/>
          <p:cNvSpPr>
            <a:spLocks noChangeArrowheads="1"/>
          </p:cNvSpPr>
          <p:nvPr/>
        </p:nvSpPr>
        <p:spPr bwMode="auto">
          <a:xfrm>
            <a:off x="4244975" y="4349750"/>
            <a:ext cx="169863" cy="169863"/>
          </a:xfrm>
          <a:prstGeom prst="ellipse">
            <a:avLst/>
          </a:prstGeom>
          <a:solidFill>
            <a:schemeClr val="folHlink"/>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7129" name="Freeform 25"/>
          <p:cNvSpPr>
            <a:spLocks/>
          </p:cNvSpPr>
          <p:nvPr/>
        </p:nvSpPr>
        <p:spPr bwMode="auto">
          <a:xfrm>
            <a:off x="2665413" y="1905000"/>
            <a:ext cx="4427537" cy="1998663"/>
          </a:xfrm>
          <a:custGeom>
            <a:avLst/>
            <a:gdLst>
              <a:gd name="T0" fmla="*/ 0 w 2789"/>
              <a:gd name="T1" fmla="*/ 0 h 1259"/>
              <a:gd name="T2" fmla="*/ 70 w 2789"/>
              <a:gd name="T3" fmla="*/ 293 h 1259"/>
              <a:gd name="T4" fmla="*/ 183 w 2789"/>
              <a:gd name="T5" fmla="*/ 549 h 1259"/>
              <a:gd name="T6" fmla="*/ 330 w 2789"/>
              <a:gd name="T7" fmla="*/ 764 h 1259"/>
              <a:gd name="T8" fmla="*/ 508 w 2789"/>
              <a:gd name="T9" fmla="*/ 943 h 1259"/>
              <a:gd name="T10" fmla="*/ 709 w 2789"/>
              <a:gd name="T11" fmla="*/ 1079 h 1259"/>
              <a:gd name="T12" fmla="*/ 927 w 2789"/>
              <a:gd name="T13" fmla="*/ 1178 h 1259"/>
              <a:gd name="T14" fmla="*/ 1158 w 2789"/>
              <a:gd name="T15" fmla="*/ 1237 h 1259"/>
              <a:gd name="T16" fmla="*/ 1393 w 2789"/>
              <a:gd name="T17" fmla="*/ 1258 h 1259"/>
              <a:gd name="T18" fmla="*/ 1629 w 2789"/>
              <a:gd name="T19" fmla="*/ 1239 h 1259"/>
              <a:gd name="T20" fmla="*/ 1860 w 2789"/>
              <a:gd name="T21" fmla="*/ 1180 h 1259"/>
              <a:gd name="T22" fmla="*/ 2078 w 2789"/>
              <a:gd name="T23" fmla="*/ 1083 h 1259"/>
              <a:gd name="T24" fmla="*/ 2279 w 2789"/>
              <a:gd name="T25" fmla="*/ 945 h 1259"/>
              <a:gd name="T26" fmla="*/ 2454 w 2789"/>
              <a:gd name="T27" fmla="*/ 769 h 1259"/>
              <a:gd name="T28" fmla="*/ 2604 w 2789"/>
              <a:gd name="T29" fmla="*/ 551 h 1259"/>
              <a:gd name="T30" fmla="*/ 2716 w 2789"/>
              <a:gd name="T31" fmla="*/ 296 h 1259"/>
              <a:gd name="T32" fmla="*/ 2788 w 2789"/>
              <a:gd name="T33" fmla="*/ 0 h 12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789" h="1259">
                <a:moveTo>
                  <a:pt x="0" y="0"/>
                </a:moveTo>
                <a:lnTo>
                  <a:pt x="70" y="293"/>
                </a:lnTo>
                <a:lnTo>
                  <a:pt x="183" y="549"/>
                </a:lnTo>
                <a:lnTo>
                  <a:pt x="330" y="764"/>
                </a:lnTo>
                <a:lnTo>
                  <a:pt x="508" y="943"/>
                </a:lnTo>
                <a:lnTo>
                  <a:pt x="709" y="1079"/>
                </a:lnTo>
                <a:lnTo>
                  <a:pt x="927" y="1178"/>
                </a:lnTo>
                <a:lnTo>
                  <a:pt x="1158" y="1237"/>
                </a:lnTo>
                <a:lnTo>
                  <a:pt x="1393" y="1258"/>
                </a:lnTo>
                <a:lnTo>
                  <a:pt x="1629" y="1239"/>
                </a:lnTo>
                <a:lnTo>
                  <a:pt x="1860" y="1180"/>
                </a:lnTo>
                <a:lnTo>
                  <a:pt x="2078" y="1083"/>
                </a:lnTo>
                <a:lnTo>
                  <a:pt x="2279" y="945"/>
                </a:lnTo>
                <a:lnTo>
                  <a:pt x="2454" y="769"/>
                </a:lnTo>
                <a:lnTo>
                  <a:pt x="2604" y="551"/>
                </a:lnTo>
                <a:lnTo>
                  <a:pt x="2716" y="296"/>
                </a:lnTo>
                <a:lnTo>
                  <a:pt x="2788" y="0"/>
                </a:lnTo>
              </a:path>
            </a:pathLst>
          </a:custGeom>
          <a:noFill/>
          <a:ln w="76200" cap="rnd" cmpd="sng">
            <a:solidFill>
              <a:srgbClr val="000099"/>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7130" name="Rectangle 26"/>
          <p:cNvSpPr>
            <a:spLocks noChangeArrowheads="1"/>
          </p:cNvSpPr>
          <p:nvPr/>
        </p:nvSpPr>
        <p:spPr bwMode="auto">
          <a:xfrm>
            <a:off x="6480175" y="1114425"/>
            <a:ext cx="735013" cy="5159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800" b="1" i="1">
                <a:solidFill>
                  <a:srgbClr val="FF0000"/>
                </a:solidFill>
                <a:effectLst>
                  <a:outerShdw blurRad="38100" dist="38100" dir="2700000" algn="tl">
                    <a:srgbClr val="000000"/>
                  </a:outerShdw>
                </a:effectLst>
              </a:rPr>
              <a:t>MC</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7124"/>
                                        </p:tgtEl>
                                        <p:attrNameLst>
                                          <p:attrName>style.visibility</p:attrName>
                                        </p:attrNameLst>
                                      </p:cBhvr>
                                      <p:to>
                                        <p:strVal val="visible"/>
                                      </p:to>
                                    </p:set>
                                    <p:animEffect transition="in" filter="wipe(left)">
                                      <p:cBhvr>
                                        <p:cTn id="7" dur="500"/>
                                        <p:tgtEl>
                                          <p:spTgt spid="47124"/>
                                        </p:tgtEl>
                                      </p:cBhvr>
                                    </p:animEffect>
                                  </p:childTnLst>
                                </p:cTn>
                              </p:par>
                            </p:childTnLst>
                          </p:cTn>
                        </p:par>
                        <p:par>
                          <p:cTn id="8" fill="hold" nodeType="afterGroup">
                            <p:stCondLst>
                              <p:cond delay="500"/>
                            </p:stCondLst>
                            <p:childTnLst>
                              <p:par>
                                <p:cTn id="9" presetID="9" presetClass="entr" presetSubtype="0" fill="hold" nodeType="afterEffect">
                                  <p:stCondLst>
                                    <p:cond delay="0"/>
                                  </p:stCondLst>
                                  <p:childTnLst>
                                    <p:set>
                                      <p:cBhvr>
                                        <p:cTn id="10" dur="1" fill="hold">
                                          <p:stCondLst>
                                            <p:cond delay="0"/>
                                          </p:stCondLst>
                                        </p:cTn>
                                        <p:tgtEl>
                                          <p:spTgt spid="47120"/>
                                        </p:tgtEl>
                                        <p:attrNameLst>
                                          <p:attrName>style.visibility</p:attrName>
                                        </p:attrNameLst>
                                      </p:cBhvr>
                                      <p:to>
                                        <p:strVal val="visible"/>
                                      </p:to>
                                    </p:set>
                                    <p:animEffect transition="in" filter="dissolve">
                                      <p:cBhvr>
                                        <p:cTn id="11" dur="500"/>
                                        <p:tgtEl>
                                          <p:spTgt spid="47120"/>
                                        </p:tgtEl>
                                      </p:cBhvr>
                                    </p:animEffect>
                                  </p:childTnLst>
                                </p:cTn>
                              </p:par>
                            </p:childTnLst>
                          </p:cTn>
                        </p:par>
                        <p:par>
                          <p:cTn id="12" fill="hold" nodeType="afterGroup">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47115"/>
                                        </p:tgtEl>
                                        <p:attrNameLst>
                                          <p:attrName>style.visibility</p:attrName>
                                        </p:attrNameLst>
                                      </p:cBhvr>
                                      <p:to>
                                        <p:strVal val="visible"/>
                                      </p:to>
                                    </p:set>
                                    <p:animEffect transition="in" filter="wipe(down)">
                                      <p:cBhvr>
                                        <p:cTn id="15" dur="500"/>
                                        <p:tgtEl>
                                          <p:spTgt spid="47115"/>
                                        </p:tgtEl>
                                      </p:cBhvr>
                                    </p:animEffect>
                                  </p:childTnLst>
                                </p:cTn>
                              </p:par>
                            </p:childTnLst>
                          </p:cTn>
                        </p:par>
                        <p:par>
                          <p:cTn id="16" fill="hold" nodeType="afterGroup">
                            <p:stCondLst>
                              <p:cond delay="1500"/>
                            </p:stCondLst>
                            <p:childTnLst>
                              <p:par>
                                <p:cTn id="17" presetID="22" presetClass="entr" presetSubtype="8" fill="hold" grpId="0" nodeType="afterEffect">
                                  <p:stCondLst>
                                    <p:cond delay="0"/>
                                  </p:stCondLst>
                                  <p:childTnLst>
                                    <p:set>
                                      <p:cBhvr>
                                        <p:cTn id="18" dur="1" fill="hold">
                                          <p:stCondLst>
                                            <p:cond delay="0"/>
                                          </p:stCondLst>
                                        </p:cTn>
                                        <p:tgtEl>
                                          <p:spTgt spid="47125"/>
                                        </p:tgtEl>
                                        <p:attrNameLst>
                                          <p:attrName>style.visibility</p:attrName>
                                        </p:attrNameLst>
                                      </p:cBhvr>
                                      <p:to>
                                        <p:strVal val="visible"/>
                                      </p:to>
                                    </p:set>
                                    <p:animEffect transition="in" filter="wipe(left)">
                                      <p:cBhvr>
                                        <p:cTn id="19" dur="500"/>
                                        <p:tgtEl>
                                          <p:spTgt spid="47125"/>
                                        </p:tgtEl>
                                      </p:cBhvr>
                                    </p:animEffect>
                                  </p:childTnLst>
                                </p:cTn>
                              </p:par>
                            </p:childTnLst>
                          </p:cTn>
                        </p:par>
                        <p:par>
                          <p:cTn id="20" fill="hold" nodeType="afterGroup">
                            <p:stCondLst>
                              <p:cond delay="2000"/>
                            </p:stCondLst>
                            <p:childTnLst>
                              <p:par>
                                <p:cTn id="21" presetID="22" presetClass="entr" presetSubtype="8" fill="hold" nodeType="afterEffect">
                                  <p:stCondLst>
                                    <p:cond delay="0"/>
                                  </p:stCondLst>
                                  <p:childTnLst>
                                    <p:set>
                                      <p:cBhvr>
                                        <p:cTn id="22" dur="1" fill="hold">
                                          <p:stCondLst>
                                            <p:cond delay="0"/>
                                          </p:stCondLst>
                                        </p:cTn>
                                        <p:tgtEl>
                                          <p:spTgt spid="47108"/>
                                        </p:tgtEl>
                                        <p:attrNameLst>
                                          <p:attrName>style.visibility</p:attrName>
                                        </p:attrNameLst>
                                      </p:cBhvr>
                                      <p:to>
                                        <p:strVal val="visible"/>
                                      </p:to>
                                    </p:set>
                                    <p:animEffect transition="in" filter="wipe(left)">
                                      <p:cBhvr>
                                        <p:cTn id="23" dur="500"/>
                                        <p:tgtEl>
                                          <p:spTgt spid="47108"/>
                                        </p:tgtEl>
                                      </p:cBhvr>
                                    </p:animEffect>
                                  </p:childTnLst>
                                </p:cTn>
                              </p:par>
                            </p:childTnLst>
                          </p:cTn>
                        </p:par>
                        <p:par>
                          <p:cTn id="24" fill="hold" nodeType="afterGroup">
                            <p:stCondLst>
                              <p:cond delay="2500"/>
                            </p:stCondLst>
                            <p:childTnLst>
                              <p:par>
                                <p:cTn id="25" presetID="9" presetClass="entr" presetSubtype="0" fill="hold" grpId="0" nodeType="afterEffect">
                                  <p:stCondLst>
                                    <p:cond delay="0"/>
                                  </p:stCondLst>
                                  <p:childTnLst>
                                    <p:set>
                                      <p:cBhvr>
                                        <p:cTn id="26" dur="1" fill="hold">
                                          <p:stCondLst>
                                            <p:cond delay="0"/>
                                          </p:stCondLst>
                                        </p:cTn>
                                        <p:tgtEl>
                                          <p:spTgt spid="47110"/>
                                        </p:tgtEl>
                                        <p:attrNameLst>
                                          <p:attrName>style.visibility</p:attrName>
                                        </p:attrNameLst>
                                      </p:cBhvr>
                                      <p:to>
                                        <p:strVal val="visible"/>
                                      </p:to>
                                    </p:set>
                                    <p:animEffect transition="in" filter="dissolve">
                                      <p:cBhvr>
                                        <p:cTn id="27" dur="500"/>
                                        <p:tgtEl>
                                          <p:spTgt spid="47110"/>
                                        </p:tgtEl>
                                      </p:cBhvr>
                                    </p:animEffect>
                                  </p:childTnLst>
                                </p:cTn>
                              </p:par>
                            </p:childTnLst>
                          </p:cTn>
                        </p:par>
                        <p:par>
                          <p:cTn id="28" fill="hold" nodeType="afterGroup">
                            <p:stCondLst>
                              <p:cond delay="3000"/>
                            </p:stCondLst>
                            <p:childTnLst>
                              <p:par>
                                <p:cTn id="29" presetID="22" presetClass="entr" presetSubtype="8" fill="hold" nodeType="afterEffect">
                                  <p:stCondLst>
                                    <p:cond delay="0"/>
                                  </p:stCondLst>
                                  <p:childTnLst>
                                    <p:set>
                                      <p:cBhvr>
                                        <p:cTn id="30" dur="1" fill="hold">
                                          <p:stCondLst>
                                            <p:cond delay="0"/>
                                          </p:stCondLst>
                                        </p:cTn>
                                        <p:tgtEl>
                                          <p:spTgt spid="47107"/>
                                        </p:tgtEl>
                                        <p:attrNameLst>
                                          <p:attrName>style.visibility</p:attrName>
                                        </p:attrNameLst>
                                      </p:cBhvr>
                                      <p:to>
                                        <p:strVal val="visible"/>
                                      </p:to>
                                    </p:set>
                                    <p:animEffect transition="in" filter="wipe(left)">
                                      <p:cBhvr>
                                        <p:cTn id="31" dur="500"/>
                                        <p:tgtEl>
                                          <p:spTgt spid="47107"/>
                                        </p:tgtEl>
                                      </p:cBhvr>
                                    </p:animEffect>
                                  </p:childTnLst>
                                </p:cTn>
                              </p:par>
                            </p:childTnLst>
                          </p:cTn>
                        </p:par>
                        <p:par>
                          <p:cTn id="32" fill="hold" nodeType="afterGroup">
                            <p:stCondLst>
                              <p:cond delay="3500"/>
                            </p:stCondLst>
                            <p:childTnLst>
                              <p:par>
                                <p:cTn id="33" presetID="9" presetClass="entr" presetSubtype="0" fill="hold" grpId="0" nodeType="afterEffect">
                                  <p:stCondLst>
                                    <p:cond delay="0"/>
                                  </p:stCondLst>
                                  <p:childTnLst>
                                    <p:set>
                                      <p:cBhvr>
                                        <p:cTn id="34" dur="1" fill="hold">
                                          <p:stCondLst>
                                            <p:cond delay="0"/>
                                          </p:stCondLst>
                                        </p:cTn>
                                        <p:tgtEl>
                                          <p:spTgt spid="47111"/>
                                        </p:tgtEl>
                                        <p:attrNameLst>
                                          <p:attrName>style.visibility</p:attrName>
                                        </p:attrNameLst>
                                      </p:cBhvr>
                                      <p:to>
                                        <p:strVal val="visible"/>
                                      </p:to>
                                    </p:set>
                                    <p:animEffect transition="in" filter="dissolve">
                                      <p:cBhvr>
                                        <p:cTn id="35" dur="500"/>
                                        <p:tgtEl>
                                          <p:spTgt spid="47111"/>
                                        </p:tgtEl>
                                      </p:cBhvr>
                                    </p:animEffect>
                                  </p:childTnLst>
                                </p:cTn>
                              </p:par>
                            </p:childTnLst>
                          </p:cTn>
                        </p:par>
                        <p:par>
                          <p:cTn id="36" fill="hold" nodeType="afterGroup">
                            <p:stCondLst>
                              <p:cond delay="4000"/>
                            </p:stCondLst>
                            <p:childTnLst>
                              <p:par>
                                <p:cTn id="37" presetID="22" presetClass="entr" presetSubtype="8" fill="hold" nodeType="afterEffect">
                                  <p:stCondLst>
                                    <p:cond delay="0"/>
                                  </p:stCondLst>
                                  <p:childTnLst>
                                    <p:set>
                                      <p:cBhvr>
                                        <p:cTn id="38" dur="1" fill="hold">
                                          <p:stCondLst>
                                            <p:cond delay="0"/>
                                          </p:stCondLst>
                                        </p:cTn>
                                        <p:tgtEl>
                                          <p:spTgt spid="47112"/>
                                        </p:tgtEl>
                                        <p:attrNameLst>
                                          <p:attrName>style.visibility</p:attrName>
                                        </p:attrNameLst>
                                      </p:cBhvr>
                                      <p:to>
                                        <p:strVal val="visible"/>
                                      </p:to>
                                    </p:set>
                                    <p:animEffect transition="in" filter="wipe(left)">
                                      <p:cBhvr>
                                        <p:cTn id="39" dur="500"/>
                                        <p:tgtEl>
                                          <p:spTgt spid="47112"/>
                                        </p:tgtEl>
                                      </p:cBhvr>
                                    </p:animEffect>
                                  </p:childTnLst>
                                </p:cTn>
                              </p:par>
                            </p:childTnLst>
                          </p:cTn>
                        </p:par>
                        <p:par>
                          <p:cTn id="40" fill="hold" nodeType="afterGroup">
                            <p:stCondLst>
                              <p:cond delay="4500"/>
                            </p:stCondLst>
                            <p:childTnLst>
                              <p:par>
                                <p:cTn id="41" presetID="9" presetClass="entr" presetSubtype="0" fill="hold" grpId="0" nodeType="afterEffect">
                                  <p:stCondLst>
                                    <p:cond delay="0"/>
                                  </p:stCondLst>
                                  <p:childTnLst>
                                    <p:set>
                                      <p:cBhvr>
                                        <p:cTn id="42" dur="1" fill="hold">
                                          <p:stCondLst>
                                            <p:cond delay="0"/>
                                          </p:stCondLst>
                                        </p:cTn>
                                        <p:tgtEl>
                                          <p:spTgt spid="47130"/>
                                        </p:tgtEl>
                                        <p:attrNameLst>
                                          <p:attrName>style.visibility</p:attrName>
                                        </p:attrNameLst>
                                      </p:cBhvr>
                                      <p:to>
                                        <p:strVal val="visible"/>
                                      </p:to>
                                    </p:set>
                                    <p:animEffect transition="in" filter="dissolve">
                                      <p:cBhvr>
                                        <p:cTn id="43" dur="500"/>
                                        <p:tgtEl>
                                          <p:spTgt spid="47130"/>
                                        </p:tgtEl>
                                      </p:cBhvr>
                                    </p:animEffect>
                                  </p:childTnLst>
                                </p:cTn>
                              </p:par>
                            </p:childTnLst>
                          </p:cTn>
                        </p:par>
                        <p:par>
                          <p:cTn id="44" fill="hold" nodeType="afterGroup">
                            <p:stCondLst>
                              <p:cond delay="5000"/>
                            </p:stCondLst>
                            <p:childTnLst>
                              <p:par>
                                <p:cTn id="45" presetID="9" presetClass="entr" presetSubtype="0" fill="hold" nodeType="afterEffect">
                                  <p:stCondLst>
                                    <p:cond delay="0"/>
                                  </p:stCondLst>
                                  <p:childTnLst>
                                    <p:set>
                                      <p:cBhvr>
                                        <p:cTn id="46" dur="1" fill="hold">
                                          <p:stCondLst>
                                            <p:cond delay="0"/>
                                          </p:stCondLst>
                                        </p:cTn>
                                        <p:tgtEl>
                                          <p:spTgt spid="47128"/>
                                        </p:tgtEl>
                                        <p:attrNameLst>
                                          <p:attrName>style.visibility</p:attrName>
                                        </p:attrNameLst>
                                      </p:cBhvr>
                                      <p:to>
                                        <p:strVal val="visible"/>
                                      </p:to>
                                    </p:set>
                                    <p:animEffect transition="in" filter="dissolve">
                                      <p:cBhvr>
                                        <p:cTn id="47" dur="500"/>
                                        <p:tgtEl>
                                          <p:spTgt spid="47128"/>
                                        </p:tgtEl>
                                      </p:cBhvr>
                                    </p:animEffect>
                                  </p:childTnLst>
                                </p:cTn>
                              </p:par>
                            </p:childTnLst>
                          </p:cTn>
                        </p:par>
                        <p:par>
                          <p:cTn id="48" fill="hold" nodeType="afterGroup">
                            <p:stCondLst>
                              <p:cond delay="5500"/>
                            </p:stCondLst>
                            <p:childTnLst>
                              <p:par>
                                <p:cTn id="49" presetID="16" presetClass="entr" presetSubtype="42" fill="hold" nodeType="afterEffect">
                                  <p:stCondLst>
                                    <p:cond delay="0"/>
                                  </p:stCondLst>
                                  <p:childTnLst>
                                    <p:set>
                                      <p:cBhvr>
                                        <p:cTn id="50" dur="1" fill="hold">
                                          <p:stCondLst>
                                            <p:cond delay="0"/>
                                          </p:stCondLst>
                                        </p:cTn>
                                        <p:tgtEl>
                                          <p:spTgt spid="47123"/>
                                        </p:tgtEl>
                                        <p:attrNameLst>
                                          <p:attrName>style.visibility</p:attrName>
                                        </p:attrNameLst>
                                      </p:cBhvr>
                                      <p:to>
                                        <p:strVal val="visible"/>
                                      </p:to>
                                    </p:set>
                                    <p:animEffect transition="in" filter="barn(outHorizontal)">
                                      <p:cBhvr>
                                        <p:cTn id="51" dur="500"/>
                                        <p:tgtEl>
                                          <p:spTgt spid="47123"/>
                                        </p:tgtEl>
                                      </p:cBhvr>
                                    </p:animEffect>
                                  </p:childTnLst>
                                </p:cTn>
                              </p:par>
                            </p:childTnLst>
                          </p:cTn>
                        </p:par>
                        <p:par>
                          <p:cTn id="52" fill="hold" nodeType="afterGroup">
                            <p:stCondLst>
                              <p:cond delay="6000"/>
                            </p:stCondLst>
                            <p:childTnLst>
                              <p:par>
                                <p:cTn id="53" presetID="9" presetClass="entr" presetSubtype="0" fill="hold" grpId="0" nodeType="afterEffect">
                                  <p:stCondLst>
                                    <p:cond delay="0"/>
                                  </p:stCondLst>
                                  <p:childTnLst>
                                    <p:set>
                                      <p:cBhvr>
                                        <p:cTn id="54" dur="1" fill="hold">
                                          <p:stCondLst>
                                            <p:cond delay="0"/>
                                          </p:stCondLst>
                                        </p:cTn>
                                        <p:tgtEl>
                                          <p:spTgt spid="47116"/>
                                        </p:tgtEl>
                                        <p:attrNameLst>
                                          <p:attrName>style.visibility</p:attrName>
                                        </p:attrNameLst>
                                      </p:cBhvr>
                                      <p:to>
                                        <p:strVal val="visible"/>
                                      </p:to>
                                    </p:set>
                                    <p:animEffect transition="in" filter="dissolve">
                                      <p:cBhvr>
                                        <p:cTn id="55" dur="500"/>
                                        <p:tgtEl>
                                          <p:spTgt spid="47116"/>
                                        </p:tgtEl>
                                      </p:cBhvr>
                                    </p:animEffect>
                                  </p:childTnLst>
                                </p:cTn>
                              </p:par>
                            </p:childTnLst>
                          </p:cTn>
                        </p:par>
                        <p:par>
                          <p:cTn id="56" fill="hold" nodeType="afterGroup">
                            <p:stCondLst>
                              <p:cond delay="6500"/>
                            </p:stCondLst>
                            <p:childTnLst>
                              <p:par>
                                <p:cTn id="57" presetID="22" presetClass="entr" presetSubtype="2" fill="hold" nodeType="afterEffect">
                                  <p:stCondLst>
                                    <p:cond delay="0"/>
                                  </p:stCondLst>
                                  <p:childTnLst>
                                    <p:set>
                                      <p:cBhvr>
                                        <p:cTn id="58" dur="1" fill="hold">
                                          <p:stCondLst>
                                            <p:cond delay="0"/>
                                          </p:stCondLst>
                                        </p:cTn>
                                        <p:tgtEl>
                                          <p:spTgt spid="47109"/>
                                        </p:tgtEl>
                                        <p:attrNameLst>
                                          <p:attrName>style.visibility</p:attrName>
                                        </p:attrNameLst>
                                      </p:cBhvr>
                                      <p:to>
                                        <p:strVal val="visible"/>
                                      </p:to>
                                    </p:set>
                                    <p:animEffect transition="in" filter="wipe(right)">
                                      <p:cBhvr>
                                        <p:cTn id="59" dur="500"/>
                                        <p:tgtEl>
                                          <p:spTgt spid="47109"/>
                                        </p:tgtEl>
                                      </p:cBhvr>
                                    </p:animEffect>
                                  </p:childTnLst>
                                </p:cTn>
                              </p:par>
                            </p:childTnLst>
                          </p:cTn>
                        </p:par>
                        <p:par>
                          <p:cTn id="60" fill="hold" nodeType="afterGroup">
                            <p:stCondLst>
                              <p:cond delay="7000"/>
                            </p:stCondLst>
                            <p:childTnLst>
                              <p:par>
                                <p:cTn id="61" presetID="9" presetClass="entr" presetSubtype="0" fill="hold" grpId="0" nodeType="afterEffect">
                                  <p:stCondLst>
                                    <p:cond delay="0"/>
                                  </p:stCondLst>
                                  <p:childTnLst>
                                    <p:set>
                                      <p:cBhvr>
                                        <p:cTn id="62" dur="1" fill="hold">
                                          <p:stCondLst>
                                            <p:cond delay="0"/>
                                          </p:stCondLst>
                                        </p:cTn>
                                        <p:tgtEl>
                                          <p:spTgt spid="47113"/>
                                        </p:tgtEl>
                                        <p:attrNameLst>
                                          <p:attrName>style.visibility</p:attrName>
                                        </p:attrNameLst>
                                      </p:cBhvr>
                                      <p:to>
                                        <p:strVal val="visible"/>
                                      </p:to>
                                    </p:set>
                                    <p:animEffect transition="in" filter="dissolve">
                                      <p:cBhvr>
                                        <p:cTn id="63" dur="500"/>
                                        <p:tgtEl>
                                          <p:spTgt spid="47113"/>
                                        </p:tgtEl>
                                      </p:cBhvr>
                                    </p:animEffect>
                                  </p:childTnLst>
                                </p:cTn>
                              </p:par>
                            </p:childTnLst>
                          </p:cTn>
                        </p:par>
                      </p:childTnLst>
                    </p:cTn>
                  </p:par>
                  <p:par>
                    <p:cTn id="64" fill="hold" nodeType="clickPar">
                      <p:stCondLst>
                        <p:cond delay="indefinite"/>
                      </p:stCondLst>
                      <p:childTnLst>
                        <p:par>
                          <p:cTn id="65" fill="hold" nodeType="withGroup">
                            <p:stCondLst>
                              <p:cond delay="0"/>
                            </p:stCondLst>
                            <p:childTnLst>
                              <p:par>
                                <p:cTn id="66" presetID="22" presetClass="entr" presetSubtype="8" fill="hold" nodeType="clickEffect">
                                  <p:stCondLst>
                                    <p:cond delay="0"/>
                                  </p:stCondLst>
                                  <p:childTnLst>
                                    <p:set>
                                      <p:cBhvr>
                                        <p:cTn id="67" dur="1" fill="hold">
                                          <p:stCondLst>
                                            <p:cond delay="0"/>
                                          </p:stCondLst>
                                        </p:cTn>
                                        <p:tgtEl>
                                          <p:spTgt spid="47129"/>
                                        </p:tgtEl>
                                        <p:attrNameLst>
                                          <p:attrName>style.visibility</p:attrName>
                                        </p:attrNameLst>
                                      </p:cBhvr>
                                      <p:to>
                                        <p:strVal val="visible"/>
                                      </p:to>
                                    </p:set>
                                    <p:animEffect transition="in" filter="wipe(left)">
                                      <p:cBhvr>
                                        <p:cTn id="68" dur="500"/>
                                        <p:tgtEl>
                                          <p:spTgt spid="47129"/>
                                        </p:tgtEl>
                                      </p:cBhvr>
                                    </p:animEffect>
                                  </p:childTnLst>
                                </p:cTn>
                              </p:par>
                            </p:childTnLst>
                          </p:cTn>
                        </p:par>
                        <p:par>
                          <p:cTn id="69" fill="hold" nodeType="afterGroup">
                            <p:stCondLst>
                              <p:cond delay="500"/>
                            </p:stCondLst>
                            <p:childTnLst>
                              <p:par>
                                <p:cTn id="70" presetID="9" presetClass="entr" presetSubtype="0" fill="hold" grpId="0" nodeType="afterEffect">
                                  <p:stCondLst>
                                    <p:cond delay="0"/>
                                  </p:stCondLst>
                                  <p:childTnLst>
                                    <p:set>
                                      <p:cBhvr>
                                        <p:cTn id="71" dur="1" fill="hold">
                                          <p:stCondLst>
                                            <p:cond delay="0"/>
                                          </p:stCondLst>
                                        </p:cTn>
                                        <p:tgtEl>
                                          <p:spTgt spid="47114"/>
                                        </p:tgtEl>
                                        <p:attrNameLst>
                                          <p:attrName>style.visibility</p:attrName>
                                        </p:attrNameLst>
                                      </p:cBhvr>
                                      <p:to>
                                        <p:strVal val="visible"/>
                                      </p:to>
                                    </p:set>
                                    <p:animEffect transition="in" filter="dissolve">
                                      <p:cBhvr>
                                        <p:cTn id="72" dur="500"/>
                                        <p:tgtEl>
                                          <p:spTgt spid="47114"/>
                                        </p:tgtEl>
                                      </p:cBhvr>
                                    </p:animEffect>
                                  </p:childTnLst>
                                </p:cTn>
                              </p:par>
                            </p:childTnLst>
                          </p:cTn>
                        </p:par>
                        <p:par>
                          <p:cTn id="73" fill="hold" nodeType="afterGroup">
                            <p:stCondLst>
                              <p:cond delay="1000"/>
                            </p:stCondLst>
                            <p:childTnLst>
                              <p:par>
                                <p:cTn id="74" presetID="22" presetClass="entr" presetSubtype="2" fill="hold" nodeType="afterEffect">
                                  <p:stCondLst>
                                    <p:cond delay="0"/>
                                  </p:stCondLst>
                                  <p:childTnLst>
                                    <p:set>
                                      <p:cBhvr>
                                        <p:cTn id="75" dur="1" fill="hold">
                                          <p:stCondLst>
                                            <p:cond delay="0"/>
                                          </p:stCondLst>
                                        </p:cTn>
                                        <p:tgtEl>
                                          <p:spTgt spid="47127"/>
                                        </p:tgtEl>
                                        <p:attrNameLst>
                                          <p:attrName>style.visibility</p:attrName>
                                        </p:attrNameLst>
                                      </p:cBhvr>
                                      <p:to>
                                        <p:strVal val="visible"/>
                                      </p:to>
                                    </p:set>
                                    <p:animEffect transition="in" filter="wipe(right)">
                                      <p:cBhvr>
                                        <p:cTn id="76" dur="500"/>
                                        <p:tgtEl>
                                          <p:spTgt spid="47127"/>
                                        </p:tgtEl>
                                      </p:cBhvr>
                                    </p:animEffect>
                                  </p:childTnLst>
                                </p:cTn>
                              </p:par>
                            </p:childTnLst>
                          </p:cTn>
                        </p:par>
                        <p:par>
                          <p:cTn id="77" fill="hold" nodeType="afterGroup">
                            <p:stCondLst>
                              <p:cond delay="1500"/>
                            </p:stCondLst>
                            <p:childTnLst>
                              <p:par>
                                <p:cTn id="78" presetID="9" presetClass="entr" presetSubtype="0" fill="hold" grpId="0" nodeType="afterEffect">
                                  <p:stCondLst>
                                    <p:cond delay="0"/>
                                  </p:stCondLst>
                                  <p:childTnLst>
                                    <p:set>
                                      <p:cBhvr>
                                        <p:cTn id="79" dur="1" fill="hold">
                                          <p:stCondLst>
                                            <p:cond delay="0"/>
                                          </p:stCondLst>
                                        </p:cTn>
                                        <p:tgtEl>
                                          <p:spTgt spid="47126"/>
                                        </p:tgtEl>
                                        <p:attrNameLst>
                                          <p:attrName>style.visibility</p:attrName>
                                        </p:attrNameLst>
                                      </p:cBhvr>
                                      <p:to>
                                        <p:strVal val="visible"/>
                                      </p:to>
                                    </p:set>
                                    <p:animEffect transition="in" filter="dissolve">
                                      <p:cBhvr>
                                        <p:cTn id="80" dur="500"/>
                                        <p:tgtEl>
                                          <p:spTgt spid="47126"/>
                                        </p:tgtEl>
                                      </p:cBhvr>
                                    </p:animEffect>
                                  </p:childTnLst>
                                </p:cTn>
                              </p:par>
                            </p:childTnLst>
                          </p:cTn>
                        </p:par>
                        <p:par>
                          <p:cTn id="81" fill="hold" nodeType="afterGroup">
                            <p:stCondLst>
                              <p:cond delay="2000"/>
                            </p:stCondLst>
                            <p:childTnLst>
                              <p:par>
                                <p:cTn id="82" presetID="22" presetClass="entr" presetSubtype="2" fill="hold" nodeType="afterEffect">
                                  <p:stCondLst>
                                    <p:cond delay="0"/>
                                  </p:stCondLst>
                                  <p:childTnLst>
                                    <p:set>
                                      <p:cBhvr>
                                        <p:cTn id="83" dur="1" fill="hold">
                                          <p:stCondLst>
                                            <p:cond delay="0"/>
                                          </p:stCondLst>
                                        </p:cTn>
                                        <p:tgtEl>
                                          <p:spTgt spid="47106"/>
                                        </p:tgtEl>
                                        <p:attrNameLst>
                                          <p:attrName>style.visibility</p:attrName>
                                        </p:attrNameLst>
                                      </p:cBhvr>
                                      <p:to>
                                        <p:strVal val="visible"/>
                                      </p:to>
                                    </p:set>
                                    <p:animEffect transition="in" filter="wipe(right)">
                                      <p:cBhvr>
                                        <p:cTn id="84" dur="500"/>
                                        <p:tgtEl>
                                          <p:spTgt spid="47106"/>
                                        </p:tgtEl>
                                      </p:cBhvr>
                                    </p:animEffect>
                                  </p:childTnLst>
                                </p:cTn>
                              </p:par>
                            </p:childTnLst>
                          </p:cTn>
                        </p:par>
                        <p:par>
                          <p:cTn id="85" fill="hold" nodeType="afterGroup">
                            <p:stCondLst>
                              <p:cond delay="2500"/>
                            </p:stCondLst>
                            <p:childTnLst>
                              <p:par>
                                <p:cTn id="86" presetID="9" presetClass="entr" presetSubtype="0" fill="hold" grpId="0" nodeType="afterEffect">
                                  <p:stCondLst>
                                    <p:cond delay="0"/>
                                  </p:stCondLst>
                                  <p:childTnLst>
                                    <p:set>
                                      <p:cBhvr>
                                        <p:cTn id="87" dur="1" fill="hold">
                                          <p:stCondLst>
                                            <p:cond delay="0"/>
                                          </p:stCondLst>
                                        </p:cTn>
                                        <p:tgtEl>
                                          <p:spTgt spid="47117"/>
                                        </p:tgtEl>
                                        <p:attrNameLst>
                                          <p:attrName>style.visibility</p:attrName>
                                        </p:attrNameLst>
                                      </p:cBhvr>
                                      <p:to>
                                        <p:strVal val="visible"/>
                                      </p:to>
                                    </p:set>
                                    <p:animEffect transition="in" filter="dissolve">
                                      <p:cBhvr>
                                        <p:cTn id="88" dur="500"/>
                                        <p:tgtEl>
                                          <p:spTgt spid="47117"/>
                                        </p:tgtEl>
                                      </p:cBhvr>
                                    </p:animEffect>
                                  </p:childTnLst>
                                </p:cTn>
                              </p:par>
                            </p:childTnLst>
                          </p:cTn>
                        </p:par>
                        <p:par>
                          <p:cTn id="89" fill="hold" nodeType="afterGroup">
                            <p:stCondLst>
                              <p:cond delay="3000"/>
                            </p:stCondLst>
                            <p:childTnLst>
                              <p:par>
                                <p:cTn id="90" presetID="22" presetClass="entr" presetSubtype="4" fill="hold" nodeType="afterEffect">
                                  <p:stCondLst>
                                    <p:cond delay="0"/>
                                  </p:stCondLst>
                                  <p:childTnLst>
                                    <p:set>
                                      <p:cBhvr>
                                        <p:cTn id="91" dur="1" fill="hold">
                                          <p:stCondLst>
                                            <p:cond delay="0"/>
                                          </p:stCondLst>
                                        </p:cTn>
                                        <p:tgtEl>
                                          <p:spTgt spid="47118"/>
                                        </p:tgtEl>
                                        <p:attrNameLst>
                                          <p:attrName>style.visibility</p:attrName>
                                        </p:attrNameLst>
                                      </p:cBhvr>
                                      <p:to>
                                        <p:strVal val="visible"/>
                                      </p:to>
                                    </p:set>
                                    <p:animEffect transition="in" filter="wipe(down)">
                                      <p:cBhvr>
                                        <p:cTn id="92" dur="500"/>
                                        <p:tgtEl>
                                          <p:spTgt spid="47118"/>
                                        </p:tgtEl>
                                      </p:cBhvr>
                                    </p:animEffect>
                                  </p:childTnLst>
                                </p:cTn>
                              </p:par>
                            </p:childTnLst>
                          </p:cTn>
                        </p:par>
                      </p:childTnLst>
                    </p:cTn>
                  </p:par>
                  <p:par>
                    <p:cTn id="93" fill="hold" nodeType="clickPar">
                      <p:stCondLst>
                        <p:cond delay="indefinite"/>
                      </p:stCondLst>
                      <p:childTnLst>
                        <p:par>
                          <p:cTn id="94" fill="hold" nodeType="withGroup">
                            <p:stCondLst>
                              <p:cond delay="0"/>
                            </p:stCondLst>
                            <p:childTnLst>
                              <p:par>
                                <p:cTn id="95" presetID="9" presetClass="entr" presetSubtype="0" fill="hold" grpId="0" nodeType="clickEffect">
                                  <p:stCondLst>
                                    <p:cond delay="0"/>
                                  </p:stCondLst>
                                  <p:childTnLst>
                                    <p:set>
                                      <p:cBhvr>
                                        <p:cTn id="96" dur="1" fill="hold">
                                          <p:stCondLst>
                                            <p:cond delay="0"/>
                                          </p:stCondLst>
                                        </p:cTn>
                                        <p:tgtEl>
                                          <p:spTgt spid="47119"/>
                                        </p:tgtEl>
                                        <p:attrNameLst>
                                          <p:attrName>style.visibility</p:attrName>
                                        </p:attrNameLst>
                                      </p:cBhvr>
                                      <p:to>
                                        <p:strVal val="visible"/>
                                      </p:to>
                                    </p:set>
                                    <p:animEffect transition="in" filter="dissolve">
                                      <p:cBhvr>
                                        <p:cTn id="97" dur="500"/>
                                        <p:tgtEl>
                                          <p:spTgt spid="47119"/>
                                        </p:tgtEl>
                                      </p:cBhvr>
                                    </p:animEffect>
                                  </p:childTnLst>
                                  <p:subTnLst>
                                    <p:audio>
                                      <p:cMediaNode>
                                        <p:cTn display="0" masterRel="sameClick">
                                          <p:stCondLst>
                                            <p:cond evt="begin" delay="0">
                                              <p:tn val="95"/>
                                            </p:cond>
                                          </p:stCondLst>
                                          <p:endCondLst>
                                            <p:cond evt="onStopAudio" delay="0">
                                              <p:tgtEl>
                                                <p:sldTgt/>
                                              </p:tgtEl>
                                            </p:cond>
                                          </p:endCondLst>
                                        </p:cTn>
                                        <p:tgtEl>
                                          <p:sndTgt r:embed="rId3" name="DING.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110" grpId="0" autoUpdateAnimBg="0"/>
      <p:bldP spid="47111" grpId="0" autoUpdateAnimBg="0"/>
      <p:bldP spid="47113" grpId="0" autoUpdateAnimBg="0"/>
      <p:bldP spid="47114" grpId="0" autoUpdateAnimBg="0"/>
      <p:bldP spid="47115" grpId="0" autoUpdateAnimBg="0"/>
      <p:bldP spid="47116" grpId="0" autoUpdateAnimBg="0"/>
      <p:bldP spid="47117" grpId="0" autoUpdateAnimBg="0"/>
      <p:bldP spid="47119" grpId="0" autoUpdateAnimBg="0"/>
      <p:bldP spid="47124" grpId="0" autoUpdateAnimBg="0"/>
      <p:bldP spid="47125" grpId="0" autoUpdateAnimBg="0"/>
      <p:bldP spid="47126" grpId="0" autoUpdateAnimBg="0"/>
      <p:bldP spid="47130" grpId="0" autoUpdateAnimBg="0"/>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ChangeArrowheads="1"/>
          </p:cNvSpPr>
          <p:nvPr/>
        </p:nvSpPr>
        <p:spPr bwMode="auto">
          <a:xfrm>
            <a:off x="1546225" y="2751138"/>
            <a:ext cx="2743200" cy="469900"/>
          </a:xfrm>
          <a:prstGeom prst="rect">
            <a:avLst/>
          </a:prstGeom>
          <a:noFill/>
          <a:ln w="57150">
            <a:solidFill>
              <a:srgbClr val="0000FF"/>
            </a:solidFill>
            <a:miter lim="800000"/>
            <a:headEnd/>
            <a:tailEnd/>
          </a:ln>
          <a:effectLst/>
          <a:extLst>
            <a:ext uri="{909E8E84-426E-40DD-AFC4-6F175D3DCCD1}">
              <a14:hiddenFill xmlns:a14="http://schemas.microsoft.com/office/drawing/2010/main">
                <a:solidFill>
                  <a:srgbClr val="FAFD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0179" name="Line 3"/>
          <p:cNvSpPr>
            <a:spLocks noChangeShapeType="1"/>
          </p:cNvSpPr>
          <p:nvPr/>
        </p:nvSpPr>
        <p:spPr bwMode="auto">
          <a:xfrm>
            <a:off x="1808163" y="2041525"/>
            <a:ext cx="3686175" cy="3546475"/>
          </a:xfrm>
          <a:prstGeom prst="line">
            <a:avLst/>
          </a:prstGeom>
          <a:noFill/>
          <a:ln w="76200">
            <a:solidFill>
              <a:srgbClr val="777777"/>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0180" name="Line 4"/>
          <p:cNvSpPr>
            <a:spLocks noChangeShapeType="1"/>
          </p:cNvSpPr>
          <p:nvPr/>
        </p:nvSpPr>
        <p:spPr bwMode="auto">
          <a:xfrm>
            <a:off x="1946275" y="1924050"/>
            <a:ext cx="5476875" cy="2967038"/>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0181" name="Line 5"/>
          <p:cNvSpPr>
            <a:spLocks noChangeShapeType="1"/>
          </p:cNvSpPr>
          <p:nvPr/>
        </p:nvSpPr>
        <p:spPr bwMode="auto">
          <a:xfrm>
            <a:off x="1557338" y="2755900"/>
            <a:ext cx="2709862" cy="0"/>
          </a:xfrm>
          <a:prstGeom prst="line">
            <a:avLst/>
          </a:prstGeom>
          <a:noFill/>
          <a:ln w="38100">
            <a:solidFill>
              <a:schemeClr val="tx1"/>
            </a:solidFill>
            <a:prstDash val="dash"/>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0182" name="Rectangle 6"/>
          <p:cNvSpPr>
            <a:spLocks noChangeArrowheads="1"/>
          </p:cNvSpPr>
          <p:nvPr/>
        </p:nvSpPr>
        <p:spPr bwMode="auto">
          <a:xfrm>
            <a:off x="7467600" y="4724400"/>
            <a:ext cx="438150" cy="5159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800" b="1">
                <a:effectLst>
                  <a:outerShdw blurRad="38100" dist="38100" dir="2700000" algn="tl">
                    <a:srgbClr val="FFFFFF"/>
                  </a:outerShdw>
                </a:effectLst>
              </a:rPr>
              <a:t>D</a:t>
            </a:r>
          </a:p>
        </p:txBody>
      </p:sp>
      <p:sp>
        <p:nvSpPr>
          <p:cNvPr id="50183" name="Rectangle 7"/>
          <p:cNvSpPr>
            <a:spLocks noChangeArrowheads="1"/>
          </p:cNvSpPr>
          <p:nvPr/>
        </p:nvSpPr>
        <p:spPr bwMode="auto">
          <a:xfrm>
            <a:off x="5461000" y="5483225"/>
            <a:ext cx="735013" cy="5159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800" b="1">
                <a:solidFill>
                  <a:schemeClr val="bg2"/>
                </a:solidFill>
                <a:effectLst>
                  <a:outerShdw blurRad="38100" dist="38100" dir="2700000" algn="tl">
                    <a:srgbClr val="000000"/>
                  </a:outerShdw>
                </a:effectLst>
              </a:rPr>
              <a:t>MR</a:t>
            </a:r>
          </a:p>
        </p:txBody>
      </p:sp>
      <p:sp>
        <p:nvSpPr>
          <p:cNvPr id="50184" name="Rectangle 8"/>
          <p:cNvSpPr>
            <a:spLocks noChangeArrowheads="1"/>
          </p:cNvSpPr>
          <p:nvPr/>
        </p:nvSpPr>
        <p:spPr bwMode="auto">
          <a:xfrm>
            <a:off x="6456363" y="1114425"/>
            <a:ext cx="735012" cy="5159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800" b="1" i="1">
                <a:solidFill>
                  <a:srgbClr val="FF0000"/>
                </a:solidFill>
              </a:rPr>
              <a:t>MC</a:t>
            </a:r>
          </a:p>
        </p:txBody>
      </p:sp>
      <p:sp>
        <p:nvSpPr>
          <p:cNvPr id="50185" name="Freeform 9"/>
          <p:cNvSpPr>
            <a:spLocks/>
          </p:cNvSpPr>
          <p:nvPr/>
        </p:nvSpPr>
        <p:spPr bwMode="auto">
          <a:xfrm>
            <a:off x="2879725" y="1458913"/>
            <a:ext cx="3586163" cy="3989387"/>
          </a:xfrm>
          <a:custGeom>
            <a:avLst/>
            <a:gdLst>
              <a:gd name="T0" fmla="*/ 0 w 2259"/>
              <a:gd name="T1" fmla="*/ 2512 h 2513"/>
              <a:gd name="T2" fmla="*/ 371 w 2259"/>
              <a:gd name="T3" fmla="*/ 2285 h 2513"/>
              <a:gd name="T4" fmla="*/ 721 w 2259"/>
              <a:gd name="T5" fmla="*/ 2029 h 2513"/>
              <a:gd name="T6" fmla="*/ 1047 w 2259"/>
              <a:gd name="T7" fmla="*/ 1746 h 2513"/>
              <a:gd name="T8" fmla="*/ 1347 w 2259"/>
              <a:gd name="T9" fmla="*/ 1439 h 2513"/>
              <a:gd name="T10" fmla="*/ 1618 w 2259"/>
              <a:gd name="T11" fmla="*/ 1110 h 2513"/>
              <a:gd name="T12" fmla="*/ 1862 w 2259"/>
              <a:gd name="T13" fmla="*/ 759 h 2513"/>
              <a:gd name="T14" fmla="*/ 2075 w 2259"/>
              <a:gd name="T15" fmla="*/ 389 h 2513"/>
              <a:gd name="T16" fmla="*/ 2258 w 2259"/>
              <a:gd name="T17" fmla="*/ 0 h 25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259" h="2513">
                <a:moveTo>
                  <a:pt x="0" y="2512"/>
                </a:moveTo>
                <a:lnTo>
                  <a:pt x="371" y="2285"/>
                </a:lnTo>
                <a:lnTo>
                  <a:pt x="721" y="2029"/>
                </a:lnTo>
                <a:lnTo>
                  <a:pt x="1047" y="1746"/>
                </a:lnTo>
                <a:lnTo>
                  <a:pt x="1347" y="1439"/>
                </a:lnTo>
                <a:lnTo>
                  <a:pt x="1618" y="1110"/>
                </a:lnTo>
                <a:lnTo>
                  <a:pt x="1862" y="759"/>
                </a:lnTo>
                <a:lnTo>
                  <a:pt x="2075" y="389"/>
                </a:lnTo>
                <a:lnTo>
                  <a:pt x="2258" y="0"/>
                </a:lnTo>
              </a:path>
            </a:pathLst>
          </a:custGeom>
          <a:noFill/>
          <a:ln w="76200" cap="rnd" cmpd="sng">
            <a:solidFill>
              <a:srgbClr val="CC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0186" name="Rectangle 10"/>
          <p:cNvSpPr>
            <a:spLocks noChangeArrowheads="1"/>
          </p:cNvSpPr>
          <p:nvPr/>
        </p:nvSpPr>
        <p:spPr bwMode="auto">
          <a:xfrm>
            <a:off x="1095375" y="2928938"/>
            <a:ext cx="442913" cy="393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000" b="1">
                <a:solidFill>
                  <a:srgbClr val="FF0000"/>
                </a:solidFill>
              </a:rPr>
              <a:t>P</a:t>
            </a:r>
            <a:r>
              <a:rPr lang="en-US" altLang="en-US" sz="2000" b="1" baseline="-25000">
                <a:solidFill>
                  <a:srgbClr val="FF0000"/>
                </a:solidFill>
              </a:rPr>
              <a:t>2</a:t>
            </a:r>
          </a:p>
        </p:txBody>
      </p:sp>
      <p:sp>
        <p:nvSpPr>
          <p:cNvPr id="50187" name="Rectangle 11"/>
          <p:cNvSpPr>
            <a:spLocks noChangeArrowheads="1"/>
          </p:cNvSpPr>
          <p:nvPr/>
        </p:nvSpPr>
        <p:spPr bwMode="auto">
          <a:xfrm>
            <a:off x="6799263" y="1784350"/>
            <a:ext cx="1025525" cy="5159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eaLnBrk="0" hangingPunct="0"/>
            <a:r>
              <a:rPr lang="en-US" altLang="en-US" sz="2800" b="1">
                <a:solidFill>
                  <a:srgbClr val="000080"/>
                </a:solidFill>
                <a:effectLst>
                  <a:outerShdw blurRad="38100" dist="38100" dir="2700000" algn="tl">
                    <a:srgbClr val="000000"/>
                  </a:outerShdw>
                </a:effectLst>
              </a:rPr>
              <a:t>ATC</a:t>
            </a:r>
          </a:p>
        </p:txBody>
      </p:sp>
      <p:sp>
        <p:nvSpPr>
          <p:cNvPr id="50188" name="Rectangle 12"/>
          <p:cNvSpPr>
            <a:spLocks noChangeArrowheads="1"/>
          </p:cNvSpPr>
          <p:nvPr/>
        </p:nvSpPr>
        <p:spPr bwMode="auto">
          <a:xfrm rot="16200000">
            <a:off x="-558006" y="3039269"/>
            <a:ext cx="2484437" cy="454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400" b="1"/>
              <a:t>Price and Costs</a:t>
            </a:r>
          </a:p>
        </p:txBody>
      </p:sp>
      <p:sp>
        <p:nvSpPr>
          <p:cNvPr id="50189" name="Rectangle 13"/>
          <p:cNvSpPr>
            <a:spLocks noChangeArrowheads="1"/>
          </p:cNvSpPr>
          <p:nvPr/>
        </p:nvSpPr>
        <p:spPr bwMode="auto">
          <a:xfrm>
            <a:off x="4114800" y="6200775"/>
            <a:ext cx="469900" cy="393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000" b="1">
                <a:solidFill>
                  <a:srgbClr val="FF0000"/>
                </a:solidFill>
              </a:rPr>
              <a:t>Q</a:t>
            </a:r>
            <a:r>
              <a:rPr lang="en-US" altLang="en-US" sz="2000" b="1" baseline="-25000">
                <a:solidFill>
                  <a:srgbClr val="FF0000"/>
                </a:solidFill>
              </a:rPr>
              <a:t>2</a:t>
            </a:r>
          </a:p>
        </p:txBody>
      </p:sp>
      <p:sp>
        <p:nvSpPr>
          <p:cNvPr id="50190" name="Rectangle 14"/>
          <p:cNvSpPr>
            <a:spLocks noChangeArrowheads="1"/>
          </p:cNvSpPr>
          <p:nvPr/>
        </p:nvSpPr>
        <p:spPr bwMode="auto">
          <a:xfrm>
            <a:off x="1589088" y="3752850"/>
            <a:ext cx="1744662" cy="11128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eaLnBrk="0" hangingPunct="0">
              <a:lnSpc>
                <a:spcPct val="80000"/>
              </a:lnSpc>
            </a:pPr>
            <a:r>
              <a:rPr lang="en-US" altLang="en-US" sz="2800" b="1" i="1">
                <a:solidFill>
                  <a:srgbClr val="FF0000"/>
                </a:solidFill>
                <a:effectLst>
                  <a:outerShdw blurRad="38100" dist="38100" dir="2700000" algn="tl">
                    <a:srgbClr val="000000"/>
                  </a:outerShdw>
                </a:effectLst>
                <a:latin typeface="Times New Roman" panose="02020603050405020304" pitchFamily="18" charset="0"/>
              </a:rPr>
              <a:t>Short-Run</a:t>
            </a:r>
          </a:p>
          <a:p>
            <a:pPr algn="ctr" eaLnBrk="0" hangingPunct="0">
              <a:lnSpc>
                <a:spcPct val="80000"/>
              </a:lnSpc>
            </a:pPr>
            <a:r>
              <a:rPr lang="en-US" altLang="en-US" sz="2800" b="1" i="1">
                <a:solidFill>
                  <a:srgbClr val="FF0000"/>
                </a:solidFill>
                <a:effectLst>
                  <a:outerShdw blurRad="38100" dist="38100" dir="2700000" algn="tl">
                    <a:srgbClr val="000000"/>
                  </a:outerShdw>
                </a:effectLst>
                <a:latin typeface="Times New Roman" panose="02020603050405020304" pitchFamily="18" charset="0"/>
              </a:rPr>
              <a:t>Economic</a:t>
            </a:r>
          </a:p>
          <a:p>
            <a:pPr algn="ctr" eaLnBrk="0" hangingPunct="0">
              <a:lnSpc>
                <a:spcPct val="80000"/>
              </a:lnSpc>
            </a:pPr>
            <a:r>
              <a:rPr lang="en-US" altLang="en-US" sz="2800" b="1" i="1">
                <a:solidFill>
                  <a:srgbClr val="FF0000"/>
                </a:solidFill>
                <a:effectLst>
                  <a:outerShdw blurRad="38100" dist="38100" dir="2700000" algn="tl">
                    <a:srgbClr val="000000"/>
                  </a:outerShdw>
                </a:effectLst>
                <a:latin typeface="Times New Roman" panose="02020603050405020304" pitchFamily="18" charset="0"/>
              </a:rPr>
              <a:t>Losses</a:t>
            </a:r>
          </a:p>
        </p:txBody>
      </p:sp>
      <p:sp>
        <p:nvSpPr>
          <p:cNvPr id="50191" name="Line 15"/>
          <p:cNvSpPr>
            <a:spLocks noChangeShapeType="1"/>
          </p:cNvSpPr>
          <p:nvPr/>
        </p:nvSpPr>
        <p:spPr bwMode="auto">
          <a:xfrm flipV="1">
            <a:off x="2468563" y="2952750"/>
            <a:ext cx="0" cy="881063"/>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50192" name="Group 16"/>
          <p:cNvGrpSpPr>
            <a:grpSpLocks/>
          </p:cNvGrpSpPr>
          <p:nvPr/>
        </p:nvGrpSpPr>
        <p:grpSpPr bwMode="auto">
          <a:xfrm>
            <a:off x="1500188" y="1365250"/>
            <a:ext cx="5719762" cy="4914900"/>
            <a:chOff x="1203" y="745"/>
            <a:chExt cx="3603" cy="3096"/>
          </a:xfrm>
        </p:grpSpPr>
        <p:sp>
          <p:nvSpPr>
            <p:cNvPr id="50193" name="Line 17"/>
            <p:cNvSpPr>
              <a:spLocks noChangeShapeType="1"/>
            </p:cNvSpPr>
            <p:nvPr/>
          </p:nvSpPr>
          <p:spPr bwMode="auto">
            <a:xfrm>
              <a:off x="1217" y="745"/>
              <a:ext cx="0" cy="3096"/>
            </a:xfrm>
            <a:prstGeom prst="line">
              <a:avLst/>
            </a:prstGeom>
            <a:noFill/>
            <a:ln w="762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0194" name="Line 18"/>
            <p:cNvSpPr>
              <a:spLocks noChangeShapeType="1"/>
            </p:cNvSpPr>
            <p:nvPr/>
          </p:nvSpPr>
          <p:spPr bwMode="auto">
            <a:xfrm>
              <a:off x="1203" y="3817"/>
              <a:ext cx="3603" cy="0"/>
            </a:xfrm>
            <a:prstGeom prst="line">
              <a:avLst/>
            </a:prstGeom>
            <a:noFill/>
            <a:ln w="762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50195" name="Line 19"/>
          <p:cNvSpPr>
            <a:spLocks noChangeShapeType="1"/>
          </p:cNvSpPr>
          <p:nvPr/>
        </p:nvSpPr>
        <p:spPr bwMode="auto">
          <a:xfrm>
            <a:off x="4305300" y="2784475"/>
            <a:ext cx="0" cy="3421063"/>
          </a:xfrm>
          <a:prstGeom prst="line">
            <a:avLst/>
          </a:prstGeom>
          <a:noFill/>
          <a:ln w="38100">
            <a:solidFill>
              <a:srgbClr val="FF0000"/>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0196" name="Rectangle 20"/>
          <p:cNvSpPr>
            <a:spLocks noChangeArrowheads="1"/>
          </p:cNvSpPr>
          <p:nvPr/>
        </p:nvSpPr>
        <p:spPr bwMode="auto">
          <a:xfrm>
            <a:off x="1066800" y="152400"/>
            <a:ext cx="6711950" cy="1095375"/>
          </a:xfrm>
          <a:prstGeom prst="rect">
            <a:avLst/>
          </a:prstGeom>
          <a:noFill/>
          <a:ln>
            <a:noFill/>
          </a:ln>
          <a:effectLst>
            <a:outerShdw dist="52363" dir="842175"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Lst>
        </p:spPr>
        <p:txBody>
          <a:bodyPr wrap="none" lIns="90488" tIns="44450" rIns="90488" bIns="44450">
            <a:spAutoFit/>
          </a:bodyPr>
          <a:lstStyle/>
          <a:p>
            <a:pPr algn="ctr" eaLnBrk="0" hangingPunct="0"/>
            <a:r>
              <a:rPr lang="en-US" altLang="en-US" sz="3300" b="1">
                <a:solidFill>
                  <a:srgbClr val="000080"/>
                </a:solidFill>
                <a:effectLst>
                  <a:outerShdw blurRad="38100" dist="38100" dir="2700000" algn="tl">
                    <a:srgbClr val="000000"/>
                  </a:outerShdw>
                </a:effectLst>
                <a:latin typeface="Times New Roman" panose="02020603050405020304" pitchFamily="18" charset="0"/>
              </a:rPr>
              <a:t>PRICE AND OUTPUT IN</a:t>
            </a:r>
          </a:p>
          <a:p>
            <a:pPr algn="ctr" eaLnBrk="0" hangingPunct="0"/>
            <a:r>
              <a:rPr lang="en-US" altLang="en-US" sz="3300" b="1">
                <a:solidFill>
                  <a:srgbClr val="000080"/>
                </a:solidFill>
                <a:effectLst>
                  <a:outerShdw blurRad="38100" dist="38100" dir="2700000" algn="tl">
                    <a:srgbClr val="000000"/>
                  </a:outerShdw>
                </a:effectLst>
                <a:latin typeface="Times New Roman" panose="02020603050405020304" pitchFamily="18" charset="0"/>
              </a:rPr>
              <a:t>MONOPOLISTIC COMPETITION</a:t>
            </a:r>
          </a:p>
        </p:txBody>
      </p:sp>
      <p:sp>
        <p:nvSpPr>
          <p:cNvPr id="50197" name="Text Box 21"/>
          <p:cNvSpPr txBox="1">
            <a:spLocks noChangeArrowheads="1"/>
          </p:cNvSpPr>
          <p:nvPr/>
        </p:nvSpPr>
        <p:spPr bwMode="auto">
          <a:xfrm>
            <a:off x="6858000" y="6324600"/>
            <a:ext cx="12128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b="1"/>
              <a:t>Quantity</a:t>
            </a:r>
          </a:p>
        </p:txBody>
      </p:sp>
      <p:sp>
        <p:nvSpPr>
          <p:cNvPr id="50198" name="Rectangle 22"/>
          <p:cNvSpPr>
            <a:spLocks noChangeArrowheads="1"/>
          </p:cNvSpPr>
          <p:nvPr/>
        </p:nvSpPr>
        <p:spPr bwMode="auto">
          <a:xfrm>
            <a:off x="930275" y="2611438"/>
            <a:ext cx="641350" cy="393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000" b="1">
                <a:solidFill>
                  <a:srgbClr val="FF0000"/>
                </a:solidFill>
              </a:rPr>
              <a:t>AC</a:t>
            </a:r>
            <a:r>
              <a:rPr lang="en-US" altLang="en-US" sz="2000" b="1" baseline="-25000">
                <a:solidFill>
                  <a:srgbClr val="FF0000"/>
                </a:solidFill>
              </a:rPr>
              <a:t>2</a:t>
            </a:r>
          </a:p>
        </p:txBody>
      </p:sp>
      <p:sp>
        <p:nvSpPr>
          <p:cNvPr id="50199" name="Line 23"/>
          <p:cNvSpPr>
            <a:spLocks noChangeShapeType="1"/>
          </p:cNvSpPr>
          <p:nvPr/>
        </p:nvSpPr>
        <p:spPr bwMode="auto">
          <a:xfrm>
            <a:off x="1557338" y="3213100"/>
            <a:ext cx="2709862" cy="0"/>
          </a:xfrm>
          <a:prstGeom prst="line">
            <a:avLst/>
          </a:prstGeom>
          <a:noFill/>
          <a:ln w="38100">
            <a:solidFill>
              <a:schemeClr val="tx1"/>
            </a:solidFill>
            <a:prstDash val="dash"/>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0200" name="Oval 24"/>
          <p:cNvSpPr>
            <a:spLocks noChangeArrowheads="1"/>
          </p:cNvSpPr>
          <p:nvPr/>
        </p:nvSpPr>
        <p:spPr bwMode="auto">
          <a:xfrm>
            <a:off x="4221163" y="4349750"/>
            <a:ext cx="169862" cy="169863"/>
          </a:xfrm>
          <a:prstGeom prst="ellipse">
            <a:avLst/>
          </a:prstGeom>
          <a:solidFill>
            <a:schemeClr val="folHlink"/>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0201" name="Freeform 25"/>
          <p:cNvSpPr>
            <a:spLocks/>
          </p:cNvSpPr>
          <p:nvPr/>
        </p:nvSpPr>
        <p:spPr bwMode="auto">
          <a:xfrm>
            <a:off x="2667000" y="1584325"/>
            <a:ext cx="4425950" cy="1404938"/>
          </a:xfrm>
          <a:custGeom>
            <a:avLst/>
            <a:gdLst>
              <a:gd name="T0" fmla="*/ 0 w 2788"/>
              <a:gd name="T1" fmla="*/ 0 h 885"/>
              <a:gd name="T2" fmla="*/ 700 w 2788"/>
              <a:gd name="T3" fmla="*/ 616 h 885"/>
              <a:gd name="T4" fmla="*/ 1844 w 2788"/>
              <a:gd name="T5" fmla="*/ 862 h 885"/>
              <a:gd name="T6" fmla="*/ 2454 w 2788"/>
              <a:gd name="T7" fmla="*/ 477 h 885"/>
              <a:gd name="T8" fmla="*/ 2788 w 2788"/>
              <a:gd name="T9" fmla="*/ 0 h 885"/>
            </a:gdLst>
            <a:ahLst/>
            <a:cxnLst>
              <a:cxn ang="0">
                <a:pos x="T0" y="T1"/>
              </a:cxn>
              <a:cxn ang="0">
                <a:pos x="T2" y="T3"/>
              </a:cxn>
              <a:cxn ang="0">
                <a:pos x="T4" y="T5"/>
              </a:cxn>
              <a:cxn ang="0">
                <a:pos x="T6" y="T7"/>
              </a:cxn>
              <a:cxn ang="0">
                <a:pos x="T8" y="T9"/>
              </a:cxn>
            </a:cxnLst>
            <a:rect l="0" t="0" r="r" b="b"/>
            <a:pathLst>
              <a:path w="2788" h="885">
                <a:moveTo>
                  <a:pt x="0" y="0"/>
                </a:moveTo>
                <a:cubicBezTo>
                  <a:pt x="115" y="107"/>
                  <a:pt x="393" y="472"/>
                  <a:pt x="700" y="616"/>
                </a:cubicBezTo>
                <a:cubicBezTo>
                  <a:pt x="1007" y="760"/>
                  <a:pt x="1552" y="885"/>
                  <a:pt x="1844" y="862"/>
                </a:cubicBezTo>
                <a:cubicBezTo>
                  <a:pt x="2136" y="839"/>
                  <a:pt x="2297" y="621"/>
                  <a:pt x="2454" y="477"/>
                </a:cubicBezTo>
                <a:cubicBezTo>
                  <a:pt x="2454" y="477"/>
                  <a:pt x="2788" y="0"/>
                  <a:pt x="2788" y="0"/>
                </a:cubicBezTo>
              </a:path>
            </a:pathLst>
          </a:custGeom>
          <a:noFill/>
          <a:ln w="76200" cap="rnd" cmpd="sng">
            <a:solidFill>
              <a:srgbClr val="000099"/>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Line 2"/>
          <p:cNvSpPr>
            <a:spLocks noChangeShapeType="1"/>
          </p:cNvSpPr>
          <p:nvPr/>
        </p:nvSpPr>
        <p:spPr bwMode="auto">
          <a:xfrm>
            <a:off x="1905000" y="2041525"/>
            <a:ext cx="3686175" cy="3546475"/>
          </a:xfrm>
          <a:prstGeom prst="line">
            <a:avLst/>
          </a:prstGeom>
          <a:noFill/>
          <a:ln w="76200">
            <a:solidFill>
              <a:srgbClr val="777777"/>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2227" name="Line 3"/>
          <p:cNvSpPr>
            <a:spLocks noChangeShapeType="1"/>
          </p:cNvSpPr>
          <p:nvPr/>
        </p:nvSpPr>
        <p:spPr bwMode="auto">
          <a:xfrm>
            <a:off x="2043113" y="1924050"/>
            <a:ext cx="5476875" cy="2967038"/>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2228" name="Rectangle 4"/>
          <p:cNvSpPr>
            <a:spLocks noChangeArrowheads="1"/>
          </p:cNvSpPr>
          <p:nvPr/>
        </p:nvSpPr>
        <p:spPr bwMode="auto">
          <a:xfrm>
            <a:off x="7543800" y="4800600"/>
            <a:ext cx="438150" cy="5159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800" b="1">
                <a:effectLst>
                  <a:outerShdw blurRad="38100" dist="38100" dir="2700000" algn="tl">
                    <a:srgbClr val="FFFFFF"/>
                  </a:outerShdw>
                </a:effectLst>
              </a:rPr>
              <a:t>D</a:t>
            </a:r>
          </a:p>
        </p:txBody>
      </p:sp>
      <p:sp>
        <p:nvSpPr>
          <p:cNvPr id="52229" name="Rectangle 5"/>
          <p:cNvSpPr>
            <a:spLocks noChangeArrowheads="1"/>
          </p:cNvSpPr>
          <p:nvPr/>
        </p:nvSpPr>
        <p:spPr bwMode="auto">
          <a:xfrm>
            <a:off x="5557838" y="5483225"/>
            <a:ext cx="735012" cy="5159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800" b="1">
                <a:solidFill>
                  <a:schemeClr val="bg2"/>
                </a:solidFill>
                <a:effectLst>
                  <a:outerShdw blurRad="38100" dist="38100" dir="2700000" algn="tl">
                    <a:srgbClr val="000000"/>
                  </a:outerShdw>
                </a:effectLst>
              </a:rPr>
              <a:t>MR</a:t>
            </a:r>
          </a:p>
        </p:txBody>
      </p:sp>
      <p:sp>
        <p:nvSpPr>
          <p:cNvPr id="52230" name="Rectangle 6"/>
          <p:cNvSpPr>
            <a:spLocks noChangeArrowheads="1"/>
          </p:cNvSpPr>
          <p:nvPr/>
        </p:nvSpPr>
        <p:spPr bwMode="auto">
          <a:xfrm>
            <a:off x="6553200" y="1114425"/>
            <a:ext cx="735013" cy="5159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800" b="1" i="1">
                <a:solidFill>
                  <a:srgbClr val="FF0000"/>
                </a:solidFill>
              </a:rPr>
              <a:t>MC</a:t>
            </a:r>
          </a:p>
        </p:txBody>
      </p:sp>
      <p:sp>
        <p:nvSpPr>
          <p:cNvPr id="52231" name="Freeform 7"/>
          <p:cNvSpPr>
            <a:spLocks/>
          </p:cNvSpPr>
          <p:nvPr/>
        </p:nvSpPr>
        <p:spPr bwMode="auto">
          <a:xfrm>
            <a:off x="2976563" y="1458913"/>
            <a:ext cx="3586162" cy="3989387"/>
          </a:xfrm>
          <a:custGeom>
            <a:avLst/>
            <a:gdLst>
              <a:gd name="T0" fmla="*/ 0 w 2259"/>
              <a:gd name="T1" fmla="*/ 2512 h 2513"/>
              <a:gd name="T2" fmla="*/ 371 w 2259"/>
              <a:gd name="T3" fmla="*/ 2285 h 2513"/>
              <a:gd name="T4" fmla="*/ 721 w 2259"/>
              <a:gd name="T5" fmla="*/ 2029 h 2513"/>
              <a:gd name="T6" fmla="*/ 1047 w 2259"/>
              <a:gd name="T7" fmla="*/ 1746 h 2513"/>
              <a:gd name="T8" fmla="*/ 1347 w 2259"/>
              <a:gd name="T9" fmla="*/ 1439 h 2513"/>
              <a:gd name="T10" fmla="*/ 1618 w 2259"/>
              <a:gd name="T11" fmla="*/ 1110 h 2513"/>
              <a:gd name="T12" fmla="*/ 1862 w 2259"/>
              <a:gd name="T13" fmla="*/ 759 h 2513"/>
              <a:gd name="T14" fmla="*/ 2075 w 2259"/>
              <a:gd name="T15" fmla="*/ 389 h 2513"/>
              <a:gd name="T16" fmla="*/ 2258 w 2259"/>
              <a:gd name="T17" fmla="*/ 0 h 25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259" h="2513">
                <a:moveTo>
                  <a:pt x="0" y="2512"/>
                </a:moveTo>
                <a:lnTo>
                  <a:pt x="371" y="2285"/>
                </a:lnTo>
                <a:lnTo>
                  <a:pt x="721" y="2029"/>
                </a:lnTo>
                <a:lnTo>
                  <a:pt x="1047" y="1746"/>
                </a:lnTo>
                <a:lnTo>
                  <a:pt x="1347" y="1439"/>
                </a:lnTo>
                <a:lnTo>
                  <a:pt x="1618" y="1110"/>
                </a:lnTo>
                <a:lnTo>
                  <a:pt x="1862" y="759"/>
                </a:lnTo>
                <a:lnTo>
                  <a:pt x="2075" y="389"/>
                </a:lnTo>
                <a:lnTo>
                  <a:pt x="2258" y="0"/>
                </a:lnTo>
              </a:path>
            </a:pathLst>
          </a:custGeom>
          <a:noFill/>
          <a:ln w="76200" cap="rnd" cmpd="sng">
            <a:solidFill>
              <a:srgbClr val="CC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2232" name="Rectangle 8"/>
          <p:cNvSpPr>
            <a:spLocks noChangeArrowheads="1"/>
          </p:cNvSpPr>
          <p:nvPr/>
        </p:nvSpPr>
        <p:spPr bwMode="auto">
          <a:xfrm>
            <a:off x="838200" y="2895600"/>
            <a:ext cx="858838" cy="698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eaLnBrk="0" hangingPunct="0"/>
            <a:r>
              <a:rPr lang="en-US" altLang="en-US" sz="2000" b="1">
                <a:solidFill>
                  <a:srgbClr val="FF0000"/>
                </a:solidFill>
              </a:rPr>
              <a:t>P</a:t>
            </a:r>
            <a:r>
              <a:rPr lang="en-US" altLang="en-US" sz="2000" b="1" baseline="-25000">
                <a:solidFill>
                  <a:srgbClr val="FF0000"/>
                </a:solidFill>
              </a:rPr>
              <a:t>3</a:t>
            </a:r>
            <a:r>
              <a:rPr lang="en-US" altLang="en-US" sz="2000" b="1">
                <a:solidFill>
                  <a:srgbClr val="FF0000"/>
                </a:solidFill>
              </a:rPr>
              <a:t> </a:t>
            </a:r>
          </a:p>
          <a:p>
            <a:pPr algn="ctr" eaLnBrk="0" hangingPunct="0"/>
            <a:r>
              <a:rPr lang="en-US" altLang="en-US" sz="2000" b="1">
                <a:solidFill>
                  <a:srgbClr val="FF0000"/>
                </a:solidFill>
              </a:rPr>
              <a:t>= AC</a:t>
            </a:r>
            <a:r>
              <a:rPr lang="en-US" altLang="en-US" sz="2000" b="1" baseline="-25000">
                <a:solidFill>
                  <a:srgbClr val="FF0000"/>
                </a:solidFill>
              </a:rPr>
              <a:t>3</a:t>
            </a:r>
          </a:p>
        </p:txBody>
      </p:sp>
      <p:sp>
        <p:nvSpPr>
          <p:cNvPr id="52233" name="Rectangle 9"/>
          <p:cNvSpPr>
            <a:spLocks noChangeArrowheads="1"/>
          </p:cNvSpPr>
          <p:nvPr/>
        </p:nvSpPr>
        <p:spPr bwMode="auto">
          <a:xfrm>
            <a:off x="6985000" y="2101850"/>
            <a:ext cx="1025525" cy="5159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eaLnBrk="0" hangingPunct="0"/>
            <a:r>
              <a:rPr lang="en-US" altLang="en-US" sz="2800" b="1">
                <a:solidFill>
                  <a:schemeClr val="accent2"/>
                </a:solidFill>
                <a:effectLst>
                  <a:outerShdw blurRad="38100" dist="38100" dir="2700000" algn="tl">
                    <a:srgbClr val="000000"/>
                  </a:outerShdw>
                </a:effectLst>
              </a:rPr>
              <a:t>ATC</a:t>
            </a:r>
          </a:p>
        </p:txBody>
      </p:sp>
      <p:sp>
        <p:nvSpPr>
          <p:cNvPr id="52234" name="Rectangle 10"/>
          <p:cNvSpPr>
            <a:spLocks noChangeArrowheads="1"/>
          </p:cNvSpPr>
          <p:nvPr/>
        </p:nvSpPr>
        <p:spPr bwMode="auto">
          <a:xfrm rot="16200000">
            <a:off x="-558006" y="3117056"/>
            <a:ext cx="2484438" cy="454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400" b="1"/>
              <a:t>Price and Costs</a:t>
            </a:r>
          </a:p>
        </p:txBody>
      </p:sp>
      <p:sp>
        <p:nvSpPr>
          <p:cNvPr id="52235" name="Rectangle 11"/>
          <p:cNvSpPr>
            <a:spLocks noChangeArrowheads="1"/>
          </p:cNvSpPr>
          <p:nvPr/>
        </p:nvSpPr>
        <p:spPr bwMode="auto">
          <a:xfrm>
            <a:off x="4195763" y="6180138"/>
            <a:ext cx="469900" cy="393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000" b="1">
                <a:solidFill>
                  <a:srgbClr val="FF0000"/>
                </a:solidFill>
              </a:rPr>
              <a:t>Q</a:t>
            </a:r>
            <a:r>
              <a:rPr lang="en-US" altLang="en-US" sz="2000" b="1" baseline="-25000">
                <a:solidFill>
                  <a:srgbClr val="FF0000"/>
                </a:solidFill>
              </a:rPr>
              <a:t>3</a:t>
            </a:r>
          </a:p>
        </p:txBody>
      </p:sp>
      <p:grpSp>
        <p:nvGrpSpPr>
          <p:cNvPr id="52236" name="Group 12"/>
          <p:cNvGrpSpPr>
            <a:grpSpLocks/>
          </p:cNvGrpSpPr>
          <p:nvPr/>
        </p:nvGrpSpPr>
        <p:grpSpPr bwMode="auto">
          <a:xfrm>
            <a:off x="1597025" y="1365250"/>
            <a:ext cx="5719763" cy="4914900"/>
            <a:chOff x="1203" y="745"/>
            <a:chExt cx="3603" cy="3096"/>
          </a:xfrm>
        </p:grpSpPr>
        <p:sp>
          <p:nvSpPr>
            <p:cNvPr id="52237" name="Line 13"/>
            <p:cNvSpPr>
              <a:spLocks noChangeShapeType="1"/>
            </p:cNvSpPr>
            <p:nvPr/>
          </p:nvSpPr>
          <p:spPr bwMode="auto">
            <a:xfrm>
              <a:off x="1217" y="745"/>
              <a:ext cx="0" cy="3096"/>
            </a:xfrm>
            <a:prstGeom prst="line">
              <a:avLst/>
            </a:prstGeom>
            <a:noFill/>
            <a:ln w="762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2238" name="Line 14"/>
            <p:cNvSpPr>
              <a:spLocks noChangeShapeType="1"/>
            </p:cNvSpPr>
            <p:nvPr/>
          </p:nvSpPr>
          <p:spPr bwMode="auto">
            <a:xfrm>
              <a:off x="1203" y="3817"/>
              <a:ext cx="3603" cy="0"/>
            </a:xfrm>
            <a:prstGeom prst="line">
              <a:avLst/>
            </a:prstGeom>
            <a:noFill/>
            <a:ln w="762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52239" name="Line 15"/>
          <p:cNvSpPr>
            <a:spLocks noChangeShapeType="1"/>
          </p:cNvSpPr>
          <p:nvPr/>
        </p:nvSpPr>
        <p:spPr bwMode="auto">
          <a:xfrm>
            <a:off x="4402138" y="3241675"/>
            <a:ext cx="0" cy="2963863"/>
          </a:xfrm>
          <a:prstGeom prst="line">
            <a:avLst/>
          </a:prstGeom>
          <a:noFill/>
          <a:ln w="38100">
            <a:solidFill>
              <a:srgbClr val="FF0000"/>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2240" name="Rectangle 16"/>
          <p:cNvSpPr>
            <a:spLocks noChangeArrowheads="1"/>
          </p:cNvSpPr>
          <p:nvPr/>
        </p:nvSpPr>
        <p:spPr bwMode="auto">
          <a:xfrm>
            <a:off x="1143000" y="152400"/>
            <a:ext cx="6711950" cy="1095375"/>
          </a:xfrm>
          <a:prstGeom prst="rect">
            <a:avLst/>
          </a:prstGeom>
          <a:noFill/>
          <a:ln>
            <a:noFill/>
          </a:ln>
          <a:effectLst>
            <a:outerShdw dist="40161" dir="1106097"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Lst>
        </p:spPr>
        <p:txBody>
          <a:bodyPr wrap="none" lIns="90488" tIns="44450" rIns="90488" bIns="44450">
            <a:spAutoFit/>
          </a:bodyPr>
          <a:lstStyle/>
          <a:p>
            <a:pPr algn="ctr" eaLnBrk="0" hangingPunct="0"/>
            <a:r>
              <a:rPr lang="en-US" altLang="en-US" sz="3300" b="1">
                <a:solidFill>
                  <a:srgbClr val="000099"/>
                </a:solidFill>
                <a:latin typeface="Times New Roman" panose="02020603050405020304" pitchFamily="18" charset="0"/>
              </a:rPr>
              <a:t>PRICE AND OUTPUT IN</a:t>
            </a:r>
          </a:p>
          <a:p>
            <a:pPr algn="ctr" eaLnBrk="0" hangingPunct="0"/>
            <a:r>
              <a:rPr lang="en-US" altLang="en-US" sz="3300" b="1">
                <a:solidFill>
                  <a:srgbClr val="000099"/>
                </a:solidFill>
                <a:latin typeface="Times New Roman" panose="02020603050405020304" pitchFamily="18" charset="0"/>
              </a:rPr>
              <a:t>MONOPOLISTIC COMPETITION</a:t>
            </a:r>
          </a:p>
        </p:txBody>
      </p:sp>
      <p:sp>
        <p:nvSpPr>
          <p:cNvPr id="52241" name="Text Box 17"/>
          <p:cNvSpPr txBox="1">
            <a:spLocks noChangeArrowheads="1"/>
          </p:cNvSpPr>
          <p:nvPr/>
        </p:nvSpPr>
        <p:spPr bwMode="auto">
          <a:xfrm>
            <a:off x="6553200" y="6324600"/>
            <a:ext cx="12128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b="1"/>
              <a:t>Quantity</a:t>
            </a:r>
          </a:p>
        </p:txBody>
      </p:sp>
      <p:sp>
        <p:nvSpPr>
          <p:cNvPr id="52242" name="Line 18"/>
          <p:cNvSpPr>
            <a:spLocks noChangeShapeType="1"/>
          </p:cNvSpPr>
          <p:nvPr/>
        </p:nvSpPr>
        <p:spPr bwMode="auto">
          <a:xfrm>
            <a:off x="1654175" y="3213100"/>
            <a:ext cx="2709863" cy="0"/>
          </a:xfrm>
          <a:prstGeom prst="line">
            <a:avLst/>
          </a:prstGeom>
          <a:noFill/>
          <a:ln w="38100">
            <a:solidFill>
              <a:srgbClr val="FF0000"/>
            </a:solidFill>
            <a:prstDash val="dash"/>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2243" name="Oval 19"/>
          <p:cNvSpPr>
            <a:spLocks noChangeArrowheads="1"/>
          </p:cNvSpPr>
          <p:nvPr/>
        </p:nvSpPr>
        <p:spPr bwMode="auto">
          <a:xfrm>
            <a:off x="4318000" y="4349750"/>
            <a:ext cx="169863" cy="169863"/>
          </a:xfrm>
          <a:prstGeom prst="ellipse">
            <a:avLst/>
          </a:prstGeom>
          <a:solidFill>
            <a:schemeClr val="folHlink"/>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2244" name="Freeform 20"/>
          <p:cNvSpPr>
            <a:spLocks/>
          </p:cNvSpPr>
          <p:nvPr/>
        </p:nvSpPr>
        <p:spPr bwMode="auto">
          <a:xfrm>
            <a:off x="2827338" y="1939925"/>
            <a:ext cx="4425950" cy="1462088"/>
          </a:xfrm>
          <a:custGeom>
            <a:avLst/>
            <a:gdLst>
              <a:gd name="T0" fmla="*/ 0 w 2788"/>
              <a:gd name="T1" fmla="*/ 0 h 912"/>
              <a:gd name="T2" fmla="*/ 1030 w 2788"/>
              <a:gd name="T3" fmla="*/ 768 h 912"/>
              <a:gd name="T4" fmla="*/ 1844 w 2788"/>
              <a:gd name="T5" fmla="*/ 862 h 912"/>
              <a:gd name="T6" fmla="*/ 2454 w 2788"/>
              <a:gd name="T7" fmla="*/ 477 h 912"/>
              <a:gd name="T8" fmla="*/ 2788 w 2788"/>
              <a:gd name="T9" fmla="*/ 0 h 912"/>
            </a:gdLst>
            <a:ahLst/>
            <a:cxnLst>
              <a:cxn ang="0">
                <a:pos x="T0" y="T1"/>
              </a:cxn>
              <a:cxn ang="0">
                <a:pos x="T2" y="T3"/>
              </a:cxn>
              <a:cxn ang="0">
                <a:pos x="T4" y="T5"/>
              </a:cxn>
              <a:cxn ang="0">
                <a:pos x="T6" y="T7"/>
              </a:cxn>
              <a:cxn ang="0">
                <a:pos x="T8" y="T9"/>
              </a:cxn>
            </a:cxnLst>
            <a:rect l="0" t="0" r="r" b="b"/>
            <a:pathLst>
              <a:path w="2788" h="912">
                <a:moveTo>
                  <a:pt x="0" y="0"/>
                </a:moveTo>
                <a:cubicBezTo>
                  <a:pt x="172" y="128"/>
                  <a:pt x="723" y="624"/>
                  <a:pt x="1030" y="768"/>
                </a:cubicBezTo>
                <a:cubicBezTo>
                  <a:pt x="1337" y="912"/>
                  <a:pt x="1607" y="911"/>
                  <a:pt x="1844" y="862"/>
                </a:cubicBezTo>
                <a:cubicBezTo>
                  <a:pt x="2081" y="813"/>
                  <a:pt x="2297" y="621"/>
                  <a:pt x="2454" y="477"/>
                </a:cubicBezTo>
                <a:cubicBezTo>
                  <a:pt x="2454" y="477"/>
                  <a:pt x="2788" y="0"/>
                  <a:pt x="2788" y="0"/>
                </a:cubicBezTo>
              </a:path>
            </a:pathLst>
          </a:custGeom>
          <a:noFill/>
          <a:ln w="76200" cap="rnd" cmpd="sng">
            <a:solidFill>
              <a:srgbClr val="000099"/>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2245" name="Rectangle 21"/>
          <p:cNvSpPr>
            <a:spLocks noChangeArrowheads="1"/>
          </p:cNvSpPr>
          <p:nvPr/>
        </p:nvSpPr>
        <p:spPr bwMode="auto">
          <a:xfrm>
            <a:off x="2251075" y="1209675"/>
            <a:ext cx="4073525" cy="576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3200" b="1" i="1">
                <a:solidFill>
                  <a:srgbClr val="CC0000"/>
                </a:solidFill>
                <a:latin typeface="Times New Roman" panose="02020603050405020304" pitchFamily="18" charset="0"/>
              </a:rPr>
              <a:t>Long-Run Equilibrium</a:t>
            </a:r>
          </a:p>
        </p:txBody>
      </p:sp>
      <p:sp>
        <p:nvSpPr>
          <p:cNvPr id="52246" name="Rectangle 22"/>
          <p:cNvSpPr>
            <a:spLocks noChangeArrowheads="1"/>
          </p:cNvSpPr>
          <p:nvPr/>
        </p:nvSpPr>
        <p:spPr bwMode="auto">
          <a:xfrm>
            <a:off x="4198938" y="1654175"/>
            <a:ext cx="1306512" cy="1370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eaLnBrk="0" hangingPunct="0"/>
            <a:r>
              <a:rPr lang="en-US" altLang="en-US" sz="2800" b="1" i="1">
                <a:solidFill>
                  <a:srgbClr val="0000FF"/>
                </a:solidFill>
                <a:effectLst>
                  <a:outerShdw blurRad="38100" dist="38100" dir="2700000" algn="tl">
                    <a:srgbClr val="000000"/>
                  </a:outerShdw>
                </a:effectLst>
                <a:latin typeface="Times New Roman" panose="02020603050405020304" pitchFamily="18" charset="0"/>
              </a:rPr>
              <a:t>Normal</a:t>
            </a:r>
          </a:p>
          <a:p>
            <a:pPr algn="ctr" eaLnBrk="0" hangingPunct="0"/>
            <a:r>
              <a:rPr lang="en-US" altLang="en-US" sz="2800" b="1" i="1">
                <a:solidFill>
                  <a:srgbClr val="0000FF"/>
                </a:solidFill>
                <a:effectLst>
                  <a:outerShdw blurRad="38100" dist="38100" dir="2700000" algn="tl">
                    <a:srgbClr val="000000"/>
                  </a:outerShdw>
                </a:effectLst>
                <a:latin typeface="Times New Roman" panose="02020603050405020304" pitchFamily="18" charset="0"/>
              </a:rPr>
              <a:t>Profit</a:t>
            </a:r>
          </a:p>
          <a:p>
            <a:pPr algn="ctr" eaLnBrk="0" hangingPunct="0"/>
            <a:r>
              <a:rPr lang="en-US" altLang="en-US" sz="2800" b="1" i="1">
                <a:solidFill>
                  <a:srgbClr val="0000FF"/>
                </a:solidFill>
                <a:effectLst>
                  <a:outerShdw blurRad="38100" dist="38100" dir="2700000" algn="tl">
                    <a:srgbClr val="000000"/>
                  </a:outerShdw>
                </a:effectLst>
                <a:latin typeface="Times New Roman" panose="02020603050405020304" pitchFamily="18" charset="0"/>
              </a:rPr>
              <a:t>Only</a:t>
            </a:r>
          </a:p>
        </p:txBody>
      </p:sp>
      <p:sp>
        <p:nvSpPr>
          <p:cNvPr id="52247" name="Line 23"/>
          <p:cNvSpPr>
            <a:spLocks noChangeShapeType="1"/>
          </p:cNvSpPr>
          <p:nvPr/>
        </p:nvSpPr>
        <p:spPr bwMode="auto">
          <a:xfrm flipH="1">
            <a:off x="4529138" y="2952750"/>
            <a:ext cx="287337" cy="157163"/>
          </a:xfrm>
          <a:prstGeom prst="line">
            <a:avLst/>
          </a:prstGeom>
          <a:noFill/>
          <a:ln w="381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a:noFill/>
          <a:ln/>
        </p:spPr>
        <p:txBody>
          <a:bodyPr/>
          <a:lstStyle/>
          <a:p>
            <a:r>
              <a:rPr lang="en-US" altLang="en-US" b="1">
                <a:solidFill>
                  <a:srgbClr val="FF0000"/>
                </a:solidFill>
                <a:effectLst>
                  <a:outerShdw blurRad="38100" dist="38100" dir="2700000" algn="tl">
                    <a:srgbClr val="000000"/>
                  </a:outerShdw>
                </a:effectLst>
              </a:rPr>
              <a:t>Using Game Theory</a:t>
            </a:r>
          </a:p>
        </p:txBody>
      </p:sp>
      <p:sp>
        <p:nvSpPr>
          <p:cNvPr id="54275" name="Rectangle 3"/>
          <p:cNvSpPr>
            <a:spLocks noGrp="1" noChangeArrowheads="1"/>
          </p:cNvSpPr>
          <p:nvPr>
            <p:ph type="body" idx="1"/>
          </p:nvPr>
        </p:nvSpPr>
        <p:spPr>
          <a:noFill/>
          <a:ln/>
        </p:spPr>
        <p:txBody>
          <a:bodyPr/>
          <a:lstStyle/>
          <a:p>
            <a:pPr>
              <a:lnSpc>
                <a:spcPct val="90000"/>
              </a:lnSpc>
            </a:pPr>
            <a:r>
              <a:rPr lang="en-US" altLang="en-US" sz="2800" b="1">
                <a:solidFill>
                  <a:srgbClr val="0000FF"/>
                </a:solidFill>
                <a:effectLst>
                  <a:outerShdw blurRad="38100" dist="38100" dir="2700000" algn="tl">
                    <a:srgbClr val="000000"/>
                  </a:outerShdw>
                </a:effectLst>
              </a:rPr>
              <a:t>Game theory can be used to describe a game when:</a:t>
            </a:r>
          </a:p>
          <a:p>
            <a:pPr lvl="1">
              <a:lnSpc>
                <a:spcPct val="90000"/>
              </a:lnSpc>
            </a:pPr>
            <a:r>
              <a:rPr lang="en-US" altLang="en-US" b="1">
                <a:solidFill>
                  <a:srgbClr val="0000FF"/>
                </a:solidFill>
                <a:effectLst>
                  <a:outerShdw blurRad="38100" dist="38100" dir="2700000" algn="tl">
                    <a:srgbClr val="000000"/>
                  </a:outerShdw>
                </a:effectLst>
              </a:rPr>
              <a:t>There are rules which govern </a:t>
            </a:r>
            <a:r>
              <a:rPr lang="en-US" altLang="en-US" b="1" i="1">
                <a:solidFill>
                  <a:srgbClr val="0000FF"/>
                </a:solidFill>
                <a:effectLst>
                  <a:outerShdw blurRad="38100" dist="38100" dir="2700000" algn="tl">
                    <a:srgbClr val="000000"/>
                  </a:outerShdw>
                </a:effectLst>
              </a:rPr>
              <a:t>actions</a:t>
            </a:r>
            <a:r>
              <a:rPr lang="en-US" altLang="en-US" b="1">
                <a:solidFill>
                  <a:srgbClr val="0000FF"/>
                </a:solidFill>
                <a:effectLst>
                  <a:outerShdw blurRad="38100" dist="38100" dir="2700000" algn="tl">
                    <a:srgbClr val="000000"/>
                  </a:outerShdw>
                </a:effectLst>
              </a:rPr>
              <a:t>;</a:t>
            </a:r>
          </a:p>
          <a:p>
            <a:pPr lvl="1">
              <a:lnSpc>
                <a:spcPct val="90000"/>
              </a:lnSpc>
            </a:pPr>
            <a:r>
              <a:rPr lang="en-US" altLang="en-US" b="1">
                <a:solidFill>
                  <a:srgbClr val="0000FF"/>
                </a:solidFill>
                <a:effectLst>
                  <a:outerShdw blurRad="38100" dist="38100" dir="2700000" algn="tl">
                    <a:srgbClr val="000000"/>
                  </a:outerShdw>
                </a:effectLst>
              </a:rPr>
              <a:t>There are two or more </a:t>
            </a:r>
            <a:r>
              <a:rPr lang="en-US" altLang="en-US" b="1" i="1">
                <a:solidFill>
                  <a:srgbClr val="0000FF"/>
                </a:solidFill>
                <a:effectLst>
                  <a:outerShdw blurRad="38100" dist="38100" dir="2700000" algn="tl">
                    <a:srgbClr val="000000"/>
                  </a:outerShdw>
                </a:effectLst>
              </a:rPr>
              <a:t>players</a:t>
            </a:r>
            <a:r>
              <a:rPr lang="en-US" altLang="en-US" b="1">
                <a:solidFill>
                  <a:srgbClr val="0000FF"/>
                </a:solidFill>
                <a:effectLst>
                  <a:outerShdw blurRad="38100" dist="38100" dir="2700000" algn="tl">
                    <a:srgbClr val="000000"/>
                  </a:outerShdw>
                </a:effectLst>
              </a:rPr>
              <a:t>;</a:t>
            </a:r>
          </a:p>
          <a:p>
            <a:pPr lvl="1">
              <a:lnSpc>
                <a:spcPct val="90000"/>
              </a:lnSpc>
            </a:pPr>
            <a:r>
              <a:rPr lang="en-US" altLang="en-US" b="1">
                <a:solidFill>
                  <a:srgbClr val="0000FF"/>
                </a:solidFill>
                <a:effectLst>
                  <a:outerShdw blurRad="38100" dist="38100" dir="2700000" algn="tl">
                    <a:srgbClr val="000000"/>
                  </a:outerShdw>
                </a:effectLst>
              </a:rPr>
              <a:t>There are choices of action where </a:t>
            </a:r>
            <a:r>
              <a:rPr lang="en-US" altLang="en-US" b="1" i="1">
                <a:solidFill>
                  <a:srgbClr val="0000FF"/>
                </a:solidFill>
                <a:effectLst>
                  <a:outerShdw blurRad="38100" dist="38100" dir="2700000" algn="tl">
                    <a:srgbClr val="000000"/>
                  </a:outerShdw>
                </a:effectLst>
              </a:rPr>
              <a:t>strategy</a:t>
            </a:r>
            <a:r>
              <a:rPr lang="en-US" altLang="en-US" b="1">
                <a:solidFill>
                  <a:srgbClr val="0000FF"/>
                </a:solidFill>
                <a:effectLst>
                  <a:outerShdw blurRad="38100" dist="38100" dir="2700000" algn="tl">
                    <a:srgbClr val="000000"/>
                  </a:outerShdw>
                </a:effectLst>
              </a:rPr>
              <a:t> matters;</a:t>
            </a:r>
          </a:p>
          <a:p>
            <a:pPr lvl="1">
              <a:lnSpc>
                <a:spcPct val="90000"/>
              </a:lnSpc>
            </a:pPr>
            <a:r>
              <a:rPr lang="en-US" altLang="en-US" b="1">
                <a:solidFill>
                  <a:srgbClr val="0000FF"/>
                </a:solidFill>
                <a:effectLst>
                  <a:outerShdw blurRad="38100" dist="38100" dir="2700000" algn="tl">
                    <a:srgbClr val="000000"/>
                  </a:outerShdw>
                </a:effectLst>
              </a:rPr>
              <a:t>The game has one or more </a:t>
            </a:r>
            <a:r>
              <a:rPr lang="en-US" altLang="en-US" b="1" i="1">
                <a:solidFill>
                  <a:srgbClr val="0000FF"/>
                </a:solidFill>
                <a:effectLst>
                  <a:outerShdw blurRad="38100" dist="38100" dir="2700000" algn="tl">
                    <a:srgbClr val="000000"/>
                  </a:outerShdw>
                </a:effectLst>
              </a:rPr>
              <a:t>outcomes;</a:t>
            </a:r>
          </a:p>
          <a:p>
            <a:pPr lvl="1">
              <a:lnSpc>
                <a:spcPct val="90000"/>
              </a:lnSpc>
            </a:pPr>
            <a:r>
              <a:rPr lang="en-US" altLang="en-US" b="1">
                <a:solidFill>
                  <a:srgbClr val="0000FF"/>
                </a:solidFill>
                <a:effectLst>
                  <a:outerShdw blurRad="38100" dist="38100" dir="2700000" algn="tl">
                    <a:srgbClr val="000000"/>
                  </a:outerShdw>
                </a:effectLst>
              </a:rPr>
              <a:t>The outcome depends on the strategies chosen by all players, i.e., there is </a:t>
            </a:r>
            <a:r>
              <a:rPr lang="en-US" altLang="en-US" b="1" i="1">
                <a:solidFill>
                  <a:srgbClr val="0000FF"/>
                </a:solidFill>
                <a:effectLst>
                  <a:outerShdw blurRad="38100" dist="38100" dir="2700000" algn="tl">
                    <a:srgbClr val="000000"/>
                  </a:outerShdw>
                </a:effectLst>
              </a:rPr>
              <a:t>strategic interaction.</a:t>
            </a:r>
            <a:r>
              <a:rPr lang="en-US" altLang="en-US" sz="2400" b="1" i="1">
                <a:solidFill>
                  <a:srgbClr val="0000FF"/>
                </a:solidFill>
                <a:effectLst>
                  <a:outerShdw blurRad="38100" dist="38100" dir="2700000" algn="tl">
                    <a:srgbClr val="000000"/>
                  </a:outerShdw>
                </a:effectLst>
              </a:rPr>
              <a:t>      </a:t>
            </a:r>
          </a:p>
          <a:p>
            <a:pPr>
              <a:lnSpc>
                <a:spcPct val="90000"/>
              </a:lnSpc>
            </a:pPr>
            <a:endParaRPr lang="en-US" altLang="en-US" sz="2800" b="1" i="1">
              <a:solidFill>
                <a:srgbClr val="0000FF"/>
              </a:solidFill>
              <a:effectLst>
                <a:outerShdw blurRad="38100" dist="38100" dir="2700000" algn="tl">
                  <a:srgbClr val="000000"/>
                </a:outerShdw>
              </a:effectLst>
            </a:endParaRP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a:xfrm>
            <a:off x="423863" y="106363"/>
            <a:ext cx="8229600" cy="681037"/>
          </a:xfrm>
          <a:noFill/>
          <a:ln/>
        </p:spPr>
        <p:txBody>
          <a:bodyPr/>
          <a:lstStyle/>
          <a:p>
            <a:r>
              <a:rPr lang="en-US" altLang="en-US" sz="4000" b="1" dirty="0">
                <a:solidFill>
                  <a:srgbClr val="FF0000"/>
                </a:solidFill>
                <a:effectLst>
                  <a:outerShdw blurRad="38100" dist="38100" dir="2700000" algn="tl">
                    <a:srgbClr val="000000"/>
                  </a:outerShdw>
                </a:effectLst>
              </a:rPr>
              <a:t>Advertising Game</a:t>
            </a:r>
          </a:p>
        </p:txBody>
      </p:sp>
      <p:graphicFrame>
        <p:nvGraphicFramePr>
          <p:cNvPr id="56323" name="Group 3"/>
          <p:cNvGraphicFramePr>
            <a:graphicFrameLocks noGrp="1"/>
          </p:cNvGraphicFramePr>
          <p:nvPr>
            <p:extLst>
              <p:ext uri="{D42A27DB-BD31-4B8C-83A1-F6EECF244321}">
                <p14:modId xmlns:p14="http://schemas.microsoft.com/office/powerpoint/2010/main" val="3918757580"/>
              </p:ext>
            </p:extLst>
          </p:nvPr>
        </p:nvGraphicFramePr>
        <p:xfrm>
          <a:off x="2627012" y="1295400"/>
          <a:ext cx="6172200" cy="1503363"/>
        </p:xfrm>
        <a:graphic>
          <a:graphicData uri="http://schemas.openxmlformats.org/drawingml/2006/table">
            <a:tbl>
              <a:tblPr firstRow="1"/>
              <a:tblGrid>
                <a:gridCol w="2057400">
                  <a:extLst>
                    <a:ext uri="{9D8B030D-6E8A-4147-A177-3AD203B41FA5}">
                      <a16:colId xmlns:a16="http://schemas.microsoft.com/office/drawing/2014/main" val="1799621294"/>
                    </a:ext>
                  </a:extLst>
                </a:gridCol>
                <a:gridCol w="2057400">
                  <a:extLst>
                    <a:ext uri="{9D8B030D-6E8A-4147-A177-3AD203B41FA5}">
                      <a16:colId xmlns:a16="http://schemas.microsoft.com/office/drawing/2014/main" val="4057625614"/>
                    </a:ext>
                  </a:extLst>
                </a:gridCol>
                <a:gridCol w="2057400">
                  <a:extLst>
                    <a:ext uri="{9D8B030D-6E8A-4147-A177-3AD203B41FA5}">
                      <a16:colId xmlns:a16="http://schemas.microsoft.com/office/drawing/2014/main" val="3555041793"/>
                    </a:ext>
                  </a:extLst>
                </a:gridCol>
              </a:tblGrid>
              <a:tr h="468313">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400" b="0" i="0" u="none" strike="noStrike" cap="none" normalizeH="0" baseline="0" dirty="0" smtClean="0">
                        <a:ln>
                          <a:noFill/>
                        </a:ln>
                        <a:solidFill>
                          <a:srgbClr val="0000FF"/>
                        </a:solidFill>
                        <a:effectLst>
                          <a:outerShdw blurRad="38100" dist="38100" dir="2700000" algn="tl">
                            <a:srgbClr val="000000"/>
                          </a:outerShdw>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66"/>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400" b="0" i="0" u="none" strike="noStrike" cap="none" normalizeH="0" baseline="0" dirty="0" smtClean="0">
                          <a:ln>
                            <a:noFill/>
                          </a:ln>
                          <a:solidFill>
                            <a:srgbClr val="0000FF"/>
                          </a:solidFill>
                          <a:effectLst>
                            <a:outerShdw blurRad="38100" dist="38100" dir="2700000" algn="tl">
                              <a:srgbClr val="000000"/>
                            </a:outerShdw>
                          </a:effectLst>
                          <a:latin typeface="Arial" panose="020B0604020202020204" pitchFamily="34" charset="0"/>
                        </a:rPr>
                        <a:t>Don’t Adv.</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66"/>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400" b="0" i="0" u="none" strike="noStrike" cap="none" normalizeH="0" baseline="0" dirty="0" smtClean="0">
                          <a:ln>
                            <a:noFill/>
                          </a:ln>
                          <a:solidFill>
                            <a:srgbClr val="0000FF"/>
                          </a:solidFill>
                          <a:effectLst>
                            <a:outerShdw blurRad="38100" dist="38100" dir="2700000" algn="tl">
                              <a:srgbClr val="000000"/>
                            </a:outerShdw>
                          </a:effectLst>
                          <a:latin typeface="Arial" panose="020B0604020202020204" pitchFamily="34" charset="0"/>
                        </a:rPr>
                        <a:t>Advertise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66"/>
                    </a:solidFill>
                  </a:tcPr>
                </a:tc>
                <a:extLst>
                  <a:ext uri="{0D108BD9-81ED-4DB2-BD59-A6C34878D82A}">
                    <a16:rowId xmlns:a16="http://schemas.microsoft.com/office/drawing/2014/main" val="377534739"/>
                  </a:ext>
                </a:extLst>
              </a:tr>
              <a:tr h="504825">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400" b="0" i="0" u="none" strike="noStrike" cap="none" normalizeH="0" baseline="0" smtClean="0">
                          <a:ln>
                            <a:noFill/>
                          </a:ln>
                          <a:solidFill>
                            <a:srgbClr val="0000FF"/>
                          </a:solidFill>
                          <a:effectLst>
                            <a:outerShdw blurRad="38100" dist="38100" dir="2700000" algn="tl">
                              <a:srgbClr val="000000"/>
                            </a:outerShdw>
                          </a:effectLst>
                          <a:latin typeface="Arial" panose="020B0604020202020204" pitchFamily="34" charset="0"/>
                        </a:rPr>
                        <a:t>Don’t Adv.</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66"/>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400" b="0" i="0" u="none" strike="noStrike" cap="none" normalizeH="0" baseline="0" smtClean="0">
                          <a:ln>
                            <a:noFill/>
                          </a:ln>
                          <a:solidFill>
                            <a:srgbClr val="0000FF"/>
                          </a:solidFill>
                          <a:effectLst>
                            <a:outerShdw blurRad="38100" dist="38100" dir="2700000" algn="tl">
                              <a:srgbClr val="000000"/>
                            </a:outerShdw>
                          </a:effectLst>
                          <a:latin typeface="Arial" panose="020B0604020202020204" pitchFamily="34" charset="0"/>
                        </a:rPr>
                        <a:t>     10,10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66"/>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400" b="0" i="0" u="none" strike="noStrike" cap="none" normalizeH="0" baseline="0" smtClean="0">
                          <a:ln>
                            <a:noFill/>
                          </a:ln>
                          <a:solidFill>
                            <a:srgbClr val="0000FF"/>
                          </a:solidFill>
                          <a:effectLst>
                            <a:outerShdw blurRad="38100" dist="38100" dir="2700000" algn="tl">
                              <a:srgbClr val="000000"/>
                            </a:outerShdw>
                          </a:effectLst>
                          <a:latin typeface="Arial" panose="020B0604020202020204" pitchFamily="34" charset="0"/>
                        </a:rPr>
                        <a:t>     2,15</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66"/>
                    </a:solidFill>
                  </a:tcPr>
                </a:tc>
                <a:extLst>
                  <a:ext uri="{0D108BD9-81ED-4DB2-BD59-A6C34878D82A}">
                    <a16:rowId xmlns:a16="http://schemas.microsoft.com/office/drawing/2014/main" val="3842369629"/>
                  </a:ext>
                </a:extLst>
              </a:tr>
              <a:tr h="530225">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400" b="0" i="0" u="none" strike="noStrike" cap="none" normalizeH="0" baseline="0" smtClean="0">
                          <a:ln>
                            <a:noFill/>
                          </a:ln>
                          <a:solidFill>
                            <a:srgbClr val="0000FF"/>
                          </a:solidFill>
                          <a:effectLst>
                            <a:outerShdw blurRad="38100" dist="38100" dir="2700000" algn="tl">
                              <a:srgbClr val="000000"/>
                            </a:outerShdw>
                          </a:effectLst>
                          <a:latin typeface="Arial" panose="020B0604020202020204" pitchFamily="34" charset="0"/>
                        </a:rPr>
                        <a:t>Advertise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66"/>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400" b="0" i="0" u="none" strike="noStrike" cap="none" normalizeH="0" baseline="0" dirty="0" smtClean="0">
                          <a:ln>
                            <a:noFill/>
                          </a:ln>
                          <a:solidFill>
                            <a:srgbClr val="0000FF"/>
                          </a:solidFill>
                          <a:effectLst>
                            <a:outerShdw blurRad="38100" dist="38100" dir="2700000" algn="tl">
                              <a:srgbClr val="000000"/>
                            </a:outerShdw>
                          </a:effectLst>
                          <a:latin typeface="Arial" panose="020B0604020202020204" pitchFamily="34" charset="0"/>
                        </a:rPr>
                        <a:t>     15,2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66"/>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400" b="0" i="0" u="none" strike="noStrike" cap="none" normalizeH="0" baseline="0" dirty="0" smtClean="0">
                          <a:ln>
                            <a:noFill/>
                          </a:ln>
                          <a:solidFill>
                            <a:srgbClr val="0000FF"/>
                          </a:solidFill>
                          <a:effectLst>
                            <a:outerShdw blurRad="38100" dist="38100" dir="2700000" algn="tl">
                              <a:srgbClr val="000000"/>
                            </a:outerShdw>
                          </a:effectLst>
                          <a:latin typeface="Arial" panose="020B0604020202020204" pitchFamily="34" charset="0"/>
                        </a:rPr>
                        <a:t>     7,7</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66"/>
                    </a:solidFill>
                  </a:tcPr>
                </a:tc>
                <a:extLst>
                  <a:ext uri="{0D108BD9-81ED-4DB2-BD59-A6C34878D82A}">
                    <a16:rowId xmlns:a16="http://schemas.microsoft.com/office/drawing/2014/main" val="786692989"/>
                  </a:ext>
                </a:extLst>
              </a:tr>
            </a:tbl>
          </a:graphicData>
        </a:graphic>
      </p:graphicFrame>
      <p:sp>
        <p:nvSpPr>
          <p:cNvPr id="56345" name="Text Box 25"/>
          <p:cNvSpPr txBox="1">
            <a:spLocks noChangeArrowheads="1"/>
          </p:cNvSpPr>
          <p:nvPr/>
        </p:nvSpPr>
        <p:spPr bwMode="auto">
          <a:xfrm>
            <a:off x="412750" y="2943225"/>
            <a:ext cx="8408988" cy="1373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8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altLang="en-US" sz="2800" b="1" dirty="0">
                <a:solidFill>
                  <a:srgbClr val="800080"/>
                </a:solidFill>
                <a:effectLst>
                  <a:outerShdw blurRad="38100" dist="38100" dir="2700000" algn="tl">
                    <a:srgbClr val="000000"/>
                  </a:outerShdw>
                </a:effectLst>
                <a:latin typeface="Times" panose="02020603050405020304" pitchFamily="18" charset="0"/>
                <a:cs typeface="Times New Roman" panose="02020603050405020304" pitchFamily="18" charset="0"/>
                <a:sym typeface="Symbol" panose="05050102010706020507" pitchFamily="18" charset="2"/>
              </a:rPr>
              <a:t></a:t>
            </a:r>
            <a:r>
              <a:rPr lang="en-US" altLang="en-US" sz="2800" b="1" i="1" dirty="0">
                <a:solidFill>
                  <a:srgbClr val="800080"/>
                </a:solidFill>
                <a:effectLst>
                  <a:outerShdw blurRad="38100" dist="38100" dir="2700000" algn="tl">
                    <a:srgbClr val="000000"/>
                  </a:outerShdw>
                </a:effectLst>
                <a:latin typeface="Times" panose="02020603050405020304" pitchFamily="18" charset="0"/>
              </a:rPr>
              <a:t>Dominant strategies</a:t>
            </a:r>
            <a:r>
              <a:rPr lang="en-US" altLang="en-US" sz="2800" b="1" dirty="0">
                <a:solidFill>
                  <a:srgbClr val="800080"/>
                </a:solidFill>
                <a:effectLst>
                  <a:outerShdw blurRad="38100" dist="38100" dir="2700000" algn="tl">
                    <a:srgbClr val="000000"/>
                  </a:outerShdw>
                </a:effectLst>
                <a:latin typeface="Times" panose="02020603050405020304" pitchFamily="18" charset="0"/>
              </a:rPr>
              <a:t>:  Strategy 1 dominates Strategy 2 if every payoff from 2 is dominated by the respective payoff from 1.</a:t>
            </a:r>
          </a:p>
        </p:txBody>
      </p:sp>
      <p:sp>
        <p:nvSpPr>
          <p:cNvPr id="56346" name="Text Box 26"/>
          <p:cNvSpPr txBox="1">
            <a:spLocks noChangeArrowheads="1"/>
          </p:cNvSpPr>
          <p:nvPr/>
        </p:nvSpPr>
        <p:spPr bwMode="auto">
          <a:xfrm>
            <a:off x="414338" y="4332288"/>
            <a:ext cx="8275637" cy="2227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altLang="en-US" sz="2800" b="1" i="1" dirty="0">
                <a:solidFill>
                  <a:schemeClr val="accent2"/>
                </a:solidFill>
                <a:effectLst>
                  <a:outerShdw blurRad="38100" dist="38100" dir="2700000" algn="tl">
                    <a:srgbClr val="000000"/>
                  </a:outerShdw>
                </a:effectLst>
                <a:latin typeface="Times" panose="02020603050405020304" pitchFamily="18" charset="0"/>
              </a:rPr>
              <a:t>Nash equilibrium:  </a:t>
            </a:r>
            <a:r>
              <a:rPr lang="en-US" altLang="en-US" sz="2800" b="1" dirty="0">
                <a:solidFill>
                  <a:schemeClr val="accent2"/>
                </a:solidFill>
                <a:effectLst>
                  <a:outerShdw blurRad="38100" dist="38100" dir="2700000" algn="tl">
                    <a:srgbClr val="000000"/>
                  </a:outerShdw>
                </a:effectLst>
                <a:latin typeface="Times" panose="02020603050405020304" pitchFamily="18" charset="0"/>
              </a:rPr>
              <a:t>a set of strategies, one for each player, such that no player has an incentive (in terms of improving his own payoff) to deviate from his strategy, i.e., each player can do no better given what the opposing player(s) does.</a:t>
            </a:r>
          </a:p>
        </p:txBody>
      </p:sp>
      <p:sp>
        <p:nvSpPr>
          <p:cNvPr id="2" name="Rectangle 1"/>
          <p:cNvSpPr/>
          <p:nvPr/>
        </p:nvSpPr>
        <p:spPr>
          <a:xfrm>
            <a:off x="307976" y="787400"/>
            <a:ext cx="8488362" cy="508000"/>
          </a:xfrm>
          <a:prstGeom prst="rect">
            <a:avLst/>
          </a:prstGeom>
          <a:solidFill>
            <a:srgbClr val="FFFF7A"/>
          </a:solidFill>
          <a:ln w="28575">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rgbClr val="0000FF"/>
                </a:solidFill>
              </a:rPr>
              <a:t>                                COMPANY Y</a:t>
            </a:r>
            <a:endParaRPr lang="en-US" sz="2400" b="1" dirty="0">
              <a:solidFill>
                <a:srgbClr val="0000FF"/>
              </a:solidFill>
            </a:endParaRPr>
          </a:p>
        </p:txBody>
      </p:sp>
      <p:sp>
        <p:nvSpPr>
          <p:cNvPr id="7" name="Rectangle 6"/>
          <p:cNvSpPr/>
          <p:nvPr/>
        </p:nvSpPr>
        <p:spPr>
          <a:xfrm>
            <a:off x="305102" y="1293379"/>
            <a:ext cx="2319036" cy="1505383"/>
          </a:xfrm>
          <a:prstGeom prst="rect">
            <a:avLst/>
          </a:prstGeom>
          <a:solidFill>
            <a:srgbClr val="FFFF7A"/>
          </a:solidFill>
          <a:ln w="28575">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smtClean="0">
                <a:solidFill>
                  <a:srgbClr val="0000FF"/>
                </a:solidFill>
              </a:rPr>
              <a:t>COMPANY X</a:t>
            </a:r>
            <a:endParaRPr lang="en-US" sz="2400" b="1" dirty="0">
              <a:solidFill>
                <a:srgbClr val="0000FF"/>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ChangeArrowheads="1"/>
          </p:cNvSpPr>
          <p:nvPr/>
        </p:nvSpPr>
        <p:spPr bwMode="auto">
          <a:xfrm>
            <a:off x="1916113" y="771525"/>
            <a:ext cx="6940550" cy="58404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lvl1pPr marL="234950" indent="-234950">
              <a:defRPr>
                <a:solidFill>
                  <a:schemeClr val="tx1"/>
                </a:solidFill>
                <a:latin typeface="Arial" panose="020B0604020202020204" pitchFamily="34" charset="0"/>
              </a:defRPr>
            </a:lvl1pPr>
            <a:lvl2pPr marL="795338" indent="-338138">
              <a:defRPr>
                <a:solidFill>
                  <a:schemeClr val="tx1"/>
                </a:solidFill>
                <a:latin typeface="Arial" panose="020B0604020202020204" pitchFamily="34" charset="0"/>
              </a:defRPr>
            </a:lvl2pPr>
            <a:lvl3pPr marL="2397125">
              <a:defRPr>
                <a:solidFill>
                  <a:schemeClr val="tx1"/>
                </a:solidFill>
                <a:latin typeface="Arial" panose="020B0604020202020204" pitchFamily="34" charset="0"/>
              </a:defRPr>
            </a:lvl3pPr>
            <a:lvl4pPr marL="2511425">
              <a:defRPr>
                <a:solidFill>
                  <a:schemeClr val="tx1"/>
                </a:solidFill>
                <a:latin typeface="Arial" panose="020B0604020202020204" pitchFamily="34" charset="0"/>
              </a:defRPr>
            </a:lvl4pPr>
            <a:lvl5pPr marL="2625725">
              <a:defRPr>
                <a:solidFill>
                  <a:schemeClr val="tx1"/>
                </a:solidFill>
                <a:latin typeface="Arial" panose="020B0604020202020204" pitchFamily="34" charset="0"/>
              </a:defRPr>
            </a:lvl5pPr>
            <a:lvl6pPr marL="3082925" fontAlgn="base">
              <a:spcBef>
                <a:spcPct val="0"/>
              </a:spcBef>
              <a:spcAft>
                <a:spcPct val="0"/>
              </a:spcAft>
              <a:defRPr>
                <a:solidFill>
                  <a:schemeClr val="tx1"/>
                </a:solidFill>
                <a:latin typeface="Arial" panose="020B0604020202020204" pitchFamily="34" charset="0"/>
              </a:defRPr>
            </a:lvl6pPr>
            <a:lvl7pPr marL="3540125" fontAlgn="base">
              <a:spcBef>
                <a:spcPct val="0"/>
              </a:spcBef>
              <a:spcAft>
                <a:spcPct val="0"/>
              </a:spcAft>
              <a:defRPr>
                <a:solidFill>
                  <a:schemeClr val="tx1"/>
                </a:solidFill>
                <a:latin typeface="Arial" panose="020B0604020202020204" pitchFamily="34" charset="0"/>
              </a:defRPr>
            </a:lvl7pPr>
            <a:lvl8pPr marL="3997325" fontAlgn="base">
              <a:spcBef>
                <a:spcPct val="0"/>
              </a:spcBef>
              <a:spcAft>
                <a:spcPct val="0"/>
              </a:spcAft>
              <a:defRPr>
                <a:solidFill>
                  <a:schemeClr val="tx1"/>
                </a:solidFill>
                <a:latin typeface="Arial" panose="020B0604020202020204" pitchFamily="34" charset="0"/>
              </a:defRPr>
            </a:lvl8pPr>
            <a:lvl9pPr marL="4454525" fontAlgn="base">
              <a:spcBef>
                <a:spcPct val="0"/>
              </a:spcBef>
              <a:spcAft>
                <a:spcPct val="0"/>
              </a:spcAft>
              <a:defRPr>
                <a:solidFill>
                  <a:schemeClr val="tx1"/>
                </a:solidFill>
                <a:latin typeface="Arial" panose="020B0604020202020204" pitchFamily="34" charset="0"/>
              </a:defRPr>
            </a:lvl9pPr>
          </a:lstStyle>
          <a:p>
            <a:pPr eaLnBrk="0" hangingPunct="0">
              <a:lnSpc>
                <a:spcPct val="85000"/>
              </a:lnSpc>
            </a:pPr>
            <a:r>
              <a:rPr lang="en-US" altLang="en-US" sz="4800" b="1">
                <a:solidFill>
                  <a:srgbClr val="CC0000"/>
                </a:solidFill>
                <a:latin typeface="Times New Roman" panose="02020603050405020304" pitchFamily="18" charset="0"/>
              </a:rPr>
              <a:t>Differentiated Products</a:t>
            </a:r>
          </a:p>
          <a:p>
            <a:pPr lvl="1" eaLnBrk="0" hangingPunct="0">
              <a:lnSpc>
                <a:spcPct val="85000"/>
              </a:lnSpc>
              <a:buFontTx/>
              <a:buChar char="•"/>
            </a:pPr>
            <a:r>
              <a:rPr lang="en-US" altLang="en-US" sz="4400" b="1">
                <a:solidFill>
                  <a:srgbClr val="CC0000"/>
                </a:solidFill>
                <a:latin typeface="Times New Roman" panose="02020603050405020304" pitchFamily="18" charset="0"/>
              </a:rPr>
              <a:t>Product Attributes</a:t>
            </a:r>
          </a:p>
          <a:p>
            <a:pPr lvl="1" eaLnBrk="0" hangingPunct="0">
              <a:lnSpc>
                <a:spcPct val="85000"/>
              </a:lnSpc>
              <a:buFontTx/>
              <a:buChar char="•"/>
            </a:pPr>
            <a:r>
              <a:rPr lang="en-US" altLang="en-US" sz="4400" b="1">
                <a:solidFill>
                  <a:srgbClr val="CC0000"/>
                </a:solidFill>
                <a:latin typeface="Times New Roman" panose="02020603050405020304" pitchFamily="18" charset="0"/>
              </a:rPr>
              <a:t>Service</a:t>
            </a:r>
          </a:p>
          <a:p>
            <a:pPr lvl="1" eaLnBrk="0" hangingPunct="0">
              <a:lnSpc>
                <a:spcPct val="85000"/>
              </a:lnSpc>
              <a:buFontTx/>
              <a:buChar char="•"/>
            </a:pPr>
            <a:r>
              <a:rPr lang="en-US" altLang="en-US" sz="4400" b="1">
                <a:solidFill>
                  <a:srgbClr val="CC0000"/>
                </a:solidFill>
                <a:latin typeface="Times New Roman" panose="02020603050405020304" pitchFamily="18" charset="0"/>
              </a:rPr>
              <a:t>Location</a:t>
            </a:r>
          </a:p>
          <a:p>
            <a:pPr lvl="1" eaLnBrk="0" hangingPunct="0">
              <a:lnSpc>
                <a:spcPct val="85000"/>
              </a:lnSpc>
              <a:buFontTx/>
              <a:buChar char="•"/>
            </a:pPr>
            <a:r>
              <a:rPr lang="en-US" altLang="en-US" sz="4400" b="1">
                <a:solidFill>
                  <a:srgbClr val="CC0000"/>
                </a:solidFill>
                <a:latin typeface="Times New Roman" panose="02020603050405020304" pitchFamily="18" charset="0"/>
              </a:rPr>
              <a:t>Brand Names and 		  	Packaging</a:t>
            </a:r>
          </a:p>
          <a:p>
            <a:pPr lvl="1" eaLnBrk="0" hangingPunct="0">
              <a:lnSpc>
                <a:spcPct val="85000"/>
              </a:lnSpc>
              <a:buFontTx/>
              <a:buChar char="•"/>
            </a:pPr>
            <a:r>
              <a:rPr lang="en-US" altLang="en-US" sz="4400" b="1">
                <a:solidFill>
                  <a:srgbClr val="CC0000"/>
                </a:solidFill>
                <a:latin typeface="Times New Roman" panose="02020603050405020304" pitchFamily="18" charset="0"/>
              </a:rPr>
              <a:t>Some Control Over 	Price</a:t>
            </a:r>
          </a:p>
          <a:p>
            <a:pPr lvl="1" eaLnBrk="0" hangingPunct="0">
              <a:lnSpc>
                <a:spcPct val="85000"/>
              </a:lnSpc>
              <a:buFontTx/>
              <a:buChar char="•"/>
            </a:pPr>
            <a:r>
              <a:rPr lang="en-US" altLang="en-US" sz="4400" b="1">
                <a:solidFill>
                  <a:srgbClr val="CC0000"/>
                </a:solidFill>
                <a:latin typeface="Times New Roman" panose="02020603050405020304" pitchFamily="18" charset="0"/>
              </a:rPr>
              <a:t>Easy Entry and Exit</a:t>
            </a:r>
          </a:p>
          <a:p>
            <a:pPr lvl="1" eaLnBrk="0" hangingPunct="0">
              <a:lnSpc>
                <a:spcPct val="85000"/>
              </a:lnSpc>
              <a:buFontTx/>
              <a:buChar char="•"/>
            </a:pPr>
            <a:r>
              <a:rPr lang="en-US" altLang="en-US" sz="4400" b="1">
                <a:solidFill>
                  <a:srgbClr val="CC0000"/>
                </a:solidFill>
                <a:latin typeface="Times New Roman" panose="02020603050405020304" pitchFamily="18" charset="0"/>
              </a:rPr>
              <a:t>Advertising</a:t>
            </a:r>
          </a:p>
        </p:txBody>
      </p:sp>
      <p:sp>
        <p:nvSpPr>
          <p:cNvPr id="7171" name="Rectangle 3"/>
          <p:cNvSpPr>
            <a:spLocks noChangeArrowheads="1"/>
          </p:cNvSpPr>
          <p:nvPr/>
        </p:nvSpPr>
        <p:spPr bwMode="auto">
          <a:xfrm>
            <a:off x="2530475" y="90488"/>
            <a:ext cx="5737225" cy="774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4500" b="1">
                <a:solidFill>
                  <a:srgbClr val="000099"/>
                </a:solidFill>
                <a:latin typeface="Times New Roman" panose="02020603050405020304" pitchFamily="18" charset="0"/>
              </a:rPr>
              <a:t>CHARACTERISTICS</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7170">
                                            <p:txEl>
                                              <p:pRg st="0" end="0"/>
                                            </p:txEl>
                                          </p:spTgt>
                                        </p:tgtEl>
                                        <p:attrNameLst>
                                          <p:attrName>style.visibility</p:attrName>
                                        </p:attrNameLst>
                                      </p:cBhvr>
                                      <p:to>
                                        <p:strVal val="visible"/>
                                      </p:to>
                                    </p:set>
                                    <p:animEffect transition="in" filter="wipe(left)">
                                      <p:cBhvr>
                                        <p:cTn id="7" dur="500"/>
                                        <p:tgtEl>
                                          <p:spTgt spid="7170">
                                            <p:txEl>
                                              <p:pRg st="0" end="0"/>
                                            </p:txEl>
                                          </p:spTgt>
                                        </p:tgtEl>
                                      </p:cBhvr>
                                    </p:animEffect>
                                  </p:childTnLst>
                                  <p:subTnLst>
                                    <p:animClr clrSpc="rgb" dir="cw">
                                      <p:cBhvr override="childStyle">
                                        <p:cTn dur="1" fill="hold" display="0" masterRel="nextClick" afterEffect="1"/>
                                        <p:tgtEl>
                                          <p:spTgt spid="7170">
                                            <p:txEl>
                                              <p:pRg st="0" end="0"/>
                                            </p:txEl>
                                          </p:spTgt>
                                        </p:tgtEl>
                                        <p:attrNameLst>
                                          <p:attrName>ppt_c</p:attrName>
                                        </p:attrNameLst>
                                      </p:cBhvr>
                                      <p:to>
                                        <a:schemeClr val="tx1"/>
                                      </p:to>
                                    </p:animClr>
                                  </p:sub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7170">
                                            <p:txEl>
                                              <p:pRg st="1" end="1"/>
                                            </p:txEl>
                                          </p:spTgt>
                                        </p:tgtEl>
                                        <p:attrNameLst>
                                          <p:attrName>style.visibility</p:attrName>
                                        </p:attrNameLst>
                                      </p:cBhvr>
                                      <p:to>
                                        <p:strVal val="visible"/>
                                      </p:to>
                                    </p:set>
                                    <p:animEffect transition="in" filter="wipe(left)">
                                      <p:cBhvr>
                                        <p:cTn id="12" dur="500"/>
                                        <p:tgtEl>
                                          <p:spTgt spid="7170">
                                            <p:txEl>
                                              <p:pRg st="1" end="1"/>
                                            </p:txEl>
                                          </p:spTgt>
                                        </p:tgtEl>
                                      </p:cBhvr>
                                    </p:animEffect>
                                  </p:childTnLst>
                                  <p:subTnLst>
                                    <p:animClr clrSpc="rgb" dir="cw">
                                      <p:cBhvr override="childStyle">
                                        <p:cTn dur="1" fill="hold" display="0" masterRel="nextClick" afterEffect="1"/>
                                        <p:tgtEl>
                                          <p:spTgt spid="7170">
                                            <p:txEl>
                                              <p:pRg st="1" end="1"/>
                                            </p:txEl>
                                          </p:spTgt>
                                        </p:tgtEl>
                                        <p:attrNameLst>
                                          <p:attrName>ppt_c</p:attrName>
                                        </p:attrNameLst>
                                      </p:cBhvr>
                                      <p:to>
                                        <a:schemeClr val="tx1"/>
                                      </p:to>
                                    </p:animClr>
                                  </p:sub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7170">
                                            <p:txEl>
                                              <p:pRg st="2" end="2"/>
                                            </p:txEl>
                                          </p:spTgt>
                                        </p:tgtEl>
                                        <p:attrNameLst>
                                          <p:attrName>style.visibility</p:attrName>
                                        </p:attrNameLst>
                                      </p:cBhvr>
                                      <p:to>
                                        <p:strVal val="visible"/>
                                      </p:to>
                                    </p:set>
                                    <p:animEffect transition="in" filter="wipe(left)">
                                      <p:cBhvr>
                                        <p:cTn id="17" dur="500"/>
                                        <p:tgtEl>
                                          <p:spTgt spid="7170">
                                            <p:txEl>
                                              <p:pRg st="2" end="2"/>
                                            </p:txEl>
                                          </p:spTgt>
                                        </p:tgtEl>
                                      </p:cBhvr>
                                    </p:animEffect>
                                  </p:childTnLst>
                                  <p:subTnLst>
                                    <p:animClr clrSpc="rgb" dir="cw">
                                      <p:cBhvr override="childStyle">
                                        <p:cTn dur="1" fill="hold" display="0" masterRel="nextClick" afterEffect="1"/>
                                        <p:tgtEl>
                                          <p:spTgt spid="7170">
                                            <p:txEl>
                                              <p:pRg st="2" end="2"/>
                                            </p:txEl>
                                          </p:spTgt>
                                        </p:tgtEl>
                                        <p:attrNameLst>
                                          <p:attrName>ppt_c</p:attrName>
                                        </p:attrNameLst>
                                      </p:cBhvr>
                                      <p:to>
                                        <a:schemeClr val="tx1"/>
                                      </p:to>
                                    </p:animClr>
                                  </p:sub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7170">
                                            <p:txEl>
                                              <p:pRg st="3" end="3"/>
                                            </p:txEl>
                                          </p:spTgt>
                                        </p:tgtEl>
                                        <p:attrNameLst>
                                          <p:attrName>style.visibility</p:attrName>
                                        </p:attrNameLst>
                                      </p:cBhvr>
                                      <p:to>
                                        <p:strVal val="visible"/>
                                      </p:to>
                                    </p:set>
                                    <p:animEffect transition="in" filter="wipe(left)">
                                      <p:cBhvr>
                                        <p:cTn id="22" dur="500"/>
                                        <p:tgtEl>
                                          <p:spTgt spid="7170">
                                            <p:txEl>
                                              <p:pRg st="3" end="3"/>
                                            </p:txEl>
                                          </p:spTgt>
                                        </p:tgtEl>
                                      </p:cBhvr>
                                    </p:animEffect>
                                  </p:childTnLst>
                                  <p:subTnLst>
                                    <p:animClr clrSpc="rgb" dir="cw">
                                      <p:cBhvr override="childStyle">
                                        <p:cTn dur="1" fill="hold" display="0" masterRel="nextClick" afterEffect="1"/>
                                        <p:tgtEl>
                                          <p:spTgt spid="7170">
                                            <p:txEl>
                                              <p:pRg st="3" end="3"/>
                                            </p:txEl>
                                          </p:spTgt>
                                        </p:tgtEl>
                                        <p:attrNameLst>
                                          <p:attrName>ppt_c</p:attrName>
                                        </p:attrNameLst>
                                      </p:cBhvr>
                                      <p:to>
                                        <a:schemeClr val="tx1"/>
                                      </p:to>
                                    </p:animClr>
                                  </p:sub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7170">
                                            <p:txEl>
                                              <p:pRg st="4" end="4"/>
                                            </p:txEl>
                                          </p:spTgt>
                                        </p:tgtEl>
                                        <p:attrNameLst>
                                          <p:attrName>style.visibility</p:attrName>
                                        </p:attrNameLst>
                                      </p:cBhvr>
                                      <p:to>
                                        <p:strVal val="visible"/>
                                      </p:to>
                                    </p:set>
                                    <p:animEffect transition="in" filter="wipe(left)">
                                      <p:cBhvr>
                                        <p:cTn id="27" dur="500"/>
                                        <p:tgtEl>
                                          <p:spTgt spid="7170">
                                            <p:txEl>
                                              <p:pRg st="4" end="4"/>
                                            </p:txEl>
                                          </p:spTgt>
                                        </p:tgtEl>
                                      </p:cBhvr>
                                    </p:animEffect>
                                  </p:childTnLst>
                                  <p:subTnLst>
                                    <p:animClr clrSpc="rgb" dir="cw">
                                      <p:cBhvr override="childStyle">
                                        <p:cTn dur="1" fill="hold" display="0" masterRel="nextClick" afterEffect="1"/>
                                        <p:tgtEl>
                                          <p:spTgt spid="7170">
                                            <p:txEl>
                                              <p:pRg st="4" end="4"/>
                                            </p:txEl>
                                          </p:spTgt>
                                        </p:tgtEl>
                                        <p:attrNameLst>
                                          <p:attrName>ppt_c</p:attrName>
                                        </p:attrNameLst>
                                      </p:cBhvr>
                                      <p:to>
                                        <a:schemeClr val="tx1"/>
                                      </p:to>
                                    </p:animClr>
                                  </p:sub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7170">
                                            <p:txEl>
                                              <p:pRg st="5" end="5"/>
                                            </p:txEl>
                                          </p:spTgt>
                                        </p:tgtEl>
                                        <p:attrNameLst>
                                          <p:attrName>style.visibility</p:attrName>
                                        </p:attrNameLst>
                                      </p:cBhvr>
                                      <p:to>
                                        <p:strVal val="visible"/>
                                      </p:to>
                                    </p:set>
                                    <p:animEffect transition="in" filter="wipe(left)">
                                      <p:cBhvr>
                                        <p:cTn id="32" dur="500"/>
                                        <p:tgtEl>
                                          <p:spTgt spid="7170">
                                            <p:txEl>
                                              <p:pRg st="5" end="5"/>
                                            </p:txEl>
                                          </p:spTgt>
                                        </p:tgtEl>
                                      </p:cBhvr>
                                    </p:animEffect>
                                  </p:childTnLst>
                                  <p:subTnLst>
                                    <p:animClr clrSpc="rgb" dir="cw">
                                      <p:cBhvr override="childStyle">
                                        <p:cTn dur="1" fill="hold" display="0" masterRel="nextClick" afterEffect="1"/>
                                        <p:tgtEl>
                                          <p:spTgt spid="7170">
                                            <p:txEl>
                                              <p:pRg st="5" end="5"/>
                                            </p:txEl>
                                          </p:spTgt>
                                        </p:tgtEl>
                                        <p:attrNameLst>
                                          <p:attrName>ppt_c</p:attrName>
                                        </p:attrNameLst>
                                      </p:cBhvr>
                                      <p:to>
                                        <a:schemeClr val="tx1"/>
                                      </p:to>
                                    </p:animClr>
                                  </p:sub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7170">
                                            <p:txEl>
                                              <p:pRg st="6" end="6"/>
                                            </p:txEl>
                                          </p:spTgt>
                                        </p:tgtEl>
                                        <p:attrNameLst>
                                          <p:attrName>style.visibility</p:attrName>
                                        </p:attrNameLst>
                                      </p:cBhvr>
                                      <p:to>
                                        <p:strVal val="visible"/>
                                      </p:to>
                                    </p:set>
                                    <p:animEffect transition="in" filter="wipe(left)">
                                      <p:cBhvr>
                                        <p:cTn id="37" dur="500"/>
                                        <p:tgtEl>
                                          <p:spTgt spid="7170">
                                            <p:txEl>
                                              <p:pRg st="6" end="6"/>
                                            </p:txEl>
                                          </p:spTgt>
                                        </p:tgtEl>
                                      </p:cBhvr>
                                    </p:animEffect>
                                  </p:childTnLst>
                                  <p:subTnLst>
                                    <p:animClr clrSpc="rgb" dir="cw">
                                      <p:cBhvr override="childStyle">
                                        <p:cTn dur="1" fill="hold" display="0" masterRel="nextClick" afterEffect="1"/>
                                        <p:tgtEl>
                                          <p:spTgt spid="7170">
                                            <p:txEl>
                                              <p:pRg st="6" end="6"/>
                                            </p:txEl>
                                          </p:spTgt>
                                        </p:tgtEl>
                                        <p:attrNameLst>
                                          <p:attrName>ppt_c</p:attrName>
                                        </p:attrNameLst>
                                      </p:cBhvr>
                                      <p:to>
                                        <a:schemeClr val="tx1"/>
                                      </p:to>
                                    </p:animClr>
                                  </p:subTnLst>
                                </p:cTn>
                              </p:par>
                            </p:childTnLst>
                          </p:cTn>
                        </p:par>
                      </p:childTnLst>
                    </p:cTn>
                  </p:par>
                  <p:par>
                    <p:cTn id="38" fill="hold" nodeType="clickPar">
                      <p:stCondLst>
                        <p:cond delay="indefinite"/>
                      </p:stCondLst>
                      <p:childTnLst>
                        <p:par>
                          <p:cTn id="39" fill="hold" nodeType="withGroup">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7170">
                                            <p:txEl>
                                              <p:pRg st="7" end="7"/>
                                            </p:txEl>
                                          </p:spTgt>
                                        </p:tgtEl>
                                        <p:attrNameLst>
                                          <p:attrName>style.visibility</p:attrName>
                                        </p:attrNameLst>
                                      </p:cBhvr>
                                      <p:to>
                                        <p:strVal val="visible"/>
                                      </p:to>
                                    </p:set>
                                    <p:animEffect transition="in" filter="wipe(left)">
                                      <p:cBhvr>
                                        <p:cTn id="42" dur="500"/>
                                        <p:tgtEl>
                                          <p:spTgt spid="7170">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0" grpId="0" build="p" bldLvl="2"/>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ChangeArrowheads="1"/>
          </p:cNvSpPr>
          <p:nvPr/>
        </p:nvSpPr>
        <p:spPr bwMode="auto">
          <a:xfrm>
            <a:off x="2705100" y="3089275"/>
            <a:ext cx="2743200" cy="587375"/>
          </a:xfrm>
          <a:prstGeom prst="rect">
            <a:avLst/>
          </a:prstGeom>
          <a:solidFill>
            <a:srgbClr val="FAFD00"/>
          </a:solidFill>
          <a:ln w="12700">
            <a:solidFill>
              <a:schemeClr val="folHlink"/>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195" name="Line 3"/>
          <p:cNvSpPr>
            <a:spLocks noChangeShapeType="1"/>
          </p:cNvSpPr>
          <p:nvPr/>
        </p:nvSpPr>
        <p:spPr bwMode="auto">
          <a:xfrm>
            <a:off x="2967038" y="1909763"/>
            <a:ext cx="3686175" cy="3546475"/>
          </a:xfrm>
          <a:prstGeom prst="line">
            <a:avLst/>
          </a:prstGeom>
          <a:noFill/>
          <a:ln w="76200">
            <a:solidFill>
              <a:srgbClr val="777777"/>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196" name="Line 4"/>
          <p:cNvSpPr>
            <a:spLocks noChangeShapeType="1"/>
          </p:cNvSpPr>
          <p:nvPr/>
        </p:nvSpPr>
        <p:spPr bwMode="auto">
          <a:xfrm>
            <a:off x="3105150" y="1792288"/>
            <a:ext cx="5476875" cy="2967037"/>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197" name="Line 5"/>
          <p:cNvSpPr>
            <a:spLocks noChangeShapeType="1"/>
          </p:cNvSpPr>
          <p:nvPr/>
        </p:nvSpPr>
        <p:spPr bwMode="auto">
          <a:xfrm>
            <a:off x="2716213" y="3081338"/>
            <a:ext cx="2709862" cy="0"/>
          </a:xfrm>
          <a:prstGeom prst="line">
            <a:avLst/>
          </a:prstGeom>
          <a:noFill/>
          <a:ln w="38100">
            <a:solidFill>
              <a:schemeClr val="tx1"/>
            </a:solidFill>
            <a:prstDash val="dash"/>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198" name="Rectangle 6"/>
          <p:cNvSpPr>
            <a:spLocks noChangeArrowheads="1"/>
          </p:cNvSpPr>
          <p:nvPr/>
        </p:nvSpPr>
        <p:spPr bwMode="auto">
          <a:xfrm>
            <a:off x="8297863" y="4713288"/>
            <a:ext cx="438150" cy="5159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800" b="1"/>
              <a:t>D</a:t>
            </a:r>
          </a:p>
        </p:txBody>
      </p:sp>
      <p:sp>
        <p:nvSpPr>
          <p:cNvPr id="8199" name="Rectangle 7"/>
          <p:cNvSpPr>
            <a:spLocks noChangeArrowheads="1"/>
          </p:cNvSpPr>
          <p:nvPr/>
        </p:nvSpPr>
        <p:spPr bwMode="auto">
          <a:xfrm>
            <a:off x="6619875" y="5351463"/>
            <a:ext cx="735013" cy="5159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800" b="1"/>
              <a:t>MR</a:t>
            </a:r>
          </a:p>
        </p:txBody>
      </p:sp>
      <p:sp>
        <p:nvSpPr>
          <p:cNvPr id="8200" name="Freeform 8"/>
          <p:cNvSpPr>
            <a:spLocks/>
          </p:cNvSpPr>
          <p:nvPr/>
        </p:nvSpPr>
        <p:spPr bwMode="auto">
          <a:xfrm>
            <a:off x="4038600" y="1327150"/>
            <a:ext cx="3586163" cy="3989388"/>
          </a:xfrm>
          <a:custGeom>
            <a:avLst/>
            <a:gdLst>
              <a:gd name="T0" fmla="*/ 0 w 2259"/>
              <a:gd name="T1" fmla="*/ 2512 h 2513"/>
              <a:gd name="T2" fmla="*/ 371 w 2259"/>
              <a:gd name="T3" fmla="*/ 2285 h 2513"/>
              <a:gd name="T4" fmla="*/ 721 w 2259"/>
              <a:gd name="T5" fmla="*/ 2029 h 2513"/>
              <a:gd name="T6" fmla="*/ 1047 w 2259"/>
              <a:gd name="T7" fmla="*/ 1746 h 2513"/>
              <a:gd name="T8" fmla="*/ 1347 w 2259"/>
              <a:gd name="T9" fmla="*/ 1439 h 2513"/>
              <a:gd name="T10" fmla="*/ 1618 w 2259"/>
              <a:gd name="T11" fmla="*/ 1110 h 2513"/>
              <a:gd name="T12" fmla="*/ 1862 w 2259"/>
              <a:gd name="T13" fmla="*/ 759 h 2513"/>
              <a:gd name="T14" fmla="*/ 2075 w 2259"/>
              <a:gd name="T15" fmla="*/ 389 h 2513"/>
              <a:gd name="T16" fmla="*/ 2258 w 2259"/>
              <a:gd name="T17" fmla="*/ 0 h 25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259" h="2513">
                <a:moveTo>
                  <a:pt x="0" y="2512"/>
                </a:moveTo>
                <a:lnTo>
                  <a:pt x="371" y="2285"/>
                </a:lnTo>
                <a:lnTo>
                  <a:pt x="721" y="2029"/>
                </a:lnTo>
                <a:lnTo>
                  <a:pt x="1047" y="1746"/>
                </a:lnTo>
                <a:lnTo>
                  <a:pt x="1347" y="1439"/>
                </a:lnTo>
                <a:lnTo>
                  <a:pt x="1618" y="1110"/>
                </a:lnTo>
                <a:lnTo>
                  <a:pt x="1862" y="759"/>
                </a:lnTo>
                <a:lnTo>
                  <a:pt x="2075" y="389"/>
                </a:lnTo>
                <a:lnTo>
                  <a:pt x="2258" y="0"/>
                </a:lnTo>
              </a:path>
            </a:pathLst>
          </a:custGeom>
          <a:noFill/>
          <a:ln w="76200" cap="rnd" cmpd="sng">
            <a:solidFill>
              <a:srgbClr val="CC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201" name="Rectangle 9"/>
          <p:cNvSpPr>
            <a:spLocks noChangeArrowheads="1"/>
          </p:cNvSpPr>
          <p:nvPr/>
        </p:nvSpPr>
        <p:spPr bwMode="auto">
          <a:xfrm>
            <a:off x="2238375" y="2890838"/>
            <a:ext cx="442913" cy="393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000" b="1"/>
              <a:t>P</a:t>
            </a:r>
            <a:r>
              <a:rPr lang="en-US" altLang="en-US" sz="2000" b="1" baseline="-25000"/>
              <a:t>1</a:t>
            </a:r>
          </a:p>
        </p:txBody>
      </p:sp>
      <p:sp>
        <p:nvSpPr>
          <p:cNvPr id="8202" name="Rectangle 10"/>
          <p:cNvSpPr>
            <a:spLocks noChangeArrowheads="1"/>
          </p:cNvSpPr>
          <p:nvPr/>
        </p:nvSpPr>
        <p:spPr bwMode="auto">
          <a:xfrm>
            <a:off x="8135938" y="1817688"/>
            <a:ext cx="1025525" cy="5159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eaLnBrk="0" hangingPunct="0"/>
            <a:r>
              <a:rPr lang="en-US" altLang="en-US" sz="2800" b="1"/>
              <a:t>ATC</a:t>
            </a:r>
          </a:p>
        </p:txBody>
      </p:sp>
      <p:sp>
        <p:nvSpPr>
          <p:cNvPr id="8203" name="Rectangle 11"/>
          <p:cNvSpPr>
            <a:spLocks noChangeArrowheads="1"/>
          </p:cNvSpPr>
          <p:nvPr/>
        </p:nvSpPr>
        <p:spPr bwMode="auto">
          <a:xfrm rot="16200000">
            <a:off x="735807" y="3691731"/>
            <a:ext cx="2484438" cy="454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400" b="1"/>
              <a:t>Price and Costs</a:t>
            </a:r>
          </a:p>
        </p:txBody>
      </p:sp>
      <p:sp>
        <p:nvSpPr>
          <p:cNvPr id="8204" name="Rectangle 12"/>
          <p:cNvSpPr>
            <a:spLocks noChangeArrowheads="1"/>
          </p:cNvSpPr>
          <p:nvPr/>
        </p:nvSpPr>
        <p:spPr bwMode="auto">
          <a:xfrm>
            <a:off x="5257800" y="6048375"/>
            <a:ext cx="469900" cy="393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000" b="1"/>
              <a:t>Q</a:t>
            </a:r>
            <a:r>
              <a:rPr lang="en-US" altLang="en-US" sz="2000" b="1" baseline="-25000"/>
              <a:t>1</a:t>
            </a:r>
          </a:p>
        </p:txBody>
      </p:sp>
      <p:sp>
        <p:nvSpPr>
          <p:cNvPr id="8205" name="Rectangle 13"/>
          <p:cNvSpPr>
            <a:spLocks noChangeArrowheads="1"/>
          </p:cNvSpPr>
          <p:nvPr/>
        </p:nvSpPr>
        <p:spPr bwMode="auto">
          <a:xfrm>
            <a:off x="2747963" y="4165600"/>
            <a:ext cx="1744662" cy="11128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eaLnBrk="0" hangingPunct="0">
              <a:lnSpc>
                <a:spcPct val="80000"/>
              </a:lnSpc>
            </a:pPr>
            <a:r>
              <a:rPr lang="en-US" altLang="en-US" sz="2800" b="1" i="1">
                <a:latin typeface="Times New Roman" panose="02020603050405020304" pitchFamily="18" charset="0"/>
              </a:rPr>
              <a:t>Short-Run</a:t>
            </a:r>
          </a:p>
          <a:p>
            <a:pPr algn="ctr" eaLnBrk="0" hangingPunct="0">
              <a:lnSpc>
                <a:spcPct val="80000"/>
              </a:lnSpc>
            </a:pPr>
            <a:r>
              <a:rPr lang="en-US" altLang="en-US" sz="2800" b="1" i="1">
                <a:latin typeface="Times New Roman" panose="02020603050405020304" pitchFamily="18" charset="0"/>
              </a:rPr>
              <a:t>Economic</a:t>
            </a:r>
          </a:p>
          <a:p>
            <a:pPr algn="ctr" eaLnBrk="0" hangingPunct="0">
              <a:lnSpc>
                <a:spcPct val="80000"/>
              </a:lnSpc>
            </a:pPr>
            <a:r>
              <a:rPr lang="en-US" altLang="en-US" sz="2800" b="1" i="1">
                <a:latin typeface="Times New Roman" panose="02020603050405020304" pitchFamily="18" charset="0"/>
              </a:rPr>
              <a:t>Profits</a:t>
            </a:r>
          </a:p>
        </p:txBody>
      </p:sp>
      <p:sp>
        <p:nvSpPr>
          <p:cNvPr id="8206" name="Line 14"/>
          <p:cNvSpPr>
            <a:spLocks noChangeShapeType="1"/>
          </p:cNvSpPr>
          <p:nvPr/>
        </p:nvSpPr>
        <p:spPr bwMode="auto">
          <a:xfrm flipV="1">
            <a:off x="3627438" y="3379788"/>
            <a:ext cx="0" cy="881062"/>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207" name="Rectangle 15"/>
          <p:cNvSpPr>
            <a:spLocks noChangeArrowheads="1"/>
          </p:cNvSpPr>
          <p:nvPr/>
        </p:nvSpPr>
        <p:spPr bwMode="auto">
          <a:xfrm>
            <a:off x="2957513" y="1116013"/>
            <a:ext cx="4316412" cy="576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3200" b="1" i="1">
                <a:solidFill>
                  <a:srgbClr val="CC0000"/>
                </a:solidFill>
                <a:latin typeface="Times New Roman" panose="02020603050405020304" pitchFamily="18" charset="0"/>
              </a:rPr>
              <a:t>Expect New Competitors</a:t>
            </a:r>
          </a:p>
        </p:txBody>
      </p:sp>
      <p:grpSp>
        <p:nvGrpSpPr>
          <p:cNvPr id="8208" name="Group 16"/>
          <p:cNvGrpSpPr>
            <a:grpSpLocks/>
          </p:cNvGrpSpPr>
          <p:nvPr/>
        </p:nvGrpSpPr>
        <p:grpSpPr bwMode="auto">
          <a:xfrm>
            <a:off x="2659063" y="1233488"/>
            <a:ext cx="5719762" cy="4914900"/>
            <a:chOff x="1203" y="745"/>
            <a:chExt cx="3603" cy="3096"/>
          </a:xfrm>
        </p:grpSpPr>
        <p:sp>
          <p:nvSpPr>
            <p:cNvPr id="8209" name="Line 17"/>
            <p:cNvSpPr>
              <a:spLocks noChangeShapeType="1"/>
            </p:cNvSpPr>
            <p:nvPr/>
          </p:nvSpPr>
          <p:spPr bwMode="auto">
            <a:xfrm>
              <a:off x="1217" y="745"/>
              <a:ext cx="0" cy="3096"/>
            </a:xfrm>
            <a:prstGeom prst="line">
              <a:avLst/>
            </a:prstGeom>
            <a:noFill/>
            <a:ln w="762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210" name="Line 18"/>
            <p:cNvSpPr>
              <a:spLocks noChangeShapeType="1"/>
            </p:cNvSpPr>
            <p:nvPr/>
          </p:nvSpPr>
          <p:spPr bwMode="auto">
            <a:xfrm>
              <a:off x="1203" y="3817"/>
              <a:ext cx="3603" cy="0"/>
            </a:xfrm>
            <a:prstGeom prst="line">
              <a:avLst/>
            </a:prstGeom>
            <a:noFill/>
            <a:ln w="762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8211" name="Line 19"/>
          <p:cNvSpPr>
            <a:spLocks noChangeShapeType="1"/>
          </p:cNvSpPr>
          <p:nvPr/>
        </p:nvSpPr>
        <p:spPr bwMode="auto">
          <a:xfrm>
            <a:off x="5464175" y="3084513"/>
            <a:ext cx="0" cy="2989262"/>
          </a:xfrm>
          <a:prstGeom prst="line">
            <a:avLst/>
          </a:prstGeom>
          <a:noFill/>
          <a:ln w="38100">
            <a:solidFill>
              <a:schemeClr val="tx2"/>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212" name="Rectangle 20"/>
          <p:cNvSpPr>
            <a:spLocks noChangeArrowheads="1"/>
          </p:cNvSpPr>
          <p:nvPr/>
        </p:nvSpPr>
        <p:spPr bwMode="auto">
          <a:xfrm>
            <a:off x="2243138" y="76200"/>
            <a:ext cx="6711950" cy="1095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eaLnBrk="0" hangingPunct="0"/>
            <a:r>
              <a:rPr lang="en-US" altLang="en-US" sz="3300" b="1">
                <a:solidFill>
                  <a:srgbClr val="000099"/>
                </a:solidFill>
                <a:latin typeface="Times New Roman" panose="02020603050405020304" pitchFamily="18" charset="0"/>
              </a:rPr>
              <a:t>PRICE AND OUTPUT IN</a:t>
            </a:r>
          </a:p>
          <a:p>
            <a:pPr algn="ctr" eaLnBrk="0" hangingPunct="0"/>
            <a:r>
              <a:rPr lang="en-US" altLang="en-US" sz="3300" b="1">
                <a:solidFill>
                  <a:srgbClr val="000099"/>
                </a:solidFill>
                <a:latin typeface="Times New Roman" panose="02020603050405020304" pitchFamily="18" charset="0"/>
              </a:rPr>
              <a:t>MONOPOLISTIC COMPETITION</a:t>
            </a:r>
          </a:p>
        </p:txBody>
      </p:sp>
      <p:sp>
        <p:nvSpPr>
          <p:cNvPr id="8213" name="Text Box 21"/>
          <p:cNvSpPr txBox="1">
            <a:spLocks noChangeArrowheads="1"/>
          </p:cNvSpPr>
          <p:nvPr/>
        </p:nvSpPr>
        <p:spPr bwMode="auto">
          <a:xfrm>
            <a:off x="4802188" y="6329363"/>
            <a:ext cx="12128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b="1"/>
              <a:t>Quantity</a:t>
            </a:r>
          </a:p>
        </p:txBody>
      </p:sp>
      <p:sp>
        <p:nvSpPr>
          <p:cNvPr id="8214" name="Rectangle 22"/>
          <p:cNvSpPr>
            <a:spLocks noChangeArrowheads="1"/>
          </p:cNvSpPr>
          <p:nvPr/>
        </p:nvSpPr>
        <p:spPr bwMode="auto">
          <a:xfrm>
            <a:off x="2238375" y="3475038"/>
            <a:ext cx="457200" cy="393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000" b="1"/>
              <a:t>A</a:t>
            </a:r>
            <a:r>
              <a:rPr lang="en-US" altLang="en-US" sz="2000" b="1" baseline="-25000"/>
              <a:t>1</a:t>
            </a:r>
          </a:p>
        </p:txBody>
      </p:sp>
      <p:sp>
        <p:nvSpPr>
          <p:cNvPr id="8215" name="Line 23"/>
          <p:cNvSpPr>
            <a:spLocks noChangeShapeType="1"/>
          </p:cNvSpPr>
          <p:nvPr/>
        </p:nvSpPr>
        <p:spPr bwMode="auto">
          <a:xfrm>
            <a:off x="2716213" y="3665538"/>
            <a:ext cx="2709862" cy="0"/>
          </a:xfrm>
          <a:prstGeom prst="line">
            <a:avLst/>
          </a:prstGeom>
          <a:noFill/>
          <a:ln w="38100">
            <a:solidFill>
              <a:schemeClr val="tx1"/>
            </a:solidFill>
            <a:prstDash val="dash"/>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216" name="Oval 24"/>
          <p:cNvSpPr>
            <a:spLocks noChangeArrowheads="1"/>
          </p:cNvSpPr>
          <p:nvPr/>
        </p:nvSpPr>
        <p:spPr bwMode="auto">
          <a:xfrm>
            <a:off x="5380038" y="4217988"/>
            <a:ext cx="169862" cy="169862"/>
          </a:xfrm>
          <a:prstGeom prst="ellipse">
            <a:avLst/>
          </a:prstGeom>
          <a:solidFill>
            <a:schemeClr val="folHlink"/>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217" name="Freeform 25"/>
          <p:cNvSpPr>
            <a:spLocks/>
          </p:cNvSpPr>
          <p:nvPr/>
        </p:nvSpPr>
        <p:spPr bwMode="auto">
          <a:xfrm>
            <a:off x="3800475" y="1773238"/>
            <a:ext cx="4427538" cy="1998662"/>
          </a:xfrm>
          <a:custGeom>
            <a:avLst/>
            <a:gdLst>
              <a:gd name="T0" fmla="*/ 0 w 2789"/>
              <a:gd name="T1" fmla="*/ 0 h 1259"/>
              <a:gd name="T2" fmla="*/ 70 w 2789"/>
              <a:gd name="T3" fmla="*/ 293 h 1259"/>
              <a:gd name="T4" fmla="*/ 183 w 2789"/>
              <a:gd name="T5" fmla="*/ 549 h 1259"/>
              <a:gd name="T6" fmla="*/ 330 w 2789"/>
              <a:gd name="T7" fmla="*/ 764 h 1259"/>
              <a:gd name="T8" fmla="*/ 508 w 2789"/>
              <a:gd name="T9" fmla="*/ 943 h 1259"/>
              <a:gd name="T10" fmla="*/ 709 w 2789"/>
              <a:gd name="T11" fmla="*/ 1079 h 1259"/>
              <a:gd name="T12" fmla="*/ 927 w 2789"/>
              <a:gd name="T13" fmla="*/ 1178 h 1259"/>
              <a:gd name="T14" fmla="*/ 1158 w 2789"/>
              <a:gd name="T15" fmla="*/ 1237 h 1259"/>
              <a:gd name="T16" fmla="*/ 1393 w 2789"/>
              <a:gd name="T17" fmla="*/ 1258 h 1259"/>
              <a:gd name="T18" fmla="*/ 1629 w 2789"/>
              <a:gd name="T19" fmla="*/ 1239 h 1259"/>
              <a:gd name="T20" fmla="*/ 1860 w 2789"/>
              <a:gd name="T21" fmla="*/ 1180 h 1259"/>
              <a:gd name="T22" fmla="*/ 2078 w 2789"/>
              <a:gd name="T23" fmla="*/ 1083 h 1259"/>
              <a:gd name="T24" fmla="*/ 2279 w 2789"/>
              <a:gd name="T25" fmla="*/ 945 h 1259"/>
              <a:gd name="T26" fmla="*/ 2454 w 2789"/>
              <a:gd name="T27" fmla="*/ 769 h 1259"/>
              <a:gd name="T28" fmla="*/ 2604 w 2789"/>
              <a:gd name="T29" fmla="*/ 551 h 1259"/>
              <a:gd name="T30" fmla="*/ 2716 w 2789"/>
              <a:gd name="T31" fmla="*/ 296 h 1259"/>
              <a:gd name="T32" fmla="*/ 2788 w 2789"/>
              <a:gd name="T33" fmla="*/ 0 h 12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789" h="1259">
                <a:moveTo>
                  <a:pt x="0" y="0"/>
                </a:moveTo>
                <a:lnTo>
                  <a:pt x="70" y="293"/>
                </a:lnTo>
                <a:lnTo>
                  <a:pt x="183" y="549"/>
                </a:lnTo>
                <a:lnTo>
                  <a:pt x="330" y="764"/>
                </a:lnTo>
                <a:lnTo>
                  <a:pt x="508" y="943"/>
                </a:lnTo>
                <a:lnTo>
                  <a:pt x="709" y="1079"/>
                </a:lnTo>
                <a:lnTo>
                  <a:pt x="927" y="1178"/>
                </a:lnTo>
                <a:lnTo>
                  <a:pt x="1158" y="1237"/>
                </a:lnTo>
                <a:lnTo>
                  <a:pt x="1393" y="1258"/>
                </a:lnTo>
                <a:lnTo>
                  <a:pt x="1629" y="1239"/>
                </a:lnTo>
                <a:lnTo>
                  <a:pt x="1860" y="1180"/>
                </a:lnTo>
                <a:lnTo>
                  <a:pt x="2078" y="1083"/>
                </a:lnTo>
                <a:lnTo>
                  <a:pt x="2279" y="945"/>
                </a:lnTo>
                <a:lnTo>
                  <a:pt x="2454" y="769"/>
                </a:lnTo>
                <a:lnTo>
                  <a:pt x="2604" y="551"/>
                </a:lnTo>
                <a:lnTo>
                  <a:pt x="2716" y="296"/>
                </a:lnTo>
                <a:lnTo>
                  <a:pt x="2788" y="0"/>
                </a:lnTo>
              </a:path>
            </a:pathLst>
          </a:custGeom>
          <a:noFill/>
          <a:ln w="76200" cap="rnd" cmpd="sng">
            <a:solidFill>
              <a:srgbClr val="000099"/>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218" name="Rectangle 26"/>
          <p:cNvSpPr>
            <a:spLocks noChangeArrowheads="1"/>
          </p:cNvSpPr>
          <p:nvPr/>
        </p:nvSpPr>
        <p:spPr bwMode="auto">
          <a:xfrm>
            <a:off x="7615238" y="982663"/>
            <a:ext cx="735012" cy="5159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800" b="1" i="1"/>
              <a:t>MC</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212"/>
                                        </p:tgtEl>
                                        <p:attrNameLst>
                                          <p:attrName>style.visibility</p:attrName>
                                        </p:attrNameLst>
                                      </p:cBhvr>
                                      <p:to>
                                        <p:strVal val="visible"/>
                                      </p:to>
                                    </p:set>
                                    <p:animEffect transition="in" filter="wipe(left)">
                                      <p:cBhvr>
                                        <p:cTn id="7" dur="500"/>
                                        <p:tgtEl>
                                          <p:spTgt spid="8212"/>
                                        </p:tgtEl>
                                      </p:cBhvr>
                                    </p:animEffect>
                                  </p:childTnLst>
                                </p:cTn>
                              </p:par>
                            </p:childTnLst>
                          </p:cTn>
                        </p:par>
                        <p:par>
                          <p:cTn id="8" fill="hold" nodeType="afterGroup">
                            <p:stCondLst>
                              <p:cond delay="500"/>
                            </p:stCondLst>
                            <p:childTnLst>
                              <p:par>
                                <p:cTn id="9" presetID="9" presetClass="entr" presetSubtype="0" fill="hold" nodeType="afterEffect">
                                  <p:stCondLst>
                                    <p:cond delay="0"/>
                                  </p:stCondLst>
                                  <p:childTnLst>
                                    <p:set>
                                      <p:cBhvr>
                                        <p:cTn id="10" dur="1" fill="hold">
                                          <p:stCondLst>
                                            <p:cond delay="0"/>
                                          </p:stCondLst>
                                        </p:cTn>
                                        <p:tgtEl>
                                          <p:spTgt spid="8208"/>
                                        </p:tgtEl>
                                        <p:attrNameLst>
                                          <p:attrName>style.visibility</p:attrName>
                                        </p:attrNameLst>
                                      </p:cBhvr>
                                      <p:to>
                                        <p:strVal val="visible"/>
                                      </p:to>
                                    </p:set>
                                    <p:animEffect transition="in" filter="dissolve">
                                      <p:cBhvr>
                                        <p:cTn id="11" dur="500"/>
                                        <p:tgtEl>
                                          <p:spTgt spid="8208"/>
                                        </p:tgtEl>
                                      </p:cBhvr>
                                    </p:animEffect>
                                  </p:childTnLst>
                                </p:cTn>
                              </p:par>
                            </p:childTnLst>
                          </p:cTn>
                        </p:par>
                        <p:par>
                          <p:cTn id="12" fill="hold" nodeType="afterGroup">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8203"/>
                                        </p:tgtEl>
                                        <p:attrNameLst>
                                          <p:attrName>style.visibility</p:attrName>
                                        </p:attrNameLst>
                                      </p:cBhvr>
                                      <p:to>
                                        <p:strVal val="visible"/>
                                      </p:to>
                                    </p:set>
                                    <p:animEffect transition="in" filter="wipe(down)">
                                      <p:cBhvr>
                                        <p:cTn id="15" dur="500"/>
                                        <p:tgtEl>
                                          <p:spTgt spid="8203"/>
                                        </p:tgtEl>
                                      </p:cBhvr>
                                    </p:animEffect>
                                  </p:childTnLst>
                                </p:cTn>
                              </p:par>
                            </p:childTnLst>
                          </p:cTn>
                        </p:par>
                        <p:par>
                          <p:cTn id="16" fill="hold" nodeType="afterGroup">
                            <p:stCondLst>
                              <p:cond delay="1500"/>
                            </p:stCondLst>
                            <p:childTnLst>
                              <p:par>
                                <p:cTn id="17" presetID="22" presetClass="entr" presetSubtype="8" fill="hold" grpId="0" nodeType="afterEffect">
                                  <p:stCondLst>
                                    <p:cond delay="0"/>
                                  </p:stCondLst>
                                  <p:childTnLst>
                                    <p:set>
                                      <p:cBhvr>
                                        <p:cTn id="18" dur="1" fill="hold">
                                          <p:stCondLst>
                                            <p:cond delay="0"/>
                                          </p:stCondLst>
                                        </p:cTn>
                                        <p:tgtEl>
                                          <p:spTgt spid="8213"/>
                                        </p:tgtEl>
                                        <p:attrNameLst>
                                          <p:attrName>style.visibility</p:attrName>
                                        </p:attrNameLst>
                                      </p:cBhvr>
                                      <p:to>
                                        <p:strVal val="visible"/>
                                      </p:to>
                                    </p:set>
                                    <p:animEffect transition="in" filter="wipe(left)">
                                      <p:cBhvr>
                                        <p:cTn id="19" dur="500"/>
                                        <p:tgtEl>
                                          <p:spTgt spid="8213"/>
                                        </p:tgtEl>
                                      </p:cBhvr>
                                    </p:animEffect>
                                  </p:childTnLst>
                                </p:cTn>
                              </p:par>
                            </p:childTnLst>
                          </p:cTn>
                        </p:par>
                        <p:par>
                          <p:cTn id="20" fill="hold" nodeType="afterGroup">
                            <p:stCondLst>
                              <p:cond delay="2000"/>
                            </p:stCondLst>
                            <p:childTnLst>
                              <p:par>
                                <p:cTn id="21" presetID="22" presetClass="entr" presetSubtype="8" fill="hold" nodeType="afterEffect">
                                  <p:stCondLst>
                                    <p:cond delay="0"/>
                                  </p:stCondLst>
                                  <p:childTnLst>
                                    <p:set>
                                      <p:cBhvr>
                                        <p:cTn id="22" dur="1" fill="hold">
                                          <p:stCondLst>
                                            <p:cond delay="0"/>
                                          </p:stCondLst>
                                        </p:cTn>
                                        <p:tgtEl>
                                          <p:spTgt spid="8196"/>
                                        </p:tgtEl>
                                        <p:attrNameLst>
                                          <p:attrName>style.visibility</p:attrName>
                                        </p:attrNameLst>
                                      </p:cBhvr>
                                      <p:to>
                                        <p:strVal val="visible"/>
                                      </p:to>
                                    </p:set>
                                    <p:animEffect transition="in" filter="wipe(left)">
                                      <p:cBhvr>
                                        <p:cTn id="23" dur="500"/>
                                        <p:tgtEl>
                                          <p:spTgt spid="8196"/>
                                        </p:tgtEl>
                                      </p:cBhvr>
                                    </p:animEffect>
                                  </p:childTnLst>
                                </p:cTn>
                              </p:par>
                            </p:childTnLst>
                          </p:cTn>
                        </p:par>
                        <p:par>
                          <p:cTn id="24" fill="hold" nodeType="afterGroup">
                            <p:stCondLst>
                              <p:cond delay="2500"/>
                            </p:stCondLst>
                            <p:childTnLst>
                              <p:par>
                                <p:cTn id="25" presetID="9" presetClass="entr" presetSubtype="0" fill="hold" grpId="0" nodeType="afterEffect">
                                  <p:stCondLst>
                                    <p:cond delay="0"/>
                                  </p:stCondLst>
                                  <p:childTnLst>
                                    <p:set>
                                      <p:cBhvr>
                                        <p:cTn id="26" dur="1" fill="hold">
                                          <p:stCondLst>
                                            <p:cond delay="0"/>
                                          </p:stCondLst>
                                        </p:cTn>
                                        <p:tgtEl>
                                          <p:spTgt spid="8198"/>
                                        </p:tgtEl>
                                        <p:attrNameLst>
                                          <p:attrName>style.visibility</p:attrName>
                                        </p:attrNameLst>
                                      </p:cBhvr>
                                      <p:to>
                                        <p:strVal val="visible"/>
                                      </p:to>
                                    </p:set>
                                    <p:animEffect transition="in" filter="dissolve">
                                      <p:cBhvr>
                                        <p:cTn id="27" dur="500"/>
                                        <p:tgtEl>
                                          <p:spTgt spid="8198"/>
                                        </p:tgtEl>
                                      </p:cBhvr>
                                    </p:animEffect>
                                  </p:childTnLst>
                                </p:cTn>
                              </p:par>
                            </p:childTnLst>
                          </p:cTn>
                        </p:par>
                        <p:par>
                          <p:cTn id="28" fill="hold" nodeType="afterGroup">
                            <p:stCondLst>
                              <p:cond delay="3000"/>
                            </p:stCondLst>
                            <p:childTnLst>
                              <p:par>
                                <p:cTn id="29" presetID="22" presetClass="entr" presetSubtype="8" fill="hold" nodeType="afterEffect">
                                  <p:stCondLst>
                                    <p:cond delay="0"/>
                                  </p:stCondLst>
                                  <p:childTnLst>
                                    <p:set>
                                      <p:cBhvr>
                                        <p:cTn id="30" dur="1" fill="hold">
                                          <p:stCondLst>
                                            <p:cond delay="0"/>
                                          </p:stCondLst>
                                        </p:cTn>
                                        <p:tgtEl>
                                          <p:spTgt spid="8195"/>
                                        </p:tgtEl>
                                        <p:attrNameLst>
                                          <p:attrName>style.visibility</p:attrName>
                                        </p:attrNameLst>
                                      </p:cBhvr>
                                      <p:to>
                                        <p:strVal val="visible"/>
                                      </p:to>
                                    </p:set>
                                    <p:animEffect transition="in" filter="wipe(left)">
                                      <p:cBhvr>
                                        <p:cTn id="31" dur="500"/>
                                        <p:tgtEl>
                                          <p:spTgt spid="8195"/>
                                        </p:tgtEl>
                                      </p:cBhvr>
                                    </p:animEffect>
                                  </p:childTnLst>
                                </p:cTn>
                              </p:par>
                            </p:childTnLst>
                          </p:cTn>
                        </p:par>
                        <p:par>
                          <p:cTn id="32" fill="hold" nodeType="afterGroup">
                            <p:stCondLst>
                              <p:cond delay="3500"/>
                            </p:stCondLst>
                            <p:childTnLst>
                              <p:par>
                                <p:cTn id="33" presetID="9" presetClass="entr" presetSubtype="0" fill="hold" grpId="0" nodeType="afterEffect">
                                  <p:stCondLst>
                                    <p:cond delay="0"/>
                                  </p:stCondLst>
                                  <p:childTnLst>
                                    <p:set>
                                      <p:cBhvr>
                                        <p:cTn id="34" dur="1" fill="hold">
                                          <p:stCondLst>
                                            <p:cond delay="0"/>
                                          </p:stCondLst>
                                        </p:cTn>
                                        <p:tgtEl>
                                          <p:spTgt spid="8199"/>
                                        </p:tgtEl>
                                        <p:attrNameLst>
                                          <p:attrName>style.visibility</p:attrName>
                                        </p:attrNameLst>
                                      </p:cBhvr>
                                      <p:to>
                                        <p:strVal val="visible"/>
                                      </p:to>
                                    </p:set>
                                    <p:animEffect transition="in" filter="dissolve">
                                      <p:cBhvr>
                                        <p:cTn id="35" dur="500"/>
                                        <p:tgtEl>
                                          <p:spTgt spid="8199"/>
                                        </p:tgtEl>
                                      </p:cBhvr>
                                    </p:animEffect>
                                  </p:childTnLst>
                                </p:cTn>
                              </p:par>
                            </p:childTnLst>
                          </p:cTn>
                        </p:par>
                        <p:par>
                          <p:cTn id="36" fill="hold" nodeType="afterGroup">
                            <p:stCondLst>
                              <p:cond delay="4000"/>
                            </p:stCondLst>
                            <p:childTnLst>
                              <p:par>
                                <p:cTn id="37" presetID="22" presetClass="entr" presetSubtype="8" fill="hold" nodeType="afterEffect">
                                  <p:stCondLst>
                                    <p:cond delay="0"/>
                                  </p:stCondLst>
                                  <p:childTnLst>
                                    <p:set>
                                      <p:cBhvr>
                                        <p:cTn id="38" dur="1" fill="hold">
                                          <p:stCondLst>
                                            <p:cond delay="0"/>
                                          </p:stCondLst>
                                        </p:cTn>
                                        <p:tgtEl>
                                          <p:spTgt spid="8200"/>
                                        </p:tgtEl>
                                        <p:attrNameLst>
                                          <p:attrName>style.visibility</p:attrName>
                                        </p:attrNameLst>
                                      </p:cBhvr>
                                      <p:to>
                                        <p:strVal val="visible"/>
                                      </p:to>
                                    </p:set>
                                    <p:animEffect transition="in" filter="wipe(left)">
                                      <p:cBhvr>
                                        <p:cTn id="39" dur="500"/>
                                        <p:tgtEl>
                                          <p:spTgt spid="8200"/>
                                        </p:tgtEl>
                                      </p:cBhvr>
                                    </p:animEffect>
                                  </p:childTnLst>
                                </p:cTn>
                              </p:par>
                            </p:childTnLst>
                          </p:cTn>
                        </p:par>
                        <p:par>
                          <p:cTn id="40" fill="hold" nodeType="afterGroup">
                            <p:stCondLst>
                              <p:cond delay="4500"/>
                            </p:stCondLst>
                            <p:childTnLst>
                              <p:par>
                                <p:cTn id="41" presetID="9" presetClass="entr" presetSubtype="0" fill="hold" grpId="0" nodeType="afterEffect">
                                  <p:stCondLst>
                                    <p:cond delay="0"/>
                                  </p:stCondLst>
                                  <p:childTnLst>
                                    <p:set>
                                      <p:cBhvr>
                                        <p:cTn id="42" dur="1" fill="hold">
                                          <p:stCondLst>
                                            <p:cond delay="0"/>
                                          </p:stCondLst>
                                        </p:cTn>
                                        <p:tgtEl>
                                          <p:spTgt spid="8218"/>
                                        </p:tgtEl>
                                        <p:attrNameLst>
                                          <p:attrName>style.visibility</p:attrName>
                                        </p:attrNameLst>
                                      </p:cBhvr>
                                      <p:to>
                                        <p:strVal val="visible"/>
                                      </p:to>
                                    </p:set>
                                    <p:animEffect transition="in" filter="dissolve">
                                      <p:cBhvr>
                                        <p:cTn id="43" dur="500"/>
                                        <p:tgtEl>
                                          <p:spTgt spid="8218"/>
                                        </p:tgtEl>
                                      </p:cBhvr>
                                    </p:animEffect>
                                  </p:childTnLst>
                                </p:cTn>
                              </p:par>
                            </p:childTnLst>
                          </p:cTn>
                        </p:par>
                        <p:par>
                          <p:cTn id="44" fill="hold" nodeType="afterGroup">
                            <p:stCondLst>
                              <p:cond delay="5000"/>
                            </p:stCondLst>
                            <p:childTnLst>
                              <p:par>
                                <p:cTn id="45" presetID="9" presetClass="entr" presetSubtype="0" fill="hold" nodeType="afterEffect">
                                  <p:stCondLst>
                                    <p:cond delay="0"/>
                                  </p:stCondLst>
                                  <p:childTnLst>
                                    <p:set>
                                      <p:cBhvr>
                                        <p:cTn id="46" dur="1" fill="hold">
                                          <p:stCondLst>
                                            <p:cond delay="0"/>
                                          </p:stCondLst>
                                        </p:cTn>
                                        <p:tgtEl>
                                          <p:spTgt spid="8216"/>
                                        </p:tgtEl>
                                        <p:attrNameLst>
                                          <p:attrName>style.visibility</p:attrName>
                                        </p:attrNameLst>
                                      </p:cBhvr>
                                      <p:to>
                                        <p:strVal val="visible"/>
                                      </p:to>
                                    </p:set>
                                    <p:animEffect transition="in" filter="dissolve">
                                      <p:cBhvr>
                                        <p:cTn id="47" dur="500"/>
                                        <p:tgtEl>
                                          <p:spTgt spid="8216"/>
                                        </p:tgtEl>
                                      </p:cBhvr>
                                    </p:animEffect>
                                  </p:childTnLst>
                                </p:cTn>
                              </p:par>
                            </p:childTnLst>
                          </p:cTn>
                        </p:par>
                        <p:par>
                          <p:cTn id="48" fill="hold" nodeType="afterGroup">
                            <p:stCondLst>
                              <p:cond delay="5500"/>
                            </p:stCondLst>
                            <p:childTnLst>
                              <p:par>
                                <p:cTn id="49" presetID="16" presetClass="entr" presetSubtype="42" fill="hold" nodeType="afterEffect">
                                  <p:stCondLst>
                                    <p:cond delay="0"/>
                                  </p:stCondLst>
                                  <p:childTnLst>
                                    <p:set>
                                      <p:cBhvr>
                                        <p:cTn id="50" dur="1" fill="hold">
                                          <p:stCondLst>
                                            <p:cond delay="0"/>
                                          </p:stCondLst>
                                        </p:cTn>
                                        <p:tgtEl>
                                          <p:spTgt spid="8211"/>
                                        </p:tgtEl>
                                        <p:attrNameLst>
                                          <p:attrName>style.visibility</p:attrName>
                                        </p:attrNameLst>
                                      </p:cBhvr>
                                      <p:to>
                                        <p:strVal val="visible"/>
                                      </p:to>
                                    </p:set>
                                    <p:animEffect transition="in" filter="barn(outHorizontal)">
                                      <p:cBhvr>
                                        <p:cTn id="51" dur="500"/>
                                        <p:tgtEl>
                                          <p:spTgt spid="8211"/>
                                        </p:tgtEl>
                                      </p:cBhvr>
                                    </p:animEffect>
                                  </p:childTnLst>
                                </p:cTn>
                              </p:par>
                            </p:childTnLst>
                          </p:cTn>
                        </p:par>
                        <p:par>
                          <p:cTn id="52" fill="hold" nodeType="afterGroup">
                            <p:stCondLst>
                              <p:cond delay="6000"/>
                            </p:stCondLst>
                            <p:childTnLst>
                              <p:par>
                                <p:cTn id="53" presetID="9" presetClass="entr" presetSubtype="0" fill="hold" grpId="0" nodeType="afterEffect">
                                  <p:stCondLst>
                                    <p:cond delay="0"/>
                                  </p:stCondLst>
                                  <p:childTnLst>
                                    <p:set>
                                      <p:cBhvr>
                                        <p:cTn id="54" dur="1" fill="hold">
                                          <p:stCondLst>
                                            <p:cond delay="0"/>
                                          </p:stCondLst>
                                        </p:cTn>
                                        <p:tgtEl>
                                          <p:spTgt spid="8204"/>
                                        </p:tgtEl>
                                        <p:attrNameLst>
                                          <p:attrName>style.visibility</p:attrName>
                                        </p:attrNameLst>
                                      </p:cBhvr>
                                      <p:to>
                                        <p:strVal val="visible"/>
                                      </p:to>
                                    </p:set>
                                    <p:animEffect transition="in" filter="dissolve">
                                      <p:cBhvr>
                                        <p:cTn id="55" dur="500"/>
                                        <p:tgtEl>
                                          <p:spTgt spid="8204"/>
                                        </p:tgtEl>
                                      </p:cBhvr>
                                    </p:animEffect>
                                  </p:childTnLst>
                                </p:cTn>
                              </p:par>
                            </p:childTnLst>
                          </p:cTn>
                        </p:par>
                        <p:par>
                          <p:cTn id="56" fill="hold" nodeType="afterGroup">
                            <p:stCondLst>
                              <p:cond delay="6500"/>
                            </p:stCondLst>
                            <p:childTnLst>
                              <p:par>
                                <p:cTn id="57" presetID="22" presetClass="entr" presetSubtype="2" fill="hold" nodeType="afterEffect">
                                  <p:stCondLst>
                                    <p:cond delay="0"/>
                                  </p:stCondLst>
                                  <p:childTnLst>
                                    <p:set>
                                      <p:cBhvr>
                                        <p:cTn id="58" dur="1" fill="hold">
                                          <p:stCondLst>
                                            <p:cond delay="0"/>
                                          </p:stCondLst>
                                        </p:cTn>
                                        <p:tgtEl>
                                          <p:spTgt spid="8197"/>
                                        </p:tgtEl>
                                        <p:attrNameLst>
                                          <p:attrName>style.visibility</p:attrName>
                                        </p:attrNameLst>
                                      </p:cBhvr>
                                      <p:to>
                                        <p:strVal val="visible"/>
                                      </p:to>
                                    </p:set>
                                    <p:animEffect transition="in" filter="wipe(right)">
                                      <p:cBhvr>
                                        <p:cTn id="59" dur="500"/>
                                        <p:tgtEl>
                                          <p:spTgt spid="8197"/>
                                        </p:tgtEl>
                                      </p:cBhvr>
                                    </p:animEffect>
                                  </p:childTnLst>
                                </p:cTn>
                              </p:par>
                            </p:childTnLst>
                          </p:cTn>
                        </p:par>
                        <p:par>
                          <p:cTn id="60" fill="hold" nodeType="afterGroup">
                            <p:stCondLst>
                              <p:cond delay="7000"/>
                            </p:stCondLst>
                            <p:childTnLst>
                              <p:par>
                                <p:cTn id="61" presetID="9" presetClass="entr" presetSubtype="0" fill="hold" grpId="0" nodeType="afterEffect">
                                  <p:stCondLst>
                                    <p:cond delay="0"/>
                                  </p:stCondLst>
                                  <p:childTnLst>
                                    <p:set>
                                      <p:cBhvr>
                                        <p:cTn id="62" dur="1" fill="hold">
                                          <p:stCondLst>
                                            <p:cond delay="0"/>
                                          </p:stCondLst>
                                        </p:cTn>
                                        <p:tgtEl>
                                          <p:spTgt spid="8201"/>
                                        </p:tgtEl>
                                        <p:attrNameLst>
                                          <p:attrName>style.visibility</p:attrName>
                                        </p:attrNameLst>
                                      </p:cBhvr>
                                      <p:to>
                                        <p:strVal val="visible"/>
                                      </p:to>
                                    </p:set>
                                    <p:animEffect transition="in" filter="dissolve">
                                      <p:cBhvr>
                                        <p:cTn id="63" dur="500"/>
                                        <p:tgtEl>
                                          <p:spTgt spid="8201"/>
                                        </p:tgtEl>
                                      </p:cBhvr>
                                    </p:animEffect>
                                  </p:childTnLst>
                                </p:cTn>
                              </p:par>
                            </p:childTnLst>
                          </p:cTn>
                        </p:par>
                      </p:childTnLst>
                    </p:cTn>
                  </p:par>
                  <p:par>
                    <p:cTn id="64" fill="hold" nodeType="clickPar">
                      <p:stCondLst>
                        <p:cond delay="indefinite"/>
                      </p:stCondLst>
                      <p:childTnLst>
                        <p:par>
                          <p:cTn id="65" fill="hold" nodeType="withGroup">
                            <p:stCondLst>
                              <p:cond delay="0"/>
                            </p:stCondLst>
                            <p:childTnLst>
                              <p:par>
                                <p:cTn id="66" presetID="22" presetClass="entr" presetSubtype="8" fill="hold" nodeType="clickEffect">
                                  <p:stCondLst>
                                    <p:cond delay="0"/>
                                  </p:stCondLst>
                                  <p:childTnLst>
                                    <p:set>
                                      <p:cBhvr>
                                        <p:cTn id="67" dur="1" fill="hold">
                                          <p:stCondLst>
                                            <p:cond delay="0"/>
                                          </p:stCondLst>
                                        </p:cTn>
                                        <p:tgtEl>
                                          <p:spTgt spid="8217"/>
                                        </p:tgtEl>
                                        <p:attrNameLst>
                                          <p:attrName>style.visibility</p:attrName>
                                        </p:attrNameLst>
                                      </p:cBhvr>
                                      <p:to>
                                        <p:strVal val="visible"/>
                                      </p:to>
                                    </p:set>
                                    <p:animEffect transition="in" filter="wipe(left)">
                                      <p:cBhvr>
                                        <p:cTn id="68" dur="500"/>
                                        <p:tgtEl>
                                          <p:spTgt spid="8217"/>
                                        </p:tgtEl>
                                      </p:cBhvr>
                                    </p:animEffect>
                                  </p:childTnLst>
                                </p:cTn>
                              </p:par>
                            </p:childTnLst>
                          </p:cTn>
                        </p:par>
                        <p:par>
                          <p:cTn id="69" fill="hold" nodeType="afterGroup">
                            <p:stCondLst>
                              <p:cond delay="500"/>
                            </p:stCondLst>
                            <p:childTnLst>
                              <p:par>
                                <p:cTn id="70" presetID="9" presetClass="entr" presetSubtype="0" fill="hold" grpId="0" nodeType="afterEffect">
                                  <p:stCondLst>
                                    <p:cond delay="0"/>
                                  </p:stCondLst>
                                  <p:childTnLst>
                                    <p:set>
                                      <p:cBhvr>
                                        <p:cTn id="71" dur="1" fill="hold">
                                          <p:stCondLst>
                                            <p:cond delay="0"/>
                                          </p:stCondLst>
                                        </p:cTn>
                                        <p:tgtEl>
                                          <p:spTgt spid="8202"/>
                                        </p:tgtEl>
                                        <p:attrNameLst>
                                          <p:attrName>style.visibility</p:attrName>
                                        </p:attrNameLst>
                                      </p:cBhvr>
                                      <p:to>
                                        <p:strVal val="visible"/>
                                      </p:to>
                                    </p:set>
                                    <p:animEffect transition="in" filter="dissolve">
                                      <p:cBhvr>
                                        <p:cTn id="72" dur="500"/>
                                        <p:tgtEl>
                                          <p:spTgt spid="8202"/>
                                        </p:tgtEl>
                                      </p:cBhvr>
                                    </p:animEffect>
                                  </p:childTnLst>
                                </p:cTn>
                              </p:par>
                            </p:childTnLst>
                          </p:cTn>
                        </p:par>
                        <p:par>
                          <p:cTn id="73" fill="hold" nodeType="afterGroup">
                            <p:stCondLst>
                              <p:cond delay="1000"/>
                            </p:stCondLst>
                            <p:childTnLst>
                              <p:par>
                                <p:cTn id="74" presetID="22" presetClass="entr" presetSubtype="2" fill="hold" nodeType="afterEffect">
                                  <p:stCondLst>
                                    <p:cond delay="0"/>
                                  </p:stCondLst>
                                  <p:childTnLst>
                                    <p:set>
                                      <p:cBhvr>
                                        <p:cTn id="75" dur="1" fill="hold">
                                          <p:stCondLst>
                                            <p:cond delay="0"/>
                                          </p:stCondLst>
                                        </p:cTn>
                                        <p:tgtEl>
                                          <p:spTgt spid="8215"/>
                                        </p:tgtEl>
                                        <p:attrNameLst>
                                          <p:attrName>style.visibility</p:attrName>
                                        </p:attrNameLst>
                                      </p:cBhvr>
                                      <p:to>
                                        <p:strVal val="visible"/>
                                      </p:to>
                                    </p:set>
                                    <p:animEffect transition="in" filter="wipe(right)">
                                      <p:cBhvr>
                                        <p:cTn id="76" dur="500"/>
                                        <p:tgtEl>
                                          <p:spTgt spid="8215"/>
                                        </p:tgtEl>
                                      </p:cBhvr>
                                    </p:animEffect>
                                  </p:childTnLst>
                                </p:cTn>
                              </p:par>
                            </p:childTnLst>
                          </p:cTn>
                        </p:par>
                        <p:par>
                          <p:cTn id="77" fill="hold" nodeType="afterGroup">
                            <p:stCondLst>
                              <p:cond delay="1500"/>
                            </p:stCondLst>
                            <p:childTnLst>
                              <p:par>
                                <p:cTn id="78" presetID="9" presetClass="entr" presetSubtype="0" fill="hold" grpId="0" nodeType="afterEffect">
                                  <p:stCondLst>
                                    <p:cond delay="0"/>
                                  </p:stCondLst>
                                  <p:childTnLst>
                                    <p:set>
                                      <p:cBhvr>
                                        <p:cTn id="79" dur="1" fill="hold">
                                          <p:stCondLst>
                                            <p:cond delay="0"/>
                                          </p:stCondLst>
                                        </p:cTn>
                                        <p:tgtEl>
                                          <p:spTgt spid="8214"/>
                                        </p:tgtEl>
                                        <p:attrNameLst>
                                          <p:attrName>style.visibility</p:attrName>
                                        </p:attrNameLst>
                                      </p:cBhvr>
                                      <p:to>
                                        <p:strVal val="visible"/>
                                      </p:to>
                                    </p:set>
                                    <p:animEffect transition="in" filter="dissolve">
                                      <p:cBhvr>
                                        <p:cTn id="80" dur="500"/>
                                        <p:tgtEl>
                                          <p:spTgt spid="8214"/>
                                        </p:tgtEl>
                                      </p:cBhvr>
                                    </p:animEffect>
                                  </p:childTnLst>
                                </p:cTn>
                              </p:par>
                            </p:childTnLst>
                          </p:cTn>
                        </p:par>
                        <p:par>
                          <p:cTn id="81" fill="hold" nodeType="afterGroup">
                            <p:stCondLst>
                              <p:cond delay="2000"/>
                            </p:stCondLst>
                            <p:childTnLst>
                              <p:par>
                                <p:cTn id="82" presetID="22" presetClass="entr" presetSubtype="2" fill="hold" nodeType="afterEffect">
                                  <p:stCondLst>
                                    <p:cond delay="0"/>
                                  </p:stCondLst>
                                  <p:childTnLst>
                                    <p:set>
                                      <p:cBhvr>
                                        <p:cTn id="83" dur="1" fill="hold">
                                          <p:stCondLst>
                                            <p:cond delay="0"/>
                                          </p:stCondLst>
                                        </p:cTn>
                                        <p:tgtEl>
                                          <p:spTgt spid="8194"/>
                                        </p:tgtEl>
                                        <p:attrNameLst>
                                          <p:attrName>style.visibility</p:attrName>
                                        </p:attrNameLst>
                                      </p:cBhvr>
                                      <p:to>
                                        <p:strVal val="visible"/>
                                      </p:to>
                                    </p:set>
                                    <p:animEffect transition="in" filter="wipe(right)">
                                      <p:cBhvr>
                                        <p:cTn id="84" dur="500"/>
                                        <p:tgtEl>
                                          <p:spTgt spid="8194"/>
                                        </p:tgtEl>
                                      </p:cBhvr>
                                    </p:animEffect>
                                  </p:childTnLst>
                                </p:cTn>
                              </p:par>
                            </p:childTnLst>
                          </p:cTn>
                        </p:par>
                        <p:par>
                          <p:cTn id="85" fill="hold" nodeType="afterGroup">
                            <p:stCondLst>
                              <p:cond delay="2500"/>
                            </p:stCondLst>
                            <p:childTnLst>
                              <p:par>
                                <p:cTn id="86" presetID="9" presetClass="entr" presetSubtype="0" fill="hold" grpId="0" nodeType="afterEffect">
                                  <p:stCondLst>
                                    <p:cond delay="0"/>
                                  </p:stCondLst>
                                  <p:childTnLst>
                                    <p:set>
                                      <p:cBhvr>
                                        <p:cTn id="87" dur="1" fill="hold">
                                          <p:stCondLst>
                                            <p:cond delay="0"/>
                                          </p:stCondLst>
                                        </p:cTn>
                                        <p:tgtEl>
                                          <p:spTgt spid="8205"/>
                                        </p:tgtEl>
                                        <p:attrNameLst>
                                          <p:attrName>style.visibility</p:attrName>
                                        </p:attrNameLst>
                                      </p:cBhvr>
                                      <p:to>
                                        <p:strVal val="visible"/>
                                      </p:to>
                                    </p:set>
                                    <p:animEffect transition="in" filter="dissolve">
                                      <p:cBhvr>
                                        <p:cTn id="88" dur="500"/>
                                        <p:tgtEl>
                                          <p:spTgt spid="8205"/>
                                        </p:tgtEl>
                                      </p:cBhvr>
                                    </p:animEffect>
                                  </p:childTnLst>
                                </p:cTn>
                              </p:par>
                            </p:childTnLst>
                          </p:cTn>
                        </p:par>
                        <p:par>
                          <p:cTn id="89" fill="hold" nodeType="afterGroup">
                            <p:stCondLst>
                              <p:cond delay="3000"/>
                            </p:stCondLst>
                            <p:childTnLst>
                              <p:par>
                                <p:cTn id="90" presetID="22" presetClass="entr" presetSubtype="4" fill="hold" nodeType="afterEffect">
                                  <p:stCondLst>
                                    <p:cond delay="0"/>
                                  </p:stCondLst>
                                  <p:childTnLst>
                                    <p:set>
                                      <p:cBhvr>
                                        <p:cTn id="91" dur="1" fill="hold">
                                          <p:stCondLst>
                                            <p:cond delay="0"/>
                                          </p:stCondLst>
                                        </p:cTn>
                                        <p:tgtEl>
                                          <p:spTgt spid="8206"/>
                                        </p:tgtEl>
                                        <p:attrNameLst>
                                          <p:attrName>style.visibility</p:attrName>
                                        </p:attrNameLst>
                                      </p:cBhvr>
                                      <p:to>
                                        <p:strVal val="visible"/>
                                      </p:to>
                                    </p:set>
                                    <p:animEffect transition="in" filter="wipe(down)">
                                      <p:cBhvr>
                                        <p:cTn id="92" dur="500"/>
                                        <p:tgtEl>
                                          <p:spTgt spid="8206"/>
                                        </p:tgtEl>
                                      </p:cBhvr>
                                    </p:animEffect>
                                  </p:childTnLst>
                                </p:cTn>
                              </p:par>
                            </p:childTnLst>
                          </p:cTn>
                        </p:par>
                      </p:childTnLst>
                    </p:cTn>
                  </p:par>
                  <p:par>
                    <p:cTn id="93" fill="hold" nodeType="clickPar">
                      <p:stCondLst>
                        <p:cond delay="indefinite"/>
                      </p:stCondLst>
                      <p:childTnLst>
                        <p:par>
                          <p:cTn id="94" fill="hold" nodeType="withGroup">
                            <p:stCondLst>
                              <p:cond delay="0"/>
                            </p:stCondLst>
                            <p:childTnLst>
                              <p:par>
                                <p:cTn id="95" presetID="9" presetClass="entr" presetSubtype="0" fill="hold" grpId="0" nodeType="clickEffect">
                                  <p:stCondLst>
                                    <p:cond delay="0"/>
                                  </p:stCondLst>
                                  <p:childTnLst>
                                    <p:set>
                                      <p:cBhvr>
                                        <p:cTn id="96" dur="1" fill="hold">
                                          <p:stCondLst>
                                            <p:cond delay="0"/>
                                          </p:stCondLst>
                                        </p:cTn>
                                        <p:tgtEl>
                                          <p:spTgt spid="8207"/>
                                        </p:tgtEl>
                                        <p:attrNameLst>
                                          <p:attrName>style.visibility</p:attrName>
                                        </p:attrNameLst>
                                      </p:cBhvr>
                                      <p:to>
                                        <p:strVal val="visible"/>
                                      </p:to>
                                    </p:set>
                                    <p:animEffect transition="in" filter="dissolve">
                                      <p:cBhvr>
                                        <p:cTn id="97" dur="500"/>
                                        <p:tgtEl>
                                          <p:spTgt spid="8207"/>
                                        </p:tgtEl>
                                      </p:cBhvr>
                                    </p:animEffect>
                                  </p:childTnLst>
                                  <p:subTnLst>
                                    <p:audio>
                                      <p:cMediaNode>
                                        <p:cTn display="0" masterRel="sameClick">
                                          <p:stCondLst>
                                            <p:cond evt="begin" delay="0">
                                              <p:tn val="95"/>
                                            </p:cond>
                                          </p:stCondLst>
                                          <p:endCondLst>
                                            <p:cond evt="onStopAudio" delay="0">
                                              <p:tgtEl>
                                                <p:sldTgt/>
                                              </p:tgtEl>
                                            </p:cond>
                                          </p:endCondLst>
                                        </p:cTn>
                                        <p:tgtEl>
                                          <p:sndTgt r:embed="rId2" name="DING.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8" grpId="0" autoUpdateAnimBg="0"/>
      <p:bldP spid="8199" grpId="0" autoUpdateAnimBg="0"/>
      <p:bldP spid="8201" grpId="0" autoUpdateAnimBg="0"/>
      <p:bldP spid="8202" grpId="0" autoUpdateAnimBg="0"/>
      <p:bldP spid="8203" grpId="0" autoUpdateAnimBg="0"/>
      <p:bldP spid="8204" grpId="0" autoUpdateAnimBg="0"/>
      <p:bldP spid="8205" grpId="0" autoUpdateAnimBg="0"/>
      <p:bldP spid="8207" grpId="0" autoUpdateAnimBg="0"/>
      <p:bldP spid="8212" grpId="0" autoUpdateAnimBg="0"/>
      <p:bldP spid="8213" grpId="0" autoUpdateAnimBg="0"/>
      <p:bldP spid="8214" grpId="0" autoUpdateAnimBg="0"/>
      <p:bldP spid="8218" grpId="0" autoUpdateAnimBg="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ChangeArrowheads="1"/>
          </p:cNvSpPr>
          <p:nvPr/>
        </p:nvSpPr>
        <p:spPr bwMode="auto">
          <a:xfrm>
            <a:off x="2705100" y="3089275"/>
            <a:ext cx="2743200" cy="587375"/>
          </a:xfrm>
          <a:prstGeom prst="rect">
            <a:avLst/>
          </a:prstGeom>
          <a:solidFill>
            <a:srgbClr val="FAFD00"/>
          </a:solidFill>
          <a:ln w="12700">
            <a:solidFill>
              <a:schemeClr val="folHlink"/>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19" name="Line 3"/>
          <p:cNvSpPr>
            <a:spLocks noChangeShapeType="1"/>
          </p:cNvSpPr>
          <p:nvPr/>
        </p:nvSpPr>
        <p:spPr bwMode="auto">
          <a:xfrm>
            <a:off x="2967038" y="1909763"/>
            <a:ext cx="3686175" cy="3546475"/>
          </a:xfrm>
          <a:prstGeom prst="line">
            <a:avLst/>
          </a:prstGeom>
          <a:noFill/>
          <a:ln w="76200">
            <a:solidFill>
              <a:srgbClr val="777777"/>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20" name="Line 4"/>
          <p:cNvSpPr>
            <a:spLocks noChangeShapeType="1"/>
          </p:cNvSpPr>
          <p:nvPr/>
        </p:nvSpPr>
        <p:spPr bwMode="auto">
          <a:xfrm>
            <a:off x="3105150" y="1792288"/>
            <a:ext cx="5476875" cy="2967037"/>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21" name="Line 5"/>
          <p:cNvSpPr>
            <a:spLocks noChangeShapeType="1"/>
          </p:cNvSpPr>
          <p:nvPr/>
        </p:nvSpPr>
        <p:spPr bwMode="auto">
          <a:xfrm>
            <a:off x="2716213" y="3081338"/>
            <a:ext cx="2709862" cy="0"/>
          </a:xfrm>
          <a:prstGeom prst="line">
            <a:avLst/>
          </a:prstGeom>
          <a:noFill/>
          <a:ln w="38100">
            <a:solidFill>
              <a:schemeClr val="tx1"/>
            </a:solidFill>
            <a:prstDash val="dash"/>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22" name="Rectangle 6"/>
          <p:cNvSpPr>
            <a:spLocks noChangeArrowheads="1"/>
          </p:cNvSpPr>
          <p:nvPr/>
        </p:nvSpPr>
        <p:spPr bwMode="auto">
          <a:xfrm>
            <a:off x="8297863" y="4713288"/>
            <a:ext cx="438150" cy="5159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800" b="1"/>
              <a:t>D</a:t>
            </a:r>
          </a:p>
        </p:txBody>
      </p:sp>
      <p:sp>
        <p:nvSpPr>
          <p:cNvPr id="9223" name="Rectangle 7"/>
          <p:cNvSpPr>
            <a:spLocks noChangeArrowheads="1"/>
          </p:cNvSpPr>
          <p:nvPr/>
        </p:nvSpPr>
        <p:spPr bwMode="auto">
          <a:xfrm>
            <a:off x="6619875" y="5351463"/>
            <a:ext cx="735013" cy="5159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800" b="1"/>
              <a:t>MR</a:t>
            </a:r>
          </a:p>
        </p:txBody>
      </p:sp>
      <p:sp>
        <p:nvSpPr>
          <p:cNvPr id="9224" name="Freeform 8"/>
          <p:cNvSpPr>
            <a:spLocks/>
          </p:cNvSpPr>
          <p:nvPr/>
        </p:nvSpPr>
        <p:spPr bwMode="auto">
          <a:xfrm>
            <a:off x="4038600" y="1327150"/>
            <a:ext cx="3586163" cy="3989388"/>
          </a:xfrm>
          <a:custGeom>
            <a:avLst/>
            <a:gdLst>
              <a:gd name="T0" fmla="*/ 0 w 2259"/>
              <a:gd name="T1" fmla="*/ 2512 h 2513"/>
              <a:gd name="T2" fmla="*/ 371 w 2259"/>
              <a:gd name="T3" fmla="*/ 2285 h 2513"/>
              <a:gd name="T4" fmla="*/ 721 w 2259"/>
              <a:gd name="T5" fmla="*/ 2029 h 2513"/>
              <a:gd name="T6" fmla="*/ 1047 w 2259"/>
              <a:gd name="T7" fmla="*/ 1746 h 2513"/>
              <a:gd name="T8" fmla="*/ 1347 w 2259"/>
              <a:gd name="T9" fmla="*/ 1439 h 2513"/>
              <a:gd name="T10" fmla="*/ 1618 w 2259"/>
              <a:gd name="T11" fmla="*/ 1110 h 2513"/>
              <a:gd name="T12" fmla="*/ 1862 w 2259"/>
              <a:gd name="T13" fmla="*/ 759 h 2513"/>
              <a:gd name="T14" fmla="*/ 2075 w 2259"/>
              <a:gd name="T15" fmla="*/ 389 h 2513"/>
              <a:gd name="T16" fmla="*/ 2258 w 2259"/>
              <a:gd name="T17" fmla="*/ 0 h 25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259" h="2513">
                <a:moveTo>
                  <a:pt x="0" y="2512"/>
                </a:moveTo>
                <a:lnTo>
                  <a:pt x="371" y="2285"/>
                </a:lnTo>
                <a:lnTo>
                  <a:pt x="721" y="2029"/>
                </a:lnTo>
                <a:lnTo>
                  <a:pt x="1047" y="1746"/>
                </a:lnTo>
                <a:lnTo>
                  <a:pt x="1347" y="1439"/>
                </a:lnTo>
                <a:lnTo>
                  <a:pt x="1618" y="1110"/>
                </a:lnTo>
                <a:lnTo>
                  <a:pt x="1862" y="759"/>
                </a:lnTo>
                <a:lnTo>
                  <a:pt x="2075" y="389"/>
                </a:lnTo>
                <a:lnTo>
                  <a:pt x="2258" y="0"/>
                </a:lnTo>
              </a:path>
            </a:pathLst>
          </a:custGeom>
          <a:noFill/>
          <a:ln w="76200" cap="rnd" cmpd="sng">
            <a:solidFill>
              <a:srgbClr val="CC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25" name="Rectangle 9"/>
          <p:cNvSpPr>
            <a:spLocks noChangeArrowheads="1"/>
          </p:cNvSpPr>
          <p:nvPr/>
        </p:nvSpPr>
        <p:spPr bwMode="auto">
          <a:xfrm>
            <a:off x="2238375" y="2890838"/>
            <a:ext cx="442913" cy="393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000" b="1"/>
              <a:t>P</a:t>
            </a:r>
            <a:r>
              <a:rPr lang="en-US" altLang="en-US" sz="2000" b="1" baseline="-25000"/>
              <a:t>1</a:t>
            </a:r>
          </a:p>
        </p:txBody>
      </p:sp>
      <p:sp>
        <p:nvSpPr>
          <p:cNvPr id="9226" name="Rectangle 10"/>
          <p:cNvSpPr>
            <a:spLocks noChangeArrowheads="1"/>
          </p:cNvSpPr>
          <p:nvPr/>
        </p:nvSpPr>
        <p:spPr bwMode="auto">
          <a:xfrm>
            <a:off x="8135938" y="1817688"/>
            <a:ext cx="1025525" cy="5159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eaLnBrk="0" hangingPunct="0"/>
            <a:r>
              <a:rPr lang="en-US" altLang="en-US" sz="2800" b="1"/>
              <a:t>ATC</a:t>
            </a:r>
          </a:p>
        </p:txBody>
      </p:sp>
      <p:sp>
        <p:nvSpPr>
          <p:cNvPr id="9227" name="Rectangle 11"/>
          <p:cNvSpPr>
            <a:spLocks noChangeArrowheads="1"/>
          </p:cNvSpPr>
          <p:nvPr/>
        </p:nvSpPr>
        <p:spPr bwMode="auto">
          <a:xfrm rot="16200000">
            <a:off x="735807" y="3691731"/>
            <a:ext cx="2484438" cy="454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400" b="1"/>
              <a:t>Price and Costs</a:t>
            </a:r>
          </a:p>
        </p:txBody>
      </p:sp>
      <p:sp>
        <p:nvSpPr>
          <p:cNvPr id="9228" name="Rectangle 12"/>
          <p:cNvSpPr>
            <a:spLocks noChangeArrowheads="1"/>
          </p:cNvSpPr>
          <p:nvPr/>
        </p:nvSpPr>
        <p:spPr bwMode="auto">
          <a:xfrm>
            <a:off x="5257800" y="6048375"/>
            <a:ext cx="469900" cy="393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000" b="1"/>
              <a:t>Q</a:t>
            </a:r>
            <a:r>
              <a:rPr lang="en-US" altLang="en-US" sz="2000" b="1" baseline="-25000"/>
              <a:t>1</a:t>
            </a:r>
          </a:p>
        </p:txBody>
      </p:sp>
      <p:sp>
        <p:nvSpPr>
          <p:cNvPr id="9229" name="Line 13"/>
          <p:cNvSpPr>
            <a:spLocks noChangeShapeType="1"/>
          </p:cNvSpPr>
          <p:nvPr/>
        </p:nvSpPr>
        <p:spPr bwMode="auto">
          <a:xfrm flipV="1">
            <a:off x="3627438" y="3379788"/>
            <a:ext cx="0" cy="881062"/>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30" name="Rectangle 14"/>
          <p:cNvSpPr>
            <a:spLocks noChangeArrowheads="1"/>
          </p:cNvSpPr>
          <p:nvPr/>
        </p:nvSpPr>
        <p:spPr bwMode="auto">
          <a:xfrm>
            <a:off x="2957513" y="1116013"/>
            <a:ext cx="4316412" cy="576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3200" b="1" i="1">
                <a:solidFill>
                  <a:srgbClr val="CC0000"/>
                </a:solidFill>
                <a:latin typeface="Times New Roman" panose="02020603050405020304" pitchFamily="18" charset="0"/>
              </a:rPr>
              <a:t>Expect New Competitors</a:t>
            </a:r>
          </a:p>
        </p:txBody>
      </p:sp>
      <p:grpSp>
        <p:nvGrpSpPr>
          <p:cNvPr id="9231" name="Group 15"/>
          <p:cNvGrpSpPr>
            <a:grpSpLocks/>
          </p:cNvGrpSpPr>
          <p:nvPr/>
        </p:nvGrpSpPr>
        <p:grpSpPr bwMode="auto">
          <a:xfrm>
            <a:off x="2659063" y="1233488"/>
            <a:ext cx="5719762" cy="4914900"/>
            <a:chOff x="1203" y="745"/>
            <a:chExt cx="3603" cy="3096"/>
          </a:xfrm>
        </p:grpSpPr>
        <p:sp>
          <p:nvSpPr>
            <p:cNvPr id="9232" name="Line 16"/>
            <p:cNvSpPr>
              <a:spLocks noChangeShapeType="1"/>
            </p:cNvSpPr>
            <p:nvPr/>
          </p:nvSpPr>
          <p:spPr bwMode="auto">
            <a:xfrm>
              <a:off x="1217" y="745"/>
              <a:ext cx="0" cy="3096"/>
            </a:xfrm>
            <a:prstGeom prst="line">
              <a:avLst/>
            </a:prstGeom>
            <a:noFill/>
            <a:ln w="762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33" name="Line 17"/>
            <p:cNvSpPr>
              <a:spLocks noChangeShapeType="1"/>
            </p:cNvSpPr>
            <p:nvPr/>
          </p:nvSpPr>
          <p:spPr bwMode="auto">
            <a:xfrm>
              <a:off x="1203" y="3817"/>
              <a:ext cx="3603" cy="0"/>
            </a:xfrm>
            <a:prstGeom prst="line">
              <a:avLst/>
            </a:prstGeom>
            <a:noFill/>
            <a:ln w="762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9234" name="Line 18"/>
          <p:cNvSpPr>
            <a:spLocks noChangeShapeType="1"/>
          </p:cNvSpPr>
          <p:nvPr/>
        </p:nvSpPr>
        <p:spPr bwMode="auto">
          <a:xfrm>
            <a:off x="5464175" y="3084513"/>
            <a:ext cx="0" cy="2989262"/>
          </a:xfrm>
          <a:prstGeom prst="line">
            <a:avLst/>
          </a:prstGeom>
          <a:noFill/>
          <a:ln w="38100">
            <a:solidFill>
              <a:schemeClr val="tx2"/>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35" name="Rectangle 19"/>
          <p:cNvSpPr>
            <a:spLocks noChangeArrowheads="1"/>
          </p:cNvSpPr>
          <p:nvPr/>
        </p:nvSpPr>
        <p:spPr bwMode="auto">
          <a:xfrm>
            <a:off x="2243138" y="76200"/>
            <a:ext cx="6711950" cy="1095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eaLnBrk="0" hangingPunct="0"/>
            <a:r>
              <a:rPr lang="en-US" altLang="en-US" sz="3300" b="1">
                <a:solidFill>
                  <a:srgbClr val="000099"/>
                </a:solidFill>
                <a:latin typeface="Times New Roman" panose="02020603050405020304" pitchFamily="18" charset="0"/>
              </a:rPr>
              <a:t>PRICE AND OUTPUT IN</a:t>
            </a:r>
          </a:p>
          <a:p>
            <a:pPr algn="ctr" eaLnBrk="0" hangingPunct="0"/>
            <a:r>
              <a:rPr lang="en-US" altLang="en-US" sz="3300" b="1">
                <a:solidFill>
                  <a:srgbClr val="000099"/>
                </a:solidFill>
                <a:latin typeface="Times New Roman" panose="02020603050405020304" pitchFamily="18" charset="0"/>
              </a:rPr>
              <a:t>MONOPOLISTIC COMPETITION</a:t>
            </a:r>
          </a:p>
        </p:txBody>
      </p:sp>
      <p:sp>
        <p:nvSpPr>
          <p:cNvPr id="9236" name="Text Box 20"/>
          <p:cNvSpPr txBox="1">
            <a:spLocks noChangeArrowheads="1"/>
          </p:cNvSpPr>
          <p:nvPr/>
        </p:nvSpPr>
        <p:spPr bwMode="auto">
          <a:xfrm>
            <a:off x="4802188" y="6329363"/>
            <a:ext cx="12128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b="1"/>
              <a:t>Quantity</a:t>
            </a:r>
          </a:p>
        </p:txBody>
      </p:sp>
      <p:sp>
        <p:nvSpPr>
          <p:cNvPr id="9237" name="Rectangle 21"/>
          <p:cNvSpPr>
            <a:spLocks noChangeArrowheads="1"/>
          </p:cNvSpPr>
          <p:nvPr/>
        </p:nvSpPr>
        <p:spPr bwMode="auto">
          <a:xfrm>
            <a:off x="2238375" y="3475038"/>
            <a:ext cx="457200" cy="393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000" b="1"/>
              <a:t>A</a:t>
            </a:r>
            <a:r>
              <a:rPr lang="en-US" altLang="en-US" sz="2000" b="1" baseline="-25000"/>
              <a:t>1</a:t>
            </a:r>
          </a:p>
        </p:txBody>
      </p:sp>
      <p:sp>
        <p:nvSpPr>
          <p:cNvPr id="9238" name="Line 22"/>
          <p:cNvSpPr>
            <a:spLocks noChangeShapeType="1"/>
          </p:cNvSpPr>
          <p:nvPr/>
        </p:nvSpPr>
        <p:spPr bwMode="auto">
          <a:xfrm>
            <a:off x="2716213" y="3665538"/>
            <a:ext cx="2709862" cy="0"/>
          </a:xfrm>
          <a:prstGeom prst="line">
            <a:avLst/>
          </a:prstGeom>
          <a:noFill/>
          <a:ln w="38100">
            <a:solidFill>
              <a:schemeClr val="tx1"/>
            </a:solidFill>
            <a:prstDash val="dash"/>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39" name="Oval 23"/>
          <p:cNvSpPr>
            <a:spLocks noChangeArrowheads="1"/>
          </p:cNvSpPr>
          <p:nvPr/>
        </p:nvSpPr>
        <p:spPr bwMode="auto">
          <a:xfrm>
            <a:off x="5380038" y="4217988"/>
            <a:ext cx="169862" cy="169862"/>
          </a:xfrm>
          <a:prstGeom prst="ellipse">
            <a:avLst/>
          </a:prstGeom>
          <a:solidFill>
            <a:schemeClr val="folHlink"/>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40" name="Freeform 24"/>
          <p:cNvSpPr>
            <a:spLocks/>
          </p:cNvSpPr>
          <p:nvPr/>
        </p:nvSpPr>
        <p:spPr bwMode="auto">
          <a:xfrm>
            <a:off x="3800475" y="1773238"/>
            <a:ext cx="4427538" cy="1998662"/>
          </a:xfrm>
          <a:custGeom>
            <a:avLst/>
            <a:gdLst>
              <a:gd name="T0" fmla="*/ 0 w 2789"/>
              <a:gd name="T1" fmla="*/ 0 h 1259"/>
              <a:gd name="T2" fmla="*/ 70 w 2789"/>
              <a:gd name="T3" fmla="*/ 293 h 1259"/>
              <a:gd name="T4" fmla="*/ 183 w 2789"/>
              <a:gd name="T5" fmla="*/ 549 h 1259"/>
              <a:gd name="T6" fmla="*/ 330 w 2789"/>
              <a:gd name="T7" fmla="*/ 764 h 1259"/>
              <a:gd name="T8" fmla="*/ 508 w 2789"/>
              <a:gd name="T9" fmla="*/ 943 h 1259"/>
              <a:gd name="T10" fmla="*/ 709 w 2789"/>
              <a:gd name="T11" fmla="*/ 1079 h 1259"/>
              <a:gd name="T12" fmla="*/ 927 w 2789"/>
              <a:gd name="T13" fmla="*/ 1178 h 1259"/>
              <a:gd name="T14" fmla="*/ 1158 w 2789"/>
              <a:gd name="T15" fmla="*/ 1237 h 1259"/>
              <a:gd name="T16" fmla="*/ 1393 w 2789"/>
              <a:gd name="T17" fmla="*/ 1258 h 1259"/>
              <a:gd name="T18" fmla="*/ 1629 w 2789"/>
              <a:gd name="T19" fmla="*/ 1239 h 1259"/>
              <a:gd name="T20" fmla="*/ 1860 w 2789"/>
              <a:gd name="T21" fmla="*/ 1180 h 1259"/>
              <a:gd name="T22" fmla="*/ 2078 w 2789"/>
              <a:gd name="T23" fmla="*/ 1083 h 1259"/>
              <a:gd name="T24" fmla="*/ 2279 w 2789"/>
              <a:gd name="T25" fmla="*/ 945 h 1259"/>
              <a:gd name="T26" fmla="*/ 2454 w 2789"/>
              <a:gd name="T27" fmla="*/ 769 h 1259"/>
              <a:gd name="T28" fmla="*/ 2604 w 2789"/>
              <a:gd name="T29" fmla="*/ 551 h 1259"/>
              <a:gd name="T30" fmla="*/ 2716 w 2789"/>
              <a:gd name="T31" fmla="*/ 296 h 1259"/>
              <a:gd name="T32" fmla="*/ 2788 w 2789"/>
              <a:gd name="T33" fmla="*/ 0 h 12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789" h="1259">
                <a:moveTo>
                  <a:pt x="0" y="0"/>
                </a:moveTo>
                <a:lnTo>
                  <a:pt x="70" y="293"/>
                </a:lnTo>
                <a:lnTo>
                  <a:pt x="183" y="549"/>
                </a:lnTo>
                <a:lnTo>
                  <a:pt x="330" y="764"/>
                </a:lnTo>
                <a:lnTo>
                  <a:pt x="508" y="943"/>
                </a:lnTo>
                <a:lnTo>
                  <a:pt x="709" y="1079"/>
                </a:lnTo>
                <a:lnTo>
                  <a:pt x="927" y="1178"/>
                </a:lnTo>
                <a:lnTo>
                  <a:pt x="1158" y="1237"/>
                </a:lnTo>
                <a:lnTo>
                  <a:pt x="1393" y="1258"/>
                </a:lnTo>
                <a:lnTo>
                  <a:pt x="1629" y="1239"/>
                </a:lnTo>
                <a:lnTo>
                  <a:pt x="1860" y="1180"/>
                </a:lnTo>
                <a:lnTo>
                  <a:pt x="2078" y="1083"/>
                </a:lnTo>
                <a:lnTo>
                  <a:pt x="2279" y="945"/>
                </a:lnTo>
                <a:lnTo>
                  <a:pt x="2454" y="769"/>
                </a:lnTo>
                <a:lnTo>
                  <a:pt x="2604" y="551"/>
                </a:lnTo>
                <a:lnTo>
                  <a:pt x="2716" y="296"/>
                </a:lnTo>
                <a:lnTo>
                  <a:pt x="2788" y="0"/>
                </a:lnTo>
              </a:path>
            </a:pathLst>
          </a:custGeom>
          <a:noFill/>
          <a:ln w="76200" cap="rnd" cmpd="sng">
            <a:solidFill>
              <a:srgbClr val="000099"/>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41" name="Text Box 25"/>
          <p:cNvSpPr txBox="1">
            <a:spLocks noChangeArrowheads="1"/>
          </p:cNvSpPr>
          <p:nvPr/>
        </p:nvSpPr>
        <p:spPr bwMode="auto">
          <a:xfrm>
            <a:off x="2071688" y="2293938"/>
            <a:ext cx="6445250" cy="1778000"/>
          </a:xfrm>
          <a:prstGeom prst="rect">
            <a:avLst/>
          </a:prstGeom>
          <a:gradFill rotWithShape="1">
            <a:gsLst>
              <a:gs pos="0">
                <a:srgbClr val="FFFFFF"/>
              </a:gs>
              <a:gs pos="100000">
                <a:schemeClr val="folHlink"/>
              </a:gs>
            </a:gsLst>
            <a:path path="shape">
              <a:fillToRect l="50000" t="50000" r="50000" b="50000"/>
            </a:path>
          </a:gra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altLang="en-US" sz="3600" b="1" i="1">
                <a:latin typeface="Times New Roman" panose="02020603050405020304" pitchFamily="18" charset="0"/>
              </a:rPr>
              <a:t>New competition drives down the</a:t>
            </a:r>
          </a:p>
          <a:p>
            <a:pPr algn="ctr"/>
            <a:r>
              <a:rPr lang="en-US" altLang="en-US" sz="3600" b="1" i="1">
                <a:latin typeface="Times New Roman" panose="02020603050405020304" pitchFamily="18" charset="0"/>
              </a:rPr>
              <a:t>price level – leading to economic</a:t>
            </a:r>
          </a:p>
          <a:p>
            <a:pPr algn="ctr"/>
            <a:r>
              <a:rPr lang="en-US" altLang="en-US" sz="3600" b="1" i="1">
                <a:latin typeface="Times New Roman" panose="02020603050405020304" pitchFamily="18" charset="0"/>
              </a:rPr>
              <a:t>losses in the short run.</a:t>
            </a:r>
          </a:p>
        </p:txBody>
      </p:sp>
      <p:sp>
        <p:nvSpPr>
          <p:cNvPr id="9242" name="Rectangle 26"/>
          <p:cNvSpPr>
            <a:spLocks noChangeArrowheads="1"/>
          </p:cNvSpPr>
          <p:nvPr/>
        </p:nvSpPr>
        <p:spPr bwMode="auto">
          <a:xfrm>
            <a:off x="7615238" y="982663"/>
            <a:ext cx="735012" cy="5159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800" b="1" i="1"/>
              <a:t>MC</a:t>
            </a:r>
          </a:p>
        </p:txBody>
      </p:sp>
      <p:sp>
        <p:nvSpPr>
          <p:cNvPr id="9243" name="Rectangle 27"/>
          <p:cNvSpPr>
            <a:spLocks noChangeArrowheads="1"/>
          </p:cNvSpPr>
          <p:nvPr/>
        </p:nvSpPr>
        <p:spPr bwMode="auto">
          <a:xfrm>
            <a:off x="2747963" y="4165600"/>
            <a:ext cx="1744662" cy="11128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eaLnBrk="0" hangingPunct="0">
              <a:lnSpc>
                <a:spcPct val="80000"/>
              </a:lnSpc>
            </a:pPr>
            <a:r>
              <a:rPr lang="en-US" altLang="en-US" sz="2800" b="1" i="1">
                <a:latin typeface="Times New Roman" panose="02020603050405020304" pitchFamily="18" charset="0"/>
              </a:rPr>
              <a:t>Short-Run</a:t>
            </a:r>
          </a:p>
          <a:p>
            <a:pPr algn="ctr" eaLnBrk="0" hangingPunct="0">
              <a:lnSpc>
                <a:spcPct val="80000"/>
              </a:lnSpc>
            </a:pPr>
            <a:r>
              <a:rPr lang="en-US" altLang="en-US" sz="2800" b="1" i="1">
                <a:latin typeface="Times New Roman" panose="02020603050405020304" pitchFamily="18" charset="0"/>
              </a:rPr>
              <a:t>Economic</a:t>
            </a:r>
          </a:p>
          <a:p>
            <a:pPr algn="ctr" eaLnBrk="0" hangingPunct="0">
              <a:lnSpc>
                <a:spcPct val="80000"/>
              </a:lnSpc>
            </a:pPr>
            <a:r>
              <a:rPr lang="en-US" altLang="en-US" sz="2800" b="1" i="1">
                <a:latin typeface="Times New Roman" panose="02020603050405020304" pitchFamily="18" charset="0"/>
              </a:rPr>
              <a:t>Profits</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grpId="0" nodeType="afterEffect">
                                  <p:stCondLst>
                                    <p:cond delay="0"/>
                                  </p:stCondLst>
                                  <p:childTnLst>
                                    <p:set>
                                      <p:cBhvr>
                                        <p:cTn id="6" dur="1" fill="hold">
                                          <p:stCondLst>
                                            <p:cond delay="0"/>
                                          </p:stCondLst>
                                        </p:cTn>
                                        <p:tgtEl>
                                          <p:spTgt spid="9241"/>
                                        </p:tgtEl>
                                        <p:attrNameLst>
                                          <p:attrName>style.visibility</p:attrName>
                                        </p:attrNameLst>
                                      </p:cBhvr>
                                      <p:to>
                                        <p:strVal val="visible"/>
                                      </p:to>
                                    </p:set>
                                    <p:animEffect transition="in" filter="dissolve">
                                      <p:cBhvr>
                                        <p:cTn id="7" dur="500"/>
                                        <p:tgtEl>
                                          <p:spTgt spid="92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41" grpId="0" animBg="1" autoUpdateAnimBg="0"/>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300</TotalTime>
  <Words>2049</Words>
  <Application>Microsoft Office PowerPoint</Application>
  <PresentationFormat>On-screen Show (4:3)</PresentationFormat>
  <Paragraphs>670</Paragraphs>
  <Slides>66</Slides>
  <Notes>5</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66</vt:i4>
      </vt:variant>
    </vt:vector>
  </HeadingPairs>
  <TitlesOfParts>
    <vt:vector size="73" baseType="lpstr">
      <vt:lpstr>Arial</vt:lpstr>
      <vt:lpstr>Brush Script MT</vt:lpstr>
      <vt:lpstr>Symbol</vt:lpstr>
      <vt:lpstr>Times</vt:lpstr>
      <vt:lpstr>Times New Roman</vt:lpstr>
      <vt:lpstr>WP IconicSymbolsB</vt:lpstr>
      <vt:lpstr>Default Design</vt:lpstr>
      <vt:lpstr>Firm Behavior Under Monopolistic Competition, Oligopoly, and Game Theory</vt:lpstr>
      <vt:lpstr>Monopolistic Competition</vt:lpstr>
      <vt:lpstr>Monopolistic Competition</vt:lpstr>
      <vt:lpstr>Monopolistic Competition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The Excess Capacity Theorem</vt:lpstr>
      <vt:lpstr>The Excess Capacity Theorem</vt:lpstr>
      <vt:lpstr>PowerPoint Presentation</vt:lpstr>
      <vt:lpstr>PowerPoint Presentation</vt:lpstr>
      <vt:lpstr>Oligopoly</vt:lpstr>
      <vt:lpstr>Oligopoly</vt:lpstr>
      <vt:lpstr>Oligopoly</vt:lpstr>
      <vt:lpstr>Oligopoly</vt:lpstr>
      <vt:lpstr>Oligopoly</vt:lpstr>
      <vt:lpstr>PowerPoint Presentation</vt:lpstr>
      <vt:lpstr>PowerPoint Presentation</vt:lpstr>
      <vt:lpstr>The Kinked Demand Curve Model</vt:lpstr>
      <vt:lpstr>The Kinked Demand Curve Model</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Monopolistic Competition, Oligopoly, &amp; Public Welfare</vt:lpstr>
      <vt:lpstr>Monopolistic Competition, Oligopoly, &amp; Public Welfare</vt:lpstr>
      <vt:lpstr>PowerPoint Presentation</vt:lpstr>
      <vt:lpstr>Oligopoly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Oligopoly</vt:lpstr>
      <vt:lpstr>Oligopoly</vt:lpstr>
      <vt:lpstr>Oligopoly</vt:lpstr>
      <vt:lpstr>Oligopoly</vt:lpstr>
      <vt:lpstr>Oligopoly</vt:lpstr>
      <vt:lpstr>Oligopoly</vt:lpstr>
      <vt:lpstr>PowerPoint Presentation</vt:lpstr>
      <vt:lpstr>PowerPoint Presentation</vt:lpstr>
      <vt:lpstr>PowerPoint Presentation</vt:lpstr>
      <vt:lpstr>Using Game Theory</vt:lpstr>
      <vt:lpstr>Advertising Game</vt:lpstr>
    </vt:vector>
  </TitlesOfParts>
  <Company>mtsd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Monopolistic Compettion, Oligoipoly, and Game Theory</dc:title>
  <dc:creator>teacher</dc:creator>
  <cp:lastModifiedBy>Swerdlow, Greg</cp:lastModifiedBy>
  <cp:revision>7</cp:revision>
  <dcterms:created xsi:type="dcterms:W3CDTF">2007-11-25T15:46:58Z</dcterms:created>
  <dcterms:modified xsi:type="dcterms:W3CDTF">2023-05-31T18:14:41Z</dcterms:modified>
</cp:coreProperties>
</file>