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76" r:id="rId5"/>
    <p:sldId id="277" r:id="rId6"/>
    <p:sldId id="278" r:id="rId7"/>
    <p:sldId id="279" r:id="rId8"/>
    <p:sldId id="260" r:id="rId9"/>
    <p:sldId id="280" r:id="rId10"/>
    <p:sldId id="293" r:id="rId11"/>
    <p:sldId id="294" r:id="rId12"/>
    <p:sldId id="295" r:id="rId13"/>
    <p:sldId id="310" r:id="rId14"/>
    <p:sldId id="297" r:id="rId15"/>
    <p:sldId id="261" r:id="rId16"/>
    <p:sldId id="262" r:id="rId17"/>
    <p:sldId id="263" r:id="rId18"/>
    <p:sldId id="264" r:id="rId19"/>
    <p:sldId id="265" r:id="rId20"/>
    <p:sldId id="266" r:id="rId21"/>
    <p:sldId id="298" r:id="rId22"/>
    <p:sldId id="268" r:id="rId23"/>
    <p:sldId id="269" r:id="rId24"/>
    <p:sldId id="270" r:id="rId25"/>
    <p:sldId id="272" r:id="rId26"/>
    <p:sldId id="300" r:id="rId27"/>
    <p:sldId id="301" r:id="rId28"/>
    <p:sldId id="302" r:id="rId29"/>
    <p:sldId id="299" r:id="rId30"/>
    <p:sldId id="303" r:id="rId31"/>
    <p:sldId id="304" r:id="rId32"/>
    <p:sldId id="287" r:id="rId33"/>
    <p:sldId id="288" r:id="rId34"/>
    <p:sldId id="289" r:id="rId35"/>
    <p:sldId id="290" r:id="rId36"/>
    <p:sldId id="291" r:id="rId37"/>
    <p:sldId id="292" r:id="rId38"/>
    <p:sldId id="30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FF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53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2193D3-95ED-4883-A050-3466E821A2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BCFD06-C0DE-488B-A485-58E91BB0463A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E81DC-DA8D-455C-A74E-1A166561A8B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774FA-54AB-433A-9C00-126338ADB398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7BE231-792E-451B-ACCF-808B06319C09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1049-3C79-4A07-B376-306AA75A2D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14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2B69A-97EA-41AC-B43F-81F286EE2D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2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6EB2B-D665-432D-93F6-6C991C5EB4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52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1050D-6F36-49AF-9739-3E6DC18D7E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10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820D0-93FB-4490-8395-4EC2CBED5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8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E0090-E716-424C-9CC4-840A132058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81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89162-9F35-4320-885C-B803E18B4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73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DE07B-D264-4616-8E8D-008058916F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32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D6990-F483-424D-AEB8-7262E3B8D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13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B6C28-8542-4515-B19F-4A75ACDB2B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9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D94AF-E74D-4BED-B147-86C4F07BA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23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CC6988-BCCA-4B08-B9C1-D643F6A36F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743200"/>
            <a:ext cx="4760913" cy="16462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5400" b="1" i="1"/>
              <a:t>ECONOMIC</a:t>
            </a:r>
          </a:p>
          <a:p>
            <a:pPr marL="342900" indent="-342900"/>
            <a:r>
              <a:rPr lang="en-US" altLang="en-US" sz="5400" b="1" i="1"/>
              <a:t>GROWTH</a:t>
            </a:r>
          </a:p>
          <a:p>
            <a:pPr marL="342900" indent="-342900"/>
            <a:r>
              <a:rPr lang="en-US" altLang="en-US" sz="3200" b="1" i="1">
                <a:solidFill>
                  <a:srgbClr val="FF3300"/>
                </a:solidFill>
              </a:rPr>
              <a:t>Mr. Griffin</a:t>
            </a:r>
          </a:p>
          <a:p>
            <a:pPr marL="342900" indent="-342900"/>
            <a:r>
              <a:rPr lang="en-US" altLang="en-US" sz="3200" b="1" i="1">
                <a:solidFill>
                  <a:srgbClr val="FF3300"/>
                </a:solidFill>
              </a:rPr>
              <a:t>AP Economics -  Macro: VI</a:t>
            </a:r>
          </a:p>
        </p:txBody>
      </p:sp>
      <p:graphicFrame>
        <p:nvGraphicFramePr>
          <p:cNvPr id="3075" name="Object 3" descr="image" title="imag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092749"/>
              </p:ext>
            </p:extLst>
          </p:nvPr>
        </p:nvGraphicFramePr>
        <p:xfrm>
          <a:off x="4760913" y="241300"/>
          <a:ext cx="4141787" cy="600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Lotus SmartPics Image" r:id="rId4" imgW="4041720" imgH="4572000" progId="LotusSmartPicsImage">
                  <p:embed/>
                </p:oleObj>
              </mc:Choice>
              <mc:Fallback>
                <p:oleObj name="Lotus SmartPics Image" r:id="rId4" imgW="4041720" imgH="4572000" progId="LotusSmartPicsImag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241300"/>
                        <a:ext cx="4141787" cy="600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Capital Formation = Forming new capital.  Synonymous with investment.</a:t>
            </a:r>
          </a:p>
          <a:p>
            <a:r>
              <a:rPr lang="en-US" altLang="en-US"/>
              <a:t>Investment = The flow of resources into the production of new capital.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Policy: Encouraging Capital 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Investment is encouraged by</a:t>
            </a:r>
          </a:p>
          <a:p>
            <a:pPr lvl="1"/>
            <a:r>
              <a:rPr lang="en-US" altLang="en-US"/>
              <a:t>Lower interest rates</a:t>
            </a:r>
          </a:p>
          <a:p>
            <a:pPr lvl="1"/>
            <a:r>
              <a:rPr lang="en-US" altLang="en-US"/>
              <a:t>Changes to tax laws</a:t>
            </a:r>
          </a:p>
          <a:p>
            <a:pPr lvl="1"/>
            <a:r>
              <a:rPr lang="en-US" altLang="en-US"/>
              <a:t>Technological advances</a:t>
            </a:r>
          </a:p>
          <a:p>
            <a:pPr lvl="1"/>
            <a:r>
              <a:rPr lang="en-US" altLang="en-US"/>
              <a:t>Higher demand</a:t>
            </a:r>
          </a:p>
          <a:p>
            <a:pPr lvl="1"/>
            <a:r>
              <a:rPr lang="en-US" altLang="en-US"/>
              <a:t>Greater political stability and respect for property rights</a:t>
            </a:r>
          </a:p>
          <a:p>
            <a:pPr lvl="1"/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Policy: Encouraging Capital 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 descr="image" title="image"/>
          <p:cNvSpPr txBox="1">
            <a:spLocks noChangeArrowheads="1"/>
          </p:cNvSpPr>
          <p:nvPr/>
        </p:nvSpPr>
        <p:spPr bwMode="auto">
          <a:xfrm>
            <a:off x="228600" y="21336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Policy: Improving Education and Training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More-educated, better-trained workers are more productive and earn higher wages.</a:t>
            </a:r>
          </a:p>
          <a:p>
            <a:r>
              <a:rPr lang="en-US" altLang="en-US"/>
              <a:t>Education and training enhance productivity.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Wage Premium for College Graduates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101725" y="1562100"/>
            <a:ext cx="6848475" cy="4775200"/>
            <a:chOff x="1101725" y="1562100"/>
            <a:chExt cx="6848475" cy="4775200"/>
          </a:xfrm>
        </p:grpSpPr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1101725" y="1577975"/>
              <a:ext cx="6848475" cy="4759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0" name="Line 4"/>
            <p:cNvSpPr>
              <a:spLocks noChangeShapeType="1"/>
            </p:cNvSpPr>
            <p:nvPr/>
          </p:nvSpPr>
          <p:spPr bwMode="auto">
            <a:xfrm>
              <a:off x="1101725" y="6130925"/>
              <a:ext cx="684847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1" name="Line 5"/>
            <p:cNvSpPr>
              <a:spLocks noChangeShapeType="1"/>
            </p:cNvSpPr>
            <p:nvPr/>
          </p:nvSpPr>
          <p:spPr bwMode="auto">
            <a:xfrm>
              <a:off x="1117600" y="5940425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2" name="Line 6"/>
            <p:cNvSpPr>
              <a:spLocks noChangeShapeType="1"/>
            </p:cNvSpPr>
            <p:nvPr/>
          </p:nvSpPr>
          <p:spPr bwMode="auto">
            <a:xfrm>
              <a:off x="1117600" y="5749925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3" name="Line 7"/>
            <p:cNvSpPr>
              <a:spLocks noChangeShapeType="1"/>
            </p:cNvSpPr>
            <p:nvPr/>
          </p:nvSpPr>
          <p:spPr bwMode="auto">
            <a:xfrm>
              <a:off x="1117600" y="5559425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>
              <a:off x="1117600" y="5368925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>
              <a:off x="1117600" y="5178425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6" name="Line 10"/>
            <p:cNvSpPr>
              <a:spLocks noChangeShapeType="1"/>
            </p:cNvSpPr>
            <p:nvPr/>
          </p:nvSpPr>
          <p:spPr bwMode="auto">
            <a:xfrm>
              <a:off x="1117600" y="4989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7" name="Line 11"/>
            <p:cNvSpPr>
              <a:spLocks noChangeShapeType="1"/>
            </p:cNvSpPr>
            <p:nvPr/>
          </p:nvSpPr>
          <p:spPr bwMode="auto">
            <a:xfrm>
              <a:off x="1117600" y="47990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8" name="Line 12"/>
            <p:cNvSpPr>
              <a:spLocks noChangeShapeType="1"/>
            </p:cNvSpPr>
            <p:nvPr/>
          </p:nvSpPr>
          <p:spPr bwMode="auto">
            <a:xfrm>
              <a:off x="1117600" y="4608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69" name="Line 13"/>
            <p:cNvSpPr>
              <a:spLocks noChangeShapeType="1"/>
            </p:cNvSpPr>
            <p:nvPr/>
          </p:nvSpPr>
          <p:spPr bwMode="auto">
            <a:xfrm>
              <a:off x="1117600" y="44180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0" name="Line 14"/>
            <p:cNvSpPr>
              <a:spLocks noChangeShapeType="1"/>
            </p:cNvSpPr>
            <p:nvPr/>
          </p:nvSpPr>
          <p:spPr bwMode="auto">
            <a:xfrm>
              <a:off x="1117600" y="4227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1" name="Line 15"/>
            <p:cNvSpPr>
              <a:spLocks noChangeShapeType="1"/>
            </p:cNvSpPr>
            <p:nvPr/>
          </p:nvSpPr>
          <p:spPr bwMode="auto">
            <a:xfrm>
              <a:off x="1117600" y="40370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2" name="Line 16"/>
            <p:cNvSpPr>
              <a:spLocks noChangeShapeType="1"/>
            </p:cNvSpPr>
            <p:nvPr/>
          </p:nvSpPr>
          <p:spPr bwMode="auto">
            <a:xfrm>
              <a:off x="1117600" y="3846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3" name="Line 17"/>
            <p:cNvSpPr>
              <a:spLocks noChangeShapeType="1"/>
            </p:cNvSpPr>
            <p:nvPr/>
          </p:nvSpPr>
          <p:spPr bwMode="auto">
            <a:xfrm>
              <a:off x="1117600" y="36560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4" name="Line 18"/>
            <p:cNvSpPr>
              <a:spLocks noChangeShapeType="1"/>
            </p:cNvSpPr>
            <p:nvPr/>
          </p:nvSpPr>
          <p:spPr bwMode="auto">
            <a:xfrm>
              <a:off x="1117600" y="3465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5" name="Line 19"/>
            <p:cNvSpPr>
              <a:spLocks noChangeShapeType="1"/>
            </p:cNvSpPr>
            <p:nvPr/>
          </p:nvSpPr>
          <p:spPr bwMode="auto">
            <a:xfrm>
              <a:off x="1117600" y="32750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6" name="Line 20"/>
            <p:cNvSpPr>
              <a:spLocks noChangeShapeType="1"/>
            </p:cNvSpPr>
            <p:nvPr/>
          </p:nvSpPr>
          <p:spPr bwMode="auto">
            <a:xfrm>
              <a:off x="1117600" y="3084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7" name="Line 21"/>
            <p:cNvSpPr>
              <a:spLocks noChangeShapeType="1"/>
            </p:cNvSpPr>
            <p:nvPr/>
          </p:nvSpPr>
          <p:spPr bwMode="auto">
            <a:xfrm>
              <a:off x="1117600" y="28940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8" name="Line 22"/>
            <p:cNvSpPr>
              <a:spLocks noChangeShapeType="1"/>
            </p:cNvSpPr>
            <p:nvPr/>
          </p:nvSpPr>
          <p:spPr bwMode="auto">
            <a:xfrm>
              <a:off x="1117600" y="2703513"/>
              <a:ext cx="6816725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9" name="Line 23"/>
            <p:cNvSpPr>
              <a:spLocks noChangeShapeType="1"/>
            </p:cNvSpPr>
            <p:nvPr/>
          </p:nvSpPr>
          <p:spPr bwMode="auto">
            <a:xfrm>
              <a:off x="1117600" y="2514600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0" name="Line 24"/>
            <p:cNvSpPr>
              <a:spLocks noChangeShapeType="1"/>
            </p:cNvSpPr>
            <p:nvPr/>
          </p:nvSpPr>
          <p:spPr bwMode="auto">
            <a:xfrm>
              <a:off x="1117600" y="2324100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1" name="Line 25"/>
            <p:cNvSpPr>
              <a:spLocks noChangeShapeType="1"/>
            </p:cNvSpPr>
            <p:nvPr/>
          </p:nvSpPr>
          <p:spPr bwMode="auto">
            <a:xfrm>
              <a:off x="1117600" y="2133600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2" name="Line 26"/>
            <p:cNvSpPr>
              <a:spLocks noChangeShapeType="1"/>
            </p:cNvSpPr>
            <p:nvPr/>
          </p:nvSpPr>
          <p:spPr bwMode="auto">
            <a:xfrm>
              <a:off x="1117600" y="1943100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3" name="Line 27"/>
            <p:cNvSpPr>
              <a:spLocks noChangeShapeType="1"/>
            </p:cNvSpPr>
            <p:nvPr/>
          </p:nvSpPr>
          <p:spPr bwMode="auto">
            <a:xfrm>
              <a:off x="1117600" y="1752600"/>
              <a:ext cx="68167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4" name="Line 28"/>
            <p:cNvSpPr>
              <a:spLocks noChangeShapeType="1"/>
            </p:cNvSpPr>
            <p:nvPr/>
          </p:nvSpPr>
          <p:spPr bwMode="auto">
            <a:xfrm>
              <a:off x="167322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5" name="Line 29"/>
            <p:cNvSpPr>
              <a:spLocks noChangeShapeType="1"/>
            </p:cNvSpPr>
            <p:nvPr/>
          </p:nvSpPr>
          <p:spPr bwMode="auto">
            <a:xfrm>
              <a:off x="186213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6" name="Line 30"/>
            <p:cNvSpPr>
              <a:spLocks noChangeShapeType="1"/>
            </p:cNvSpPr>
            <p:nvPr/>
          </p:nvSpPr>
          <p:spPr bwMode="auto">
            <a:xfrm>
              <a:off x="205263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7" name="Line 31"/>
            <p:cNvSpPr>
              <a:spLocks noChangeShapeType="1"/>
            </p:cNvSpPr>
            <p:nvPr/>
          </p:nvSpPr>
          <p:spPr bwMode="auto">
            <a:xfrm>
              <a:off x="129222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8" name="Line 32"/>
            <p:cNvSpPr>
              <a:spLocks noChangeShapeType="1"/>
            </p:cNvSpPr>
            <p:nvPr/>
          </p:nvSpPr>
          <p:spPr bwMode="auto">
            <a:xfrm>
              <a:off x="148272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9" name="Line 33"/>
            <p:cNvSpPr>
              <a:spLocks noChangeShapeType="1"/>
            </p:cNvSpPr>
            <p:nvPr/>
          </p:nvSpPr>
          <p:spPr bwMode="auto">
            <a:xfrm>
              <a:off x="224313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0" name="Line 34"/>
            <p:cNvSpPr>
              <a:spLocks noChangeShapeType="1"/>
            </p:cNvSpPr>
            <p:nvPr/>
          </p:nvSpPr>
          <p:spPr bwMode="auto">
            <a:xfrm>
              <a:off x="243363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1" name="Line 35"/>
            <p:cNvSpPr>
              <a:spLocks noChangeShapeType="1"/>
            </p:cNvSpPr>
            <p:nvPr/>
          </p:nvSpPr>
          <p:spPr bwMode="auto">
            <a:xfrm>
              <a:off x="262413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2" name="Line 36"/>
            <p:cNvSpPr>
              <a:spLocks noChangeShapeType="1"/>
            </p:cNvSpPr>
            <p:nvPr/>
          </p:nvSpPr>
          <p:spPr bwMode="auto">
            <a:xfrm>
              <a:off x="281463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3" name="Line 37"/>
            <p:cNvSpPr>
              <a:spLocks noChangeShapeType="1"/>
            </p:cNvSpPr>
            <p:nvPr/>
          </p:nvSpPr>
          <p:spPr bwMode="auto">
            <a:xfrm>
              <a:off x="300355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4" name="Line 38"/>
            <p:cNvSpPr>
              <a:spLocks noChangeShapeType="1"/>
            </p:cNvSpPr>
            <p:nvPr/>
          </p:nvSpPr>
          <p:spPr bwMode="auto">
            <a:xfrm>
              <a:off x="319405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5" name="Line 39"/>
            <p:cNvSpPr>
              <a:spLocks noChangeShapeType="1"/>
            </p:cNvSpPr>
            <p:nvPr/>
          </p:nvSpPr>
          <p:spPr bwMode="auto">
            <a:xfrm>
              <a:off x="338455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6" name="Line 40"/>
            <p:cNvSpPr>
              <a:spLocks noChangeShapeType="1"/>
            </p:cNvSpPr>
            <p:nvPr/>
          </p:nvSpPr>
          <p:spPr bwMode="auto">
            <a:xfrm>
              <a:off x="357505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7" name="Line 41"/>
            <p:cNvSpPr>
              <a:spLocks noChangeShapeType="1"/>
            </p:cNvSpPr>
            <p:nvPr/>
          </p:nvSpPr>
          <p:spPr bwMode="auto">
            <a:xfrm>
              <a:off x="376555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8" name="Line 42"/>
            <p:cNvSpPr>
              <a:spLocks noChangeShapeType="1"/>
            </p:cNvSpPr>
            <p:nvPr/>
          </p:nvSpPr>
          <p:spPr bwMode="auto">
            <a:xfrm>
              <a:off x="395605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9" name="Line 43"/>
            <p:cNvSpPr>
              <a:spLocks noChangeShapeType="1"/>
            </p:cNvSpPr>
            <p:nvPr/>
          </p:nvSpPr>
          <p:spPr bwMode="auto">
            <a:xfrm>
              <a:off x="4144963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0" name="Line 44"/>
            <p:cNvSpPr>
              <a:spLocks noChangeShapeType="1"/>
            </p:cNvSpPr>
            <p:nvPr/>
          </p:nvSpPr>
          <p:spPr bwMode="auto">
            <a:xfrm>
              <a:off x="4335463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1" name="Line 45"/>
            <p:cNvSpPr>
              <a:spLocks noChangeShapeType="1"/>
            </p:cNvSpPr>
            <p:nvPr/>
          </p:nvSpPr>
          <p:spPr bwMode="auto">
            <a:xfrm>
              <a:off x="4525963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2" name="Line 46"/>
            <p:cNvSpPr>
              <a:spLocks noChangeShapeType="1"/>
            </p:cNvSpPr>
            <p:nvPr/>
          </p:nvSpPr>
          <p:spPr bwMode="auto">
            <a:xfrm>
              <a:off x="4716463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3" name="Line 47"/>
            <p:cNvSpPr>
              <a:spLocks noChangeShapeType="1"/>
            </p:cNvSpPr>
            <p:nvPr/>
          </p:nvSpPr>
          <p:spPr bwMode="auto">
            <a:xfrm>
              <a:off x="4906963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4" name="Line 48"/>
            <p:cNvSpPr>
              <a:spLocks noChangeShapeType="1"/>
            </p:cNvSpPr>
            <p:nvPr/>
          </p:nvSpPr>
          <p:spPr bwMode="auto">
            <a:xfrm>
              <a:off x="5097463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5" name="Line 49"/>
            <p:cNvSpPr>
              <a:spLocks noChangeShapeType="1"/>
            </p:cNvSpPr>
            <p:nvPr/>
          </p:nvSpPr>
          <p:spPr bwMode="auto">
            <a:xfrm>
              <a:off x="528637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6" name="Line 50"/>
            <p:cNvSpPr>
              <a:spLocks noChangeShapeType="1"/>
            </p:cNvSpPr>
            <p:nvPr/>
          </p:nvSpPr>
          <p:spPr bwMode="auto">
            <a:xfrm>
              <a:off x="547687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7" name="Line 51"/>
            <p:cNvSpPr>
              <a:spLocks noChangeShapeType="1"/>
            </p:cNvSpPr>
            <p:nvPr/>
          </p:nvSpPr>
          <p:spPr bwMode="auto">
            <a:xfrm>
              <a:off x="566737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8" name="Line 52"/>
            <p:cNvSpPr>
              <a:spLocks noChangeShapeType="1"/>
            </p:cNvSpPr>
            <p:nvPr/>
          </p:nvSpPr>
          <p:spPr bwMode="auto">
            <a:xfrm>
              <a:off x="585787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9" name="Line 53"/>
            <p:cNvSpPr>
              <a:spLocks noChangeShapeType="1"/>
            </p:cNvSpPr>
            <p:nvPr/>
          </p:nvSpPr>
          <p:spPr bwMode="auto">
            <a:xfrm>
              <a:off x="604837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0" name="Line 54"/>
            <p:cNvSpPr>
              <a:spLocks noChangeShapeType="1"/>
            </p:cNvSpPr>
            <p:nvPr/>
          </p:nvSpPr>
          <p:spPr bwMode="auto">
            <a:xfrm>
              <a:off x="6238875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1" name="Line 55"/>
            <p:cNvSpPr>
              <a:spLocks noChangeShapeType="1"/>
            </p:cNvSpPr>
            <p:nvPr/>
          </p:nvSpPr>
          <p:spPr bwMode="auto">
            <a:xfrm>
              <a:off x="642778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2" name="Line 56"/>
            <p:cNvSpPr>
              <a:spLocks noChangeShapeType="1"/>
            </p:cNvSpPr>
            <p:nvPr/>
          </p:nvSpPr>
          <p:spPr bwMode="auto">
            <a:xfrm>
              <a:off x="661828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3" name="Line 57"/>
            <p:cNvSpPr>
              <a:spLocks noChangeShapeType="1"/>
            </p:cNvSpPr>
            <p:nvPr/>
          </p:nvSpPr>
          <p:spPr bwMode="auto">
            <a:xfrm>
              <a:off x="680878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4" name="Line 58"/>
            <p:cNvSpPr>
              <a:spLocks noChangeShapeType="1"/>
            </p:cNvSpPr>
            <p:nvPr/>
          </p:nvSpPr>
          <p:spPr bwMode="auto">
            <a:xfrm>
              <a:off x="699928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5" name="Line 59"/>
            <p:cNvSpPr>
              <a:spLocks noChangeShapeType="1"/>
            </p:cNvSpPr>
            <p:nvPr/>
          </p:nvSpPr>
          <p:spPr bwMode="auto">
            <a:xfrm>
              <a:off x="718978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6" name="Line 60"/>
            <p:cNvSpPr>
              <a:spLocks noChangeShapeType="1"/>
            </p:cNvSpPr>
            <p:nvPr/>
          </p:nvSpPr>
          <p:spPr bwMode="auto">
            <a:xfrm>
              <a:off x="7380288" y="6321425"/>
              <a:ext cx="1587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7" name="Line 61"/>
            <p:cNvSpPr>
              <a:spLocks noChangeShapeType="1"/>
            </p:cNvSpPr>
            <p:nvPr/>
          </p:nvSpPr>
          <p:spPr bwMode="auto">
            <a:xfrm>
              <a:off x="7380288" y="1562100"/>
              <a:ext cx="1587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8" name="Line 62"/>
            <p:cNvSpPr>
              <a:spLocks noChangeShapeType="1"/>
            </p:cNvSpPr>
            <p:nvPr/>
          </p:nvSpPr>
          <p:spPr bwMode="auto">
            <a:xfrm>
              <a:off x="756920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9" name="Line 63"/>
            <p:cNvSpPr>
              <a:spLocks noChangeShapeType="1"/>
            </p:cNvSpPr>
            <p:nvPr/>
          </p:nvSpPr>
          <p:spPr bwMode="auto">
            <a:xfrm>
              <a:off x="7759700" y="1562100"/>
              <a:ext cx="1588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0" name="Line 64"/>
            <p:cNvSpPr>
              <a:spLocks noChangeShapeType="1"/>
            </p:cNvSpPr>
            <p:nvPr/>
          </p:nvSpPr>
          <p:spPr bwMode="auto">
            <a:xfrm>
              <a:off x="7380288" y="1562100"/>
              <a:ext cx="1587" cy="4759325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1" name="Rectangle 65"/>
            <p:cNvSpPr>
              <a:spLocks noChangeArrowheads="1"/>
            </p:cNvSpPr>
            <p:nvPr/>
          </p:nvSpPr>
          <p:spPr bwMode="auto">
            <a:xfrm>
              <a:off x="1101725" y="1577975"/>
              <a:ext cx="6848475" cy="4759325"/>
            </a:xfrm>
            <a:prstGeom prst="rect">
              <a:avLst/>
            </a:prstGeom>
            <a:noFill/>
            <a:ln w="15875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2" name="Line 66"/>
            <p:cNvSpPr>
              <a:spLocks noChangeShapeType="1"/>
            </p:cNvSpPr>
            <p:nvPr/>
          </p:nvSpPr>
          <p:spPr bwMode="auto">
            <a:xfrm>
              <a:off x="1862138" y="5765800"/>
              <a:ext cx="111125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3" name="Line 67"/>
            <p:cNvSpPr>
              <a:spLocks noChangeShapeType="1"/>
            </p:cNvSpPr>
            <p:nvPr/>
          </p:nvSpPr>
          <p:spPr bwMode="auto">
            <a:xfrm>
              <a:off x="1862138" y="4751388"/>
              <a:ext cx="11112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4" name="Line 68"/>
            <p:cNvSpPr>
              <a:spLocks noChangeShapeType="1"/>
            </p:cNvSpPr>
            <p:nvPr/>
          </p:nvSpPr>
          <p:spPr bwMode="auto">
            <a:xfrm>
              <a:off x="1862138" y="3735388"/>
              <a:ext cx="11112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5" name="Line 69"/>
            <p:cNvSpPr>
              <a:spLocks noChangeShapeType="1"/>
            </p:cNvSpPr>
            <p:nvPr/>
          </p:nvSpPr>
          <p:spPr bwMode="auto">
            <a:xfrm>
              <a:off x="1862138" y="2735263"/>
              <a:ext cx="11112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6" name="Freeform 70"/>
            <p:cNvSpPr>
              <a:spLocks/>
            </p:cNvSpPr>
            <p:nvPr/>
          </p:nvSpPr>
          <p:spPr bwMode="auto">
            <a:xfrm>
              <a:off x="1862138" y="2006600"/>
              <a:ext cx="5897562" cy="3759200"/>
            </a:xfrm>
            <a:custGeom>
              <a:avLst/>
              <a:gdLst>
                <a:gd name="T0" fmla="*/ 0 w 3655"/>
                <a:gd name="T1" fmla="*/ 0 h 2368"/>
                <a:gd name="T2" fmla="*/ 0 w 3655"/>
                <a:gd name="T3" fmla="*/ 2368 h 2368"/>
                <a:gd name="T4" fmla="*/ 3655 w 3655"/>
                <a:gd name="T5" fmla="*/ 2368 h 2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5" h="2368">
                  <a:moveTo>
                    <a:pt x="0" y="0"/>
                  </a:moveTo>
                  <a:lnTo>
                    <a:pt x="0" y="2368"/>
                  </a:lnTo>
                  <a:lnTo>
                    <a:pt x="3655" y="2368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7" name="Line 71"/>
            <p:cNvSpPr>
              <a:spLocks noChangeShapeType="1"/>
            </p:cNvSpPr>
            <p:nvPr/>
          </p:nvSpPr>
          <p:spPr bwMode="auto">
            <a:xfrm>
              <a:off x="7705725" y="5654675"/>
              <a:ext cx="1588" cy="952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8" name="Line 72"/>
            <p:cNvSpPr>
              <a:spLocks noChangeShapeType="1"/>
            </p:cNvSpPr>
            <p:nvPr/>
          </p:nvSpPr>
          <p:spPr bwMode="auto">
            <a:xfrm>
              <a:off x="6602413" y="5654675"/>
              <a:ext cx="1587" cy="952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9" name="Line 73"/>
            <p:cNvSpPr>
              <a:spLocks noChangeShapeType="1"/>
            </p:cNvSpPr>
            <p:nvPr/>
          </p:nvSpPr>
          <p:spPr bwMode="auto">
            <a:xfrm>
              <a:off x="5524500" y="5654675"/>
              <a:ext cx="1588" cy="952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0" name="Line 74"/>
            <p:cNvSpPr>
              <a:spLocks noChangeShapeType="1"/>
            </p:cNvSpPr>
            <p:nvPr/>
          </p:nvSpPr>
          <p:spPr bwMode="auto">
            <a:xfrm>
              <a:off x="4462463" y="5654675"/>
              <a:ext cx="1587" cy="952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1" name="Line 75"/>
            <p:cNvSpPr>
              <a:spLocks noChangeShapeType="1"/>
            </p:cNvSpPr>
            <p:nvPr/>
          </p:nvSpPr>
          <p:spPr bwMode="auto">
            <a:xfrm>
              <a:off x="3400425" y="5654675"/>
              <a:ext cx="1588" cy="952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2" name="Line 76"/>
            <p:cNvSpPr>
              <a:spLocks noChangeShapeType="1"/>
            </p:cNvSpPr>
            <p:nvPr/>
          </p:nvSpPr>
          <p:spPr bwMode="auto">
            <a:xfrm>
              <a:off x="2338388" y="5654675"/>
              <a:ext cx="1587" cy="952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3" name="Freeform 77"/>
            <p:cNvSpPr>
              <a:spLocks/>
            </p:cNvSpPr>
            <p:nvPr/>
          </p:nvSpPr>
          <p:spPr bwMode="auto">
            <a:xfrm>
              <a:off x="1862138" y="2070100"/>
              <a:ext cx="5781675" cy="2030413"/>
            </a:xfrm>
            <a:custGeom>
              <a:avLst/>
              <a:gdLst>
                <a:gd name="T0" fmla="*/ 0 w 3642"/>
                <a:gd name="T1" fmla="*/ 569 h 1279"/>
                <a:gd name="T2" fmla="*/ 160 w 3642"/>
                <a:gd name="T3" fmla="*/ 769 h 1279"/>
                <a:gd name="T4" fmla="*/ 300 w 3642"/>
                <a:gd name="T5" fmla="*/ 709 h 1279"/>
                <a:gd name="T6" fmla="*/ 430 w 3642"/>
                <a:gd name="T7" fmla="*/ 949 h 1279"/>
                <a:gd name="T8" fmla="*/ 560 w 3642"/>
                <a:gd name="T9" fmla="*/ 1069 h 1279"/>
                <a:gd name="T10" fmla="*/ 699 w 3642"/>
                <a:gd name="T11" fmla="*/ 1099 h 1279"/>
                <a:gd name="T12" fmla="*/ 839 w 3642"/>
                <a:gd name="T13" fmla="*/ 1279 h 1279"/>
                <a:gd name="T14" fmla="*/ 969 w 3642"/>
                <a:gd name="T15" fmla="*/ 1219 h 1279"/>
                <a:gd name="T16" fmla="*/ 1099 w 3642"/>
                <a:gd name="T17" fmla="*/ 1199 h 1279"/>
                <a:gd name="T18" fmla="*/ 1239 w 3642"/>
                <a:gd name="T19" fmla="*/ 1149 h 1279"/>
                <a:gd name="T20" fmla="*/ 1378 w 3642"/>
                <a:gd name="T21" fmla="*/ 1029 h 1279"/>
                <a:gd name="T22" fmla="*/ 1508 w 3642"/>
                <a:gd name="T23" fmla="*/ 889 h 1279"/>
                <a:gd name="T24" fmla="*/ 1638 w 3642"/>
                <a:gd name="T25" fmla="*/ 769 h 1279"/>
                <a:gd name="T26" fmla="*/ 1778 w 3642"/>
                <a:gd name="T27" fmla="*/ 639 h 1279"/>
                <a:gd name="T28" fmla="*/ 1908 w 3642"/>
                <a:gd name="T29" fmla="*/ 539 h 1279"/>
                <a:gd name="T30" fmla="*/ 2048 w 3642"/>
                <a:gd name="T31" fmla="*/ 479 h 1279"/>
                <a:gd name="T32" fmla="*/ 2177 w 3642"/>
                <a:gd name="T33" fmla="*/ 360 h 1279"/>
                <a:gd name="T34" fmla="*/ 2317 w 3642"/>
                <a:gd name="T35" fmla="*/ 220 h 1279"/>
                <a:gd name="T36" fmla="*/ 2447 w 3642"/>
                <a:gd name="T37" fmla="*/ 320 h 1279"/>
                <a:gd name="T38" fmla="*/ 2587 w 3642"/>
                <a:gd name="T39" fmla="*/ 200 h 1279"/>
                <a:gd name="T40" fmla="*/ 2717 w 3642"/>
                <a:gd name="T41" fmla="*/ 150 h 1279"/>
                <a:gd name="T42" fmla="*/ 2856 w 3642"/>
                <a:gd name="T43" fmla="*/ 30 h 1279"/>
                <a:gd name="T44" fmla="*/ 2986 w 3642"/>
                <a:gd name="T45" fmla="*/ 0 h 1279"/>
                <a:gd name="T46" fmla="*/ 3116 w 3642"/>
                <a:gd name="T47" fmla="*/ 90 h 1279"/>
                <a:gd name="T48" fmla="*/ 3256 w 3642"/>
                <a:gd name="T49" fmla="*/ 30 h 1279"/>
                <a:gd name="T50" fmla="*/ 3383 w 3642"/>
                <a:gd name="T51" fmla="*/ 73 h 1279"/>
                <a:gd name="T52" fmla="*/ 3441 w 3642"/>
                <a:gd name="T53" fmla="*/ 44 h 1279"/>
                <a:gd name="T54" fmla="*/ 3642 w 3642"/>
                <a:gd name="T55" fmla="*/ 44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42" h="1279">
                  <a:moveTo>
                    <a:pt x="0" y="569"/>
                  </a:moveTo>
                  <a:lnTo>
                    <a:pt x="160" y="769"/>
                  </a:lnTo>
                  <a:lnTo>
                    <a:pt x="300" y="709"/>
                  </a:lnTo>
                  <a:lnTo>
                    <a:pt x="430" y="949"/>
                  </a:lnTo>
                  <a:lnTo>
                    <a:pt x="560" y="1069"/>
                  </a:lnTo>
                  <a:lnTo>
                    <a:pt x="699" y="1099"/>
                  </a:lnTo>
                  <a:lnTo>
                    <a:pt x="839" y="1279"/>
                  </a:lnTo>
                  <a:lnTo>
                    <a:pt x="969" y="1219"/>
                  </a:lnTo>
                  <a:lnTo>
                    <a:pt x="1099" y="1199"/>
                  </a:lnTo>
                  <a:lnTo>
                    <a:pt x="1239" y="1149"/>
                  </a:lnTo>
                  <a:lnTo>
                    <a:pt x="1378" y="1029"/>
                  </a:lnTo>
                  <a:lnTo>
                    <a:pt x="1508" y="889"/>
                  </a:lnTo>
                  <a:lnTo>
                    <a:pt x="1638" y="769"/>
                  </a:lnTo>
                  <a:lnTo>
                    <a:pt x="1778" y="639"/>
                  </a:lnTo>
                  <a:lnTo>
                    <a:pt x="1908" y="539"/>
                  </a:lnTo>
                  <a:lnTo>
                    <a:pt x="2048" y="479"/>
                  </a:lnTo>
                  <a:lnTo>
                    <a:pt x="2177" y="360"/>
                  </a:lnTo>
                  <a:lnTo>
                    <a:pt x="2317" y="220"/>
                  </a:lnTo>
                  <a:lnTo>
                    <a:pt x="2447" y="320"/>
                  </a:lnTo>
                  <a:lnTo>
                    <a:pt x="2587" y="200"/>
                  </a:lnTo>
                  <a:lnTo>
                    <a:pt x="2717" y="150"/>
                  </a:lnTo>
                  <a:lnTo>
                    <a:pt x="2856" y="30"/>
                  </a:lnTo>
                  <a:lnTo>
                    <a:pt x="2986" y="0"/>
                  </a:lnTo>
                  <a:lnTo>
                    <a:pt x="3116" y="90"/>
                  </a:lnTo>
                  <a:lnTo>
                    <a:pt x="3256" y="30"/>
                  </a:lnTo>
                  <a:lnTo>
                    <a:pt x="3383" y="73"/>
                  </a:lnTo>
                  <a:lnTo>
                    <a:pt x="3441" y="44"/>
                  </a:lnTo>
                  <a:lnTo>
                    <a:pt x="3642" y="44"/>
                  </a:lnTo>
                </a:path>
              </a:pathLst>
            </a:custGeom>
            <a:noFill/>
            <a:ln w="47625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4" name="Freeform 78"/>
            <p:cNvSpPr>
              <a:spLocks/>
            </p:cNvSpPr>
            <p:nvPr/>
          </p:nvSpPr>
          <p:spPr bwMode="auto">
            <a:xfrm>
              <a:off x="1862138" y="2524125"/>
              <a:ext cx="5842000" cy="2227263"/>
            </a:xfrm>
            <a:custGeom>
              <a:avLst/>
              <a:gdLst>
                <a:gd name="T0" fmla="*/ 0 w 3680"/>
                <a:gd name="T1" fmla="*/ 1063 h 1403"/>
                <a:gd name="T2" fmla="*/ 160 w 3680"/>
                <a:gd name="T3" fmla="*/ 1103 h 1403"/>
                <a:gd name="T4" fmla="*/ 290 w 3680"/>
                <a:gd name="T5" fmla="*/ 1073 h 1403"/>
                <a:gd name="T6" fmla="*/ 430 w 3680"/>
                <a:gd name="T7" fmla="*/ 1073 h 1403"/>
                <a:gd name="T8" fmla="*/ 560 w 3680"/>
                <a:gd name="T9" fmla="*/ 1263 h 1403"/>
                <a:gd name="T10" fmla="*/ 699 w 3680"/>
                <a:gd name="T11" fmla="*/ 1343 h 1403"/>
                <a:gd name="T12" fmla="*/ 829 w 3680"/>
                <a:gd name="T13" fmla="*/ 1403 h 1403"/>
                <a:gd name="T14" fmla="*/ 969 w 3680"/>
                <a:gd name="T15" fmla="*/ 1313 h 1403"/>
                <a:gd name="T16" fmla="*/ 1099 w 3680"/>
                <a:gd name="T17" fmla="*/ 1243 h 1403"/>
                <a:gd name="T18" fmla="*/ 1239 w 3680"/>
                <a:gd name="T19" fmla="*/ 1113 h 1403"/>
                <a:gd name="T20" fmla="*/ 1378 w 3680"/>
                <a:gd name="T21" fmla="*/ 1003 h 1403"/>
                <a:gd name="T22" fmla="*/ 1508 w 3680"/>
                <a:gd name="T23" fmla="*/ 863 h 1403"/>
                <a:gd name="T24" fmla="*/ 1648 w 3680"/>
                <a:gd name="T25" fmla="*/ 763 h 1403"/>
                <a:gd name="T26" fmla="*/ 1778 w 3680"/>
                <a:gd name="T27" fmla="*/ 623 h 1403"/>
                <a:gd name="T28" fmla="*/ 1908 w 3680"/>
                <a:gd name="T29" fmla="*/ 513 h 1403"/>
                <a:gd name="T30" fmla="*/ 2048 w 3680"/>
                <a:gd name="T31" fmla="*/ 463 h 1403"/>
                <a:gd name="T32" fmla="*/ 2177 w 3680"/>
                <a:gd name="T33" fmla="*/ 513 h 1403"/>
                <a:gd name="T34" fmla="*/ 2307 w 3680"/>
                <a:gd name="T35" fmla="*/ 423 h 1403"/>
                <a:gd name="T36" fmla="*/ 2447 w 3680"/>
                <a:gd name="T37" fmla="*/ 433 h 1403"/>
                <a:gd name="T38" fmla="*/ 2587 w 3680"/>
                <a:gd name="T39" fmla="*/ 333 h 1403"/>
                <a:gd name="T40" fmla="*/ 2717 w 3680"/>
                <a:gd name="T41" fmla="*/ 293 h 1403"/>
                <a:gd name="T42" fmla="*/ 2846 w 3680"/>
                <a:gd name="T43" fmla="*/ 293 h 1403"/>
                <a:gd name="T44" fmla="*/ 2986 w 3680"/>
                <a:gd name="T45" fmla="*/ 313 h 1403"/>
                <a:gd name="T46" fmla="*/ 3116 w 3680"/>
                <a:gd name="T47" fmla="*/ 353 h 1403"/>
                <a:gd name="T48" fmla="*/ 3257 w 3680"/>
                <a:gd name="T49" fmla="*/ 260 h 1403"/>
                <a:gd name="T50" fmla="*/ 3374 w 3680"/>
                <a:gd name="T51" fmla="*/ 128 h 1403"/>
                <a:gd name="T52" fmla="*/ 3481 w 3680"/>
                <a:gd name="T53" fmla="*/ 72 h 1403"/>
                <a:gd name="T54" fmla="*/ 3680 w 3680"/>
                <a:gd name="T55" fmla="*/ 0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80" h="1403">
                  <a:moveTo>
                    <a:pt x="0" y="1063"/>
                  </a:moveTo>
                  <a:lnTo>
                    <a:pt x="160" y="1103"/>
                  </a:lnTo>
                  <a:lnTo>
                    <a:pt x="290" y="1073"/>
                  </a:lnTo>
                  <a:lnTo>
                    <a:pt x="430" y="1073"/>
                  </a:lnTo>
                  <a:lnTo>
                    <a:pt x="560" y="1263"/>
                  </a:lnTo>
                  <a:lnTo>
                    <a:pt x="699" y="1343"/>
                  </a:lnTo>
                  <a:lnTo>
                    <a:pt x="829" y="1403"/>
                  </a:lnTo>
                  <a:lnTo>
                    <a:pt x="969" y="1313"/>
                  </a:lnTo>
                  <a:lnTo>
                    <a:pt x="1099" y="1243"/>
                  </a:lnTo>
                  <a:lnTo>
                    <a:pt x="1239" y="1113"/>
                  </a:lnTo>
                  <a:lnTo>
                    <a:pt x="1378" y="1003"/>
                  </a:lnTo>
                  <a:lnTo>
                    <a:pt x="1508" y="863"/>
                  </a:lnTo>
                  <a:lnTo>
                    <a:pt x="1648" y="763"/>
                  </a:lnTo>
                  <a:lnTo>
                    <a:pt x="1778" y="623"/>
                  </a:lnTo>
                  <a:lnTo>
                    <a:pt x="1908" y="513"/>
                  </a:lnTo>
                  <a:lnTo>
                    <a:pt x="2048" y="463"/>
                  </a:lnTo>
                  <a:lnTo>
                    <a:pt x="2177" y="513"/>
                  </a:lnTo>
                  <a:lnTo>
                    <a:pt x="2307" y="423"/>
                  </a:lnTo>
                  <a:lnTo>
                    <a:pt x="2447" y="433"/>
                  </a:lnTo>
                  <a:lnTo>
                    <a:pt x="2587" y="333"/>
                  </a:lnTo>
                  <a:lnTo>
                    <a:pt x="2717" y="293"/>
                  </a:lnTo>
                  <a:lnTo>
                    <a:pt x="2846" y="293"/>
                  </a:lnTo>
                  <a:lnTo>
                    <a:pt x="2986" y="313"/>
                  </a:lnTo>
                  <a:lnTo>
                    <a:pt x="3116" y="353"/>
                  </a:lnTo>
                  <a:lnTo>
                    <a:pt x="3257" y="260"/>
                  </a:lnTo>
                  <a:lnTo>
                    <a:pt x="3374" y="128"/>
                  </a:lnTo>
                  <a:lnTo>
                    <a:pt x="3481" y="72"/>
                  </a:lnTo>
                  <a:lnTo>
                    <a:pt x="3680" y="0"/>
                  </a:lnTo>
                </a:path>
              </a:pathLst>
            </a:custGeom>
            <a:noFill/>
            <a:ln w="47625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5" name="Rectangle 79"/>
            <p:cNvSpPr>
              <a:spLocks noChangeArrowheads="1"/>
            </p:cNvSpPr>
            <p:nvPr/>
          </p:nvSpPr>
          <p:spPr bwMode="auto">
            <a:xfrm rot="16200000">
              <a:off x="100806" y="3502819"/>
              <a:ext cx="2481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Percentage Wage Advantage </a:t>
              </a:r>
              <a:endParaRPr lang="en-US" altLang="en-US" sz="2400" b="1"/>
            </a:p>
          </p:txBody>
        </p:sp>
        <p:sp>
          <p:nvSpPr>
            <p:cNvPr id="70736" name="Rectangle 80"/>
            <p:cNvSpPr>
              <a:spLocks noChangeArrowheads="1"/>
            </p:cNvSpPr>
            <p:nvPr/>
          </p:nvSpPr>
          <p:spPr bwMode="auto">
            <a:xfrm>
              <a:off x="7137400" y="2865438"/>
              <a:ext cx="5413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Males </a:t>
              </a:r>
              <a:endParaRPr lang="en-US" altLang="en-US" sz="2400" b="1"/>
            </a:p>
          </p:txBody>
        </p:sp>
        <p:sp>
          <p:nvSpPr>
            <p:cNvPr id="70737" name="Rectangle 81"/>
            <p:cNvSpPr>
              <a:spLocks noChangeArrowheads="1"/>
            </p:cNvSpPr>
            <p:nvPr/>
          </p:nvSpPr>
          <p:spPr bwMode="auto">
            <a:xfrm>
              <a:off x="7180263" y="1787525"/>
              <a:ext cx="7588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Females </a:t>
              </a:r>
              <a:endParaRPr lang="en-US" altLang="en-US" sz="2400" b="1"/>
            </a:p>
          </p:txBody>
        </p:sp>
        <p:sp>
          <p:nvSpPr>
            <p:cNvPr id="70738" name="Rectangle 82"/>
            <p:cNvSpPr>
              <a:spLocks noChangeArrowheads="1"/>
            </p:cNvSpPr>
            <p:nvPr/>
          </p:nvSpPr>
          <p:spPr bwMode="auto">
            <a:xfrm>
              <a:off x="4806950" y="6007100"/>
              <a:ext cx="4349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Year </a:t>
              </a:r>
              <a:endParaRPr lang="en-US" altLang="en-US" sz="2400" b="1"/>
            </a:p>
          </p:txBody>
        </p:sp>
        <p:sp>
          <p:nvSpPr>
            <p:cNvPr id="70739" name="Rectangle 83"/>
            <p:cNvSpPr>
              <a:spLocks noChangeArrowheads="1"/>
            </p:cNvSpPr>
            <p:nvPr/>
          </p:nvSpPr>
          <p:spPr bwMode="auto">
            <a:xfrm>
              <a:off x="4237038" y="5815013"/>
              <a:ext cx="44291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1985 </a:t>
              </a:r>
              <a:endParaRPr lang="en-US" altLang="en-US" sz="2400" b="1"/>
            </a:p>
          </p:txBody>
        </p:sp>
        <p:sp>
          <p:nvSpPr>
            <p:cNvPr id="70740" name="Rectangle 84"/>
            <p:cNvSpPr>
              <a:spLocks noChangeArrowheads="1"/>
            </p:cNvSpPr>
            <p:nvPr/>
          </p:nvSpPr>
          <p:spPr bwMode="auto">
            <a:xfrm>
              <a:off x="7480300" y="5815013"/>
              <a:ext cx="4429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2004 </a:t>
              </a:r>
              <a:endParaRPr lang="en-US" altLang="en-US" sz="2400" b="1"/>
            </a:p>
          </p:txBody>
        </p:sp>
        <p:sp>
          <p:nvSpPr>
            <p:cNvPr id="70741" name="Rectangle 85"/>
            <p:cNvSpPr>
              <a:spLocks noChangeArrowheads="1"/>
            </p:cNvSpPr>
            <p:nvPr/>
          </p:nvSpPr>
          <p:spPr bwMode="auto">
            <a:xfrm>
              <a:off x="6376988" y="5815013"/>
              <a:ext cx="44291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1995 </a:t>
              </a:r>
              <a:endParaRPr lang="en-US" altLang="en-US" sz="2400" b="1"/>
            </a:p>
          </p:txBody>
        </p:sp>
        <p:sp>
          <p:nvSpPr>
            <p:cNvPr id="70742" name="Rectangle 86"/>
            <p:cNvSpPr>
              <a:spLocks noChangeArrowheads="1"/>
            </p:cNvSpPr>
            <p:nvPr/>
          </p:nvSpPr>
          <p:spPr bwMode="auto">
            <a:xfrm>
              <a:off x="5299075" y="5815013"/>
              <a:ext cx="4429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1990 </a:t>
              </a:r>
              <a:endParaRPr lang="en-US" altLang="en-US" sz="2400" b="1"/>
            </a:p>
          </p:txBody>
        </p:sp>
        <p:sp>
          <p:nvSpPr>
            <p:cNvPr id="70743" name="Rectangle 87"/>
            <p:cNvSpPr>
              <a:spLocks noChangeArrowheads="1"/>
            </p:cNvSpPr>
            <p:nvPr/>
          </p:nvSpPr>
          <p:spPr bwMode="auto">
            <a:xfrm>
              <a:off x="3178175" y="5815013"/>
              <a:ext cx="4429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1980 </a:t>
              </a:r>
              <a:endParaRPr lang="en-US" altLang="en-US" sz="2400" b="1"/>
            </a:p>
          </p:txBody>
        </p:sp>
        <p:sp>
          <p:nvSpPr>
            <p:cNvPr id="70744" name="Rectangle 88"/>
            <p:cNvSpPr>
              <a:spLocks noChangeArrowheads="1"/>
            </p:cNvSpPr>
            <p:nvPr/>
          </p:nvSpPr>
          <p:spPr bwMode="auto">
            <a:xfrm>
              <a:off x="1579563" y="4660900"/>
              <a:ext cx="24606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20 </a:t>
              </a:r>
              <a:endParaRPr lang="en-US" altLang="en-US" sz="2400" b="1"/>
            </a:p>
          </p:txBody>
        </p:sp>
        <p:sp>
          <p:nvSpPr>
            <p:cNvPr id="70745" name="Rectangle 89"/>
            <p:cNvSpPr>
              <a:spLocks noChangeArrowheads="1"/>
            </p:cNvSpPr>
            <p:nvPr/>
          </p:nvSpPr>
          <p:spPr bwMode="auto">
            <a:xfrm>
              <a:off x="1579563" y="3656013"/>
              <a:ext cx="24606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30 </a:t>
              </a:r>
              <a:endParaRPr lang="en-US" altLang="en-US" sz="2400" b="1"/>
            </a:p>
          </p:txBody>
        </p:sp>
        <p:sp>
          <p:nvSpPr>
            <p:cNvPr id="70746" name="Rectangle 90"/>
            <p:cNvSpPr>
              <a:spLocks noChangeArrowheads="1"/>
            </p:cNvSpPr>
            <p:nvPr/>
          </p:nvSpPr>
          <p:spPr bwMode="auto">
            <a:xfrm>
              <a:off x="1579563" y="2630488"/>
              <a:ext cx="24606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40 </a:t>
              </a:r>
              <a:endParaRPr lang="en-US" altLang="en-US" sz="2400" b="1"/>
            </a:p>
          </p:txBody>
        </p:sp>
        <p:grpSp>
          <p:nvGrpSpPr>
            <p:cNvPr id="70747" name="Group 91"/>
            <p:cNvGrpSpPr>
              <a:grpSpLocks/>
            </p:cNvGrpSpPr>
            <p:nvPr/>
          </p:nvGrpSpPr>
          <p:grpSpPr bwMode="auto">
            <a:xfrm>
              <a:off x="2155825" y="5815013"/>
              <a:ext cx="425450" cy="212725"/>
              <a:chOff x="1358" y="3663"/>
              <a:chExt cx="268" cy="134"/>
            </a:xfrm>
          </p:grpSpPr>
          <p:sp>
            <p:nvSpPr>
              <p:cNvPr id="70748" name="Rectangle 92"/>
              <p:cNvSpPr>
                <a:spLocks noChangeArrowheads="1"/>
              </p:cNvSpPr>
              <p:nvPr/>
            </p:nvSpPr>
            <p:spPr bwMode="auto">
              <a:xfrm>
                <a:off x="1358" y="366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1</a:t>
                </a:r>
                <a:endParaRPr lang="en-US" altLang="en-US" sz="2400" b="1"/>
              </a:p>
            </p:txBody>
          </p:sp>
          <p:sp>
            <p:nvSpPr>
              <p:cNvPr id="70749" name="Rectangle 93"/>
              <p:cNvSpPr>
                <a:spLocks noChangeArrowheads="1"/>
              </p:cNvSpPr>
              <p:nvPr/>
            </p:nvSpPr>
            <p:spPr bwMode="auto">
              <a:xfrm>
                <a:off x="1412" y="366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9</a:t>
                </a:r>
                <a:endParaRPr lang="en-US" altLang="en-US" sz="2400" b="1"/>
              </a:p>
            </p:txBody>
          </p:sp>
          <p:sp>
            <p:nvSpPr>
              <p:cNvPr id="70750" name="Rectangle 94"/>
              <p:cNvSpPr>
                <a:spLocks noChangeArrowheads="1"/>
              </p:cNvSpPr>
              <p:nvPr/>
            </p:nvSpPr>
            <p:spPr bwMode="auto">
              <a:xfrm>
                <a:off x="1480" y="366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7</a:t>
                </a:r>
                <a:endParaRPr lang="en-US" altLang="en-US" sz="2400" b="1"/>
              </a:p>
            </p:txBody>
          </p:sp>
          <p:sp>
            <p:nvSpPr>
              <p:cNvPr id="70751" name="Rectangle 95"/>
              <p:cNvSpPr>
                <a:spLocks noChangeArrowheads="1"/>
              </p:cNvSpPr>
              <p:nvPr/>
            </p:nvSpPr>
            <p:spPr bwMode="auto">
              <a:xfrm>
                <a:off x="1533" y="3663"/>
                <a:ext cx="9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5 </a:t>
                </a:r>
                <a:endParaRPr lang="en-US" altLang="en-US" sz="2400" b="1"/>
              </a:p>
            </p:txBody>
          </p:sp>
        </p:grpSp>
        <p:grpSp>
          <p:nvGrpSpPr>
            <p:cNvPr id="70752" name="Group 96"/>
            <p:cNvGrpSpPr>
              <a:grpSpLocks/>
            </p:cNvGrpSpPr>
            <p:nvPr/>
          </p:nvGrpSpPr>
          <p:grpSpPr bwMode="auto">
            <a:xfrm>
              <a:off x="1665288" y="5815013"/>
              <a:ext cx="446087" cy="212725"/>
              <a:chOff x="1049" y="3663"/>
              <a:chExt cx="281" cy="134"/>
            </a:xfrm>
          </p:grpSpPr>
          <p:sp>
            <p:nvSpPr>
              <p:cNvPr id="70753" name="Rectangle 97"/>
              <p:cNvSpPr>
                <a:spLocks noChangeArrowheads="1"/>
              </p:cNvSpPr>
              <p:nvPr/>
            </p:nvSpPr>
            <p:spPr bwMode="auto">
              <a:xfrm>
                <a:off x="1049" y="366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1</a:t>
                </a:r>
                <a:endParaRPr lang="en-US" altLang="en-US" sz="2400" b="1"/>
              </a:p>
            </p:txBody>
          </p:sp>
          <p:sp>
            <p:nvSpPr>
              <p:cNvPr id="70754" name="Rectangle 98"/>
              <p:cNvSpPr>
                <a:spLocks noChangeArrowheads="1"/>
              </p:cNvSpPr>
              <p:nvPr/>
            </p:nvSpPr>
            <p:spPr bwMode="auto">
              <a:xfrm>
                <a:off x="1116" y="366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9</a:t>
                </a:r>
                <a:endParaRPr lang="en-US" altLang="en-US" sz="2400" b="1"/>
              </a:p>
            </p:txBody>
          </p:sp>
          <p:sp>
            <p:nvSpPr>
              <p:cNvPr id="70755" name="Rectangle 99"/>
              <p:cNvSpPr>
                <a:spLocks noChangeArrowheads="1"/>
              </p:cNvSpPr>
              <p:nvPr/>
            </p:nvSpPr>
            <p:spPr bwMode="auto">
              <a:xfrm>
                <a:off x="1170" y="366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7</a:t>
                </a:r>
                <a:endParaRPr lang="en-US" altLang="en-US" sz="2400" b="1"/>
              </a:p>
            </p:txBody>
          </p:sp>
          <p:sp>
            <p:nvSpPr>
              <p:cNvPr id="70756" name="Rectangle 100"/>
              <p:cNvSpPr>
                <a:spLocks noChangeArrowheads="1"/>
              </p:cNvSpPr>
              <p:nvPr/>
            </p:nvSpPr>
            <p:spPr bwMode="auto">
              <a:xfrm>
                <a:off x="1237" y="3663"/>
                <a:ext cx="9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3 </a:t>
                </a:r>
                <a:endParaRPr lang="en-US" altLang="en-US" sz="2400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Technological advance spurred by</a:t>
            </a:r>
          </a:p>
          <a:p>
            <a:pPr lvl="1"/>
            <a:r>
              <a:rPr lang="en-US" altLang="en-US"/>
              <a:t>More education</a:t>
            </a:r>
          </a:p>
          <a:p>
            <a:pPr lvl="1"/>
            <a:r>
              <a:rPr lang="en-US" altLang="en-US"/>
              <a:t>More capital formation</a:t>
            </a:r>
          </a:p>
          <a:p>
            <a:pPr lvl="1"/>
            <a:r>
              <a:rPr lang="en-US" altLang="en-US"/>
              <a:t>Research and development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Policy: Spurring Technological Change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33575" y="93663"/>
            <a:ext cx="71770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PRODUCTION POSSIBILITIES ANALYSIS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49450" y="706438"/>
            <a:ext cx="6889750" cy="193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Growth and Production Possibilities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Labor and Productivity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949450" y="3894138"/>
            <a:ext cx="688975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Hours of Work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Labor-Force Participation Rate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Labor Productivity</a:t>
            </a:r>
          </a:p>
        </p:txBody>
      </p:sp>
      <p:grpSp>
        <p:nvGrpSpPr>
          <p:cNvPr id="7173" name="Group 5" descr="image" title="image"/>
          <p:cNvGrpSpPr>
            <a:grpSpLocks/>
          </p:cNvGrpSpPr>
          <p:nvPr/>
        </p:nvGrpSpPr>
        <p:grpSpPr bwMode="auto">
          <a:xfrm>
            <a:off x="1835150" y="2700338"/>
            <a:ext cx="7135813" cy="1066800"/>
            <a:chOff x="1204" y="1669"/>
            <a:chExt cx="4495" cy="672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1204" y="1822"/>
              <a:ext cx="121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Real GDP</a:t>
              </a: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2455" y="1813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b="1">
                  <a:solidFill>
                    <a:srgbClr val="000099"/>
                  </a:solidFill>
                </a:rPr>
                <a:t>=</a:t>
              </a:r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2817" y="1669"/>
              <a:ext cx="1033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Hours</a:t>
              </a:r>
            </a:p>
            <a:p>
              <a:pPr algn="ctr"/>
              <a:r>
                <a:rPr lang="en-US" altLang="en-US" sz="32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of Work</a:t>
              </a:r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3880" y="1820"/>
              <a:ext cx="2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99"/>
                  </a:solidFill>
                </a:rPr>
                <a:t>X</a:t>
              </a: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4219" y="1669"/>
              <a:ext cx="1480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Labor</a:t>
              </a:r>
            </a:p>
            <a:p>
              <a:pPr algn="ctr"/>
              <a:r>
                <a:rPr lang="en-US" altLang="en-US" sz="32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Productivity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373313" y="14288"/>
            <a:ext cx="61277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800" b="1">
                <a:solidFill>
                  <a:srgbClr val="000099"/>
                </a:solidFill>
                <a:latin typeface="Times New Roman" panose="02020603050405020304" pitchFamily="18" charset="0"/>
              </a:rPr>
              <a:t>SUPPLY DETERMINANTS</a:t>
            </a:r>
          </a:p>
          <a:p>
            <a:pPr algn="ctr" eaLnBrk="0" hangingPunct="0"/>
            <a:r>
              <a:rPr lang="en-US" altLang="en-US" sz="3800" b="1">
                <a:solidFill>
                  <a:srgbClr val="000099"/>
                </a:solidFill>
                <a:latin typeface="Times New Roman" panose="02020603050405020304" pitchFamily="18" charset="0"/>
              </a:rPr>
              <a:t>OF REAL OUTPUT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14513" y="1312863"/>
            <a:ext cx="6983412" cy="5005387"/>
            <a:chOff x="1814513" y="1312863"/>
            <a:chExt cx="6983412" cy="5005387"/>
          </a:xfrm>
        </p:grpSpPr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1814513" y="1312863"/>
              <a:ext cx="4335462" cy="229870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AEC5E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1814513" y="3949700"/>
              <a:ext cx="4335462" cy="229870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AEC5E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7223125" y="2568575"/>
              <a:ext cx="1574800" cy="2427288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 rot="5400000" flipV="1">
              <a:off x="4234657" y="3282156"/>
              <a:ext cx="4908550" cy="998537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EAEC5E"/>
                </a:gs>
                <a:gs pos="100000">
                  <a:srgbClr val="99FFCC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1844675" y="1549400"/>
              <a:ext cx="2271713" cy="176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marL="112713" indent="-112713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>
                <a:buFontTx/>
                <a:buChar char="•"/>
              </a:pPr>
              <a:r>
                <a:rPr lang="en-US" altLang="en-US" sz="2200" b="1" i="1"/>
                <a:t>Size of employed labor force</a:t>
              </a:r>
            </a:p>
            <a:p>
              <a:pPr eaLnBrk="0" hangingPunct="0">
                <a:buFontTx/>
                <a:buChar char="•"/>
              </a:pPr>
              <a:r>
                <a:rPr lang="en-US" altLang="en-US" sz="2200" b="1" i="1"/>
                <a:t>Average hours of work</a:t>
              </a: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1844675" y="3956050"/>
              <a:ext cx="2776538" cy="2362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marL="112713" indent="-112713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buFontTx/>
                <a:buChar char="•"/>
              </a:pPr>
              <a:r>
                <a:rPr lang="en-US" altLang="en-US" sz="2200" b="1" i="1"/>
                <a:t>Technological advance</a:t>
              </a:r>
            </a:p>
            <a:p>
              <a:pPr eaLnBrk="0" hangingPunct="0">
                <a:lnSpc>
                  <a:spcPct val="85000"/>
                </a:lnSpc>
                <a:buFontTx/>
                <a:buChar char="•"/>
              </a:pPr>
              <a:r>
                <a:rPr lang="en-US" altLang="en-US" sz="2200" b="1" i="1"/>
                <a:t>Quantity of capital</a:t>
              </a:r>
            </a:p>
            <a:p>
              <a:pPr eaLnBrk="0" hangingPunct="0">
                <a:lnSpc>
                  <a:spcPct val="85000"/>
                </a:lnSpc>
                <a:buFontTx/>
                <a:buChar char="•"/>
              </a:pPr>
              <a:r>
                <a:rPr lang="en-US" altLang="en-US" sz="2200" b="1" i="1"/>
                <a:t>Education and training</a:t>
              </a:r>
            </a:p>
            <a:p>
              <a:pPr eaLnBrk="0" hangingPunct="0">
                <a:lnSpc>
                  <a:spcPct val="85000"/>
                </a:lnSpc>
                <a:buFontTx/>
                <a:buChar char="•"/>
              </a:pPr>
              <a:r>
                <a:rPr lang="en-US" altLang="en-US" sz="2200" b="1" i="1"/>
                <a:t>Allocative efficiency</a:t>
              </a:r>
            </a:p>
            <a:p>
              <a:pPr eaLnBrk="0" hangingPunct="0">
                <a:lnSpc>
                  <a:spcPct val="85000"/>
                </a:lnSpc>
                <a:buFontTx/>
                <a:buChar char="•"/>
              </a:pPr>
              <a:r>
                <a:rPr lang="en-US" altLang="en-US" sz="2200" b="1" i="1"/>
                <a:t>Other</a:t>
              </a: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7343775" y="3168650"/>
              <a:ext cx="1287463" cy="1063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3200" b="1" i="1"/>
                <a:t>REAL</a:t>
              </a:r>
            </a:p>
            <a:p>
              <a:pPr algn="ctr" eaLnBrk="0" hangingPunct="0"/>
              <a:r>
                <a:rPr lang="en-US" altLang="en-US" sz="3200" b="1" i="1"/>
                <a:t>GDP</a:t>
              </a:r>
            </a:p>
          </p:txBody>
        </p:sp>
        <p:sp>
          <p:nvSpPr>
            <p:cNvPr id="8202" name="AutoShape 10"/>
            <p:cNvSpPr>
              <a:spLocks/>
            </p:cNvSpPr>
            <p:nvPr/>
          </p:nvSpPr>
          <p:spPr bwMode="auto">
            <a:xfrm>
              <a:off x="4410075" y="1403350"/>
              <a:ext cx="263525" cy="2128838"/>
            </a:xfrm>
            <a:prstGeom prst="rightBrace">
              <a:avLst>
                <a:gd name="adj1" fmla="val 6731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AutoShape 11"/>
            <p:cNvSpPr>
              <a:spLocks/>
            </p:cNvSpPr>
            <p:nvPr/>
          </p:nvSpPr>
          <p:spPr bwMode="auto">
            <a:xfrm>
              <a:off x="4410075" y="4032250"/>
              <a:ext cx="263525" cy="2128838"/>
            </a:xfrm>
            <a:prstGeom prst="rightBrace">
              <a:avLst>
                <a:gd name="adj1" fmla="val 6731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4665663" y="1808163"/>
              <a:ext cx="1268412" cy="1308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marL="112713" indent="-112713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hangingPunct="0"/>
              <a:r>
                <a:rPr lang="en-US" altLang="en-US" sz="2000" b="1" i="1" dirty="0">
                  <a:solidFill>
                    <a:srgbClr val="CC0000"/>
                  </a:solidFill>
                </a:rPr>
                <a:t>Labor</a:t>
              </a:r>
            </a:p>
            <a:p>
              <a:pPr algn="ctr" eaLnBrk="0" hangingPunct="0"/>
              <a:r>
                <a:rPr lang="en-US" altLang="en-US" sz="2000" b="1" i="1" dirty="0">
                  <a:solidFill>
                    <a:srgbClr val="CC0000"/>
                  </a:solidFill>
                </a:rPr>
                <a:t>Inputs</a:t>
              </a:r>
            </a:p>
            <a:p>
              <a:pPr algn="ctr" eaLnBrk="0" hangingPunct="0"/>
              <a:r>
                <a:rPr lang="en-US" altLang="en-US" sz="2000" b="1" i="1" dirty="0">
                  <a:solidFill>
                    <a:srgbClr val="CC0000"/>
                  </a:solidFill>
                </a:rPr>
                <a:t>(Hours</a:t>
              </a:r>
            </a:p>
            <a:p>
              <a:pPr algn="ctr" eaLnBrk="0" hangingPunct="0"/>
              <a:r>
                <a:rPr lang="en-US" altLang="en-US" sz="2000" b="1" i="1" dirty="0">
                  <a:solidFill>
                    <a:srgbClr val="CC0000"/>
                  </a:solidFill>
                </a:rPr>
                <a:t>of Work)</a:t>
              </a: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4506913" y="4291013"/>
              <a:ext cx="1684337" cy="161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marL="112713" indent="-112713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hangingPunct="0"/>
              <a:r>
                <a:rPr lang="en-US" altLang="en-US" sz="2000" b="1" i="1">
                  <a:solidFill>
                    <a:srgbClr val="CC0000"/>
                  </a:solidFill>
                </a:rPr>
                <a:t>Labor</a:t>
              </a:r>
            </a:p>
            <a:p>
              <a:pPr algn="ctr" eaLnBrk="0" hangingPunct="0"/>
              <a:r>
                <a:rPr lang="en-US" altLang="en-US" sz="2000" b="1" i="1">
                  <a:solidFill>
                    <a:srgbClr val="CC0000"/>
                  </a:solidFill>
                </a:rPr>
                <a:t>Productivity</a:t>
              </a:r>
            </a:p>
            <a:p>
              <a:pPr algn="ctr" eaLnBrk="0" hangingPunct="0"/>
              <a:r>
                <a:rPr lang="en-US" altLang="en-US" sz="2000" b="1" i="1">
                  <a:solidFill>
                    <a:srgbClr val="CC0000"/>
                  </a:solidFill>
                </a:rPr>
                <a:t>(Average</a:t>
              </a:r>
            </a:p>
            <a:p>
              <a:pPr algn="ctr" eaLnBrk="0" hangingPunct="0"/>
              <a:r>
                <a:rPr lang="en-US" altLang="en-US" sz="2000" b="1" i="1">
                  <a:solidFill>
                    <a:srgbClr val="CC0000"/>
                  </a:solidFill>
                </a:rPr>
                <a:t>Output</a:t>
              </a:r>
            </a:p>
            <a:p>
              <a:pPr algn="ctr" eaLnBrk="0" hangingPunct="0"/>
              <a:r>
                <a:rPr lang="en-US" altLang="en-US" sz="2000" b="1" i="1">
                  <a:solidFill>
                    <a:srgbClr val="CC0000"/>
                  </a:solidFill>
                </a:rPr>
                <a:t>Per Hour)</a:t>
              </a:r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5168900" y="3578225"/>
              <a:ext cx="3540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X</a:t>
              </a: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6362700" y="3467100"/>
              <a:ext cx="392113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 b="1"/>
                <a:t>=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55775" y="68263"/>
            <a:ext cx="7394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GROWTH IN THE AD-AS MODEL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49450" y="846138"/>
            <a:ext cx="688975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Production Possibilities and Aggregate Supply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Extended AD-AS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5775" y="68263"/>
            <a:ext cx="7394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GROWTH IN THE AD-AS MODEL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16088" y="1495425"/>
            <a:ext cx="7115175" cy="5041900"/>
            <a:chOff x="1716088" y="1495425"/>
            <a:chExt cx="7115175" cy="5041900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7202488" y="2005013"/>
              <a:ext cx="0" cy="3819525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7773988" y="2005013"/>
              <a:ext cx="0" cy="3819525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Arc 5"/>
            <p:cNvSpPr>
              <a:spLocks/>
            </p:cNvSpPr>
            <p:nvPr/>
          </p:nvSpPr>
          <p:spPr bwMode="auto">
            <a:xfrm>
              <a:off x="2239963" y="1852613"/>
              <a:ext cx="3322637" cy="39719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0099"/>
                </a:gs>
              </a:gsLst>
              <a:lin ang="18900000" scaled="1"/>
            </a:gradFill>
            <a:ln w="762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Arc 6"/>
            <p:cNvSpPr>
              <a:spLocks/>
            </p:cNvSpPr>
            <p:nvPr/>
          </p:nvSpPr>
          <p:spPr bwMode="auto">
            <a:xfrm>
              <a:off x="2247900" y="2747963"/>
              <a:ext cx="2147888" cy="30749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EAEC5E"/>
                </a:gs>
              </a:gsLst>
              <a:lin ang="18900000" scaled="1"/>
            </a:gradFill>
            <a:ln w="762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7" name="Group 7"/>
            <p:cNvGrpSpPr>
              <a:grpSpLocks/>
            </p:cNvGrpSpPr>
            <p:nvPr/>
          </p:nvGrpSpPr>
          <p:grpSpPr bwMode="auto">
            <a:xfrm>
              <a:off x="3051175" y="2257425"/>
              <a:ext cx="2263775" cy="2852738"/>
              <a:chOff x="2458" y="1422"/>
              <a:chExt cx="1426" cy="1797"/>
            </a:xfrm>
          </p:grpSpPr>
          <p:sp>
            <p:nvSpPr>
              <p:cNvPr id="10248" name="AutoShape 8"/>
              <p:cNvSpPr>
                <a:spLocks noChangeArrowheads="1"/>
              </p:cNvSpPr>
              <p:nvPr/>
            </p:nvSpPr>
            <p:spPr bwMode="auto">
              <a:xfrm rot="20220000">
                <a:off x="3373" y="3074"/>
                <a:ext cx="511" cy="145"/>
              </a:xfrm>
              <a:prstGeom prst="rightArrow">
                <a:avLst>
                  <a:gd name="adj1" fmla="val 50000"/>
                  <a:gd name="adj2" fmla="val 180563"/>
                </a:avLst>
              </a:prstGeom>
              <a:solidFill>
                <a:srgbClr val="CC0000"/>
              </a:solidFill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" name="AutoShape 9"/>
              <p:cNvSpPr>
                <a:spLocks noChangeArrowheads="1"/>
              </p:cNvSpPr>
              <p:nvPr/>
            </p:nvSpPr>
            <p:spPr bwMode="auto">
              <a:xfrm rot="19020000">
                <a:off x="3083" y="2081"/>
                <a:ext cx="320" cy="164"/>
              </a:xfrm>
              <a:prstGeom prst="rightArrow">
                <a:avLst>
                  <a:gd name="adj1" fmla="val 50000"/>
                  <a:gd name="adj2" fmla="val 97570"/>
                </a:avLst>
              </a:prstGeom>
              <a:solidFill>
                <a:srgbClr val="CC0000"/>
              </a:solidFill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AutoShape 10"/>
              <p:cNvSpPr>
                <a:spLocks noChangeArrowheads="1"/>
              </p:cNvSpPr>
              <p:nvPr/>
            </p:nvSpPr>
            <p:spPr bwMode="auto">
              <a:xfrm rot="17940000">
                <a:off x="2373" y="1507"/>
                <a:ext cx="322" cy="152"/>
              </a:xfrm>
              <a:prstGeom prst="rightArrow">
                <a:avLst>
                  <a:gd name="adj1" fmla="val 50000"/>
                  <a:gd name="adj2" fmla="val 105931"/>
                </a:avLst>
              </a:prstGeom>
              <a:solidFill>
                <a:srgbClr val="CC0000"/>
              </a:solidFill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892300" y="2559050"/>
              <a:ext cx="3651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/>
                <a:t>A</a:t>
              </a: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229100" y="5849938"/>
              <a:ext cx="3651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/>
                <a:t>B</a:t>
              </a: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892300" y="1662113"/>
              <a:ext cx="3651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/>
                <a:t>C</a:t>
              </a: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5354638" y="5849938"/>
              <a:ext cx="3651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 b="1"/>
                <a:t>D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 rot="16200000">
              <a:off x="962025" y="3671888"/>
              <a:ext cx="19018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 b="1"/>
                <a:t>Capital Goods</a:t>
              </a: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3133725" y="6143625"/>
              <a:ext cx="2312988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 b="1"/>
                <a:t>Consumer Goods</a:t>
              </a:r>
            </a:p>
          </p:txBody>
        </p:sp>
        <p:grpSp>
          <p:nvGrpSpPr>
            <p:cNvPr id="10257" name="Group 17"/>
            <p:cNvGrpSpPr>
              <a:grpSpLocks/>
            </p:cNvGrpSpPr>
            <p:nvPr/>
          </p:nvGrpSpPr>
          <p:grpSpPr bwMode="auto">
            <a:xfrm>
              <a:off x="2187575" y="1495425"/>
              <a:ext cx="3644900" cy="4379913"/>
              <a:chOff x="1738" y="942"/>
              <a:chExt cx="3054" cy="2759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1761" y="942"/>
                <a:ext cx="0" cy="2759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1738" y="3682"/>
                <a:ext cx="305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60" name="Group 20"/>
            <p:cNvGrpSpPr>
              <a:grpSpLocks/>
            </p:cNvGrpSpPr>
            <p:nvPr/>
          </p:nvGrpSpPr>
          <p:grpSpPr bwMode="auto">
            <a:xfrm>
              <a:off x="6062663" y="1495425"/>
              <a:ext cx="2768600" cy="4379913"/>
              <a:chOff x="1738" y="942"/>
              <a:chExt cx="3054" cy="2759"/>
            </a:xfrm>
          </p:grpSpPr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1761" y="942"/>
                <a:ext cx="0" cy="2759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1738" y="3682"/>
                <a:ext cx="305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 rot="16200000">
              <a:off x="5060950" y="3579813"/>
              <a:ext cx="15208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 b="1"/>
                <a:t>Price Level</a:t>
              </a: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6956425" y="6142038"/>
              <a:ext cx="1338263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 b="1"/>
                <a:t>Real GDP</a:t>
              </a: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6746875" y="1565275"/>
              <a:ext cx="8509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AS</a:t>
              </a:r>
              <a:r>
                <a:rPr lang="en-US" altLang="en-US" sz="2000" b="1" baseline="-25000"/>
                <a:t>LR1</a:t>
              </a:r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7470775" y="1565275"/>
              <a:ext cx="8509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AS</a:t>
              </a:r>
              <a:r>
                <a:rPr lang="en-US" altLang="en-US" sz="2000" b="1" baseline="-25000"/>
                <a:t>LR2</a:t>
              </a:r>
            </a:p>
          </p:txBody>
        </p:sp>
        <p:grpSp>
          <p:nvGrpSpPr>
            <p:cNvPr id="10267" name="Group 27"/>
            <p:cNvGrpSpPr>
              <a:grpSpLocks/>
            </p:cNvGrpSpPr>
            <p:nvPr/>
          </p:nvGrpSpPr>
          <p:grpSpPr bwMode="auto">
            <a:xfrm>
              <a:off x="7277100" y="2617788"/>
              <a:ext cx="438150" cy="2112962"/>
              <a:chOff x="4584" y="1649"/>
              <a:chExt cx="276" cy="1331"/>
            </a:xfrm>
          </p:grpSpPr>
          <p:sp>
            <p:nvSpPr>
              <p:cNvPr id="10268" name="AutoShape 28"/>
              <p:cNvSpPr>
                <a:spLocks noChangeArrowheads="1"/>
              </p:cNvSpPr>
              <p:nvPr/>
            </p:nvSpPr>
            <p:spPr bwMode="auto">
              <a:xfrm>
                <a:off x="4584" y="1649"/>
                <a:ext cx="276" cy="387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gradFill rotWithShape="0">
                <a:gsLst>
                  <a:gs pos="0">
                    <a:srgbClr val="EAEC5E"/>
                  </a:gs>
                  <a:gs pos="100000">
                    <a:srgbClr val="FF9933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9" name="AutoShape 29"/>
              <p:cNvSpPr>
                <a:spLocks noChangeArrowheads="1"/>
              </p:cNvSpPr>
              <p:nvPr/>
            </p:nvSpPr>
            <p:spPr bwMode="auto">
              <a:xfrm>
                <a:off x="4584" y="2593"/>
                <a:ext cx="276" cy="387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gradFill rotWithShape="0">
                <a:gsLst>
                  <a:gs pos="0">
                    <a:srgbClr val="EAEC5E"/>
                  </a:gs>
                  <a:gs pos="100000">
                    <a:srgbClr val="FF9933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6975475" y="5819775"/>
              <a:ext cx="473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Q</a:t>
              </a:r>
              <a:r>
                <a:rPr lang="en-US" altLang="en-US" sz="2000" b="1" baseline="-25000"/>
                <a:t>1</a:t>
              </a:r>
            </a:p>
          </p:txBody>
        </p:sp>
        <p:sp>
          <p:nvSpPr>
            <p:cNvPr id="10271" name="Text Box 31"/>
            <p:cNvSpPr txBox="1">
              <a:spLocks noChangeArrowheads="1"/>
            </p:cNvSpPr>
            <p:nvPr/>
          </p:nvSpPr>
          <p:spPr bwMode="auto">
            <a:xfrm>
              <a:off x="7546975" y="5819775"/>
              <a:ext cx="473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Q</a:t>
              </a:r>
              <a:r>
                <a:rPr lang="en-US" altLang="en-US" sz="2000" b="1" baseline="-25000"/>
                <a:t>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92288" y="33338"/>
            <a:ext cx="7319962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9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GROWTH IN THE</a:t>
            </a:r>
          </a:p>
          <a:p>
            <a:pPr algn="ctr" eaLnBrk="0" hangingPunct="0"/>
            <a:r>
              <a:rPr lang="en-US" altLang="en-US" sz="3900" b="1">
                <a:solidFill>
                  <a:srgbClr val="000099"/>
                </a:solidFill>
                <a:latin typeface="Times New Roman" panose="02020603050405020304" pitchFamily="18" charset="0"/>
              </a:rPr>
              <a:t>EXTENDED AD – AS MODEL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43075" y="1150938"/>
            <a:ext cx="7224713" cy="5481637"/>
            <a:chOff x="1743075" y="1150938"/>
            <a:chExt cx="7224713" cy="5481637"/>
          </a:xfrm>
        </p:grpSpPr>
        <p:sp>
          <p:nvSpPr>
            <p:cNvPr id="11267" name="Line 3"/>
            <p:cNvSpPr>
              <a:spLocks noChangeShapeType="1"/>
            </p:cNvSpPr>
            <p:nvPr/>
          </p:nvSpPr>
          <p:spPr bwMode="auto">
            <a:xfrm flipH="1">
              <a:off x="2595563" y="3754438"/>
              <a:ext cx="4186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 flipH="1">
              <a:off x="2589213" y="4295775"/>
              <a:ext cx="16335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4241800" y="1562100"/>
              <a:ext cx="0" cy="409575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auto">
            <a:xfrm>
              <a:off x="2854325" y="2509838"/>
              <a:ext cx="2806700" cy="2620962"/>
            </a:xfrm>
            <a:custGeom>
              <a:avLst/>
              <a:gdLst>
                <a:gd name="T0" fmla="*/ 2075 w 2076"/>
                <a:gd name="T1" fmla="*/ 0 h 1821"/>
                <a:gd name="T2" fmla="*/ 1934 w 2076"/>
                <a:gd name="T3" fmla="*/ 201 h 1821"/>
                <a:gd name="T4" fmla="*/ 1789 w 2076"/>
                <a:gd name="T5" fmla="*/ 394 h 1821"/>
                <a:gd name="T6" fmla="*/ 1644 w 2076"/>
                <a:gd name="T7" fmla="*/ 578 h 1821"/>
                <a:gd name="T8" fmla="*/ 1500 w 2076"/>
                <a:gd name="T9" fmla="*/ 751 h 1821"/>
                <a:gd name="T10" fmla="*/ 1355 w 2076"/>
                <a:gd name="T11" fmla="*/ 912 h 1821"/>
                <a:gd name="T12" fmla="*/ 1210 w 2076"/>
                <a:gd name="T13" fmla="*/ 1064 h 1821"/>
                <a:gd name="T14" fmla="*/ 1068 w 2076"/>
                <a:gd name="T15" fmla="*/ 1204 h 1821"/>
                <a:gd name="T16" fmla="*/ 929 w 2076"/>
                <a:gd name="T17" fmla="*/ 1332 h 1821"/>
                <a:gd name="T18" fmla="*/ 795 w 2076"/>
                <a:gd name="T19" fmla="*/ 1444 h 1821"/>
                <a:gd name="T20" fmla="*/ 662 w 2076"/>
                <a:gd name="T21" fmla="*/ 1545 h 1821"/>
                <a:gd name="T22" fmla="*/ 535 w 2076"/>
                <a:gd name="T23" fmla="*/ 1631 h 1821"/>
                <a:gd name="T24" fmla="*/ 414 w 2076"/>
                <a:gd name="T25" fmla="*/ 1700 h 1821"/>
                <a:gd name="T26" fmla="*/ 299 w 2076"/>
                <a:gd name="T27" fmla="*/ 1755 h 1821"/>
                <a:gd name="T28" fmla="*/ 192 w 2076"/>
                <a:gd name="T29" fmla="*/ 1794 h 1821"/>
                <a:gd name="T30" fmla="*/ 90 w 2076"/>
                <a:gd name="T31" fmla="*/ 1816 h 1821"/>
                <a:gd name="T32" fmla="*/ 0 w 2076"/>
                <a:gd name="T33" fmla="*/ 1820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76" h="1821">
                  <a:moveTo>
                    <a:pt x="2075" y="0"/>
                  </a:moveTo>
                  <a:lnTo>
                    <a:pt x="1934" y="201"/>
                  </a:lnTo>
                  <a:lnTo>
                    <a:pt x="1789" y="394"/>
                  </a:lnTo>
                  <a:lnTo>
                    <a:pt x="1644" y="578"/>
                  </a:lnTo>
                  <a:lnTo>
                    <a:pt x="1500" y="751"/>
                  </a:lnTo>
                  <a:lnTo>
                    <a:pt x="1355" y="912"/>
                  </a:lnTo>
                  <a:lnTo>
                    <a:pt x="1210" y="1064"/>
                  </a:lnTo>
                  <a:lnTo>
                    <a:pt x="1068" y="1204"/>
                  </a:lnTo>
                  <a:lnTo>
                    <a:pt x="929" y="1332"/>
                  </a:lnTo>
                  <a:lnTo>
                    <a:pt x="795" y="1444"/>
                  </a:lnTo>
                  <a:lnTo>
                    <a:pt x="662" y="1545"/>
                  </a:lnTo>
                  <a:lnTo>
                    <a:pt x="535" y="1631"/>
                  </a:lnTo>
                  <a:lnTo>
                    <a:pt x="414" y="1700"/>
                  </a:lnTo>
                  <a:lnTo>
                    <a:pt x="299" y="1755"/>
                  </a:lnTo>
                  <a:lnTo>
                    <a:pt x="192" y="1794"/>
                  </a:lnTo>
                  <a:lnTo>
                    <a:pt x="90" y="1816"/>
                  </a:lnTo>
                  <a:lnTo>
                    <a:pt x="0" y="1820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 rot="16200000">
              <a:off x="1149350" y="3230563"/>
              <a:ext cx="16414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Price Level</a:t>
              </a: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294188" y="6116638"/>
              <a:ext cx="1711325" cy="515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Real GDP</a:t>
              </a: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2281238" y="5540375"/>
              <a:ext cx="3587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800" b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2101850" y="3978275"/>
              <a:ext cx="547688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P</a:t>
              </a:r>
              <a:r>
                <a:rPr lang="en-US" altLang="en-US" sz="2400" b="1" baseline="-25000"/>
                <a:t>1</a:t>
              </a: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7988300" y="1562100"/>
              <a:ext cx="717550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AS</a:t>
              </a:r>
              <a:r>
                <a:rPr lang="en-US" altLang="en-US" sz="2400" b="1" baseline="-25000"/>
                <a:t>2</a:t>
              </a: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3898900" y="1150938"/>
              <a:ext cx="98742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AS</a:t>
              </a:r>
              <a:r>
                <a:rPr lang="en-US" altLang="en-US" sz="2400" b="1" baseline="-25000"/>
                <a:t>LR1</a:t>
              </a:r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auto">
            <a:xfrm>
              <a:off x="3470275" y="2452688"/>
              <a:ext cx="2146300" cy="2889250"/>
            </a:xfrm>
            <a:custGeom>
              <a:avLst/>
              <a:gdLst>
                <a:gd name="T0" fmla="*/ 0 w 1588"/>
                <a:gd name="T1" fmla="*/ 0 h 2007"/>
                <a:gd name="T2" fmla="*/ 44 w 1588"/>
                <a:gd name="T3" fmla="*/ 191 h 2007"/>
                <a:gd name="T4" fmla="*/ 98 w 1588"/>
                <a:gd name="T5" fmla="*/ 374 h 2007"/>
                <a:gd name="T6" fmla="*/ 160 w 1588"/>
                <a:gd name="T7" fmla="*/ 551 h 2007"/>
                <a:gd name="T8" fmla="*/ 230 w 1588"/>
                <a:gd name="T9" fmla="*/ 721 h 2007"/>
                <a:gd name="T10" fmla="*/ 309 w 1588"/>
                <a:gd name="T11" fmla="*/ 882 h 2007"/>
                <a:gd name="T12" fmla="*/ 394 w 1588"/>
                <a:gd name="T13" fmla="*/ 1036 h 2007"/>
                <a:gd name="T14" fmla="*/ 487 w 1588"/>
                <a:gd name="T15" fmla="*/ 1180 h 2007"/>
                <a:gd name="T16" fmla="*/ 588 w 1588"/>
                <a:gd name="T17" fmla="*/ 1316 h 2007"/>
                <a:gd name="T18" fmla="*/ 694 w 1588"/>
                <a:gd name="T19" fmla="*/ 1441 h 2007"/>
                <a:gd name="T20" fmla="*/ 806 w 1588"/>
                <a:gd name="T21" fmla="*/ 1556 h 2007"/>
                <a:gd name="T22" fmla="*/ 925 w 1588"/>
                <a:gd name="T23" fmla="*/ 1660 h 2007"/>
                <a:gd name="T24" fmla="*/ 1049 w 1588"/>
                <a:gd name="T25" fmla="*/ 1754 h 2007"/>
                <a:gd name="T26" fmla="*/ 1176 w 1588"/>
                <a:gd name="T27" fmla="*/ 1835 h 2007"/>
                <a:gd name="T28" fmla="*/ 1309 w 1588"/>
                <a:gd name="T29" fmla="*/ 1905 h 2007"/>
                <a:gd name="T30" fmla="*/ 1446 w 1588"/>
                <a:gd name="T31" fmla="*/ 1961 h 2007"/>
                <a:gd name="T32" fmla="*/ 1587 w 1588"/>
                <a:gd name="T33" fmla="*/ 2006 h 2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8" h="2007">
                  <a:moveTo>
                    <a:pt x="0" y="0"/>
                  </a:moveTo>
                  <a:lnTo>
                    <a:pt x="44" y="191"/>
                  </a:lnTo>
                  <a:lnTo>
                    <a:pt x="98" y="374"/>
                  </a:lnTo>
                  <a:lnTo>
                    <a:pt x="160" y="551"/>
                  </a:lnTo>
                  <a:lnTo>
                    <a:pt x="230" y="721"/>
                  </a:lnTo>
                  <a:lnTo>
                    <a:pt x="309" y="882"/>
                  </a:lnTo>
                  <a:lnTo>
                    <a:pt x="394" y="1036"/>
                  </a:lnTo>
                  <a:lnTo>
                    <a:pt x="487" y="1180"/>
                  </a:lnTo>
                  <a:lnTo>
                    <a:pt x="588" y="1316"/>
                  </a:lnTo>
                  <a:lnTo>
                    <a:pt x="694" y="1441"/>
                  </a:lnTo>
                  <a:lnTo>
                    <a:pt x="806" y="1556"/>
                  </a:lnTo>
                  <a:lnTo>
                    <a:pt x="925" y="1660"/>
                  </a:lnTo>
                  <a:lnTo>
                    <a:pt x="1049" y="1754"/>
                  </a:lnTo>
                  <a:lnTo>
                    <a:pt x="1176" y="1835"/>
                  </a:lnTo>
                  <a:lnTo>
                    <a:pt x="1309" y="1905"/>
                  </a:lnTo>
                  <a:lnTo>
                    <a:pt x="1446" y="1961"/>
                  </a:lnTo>
                  <a:lnTo>
                    <a:pt x="1587" y="2006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8232775" y="4584700"/>
              <a:ext cx="735013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AD</a:t>
              </a:r>
              <a:r>
                <a:rPr lang="en-US" altLang="en-US" sz="2400" b="1" baseline="-25000"/>
                <a:t>2</a:t>
              </a:r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6796088" y="1554163"/>
              <a:ext cx="0" cy="409575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4014788" y="5732463"/>
              <a:ext cx="53022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Q</a:t>
              </a:r>
              <a:r>
                <a:rPr lang="en-US" altLang="en-US" sz="2400" b="1" baseline="-25000"/>
                <a:t>1</a:t>
              </a:r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5622925" y="1968500"/>
              <a:ext cx="2595563" cy="2481263"/>
            </a:xfrm>
            <a:custGeom>
              <a:avLst/>
              <a:gdLst>
                <a:gd name="T0" fmla="*/ 1920 w 1921"/>
                <a:gd name="T1" fmla="*/ 0 h 1724"/>
                <a:gd name="T2" fmla="*/ 1790 w 1921"/>
                <a:gd name="T3" fmla="*/ 190 h 1724"/>
                <a:gd name="T4" fmla="*/ 1656 w 1921"/>
                <a:gd name="T5" fmla="*/ 373 h 1724"/>
                <a:gd name="T6" fmla="*/ 1521 w 1921"/>
                <a:gd name="T7" fmla="*/ 547 h 1724"/>
                <a:gd name="T8" fmla="*/ 1388 w 1921"/>
                <a:gd name="T9" fmla="*/ 711 h 1724"/>
                <a:gd name="T10" fmla="*/ 1254 w 1921"/>
                <a:gd name="T11" fmla="*/ 863 h 1724"/>
                <a:gd name="T12" fmla="*/ 1120 w 1921"/>
                <a:gd name="T13" fmla="*/ 1008 h 1724"/>
                <a:gd name="T14" fmla="*/ 989 w 1921"/>
                <a:gd name="T15" fmla="*/ 1140 h 1724"/>
                <a:gd name="T16" fmla="*/ 859 w 1921"/>
                <a:gd name="T17" fmla="*/ 1261 h 1724"/>
                <a:gd name="T18" fmla="*/ 735 w 1921"/>
                <a:gd name="T19" fmla="*/ 1367 h 1724"/>
                <a:gd name="T20" fmla="*/ 613 w 1921"/>
                <a:gd name="T21" fmla="*/ 1463 h 1724"/>
                <a:gd name="T22" fmla="*/ 495 w 1921"/>
                <a:gd name="T23" fmla="*/ 1544 h 1724"/>
                <a:gd name="T24" fmla="*/ 383 w 1921"/>
                <a:gd name="T25" fmla="*/ 1610 h 1724"/>
                <a:gd name="T26" fmla="*/ 277 w 1921"/>
                <a:gd name="T27" fmla="*/ 1661 h 1724"/>
                <a:gd name="T28" fmla="*/ 177 w 1921"/>
                <a:gd name="T29" fmla="*/ 1698 h 1724"/>
                <a:gd name="T30" fmla="*/ 84 w 1921"/>
                <a:gd name="T31" fmla="*/ 1719 h 1724"/>
                <a:gd name="T32" fmla="*/ 0 w 1921"/>
                <a:gd name="T33" fmla="*/ 1723 h 1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1" h="1724">
                  <a:moveTo>
                    <a:pt x="1920" y="0"/>
                  </a:moveTo>
                  <a:lnTo>
                    <a:pt x="1790" y="190"/>
                  </a:lnTo>
                  <a:lnTo>
                    <a:pt x="1656" y="373"/>
                  </a:lnTo>
                  <a:lnTo>
                    <a:pt x="1521" y="547"/>
                  </a:lnTo>
                  <a:lnTo>
                    <a:pt x="1388" y="711"/>
                  </a:lnTo>
                  <a:lnTo>
                    <a:pt x="1254" y="863"/>
                  </a:lnTo>
                  <a:lnTo>
                    <a:pt x="1120" y="1008"/>
                  </a:lnTo>
                  <a:lnTo>
                    <a:pt x="989" y="1140"/>
                  </a:lnTo>
                  <a:lnTo>
                    <a:pt x="859" y="1261"/>
                  </a:lnTo>
                  <a:lnTo>
                    <a:pt x="735" y="1367"/>
                  </a:lnTo>
                  <a:lnTo>
                    <a:pt x="613" y="1463"/>
                  </a:lnTo>
                  <a:lnTo>
                    <a:pt x="495" y="1544"/>
                  </a:lnTo>
                  <a:lnTo>
                    <a:pt x="383" y="1610"/>
                  </a:lnTo>
                  <a:lnTo>
                    <a:pt x="277" y="1661"/>
                  </a:lnTo>
                  <a:lnTo>
                    <a:pt x="177" y="1698"/>
                  </a:lnTo>
                  <a:lnTo>
                    <a:pt x="84" y="1719"/>
                  </a:lnTo>
                  <a:lnTo>
                    <a:pt x="0" y="1723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6454775" y="1150938"/>
              <a:ext cx="98742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AS</a:t>
              </a:r>
              <a:r>
                <a:rPr lang="en-US" altLang="en-US" sz="2400" b="1" baseline="-25000"/>
                <a:t>LR2</a:t>
              </a:r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5976938" y="1947863"/>
              <a:ext cx="2217737" cy="2728912"/>
            </a:xfrm>
            <a:custGeom>
              <a:avLst/>
              <a:gdLst>
                <a:gd name="T0" fmla="*/ 0 w 1641"/>
                <a:gd name="T1" fmla="*/ 0 h 1895"/>
                <a:gd name="T2" fmla="*/ 46 w 1641"/>
                <a:gd name="T3" fmla="*/ 180 h 1895"/>
                <a:gd name="T4" fmla="*/ 101 w 1641"/>
                <a:gd name="T5" fmla="*/ 354 h 1895"/>
                <a:gd name="T6" fmla="*/ 165 w 1641"/>
                <a:gd name="T7" fmla="*/ 520 h 1895"/>
                <a:gd name="T8" fmla="*/ 238 w 1641"/>
                <a:gd name="T9" fmla="*/ 681 h 1895"/>
                <a:gd name="T10" fmla="*/ 319 w 1641"/>
                <a:gd name="T11" fmla="*/ 833 h 1895"/>
                <a:gd name="T12" fmla="*/ 408 w 1641"/>
                <a:gd name="T13" fmla="*/ 978 h 1895"/>
                <a:gd name="T14" fmla="*/ 504 w 1641"/>
                <a:gd name="T15" fmla="*/ 1114 h 1895"/>
                <a:gd name="T16" fmla="*/ 608 w 1641"/>
                <a:gd name="T17" fmla="*/ 1242 h 1895"/>
                <a:gd name="T18" fmla="*/ 717 w 1641"/>
                <a:gd name="T19" fmla="*/ 1360 h 1895"/>
                <a:gd name="T20" fmla="*/ 833 w 1641"/>
                <a:gd name="T21" fmla="*/ 1469 h 1895"/>
                <a:gd name="T22" fmla="*/ 955 w 1641"/>
                <a:gd name="T23" fmla="*/ 1568 h 1895"/>
                <a:gd name="T24" fmla="*/ 1084 w 1641"/>
                <a:gd name="T25" fmla="*/ 1656 h 1895"/>
                <a:gd name="T26" fmla="*/ 1215 w 1641"/>
                <a:gd name="T27" fmla="*/ 1733 h 1895"/>
                <a:gd name="T28" fmla="*/ 1353 w 1641"/>
                <a:gd name="T29" fmla="*/ 1799 h 1895"/>
                <a:gd name="T30" fmla="*/ 1495 w 1641"/>
                <a:gd name="T31" fmla="*/ 1852 h 1895"/>
                <a:gd name="T32" fmla="*/ 1640 w 1641"/>
                <a:gd name="T33" fmla="*/ 1894 h 1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41" h="1895">
                  <a:moveTo>
                    <a:pt x="0" y="0"/>
                  </a:moveTo>
                  <a:lnTo>
                    <a:pt x="46" y="180"/>
                  </a:lnTo>
                  <a:lnTo>
                    <a:pt x="101" y="354"/>
                  </a:lnTo>
                  <a:lnTo>
                    <a:pt x="165" y="520"/>
                  </a:lnTo>
                  <a:lnTo>
                    <a:pt x="238" y="681"/>
                  </a:lnTo>
                  <a:lnTo>
                    <a:pt x="319" y="833"/>
                  </a:lnTo>
                  <a:lnTo>
                    <a:pt x="408" y="978"/>
                  </a:lnTo>
                  <a:lnTo>
                    <a:pt x="504" y="1114"/>
                  </a:lnTo>
                  <a:lnTo>
                    <a:pt x="608" y="1242"/>
                  </a:lnTo>
                  <a:lnTo>
                    <a:pt x="717" y="1360"/>
                  </a:lnTo>
                  <a:lnTo>
                    <a:pt x="833" y="1469"/>
                  </a:lnTo>
                  <a:lnTo>
                    <a:pt x="955" y="1568"/>
                  </a:lnTo>
                  <a:lnTo>
                    <a:pt x="1084" y="1656"/>
                  </a:lnTo>
                  <a:lnTo>
                    <a:pt x="1215" y="1733"/>
                  </a:lnTo>
                  <a:lnTo>
                    <a:pt x="1353" y="1799"/>
                  </a:lnTo>
                  <a:lnTo>
                    <a:pt x="1495" y="1852"/>
                  </a:lnTo>
                  <a:lnTo>
                    <a:pt x="1640" y="1894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6602413" y="5732463"/>
              <a:ext cx="53022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Q</a:t>
              </a:r>
              <a:r>
                <a:rPr lang="en-US" altLang="en-US" sz="2400" b="1" baseline="-25000"/>
                <a:t>2</a:t>
              </a:r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5700713" y="5126038"/>
              <a:ext cx="735012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AD</a:t>
              </a:r>
              <a:r>
                <a:rPr lang="en-US" altLang="en-US" sz="2400" b="1" baseline="-25000"/>
                <a:t>1</a:t>
              </a:r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5181600" y="2055813"/>
              <a:ext cx="717550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AS</a:t>
              </a:r>
              <a:r>
                <a:rPr lang="en-US" altLang="en-US" sz="2400" b="1" baseline="-25000"/>
                <a:t>1</a:t>
              </a:r>
            </a:p>
          </p:txBody>
        </p:sp>
        <p:sp>
          <p:nvSpPr>
            <p:cNvPr id="11287" name="AutoShape 23"/>
            <p:cNvSpPr>
              <a:spLocks noChangeArrowheads="1"/>
            </p:cNvSpPr>
            <p:nvPr/>
          </p:nvSpPr>
          <p:spPr bwMode="auto">
            <a:xfrm>
              <a:off x="4530725" y="5743575"/>
              <a:ext cx="2008188" cy="276225"/>
            </a:xfrm>
            <a:prstGeom prst="rightArrow">
              <a:avLst>
                <a:gd name="adj1" fmla="val 50000"/>
                <a:gd name="adj2" fmla="val 363539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2101850" y="3535363"/>
              <a:ext cx="5492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400" b="1"/>
                <a:t>P</a:t>
              </a:r>
              <a:r>
                <a:rPr lang="en-US" altLang="en-US" sz="2400" b="1" baseline="-25000"/>
                <a:t>2</a:t>
              </a:r>
            </a:p>
          </p:txBody>
        </p:sp>
        <p:sp>
          <p:nvSpPr>
            <p:cNvPr id="11289" name="AutoShape 25"/>
            <p:cNvSpPr>
              <a:spLocks noChangeArrowheads="1"/>
            </p:cNvSpPr>
            <p:nvPr/>
          </p:nvSpPr>
          <p:spPr bwMode="auto">
            <a:xfrm rot="16200000">
              <a:off x="2745581" y="3767932"/>
              <a:ext cx="485775" cy="500062"/>
            </a:xfrm>
            <a:prstGeom prst="rightArrow">
              <a:avLst>
                <a:gd name="adj1" fmla="val 50000"/>
                <a:gd name="adj2" fmla="val 50005"/>
              </a:avLst>
            </a:prstGeom>
            <a:gradFill rotWithShape="0">
              <a:gsLst>
                <a:gs pos="0">
                  <a:srgbClr val="FF9933"/>
                </a:gs>
                <a:gs pos="100000">
                  <a:srgbClr val="FFFF00"/>
                </a:gs>
              </a:gsLst>
              <a:lin ang="5400000" scaled="1"/>
            </a:gra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90" name="Group 26"/>
            <p:cNvGrpSpPr>
              <a:grpSpLocks/>
            </p:cNvGrpSpPr>
            <p:nvPr/>
          </p:nvGrpSpPr>
          <p:grpSpPr bwMode="auto">
            <a:xfrm>
              <a:off x="2573338" y="1503363"/>
              <a:ext cx="5905500" cy="4164012"/>
              <a:chOff x="1621" y="947"/>
              <a:chExt cx="3720" cy="2623"/>
            </a:xfrm>
          </p:grpSpPr>
          <p:sp>
            <p:nvSpPr>
              <p:cNvPr id="11291" name="Line 27"/>
              <p:cNvSpPr>
                <a:spLocks noChangeShapeType="1"/>
              </p:cNvSpPr>
              <p:nvPr/>
            </p:nvSpPr>
            <p:spPr bwMode="auto">
              <a:xfrm>
                <a:off x="1644" y="947"/>
                <a:ext cx="0" cy="2623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2" name="Line 28"/>
              <p:cNvSpPr>
                <a:spLocks noChangeShapeType="1"/>
              </p:cNvSpPr>
              <p:nvPr/>
            </p:nvSpPr>
            <p:spPr bwMode="auto">
              <a:xfrm>
                <a:off x="1621" y="3562"/>
                <a:ext cx="3720" cy="0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93" name="Oval 29"/>
            <p:cNvSpPr>
              <a:spLocks noChangeArrowheads="1"/>
            </p:cNvSpPr>
            <p:nvPr/>
          </p:nvSpPr>
          <p:spPr bwMode="auto">
            <a:xfrm>
              <a:off x="4157663" y="4210050"/>
              <a:ext cx="161925" cy="161925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Oval 30"/>
            <p:cNvSpPr>
              <a:spLocks noChangeArrowheads="1"/>
            </p:cNvSpPr>
            <p:nvPr/>
          </p:nvSpPr>
          <p:spPr bwMode="auto">
            <a:xfrm>
              <a:off x="6726238" y="3673475"/>
              <a:ext cx="161925" cy="161925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857375" y="1504950"/>
            <a:ext cx="7023100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254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Increases in the Quantity &amp; Quality of Natural Resources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Increases in the Quantity &amp; Quality of Human Resources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Increases in the Supply (or Stock) of Capital Goods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Improvements in Technology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49475" y="106363"/>
            <a:ext cx="6469063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GROWTH ECONOMICS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928813" y="850900"/>
            <a:ext cx="31400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Supply 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4099" grpId="0" autoUpdateAnimBg="0"/>
      <p:bldP spid="410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884363" y="511175"/>
            <a:ext cx="6999287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 i="1">
                <a:solidFill>
                  <a:srgbClr val="CC0000"/>
                </a:solidFill>
              </a:rPr>
              <a:t>U.S. Economic Growth,</a:t>
            </a:r>
          </a:p>
          <a:p>
            <a:pPr algn="ctr" eaLnBrk="0" hangingPunct="0"/>
            <a:r>
              <a:rPr lang="en-US" altLang="en-US" sz="3200" b="1" i="1">
                <a:solidFill>
                  <a:srgbClr val="CC0000"/>
                </a:solidFill>
              </a:rPr>
              <a:t>Annual Averages for Five Decades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822450" y="88900"/>
            <a:ext cx="7237413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U.S. ECONOMIC GROWTH RATES</a:t>
            </a:r>
          </a:p>
        </p:txBody>
      </p:sp>
      <p:grpSp>
        <p:nvGrpSpPr>
          <p:cNvPr id="12312" name="Group 24" descr="image" title="image"/>
          <p:cNvGrpSpPr>
            <a:grpSpLocks/>
          </p:cNvGrpSpPr>
          <p:nvPr/>
        </p:nvGrpSpPr>
        <p:grpSpPr bwMode="auto">
          <a:xfrm>
            <a:off x="2279650" y="1260475"/>
            <a:ext cx="646113" cy="4914900"/>
            <a:chOff x="1436" y="762"/>
            <a:chExt cx="407" cy="3096"/>
          </a:xfrm>
        </p:grpSpPr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1645" y="3669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1645" y="3157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7"/>
            <p:cNvSpPr>
              <a:spLocks noChangeShapeType="1"/>
            </p:cNvSpPr>
            <p:nvPr/>
          </p:nvSpPr>
          <p:spPr bwMode="auto">
            <a:xfrm>
              <a:off x="1645" y="2645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>
              <a:off x="1645" y="2133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auto">
            <a:xfrm>
              <a:off x="1645" y="1621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30"/>
            <p:cNvSpPr>
              <a:spLocks noChangeShapeType="1"/>
            </p:cNvSpPr>
            <p:nvPr/>
          </p:nvSpPr>
          <p:spPr bwMode="auto">
            <a:xfrm>
              <a:off x="1645" y="1109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19" name="Group 31"/>
            <p:cNvGrpSpPr>
              <a:grpSpLocks/>
            </p:cNvGrpSpPr>
            <p:nvPr/>
          </p:nvGrpSpPr>
          <p:grpSpPr bwMode="auto">
            <a:xfrm>
              <a:off x="1436" y="762"/>
              <a:ext cx="308" cy="3096"/>
              <a:chOff x="1436" y="762"/>
              <a:chExt cx="308" cy="3096"/>
            </a:xfrm>
          </p:grpSpPr>
          <p:sp>
            <p:nvSpPr>
              <p:cNvPr id="12320" name="Line 32"/>
              <p:cNvSpPr>
                <a:spLocks noChangeShapeType="1"/>
              </p:cNvSpPr>
              <p:nvPr/>
            </p:nvSpPr>
            <p:spPr bwMode="auto">
              <a:xfrm>
                <a:off x="1744" y="955"/>
                <a:ext cx="0" cy="29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1" name="Text Box 33"/>
              <p:cNvSpPr txBox="1">
                <a:spLocks noChangeArrowheads="1"/>
              </p:cNvSpPr>
              <p:nvPr/>
            </p:nvSpPr>
            <p:spPr bwMode="auto">
              <a:xfrm>
                <a:off x="1436" y="762"/>
                <a:ext cx="223" cy="30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5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4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3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2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1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0</a:t>
                </a:r>
              </a:p>
            </p:txBody>
          </p:sp>
        </p:grpSp>
      </p:grpSp>
      <p:grpSp>
        <p:nvGrpSpPr>
          <p:cNvPr id="2" name="Group 1" descr="image" title="image"/>
          <p:cNvGrpSpPr/>
          <p:nvPr/>
        </p:nvGrpSpPr>
        <p:grpSpPr>
          <a:xfrm>
            <a:off x="1882775" y="1608138"/>
            <a:ext cx="6756400" cy="5065712"/>
            <a:chOff x="1882775" y="1608138"/>
            <a:chExt cx="6756400" cy="5065712"/>
          </a:xfrm>
        </p:grpSpPr>
        <p:grpSp>
          <p:nvGrpSpPr>
            <p:cNvPr id="12290" name="Group 2"/>
            <p:cNvGrpSpPr>
              <a:grpSpLocks/>
            </p:cNvGrpSpPr>
            <p:nvPr/>
          </p:nvGrpSpPr>
          <p:grpSpPr bwMode="auto">
            <a:xfrm>
              <a:off x="2768600" y="1811338"/>
              <a:ext cx="5786438" cy="4064000"/>
              <a:chOff x="1744" y="1109"/>
              <a:chExt cx="3645" cy="2560"/>
            </a:xfrm>
          </p:grpSpPr>
          <p:sp>
            <p:nvSpPr>
              <p:cNvPr id="12291" name="Line 3"/>
              <p:cNvSpPr>
                <a:spLocks noChangeShapeType="1"/>
              </p:cNvSpPr>
              <p:nvPr/>
            </p:nvSpPr>
            <p:spPr bwMode="auto">
              <a:xfrm>
                <a:off x="1744" y="3669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2" name="Line 4"/>
              <p:cNvSpPr>
                <a:spLocks noChangeShapeType="1"/>
              </p:cNvSpPr>
              <p:nvPr/>
            </p:nvSpPr>
            <p:spPr bwMode="auto">
              <a:xfrm>
                <a:off x="1744" y="3157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3" name="Line 5"/>
              <p:cNvSpPr>
                <a:spLocks noChangeShapeType="1"/>
              </p:cNvSpPr>
              <p:nvPr/>
            </p:nvSpPr>
            <p:spPr bwMode="auto">
              <a:xfrm>
                <a:off x="1744" y="2645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>
                <a:off x="1744" y="2133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5" name="Line 7"/>
              <p:cNvSpPr>
                <a:spLocks noChangeShapeType="1"/>
              </p:cNvSpPr>
              <p:nvPr/>
            </p:nvSpPr>
            <p:spPr bwMode="auto">
              <a:xfrm>
                <a:off x="1744" y="1621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1744" y="1109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298" name="Group 10"/>
            <p:cNvGrpSpPr>
              <a:grpSpLocks/>
            </p:cNvGrpSpPr>
            <p:nvPr/>
          </p:nvGrpSpPr>
          <p:grpSpPr bwMode="auto">
            <a:xfrm>
              <a:off x="3405188" y="2159000"/>
              <a:ext cx="4551362" cy="3711575"/>
              <a:chOff x="2145" y="1360"/>
              <a:chExt cx="2867" cy="2338"/>
            </a:xfrm>
          </p:grpSpPr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 rot="-5400000">
                <a:off x="1136" y="2498"/>
                <a:ext cx="2209" cy="192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 rot="-5400000">
                <a:off x="1746" y="2426"/>
                <a:ext cx="2338" cy="206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/>
            </p:nvSpPr>
            <p:spPr bwMode="auto">
              <a:xfrm rot="-5400000">
                <a:off x="2774" y="2774"/>
                <a:ext cx="1671" cy="178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/>
            </p:nvSpPr>
            <p:spPr bwMode="auto">
              <a:xfrm rot="-5400000">
                <a:off x="3510" y="2823"/>
                <a:ext cx="1569" cy="182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 rot="-5400000">
                <a:off x="4088" y="2773"/>
                <a:ext cx="1670" cy="179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151188" y="5957888"/>
              <a:ext cx="5487987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1600" b="1"/>
                <a:t>1950-1959  1960-1969  1970-1979  1980-1989  1990-1999</a:t>
              </a:r>
            </a:p>
          </p:txBody>
        </p:sp>
        <p:grpSp>
          <p:nvGrpSpPr>
            <p:cNvPr id="12306" name="Group 18"/>
            <p:cNvGrpSpPr>
              <a:grpSpLocks/>
            </p:cNvGrpSpPr>
            <p:nvPr/>
          </p:nvGrpSpPr>
          <p:grpSpPr bwMode="auto">
            <a:xfrm>
              <a:off x="3760788" y="3386138"/>
              <a:ext cx="4525962" cy="2484437"/>
              <a:chOff x="2369" y="2133"/>
              <a:chExt cx="2851" cy="1565"/>
            </a:xfrm>
          </p:grpSpPr>
          <p:sp>
            <p:nvSpPr>
              <p:cNvPr id="12307" name="Rectangle 19"/>
              <p:cNvSpPr>
                <a:spLocks noChangeArrowheads="1"/>
              </p:cNvSpPr>
              <p:nvPr/>
            </p:nvSpPr>
            <p:spPr bwMode="auto">
              <a:xfrm rot="-5400000">
                <a:off x="1751" y="2888"/>
                <a:ext cx="1428" cy="192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8" name="Rectangle 20"/>
              <p:cNvSpPr>
                <a:spLocks noChangeArrowheads="1"/>
              </p:cNvSpPr>
              <p:nvPr/>
            </p:nvSpPr>
            <p:spPr bwMode="auto">
              <a:xfrm rot="-5400000">
                <a:off x="2364" y="2813"/>
                <a:ext cx="1565" cy="206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Rectangle 21"/>
              <p:cNvSpPr>
                <a:spLocks noChangeArrowheads="1"/>
              </p:cNvSpPr>
              <p:nvPr/>
            </p:nvSpPr>
            <p:spPr bwMode="auto">
              <a:xfrm rot="-5400000">
                <a:off x="3301" y="3092"/>
                <a:ext cx="1034" cy="178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0" name="Rectangle 22"/>
              <p:cNvSpPr>
                <a:spLocks noChangeArrowheads="1"/>
              </p:cNvSpPr>
              <p:nvPr/>
            </p:nvSpPr>
            <p:spPr bwMode="auto">
              <a:xfrm rot="-5400000">
                <a:off x="3923" y="3019"/>
                <a:ext cx="1176" cy="182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1" name="Rectangle 23"/>
              <p:cNvSpPr>
                <a:spLocks noChangeArrowheads="1"/>
              </p:cNvSpPr>
              <p:nvPr/>
            </p:nvSpPr>
            <p:spPr bwMode="auto">
              <a:xfrm rot="-5400000">
                <a:off x="4569" y="3046"/>
                <a:ext cx="1124" cy="179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22" name="Group 34"/>
            <p:cNvGrpSpPr>
              <a:grpSpLocks/>
            </p:cNvGrpSpPr>
            <p:nvPr/>
          </p:nvGrpSpPr>
          <p:grpSpPr bwMode="auto">
            <a:xfrm>
              <a:off x="2947988" y="6216650"/>
              <a:ext cx="1824037" cy="457200"/>
              <a:chOff x="1857" y="3916"/>
              <a:chExt cx="1149" cy="288"/>
            </a:xfrm>
          </p:grpSpPr>
          <p:sp>
            <p:nvSpPr>
              <p:cNvPr id="12323" name="Rectangle 35"/>
              <p:cNvSpPr>
                <a:spLocks noChangeArrowheads="1"/>
              </p:cNvSpPr>
              <p:nvPr/>
            </p:nvSpPr>
            <p:spPr bwMode="auto">
              <a:xfrm rot="-5400000">
                <a:off x="1861" y="3970"/>
                <a:ext cx="171" cy="179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4" name="Text Box 36"/>
              <p:cNvSpPr txBox="1">
                <a:spLocks noChangeArrowheads="1"/>
              </p:cNvSpPr>
              <p:nvPr/>
            </p:nvSpPr>
            <p:spPr bwMode="auto">
              <a:xfrm>
                <a:off x="2015" y="3916"/>
                <a:ext cx="9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b="1"/>
                  <a:t>Real GDP</a:t>
                </a:r>
              </a:p>
            </p:txBody>
          </p:sp>
        </p:grpSp>
        <p:grpSp>
          <p:nvGrpSpPr>
            <p:cNvPr id="12325" name="Group 37"/>
            <p:cNvGrpSpPr>
              <a:grpSpLocks/>
            </p:cNvGrpSpPr>
            <p:nvPr/>
          </p:nvGrpSpPr>
          <p:grpSpPr bwMode="auto">
            <a:xfrm>
              <a:off x="5151438" y="6216650"/>
              <a:ext cx="3432175" cy="457200"/>
              <a:chOff x="3245" y="3916"/>
              <a:chExt cx="2162" cy="288"/>
            </a:xfrm>
          </p:grpSpPr>
          <p:sp>
            <p:nvSpPr>
              <p:cNvPr id="12326" name="Rectangle 38"/>
              <p:cNvSpPr>
                <a:spLocks noChangeArrowheads="1"/>
              </p:cNvSpPr>
              <p:nvPr/>
            </p:nvSpPr>
            <p:spPr bwMode="auto">
              <a:xfrm rot="-5400000">
                <a:off x="3249" y="3971"/>
                <a:ext cx="171" cy="179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7" name="Text Box 39"/>
              <p:cNvSpPr txBox="1">
                <a:spLocks noChangeArrowheads="1"/>
              </p:cNvSpPr>
              <p:nvPr/>
            </p:nvSpPr>
            <p:spPr bwMode="auto">
              <a:xfrm>
                <a:off x="3413" y="3916"/>
                <a:ext cx="199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b="1"/>
                  <a:t>Real GDP Per Capita</a:t>
                </a:r>
              </a:p>
            </p:txBody>
          </p:sp>
        </p:grpSp>
        <p:sp>
          <p:nvSpPr>
            <p:cNvPr id="12328" name="Text Box 40"/>
            <p:cNvSpPr txBox="1">
              <a:spLocks noChangeArrowheads="1"/>
            </p:cNvSpPr>
            <p:nvPr/>
          </p:nvSpPr>
          <p:spPr bwMode="auto">
            <a:xfrm rot="16200000">
              <a:off x="-113506" y="3604419"/>
              <a:ext cx="438943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Average Annual Increase (Percent)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utoUpdateAnimBg="0"/>
      <p:bldP spid="1230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Average Productivity Growth Rates in the U.S.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298575" y="1665288"/>
            <a:ext cx="6091238" cy="4745037"/>
            <a:chOff x="1298575" y="1665288"/>
            <a:chExt cx="6091238" cy="4745037"/>
          </a:xfrm>
        </p:grpSpPr>
        <p:sp>
          <p:nvSpPr>
            <p:cNvPr id="522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98575" y="1665288"/>
              <a:ext cx="6091238" cy="4745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8" name="Rectangle 4"/>
            <p:cNvSpPr>
              <a:spLocks noChangeArrowheads="1"/>
            </p:cNvSpPr>
            <p:nvPr/>
          </p:nvSpPr>
          <p:spPr bwMode="auto">
            <a:xfrm>
              <a:off x="1298575" y="1665288"/>
              <a:ext cx="6084888" cy="47450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9" name="Freeform 5"/>
            <p:cNvSpPr>
              <a:spLocks noEditPoints="1"/>
            </p:cNvSpPr>
            <p:nvPr/>
          </p:nvSpPr>
          <p:spPr bwMode="auto">
            <a:xfrm>
              <a:off x="1322388" y="1839913"/>
              <a:ext cx="6043612" cy="4535487"/>
            </a:xfrm>
            <a:custGeom>
              <a:avLst/>
              <a:gdLst>
                <a:gd name="T0" fmla="*/ 3803 w 3807"/>
                <a:gd name="T1" fmla="*/ 2857 h 2857"/>
                <a:gd name="T2" fmla="*/ 3803 w 3807"/>
                <a:gd name="T3" fmla="*/ 2857 h 2857"/>
                <a:gd name="T4" fmla="*/ 0 w 3807"/>
                <a:gd name="T5" fmla="*/ 3 h 2857"/>
                <a:gd name="T6" fmla="*/ 3667 w 3807"/>
                <a:gd name="T7" fmla="*/ 0 h 2857"/>
                <a:gd name="T8" fmla="*/ 3531 w 3807"/>
                <a:gd name="T9" fmla="*/ 0 h 2857"/>
                <a:gd name="T10" fmla="*/ 3396 w 3807"/>
                <a:gd name="T11" fmla="*/ 0 h 2857"/>
                <a:gd name="T12" fmla="*/ 3260 w 3807"/>
                <a:gd name="T13" fmla="*/ 0 h 2857"/>
                <a:gd name="T14" fmla="*/ 3124 w 3807"/>
                <a:gd name="T15" fmla="*/ 0 h 2857"/>
                <a:gd name="T16" fmla="*/ 2988 w 3807"/>
                <a:gd name="T17" fmla="*/ 0 h 2857"/>
                <a:gd name="T18" fmla="*/ 2852 w 3807"/>
                <a:gd name="T19" fmla="*/ 0 h 2857"/>
                <a:gd name="T20" fmla="*/ 2717 w 3807"/>
                <a:gd name="T21" fmla="*/ 0 h 2857"/>
                <a:gd name="T22" fmla="*/ 2581 w 3807"/>
                <a:gd name="T23" fmla="*/ 0 h 2857"/>
                <a:gd name="T24" fmla="*/ 2445 w 3807"/>
                <a:gd name="T25" fmla="*/ 0 h 2857"/>
                <a:gd name="T26" fmla="*/ 2309 w 3807"/>
                <a:gd name="T27" fmla="*/ 0 h 2857"/>
                <a:gd name="T28" fmla="*/ 2173 w 3807"/>
                <a:gd name="T29" fmla="*/ 0 h 2857"/>
                <a:gd name="T30" fmla="*/ 2037 w 3807"/>
                <a:gd name="T31" fmla="*/ 0 h 2857"/>
                <a:gd name="T32" fmla="*/ 1902 w 3807"/>
                <a:gd name="T33" fmla="*/ 0 h 2857"/>
                <a:gd name="T34" fmla="*/ 1766 w 3807"/>
                <a:gd name="T35" fmla="*/ 0 h 2857"/>
                <a:gd name="T36" fmla="*/ 1630 w 3807"/>
                <a:gd name="T37" fmla="*/ 0 h 2857"/>
                <a:gd name="T38" fmla="*/ 1494 w 3807"/>
                <a:gd name="T39" fmla="*/ 0 h 2857"/>
                <a:gd name="T40" fmla="*/ 1358 w 3807"/>
                <a:gd name="T41" fmla="*/ 0 h 2857"/>
                <a:gd name="T42" fmla="*/ 1222 w 3807"/>
                <a:gd name="T43" fmla="*/ 0 h 2857"/>
                <a:gd name="T44" fmla="*/ 1087 w 3807"/>
                <a:gd name="T45" fmla="*/ 0 h 2857"/>
                <a:gd name="T46" fmla="*/ 951 w 3807"/>
                <a:gd name="T47" fmla="*/ 0 h 2857"/>
                <a:gd name="T48" fmla="*/ 815 w 3807"/>
                <a:gd name="T49" fmla="*/ 0 h 2857"/>
                <a:gd name="T50" fmla="*/ 679 w 3807"/>
                <a:gd name="T51" fmla="*/ 0 h 2857"/>
                <a:gd name="T52" fmla="*/ 543 w 3807"/>
                <a:gd name="T53" fmla="*/ 0 h 2857"/>
                <a:gd name="T54" fmla="*/ 408 w 3807"/>
                <a:gd name="T55" fmla="*/ 0 h 2857"/>
                <a:gd name="T56" fmla="*/ 272 w 3807"/>
                <a:gd name="T57" fmla="*/ 0 h 2857"/>
                <a:gd name="T58" fmla="*/ 136 w 3807"/>
                <a:gd name="T59" fmla="*/ 0 h 2857"/>
                <a:gd name="T60" fmla="*/ 0 w 3807"/>
                <a:gd name="T61" fmla="*/ 136 h 2857"/>
                <a:gd name="T62" fmla="*/ 0 w 3807"/>
                <a:gd name="T63" fmla="*/ 271 h 2857"/>
                <a:gd name="T64" fmla="*/ 0 w 3807"/>
                <a:gd name="T65" fmla="*/ 407 h 2857"/>
                <a:gd name="T66" fmla="*/ 0 w 3807"/>
                <a:gd name="T67" fmla="*/ 543 h 2857"/>
                <a:gd name="T68" fmla="*/ 0 w 3807"/>
                <a:gd name="T69" fmla="*/ 679 h 2857"/>
                <a:gd name="T70" fmla="*/ 0 w 3807"/>
                <a:gd name="T71" fmla="*/ 815 h 2857"/>
                <a:gd name="T72" fmla="*/ 0 w 3807"/>
                <a:gd name="T73" fmla="*/ 951 h 2857"/>
                <a:gd name="T74" fmla="*/ 0 w 3807"/>
                <a:gd name="T75" fmla="*/ 1087 h 2857"/>
                <a:gd name="T76" fmla="*/ 0 w 3807"/>
                <a:gd name="T77" fmla="*/ 1222 h 2857"/>
                <a:gd name="T78" fmla="*/ 0 w 3807"/>
                <a:gd name="T79" fmla="*/ 1358 h 2857"/>
                <a:gd name="T80" fmla="*/ 0 w 3807"/>
                <a:gd name="T81" fmla="*/ 1494 h 2857"/>
                <a:gd name="T82" fmla="*/ 0 w 3807"/>
                <a:gd name="T83" fmla="*/ 1630 h 2857"/>
                <a:gd name="T84" fmla="*/ 0 w 3807"/>
                <a:gd name="T85" fmla="*/ 1766 h 2857"/>
                <a:gd name="T86" fmla="*/ 0 w 3807"/>
                <a:gd name="T87" fmla="*/ 1902 h 2857"/>
                <a:gd name="T88" fmla="*/ 0 w 3807"/>
                <a:gd name="T89" fmla="*/ 2038 h 2857"/>
                <a:gd name="T90" fmla="*/ 0 w 3807"/>
                <a:gd name="T91" fmla="*/ 2173 h 2857"/>
                <a:gd name="T92" fmla="*/ 0 w 3807"/>
                <a:gd name="T93" fmla="*/ 2309 h 2857"/>
                <a:gd name="T94" fmla="*/ 0 w 3807"/>
                <a:gd name="T95" fmla="*/ 2445 h 2857"/>
                <a:gd name="T96" fmla="*/ 0 w 3807"/>
                <a:gd name="T97" fmla="*/ 2581 h 2857"/>
                <a:gd name="T98" fmla="*/ 0 w 3807"/>
                <a:gd name="T99" fmla="*/ 2717 h 2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07" h="2857">
                  <a:moveTo>
                    <a:pt x="3803" y="2857"/>
                  </a:moveTo>
                  <a:lnTo>
                    <a:pt x="3803" y="2857"/>
                  </a:lnTo>
                  <a:moveTo>
                    <a:pt x="0" y="2857"/>
                  </a:moveTo>
                  <a:lnTo>
                    <a:pt x="3803" y="2857"/>
                  </a:lnTo>
                  <a:lnTo>
                    <a:pt x="3803" y="3"/>
                  </a:lnTo>
                  <a:lnTo>
                    <a:pt x="0" y="3"/>
                  </a:lnTo>
                  <a:lnTo>
                    <a:pt x="0" y="2857"/>
                  </a:lnTo>
                  <a:moveTo>
                    <a:pt x="3667" y="0"/>
                  </a:moveTo>
                  <a:lnTo>
                    <a:pt x="3667" y="2853"/>
                  </a:lnTo>
                  <a:moveTo>
                    <a:pt x="3531" y="0"/>
                  </a:moveTo>
                  <a:lnTo>
                    <a:pt x="3531" y="2853"/>
                  </a:lnTo>
                  <a:moveTo>
                    <a:pt x="3396" y="0"/>
                  </a:moveTo>
                  <a:lnTo>
                    <a:pt x="3396" y="2853"/>
                  </a:lnTo>
                  <a:moveTo>
                    <a:pt x="3260" y="0"/>
                  </a:moveTo>
                  <a:lnTo>
                    <a:pt x="3260" y="2853"/>
                  </a:lnTo>
                  <a:moveTo>
                    <a:pt x="3124" y="0"/>
                  </a:moveTo>
                  <a:lnTo>
                    <a:pt x="3124" y="2853"/>
                  </a:lnTo>
                  <a:moveTo>
                    <a:pt x="2988" y="0"/>
                  </a:moveTo>
                  <a:lnTo>
                    <a:pt x="2988" y="2853"/>
                  </a:lnTo>
                  <a:moveTo>
                    <a:pt x="2852" y="0"/>
                  </a:moveTo>
                  <a:lnTo>
                    <a:pt x="2852" y="2853"/>
                  </a:lnTo>
                  <a:moveTo>
                    <a:pt x="2717" y="0"/>
                  </a:moveTo>
                  <a:lnTo>
                    <a:pt x="2717" y="2853"/>
                  </a:lnTo>
                  <a:moveTo>
                    <a:pt x="2581" y="0"/>
                  </a:moveTo>
                  <a:lnTo>
                    <a:pt x="2581" y="2853"/>
                  </a:lnTo>
                  <a:moveTo>
                    <a:pt x="2445" y="0"/>
                  </a:moveTo>
                  <a:lnTo>
                    <a:pt x="2445" y="2853"/>
                  </a:lnTo>
                  <a:moveTo>
                    <a:pt x="2309" y="0"/>
                  </a:moveTo>
                  <a:lnTo>
                    <a:pt x="2309" y="2853"/>
                  </a:lnTo>
                  <a:moveTo>
                    <a:pt x="2173" y="0"/>
                  </a:moveTo>
                  <a:lnTo>
                    <a:pt x="2173" y="2853"/>
                  </a:lnTo>
                  <a:moveTo>
                    <a:pt x="2037" y="0"/>
                  </a:moveTo>
                  <a:lnTo>
                    <a:pt x="2037" y="2853"/>
                  </a:lnTo>
                  <a:moveTo>
                    <a:pt x="1902" y="0"/>
                  </a:moveTo>
                  <a:lnTo>
                    <a:pt x="1902" y="2853"/>
                  </a:lnTo>
                  <a:moveTo>
                    <a:pt x="1766" y="0"/>
                  </a:moveTo>
                  <a:lnTo>
                    <a:pt x="1766" y="2853"/>
                  </a:lnTo>
                  <a:moveTo>
                    <a:pt x="1630" y="0"/>
                  </a:moveTo>
                  <a:lnTo>
                    <a:pt x="1630" y="2853"/>
                  </a:lnTo>
                  <a:moveTo>
                    <a:pt x="1494" y="0"/>
                  </a:moveTo>
                  <a:lnTo>
                    <a:pt x="1494" y="2853"/>
                  </a:lnTo>
                  <a:moveTo>
                    <a:pt x="1358" y="0"/>
                  </a:moveTo>
                  <a:lnTo>
                    <a:pt x="1358" y="2853"/>
                  </a:lnTo>
                  <a:moveTo>
                    <a:pt x="1222" y="0"/>
                  </a:moveTo>
                  <a:lnTo>
                    <a:pt x="1222" y="2853"/>
                  </a:lnTo>
                  <a:moveTo>
                    <a:pt x="1087" y="0"/>
                  </a:moveTo>
                  <a:lnTo>
                    <a:pt x="1087" y="2853"/>
                  </a:lnTo>
                  <a:moveTo>
                    <a:pt x="951" y="0"/>
                  </a:moveTo>
                  <a:lnTo>
                    <a:pt x="951" y="2853"/>
                  </a:lnTo>
                  <a:moveTo>
                    <a:pt x="815" y="0"/>
                  </a:moveTo>
                  <a:lnTo>
                    <a:pt x="815" y="2853"/>
                  </a:lnTo>
                  <a:moveTo>
                    <a:pt x="679" y="0"/>
                  </a:moveTo>
                  <a:lnTo>
                    <a:pt x="679" y="2853"/>
                  </a:lnTo>
                  <a:moveTo>
                    <a:pt x="543" y="0"/>
                  </a:moveTo>
                  <a:lnTo>
                    <a:pt x="543" y="2853"/>
                  </a:lnTo>
                  <a:moveTo>
                    <a:pt x="408" y="0"/>
                  </a:moveTo>
                  <a:lnTo>
                    <a:pt x="408" y="2853"/>
                  </a:lnTo>
                  <a:moveTo>
                    <a:pt x="272" y="0"/>
                  </a:moveTo>
                  <a:lnTo>
                    <a:pt x="272" y="2853"/>
                  </a:lnTo>
                  <a:moveTo>
                    <a:pt x="136" y="0"/>
                  </a:moveTo>
                  <a:lnTo>
                    <a:pt x="136" y="2853"/>
                  </a:lnTo>
                  <a:moveTo>
                    <a:pt x="0" y="136"/>
                  </a:moveTo>
                  <a:lnTo>
                    <a:pt x="3803" y="136"/>
                  </a:lnTo>
                  <a:moveTo>
                    <a:pt x="0" y="271"/>
                  </a:moveTo>
                  <a:lnTo>
                    <a:pt x="3803" y="271"/>
                  </a:lnTo>
                  <a:moveTo>
                    <a:pt x="0" y="407"/>
                  </a:moveTo>
                  <a:lnTo>
                    <a:pt x="3803" y="407"/>
                  </a:lnTo>
                  <a:moveTo>
                    <a:pt x="0" y="543"/>
                  </a:moveTo>
                  <a:lnTo>
                    <a:pt x="3803" y="543"/>
                  </a:lnTo>
                  <a:moveTo>
                    <a:pt x="0" y="679"/>
                  </a:moveTo>
                  <a:lnTo>
                    <a:pt x="3803" y="679"/>
                  </a:lnTo>
                  <a:moveTo>
                    <a:pt x="0" y="815"/>
                  </a:moveTo>
                  <a:lnTo>
                    <a:pt x="3803" y="815"/>
                  </a:lnTo>
                  <a:moveTo>
                    <a:pt x="0" y="951"/>
                  </a:moveTo>
                  <a:lnTo>
                    <a:pt x="3803" y="951"/>
                  </a:lnTo>
                  <a:moveTo>
                    <a:pt x="0" y="1087"/>
                  </a:moveTo>
                  <a:lnTo>
                    <a:pt x="3803" y="1087"/>
                  </a:lnTo>
                  <a:moveTo>
                    <a:pt x="0" y="1222"/>
                  </a:moveTo>
                  <a:lnTo>
                    <a:pt x="3803" y="1222"/>
                  </a:lnTo>
                  <a:moveTo>
                    <a:pt x="0" y="1358"/>
                  </a:moveTo>
                  <a:lnTo>
                    <a:pt x="3803" y="1358"/>
                  </a:lnTo>
                  <a:moveTo>
                    <a:pt x="0" y="1494"/>
                  </a:moveTo>
                  <a:lnTo>
                    <a:pt x="3803" y="1494"/>
                  </a:lnTo>
                  <a:moveTo>
                    <a:pt x="0" y="1630"/>
                  </a:moveTo>
                  <a:lnTo>
                    <a:pt x="3803" y="1630"/>
                  </a:lnTo>
                  <a:moveTo>
                    <a:pt x="0" y="1766"/>
                  </a:moveTo>
                  <a:lnTo>
                    <a:pt x="3803" y="1766"/>
                  </a:lnTo>
                  <a:moveTo>
                    <a:pt x="0" y="1902"/>
                  </a:moveTo>
                  <a:lnTo>
                    <a:pt x="3803" y="1902"/>
                  </a:lnTo>
                  <a:moveTo>
                    <a:pt x="0" y="2038"/>
                  </a:moveTo>
                  <a:lnTo>
                    <a:pt x="3803" y="2038"/>
                  </a:lnTo>
                  <a:moveTo>
                    <a:pt x="0" y="2173"/>
                  </a:moveTo>
                  <a:lnTo>
                    <a:pt x="3803" y="2173"/>
                  </a:lnTo>
                  <a:moveTo>
                    <a:pt x="0" y="2309"/>
                  </a:moveTo>
                  <a:lnTo>
                    <a:pt x="3803" y="2309"/>
                  </a:lnTo>
                  <a:moveTo>
                    <a:pt x="0" y="2445"/>
                  </a:moveTo>
                  <a:lnTo>
                    <a:pt x="3803" y="2445"/>
                  </a:lnTo>
                  <a:moveTo>
                    <a:pt x="0" y="2581"/>
                  </a:moveTo>
                  <a:lnTo>
                    <a:pt x="3803" y="2581"/>
                  </a:lnTo>
                  <a:moveTo>
                    <a:pt x="0" y="2717"/>
                  </a:moveTo>
                  <a:lnTo>
                    <a:pt x="3807" y="2717"/>
                  </a:lnTo>
                </a:path>
              </a:pathLst>
            </a:custGeom>
            <a:noFill/>
            <a:ln w="11113" cap="flat">
              <a:solidFill>
                <a:srgbClr val="AAE1F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0" name="Line 6"/>
            <p:cNvSpPr>
              <a:spLocks noChangeShapeType="1"/>
            </p:cNvSpPr>
            <p:nvPr/>
          </p:nvSpPr>
          <p:spPr bwMode="auto">
            <a:xfrm>
              <a:off x="2909888" y="5764213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Line 7"/>
            <p:cNvSpPr>
              <a:spLocks noChangeShapeType="1"/>
            </p:cNvSpPr>
            <p:nvPr/>
          </p:nvSpPr>
          <p:spPr bwMode="auto">
            <a:xfrm>
              <a:off x="2909888" y="5764213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2" name="Freeform 8"/>
            <p:cNvSpPr>
              <a:spLocks noEditPoints="1"/>
            </p:cNvSpPr>
            <p:nvPr/>
          </p:nvSpPr>
          <p:spPr bwMode="auto">
            <a:xfrm>
              <a:off x="2490788" y="2336800"/>
              <a:ext cx="838200" cy="3606800"/>
            </a:xfrm>
            <a:custGeom>
              <a:avLst/>
              <a:gdLst>
                <a:gd name="T0" fmla="*/ 528 w 528"/>
                <a:gd name="T1" fmla="*/ 2272 h 2272"/>
                <a:gd name="T2" fmla="*/ 528 w 528"/>
                <a:gd name="T3" fmla="*/ 2272 h 2272"/>
                <a:gd name="T4" fmla="*/ 0 w 528"/>
                <a:gd name="T5" fmla="*/ 2272 h 2272"/>
                <a:gd name="T6" fmla="*/ 528 w 528"/>
                <a:gd name="T7" fmla="*/ 2272 h 2272"/>
                <a:gd name="T8" fmla="*/ 528 w 528"/>
                <a:gd name="T9" fmla="*/ 0 h 2272"/>
                <a:gd name="T10" fmla="*/ 0 w 528"/>
                <a:gd name="T11" fmla="*/ 0 h 2272"/>
                <a:gd name="T12" fmla="*/ 0 w 528"/>
                <a:gd name="T13" fmla="*/ 2272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8" h="2272">
                  <a:moveTo>
                    <a:pt x="528" y="2272"/>
                  </a:moveTo>
                  <a:lnTo>
                    <a:pt x="528" y="2272"/>
                  </a:lnTo>
                  <a:moveTo>
                    <a:pt x="0" y="2272"/>
                  </a:moveTo>
                  <a:lnTo>
                    <a:pt x="528" y="2272"/>
                  </a:lnTo>
                  <a:lnTo>
                    <a:pt x="528" y="0"/>
                  </a:lnTo>
                  <a:lnTo>
                    <a:pt x="0" y="0"/>
                  </a:lnTo>
                  <a:lnTo>
                    <a:pt x="0" y="22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2400300" y="6040438"/>
              <a:ext cx="101441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rgbClr val="231F20"/>
                  </a:solidFill>
                </a:rPr>
                <a:t>1948–1973</a:t>
              </a:r>
              <a:endParaRPr lang="en-US" altLang="en-US" sz="1600"/>
            </a:p>
          </p:txBody>
        </p:sp>
        <p:sp>
          <p:nvSpPr>
            <p:cNvPr id="52234" name="Freeform 10"/>
            <p:cNvSpPr>
              <a:spLocks noEditPoints="1"/>
            </p:cNvSpPr>
            <p:nvPr/>
          </p:nvSpPr>
          <p:spPr bwMode="auto">
            <a:xfrm>
              <a:off x="4005263" y="4092575"/>
              <a:ext cx="839787" cy="1851025"/>
            </a:xfrm>
            <a:custGeom>
              <a:avLst/>
              <a:gdLst>
                <a:gd name="T0" fmla="*/ 529 w 529"/>
                <a:gd name="T1" fmla="*/ 1166 h 1166"/>
                <a:gd name="T2" fmla="*/ 529 w 529"/>
                <a:gd name="T3" fmla="*/ 1166 h 1166"/>
                <a:gd name="T4" fmla="*/ 0 w 529"/>
                <a:gd name="T5" fmla="*/ 1166 h 1166"/>
                <a:gd name="T6" fmla="*/ 529 w 529"/>
                <a:gd name="T7" fmla="*/ 1166 h 1166"/>
                <a:gd name="T8" fmla="*/ 529 w 529"/>
                <a:gd name="T9" fmla="*/ 0 h 1166"/>
                <a:gd name="T10" fmla="*/ 0 w 529"/>
                <a:gd name="T11" fmla="*/ 0 h 1166"/>
                <a:gd name="T12" fmla="*/ 0 w 529"/>
                <a:gd name="T13" fmla="*/ 1166 h 1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9" h="1166">
                  <a:moveTo>
                    <a:pt x="529" y="1166"/>
                  </a:moveTo>
                  <a:lnTo>
                    <a:pt x="529" y="1166"/>
                  </a:lnTo>
                  <a:moveTo>
                    <a:pt x="0" y="1166"/>
                  </a:moveTo>
                  <a:lnTo>
                    <a:pt x="529" y="1166"/>
                  </a:lnTo>
                  <a:lnTo>
                    <a:pt x="529" y="0"/>
                  </a:lnTo>
                  <a:lnTo>
                    <a:pt x="0" y="0"/>
                  </a:lnTo>
                  <a:lnTo>
                    <a:pt x="0" y="11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5" name="Rectangle 11"/>
            <p:cNvSpPr>
              <a:spLocks noChangeArrowheads="1"/>
            </p:cNvSpPr>
            <p:nvPr/>
          </p:nvSpPr>
          <p:spPr bwMode="auto">
            <a:xfrm>
              <a:off x="3919538" y="6040438"/>
              <a:ext cx="101441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rgbClr val="231F20"/>
                  </a:solidFill>
                </a:rPr>
                <a:t>1973–1995</a:t>
              </a:r>
              <a:endParaRPr lang="en-US" altLang="en-US" sz="1600"/>
            </a:p>
          </p:txBody>
        </p:sp>
        <p:sp>
          <p:nvSpPr>
            <p:cNvPr id="52236" name="Freeform 12"/>
            <p:cNvSpPr>
              <a:spLocks noEditPoints="1"/>
            </p:cNvSpPr>
            <p:nvPr/>
          </p:nvSpPr>
          <p:spPr bwMode="auto">
            <a:xfrm>
              <a:off x="5508625" y="2049463"/>
              <a:ext cx="838200" cy="3894137"/>
            </a:xfrm>
            <a:custGeom>
              <a:avLst/>
              <a:gdLst>
                <a:gd name="T0" fmla="*/ 528 w 528"/>
                <a:gd name="T1" fmla="*/ 2453 h 2453"/>
                <a:gd name="T2" fmla="*/ 528 w 528"/>
                <a:gd name="T3" fmla="*/ 2453 h 2453"/>
                <a:gd name="T4" fmla="*/ 0 w 528"/>
                <a:gd name="T5" fmla="*/ 2453 h 2453"/>
                <a:gd name="T6" fmla="*/ 528 w 528"/>
                <a:gd name="T7" fmla="*/ 2453 h 2453"/>
                <a:gd name="T8" fmla="*/ 528 w 528"/>
                <a:gd name="T9" fmla="*/ 0 h 2453"/>
                <a:gd name="T10" fmla="*/ 0 w 528"/>
                <a:gd name="T11" fmla="*/ 0 h 2453"/>
                <a:gd name="T12" fmla="*/ 0 w 528"/>
                <a:gd name="T13" fmla="*/ 2453 h 2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8" h="2453">
                  <a:moveTo>
                    <a:pt x="528" y="2453"/>
                  </a:moveTo>
                  <a:lnTo>
                    <a:pt x="528" y="2453"/>
                  </a:lnTo>
                  <a:moveTo>
                    <a:pt x="0" y="2453"/>
                  </a:moveTo>
                  <a:lnTo>
                    <a:pt x="528" y="2453"/>
                  </a:lnTo>
                  <a:lnTo>
                    <a:pt x="528" y="0"/>
                  </a:lnTo>
                  <a:lnTo>
                    <a:pt x="0" y="0"/>
                  </a:lnTo>
                  <a:lnTo>
                    <a:pt x="0" y="24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7" name="Rectangle 13"/>
            <p:cNvSpPr>
              <a:spLocks noChangeArrowheads="1"/>
            </p:cNvSpPr>
            <p:nvPr/>
          </p:nvSpPr>
          <p:spPr bwMode="auto">
            <a:xfrm>
              <a:off x="5419725" y="6040438"/>
              <a:ext cx="101441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rgbClr val="231F20"/>
                  </a:solidFill>
                </a:rPr>
                <a:t>1995–2004</a:t>
              </a:r>
              <a:endParaRPr lang="en-US" altLang="en-US" sz="1600"/>
            </a:p>
          </p:txBody>
        </p:sp>
        <p:sp>
          <p:nvSpPr>
            <p:cNvPr id="52238" name="Rectangle 14"/>
            <p:cNvSpPr>
              <a:spLocks noChangeArrowheads="1"/>
            </p:cNvSpPr>
            <p:nvPr/>
          </p:nvSpPr>
          <p:spPr bwMode="auto">
            <a:xfrm rot="16200000">
              <a:off x="830263" y="3970337"/>
              <a:ext cx="1536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rgbClr val="231F20"/>
                  </a:solidFill>
                </a:rPr>
                <a:t>Percent per Year</a:t>
              </a:r>
              <a:endParaRPr lang="en-US" altLang="en-US" sz="16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auto">
            <a:xfrm>
              <a:off x="2179638" y="2060575"/>
              <a:ext cx="4910137" cy="3876675"/>
            </a:xfrm>
            <a:custGeom>
              <a:avLst/>
              <a:gdLst>
                <a:gd name="T0" fmla="*/ 3093 w 3093"/>
                <a:gd name="T1" fmla="*/ 2442 h 2442"/>
                <a:gd name="T2" fmla="*/ 0 w 3093"/>
                <a:gd name="T3" fmla="*/ 2442 h 2442"/>
                <a:gd name="T4" fmla="*/ 0 w 3093"/>
                <a:gd name="T5" fmla="*/ 0 h 2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93" h="2442">
                  <a:moveTo>
                    <a:pt x="3093" y="2442"/>
                  </a:moveTo>
                  <a:lnTo>
                    <a:pt x="0" y="244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231F2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>
              <a:off x="5000625" y="4032250"/>
              <a:ext cx="1588" cy="158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5000625" y="4032250"/>
              <a:ext cx="1588" cy="158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42" name="Group 18"/>
            <p:cNvGrpSpPr>
              <a:grpSpLocks/>
            </p:cNvGrpSpPr>
            <p:nvPr/>
          </p:nvGrpSpPr>
          <p:grpSpPr bwMode="auto">
            <a:xfrm>
              <a:off x="2484438" y="2119313"/>
              <a:ext cx="838200" cy="3817937"/>
              <a:chOff x="1565" y="1335"/>
              <a:chExt cx="528" cy="2405"/>
            </a:xfrm>
          </p:grpSpPr>
          <p:sp>
            <p:nvSpPr>
              <p:cNvPr id="52243" name="Rectangle 19"/>
              <p:cNvSpPr>
                <a:spLocks noChangeArrowheads="1"/>
              </p:cNvSpPr>
              <p:nvPr/>
            </p:nvSpPr>
            <p:spPr bwMode="auto">
              <a:xfrm>
                <a:off x="1741" y="1335"/>
                <a:ext cx="17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>
                    <a:solidFill>
                      <a:srgbClr val="231F20"/>
                    </a:solidFill>
                  </a:rPr>
                  <a:t>2.8</a:t>
                </a:r>
                <a:endParaRPr lang="en-US" altLang="en-US" sz="1600"/>
              </a:p>
            </p:txBody>
          </p:sp>
          <p:sp>
            <p:nvSpPr>
              <p:cNvPr id="52244" name="Freeform 20"/>
              <p:cNvSpPr>
                <a:spLocks noEditPoints="1"/>
              </p:cNvSpPr>
              <p:nvPr/>
            </p:nvSpPr>
            <p:spPr bwMode="auto">
              <a:xfrm>
                <a:off x="1565" y="1468"/>
                <a:ext cx="528" cy="2272"/>
              </a:xfrm>
              <a:custGeom>
                <a:avLst/>
                <a:gdLst>
                  <a:gd name="T0" fmla="*/ 528 w 528"/>
                  <a:gd name="T1" fmla="*/ 2272 h 2272"/>
                  <a:gd name="T2" fmla="*/ 528 w 528"/>
                  <a:gd name="T3" fmla="*/ 2272 h 2272"/>
                  <a:gd name="T4" fmla="*/ 0 w 528"/>
                  <a:gd name="T5" fmla="*/ 2272 h 2272"/>
                  <a:gd name="T6" fmla="*/ 528 w 528"/>
                  <a:gd name="T7" fmla="*/ 2272 h 2272"/>
                  <a:gd name="T8" fmla="*/ 528 w 528"/>
                  <a:gd name="T9" fmla="*/ 0 h 2272"/>
                  <a:gd name="T10" fmla="*/ 0 w 528"/>
                  <a:gd name="T11" fmla="*/ 0 h 2272"/>
                  <a:gd name="T12" fmla="*/ 0 w 528"/>
                  <a:gd name="T13" fmla="*/ 2272 h 2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8" h="2272">
                    <a:moveTo>
                      <a:pt x="528" y="2272"/>
                    </a:moveTo>
                    <a:lnTo>
                      <a:pt x="528" y="2272"/>
                    </a:lnTo>
                    <a:close/>
                    <a:moveTo>
                      <a:pt x="0" y="2272"/>
                    </a:moveTo>
                    <a:lnTo>
                      <a:pt x="528" y="2272"/>
                    </a:lnTo>
                    <a:lnTo>
                      <a:pt x="528" y="0"/>
                    </a:lnTo>
                    <a:lnTo>
                      <a:pt x="0" y="0"/>
                    </a:lnTo>
                    <a:lnTo>
                      <a:pt x="0" y="2272"/>
                    </a:lnTo>
                    <a:close/>
                  </a:path>
                </a:pathLst>
              </a:custGeom>
              <a:solidFill>
                <a:srgbClr val="C532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245" name="Group 21"/>
            <p:cNvGrpSpPr>
              <a:grpSpLocks/>
            </p:cNvGrpSpPr>
            <p:nvPr/>
          </p:nvGrpSpPr>
          <p:grpSpPr bwMode="auto">
            <a:xfrm>
              <a:off x="3998913" y="3867150"/>
              <a:ext cx="839787" cy="2070100"/>
              <a:chOff x="2519" y="2436"/>
              <a:chExt cx="529" cy="1304"/>
            </a:xfrm>
          </p:grpSpPr>
          <p:sp>
            <p:nvSpPr>
              <p:cNvPr id="52246" name="Rectangle 22"/>
              <p:cNvSpPr>
                <a:spLocks noChangeArrowheads="1"/>
              </p:cNvSpPr>
              <p:nvPr/>
            </p:nvSpPr>
            <p:spPr bwMode="auto">
              <a:xfrm>
                <a:off x="2698" y="2436"/>
                <a:ext cx="17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>
                    <a:solidFill>
                      <a:srgbClr val="231F20"/>
                    </a:solidFill>
                  </a:rPr>
                  <a:t>1.4</a:t>
                </a:r>
                <a:endParaRPr lang="en-US" altLang="en-US" sz="1600"/>
              </a:p>
            </p:txBody>
          </p:sp>
          <p:sp>
            <p:nvSpPr>
              <p:cNvPr id="52247" name="Freeform 23"/>
              <p:cNvSpPr>
                <a:spLocks noEditPoints="1"/>
              </p:cNvSpPr>
              <p:nvPr/>
            </p:nvSpPr>
            <p:spPr bwMode="auto">
              <a:xfrm>
                <a:off x="2519" y="2574"/>
                <a:ext cx="529" cy="1166"/>
              </a:xfrm>
              <a:custGeom>
                <a:avLst/>
                <a:gdLst>
                  <a:gd name="T0" fmla="*/ 529 w 529"/>
                  <a:gd name="T1" fmla="*/ 1166 h 1166"/>
                  <a:gd name="T2" fmla="*/ 529 w 529"/>
                  <a:gd name="T3" fmla="*/ 1166 h 1166"/>
                  <a:gd name="T4" fmla="*/ 0 w 529"/>
                  <a:gd name="T5" fmla="*/ 1166 h 1166"/>
                  <a:gd name="T6" fmla="*/ 529 w 529"/>
                  <a:gd name="T7" fmla="*/ 1166 h 1166"/>
                  <a:gd name="T8" fmla="*/ 529 w 529"/>
                  <a:gd name="T9" fmla="*/ 0 h 1166"/>
                  <a:gd name="T10" fmla="*/ 0 w 529"/>
                  <a:gd name="T11" fmla="*/ 0 h 1166"/>
                  <a:gd name="T12" fmla="*/ 0 w 529"/>
                  <a:gd name="T13" fmla="*/ 1166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9" h="1166">
                    <a:moveTo>
                      <a:pt x="529" y="1166"/>
                    </a:moveTo>
                    <a:lnTo>
                      <a:pt x="529" y="1166"/>
                    </a:lnTo>
                    <a:close/>
                    <a:moveTo>
                      <a:pt x="0" y="1166"/>
                    </a:moveTo>
                    <a:lnTo>
                      <a:pt x="529" y="1166"/>
                    </a:lnTo>
                    <a:lnTo>
                      <a:pt x="529" y="0"/>
                    </a:lnTo>
                    <a:lnTo>
                      <a:pt x="0" y="0"/>
                    </a:lnTo>
                    <a:lnTo>
                      <a:pt x="0" y="1166"/>
                    </a:lnTo>
                    <a:close/>
                  </a:path>
                </a:pathLst>
              </a:custGeom>
              <a:solidFill>
                <a:srgbClr val="C532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248" name="Group 24"/>
            <p:cNvGrpSpPr>
              <a:grpSpLocks/>
            </p:cNvGrpSpPr>
            <p:nvPr/>
          </p:nvGrpSpPr>
          <p:grpSpPr bwMode="auto">
            <a:xfrm>
              <a:off x="5502275" y="1822450"/>
              <a:ext cx="838200" cy="4114800"/>
              <a:chOff x="3466" y="1148"/>
              <a:chExt cx="528" cy="2592"/>
            </a:xfrm>
          </p:grpSpPr>
          <p:sp>
            <p:nvSpPr>
              <p:cNvPr id="52249" name="Rectangle 25"/>
              <p:cNvSpPr>
                <a:spLocks noChangeArrowheads="1"/>
              </p:cNvSpPr>
              <p:nvPr/>
            </p:nvSpPr>
            <p:spPr bwMode="auto">
              <a:xfrm>
                <a:off x="3643" y="1148"/>
                <a:ext cx="17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>
                    <a:solidFill>
                      <a:srgbClr val="231F20"/>
                    </a:solidFill>
                  </a:rPr>
                  <a:t>3.0</a:t>
                </a:r>
                <a:endParaRPr lang="en-US" altLang="en-US" sz="1600"/>
              </a:p>
            </p:txBody>
          </p:sp>
          <p:sp>
            <p:nvSpPr>
              <p:cNvPr id="52250" name="Freeform 26"/>
              <p:cNvSpPr>
                <a:spLocks noEditPoints="1"/>
              </p:cNvSpPr>
              <p:nvPr/>
            </p:nvSpPr>
            <p:spPr bwMode="auto">
              <a:xfrm>
                <a:off x="3466" y="1287"/>
                <a:ext cx="528" cy="2453"/>
              </a:xfrm>
              <a:custGeom>
                <a:avLst/>
                <a:gdLst>
                  <a:gd name="T0" fmla="*/ 528 w 528"/>
                  <a:gd name="T1" fmla="*/ 2453 h 2453"/>
                  <a:gd name="T2" fmla="*/ 528 w 528"/>
                  <a:gd name="T3" fmla="*/ 2453 h 2453"/>
                  <a:gd name="T4" fmla="*/ 0 w 528"/>
                  <a:gd name="T5" fmla="*/ 2453 h 2453"/>
                  <a:gd name="T6" fmla="*/ 528 w 528"/>
                  <a:gd name="T7" fmla="*/ 2453 h 2453"/>
                  <a:gd name="T8" fmla="*/ 528 w 528"/>
                  <a:gd name="T9" fmla="*/ 0 h 2453"/>
                  <a:gd name="T10" fmla="*/ 0 w 528"/>
                  <a:gd name="T11" fmla="*/ 0 h 2453"/>
                  <a:gd name="T12" fmla="*/ 0 w 528"/>
                  <a:gd name="T13" fmla="*/ 2453 h 2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8" h="2453">
                    <a:moveTo>
                      <a:pt x="528" y="2453"/>
                    </a:moveTo>
                    <a:lnTo>
                      <a:pt x="528" y="2453"/>
                    </a:lnTo>
                    <a:close/>
                    <a:moveTo>
                      <a:pt x="0" y="2453"/>
                    </a:moveTo>
                    <a:lnTo>
                      <a:pt x="528" y="2453"/>
                    </a:lnTo>
                    <a:lnTo>
                      <a:pt x="528" y="0"/>
                    </a:lnTo>
                    <a:lnTo>
                      <a:pt x="0" y="0"/>
                    </a:lnTo>
                    <a:lnTo>
                      <a:pt x="0" y="2453"/>
                    </a:lnTo>
                    <a:close/>
                  </a:path>
                </a:pathLst>
              </a:custGeom>
              <a:solidFill>
                <a:srgbClr val="C532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708150" y="66675"/>
            <a:ext cx="74326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ACCOUNTING FOR GROWTH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839913" y="2516188"/>
            <a:ext cx="2392362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Increase in Real GDP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Increase in quantity of labor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Increase in labor productivity</a:t>
            </a:r>
            <a:endParaRPr lang="en-US" altLang="en-US" sz="2400" b="1" i="1">
              <a:latin typeface="Times New Roman" panose="02020603050405020304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882775" y="628650"/>
            <a:ext cx="7077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200" b="1">
                <a:solidFill>
                  <a:srgbClr val="CC0000"/>
                </a:solidFill>
                <a:latin typeface="Times New Roman" panose="02020603050405020304" pitchFamily="18" charset="0"/>
              </a:rPr>
              <a:t>Accounting for Growth of U.S. Output, </a:t>
            </a:r>
          </a:p>
          <a:p>
            <a:pPr algn="ctr"/>
            <a:r>
              <a:rPr lang="en-US" altLang="en-US" sz="3200" b="1">
                <a:solidFill>
                  <a:srgbClr val="CC0000"/>
                </a:solidFill>
                <a:latin typeface="Times New Roman" panose="02020603050405020304" pitchFamily="18" charset="0"/>
              </a:rPr>
              <a:t>1960-2008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237038" y="1981200"/>
            <a:ext cx="1122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 dirty="0">
                <a:latin typeface="Times New Roman" panose="02020603050405020304" pitchFamily="18" charset="0"/>
              </a:rPr>
              <a:t>1960 Q2</a:t>
            </a:r>
          </a:p>
          <a:p>
            <a:pPr algn="ctr"/>
            <a:r>
              <a:rPr lang="en-US" altLang="en-US" sz="1600" b="1" dirty="0">
                <a:latin typeface="Times New Roman" panose="02020603050405020304" pitchFamily="18" charset="0"/>
              </a:rPr>
              <a:t>to 1973 Q4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421313" y="1974850"/>
            <a:ext cx="1122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 dirty="0">
                <a:latin typeface="Times New Roman" panose="02020603050405020304" pitchFamily="18" charset="0"/>
              </a:rPr>
              <a:t>1973 Q4</a:t>
            </a:r>
          </a:p>
          <a:p>
            <a:pPr algn="ctr"/>
            <a:r>
              <a:rPr lang="en-US" altLang="en-US" sz="1600" b="1" dirty="0">
                <a:latin typeface="Times New Roman" panose="02020603050405020304" pitchFamily="18" charset="0"/>
              </a:rPr>
              <a:t>to 1990 Q3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605588" y="1968500"/>
            <a:ext cx="1122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latin typeface="Times New Roman" panose="02020603050405020304" pitchFamily="18" charset="0"/>
              </a:rPr>
              <a:t>1990 Q3</a:t>
            </a:r>
          </a:p>
          <a:p>
            <a:pPr algn="ctr"/>
            <a:r>
              <a:rPr lang="en-US" altLang="en-US" sz="1600" b="1">
                <a:latin typeface="Times New Roman" panose="02020603050405020304" pitchFamily="18" charset="0"/>
              </a:rPr>
              <a:t>to 2002 Q3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707313" y="1962150"/>
            <a:ext cx="12239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latin typeface="Times New Roman" panose="02020603050405020304" pitchFamily="18" charset="0"/>
              </a:rPr>
              <a:t>2002 Q3</a:t>
            </a:r>
          </a:p>
          <a:p>
            <a:pPr algn="ctr"/>
            <a:r>
              <a:rPr lang="en-US" altLang="en-US" sz="1600" b="1">
                <a:latin typeface="Times New Roman" panose="02020603050405020304" pitchFamily="18" charset="0"/>
              </a:rPr>
              <a:t>to 2008 Q4*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424363" y="2509838"/>
            <a:ext cx="746125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4.2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1.6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2.6</a:t>
            </a:r>
            <a:endParaRPr lang="en-US" altLang="en-US" sz="2400" b="1" i="1">
              <a:latin typeface="Times New Roman" panose="02020603050405020304" pitchFamily="18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608638" y="2519363"/>
            <a:ext cx="746125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2.9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1.6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1.3</a:t>
            </a:r>
            <a:endParaRPr lang="en-US" altLang="en-US" sz="2400" b="1" i="1">
              <a:latin typeface="Times New Roman" panose="02020603050405020304" pitchFamily="18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792913" y="2528888"/>
            <a:ext cx="746125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2.9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0.9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2.0</a:t>
            </a:r>
            <a:endParaRPr lang="en-US" altLang="en-US" sz="2400" b="1" i="1">
              <a:latin typeface="Times New Roman" panose="02020603050405020304" pitchFamily="18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7977188" y="2538413"/>
            <a:ext cx="746125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3.2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1.4	</a:t>
            </a:r>
          </a:p>
          <a:p>
            <a:pPr eaLnBrk="0" hangingPunct="0">
              <a:spcBef>
                <a:spcPct val="10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1.8</a:t>
            </a:r>
            <a:endParaRPr lang="en-US" altLang="en-US" sz="2400" b="1" i="1">
              <a:latin typeface="Times New Roman" panose="02020603050405020304" pitchFamily="18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782763" y="5581650"/>
            <a:ext cx="3124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i="1">
                <a:latin typeface="Times New Roman" panose="02020603050405020304" pitchFamily="18" charset="0"/>
              </a:rPr>
              <a:t>*Rates beyond 2002 are projections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633913" y="6226175"/>
            <a:ext cx="418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i="1">
                <a:latin typeface="Times New Roman" panose="02020603050405020304" pitchFamily="18" charset="0"/>
              </a:rPr>
              <a:t>Source:  Economic Report of the President, 2003</a:t>
            </a:r>
          </a:p>
        </p:txBody>
      </p:sp>
      <p:grpSp>
        <p:nvGrpSpPr>
          <p:cNvPr id="14351" name="Group 15" descr="image" title="image"/>
          <p:cNvGrpSpPr>
            <a:grpSpLocks/>
          </p:cNvGrpSpPr>
          <p:nvPr/>
        </p:nvGrpSpPr>
        <p:grpSpPr bwMode="auto">
          <a:xfrm>
            <a:off x="4222750" y="2068513"/>
            <a:ext cx="3489325" cy="3368675"/>
            <a:chOff x="2660" y="1303"/>
            <a:chExt cx="2198" cy="2122"/>
          </a:xfrm>
        </p:grpSpPr>
        <p:sp>
          <p:nvSpPr>
            <p:cNvPr id="14352" name="Line 16"/>
            <p:cNvSpPr>
              <a:spLocks noChangeShapeType="1"/>
            </p:cNvSpPr>
            <p:nvPr/>
          </p:nvSpPr>
          <p:spPr bwMode="auto">
            <a:xfrm>
              <a:off x="2660" y="1303"/>
              <a:ext cx="0" cy="21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>
              <a:off x="3396" y="1303"/>
              <a:ext cx="0" cy="21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4132" y="1303"/>
              <a:ext cx="0" cy="21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19"/>
            <p:cNvSpPr>
              <a:spLocks noChangeShapeType="1"/>
            </p:cNvSpPr>
            <p:nvPr/>
          </p:nvSpPr>
          <p:spPr bwMode="auto">
            <a:xfrm>
              <a:off x="4858" y="1303"/>
              <a:ext cx="0" cy="21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6" name="Line 20" descr="image" title="image"/>
          <p:cNvSpPr>
            <a:spLocks noChangeShapeType="1"/>
          </p:cNvSpPr>
          <p:nvPr/>
        </p:nvSpPr>
        <p:spPr bwMode="auto">
          <a:xfrm>
            <a:off x="1889125" y="2560638"/>
            <a:ext cx="6950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 autoUpdateAnimBg="0"/>
      <p:bldP spid="14341" grpId="0"/>
      <p:bldP spid="14342" grpId="0"/>
      <p:bldP spid="14343" grpId="0"/>
      <p:bldP spid="14344" grpId="0"/>
      <p:bldP spid="14345" grpId="0" autoUpdateAnimBg="0"/>
      <p:bldP spid="14346" grpId="0" autoUpdateAnimBg="0"/>
      <p:bldP spid="14347" grpId="0" autoUpdateAnimBg="0"/>
      <p:bldP spid="14348" grpId="0" autoUpdateAnimBg="0"/>
      <p:bldP spid="14349" grpId="0"/>
      <p:bldP spid="143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884363" y="587375"/>
            <a:ext cx="69992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sz="2800" b="1" i="1">
                <a:solidFill>
                  <a:srgbClr val="CC0000"/>
                </a:solidFill>
              </a:rPr>
              <a:t>Changes in the Educational Attainment of the U.S. Adult Population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1708150" y="66675"/>
            <a:ext cx="74326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ACCOUNTING FOR GROWTH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95475" y="1120775"/>
            <a:ext cx="6883400" cy="5605463"/>
            <a:chOff x="1895475" y="1120775"/>
            <a:chExt cx="6883400" cy="5605463"/>
          </a:xfrm>
        </p:grpSpPr>
        <p:grpSp>
          <p:nvGrpSpPr>
            <p:cNvPr id="15362" name="Group 2"/>
            <p:cNvGrpSpPr>
              <a:grpSpLocks/>
            </p:cNvGrpSpPr>
            <p:nvPr/>
          </p:nvGrpSpPr>
          <p:grpSpPr bwMode="auto">
            <a:xfrm>
              <a:off x="2768600" y="1684338"/>
              <a:ext cx="5786438" cy="4064000"/>
              <a:chOff x="1744" y="1109"/>
              <a:chExt cx="3645" cy="2560"/>
            </a:xfrm>
          </p:grpSpPr>
          <p:sp>
            <p:nvSpPr>
              <p:cNvPr id="15363" name="Line 3"/>
              <p:cNvSpPr>
                <a:spLocks noChangeShapeType="1"/>
              </p:cNvSpPr>
              <p:nvPr/>
            </p:nvSpPr>
            <p:spPr bwMode="auto">
              <a:xfrm>
                <a:off x="1744" y="3669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4" name="Line 4"/>
              <p:cNvSpPr>
                <a:spLocks noChangeShapeType="1"/>
              </p:cNvSpPr>
              <p:nvPr/>
            </p:nvSpPr>
            <p:spPr bwMode="auto">
              <a:xfrm>
                <a:off x="1744" y="3157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5" name="Line 5"/>
              <p:cNvSpPr>
                <a:spLocks noChangeShapeType="1"/>
              </p:cNvSpPr>
              <p:nvPr/>
            </p:nvSpPr>
            <p:spPr bwMode="auto">
              <a:xfrm>
                <a:off x="1744" y="2645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6" name="Line 6"/>
              <p:cNvSpPr>
                <a:spLocks noChangeShapeType="1"/>
              </p:cNvSpPr>
              <p:nvPr/>
            </p:nvSpPr>
            <p:spPr bwMode="auto">
              <a:xfrm>
                <a:off x="1744" y="2133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7" name="Line 7"/>
              <p:cNvSpPr>
                <a:spLocks noChangeShapeType="1"/>
              </p:cNvSpPr>
              <p:nvPr/>
            </p:nvSpPr>
            <p:spPr bwMode="auto">
              <a:xfrm>
                <a:off x="1744" y="1621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8" name="Line 8"/>
              <p:cNvSpPr>
                <a:spLocks noChangeShapeType="1"/>
              </p:cNvSpPr>
              <p:nvPr/>
            </p:nvSpPr>
            <p:spPr bwMode="auto">
              <a:xfrm>
                <a:off x="1744" y="1109"/>
                <a:ext cx="3645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3405188" y="5830888"/>
              <a:ext cx="5172075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1600" b="1"/>
                <a:t>1950        1960        1970        1980        1990        2000</a:t>
              </a:r>
            </a:p>
          </p:txBody>
        </p:sp>
        <p:grpSp>
          <p:nvGrpSpPr>
            <p:cNvPr id="15371" name="Group 11"/>
            <p:cNvGrpSpPr>
              <a:grpSpLocks/>
            </p:cNvGrpSpPr>
            <p:nvPr/>
          </p:nvGrpSpPr>
          <p:grpSpPr bwMode="auto">
            <a:xfrm>
              <a:off x="2216150" y="1120775"/>
              <a:ext cx="1001713" cy="4927600"/>
              <a:chOff x="1212" y="786"/>
              <a:chExt cx="631" cy="3104"/>
            </a:xfrm>
          </p:grpSpPr>
          <p:grpSp>
            <p:nvGrpSpPr>
              <p:cNvPr id="15372" name="Group 12"/>
              <p:cNvGrpSpPr>
                <a:grpSpLocks/>
              </p:cNvGrpSpPr>
              <p:nvPr/>
            </p:nvGrpSpPr>
            <p:grpSpPr bwMode="auto">
              <a:xfrm>
                <a:off x="1645" y="987"/>
                <a:ext cx="198" cy="2903"/>
                <a:chOff x="1645" y="987"/>
                <a:chExt cx="198" cy="2903"/>
              </a:xfrm>
            </p:grpSpPr>
            <p:sp>
              <p:nvSpPr>
                <p:cNvPr id="15373" name="Line 13"/>
                <p:cNvSpPr>
                  <a:spLocks noChangeShapeType="1"/>
                </p:cNvSpPr>
                <p:nvPr/>
              </p:nvSpPr>
              <p:spPr bwMode="auto">
                <a:xfrm>
                  <a:off x="1645" y="3701"/>
                  <a:ext cx="19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4" name="Line 14"/>
                <p:cNvSpPr>
                  <a:spLocks noChangeShapeType="1"/>
                </p:cNvSpPr>
                <p:nvPr/>
              </p:nvSpPr>
              <p:spPr bwMode="auto">
                <a:xfrm>
                  <a:off x="1645" y="3189"/>
                  <a:ext cx="19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5" name="Line 15"/>
                <p:cNvSpPr>
                  <a:spLocks noChangeShapeType="1"/>
                </p:cNvSpPr>
                <p:nvPr/>
              </p:nvSpPr>
              <p:spPr bwMode="auto">
                <a:xfrm>
                  <a:off x="1645" y="2677"/>
                  <a:ext cx="19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6" name="Line 16"/>
                <p:cNvSpPr>
                  <a:spLocks noChangeShapeType="1"/>
                </p:cNvSpPr>
                <p:nvPr/>
              </p:nvSpPr>
              <p:spPr bwMode="auto">
                <a:xfrm>
                  <a:off x="1645" y="2165"/>
                  <a:ext cx="19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7" name="Line 17"/>
                <p:cNvSpPr>
                  <a:spLocks noChangeShapeType="1"/>
                </p:cNvSpPr>
                <p:nvPr/>
              </p:nvSpPr>
              <p:spPr bwMode="auto">
                <a:xfrm>
                  <a:off x="1645" y="1653"/>
                  <a:ext cx="19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8" name="Line 18"/>
                <p:cNvSpPr>
                  <a:spLocks noChangeShapeType="1"/>
                </p:cNvSpPr>
                <p:nvPr/>
              </p:nvSpPr>
              <p:spPr bwMode="auto">
                <a:xfrm>
                  <a:off x="1645" y="1141"/>
                  <a:ext cx="19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9" name="Line 19"/>
                <p:cNvSpPr>
                  <a:spLocks noChangeShapeType="1"/>
                </p:cNvSpPr>
                <p:nvPr/>
              </p:nvSpPr>
              <p:spPr bwMode="auto">
                <a:xfrm>
                  <a:off x="1744" y="987"/>
                  <a:ext cx="0" cy="29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380" name="Text Box 20"/>
              <p:cNvSpPr txBox="1">
                <a:spLocks noChangeArrowheads="1"/>
              </p:cNvSpPr>
              <p:nvPr/>
            </p:nvSpPr>
            <p:spPr bwMode="auto">
              <a:xfrm>
                <a:off x="1212" y="786"/>
                <a:ext cx="437" cy="30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100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  80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  60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  40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  20</a:t>
                </a:r>
              </a:p>
              <a:p>
                <a:pPr>
                  <a:lnSpc>
                    <a:spcPct val="220000"/>
                  </a:lnSpc>
                </a:pPr>
                <a:r>
                  <a:rPr lang="en-US" altLang="en-US" sz="2400" b="1"/>
                  <a:t>    0</a:t>
                </a:r>
              </a:p>
            </p:txBody>
          </p:sp>
        </p:grpSp>
        <p:grpSp>
          <p:nvGrpSpPr>
            <p:cNvPr id="15381" name="Group 21"/>
            <p:cNvGrpSpPr>
              <a:grpSpLocks/>
            </p:cNvGrpSpPr>
            <p:nvPr/>
          </p:nvGrpSpPr>
          <p:grpSpPr bwMode="auto">
            <a:xfrm>
              <a:off x="1970088" y="6156325"/>
              <a:ext cx="3033712" cy="341313"/>
              <a:chOff x="1857" y="3974"/>
              <a:chExt cx="1911" cy="215"/>
            </a:xfrm>
          </p:grpSpPr>
          <p:sp>
            <p:nvSpPr>
              <p:cNvPr id="15382" name="Rectangle 22"/>
              <p:cNvSpPr>
                <a:spLocks noChangeArrowheads="1"/>
              </p:cNvSpPr>
              <p:nvPr/>
            </p:nvSpPr>
            <p:spPr bwMode="auto">
              <a:xfrm rot="-5400000">
                <a:off x="1861" y="3970"/>
                <a:ext cx="171" cy="179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3" name="Text Box 23"/>
              <p:cNvSpPr txBox="1">
                <a:spLocks noChangeArrowheads="1"/>
              </p:cNvSpPr>
              <p:nvPr/>
            </p:nvSpPr>
            <p:spPr bwMode="auto">
              <a:xfrm>
                <a:off x="2015" y="3977"/>
                <a:ext cx="175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/>
                  <a:t>College Graduates or More</a:t>
                </a:r>
              </a:p>
            </p:txBody>
          </p:sp>
        </p:grpSp>
        <p:grpSp>
          <p:nvGrpSpPr>
            <p:cNvPr id="15384" name="Group 24"/>
            <p:cNvGrpSpPr>
              <a:grpSpLocks/>
            </p:cNvGrpSpPr>
            <p:nvPr/>
          </p:nvGrpSpPr>
          <p:grpSpPr bwMode="auto">
            <a:xfrm>
              <a:off x="5278438" y="6157913"/>
              <a:ext cx="3500437" cy="339725"/>
              <a:chOff x="3325" y="3879"/>
              <a:chExt cx="2205" cy="214"/>
            </a:xfrm>
          </p:grpSpPr>
          <p:sp>
            <p:nvSpPr>
              <p:cNvPr id="15385" name="Rectangle 25"/>
              <p:cNvSpPr>
                <a:spLocks noChangeArrowheads="1"/>
              </p:cNvSpPr>
              <p:nvPr/>
            </p:nvSpPr>
            <p:spPr bwMode="auto">
              <a:xfrm rot="-5400000">
                <a:off x="3329" y="3875"/>
                <a:ext cx="171" cy="179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6" name="Text Box 26"/>
              <p:cNvSpPr txBox="1">
                <a:spLocks noChangeArrowheads="1"/>
              </p:cNvSpPr>
              <p:nvPr/>
            </p:nvSpPr>
            <p:spPr bwMode="auto">
              <a:xfrm>
                <a:off x="3493" y="3881"/>
                <a:ext cx="203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/>
                  <a:t>High School Graduates or More</a:t>
                </a:r>
              </a:p>
            </p:txBody>
          </p:sp>
        </p:grpSp>
        <p:grpSp>
          <p:nvGrpSpPr>
            <p:cNvPr id="15388" name="Group 28"/>
            <p:cNvGrpSpPr>
              <a:grpSpLocks/>
            </p:cNvGrpSpPr>
            <p:nvPr/>
          </p:nvGrpSpPr>
          <p:grpSpPr bwMode="auto">
            <a:xfrm>
              <a:off x="3405188" y="4770438"/>
              <a:ext cx="4754562" cy="973137"/>
              <a:chOff x="2145" y="3085"/>
              <a:chExt cx="2995" cy="613"/>
            </a:xfrm>
          </p:grpSpPr>
          <p:sp>
            <p:nvSpPr>
              <p:cNvPr id="15389" name="Rectangle 29"/>
              <p:cNvSpPr>
                <a:spLocks noChangeArrowheads="1"/>
              </p:cNvSpPr>
              <p:nvPr/>
            </p:nvSpPr>
            <p:spPr bwMode="auto">
              <a:xfrm rot="-5400000">
                <a:off x="2138" y="3500"/>
                <a:ext cx="205" cy="192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0" name="Rectangle 30"/>
              <p:cNvSpPr>
                <a:spLocks noChangeArrowheads="1"/>
              </p:cNvSpPr>
              <p:nvPr/>
            </p:nvSpPr>
            <p:spPr bwMode="auto">
              <a:xfrm rot="-5400000">
                <a:off x="2699" y="3476"/>
                <a:ext cx="239" cy="206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1" name="Rectangle 31"/>
              <p:cNvSpPr>
                <a:spLocks noChangeArrowheads="1"/>
              </p:cNvSpPr>
              <p:nvPr/>
            </p:nvSpPr>
            <p:spPr bwMode="auto">
              <a:xfrm rot="-5400000">
                <a:off x="3229" y="3436"/>
                <a:ext cx="346" cy="178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2" name="Rectangle 32"/>
              <p:cNvSpPr>
                <a:spLocks noChangeArrowheads="1"/>
              </p:cNvSpPr>
              <p:nvPr/>
            </p:nvSpPr>
            <p:spPr bwMode="auto">
              <a:xfrm rot="-5400000">
                <a:off x="3754" y="3410"/>
                <a:ext cx="394" cy="182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3" name="Rectangle 33"/>
              <p:cNvSpPr>
                <a:spLocks noChangeArrowheads="1"/>
              </p:cNvSpPr>
              <p:nvPr/>
            </p:nvSpPr>
            <p:spPr bwMode="auto">
              <a:xfrm rot="-5400000">
                <a:off x="4232" y="3341"/>
                <a:ext cx="534" cy="179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4" name="Rectangle 34"/>
              <p:cNvSpPr>
                <a:spLocks noChangeArrowheads="1"/>
              </p:cNvSpPr>
              <p:nvPr/>
            </p:nvSpPr>
            <p:spPr bwMode="auto">
              <a:xfrm rot="-5400000">
                <a:off x="4744" y="3302"/>
                <a:ext cx="613" cy="179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5" name="Group 35"/>
            <p:cNvGrpSpPr>
              <a:grpSpLocks/>
            </p:cNvGrpSpPr>
            <p:nvPr/>
          </p:nvGrpSpPr>
          <p:grpSpPr bwMode="auto">
            <a:xfrm>
              <a:off x="3760788" y="2344738"/>
              <a:ext cx="4729162" cy="3398837"/>
              <a:chOff x="2369" y="1557"/>
              <a:chExt cx="2979" cy="2141"/>
            </a:xfrm>
          </p:grpSpPr>
          <p:sp>
            <p:nvSpPr>
              <p:cNvPr id="15396" name="Rectangle 36"/>
              <p:cNvSpPr>
                <a:spLocks noChangeArrowheads="1"/>
              </p:cNvSpPr>
              <p:nvPr/>
            </p:nvSpPr>
            <p:spPr bwMode="auto">
              <a:xfrm rot="-5400000">
                <a:off x="2031" y="3169"/>
                <a:ext cx="867" cy="192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7" name="Rectangle 37"/>
              <p:cNvSpPr>
                <a:spLocks noChangeArrowheads="1"/>
              </p:cNvSpPr>
              <p:nvPr/>
            </p:nvSpPr>
            <p:spPr bwMode="auto">
              <a:xfrm rot="-5400000">
                <a:off x="2521" y="3065"/>
                <a:ext cx="1060" cy="206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8" name="Rectangle 38"/>
              <p:cNvSpPr>
                <a:spLocks noChangeArrowheads="1"/>
              </p:cNvSpPr>
              <p:nvPr/>
            </p:nvSpPr>
            <p:spPr bwMode="auto">
              <a:xfrm rot="-5400000">
                <a:off x="2931" y="2930"/>
                <a:ext cx="1358" cy="178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9" name="Rectangle 39"/>
              <p:cNvSpPr>
                <a:spLocks noChangeArrowheads="1"/>
              </p:cNvSpPr>
              <p:nvPr/>
            </p:nvSpPr>
            <p:spPr bwMode="auto">
              <a:xfrm rot="-5400000">
                <a:off x="3306" y="2747"/>
                <a:ext cx="1721" cy="182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0" name="Rectangle 40"/>
              <p:cNvSpPr>
                <a:spLocks noChangeArrowheads="1"/>
              </p:cNvSpPr>
              <p:nvPr/>
            </p:nvSpPr>
            <p:spPr bwMode="auto">
              <a:xfrm rot="-5400000">
                <a:off x="3723" y="2624"/>
                <a:ext cx="1968" cy="179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1" name="Rectangle 41"/>
              <p:cNvSpPr>
                <a:spLocks noChangeArrowheads="1"/>
              </p:cNvSpPr>
              <p:nvPr/>
            </p:nvSpPr>
            <p:spPr bwMode="auto">
              <a:xfrm rot="-5400000">
                <a:off x="4188" y="2538"/>
                <a:ext cx="2141" cy="179"/>
              </a:xfrm>
              <a:prstGeom prst="rect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0099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02" name="Text Box 42"/>
            <p:cNvSpPr txBox="1">
              <a:spLocks noChangeArrowheads="1"/>
            </p:cNvSpPr>
            <p:nvPr/>
          </p:nvSpPr>
          <p:spPr bwMode="auto">
            <a:xfrm>
              <a:off x="6029325" y="6421438"/>
              <a:ext cx="22621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i="1">
                  <a:latin typeface="Times New Roman" panose="02020603050405020304" pitchFamily="18" charset="0"/>
                </a:rPr>
                <a:t>Source:  U.S. Census Bureau</a:t>
              </a:r>
            </a:p>
          </p:txBody>
        </p:sp>
        <p:sp>
          <p:nvSpPr>
            <p:cNvPr id="15403" name="Text Box 43"/>
            <p:cNvSpPr txBox="1">
              <a:spLocks noChangeArrowheads="1"/>
            </p:cNvSpPr>
            <p:nvPr/>
          </p:nvSpPr>
          <p:spPr bwMode="auto">
            <a:xfrm rot="16200000">
              <a:off x="407988" y="3552825"/>
              <a:ext cx="33718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Percent of U.S. Population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08150" y="66675"/>
            <a:ext cx="74326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ACCOUNTING FOR GROWTH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849438" y="909638"/>
            <a:ext cx="6896100" cy="374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254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</a:pPr>
            <a:r>
              <a:rPr lang="en-US" altLang="en-US" sz="5000" b="1">
                <a:solidFill>
                  <a:srgbClr val="CC0000"/>
                </a:solidFill>
              </a:rPr>
              <a:t>Economies of Scale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5000" b="1">
                <a:solidFill>
                  <a:srgbClr val="CC0000"/>
                </a:solidFill>
              </a:rPr>
              <a:t>Improved Resource Allocation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5000" b="1">
                <a:solidFill>
                  <a:srgbClr val="CC0000"/>
                </a:solidFill>
              </a:rPr>
              <a:t>Other 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866900" y="66675"/>
            <a:ext cx="692626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PRODUCTIVITY ACCELERATION:</a:t>
            </a:r>
          </a:p>
          <a:p>
            <a:pPr algn="ctr" eaLnBrk="0" hangingPunct="0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A NEW ECONOMY? 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849438" y="1163638"/>
            <a:ext cx="7046912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254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8975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7113" indent="-112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</a:pPr>
            <a:r>
              <a:rPr lang="en-US" altLang="en-US" sz="4200" b="1">
                <a:solidFill>
                  <a:srgbClr val="CC0000"/>
                </a:solidFill>
              </a:rPr>
              <a:t>Reasons for the Productivity Acceleration</a:t>
            </a:r>
          </a:p>
          <a:p>
            <a:pPr lvl="1" eaLnBrk="0" hangingPunct="0">
              <a:lnSpc>
                <a:spcPct val="120000"/>
              </a:lnSpc>
              <a:buFontTx/>
              <a:buChar char="•"/>
            </a:pPr>
            <a:r>
              <a:rPr lang="en-US" altLang="en-US" sz="4200" b="1">
                <a:solidFill>
                  <a:srgbClr val="CC0000"/>
                </a:solidFill>
              </a:rPr>
              <a:t>Microchip and Information Technology</a:t>
            </a:r>
          </a:p>
          <a:p>
            <a:pPr lvl="1" eaLnBrk="0" hangingPunct="0">
              <a:lnSpc>
                <a:spcPct val="120000"/>
              </a:lnSpc>
              <a:buFontTx/>
              <a:buChar char="•"/>
            </a:pPr>
            <a:r>
              <a:rPr lang="en-US" altLang="en-US" sz="4200" b="1">
                <a:solidFill>
                  <a:srgbClr val="CC0000"/>
                </a:solidFill>
              </a:rPr>
              <a:t>New Firms and Increasing Returns</a:t>
            </a:r>
          </a:p>
          <a:p>
            <a:pPr lvl="1" eaLnBrk="0" hangingPunct="0">
              <a:lnSpc>
                <a:spcPct val="120000"/>
              </a:lnSpc>
              <a:buFontTx/>
              <a:buChar char="•"/>
            </a:pPr>
            <a:r>
              <a:rPr lang="en-US" altLang="en-US" sz="4200" b="1">
                <a:solidFill>
                  <a:srgbClr val="CC0000"/>
                </a:solidFill>
              </a:rPr>
              <a:t>Start-Up Firms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Productivity Slowdown and Speed-Up in the U.S.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</a:rPr>
              <a:t>The Productivity Slowdown, 1973-1995</a:t>
            </a:r>
          </a:p>
          <a:p>
            <a:pPr lvl="1"/>
            <a:r>
              <a:rPr lang="en-US" altLang="en-US"/>
              <a:t>Growth rate of productivity  declined sharply from the early 1970s through the mid 1990s.  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Productivity Slowdown and Speed-Up in the U.S.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/>
              <a:t>Explanations include:</a:t>
            </a:r>
          </a:p>
          <a:p>
            <a:pPr lvl="2"/>
            <a:r>
              <a:rPr lang="en-US" altLang="en-US"/>
              <a:t>Lagging investment; BUT statistics show that investment as a percentage of GDP stayed constant during this period.</a:t>
            </a:r>
          </a:p>
          <a:p>
            <a:pPr lvl="2"/>
            <a:r>
              <a:rPr lang="en-US" altLang="en-US"/>
              <a:t>High Energy Prices; BUT energy prices fell sharply in mid-1980s while productivity growth failed to rise.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Productivity Slowdown and Speed-Up in the U.S.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/>
              <a:t>Explanations include:</a:t>
            </a:r>
          </a:p>
          <a:p>
            <a:pPr lvl="2"/>
            <a:r>
              <a:rPr lang="en-US" altLang="en-US"/>
              <a:t>Inadequate workforce skills; BUT standard measures of educational attainment and quality continued to rise.</a:t>
            </a:r>
          </a:p>
          <a:p>
            <a:pPr lvl="2"/>
            <a:r>
              <a:rPr lang="en-US" altLang="en-US"/>
              <a:t>Technological slowdown; BUT technological advance may have merely slowed relative to the “golden age” of the ’50s and ’60s before reviving in the computer era.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65B98"/>
                </a:solidFill>
              </a:rPr>
              <a:t>The Productivity Speed-Up, 1995-??</a:t>
            </a:r>
            <a:endParaRPr lang="en-US" altLang="en-US" sz="4000" i="1" u="sng"/>
          </a:p>
          <a:p>
            <a:pPr lvl="1"/>
            <a:r>
              <a:rPr lang="en-US" altLang="en-US"/>
              <a:t>Productivity growth started speeding up around 1995, rising from 1.4% to about 2.5% per year.</a:t>
            </a:r>
          </a:p>
          <a:p>
            <a:pPr lvl="1"/>
            <a:r>
              <a:rPr lang="en-US" altLang="en-US"/>
              <a:t>Higher productivity growth likely caused by:</a:t>
            </a:r>
          </a:p>
          <a:p>
            <a:pPr lvl="2"/>
            <a:r>
              <a:rPr lang="en-US" altLang="en-US"/>
              <a:t>Surging investment</a:t>
            </a:r>
          </a:p>
          <a:p>
            <a:pPr lvl="2"/>
            <a:r>
              <a:rPr lang="en-US" altLang="en-US"/>
              <a:t>Falling energy prices</a:t>
            </a:r>
          </a:p>
          <a:p>
            <a:pPr lvl="2"/>
            <a:r>
              <a:rPr lang="en-US" altLang="en-US"/>
              <a:t>Advances in information technology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Productivity Slowdown and Speed-Up in the U.S.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75" y="1504950"/>
            <a:ext cx="7023100" cy="217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254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Households, Businesses, and Government Must Purchase the Economy’s Expanded Output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149475" y="106363"/>
            <a:ext cx="6469063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GROWTH ECONOMICS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928813" y="850900"/>
            <a:ext cx="3241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Demand Factor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928813" y="3721100"/>
            <a:ext cx="3546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Efficiency Factor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857375" y="4349750"/>
            <a:ext cx="7023100" cy="217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254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The Economy Must Achieve Economic Efficiency as well as Full Employment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autoUpdateAnimBg="0"/>
      <p:bldP spid="5125" grpId="0" autoUpdateAnimBg="0"/>
      <p:bldP spid="512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828800"/>
            <a:ext cx="8229600" cy="1143000"/>
          </a:xfrm>
          <a:noFill/>
          <a:ln/>
        </p:spPr>
        <p:txBody>
          <a:bodyPr/>
          <a:lstStyle/>
          <a:p>
            <a:r>
              <a:rPr lang="en-US" altLang="en-US"/>
              <a:t>Growth in the Developing Countries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 dirty="0">
                <a:solidFill>
                  <a:srgbClr val="010000"/>
                </a:solidFill>
              </a:rPr>
              <a:t>Productivity Levels and Growth Rates</a:t>
            </a:r>
            <a:endParaRPr lang="en-US" altLang="en-US" dirty="0"/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590675" y="1595438"/>
            <a:ext cx="5964238" cy="4938712"/>
            <a:chOff x="1590675" y="1595438"/>
            <a:chExt cx="5964238" cy="4938712"/>
          </a:xfrm>
        </p:grpSpPr>
        <p:sp>
          <p:nvSpPr>
            <p:cNvPr id="62466" name="Rectangle 2"/>
            <p:cNvSpPr>
              <a:spLocks noChangeArrowheads="1"/>
            </p:cNvSpPr>
            <p:nvPr/>
          </p:nvSpPr>
          <p:spPr bwMode="auto">
            <a:xfrm>
              <a:off x="1590675" y="1595438"/>
              <a:ext cx="5964238" cy="49387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1590675" y="6327775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1" name="Line 7"/>
            <p:cNvSpPr>
              <a:spLocks noChangeShapeType="1"/>
            </p:cNvSpPr>
            <p:nvPr/>
          </p:nvSpPr>
          <p:spPr bwMode="auto">
            <a:xfrm>
              <a:off x="1590675" y="612298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2" name="Line 8"/>
            <p:cNvSpPr>
              <a:spLocks noChangeShapeType="1"/>
            </p:cNvSpPr>
            <p:nvPr/>
          </p:nvSpPr>
          <p:spPr bwMode="auto">
            <a:xfrm>
              <a:off x="1590675" y="5916613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>
              <a:off x="1590675" y="5711825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Line 10"/>
            <p:cNvSpPr>
              <a:spLocks noChangeShapeType="1"/>
            </p:cNvSpPr>
            <p:nvPr/>
          </p:nvSpPr>
          <p:spPr bwMode="auto">
            <a:xfrm>
              <a:off x="1590675" y="5505450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5" name="Line 11"/>
            <p:cNvSpPr>
              <a:spLocks noChangeShapeType="1"/>
            </p:cNvSpPr>
            <p:nvPr/>
          </p:nvSpPr>
          <p:spPr bwMode="auto">
            <a:xfrm>
              <a:off x="1590675" y="5299075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6" name="Line 12"/>
            <p:cNvSpPr>
              <a:spLocks noChangeShapeType="1"/>
            </p:cNvSpPr>
            <p:nvPr/>
          </p:nvSpPr>
          <p:spPr bwMode="auto">
            <a:xfrm>
              <a:off x="1590675" y="509428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7" name="Line 13"/>
            <p:cNvSpPr>
              <a:spLocks noChangeShapeType="1"/>
            </p:cNvSpPr>
            <p:nvPr/>
          </p:nvSpPr>
          <p:spPr bwMode="auto">
            <a:xfrm>
              <a:off x="1590675" y="4887913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8" name="Line 14"/>
            <p:cNvSpPr>
              <a:spLocks noChangeShapeType="1"/>
            </p:cNvSpPr>
            <p:nvPr/>
          </p:nvSpPr>
          <p:spPr bwMode="auto">
            <a:xfrm>
              <a:off x="1590675" y="468153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9" name="Line 15"/>
            <p:cNvSpPr>
              <a:spLocks noChangeShapeType="1"/>
            </p:cNvSpPr>
            <p:nvPr/>
          </p:nvSpPr>
          <p:spPr bwMode="auto">
            <a:xfrm>
              <a:off x="1590675" y="4476750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0" name="Line 16"/>
            <p:cNvSpPr>
              <a:spLocks noChangeShapeType="1"/>
            </p:cNvSpPr>
            <p:nvPr/>
          </p:nvSpPr>
          <p:spPr bwMode="auto">
            <a:xfrm>
              <a:off x="1590675" y="4270375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1" name="Line 17"/>
            <p:cNvSpPr>
              <a:spLocks noChangeShapeType="1"/>
            </p:cNvSpPr>
            <p:nvPr/>
          </p:nvSpPr>
          <p:spPr bwMode="auto">
            <a:xfrm>
              <a:off x="1590675" y="406558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2" name="Line 18"/>
            <p:cNvSpPr>
              <a:spLocks noChangeShapeType="1"/>
            </p:cNvSpPr>
            <p:nvPr/>
          </p:nvSpPr>
          <p:spPr bwMode="auto">
            <a:xfrm>
              <a:off x="1590675" y="3859213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3" name="Line 19"/>
            <p:cNvSpPr>
              <a:spLocks noChangeShapeType="1"/>
            </p:cNvSpPr>
            <p:nvPr/>
          </p:nvSpPr>
          <p:spPr bwMode="auto">
            <a:xfrm>
              <a:off x="1590675" y="365283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4" name="Line 20"/>
            <p:cNvSpPr>
              <a:spLocks noChangeShapeType="1"/>
            </p:cNvSpPr>
            <p:nvPr/>
          </p:nvSpPr>
          <p:spPr bwMode="auto">
            <a:xfrm>
              <a:off x="1590675" y="3448050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5" name="Line 21"/>
            <p:cNvSpPr>
              <a:spLocks noChangeShapeType="1"/>
            </p:cNvSpPr>
            <p:nvPr/>
          </p:nvSpPr>
          <p:spPr bwMode="auto">
            <a:xfrm>
              <a:off x="1590675" y="3241675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6" name="Line 22"/>
            <p:cNvSpPr>
              <a:spLocks noChangeShapeType="1"/>
            </p:cNvSpPr>
            <p:nvPr/>
          </p:nvSpPr>
          <p:spPr bwMode="auto">
            <a:xfrm>
              <a:off x="1590675" y="303688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7" name="Line 23"/>
            <p:cNvSpPr>
              <a:spLocks noChangeShapeType="1"/>
            </p:cNvSpPr>
            <p:nvPr/>
          </p:nvSpPr>
          <p:spPr bwMode="auto">
            <a:xfrm>
              <a:off x="1590675" y="2830513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8" name="Line 24"/>
            <p:cNvSpPr>
              <a:spLocks noChangeShapeType="1"/>
            </p:cNvSpPr>
            <p:nvPr/>
          </p:nvSpPr>
          <p:spPr bwMode="auto">
            <a:xfrm>
              <a:off x="1590675" y="2624138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9" name="Line 25"/>
            <p:cNvSpPr>
              <a:spLocks noChangeShapeType="1"/>
            </p:cNvSpPr>
            <p:nvPr/>
          </p:nvSpPr>
          <p:spPr bwMode="auto">
            <a:xfrm>
              <a:off x="1590675" y="2419350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0" name="Line 26"/>
            <p:cNvSpPr>
              <a:spLocks noChangeShapeType="1"/>
            </p:cNvSpPr>
            <p:nvPr/>
          </p:nvSpPr>
          <p:spPr bwMode="auto">
            <a:xfrm>
              <a:off x="1590675" y="2212975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1" name="Line 27"/>
            <p:cNvSpPr>
              <a:spLocks noChangeShapeType="1"/>
            </p:cNvSpPr>
            <p:nvPr/>
          </p:nvSpPr>
          <p:spPr bwMode="auto">
            <a:xfrm>
              <a:off x="1590675" y="2006600"/>
              <a:ext cx="5964238" cy="1588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2" name="Line 28"/>
            <p:cNvSpPr>
              <a:spLocks noChangeShapeType="1"/>
            </p:cNvSpPr>
            <p:nvPr/>
          </p:nvSpPr>
          <p:spPr bwMode="auto">
            <a:xfrm>
              <a:off x="1590675" y="1801813"/>
              <a:ext cx="5964238" cy="1587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>
              <a:off x="241300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Line 30"/>
            <p:cNvSpPr>
              <a:spLocks noChangeShapeType="1"/>
            </p:cNvSpPr>
            <p:nvPr/>
          </p:nvSpPr>
          <p:spPr bwMode="auto">
            <a:xfrm>
              <a:off x="261937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5" name="Line 31"/>
            <p:cNvSpPr>
              <a:spLocks noChangeShapeType="1"/>
            </p:cNvSpPr>
            <p:nvPr/>
          </p:nvSpPr>
          <p:spPr bwMode="auto">
            <a:xfrm>
              <a:off x="282416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6" name="Line 32"/>
            <p:cNvSpPr>
              <a:spLocks noChangeShapeType="1"/>
            </p:cNvSpPr>
            <p:nvPr/>
          </p:nvSpPr>
          <p:spPr bwMode="auto">
            <a:xfrm>
              <a:off x="303053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7" name="Line 33"/>
            <p:cNvSpPr>
              <a:spLocks noChangeShapeType="1"/>
            </p:cNvSpPr>
            <p:nvPr/>
          </p:nvSpPr>
          <p:spPr bwMode="auto">
            <a:xfrm>
              <a:off x="323532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8" name="Line 34"/>
            <p:cNvSpPr>
              <a:spLocks noChangeShapeType="1"/>
            </p:cNvSpPr>
            <p:nvPr/>
          </p:nvSpPr>
          <p:spPr bwMode="auto">
            <a:xfrm>
              <a:off x="179546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9" name="Line 35"/>
            <p:cNvSpPr>
              <a:spLocks noChangeShapeType="1"/>
            </p:cNvSpPr>
            <p:nvPr/>
          </p:nvSpPr>
          <p:spPr bwMode="auto">
            <a:xfrm>
              <a:off x="200183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0" name="Line 36"/>
            <p:cNvSpPr>
              <a:spLocks noChangeShapeType="1"/>
            </p:cNvSpPr>
            <p:nvPr/>
          </p:nvSpPr>
          <p:spPr bwMode="auto">
            <a:xfrm>
              <a:off x="220662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1" name="Line 37"/>
            <p:cNvSpPr>
              <a:spLocks noChangeShapeType="1"/>
            </p:cNvSpPr>
            <p:nvPr/>
          </p:nvSpPr>
          <p:spPr bwMode="auto">
            <a:xfrm>
              <a:off x="241300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2" name="Line 38"/>
            <p:cNvSpPr>
              <a:spLocks noChangeShapeType="1"/>
            </p:cNvSpPr>
            <p:nvPr/>
          </p:nvSpPr>
          <p:spPr bwMode="auto">
            <a:xfrm>
              <a:off x="344170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3" name="Line 39"/>
            <p:cNvSpPr>
              <a:spLocks noChangeShapeType="1"/>
            </p:cNvSpPr>
            <p:nvPr/>
          </p:nvSpPr>
          <p:spPr bwMode="auto">
            <a:xfrm>
              <a:off x="364648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4" name="Line 40"/>
            <p:cNvSpPr>
              <a:spLocks noChangeShapeType="1"/>
            </p:cNvSpPr>
            <p:nvPr/>
          </p:nvSpPr>
          <p:spPr bwMode="auto">
            <a:xfrm>
              <a:off x="385286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5" name="Line 41"/>
            <p:cNvSpPr>
              <a:spLocks noChangeShapeType="1"/>
            </p:cNvSpPr>
            <p:nvPr/>
          </p:nvSpPr>
          <p:spPr bwMode="auto">
            <a:xfrm>
              <a:off x="405765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6" name="Line 42"/>
            <p:cNvSpPr>
              <a:spLocks noChangeShapeType="1"/>
            </p:cNvSpPr>
            <p:nvPr/>
          </p:nvSpPr>
          <p:spPr bwMode="auto">
            <a:xfrm>
              <a:off x="426402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7" name="Line 43"/>
            <p:cNvSpPr>
              <a:spLocks noChangeShapeType="1"/>
            </p:cNvSpPr>
            <p:nvPr/>
          </p:nvSpPr>
          <p:spPr bwMode="auto">
            <a:xfrm>
              <a:off x="446881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8" name="Line 44"/>
            <p:cNvSpPr>
              <a:spLocks noChangeShapeType="1"/>
            </p:cNvSpPr>
            <p:nvPr/>
          </p:nvSpPr>
          <p:spPr bwMode="auto">
            <a:xfrm>
              <a:off x="467518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9" name="Line 45"/>
            <p:cNvSpPr>
              <a:spLocks noChangeShapeType="1"/>
            </p:cNvSpPr>
            <p:nvPr/>
          </p:nvSpPr>
          <p:spPr bwMode="auto">
            <a:xfrm>
              <a:off x="488156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0" name="Line 46"/>
            <p:cNvSpPr>
              <a:spLocks noChangeShapeType="1"/>
            </p:cNvSpPr>
            <p:nvPr/>
          </p:nvSpPr>
          <p:spPr bwMode="auto">
            <a:xfrm>
              <a:off x="508635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1" name="Line 47"/>
            <p:cNvSpPr>
              <a:spLocks noChangeShapeType="1"/>
            </p:cNvSpPr>
            <p:nvPr/>
          </p:nvSpPr>
          <p:spPr bwMode="auto">
            <a:xfrm>
              <a:off x="529272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2" name="Line 48"/>
            <p:cNvSpPr>
              <a:spLocks noChangeShapeType="1"/>
            </p:cNvSpPr>
            <p:nvPr/>
          </p:nvSpPr>
          <p:spPr bwMode="auto">
            <a:xfrm>
              <a:off x="549751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3" name="Line 49"/>
            <p:cNvSpPr>
              <a:spLocks noChangeShapeType="1"/>
            </p:cNvSpPr>
            <p:nvPr/>
          </p:nvSpPr>
          <p:spPr bwMode="auto">
            <a:xfrm>
              <a:off x="570388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4" name="Line 50"/>
            <p:cNvSpPr>
              <a:spLocks noChangeShapeType="1"/>
            </p:cNvSpPr>
            <p:nvPr/>
          </p:nvSpPr>
          <p:spPr bwMode="auto">
            <a:xfrm>
              <a:off x="590867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5" name="Line 51"/>
            <p:cNvSpPr>
              <a:spLocks noChangeShapeType="1"/>
            </p:cNvSpPr>
            <p:nvPr/>
          </p:nvSpPr>
          <p:spPr bwMode="auto">
            <a:xfrm>
              <a:off x="611505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6" name="Line 52"/>
            <p:cNvSpPr>
              <a:spLocks noChangeShapeType="1"/>
            </p:cNvSpPr>
            <p:nvPr/>
          </p:nvSpPr>
          <p:spPr bwMode="auto">
            <a:xfrm>
              <a:off x="631983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7" name="Line 53"/>
            <p:cNvSpPr>
              <a:spLocks noChangeShapeType="1"/>
            </p:cNvSpPr>
            <p:nvPr/>
          </p:nvSpPr>
          <p:spPr bwMode="auto">
            <a:xfrm>
              <a:off x="6526213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8" name="Line 54"/>
            <p:cNvSpPr>
              <a:spLocks noChangeShapeType="1"/>
            </p:cNvSpPr>
            <p:nvPr/>
          </p:nvSpPr>
          <p:spPr bwMode="auto">
            <a:xfrm>
              <a:off x="673100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9" name="Line 55"/>
            <p:cNvSpPr>
              <a:spLocks noChangeShapeType="1"/>
            </p:cNvSpPr>
            <p:nvPr/>
          </p:nvSpPr>
          <p:spPr bwMode="auto">
            <a:xfrm>
              <a:off x="6937375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0" name="Line 56"/>
            <p:cNvSpPr>
              <a:spLocks noChangeShapeType="1"/>
            </p:cNvSpPr>
            <p:nvPr/>
          </p:nvSpPr>
          <p:spPr bwMode="auto">
            <a:xfrm>
              <a:off x="7143750" y="1595438"/>
              <a:ext cx="1588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1" name="Line 57"/>
            <p:cNvSpPr>
              <a:spLocks noChangeShapeType="1"/>
            </p:cNvSpPr>
            <p:nvPr/>
          </p:nvSpPr>
          <p:spPr bwMode="auto">
            <a:xfrm>
              <a:off x="7348538" y="1595438"/>
              <a:ext cx="1587" cy="4938712"/>
            </a:xfrm>
            <a:prstGeom prst="line">
              <a:avLst/>
            </a:prstGeom>
            <a:noFill/>
            <a:ln w="17463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2" name="Rectangle 58"/>
            <p:cNvSpPr>
              <a:spLocks noChangeArrowheads="1"/>
            </p:cNvSpPr>
            <p:nvPr/>
          </p:nvSpPr>
          <p:spPr bwMode="auto">
            <a:xfrm>
              <a:off x="1590675" y="1595438"/>
              <a:ext cx="5964238" cy="4938712"/>
            </a:xfrm>
            <a:prstGeom prst="rect">
              <a:avLst/>
            </a:prstGeom>
            <a:noFill/>
            <a:ln w="17463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3" name="Freeform 59"/>
            <p:cNvSpPr>
              <a:spLocks/>
            </p:cNvSpPr>
            <p:nvPr/>
          </p:nvSpPr>
          <p:spPr bwMode="auto">
            <a:xfrm>
              <a:off x="3030538" y="3309938"/>
              <a:ext cx="4043362" cy="2212975"/>
            </a:xfrm>
            <a:custGeom>
              <a:avLst/>
              <a:gdLst>
                <a:gd name="T0" fmla="*/ 0 w 236"/>
                <a:gd name="T1" fmla="*/ 129 h 129"/>
                <a:gd name="T2" fmla="*/ 24 w 236"/>
                <a:gd name="T3" fmla="*/ 125 h 129"/>
                <a:gd name="T4" fmla="*/ 27 w 236"/>
                <a:gd name="T5" fmla="*/ 124 h 129"/>
                <a:gd name="T6" fmla="*/ 236 w 236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" h="129">
                  <a:moveTo>
                    <a:pt x="0" y="129"/>
                  </a:moveTo>
                  <a:cubicBezTo>
                    <a:pt x="7" y="128"/>
                    <a:pt x="16" y="127"/>
                    <a:pt x="24" y="125"/>
                  </a:cubicBezTo>
                  <a:cubicBezTo>
                    <a:pt x="27" y="124"/>
                    <a:pt x="27" y="124"/>
                    <a:pt x="27" y="124"/>
                  </a:cubicBezTo>
                  <a:cubicBezTo>
                    <a:pt x="109" y="102"/>
                    <a:pt x="223" y="15"/>
                    <a:pt x="236" y="0"/>
                  </a:cubicBezTo>
                </a:path>
              </a:pathLst>
            </a:custGeom>
            <a:noFill/>
            <a:ln w="5080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4" name="Freeform 60"/>
            <p:cNvSpPr>
              <a:spLocks/>
            </p:cNvSpPr>
            <p:nvPr/>
          </p:nvSpPr>
          <p:spPr bwMode="auto">
            <a:xfrm>
              <a:off x="3030538" y="2520950"/>
              <a:ext cx="4043362" cy="1338263"/>
            </a:xfrm>
            <a:custGeom>
              <a:avLst/>
              <a:gdLst>
                <a:gd name="T0" fmla="*/ 0 w 236"/>
                <a:gd name="T1" fmla="*/ 78 h 78"/>
                <a:gd name="T2" fmla="*/ 236 w 236"/>
                <a:gd name="T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6" h="78">
                  <a:moveTo>
                    <a:pt x="0" y="78"/>
                  </a:moveTo>
                  <a:cubicBezTo>
                    <a:pt x="74" y="70"/>
                    <a:pt x="206" y="24"/>
                    <a:pt x="236" y="0"/>
                  </a:cubicBezTo>
                </a:path>
              </a:pathLst>
            </a:custGeom>
            <a:noFill/>
            <a:ln w="5080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5" name="Freeform 61"/>
            <p:cNvSpPr>
              <a:spLocks/>
            </p:cNvSpPr>
            <p:nvPr/>
          </p:nvSpPr>
          <p:spPr bwMode="auto">
            <a:xfrm>
              <a:off x="3030538" y="1801813"/>
              <a:ext cx="4113212" cy="4132262"/>
            </a:xfrm>
            <a:custGeom>
              <a:avLst/>
              <a:gdLst>
                <a:gd name="T0" fmla="*/ 0 w 2591"/>
                <a:gd name="T1" fmla="*/ 0 h 2603"/>
                <a:gd name="T2" fmla="*/ 0 w 2591"/>
                <a:gd name="T3" fmla="*/ 2603 h 2603"/>
                <a:gd name="T4" fmla="*/ 2591 w 2591"/>
                <a:gd name="T5" fmla="*/ 2603 h 2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91" h="2603">
                  <a:moveTo>
                    <a:pt x="0" y="0"/>
                  </a:moveTo>
                  <a:lnTo>
                    <a:pt x="0" y="2603"/>
                  </a:lnTo>
                  <a:lnTo>
                    <a:pt x="2591" y="260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6" name="Line 62"/>
            <p:cNvSpPr>
              <a:spLocks noChangeShapeType="1"/>
            </p:cNvSpPr>
            <p:nvPr/>
          </p:nvSpPr>
          <p:spPr bwMode="auto">
            <a:xfrm>
              <a:off x="4675188" y="4030663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7" name="Line 63"/>
            <p:cNvSpPr>
              <a:spLocks noChangeShapeType="1"/>
            </p:cNvSpPr>
            <p:nvPr/>
          </p:nvSpPr>
          <p:spPr bwMode="auto">
            <a:xfrm>
              <a:off x="4675188" y="4030663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8" name="Rectangle 64"/>
            <p:cNvSpPr>
              <a:spLocks noChangeArrowheads="1"/>
            </p:cNvSpPr>
            <p:nvPr/>
          </p:nvSpPr>
          <p:spPr bwMode="auto">
            <a:xfrm>
              <a:off x="5937250" y="4271963"/>
              <a:ext cx="13208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Poorer country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529" name="Rectangle 65"/>
            <p:cNvSpPr>
              <a:spLocks noChangeArrowheads="1"/>
            </p:cNvSpPr>
            <p:nvPr/>
          </p:nvSpPr>
          <p:spPr bwMode="auto">
            <a:xfrm>
              <a:off x="5640388" y="2214563"/>
              <a:ext cx="130016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Richer country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530" name="Rectangle 66"/>
            <p:cNvSpPr>
              <a:spLocks noChangeArrowheads="1"/>
            </p:cNvSpPr>
            <p:nvPr/>
          </p:nvSpPr>
          <p:spPr bwMode="auto">
            <a:xfrm rot="16200000">
              <a:off x="1082675" y="4257675"/>
              <a:ext cx="17748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Real GDP per Capita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531" name="Rectangle 67"/>
            <p:cNvSpPr>
              <a:spLocks noChangeArrowheads="1"/>
            </p:cNvSpPr>
            <p:nvPr/>
          </p:nvSpPr>
          <p:spPr bwMode="auto">
            <a:xfrm>
              <a:off x="4840288" y="6124575"/>
              <a:ext cx="4635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Time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532" name="Rectangle 68"/>
            <p:cNvSpPr>
              <a:spLocks noChangeArrowheads="1"/>
            </p:cNvSpPr>
            <p:nvPr/>
          </p:nvSpPr>
          <p:spPr bwMode="auto">
            <a:xfrm>
              <a:off x="2278063" y="3746500"/>
              <a:ext cx="6889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$10,000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533" name="Rectangle 69"/>
            <p:cNvSpPr>
              <a:spLocks noChangeArrowheads="1"/>
            </p:cNvSpPr>
            <p:nvPr/>
          </p:nvSpPr>
          <p:spPr bwMode="auto">
            <a:xfrm>
              <a:off x="2392363" y="5416550"/>
              <a:ext cx="5905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$2,000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65B98"/>
                </a:solidFill>
              </a:rPr>
              <a:t>Three Pillars Revisited</a:t>
            </a:r>
            <a:endParaRPr lang="en-US" altLang="en-US" sz="4000" i="1" u="sng"/>
          </a:p>
          <a:p>
            <a:pPr lvl="1"/>
            <a:r>
              <a:rPr lang="en-US" altLang="en-US"/>
              <a:t>Capital</a:t>
            </a:r>
          </a:p>
          <a:p>
            <a:pPr lvl="2"/>
            <a:r>
              <a:rPr lang="en-US" altLang="en-US"/>
              <a:t>Low capital endowments and challenges to accumulating capital</a:t>
            </a:r>
          </a:p>
          <a:p>
            <a:pPr lvl="2"/>
            <a:r>
              <a:rPr lang="en-US" altLang="en-US"/>
              <a:t>Development assistance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Growth in the Developing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65B98"/>
                </a:solidFill>
              </a:rPr>
              <a:t>Three Pillars Revisited</a:t>
            </a:r>
            <a:endParaRPr lang="en-US" altLang="en-US" sz="4000" i="1" u="sng"/>
          </a:p>
          <a:p>
            <a:pPr lvl="1"/>
            <a:r>
              <a:rPr lang="en-US" altLang="en-US"/>
              <a:t>Technology</a:t>
            </a:r>
          </a:p>
          <a:p>
            <a:pPr lvl="2"/>
            <a:r>
              <a:rPr lang="en-US" altLang="en-US"/>
              <a:t>Lack the expertise to adopt existing technology in rich countries</a:t>
            </a:r>
          </a:p>
          <a:p>
            <a:pPr lvl="2"/>
            <a:r>
              <a:rPr lang="en-US" altLang="en-US"/>
              <a:t>Foreign direct investment by multinational corporations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in the Developing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65B98"/>
                </a:solidFill>
              </a:rPr>
              <a:t>Three Pillars Revisited</a:t>
            </a:r>
            <a:endParaRPr lang="en-US" altLang="en-US" sz="4000" i="1" u="sng"/>
          </a:p>
          <a:p>
            <a:pPr lvl="1"/>
            <a:r>
              <a:rPr lang="en-US" altLang="en-US"/>
              <a:t>Education and training</a:t>
            </a:r>
          </a:p>
          <a:p>
            <a:pPr lvl="2"/>
            <a:r>
              <a:rPr lang="en-US" altLang="en-US"/>
              <a:t>Dramatic differences across industrialized versus developing countries</a:t>
            </a:r>
          </a:p>
          <a:p>
            <a:pPr lvl="2"/>
            <a:r>
              <a:rPr lang="en-US" altLang="en-US"/>
              <a:t>Promotion of primary education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in the Developing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Average Years of Schooling for Selected Countries</a:t>
            </a:r>
          </a:p>
        </p:txBody>
      </p:sp>
      <p:pic>
        <p:nvPicPr>
          <p:cNvPr id="43012" name="Picture 4" descr="image" title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1641475"/>
            <a:ext cx="3971925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65B98"/>
                </a:solidFill>
              </a:rPr>
              <a:t>Some Special Problems of the Developing Countries</a:t>
            </a:r>
            <a:endParaRPr lang="en-US" altLang="en-US" sz="4000" i="1" u="sng"/>
          </a:p>
          <a:p>
            <a:pPr lvl="1"/>
            <a:r>
              <a:rPr lang="en-US" altLang="en-US"/>
              <a:t>Geography – poor climate for agriculture</a:t>
            </a:r>
          </a:p>
          <a:p>
            <a:pPr lvl="1"/>
            <a:r>
              <a:rPr lang="en-US" altLang="en-US"/>
              <a:t>Health – tropical diseases and epidemics</a:t>
            </a:r>
          </a:p>
          <a:p>
            <a:pPr lvl="1"/>
            <a:r>
              <a:rPr lang="en-US" altLang="en-US"/>
              <a:t>Governance – political instability and lack of property rights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in the Developing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65B98"/>
                </a:solidFill>
              </a:rPr>
              <a:t>Long run</a:t>
            </a:r>
            <a:endParaRPr lang="en-US" altLang="en-US" sz="4000" i="1" u="sng"/>
          </a:p>
          <a:p>
            <a:pPr lvl="1"/>
            <a:r>
              <a:rPr lang="en-US" altLang="en-US"/>
              <a:t>Growth rates of actual and potential GDP match up</a:t>
            </a:r>
          </a:p>
          <a:p>
            <a:r>
              <a:rPr lang="en-US" altLang="en-US">
                <a:solidFill>
                  <a:srgbClr val="365B98"/>
                </a:solidFill>
              </a:rPr>
              <a:t>Short run</a:t>
            </a:r>
          </a:p>
          <a:p>
            <a:pPr lvl="1"/>
            <a:r>
              <a:rPr lang="en-US" altLang="en-US"/>
              <a:t>Economic fluctuations in actual GDP above and below potential GDP</a:t>
            </a:r>
          </a:p>
          <a:p>
            <a:pPr lvl="1"/>
            <a:r>
              <a:rPr lang="en-US" altLang="en-US"/>
              <a:t>Recession = when actual GDP shrinks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the Long Run to the Short Run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8675" y="274638"/>
            <a:ext cx="7486650" cy="762000"/>
          </a:xfrm>
        </p:spPr>
        <p:txBody>
          <a:bodyPr/>
          <a:lstStyle/>
          <a:p>
            <a:r>
              <a:rPr lang="en-US" altLang="en-US"/>
              <a:t>Annual GDP per Capita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81000" y="6019800"/>
            <a:ext cx="8250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12813" indent="-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001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14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28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600"/>
              <a:t>Annual gross domestic product (GDP) per capita averages over $20,000 in most developed countries but under $5,000 in most less developed countries.</a:t>
            </a:r>
          </a:p>
        </p:txBody>
      </p:sp>
      <p:pic>
        <p:nvPicPr>
          <p:cNvPr id="63492" name="Picture 4" descr="image" title="imag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066800"/>
            <a:ext cx="8610600" cy="490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Supply  / Demand factors summarized</a:t>
            </a:r>
            <a:br>
              <a:rPr lang="en-US" altLang="en-US"/>
            </a:br>
            <a:r>
              <a:rPr lang="en-US" altLang="en-US"/>
              <a:t>in “The Three Pillars Of Growth”</a:t>
            </a:r>
          </a:p>
          <a:p>
            <a:r>
              <a:rPr lang="en-US" altLang="en-US"/>
              <a:t>Capital</a:t>
            </a:r>
          </a:p>
          <a:p>
            <a:r>
              <a:rPr lang="en-US" altLang="en-US"/>
              <a:t>Technology</a:t>
            </a:r>
          </a:p>
          <a:p>
            <a:r>
              <a:rPr lang="en-US" altLang="en-US"/>
              <a:t>Education and Training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0" hangingPunct="0"/>
            <a:r>
              <a:rPr lang="en-US" altLang="en-US" b="1"/>
              <a:t>GROWTH ECONOMICS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Three Pillars of Productivity Growth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</a:rPr>
              <a:t>Capital</a:t>
            </a:r>
            <a:endParaRPr lang="en-US" altLang="en-US"/>
          </a:p>
          <a:p>
            <a:pPr lvl="1"/>
            <a:r>
              <a:rPr lang="en-US" altLang="en-US"/>
              <a:t>For a given technology and labor force, labor productivity will be higher when the capital stock is larger.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Three Pillars of Productivity Growth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</a:rPr>
              <a:t>Technology</a:t>
            </a:r>
            <a:endParaRPr lang="en-US" altLang="en-US" sz="4000" i="1" u="sng"/>
          </a:p>
          <a:p>
            <a:pPr lvl="1"/>
            <a:r>
              <a:rPr lang="en-US" altLang="en-US"/>
              <a:t>For given inputs of labor and capital, labor productivity will be higher when technology is better.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Three Pillars of Productivity Growth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</a:rPr>
              <a:t>Labor Quality: Education and Training</a:t>
            </a:r>
            <a:endParaRPr lang="en-US" altLang="en-US" sz="4000" i="1" u="sng"/>
          </a:p>
          <a:p>
            <a:pPr lvl="1"/>
            <a:r>
              <a:rPr lang="en-US" altLang="en-US"/>
              <a:t>Human Capital = The amount of skill embedded in the workforce.  Measured by amounts of education and training.</a:t>
            </a:r>
          </a:p>
          <a:p>
            <a:pPr lvl="1"/>
            <a:r>
              <a:rPr lang="en-US" altLang="en-US"/>
              <a:t>For a given capital stock and given technology, labor productivity will be higher when the workforce has more education and training.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rc 2" descr="image" title="image"/>
          <p:cNvSpPr>
            <a:spLocks/>
          </p:cNvSpPr>
          <p:nvPr/>
        </p:nvSpPr>
        <p:spPr bwMode="auto">
          <a:xfrm>
            <a:off x="3090863" y="1852613"/>
            <a:ext cx="3322637" cy="39719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000099"/>
              </a:gs>
            </a:gsLst>
            <a:lin ang="18900000" scaled="1"/>
          </a:gradFill>
          <a:ln w="76200" cap="rnd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933575" y="93663"/>
            <a:ext cx="71770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PRODUCTION POSSIBILITIES ANALYSIS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757738" y="1330325"/>
            <a:ext cx="421481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sz="4800" b="1" i="1">
                <a:latin typeface="Times New Roman" panose="02020603050405020304" pitchFamily="18" charset="0"/>
              </a:rPr>
              <a:t>Economic Growth</a:t>
            </a:r>
          </a:p>
        </p:txBody>
      </p:sp>
      <p:sp>
        <p:nvSpPr>
          <p:cNvPr id="6149" name="Arc 5" descr="image" title="image"/>
          <p:cNvSpPr>
            <a:spLocks/>
          </p:cNvSpPr>
          <p:nvPr/>
        </p:nvSpPr>
        <p:spPr bwMode="auto">
          <a:xfrm>
            <a:off x="3098800" y="2747963"/>
            <a:ext cx="2147888" cy="30749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EAEC5E"/>
              </a:gs>
            </a:gsLst>
            <a:lin ang="18900000" scaled="1"/>
          </a:gradFill>
          <a:ln w="76200" cap="rnd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Oval 6" descr="image" title="image"/>
          <p:cNvSpPr>
            <a:spLocks noChangeArrowheads="1"/>
          </p:cNvSpPr>
          <p:nvPr/>
        </p:nvSpPr>
        <p:spPr bwMode="auto">
          <a:xfrm>
            <a:off x="4843463" y="4191000"/>
            <a:ext cx="182562" cy="182563"/>
          </a:xfrm>
          <a:prstGeom prst="ellipse">
            <a:avLst/>
          </a:prstGeom>
          <a:solidFill>
            <a:srgbClr val="EAEC5E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Oval 7" descr="image" title="image"/>
          <p:cNvSpPr>
            <a:spLocks noChangeArrowheads="1"/>
          </p:cNvSpPr>
          <p:nvPr/>
        </p:nvSpPr>
        <p:spPr bwMode="auto">
          <a:xfrm>
            <a:off x="5846763" y="3668713"/>
            <a:ext cx="182562" cy="182562"/>
          </a:xfrm>
          <a:prstGeom prst="ellipse">
            <a:avLst/>
          </a:prstGeom>
          <a:solidFill>
            <a:srgbClr val="EAEC5E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2" name="Group 8" descr="image" title="image"/>
          <p:cNvGrpSpPr>
            <a:grpSpLocks/>
          </p:cNvGrpSpPr>
          <p:nvPr/>
        </p:nvGrpSpPr>
        <p:grpSpPr bwMode="auto">
          <a:xfrm>
            <a:off x="3902075" y="2257425"/>
            <a:ext cx="2263775" cy="2852738"/>
            <a:chOff x="2458" y="1422"/>
            <a:chExt cx="1426" cy="1797"/>
          </a:xfrm>
        </p:grpSpPr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 rot="20220000">
              <a:off x="3373" y="3074"/>
              <a:ext cx="511" cy="145"/>
            </a:xfrm>
            <a:prstGeom prst="rightArrow">
              <a:avLst>
                <a:gd name="adj1" fmla="val 50000"/>
                <a:gd name="adj2" fmla="val 180563"/>
              </a:avLst>
            </a:prstGeom>
            <a:solidFill>
              <a:srgbClr val="CC000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 rot="19020000">
              <a:off x="3083" y="2081"/>
              <a:ext cx="320" cy="164"/>
            </a:xfrm>
            <a:prstGeom prst="rightArrow">
              <a:avLst>
                <a:gd name="adj1" fmla="val 50000"/>
                <a:gd name="adj2" fmla="val 97570"/>
              </a:avLst>
            </a:prstGeom>
            <a:solidFill>
              <a:srgbClr val="CC000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 rot="17940000">
              <a:off x="2373" y="1507"/>
              <a:ext cx="322" cy="152"/>
            </a:xfrm>
            <a:prstGeom prst="rightArrow">
              <a:avLst>
                <a:gd name="adj1" fmla="val 50000"/>
                <a:gd name="adj2" fmla="val 105931"/>
              </a:avLst>
            </a:prstGeom>
            <a:solidFill>
              <a:srgbClr val="CC000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628900" y="255905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/>
              <a:t>A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080000" y="5849938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/>
              <a:t>B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2628900" y="1662113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/>
              <a:t>C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6205538" y="5849938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/>
              <a:t>D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4470400" y="4100513"/>
            <a:ext cx="3794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800" b="1"/>
              <a:t>a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6005513" y="3406775"/>
            <a:ext cx="3984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800" b="1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 rot="16200000">
            <a:off x="856456" y="3461544"/>
            <a:ext cx="25939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800" b="1"/>
              <a:t>Capital Goods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648075" y="6108700"/>
            <a:ext cx="31670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800" b="1"/>
              <a:t>Consumer Goods</a:t>
            </a:r>
          </a:p>
        </p:txBody>
      </p:sp>
      <p:grpSp>
        <p:nvGrpSpPr>
          <p:cNvPr id="6164" name="Group 20" descr="image" title="image"/>
          <p:cNvGrpSpPr>
            <a:grpSpLocks/>
          </p:cNvGrpSpPr>
          <p:nvPr/>
        </p:nvGrpSpPr>
        <p:grpSpPr bwMode="auto">
          <a:xfrm>
            <a:off x="3038475" y="1495425"/>
            <a:ext cx="4848225" cy="4379913"/>
            <a:chOff x="1738" y="942"/>
            <a:chExt cx="3054" cy="2759"/>
          </a:xfrm>
        </p:grpSpPr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1761" y="942"/>
              <a:ext cx="0" cy="275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1738" y="3682"/>
              <a:ext cx="305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7" name="Line 23" descr="image" title="image"/>
          <p:cNvSpPr>
            <a:spLocks noChangeShapeType="1"/>
          </p:cNvSpPr>
          <p:nvPr/>
        </p:nvSpPr>
        <p:spPr bwMode="auto">
          <a:xfrm flipH="1">
            <a:off x="4848225" y="2166938"/>
            <a:ext cx="914400" cy="776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2813050" y="577532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/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56" grpId="0" autoUpdateAnimBg="0"/>
      <p:bldP spid="6157" grpId="0" autoUpdateAnimBg="0"/>
      <p:bldP spid="6158" grpId="0" autoUpdateAnimBg="0"/>
      <p:bldP spid="6159" grpId="0" autoUpdateAnimBg="0"/>
      <p:bldP spid="6160" grpId="0" autoUpdateAnimBg="0"/>
      <p:bldP spid="6161" grpId="0" autoUpdateAnimBg="0"/>
      <p:bldP spid="6162" grpId="0" autoUpdateAnimBg="0"/>
      <p:bldP spid="6163" grpId="0" autoUpdateAnimBg="0"/>
      <p:bldP spid="616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Rates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Rate of increase of capital, technology, and workforce size and quality directly related to rate of productivity growth.</a:t>
            </a:r>
          </a:p>
          <a:p>
            <a:r>
              <a:rPr lang="en-US" altLang="en-US"/>
              <a:t>Convergence hypothesis: The productivity growth rates of poorer countries tend to be higher than those of richer countries.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1098</Words>
  <Application>Microsoft Office PowerPoint</Application>
  <PresentationFormat>On-screen Show (4:3)</PresentationFormat>
  <Paragraphs>280</Paragraphs>
  <Slides>38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Times New Roman</vt:lpstr>
      <vt:lpstr>Times</vt:lpstr>
      <vt:lpstr>Default Design</vt:lpstr>
      <vt:lpstr>Lotus SmartPics Image</vt:lpstr>
      <vt:lpstr>PowerPoint Presentation</vt:lpstr>
      <vt:lpstr>PowerPoint Presentation</vt:lpstr>
      <vt:lpstr>PowerPoint Presentation</vt:lpstr>
      <vt:lpstr>GROWTH ECONOMICS</vt:lpstr>
      <vt:lpstr>The Three Pillars of Productivity Growth</vt:lpstr>
      <vt:lpstr>The Three Pillars of Productivity Growth</vt:lpstr>
      <vt:lpstr>The Three Pillars of Productivity Growth</vt:lpstr>
      <vt:lpstr>PowerPoint Presentation</vt:lpstr>
      <vt:lpstr>Growth Rates</vt:lpstr>
      <vt:lpstr>Growth Policy: Encouraging Capital Formation</vt:lpstr>
      <vt:lpstr>Growth Policy: Encouraging Capital Formation</vt:lpstr>
      <vt:lpstr>Growth Policy: Improving Education and Training</vt:lpstr>
      <vt:lpstr>Wage Premium for College Graduates</vt:lpstr>
      <vt:lpstr>Growth Policy: Spurring Technological Change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Average Productivity Growth Rates in the U.S.</vt:lpstr>
      <vt:lpstr>PowerPoint Presentation</vt:lpstr>
      <vt:lpstr>PowerPoint Presentation</vt:lpstr>
      <vt:lpstr>PowerPoint Presentation</vt:lpstr>
      <vt:lpstr>PowerPoint Presentation</vt:lpstr>
      <vt:lpstr>The Productivity Slowdown and Speed-Up in the U.S.</vt:lpstr>
      <vt:lpstr>The Productivity Slowdown and Speed-Up in the U.S.</vt:lpstr>
      <vt:lpstr>The Productivity Slowdown and Speed-Up in the U.S.</vt:lpstr>
      <vt:lpstr>The Productivity Slowdown and Speed-Up in the U.S.</vt:lpstr>
      <vt:lpstr>Growth in the Developing Countries</vt:lpstr>
      <vt:lpstr>Productivity Levels and Growth Rates</vt:lpstr>
      <vt:lpstr>Growth in the Developing Countries</vt:lpstr>
      <vt:lpstr>Growth in the Developing Countries</vt:lpstr>
      <vt:lpstr>Growth in the Developing Countries</vt:lpstr>
      <vt:lpstr>Average Years of Schooling for Selected Countries</vt:lpstr>
      <vt:lpstr>Growth in the Developing Countries</vt:lpstr>
      <vt:lpstr>From the Long Run to the Short Run</vt:lpstr>
      <vt:lpstr>Annual GDP per Capita</vt:lpstr>
    </vt:vector>
  </TitlesOfParts>
  <Company>NHVRHSD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unitvigrowth</dc:title>
  <dc:creator>NHVRHSD</dc:creator>
  <cp:lastModifiedBy>Swerdlow, Greg</cp:lastModifiedBy>
  <cp:revision>16</cp:revision>
  <dcterms:created xsi:type="dcterms:W3CDTF">2006-12-13T15:26:55Z</dcterms:created>
  <dcterms:modified xsi:type="dcterms:W3CDTF">2023-05-31T18:22:13Z</dcterms:modified>
</cp:coreProperties>
</file>