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92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470273A-4EC5-458C-AC9C-37CDA56B948C}" type="datetimeFigureOut">
              <a:rPr lang="en-US"/>
              <a:pPr>
                <a:defRPr/>
              </a:pPr>
              <a:t>4/3/2023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5E3C40F-A602-47DD-8F56-F2A1903C09E2}" type="slidenum">
              <a:rPr lang="en-US" altLang="en-US"/>
              <a:pPr/>
              <a:t>‹#›</a:t>
            </a:fld>
            <a:endParaRPr lang="en-US" altLang="en-US"/>
          </a:p>
        </p:txBody>
      </p:sp>
    </p:spTree>
    <p:extLst>
      <p:ext uri="{BB962C8B-B14F-4D97-AF65-F5344CB8AC3E}">
        <p14:creationId xmlns:p14="http://schemas.microsoft.com/office/powerpoint/2010/main" val="819920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4395EA-96F4-41B1-8F77-2BFD35F60AF3}" type="datetimeFigureOut">
              <a:rPr lang="en-US"/>
              <a:pPr>
                <a:defRPr/>
              </a:pPr>
              <a:t>4/3/2023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E4D8433-C549-4D03-A42A-3244E5085BDE}" type="slidenum">
              <a:rPr lang="en-US" altLang="en-US"/>
              <a:pPr/>
              <a:t>‹#›</a:t>
            </a:fld>
            <a:endParaRPr lang="en-US" altLang="en-US"/>
          </a:p>
        </p:txBody>
      </p:sp>
    </p:spTree>
    <p:extLst>
      <p:ext uri="{BB962C8B-B14F-4D97-AF65-F5344CB8AC3E}">
        <p14:creationId xmlns:p14="http://schemas.microsoft.com/office/powerpoint/2010/main" val="2211851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BE7EA61-7D7C-4D8C-8179-79389E8878F6}" type="datetimeFigureOut">
              <a:rPr lang="en-US"/>
              <a:pPr>
                <a:defRPr/>
              </a:pPr>
              <a:t>4/3/2023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4A03AC4-6C0F-4E31-94B9-A080CC4F908F}" type="slidenum">
              <a:rPr lang="en-US" altLang="en-US"/>
              <a:pPr/>
              <a:t>‹#›</a:t>
            </a:fld>
            <a:endParaRPr lang="en-US" altLang="en-US"/>
          </a:p>
        </p:txBody>
      </p:sp>
    </p:spTree>
    <p:extLst>
      <p:ext uri="{BB962C8B-B14F-4D97-AF65-F5344CB8AC3E}">
        <p14:creationId xmlns:p14="http://schemas.microsoft.com/office/powerpoint/2010/main" val="1648362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781F85-6CDB-4FA5-9354-9856FFFA2B5E}" type="datetimeFigureOut">
              <a:rPr lang="en-US"/>
              <a:pPr>
                <a:defRPr/>
              </a:pPr>
              <a:t>4/3/2023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6EF9E2E-F14B-4AE3-B757-F3F93433A3D3}" type="slidenum">
              <a:rPr lang="en-US" altLang="en-US"/>
              <a:pPr/>
              <a:t>‹#›</a:t>
            </a:fld>
            <a:endParaRPr lang="en-US" altLang="en-US"/>
          </a:p>
        </p:txBody>
      </p:sp>
    </p:spTree>
    <p:extLst>
      <p:ext uri="{BB962C8B-B14F-4D97-AF65-F5344CB8AC3E}">
        <p14:creationId xmlns:p14="http://schemas.microsoft.com/office/powerpoint/2010/main" val="431623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1F7F9DD-8E9E-4E30-BDF4-44723000F030}" type="datetimeFigureOut">
              <a:rPr lang="en-US"/>
              <a:pPr>
                <a:defRPr/>
              </a:pPr>
              <a:t>4/3/2023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2DCB3CC-7519-4A44-A060-70BEE5F1FDB7}" type="slidenum">
              <a:rPr lang="en-US" altLang="en-US"/>
              <a:pPr/>
              <a:t>‹#›</a:t>
            </a:fld>
            <a:endParaRPr lang="en-US" altLang="en-US"/>
          </a:p>
        </p:txBody>
      </p:sp>
    </p:spTree>
    <p:extLst>
      <p:ext uri="{BB962C8B-B14F-4D97-AF65-F5344CB8AC3E}">
        <p14:creationId xmlns:p14="http://schemas.microsoft.com/office/powerpoint/2010/main" val="2362342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7A49A37-47BB-4184-8EC7-D190D3BE4BED}" type="datetimeFigureOut">
              <a:rPr lang="en-US"/>
              <a:pPr>
                <a:defRPr/>
              </a:pPr>
              <a:t>4/3/2023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DCD9BFC-3C44-4063-8F3C-F7E92F894F0E}" type="slidenum">
              <a:rPr lang="en-US" altLang="en-US"/>
              <a:pPr/>
              <a:t>‹#›</a:t>
            </a:fld>
            <a:endParaRPr lang="en-US" altLang="en-US"/>
          </a:p>
        </p:txBody>
      </p:sp>
    </p:spTree>
    <p:extLst>
      <p:ext uri="{BB962C8B-B14F-4D97-AF65-F5344CB8AC3E}">
        <p14:creationId xmlns:p14="http://schemas.microsoft.com/office/powerpoint/2010/main" val="3495724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161360E-342F-4068-B51C-AE5ED7A03BEC}" type="datetimeFigureOut">
              <a:rPr lang="en-US"/>
              <a:pPr>
                <a:defRPr/>
              </a:pPr>
              <a:t>4/3/2023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0877C0B-DC55-4335-B0B5-79DE3C15F16E}" type="slidenum">
              <a:rPr lang="en-US" altLang="en-US"/>
              <a:pPr/>
              <a:t>‹#›</a:t>
            </a:fld>
            <a:endParaRPr lang="en-US" altLang="en-US"/>
          </a:p>
        </p:txBody>
      </p:sp>
    </p:spTree>
    <p:extLst>
      <p:ext uri="{BB962C8B-B14F-4D97-AF65-F5344CB8AC3E}">
        <p14:creationId xmlns:p14="http://schemas.microsoft.com/office/powerpoint/2010/main" val="1135120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D89264-1906-4155-A4A1-37788C305267}" type="datetimeFigureOut">
              <a:rPr lang="en-US"/>
              <a:pPr>
                <a:defRPr/>
              </a:pPr>
              <a:t>4/3/2023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4912545-5117-4AEB-9710-C34A889C0425}" type="slidenum">
              <a:rPr lang="en-US" altLang="en-US"/>
              <a:pPr/>
              <a:t>‹#›</a:t>
            </a:fld>
            <a:endParaRPr lang="en-US" altLang="en-US"/>
          </a:p>
        </p:txBody>
      </p:sp>
    </p:spTree>
    <p:extLst>
      <p:ext uri="{BB962C8B-B14F-4D97-AF65-F5344CB8AC3E}">
        <p14:creationId xmlns:p14="http://schemas.microsoft.com/office/powerpoint/2010/main" val="273104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6F362AA-F65F-4B84-A1F0-A8F65BA324B4}" type="datetimeFigureOut">
              <a:rPr lang="en-US"/>
              <a:pPr>
                <a:defRPr/>
              </a:pPr>
              <a:t>4/3/2023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9E8DFE4-211B-4F8D-9B17-7BB9A2BC4585}" type="slidenum">
              <a:rPr lang="en-US" altLang="en-US"/>
              <a:pPr/>
              <a:t>‹#›</a:t>
            </a:fld>
            <a:endParaRPr lang="en-US" altLang="en-US"/>
          </a:p>
        </p:txBody>
      </p:sp>
    </p:spTree>
    <p:extLst>
      <p:ext uri="{BB962C8B-B14F-4D97-AF65-F5344CB8AC3E}">
        <p14:creationId xmlns:p14="http://schemas.microsoft.com/office/powerpoint/2010/main" val="585821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12990D-DB75-4363-A4AF-AE07626EFD5D}" type="datetimeFigureOut">
              <a:rPr lang="en-US"/>
              <a:pPr>
                <a:defRPr/>
              </a:pPr>
              <a:t>4/3/2023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ACC4B10-3018-4E30-B41B-DC7630A684A4}" type="slidenum">
              <a:rPr lang="en-US" altLang="en-US"/>
              <a:pPr/>
              <a:t>‹#›</a:t>
            </a:fld>
            <a:endParaRPr lang="en-US" altLang="en-US"/>
          </a:p>
        </p:txBody>
      </p:sp>
    </p:spTree>
    <p:extLst>
      <p:ext uri="{BB962C8B-B14F-4D97-AF65-F5344CB8AC3E}">
        <p14:creationId xmlns:p14="http://schemas.microsoft.com/office/powerpoint/2010/main" val="3779784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6436FA4-6CE4-4723-9843-4968CFEE6B13}" type="datetimeFigureOut">
              <a:rPr lang="en-US"/>
              <a:pPr>
                <a:defRPr/>
              </a:pPr>
              <a:t>4/3/2023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33580C7-84CA-48DA-8166-8B5325C8ACFB}" type="slidenum">
              <a:rPr lang="en-US" altLang="en-US"/>
              <a:pPr/>
              <a:t>‹#›</a:t>
            </a:fld>
            <a:endParaRPr lang="en-US" altLang="en-US"/>
          </a:p>
        </p:txBody>
      </p:sp>
    </p:spTree>
    <p:extLst>
      <p:ext uri="{BB962C8B-B14F-4D97-AF65-F5344CB8AC3E}">
        <p14:creationId xmlns:p14="http://schemas.microsoft.com/office/powerpoint/2010/main" val="147298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51DF78D-2F74-42E5-83A4-3F74771AF96D}" type="datetimeFigureOut">
              <a:rPr lang="en-US"/>
              <a:pPr>
                <a:defRPr/>
              </a:pPr>
              <a:t>4/3/2023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1CF7774C-C213-4BB5-A6CB-49C0E5F2E79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r>
              <a:rPr lang="en-US" altLang="en-US" smtClean="0"/>
              <a:t>Genetic Modification of Food</a:t>
            </a:r>
          </a:p>
        </p:txBody>
      </p:sp>
      <p:sp>
        <p:nvSpPr>
          <p:cNvPr id="3" name="Subtitle 2"/>
          <p:cNvSpPr>
            <a:spLocks noGrp="1"/>
          </p:cNvSpPr>
          <p:nvPr>
            <p:ph type="subTitle" idx="1"/>
          </p:nvPr>
        </p:nvSpPr>
        <p:spPr/>
        <p:txBody>
          <a:bodyPr rtlCol="0">
            <a:normAutofit/>
          </a:bodyPr>
          <a:lstStyle/>
          <a:p>
            <a:pPr fontAlgn="auto">
              <a:spcAft>
                <a:spcPts val="0"/>
              </a:spcAft>
              <a:defRPr/>
            </a:pPr>
            <a:endParaRPr lang="en-US"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1219200" y="685800"/>
            <a:ext cx="6934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2800"/>
              <a:t>More than just science</a:t>
            </a:r>
          </a:p>
        </p:txBody>
      </p:sp>
      <p:sp>
        <p:nvSpPr>
          <p:cNvPr id="11267" name="TextBox 2"/>
          <p:cNvSpPr txBox="1">
            <a:spLocks noChangeArrowheads="1"/>
          </p:cNvSpPr>
          <p:nvPr/>
        </p:nvSpPr>
        <p:spPr bwMode="auto">
          <a:xfrm>
            <a:off x="533400" y="1600200"/>
            <a:ext cx="81534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a:t>Is it okay that we “tinker” with the food supply?</a:t>
            </a:r>
          </a:p>
          <a:p>
            <a:endParaRPr lang="en-US" altLang="en-US"/>
          </a:p>
          <a:p>
            <a:r>
              <a:rPr lang="en-US" altLang="en-US"/>
              <a:t>Are we changing what is natural?</a:t>
            </a:r>
          </a:p>
          <a:p>
            <a:endParaRPr lang="en-US" altLang="en-US"/>
          </a:p>
          <a:p>
            <a:r>
              <a:rPr lang="en-US" altLang="en-US"/>
              <a:t>Are we losing control over our food since we cannot have the option not to eat?</a:t>
            </a:r>
          </a:p>
          <a:p>
            <a:endParaRPr lang="en-US" altLang="en-US"/>
          </a:p>
          <a:p>
            <a:r>
              <a:rPr lang="en-US" altLang="en-US"/>
              <a:t>Will this lead to a domination or monopoly of a few large corporations who have undertaken the science of GM foods and leave the small farmer to vanish?</a:t>
            </a:r>
          </a:p>
          <a:p>
            <a:endParaRPr lang="en-US" altLang="en-US"/>
          </a:p>
          <a:p>
            <a:endParaRPr lang="en-US" altLang="en-US"/>
          </a:p>
          <a:p>
            <a:r>
              <a:rPr lang="en-US" altLang="en-US"/>
              <a:t>The future of GM foods seems likely to hinge on social, economic, legal, and political factors as well as scientific ones.  </a:t>
            </a:r>
          </a:p>
          <a:p>
            <a:endParaRPr lang="en-US" altLang="en-US"/>
          </a:p>
          <a:p>
            <a:r>
              <a:rPr lang="en-US" altLang="en-US"/>
              <a:t>So which side will win the battle?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smtClean="0"/>
              <a:t>The Rise of GMOs</a:t>
            </a:r>
          </a:p>
        </p:txBody>
      </p:sp>
      <p:sp>
        <p:nvSpPr>
          <p:cNvPr id="3075" name="Text Placeholder 3"/>
          <p:cNvSpPr>
            <a:spLocks noGrp="1"/>
          </p:cNvSpPr>
          <p:nvPr>
            <p:ph type="body" sz="half" idx="2"/>
          </p:nvPr>
        </p:nvSpPr>
        <p:spPr>
          <a:xfrm>
            <a:off x="457200" y="1435100"/>
            <a:ext cx="3429000" cy="4691063"/>
          </a:xfrm>
        </p:spPr>
        <p:txBody>
          <a:bodyPr/>
          <a:lstStyle/>
          <a:p>
            <a:r>
              <a:rPr lang="en-US" altLang="en-US" sz="1800" smtClean="0"/>
              <a:t>In the 1980’s and 1990’s with major advances in the field of genetics, scientists were able to create crops and livestock that was more efficiently grown and more nutritious while lessening the impact of agriculture on our environment.  However with this rise of GMOs came the rise of controversy from consumers, small farmers, opponents of big business and environmental activists as the risks are not well understood.  In addition, some nations are refusing imports of products that have been genetically engineered.</a:t>
            </a:r>
          </a:p>
        </p:txBody>
      </p:sp>
      <p:pic>
        <p:nvPicPr>
          <p:cNvPr id="3076" name="Picture 2" descr="image" title="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032250" y="1371600"/>
            <a:ext cx="5111750" cy="3894138"/>
          </a:xfr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1143000" y="457200"/>
            <a:ext cx="731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4000"/>
              <a:t>Terms to Know</a:t>
            </a:r>
          </a:p>
        </p:txBody>
      </p:sp>
      <p:sp>
        <p:nvSpPr>
          <p:cNvPr id="4099" name="TextBox 2"/>
          <p:cNvSpPr txBox="1">
            <a:spLocks noChangeArrowheads="1"/>
          </p:cNvSpPr>
          <p:nvPr/>
        </p:nvSpPr>
        <p:spPr bwMode="auto">
          <a:xfrm>
            <a:off x="609600" y="1447800"/>
            <a:ext cx="82296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2000"/>
              <a:t>Genetic Engineering:  A process whereby scientists directly manipulate an organsim’s genetic material in the lab, by adding, deleting, or changing segments of its DNA.</a:t>
            </a:r>
          </a:p>
          <a:p>
            <a:endParaRPr lang="en-US" altLang="en-US" sz="2000"/>
          </a:p>
          <a:p>
            <a:r>
              <a:rPr lang="en-US" altLang="en-US" sz="2000"/>
              <a:t>Genetically modified organisms (GMOs):  Organisms that have been genetically engineered using a technique called recombinant DNA technology.</a:t>
            </a:r>
          </a:p>
          <a:p>
            <a:endParaRPr lang="en-US" altLang="en-US" sz="2000"/>
          </a:p>
          <a:p>
            <a:r>
              <a:rPr lang="en-US" altLang="en-US" sz="2000"/>
              <a:t>Recombinant DNA:  DNA that has been patched together from the DNA of multiple organisms.  Scientists break up DNA from organisms and then patch them back together, trying to place genes that produce certain proteins and code for certain desirable traits into the genomes of organisms lacking those traits.</a:t>
            </a:r>
          </a:p>
          <a:p>
            <a:endParaRPr lang="en-US" altLang="en-US" sz="2000"/>
          </a:p>
          <a:p>
            <a:r>
              <a:rPr lang="en-US" altLang="en-US" sz="2000"/>
              <a:t>Transgenic:  An organism that contains DNA from another species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tit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28600"/>
            <a:ext cx="5638800" cy="638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1066800" y="685800"/>
            <a:ext cx="7391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3600"/>
              <a:t>The old and the new…</a:t>
            </a:r>
          </a:p>
        </p:txBody>
      </p:sp>
      <p:sp>
        <p:nvSpPr>
          <p:cNvPr id="6147" name="TextBox 2"/>
          <p:cNvSpPr txBox="1">
            <a:spLocks noChangeArrowheads="1"/>
          </p:cNvSpPr>
          <p:nvPr/>
        </p:nvSpPr>
        <p:spPr bwMode="auto">
          <a:xfrm>
            <a:off x="990600" y="1981200"/>
            <a:ext cx="73152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a:t>Genetic alteration of food products is not a new process.  For thousands of years, farmers used selective breeding by preferentially mating individuals with favorable characteristics.  These characteristics included size of produce, resistance to disease, faster growing time, etc.  </a:t>
            </a:r>
          </a:p>
          <a:p>
            <a:endParaRPr lang="en-US" altLang="en-US"/>
          </a:p>
          <a:p>
            <a:r>
              <a:rPr lang="en-US" altLang="en-US"/>
              <a:t>Proponents for GM crops say this process is no different than what has been going on for thousands of years, and there is nothing to make anyone believe that the GM foods will be less safe than non-GM foods</a:t>
            </a:r>
          </a:p>
          <a:p>
            <a:endParaRPr lang="en-US" altLang="en-US"/>
          </a:p>
          <a:p>
            <a:r>
              <a:rPr lang="en-US" altLang="en-US"/>
              <a:t>Critics say that GM foods are different than selective breeding foods as genes of different species are being mixed together, being done in labs rather than with whole organisms in the field, and that combinations of genes are coming together unnaturally.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tit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17811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2"/>
          <p:cNvSpPr txBox="1">
            <a:spLocks noChangeArrowheads="1"/>
          </p:cNvSpPr>
          <p:nvPr/>
        </p:nvSpPr>
        <p:spPr bwMode="auto">
          <a:xfrm>
            <a:off x="609600" y="457200"/>
            <a:ext cx="822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a:t>Some examples of GM foods</a:t>
            </a:r>
          </a:p>
        </p:txBody>
      </p:sp>
      <p:sp>
        <p:nvSpPr>
          <p:cNvPr id="7172" name="TextBox 3"/>
          <p:cNvSpPr txBox="1">
            <a:spLocks noChangeArrowheads="1"/>
          </p:cNvSpPr>
          <p:nvPr/>
        </p:nvSpPr>
        <p:spPr bwMode="auto">
          <a:xfrm>
            <a:off x="2362200" y="1295400"/>
            <a:ext cx="5867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a:t>Golden Rice:  Includes vitamin A.  Genes taken from a plant with vitamin A were spliced into the rice genome</a:t>
            </a:r>
          </a:p>
        </p:txBody>
      </p:sp>
      <p:pic>
        <p:nvPicPr>
          <p:cNvPr id="7173" name="Picture 3"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90800"/>
            <a:ext cx="1828800"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Box 5"/>
          <p:cNvSpPr txBox="1">
            <a:spLocks noChangeArrowheads="1"/>
          </p:cNvSpPr>
          <p:nvPr/>
        </p:nvSpPr>
        <p:spPr bwMode="auto">
          <a:xfrm>
            <a:off x="2514600" y="2895600"/>
            <a:ext cx="6172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a:t>FlavrSavr Tomato:  Tastes better, stays firmer during shipping, and lasts longer in the produce department.</a:t>
            </a:r>
          </a:p>
        </p:txBody>
      </p:sp>
      <p:pic>
        <p:nvPicPr>
          <p:cNvPr id="7175" name="Picture 4" descr="image" title="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267200"/>
            <a:ext cx="1735138"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Box 7"/>
          <p:cNvSpPr txBox="1">
            <a:spLocks noChangeArrowheads="1"/>
          </p:cNvSpPr>
          <p:nvPr/>
        </p:nvSpPr>
        <p:spPr bwMode="auto">
          <a:xfrm>
            <a:off x="2514600" y="4572000"/>
            <a:ext cx="5943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a:t>Ice-minus strawberries:  An anti-freeze like substance created from a bacteria was sprayed on strawberries, preventing them from freezing during early frosts.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tit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222885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2"/>
          <p:cNvSpPr txBox="1">
            <a:spLocks noChangeArrowheads="1"/>
          </p:cNvSpPr>
          <p:nvPr/>
        </p:nvSpPr>
        <p:spPr bwMode="auto">
          <a:xfrm>
            <a:off x="2667000" y="762000"/>
            <a:ext cx="5562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a:t>Bt crops and Starlink Corn:  Crops created to produce their own pesticide from a bacterial gene.  18 crops have been created, including Starlink corn that was approved to be used as animal feed.  </a:t>
            </a:r>
          </a:p>
        </p:txBody>
      </p:sp>
      <p:pic>
        <p:nvPicPr>
          <p:cNvPr id="8196" name="Picture 3" descr="imag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362200"/>
            <a:ext cx="43815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Box 4"/>
          <p:cNvSpPr txBox="1">
            <a:spLocks noChangeArrowheads="1"/>
          </p:cNvSpPr>
          <p:nvPr/>
        </p:nvSpPr>
        <p:spPr bwMode="auto">
          <a:xfrm>
            <a:off x="4876800" y="2514600"/>
            <a:ext cx="4038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a:t>The herbicide known as Roundup kills weeds but also kills crops.  Roundup ready crops are immune to the effects of the herbicide.  </a:t>
            </a:r>
          </a:p>
        </p:txBody>
      </p:sp>
      <p:pic>
        <p:nvPicPr>
          <p:cNvPr id="8198" name="Picture 4" descr="image" title="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191000"/>
            <a:ext cx="23050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Box 6"/>
          <p:cNvSpPr txBox="1">
            <a:spLocks noChangeArrowheads="1"/>
          </p:cNvSpPr>
          <p:nvPr/>
        </p:nvSpPr>
        <p:spPr bwMode="auto">
          <a:xfrm>
            <a:off x="2971800" y="4648200"/>
            <a:ext cx="5715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a:t>Terminator seeds:  Plants are able to kill their own seeds, ensuring that a farmer must buy new seeds every year.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838200" y="533400"/>
            <a:ext cx="769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2400"/>
              <a:t>Biotechnology and our future of food</a:t>
            </a:r>
          </a:p>
        </p:txBody>
      </p:sp>
      <p:sp>
        <p:nvSpPr>
          <p:cNvPr id="9219" name="TextBox 2"/>
          <p:cNvSpPr txBox="1">
            <a:spLocks noChangeArrowheads="1"/>
          </p:cNvSpPr>
          <p:nvPr/>
        </p:nvSpPr>
        <p:spPr bwMode="auto">
          <a:xfrm>
            <a:off x="533400" y="1600200"/>
            <a:ext cx="82296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a:t>In the last 40 years, we have become dependent on GM foods.  2/3 of the US soybeans, corn, and cotton are genetically modified.  Worldwide as of 2002, approx. 145 million acres of GM crops were planted, encompassing 5-6 million farmers in 16 countries.   The US, Argentina, Canada and China account for 99% of this land and farmers.  Because these countries are major exporters, many countries throughout the world are relying on crops that are genetically modified.  The numbers are farmers and countries allowing GM crops has jumped 10% each year.  </a:t>
            </a:r>
          </a:p>
          <a:p>
            <a:endParaRPr lang="en-US" altLang="en-US"/>
          </a:p>
          <a:p>
            <a:r>
              <a:rPr lang="en-US" altLang="en-US"/>
              <a:t>As GM food products have expanded, the controversy surrounding them has increased as well.  Scientists, citizens and politicians have all become increasing concerned that the food may not be safe, that the transgenes could escape and pollute ecosystems and damage non-target organisms, that the pests would evolve resistance,  and that they may ruin the integrity of native ancestral species.</a:t>
            </a:r>
          </a:p>
          <a:p>
            <a:endParaRPr lang="en-US" altLang="en-US"/>
          </a:p>
          <a:p>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1219200" y="838200"/>
            <a:ext cx="7162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2800"/>
              <a:t>Science</a:t>
            </a:r>
            <a:r>
              <a:rPr lang="en-US" altLang="en-US" sz="3200"/>
              <a:t> and Research with GMOs</a:t>
            </a:r>
          </a:p>
        </p:txBody>
      </p:sp>
      <p:sp>
        <p:nvSpPr>
          <p:cNvPr id="3" name="TextBox 2"/>
          <p:cNvSpPr txBox="1"/>
          <p:nvPr/>
        </p:nvSpPr>
        <p:spPr>
          <a:xfrm>
            <a:off x="457200" y="1752600"/>
            <a:ext cx="8229600" cy="3694113"/>
          </a:xfrm>
          <a:prstGeom prst="rect">
            <a:avLst/>
          </a:prstGeom>
          <a:noFill/>
        </p:spPr>
        <p:txBody>
          <a:bodyPr>
            <a:spAutoFit/>
          </a:bodyPr>
          <a:lstStyle/>
          <a:p>
            <a:pPr fontAlgn="auto">
              <a:spcBef>
                <a:spcPts val="0"/>
              </a:spcBef>
              <a:spcAft>
                <a:spcPts val="0"/>
              </a:spcAft>
              <a:defRPr/>
            </a:pPr>
            <a:r>
              <a:rPr lang="en-US" dirty="0">
                <a:latin typeface="+mn-lt"/>
                <a:cs typeface="+mn-cs"/>
              </a:rPr>
              <a:t>Three studies in Britain in 2003:</a:t>
            </a:r>
          </a:p>
          <a:p>
            <a:pPr fontAlgn="auto">
              <a:spcBef>
                <a:spcPts val="0"/>
              </a:spcBef>
              <a:spcAft>
                <a:spcPts val="0"/>
              </a:spcAft>
              <a:defRPr/>
            </a:pPr>
            <a:endParaRPr lang="en-US" dirty="0">
              <a:latin typeface="+mn-lt"/>
              <a:cs typeface="+mn-cs"/>
            </a:endParaRPr>
          </a:p>
          <a:p>
            <a:pPr marL="342900" indent="-342900" fontAlgn="auto">
              <a:spcBef>
                <a:spcPts val="0"/>
              </a:spcBef>
              <a:spcAft>
                <a:spcPts val="0"/>
              </a:spcAft>
              <a:buFontTx/>
              <a:buAutoNum type="arabicParenR"/>
              <a:defRPr/>
            </a:pPr>
            <a:r>
              <a:rPr lang="en-US" dirty="0">
                <a:latin typeface="+mn-lt"/>
                <a:cs typeface="+mn-cs"/>
              </a:rPr>
              <a:t>GM crops could produce long term financial benefits, though short term benefits are small.</a:t>
            </a:r>
          </a:p>
          <a:p>
            <a:pPr marL="342900" indent="-342900" fontAlgn="auto">
              <a:spcBef>
                <a:spcPts val="0"/>
              </a:spcBef>
              <a:spcAft>
                <a:spcPts val="0"/>
              </a:spcAft>
              <a:buFontTx/>
              <a:buAutoNum type="arabicParenR"/>
              <a:defRPr/>
            </a:pPr>
            <a:endParaRPr lang="en-US" dirty="0">
              <a:latin typeface="+mn-lt"/>
              <a:cs typeface="+mn-cs"/>
            </a:endParaRPr>
          </a:p>
          <a:p>
            <a:pPr marL="342900" indent="-342900" fontAlgn="auto">
              <a:spcBef>
                <a:spcPts val="0"/>
              </a:spcBef>
              <a:spcAft>
                <a:spcPts val="0"/>
              </a:spcAft>
              <a:buFontTx/>
              <a:buAutoNum type="arabicParenR"/>
              <a:defRPr/>
            </a:pPr>
            <a:r>
              <a:rPr lang="en-US" dirty="0">
                <a:latin typeface="+mn-lt"/>
                <a:cs typeface="+mn-cs"/>
              </a:rPr>
              <a:t>Little to no evidence of harm to human health but noted that effects on wildlife and ecosystems should be tested before crops are approved or used.</a:t>
            </a:r>
          </a:p>
          <a:p>
            <a:pPr marL="342900" indent="-342900" fontAlgn="auto">
              <a:spcBef>
                <a:spcPts val="0"/>
              </a:spcBef>
              <a:spcAft>
                <a:spcPts val="0"/>
              </a:spcAft>
              <a:buFontTx/>
              <a:buAutoNum type="arabicParenR"/>
              <a:defRPr/>
            </a:pPr>
            <a:endParaRPr lang="en-US" dirty="0">
              <a:latin typeface="+mn-lt"/>
              <a:cs typeface="+mn-cs"/>
            </a:endParaRPr>
          </a:p>
          <a:p>
            <a:pPr marL="342900" indent="-342900" fontAlgn="auto">
              <a:spcBef>
                <a:spcPts val="0"/>
              </a:spcBef>
              <a:spcAft>
                <a:spcPts val="0"/>
              </a:spcAft>
              <a:buFontTx/>
              <a:buAutoNum type="arabicParenR"/>
              <a:defRPr/>
            </a:pPr>
            <a:r>
              <a:rPr lang="en-US" dirty="0">
                <a:latin typeface="+mn-lt"/>
                <a:cs typeface="+mn-cs"/>
              </a:rPr>
              <a:t>GM fields support less biodiversity with beets and oilseed, but more biodiversity with corn fields.  This was due to herbicide use.  </a:t>
            </a:r>
          </a:p>
          <a:p>
            <a:pPr marL="342900" indent="-342900" fontAlgn="auto">
              <a:spcBef>
                <a:spcPts val="0"/>
              </a:spcBef>
              <a:spcAft>
                <a:spcPts val="0"/>
              </a:spcAft>
              <a:buFontTx/>
              <a:buAutoNum type="arabicParenR"/>
              <a:defRPr/>
            </a:pPr>
            <a:endParaRPr lang="en-US" dirty="0">
              <a:latin typeface="+mn-lt"/>
              <a:cs typeface="+mn-cs"/>
            </a:endParaRPr>
          </a:p>
          <a:p>
            <a:pPr marL="342900" indent="-342900" fontAlgn="auto">
              <a:spcBef>
                <a:spcPts val="0"/>
              </a:spcBef>
              <a:spcAft>
                <a:spcPts val="0"/>
              </a:spcAft>
              <a:defRPr/>
            </a:pPr>
            <a:r>
              <a:rPr lang="en-US" dirty="0">
                <a:latin typeface="+mn-lt"/>
                <a:cs typeface="+mn-cs"/>
              </a:rPr>
              <a:t>Overall results indicated that impact of GM crops are complex and will vary with the conditions under which the crops are grown.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TotalTime>
  <Words>882</Words>
  <Application>Microsoft Office PowerPoint</Application>
  <PresentationFormat>On-screen Show (4:3)</PresentationFormat>
  <Paragraphs>51</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Calibri</vt:lpstr>
      <vt:lpstr>Arial</vt:lpstr>
      <vt:lpstr>Office Theme</vt:lpstr>
      <vt:lpstr>Genetic Modification of Food</vt:lpstr>
      <vt:lpstr>The Rise of GMOs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 Modification of Food</dc:title>
  <dc:creator>Meredith</dc:creator>
  <cp:lastModifiedBy>Swerdlow, Greg</cp:lastModifiedBy>
  <cp:revision>48</cp:revision>
  <dcterms:created xsi:type="dcterms:W3CDTF">2010-12-05T14:15:00Z</dcterms:created>
  <dcterms:modified xsi:type="dcterms:W3CDTF">2023-04-03T15:08:27Z</dcterms:modified>
</cp:coreProperties>
</file>